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4"/>
  </p:notesMasterIdLst>
  <p:sldIdLst>
    <p:sldId id="257" r:id="rId5"/>
    <p:sldId id="259" r:id="rId6"/>
    <p:sldId id="261" r:id="rId7"/>
    <p:sldId id="260" r:id="rId8"/>
    <p:sldId id="262" r:id="rId9"/>
    <p:sldId id="263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A1C"/>
    <a:srgbClr val="A98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5D8FF-7E87-4704-9C50-A3EF7F541209}" type="datetimeFigureOut">
              <a:rPr lang="en-ID" smtClean="0"/>
              <a:t>10/03/2026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90FED-AE80-496D-8D86-9FF5A5A9B4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487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03/10/2026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pr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pPr algn="r"/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dan JARINGAN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BB7CC27-D2EE-AB87-BC7F-83D27BF39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86D-2019-3871-6239-6BB04EC9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4669"/>
          </a:xfrm>
        </p:spPr>
        <p:txBody>
          <a:bodyPr/>
          <a:lstStyle/>
          <a:p>
            <a:r>
              <a:rPr lang="en-US" dirty="0"/>
              <a:t>KONTRAK PERKULIAHAN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43950-7DE9-B9CC-A26D-6D8FF5E0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352550"/>
            <a:ext cx="9801057" cy="20764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Pembelajaran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model Project Based </a:t>
            </a:r>
            <a:r>
              <a:rPr lang="en-US" b="1" dirty="0" err="1"/>
              <a:t>Learnning</a:t>
            </a:r>
            <a:r>
              <a:rPr lang="en-US" b="1" dirty="0"/>
              <a:t> (PJBL), </a:t>
            </a:r>
            <a:br>
              <a:rPr lang="en-US" b="1" dirty="0"/>
            </a:b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diwajibkan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,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kedisiplinan</a:t>
            </a:r>
            <a:r>
              <a:rPr lang="en-ID" dirty="0"/>
              <a:t>, </a:t>
            </a:r>
            <a:r>
              <a:rPr lang="en-ID" dirty="0" err="1"/>
              <a:t>mematuhi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, </a:t>
            </a:r>
            <a:r>
              <a:rPr lang="en-ID" dirty="0" err="1"/>
              <a:t>toeri</a:t>
            </a:r>
            <a:r>
              <a:rPr lang="en-ID" dirty="0"/>
              <a:t> dan </a:t>
            </a:r>
            <a:r>
              <a:rPr lang="en-ID" dirty="0" err="1"/>
              <a:t>praktikum</a:t>
            </a:r>
            <a:r>
              <a:rPr lang="en-ID" dirty="0"/>
              <a:t>, </a:t>
            </a:r>
            <a:r>
              <a:rPr lang="en-ID" dirty="0" err="1"/>
              <a:t>evaluasi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 </a:t>
            </a:r>
            <a:br>
              <a:rPr lang="en-ID" dirty="0"/>
            </a:b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ketidakhadiran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, </a:t>
            </a:r>
            <a:r>
              <a:rPr lang="en-ID" dirty="0" err="1"/>
              <a:t>keterlambatan</a:t>
            </a:r>
            <a:r>
              <a:rPr lang="en-ID" dirty="0"/>
              <a:t> </a:t>
            </a:r>
            <a:r>
              <a:rPr lang="en-ID" dirty="0" err="1"/>
              <a:t>pengumpulan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yang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integritas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,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dikenakan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93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27EC-F75D-F6DA-9F53-03CD6C63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67" y="711681"/>
            <a:ext cx="11029616" cy="688494"/>
          </a:xfrm>
        </p:spPr>
        <p:txBody>
          <a:bodyPr/>
          <a:lstStyle/>
          <a:p>
            <a:pPr algn="ctr"/>
            <a:r>
              <a:rPr lang="en-US" dirty="0" err="1"/>
              <a:t>Satuan</a:t>
            </a:r>
            <a:r>
              <a:rPr lang="en-US" dirty="0"/>
              <a:t> Acara </a:t>
            </a:r>
            <a:r>
              <a:rPr lang="en-US" dirty="0" err="1"/>
              <a:t>PERkuliahan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BB7D-0D0D-9D28-7C3D-63559200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9" y="1581151"/>
            <a:ext cx="4953001" cy="33337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b="1" dirty="0" err="1"/>
              <a:t>Keamanan</a:t>
            </a:r>
            <a:r>
              <a:rPr lang="en-ID" b="1" dirty="0"/>
              <a:t> </a:t>
            </a:r>
            <a:r>
              <a:rPr lang="en-ID" b="1" dirty="0" err="1"/>
              <a:t>Jaringan</a:t>
            </a:r>
            <a:r>
              <a:rPr lang="en-ID" b="1" dirty="0"/>
              <a:t> &amp; </a:t>
            </a:r>
            <a:r>
              <a:rPr lang="en-ID" b="1" dirty="0" err="1"/>
              <a:t>Isu</a:t>
            </a:r>
            <a:r>
              <a:rPr lang="en-ID" b="1" dirty="0"/>
              <a:t> </a:t>
            </a:r>
            <a:r>
              <a:rPr lang="en-ID" b="1" dirty="0" err="1"/>
              <a:t>Terkini</a:t>
            </a:r>
            <a:endParaRPr lang="en-ID" b="1" dirty="0"/>
          </a:p>
          <a:p>
            <a:pPr marL="342900" indent="-342900">
              <a:buFont typeface="+mj-lt"/>
              <a:buAutoNum type="arabicPeriod"/>
            </a:pPr>
            <a:r>
              <a:rPr lang="en-ID" b="1" dirty="0"/>
              <a:t>CIA Triad</a:t>
            </a:r>
          </a:p>
          <a:p>
            <a:pPr marL="342900" indent="-342900">
              <a:buFont typeface="+mj-lt"/>
              <a:buAutoNum type="arabicPeriod"/>
            </a:pPr>
            <a:r>
              <a:rPr lang="sv-SE" b="1" dirty="0"/>
              <a:t>Ancaman dan Serangan Jaringan Modern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dirty="0"/>
              <a:t>Cryptography &amp; VPN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dirty="0"/>
              <a:t>Firewall &amp; Network Access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dirty="0"/>
              <a:t>IDS/IPS dan SIEM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dirty="0" err="1"/>
              <a:t>Keamanan</a:t>
            </a:r>
            <a:r>
              <a:rPr lang="en-ID" b="1" dirty="0"/>
              <a:t> Wireless &amp; Mobile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Ujian</a:t>
            </a:r>
            <a:r>
              <a:rPr lang="en-US" b="1" dirty="0"/>
              <a:t> Tengah Semester (UTS)</a:t>
            </a:r>
            <a:endParaRPr lang="en-ID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473960-B533-B2EB-BB54-A423F46CC7BC}"/>
              </a:ext>
            </a:extLst>
          </p:cNvPr>
          <p:cNvSpPr txBox="1">
            <a:spLocks/>
          </p:cNvSpPr>
          <p:nvPr/>
        </p:nvSpPr>
        <p:spPr>
          <a:xfrm>
            <a:off x="6167437" y="1581151"/>
            <a:ext cx="4953001" cy="333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9"/>
            </a:pPr>
            <a:r>
              <a:rPr lang="en-US" b="1" dirty="0"/>
              <a:t>Cloud Security (AWS/Azure/GCP)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v-SE" b="1" dirty="0"/>
              <a:t>Keamanan IoT Dan OT Networks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ID" b="1" dirty="0"/>
              <a:t>Zero Trust Architecture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ID" b="1" dirty="0"/>
              <a:t>Digital Forensics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ID" b="1" dirty="0"/>
              <a:t>Web Security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ID" b="1" dirty="0"/>
              <a:t>Cyber Law 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b="1" dirty="0" err="1"/>
              <a:t>Persentasi</a:t>
            </a:r>
            <a:r>
              <a:rPr lang="en-US" b="1" dirty="0"/>
              <a:t> Proyek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b="1" dirty="0" err="1"/>
              <a:t>Ujian</a:t>
            </a:r>
            <a:r>
              <a:rPr lang="en-US" b="1" dirty="0"/>
              <a:t> Akhir Semester (UAS)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00432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77176-455A-D941-898D-C509A5E3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594"/>
          </a:xfrm>
        </p:spPr>
        <p:txBody>
          <a:bodyPr/>
          <a:lstStyle/>
          <a:p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&amp; </a:t>
            </a:r>
            <a:r>
              <a:rPr lang="en-ID" dirty="0" err="1"/>
              <a:t>Isu</a:t>
            </a:r>
            <a:r>
              <a:rPr lang="en-ID" dirty="0"/>
              <a:t> </a:t>
            </a:r>
            <a:r>
              <a:rPr lang="en-ID" dirty="0" err="1"/>
              <a:t>Terkini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0AD59-6532-AE28-DE9B-D09BF2BF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582638"/>
            <a:ext cx="10029825" cy="2074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 err="1"/>
              <a:t>Menurut</a:t>
            </a:r>
            <a:r>
              <a:rPr lang="en-ID" dirty="0"/>
              <a:t> para </a:t>
            </a:r>
            <a:r>
              <a:rPr lang="en-ID" dirty="0" err="1"/>
              <a:t>pemimpin</a:t>
            </a:r>
            <a:r>
              <a:rPr lang="en-ID" dirty="0"/>
              <a:t> di </a:t>
            </a: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Tahunan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Dunia Maya 2024, </a:t>
            </a:r>
            <a:r>
              <a:rPr lang="en-ID" dirty="0" err="1"/>
              <a:t>serangan</a:t>
            </a:r>
            <a:r>
              <a:rPr lang="en-ID" dirty="0"/>
              <a:t> </a:t>
            </a:r>
            <a:r>
              <a:rPr lang="en-ID" i="1" dirty="0"/>
              <a:t>ransomware</a:t>
            </a:r>
            <a:r>
              <a:rPr lang="en-ID" dirty="0"/>
              <a:t> 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berinovasi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diperparah</a:t>
            </a:r>
            <a:r>
              <a:rPr lang="en-ID" dirty="0"/>
              <a:t> oleh </a:t>
            </a:r>
            <a:r>
              <a:rPr lang="en-ID" dirty="0" err="1"/>
              <a:t>adopsi</a:t>
            </a:r>
            <a:r>
              <a:rPr lang="en-ID" dirty="0"/>
              <a:t> Ransomware-as-a-Service (RaaS) yang </a:t>
            </a:r>
            <a:r>
              <a:rPr lang="en-ID" dirty="0" err="1"/>
              <a:t>berkelanjutan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siber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komoditisasi</a:t>
            </a:r>
            <a:r>
              <a:rPr lang="en-ID" i="1" dirty="0"/>
              <a:t> ransomware</a:t>
            </a:r>
          </a:p>
          <a:p>
            <a:pPr marL="0" indent="0">
              <a:buNone/>
            </a:pPr>
            <a:r>
              <a:rPr lang="en-ID" dirty="0" err="1"/>
              <a:t>Ketegangan</a:t>
            </a:r>
            <a:r>
              <a:rPr lang="en-ID" dirty="0"/>
              <a:t> </a:t>
            </a:r>
            <a:r>
              <a:rPr lang="en-ID" dirty="0" err="1"/>
              <a:t>geopolitik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strategi </a:t>
            </a:r>
            <a:r>
              <a:rPr lang="en-ID" dirty="0" err="1"/>
              <a:t>siber</a:t>
            </a:r>
            <a:r>
              <a:rPr lang="en-ID" dirty="0"/>
              <a:t> di </a:t>
            </a:r>
            <a:r>
              <a:rPr lang="en-ID" dirty="0" err="1"/>
              <a:t>hampir</a:t>
            </a:r>
            <a:r>
              <a:rPr lang="en-ID" dirty="0"/>
              <a:t> 60 </a:t>
            </a:r>
            <a:r>
              <a:rPr lang="en-ID" dirty="0" err="1"/>
              <a:t>persen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yang </a:t>
            </a:r>
            <a:r>
              <a:rPr lang="en-ID" dirty="0" err="1"/>
              <a:t>disurvei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Global Cybersecurity Outlook 2025 </a:t>
            </a:r>
            <a:r>
              <a:rPr lang="en-ID" dirty="0" err="1"/>
              <a:t>dari</a:t>
            </a:r>
            <a:r>
              <a:rPr lang="en-ID" dirty="0"/>
              <a:t> WEF. Satu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CEO </a:t>
            </a:r>
            <a:r>
              <a:rPr lang="en-ID" dirty="0" err="1"/>
              <a:t>menyebutkan</a:t>
            </a:r>
            <a:r>
              <a:rPr lang="en-ID" dirty="0"/>
              <a:t>, </a:t>
            </a:r>
            <a:r>
              <a:rPr lang="en-ID" dirty="0" err="1"/>
              <a:t>spionase</a:t>
            </a:r>
            <a:r>
              <a:rPr lang="en-ID" dirty="0"/>
              <a:t> </a:t>
            </a:r>
            <a:r>
              <a:rPr lang="en-ID" dirty="0" err="1"/>
              <a:t>siber</a:t>
            </a:r>
            <a:r>
              <a:rPr lang="en-ID" dirty="0"/>
              <a:t> dan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sensitif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Menurut</a:t>
            </a:r>
            <a:r>
              <a:rPr lang="en-ID" dirty="0"/>
              <a:t> data Global Anti-Scam Alliance yang </a:t>
            </a:r>
            <a:r>
              <a:rPr lang="en-ID" dirty="0" err="1"/>
              <a:t>dikutip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WEF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penipu</a:t>
            </a:r>
            <a:r>
              <a:rPr lang="en-ID" dirty="0"/>
              <a:t> daring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menyedot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1 </a:t>
            </a:r>
            <a:r>
              <a:rPr lang="en-ID" dirty="0" err="1"/>
              <a:t>triliun</a:t>
            </a:r>
            <a:r>
              <a:rPr lang="en-ID" dirty="0"/>
              <a:t> dollar AS </a:t>
            </a:r>
            <a:r>
              <a:rPr lang="en-ID" dirty="0" err="1"/>
              <a:t>secara</a:t>
            </a:r>
            <a:r>
              <a:rPr lang="en-ID" dirty="0"/>
              <a:t> global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setahun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. </a:t>
            </a:r>
            <a:r>
              <a:rPr lang="en-ID" dirty="0" err="1"/>
              <a:t>Akibatnya</a:t>
            </a:r>
            <a:r>
              <a:rPr lang="en-ID" dirty="0"/>
              <a:t>, </a:t>
            </a:r>
            <a:r>
              <a:rPr lang="en-ID" dirty="0" err="1"/>
              <a:t>beberapa</a:t>
            </a:r>
            <a:r>
              <a:rPr lang="en-ID" dirty="0"/>
              <a:t> negara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kerugian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domestik</a:t>
            </a:r>
            <a:r>
              <a:rPr lang="en-ID" dirty="0"/>
              <a:t> </a:t>
            </a:r>
            <a:r>
              <a:rPr lang="en-ID" dirty="0" err="1"/>
              <a:t>bruto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3 </a:t>
            </a:r>
            <a:r>
              <a:rPr lang="en-ID" dirty="0" err="1"/>
              <a:t>persen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47BA0-2F4E-66A6-7F54-4438FBE0723B}"/>
              </a:ext>
            </a:extLst>
          </p:cNvPr>
          <p:cNvSpPr txBox="1"/>
          <p:nvPr/>
        </p:nvSpPr>
        <p:spPr>
          <a:xfrm>
            <a:off x="581192" y="12748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D" sz="1400" b="1" dirty="0" err="1"/>
              <a:t>Tantangan</a:t>
            </a:r>
            <a:r>
              <a:rPr lang="en-ID" sz="1400" b="1" dirty="0"/>
              <a:t> </a:t>
            </a:r>
            <a:r>
              <a:rPr lang="en-ID" sz="1400" b="1" dirty="0" err="1"/>
              <a:t>Keamanan</a:t>
            </a:r>
            <a:r>
              <a:rPr lang="en-ID" sz="1400" b="1" dirty="0"/>
              <a:t> Siber Global </a:t>
            </a:r>
            <a:r>
              <a:rPr lang="en-ID" sz="1400" b="1" dirty="0" err="1"/>
              <a:t>Tahun</a:t>
            </a:r>
            <a:r>
              <a:rPr lang="en-ID" sz="1400" b="1" dirty="0"/>
              <a:t> 2025 Makin </a:t>
            </a:r>
            <a:r>
              <a:rPr lang="en-ID" sz="1400" b="1" dirty="0" err="1"/>
              <a:t>Kompleks</a:t>
            </a:r>
            <a:endParaRPr lang="en-ID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F35DF-D1D5-ACC3-BB3C-5D7CA701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80" y="3811488"/>
            <a:ext cx="4782237" cy="2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223C-E84E-E111-7CD3-15AE55A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1369"/>
          </a:xfrm>
        </p:spPr>
        <p:txBody>
          <a:bodyPr/>
          <a:lstStyle/>
          <a:p>
            <a:r>
              <a:rPr lang="fi-FI" dirty="0"/>
              <a:t>Isu dan Ancaman Keamanan Jaringan Saat Ini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7E6E-2FBD-3B9A-C0BF-99068642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5" y="2236089"/>
            <a:ext cx="9429750" cy="1088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Ransomware merupakan salah satu ancaman terbesar dalam keamanan jaringan saat ini. Serangan ini bekerja dengan mengenkripsi data korban dan meminta tebusan untuk mengembalikannya.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b="1" dirty="0"/>
              <a:t>57</a:t>
            </a:r>
            <a:r>
              <a:rPr lang="en-ID" dirty="0"/>
              <a:t>%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serangan</a:t>
            </a:r>
            <a:r>
              <a:rPr lang="en-ID" dirty="0"/>
              <a:t> ransomware, dan </a:t>
            </a:r>
            <a:r>
              <a:rPr lang="en-ID" dirty="0" err="1"/>
              <a:t>sekitar</a:t>
            </a:r>
            <a:r>
              <a:rPr lang="en-ID" dirty="0"/>
              <a:t> 31% korban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diserang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tebusan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95ADD-B94F-0984-A236-604517A80E2F}"/>
              </a:ext>
            </a:extLst>
          </p:cNvPr>
          <p:cNvSpPr txBox="1"/>
          <p:nvPr/>
        </p:nvSpPr>
        <p:spPr>
          <a:xfrm>
            <a:off x="685800" y="15678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Serangan</a:t>
            </a:r>
            <a:r>
              <a:rPr lang="en-ID" sz="2400" dirty="0"/>
              <a:t> Ransomware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3B7FA-4A2D-4F73-E3C8-21F303DD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60" y="3324225"/>
            <a:ext cx="4011015" cy="2823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0C710A-9D45-6B57-99BD-8017BAE4F7F8}"/>
              </a:ext>
            </a:extLst>
          </p:cNvPr>
          <p:cNvSpPr txBox="1"/>
          <p:nvPr/>
        </p:nvSpPr>
        <p:spPr>
          <a:xfrm>
            <a:off x="6647460" y="5701784"/>
            <a:ext cx="23822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100" dirty="0">
                <a:hlinkClick r:id="rId3"/>
              </a:rPr>
              <a:t>https://www.itpro.com/</a:t>
            </a:r>
            <a:r>
              <a:rPr lang="en-ID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6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0F5F-700A-709A-CB5B-79174611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5619"/>
          </a:xfrm>
        </p:spPr>
        <p:txBody>
          <a:bodyPr>
            <a:normAutofit/>
          </a:bodyPr>
          <a:lstStyle/>
          <a:p>
            <a:r>
              <a:rPr lang="en-US" sz="2000" dirty="0" err="1"/>
              <a:t>Ancaman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IoT (Internet of Things)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45D4-955F-17BA-ABB1-B7161656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68" y="1464564"/>
            <a:ext cx="4867108" cy="3181120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Perangkat IoT </a:t>
            </a:r>
            <a:r>
              <a:rPr lang="en-ID" dirty="0" err="1"/>
              <a:t>seperti</a:t>
            </a:r>
            <a:r>
              <a:rPr lang="en-ID" dirty="0"/>
              <a:t> smart home, </a:t>
            </a:r>
            <a:r>
              <a:rPr lang="en-ID" dirty="0" err="1"/>
              <a:t>kamera</a:t>
            </a:r>
            <a:r>
              <a:rPr lang="en-ID" dirty="0"/>
              <a:t> IP, sensor </a:t>
            </a:r>
            <a:r>
              <a:rPr lang="en-ID" dirty="0" err="1"/>
              <a:t>industri</a:t>
            </a:r>
            <a:r>
              <a:rPr lang="en-ID" dirty="0"/>
              <a:t>, dan </a:t>
            </a:r>
            <a:r>
              <a:rPr lang="en-ID" dirty="0" err="1"/>
              <a:t>perangkat</a:t>
            </a:r>
            <a:r>
              <a:rPr lang="en-ID" dirty="0"/>
              <a:t> wearable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IoT: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dirty="0"/>
              <a:t>Firmware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diperbarui</a:t>
            </a:r>
            <a:endParaRPr lang="en-ID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dirty="0"/>
              <a:t>Password default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diganti</a:t>
            </a:r>
            <a:endParaRPr lang="en-ID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dirty="0"/>
              <a:t>Tidak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enkripsi</a:t>
            </a:r>
            <a:endParaRPr lang="en-ID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monitoring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75A83-3E4C-2E6B-A9B2-0455BB0BAA24}"/>
              </a:ext>
            </a:extLst>
          </p:cNvPr>
          <p:cNvSpPr txBox="1"/>
          <p:nvPr/>
        </p:nvSpPr>
        <p:spPr>
          <a:xfrm>
            <a:off x="5591176" y="135998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75% </a:t>
            </a:r>
            <a:r>
              <a:rPr lang="en-ID" dirty="0" err="1"/>
              <a:t>perangkat</a:t>
            </a:r>
            <a:r>
              <a:rPr lang="en-ID" dirty="0"/>
              <a:t> IoT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 </a:t>
            </a:r>
            <a:r>
              <a:rPr lang="en-ID" dirty="0" err="1"/>
              <a:t>kritis</a:t>
            </a:r>
            <a:r>
              <a:rPr lang="en-ID" dirty="0"/>
              <a:t> dan </a:t>
            </a:r>
            <a:r>
              <a:rPr lang="en-ID" dirty="0" err="1"/>
              <a:t>banyak</a:t>
            </a:r>
            <a:r>
              <a:rPr lang="en-ID" dirty="0"/>
              <a:t>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firmware yang </a:t>
            </a:r>
            <a:r>
              <a:rPr lang="en-ID" dirty="0" err="1"/>
              <a:t>sudah</a:t>
            </a:r>
            <a:r>
              <a:rPr lang="en-ID" dirty="0"/>
              <a:t> using, dan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beresiko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9D753-B6A1-AD14-2461-3CA336FE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6" y="2582030"/>
            <a:ext cx="4720110" cy="902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EFC6E-6801-AA8E-7DDD-C0032B31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930" y="3443807"/>
            <a:ext cx="3458595" cy="550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0A203F-17E5-2BE0-E7FA-4528CEEF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806" y="4016214"/>
            <a:ext cx="4448719" cy="528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B1F29-B146-29FD-9950-02AE3AF508F2}"/>
              </a:ext>
            </a:extLst>
          </p:cNvPr>
          <p:cNvSpPr txBox="1"/>
          <p:nvPr/>
        </p:nvSpPr>
        <p:spPr>
          <a:xfrm>
            <a:off x="724067" y="45753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Ancaman Berbasis Artificial Intelligence (AI)</a:t>
            </a:r>
            <a:endParaRPr lang="en-ID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31484-B1A3-94E6-8D30-F3F1B816E062}"/>
              </a:ext>
            </a:extLst>
          </p:cNvPr>
          <p:cNvSpPr txBox="1"/>
          <p:nvPr/>
        </p:nvSpPr>
        <p:spPr>
          <a:xfrm>
            <a:off x="695493" y="4950645"/>
            <a:ext cx="7048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Serangan</a:t>
            </a:r>
            <a:r>
              <a:rPr lang="en-US" sz="2400" b="1" dirty="0"/>
              <a:t> DDoS (Distributed Denial of Service)</a:t>
            </a:r>
            <a:endParaRPr lang="en-ID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025D1-62E4-2591-DAF4-0A5854CBA1FB}"/>
              </a:ext>
            </a:extLst>
          </p:cNvPr>
          <p:cNvSpPr txBox="1"/>
          <p:nvPr/>
        </p:nvSpPr>
        <p:spPr>
          <a:xfrm>
            <a:off x="724068" y="5364069"/>
            <a:ext cx="6115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/>
              <a:t>Cloud Security dan </a:t>
            </a:r>
            <a:r>
              <a:rPr lang="en-ID" sz="2400" b="1" dirty="0" err="1"/>
              <a:t>Kesalahan</a:t>
            </a:r>
            <a:r>
              <a:rPr lang="en-ID" sz="2400" b="1" dirty="0"/>
              <a:t> </a:t>
            </a:r>
            <a:r>
              <a:rPr lang="en-ID" sz="2400" b="1" dirty="0" err="1"/>
              <a:t>Konfigurasi</a:t>
            </a:r>
            <a:endParaRPr lang="en-ID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C85EF-3E86-5C74-A5C5-E8AE5BF5D0FA}"/>
              </a:ext>
            </a:extLst>
          </p:cNvPr>
          <p:cNvSpPr txBox="1"/>
          <p:nvPr/>
        </p:nvSpPr>
        <p:spPr>
          <a:xfrm>
            <a:off x="733594" y="5691152"/>
            <a:ext cx="7029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/>
              <a:t>Kerentanan</a:t>
            </a:r>
            <a:r>
              <a:rPr lang="en-ID" sz="2400" b="1" dirty="0"/>
              <a:t> Software dan </a:t>
            </a:r>
            <a:r>
              <a:rPr lang="en-ID" sz="2400" b="1" dirty="0" err="1"/>
              <a:t>Sistem</a:t>
            </a:r>
            <a:r>
              <a:rPr lang="en-ID" sz="2400" b="1" dirty="0"/>
              <a:t> Tidak </a:t>
            </a:r>
            <a:r>
              <a:rPr lang="en-ID" sz="2400" b="1" dirty="0" err="1"/>
              <a:t>Diperbarui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5070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3DDE-9375-3579-2974-F4F8896D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0664-80D4-7AEE-922D-1357AF5F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CAD57-A21F-E147-0541-7F27F16D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609600"/>
            <a:ext cx="11029616" cy="63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D39F-9F27-C2B9-8659-DC50FD69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5552-77F6-ECF8-55A6-62995C315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99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7D2EDB-A6FF-1317-265B-39A2676EC8D9}"/>
              </a:ext>
            </a:extLst>
          </p:cNvPr>
          <p:cNvSpPr/>
          <p:nvPr/>
        </p:nvSpPr>
        <p:spPr>
          <a:xfrm>
            <a:off x="0" y="9525"/>
            <a:ext cx="5762625" cy="6858000"/>
          </a:xfrm>
          <a:prstGeom prst="rect">
            <a:avLst/>
          </a:prstGeom>
          <a:solidFill>
            <a:srgbClr val="334A1C"/>
          </a:solidFill>
          <a:ln>
            <a:solidFill>
              <a:srgbClr val="334A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 descr="Restaurant Open Sign">
            <a:extLst>
              <a:ext uri="{FF2B5EF4-FFF2-40B4-BE49-F238E27FC236}">
                <a16:creationId xmlns:a16="http://schemas.microsoft.com/office/drawing/2014/main" id="{4BB88093-7048-42AA-9AFC-B007B4E79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48" y="10"/>
            <a:ext cx="67234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233840" cy="1499616"/>
          </a:xfrm>
          <a:prstGeom prst="rect">
            <a:avLst/>
          </a:prstGeom>
        </p:spPr>
        <p:txBody>
          <a:bodyPr lIns="0" tIns="108000">
            <a:normAutofit fontScale="90000"/>
          </a:bodyPr>
          <a:lstStyle/>
          <a:p>
            <a:r>
              <a:rPr lang="en-US" sz="5400" b="1" dirty="0" err="1">
                <a:solidFill>
                  <a:srgbClr val="FFFFFF"/>
                </a:solidFill>
              </a:rPr>
              <a:t>Terimakasih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008" y="2157401"/>
            <a:ext cx="3791711" cy="6933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dibyoibi@darmajaya.ac.id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highlight>
                <a:srgbClr val="00FFFF"/>
              </a:highlight>
            </a:endParaRP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1BCFD98B-5534-433A-A8E6-4DE2A04C3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129" y="2286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368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{53C6AD81-1B96-438C-8617-AAEC55C55078}TF201209c3-d067-44f9-a26f-c8f216c4431347f6cf9d_win32-4021059b889a</Template>
  <TotalTime>31691</TotalTime>
  <Words>456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Courier New</vt:lpstr>
      <vt:lpstr>Franklin Gothic Book</vt:lpstr>
      <vt:lpstr>Franklin Gothic Demi</vt:lpstr>
      <vt:lpstr>Wingdings 2</vt:lpstr>
      <vt:lpstr>DividendVTI</vt:lpstr>
      <vt:lpstr>Keamanan Komputer dan JARINGAN</vt:lpstr>
      <vt:lpstr>KONTRAK PERKULIAHAN</vt:lpstr>
      <vt:lpstr>Satuan Acara PERkuliahan</vt:lpstr>
      <vt:lpstr>Keamanan Jaringan &amp; Isu Terkini</vt:lpstr>
      <vt:lpstr>Isu dan Ancaman Keamanan Jaringan Saat Ini</vt:lpstr>
      <vt:lpstr>Ancaman Keamanan IoT (Internet of Things)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2</cp:revision>
  <dcterms:created xsi:type="dcterms:W3CDTF">2026-03-10T03:08:18Z</dcterms:created>
  <dcterms:modified xsi:type="dcterms:W3CDTF">2026-04-01T03:19:50Z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