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97" r:id="rId6"/>
    <p:sldId id="298" r:id="rId7"/>
    <p:sldId id="299" r:id="rId8"/>
    <p:sldId id="300" r:id="rId9"/>
    <p:sldId id="301" r:id="rId10"/>
    <p:sldId id="302" r:id="rId11"/>
    <p:sldId id="260" r:id="rId12"/>
    <p:sldId id="261" r:id="rId13"/>
    <p:sldId id="262" r:id="rId14"/>
    <p:sldId id="263" r:id="rId15"/>
    <p:sldId id="264" r:id="rId16"/>
    <p:sldId id="267" r:id="rId17"/>
    <p:sldId id="268" r:id="rId18"/>
    <p:sldId id="269" r:id="rId19"/>
    <p:sldId id="270" r:id="rId20"/>
    <p:sldId id="271" r:id="rId21"/>
    <p:sldId id="272" r:id="rId22"/>
    <p:sldId id="273" r:id="rId23"/>
    <p:sldId id="274" r:id="rId24"/>
    <p:sldId id="275" r:id="rId25"/>
    <p:sldId id="276"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1" d="100"/>
          <a:sy n="91" d="100"/>
        </p:scale>
        <p:origin x="1210"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4/11/2026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err="1"/>
              <a:t>Landasan</a:t>
            </a:r>
            <a:r>
              <a:rPr dirty="0"/>
              <a:t> Teori </a:t>
            </a:r>
            <a:r>
              <a:rPr dirty="0" err="1"/>
              <a:t>Organisasi</a:t>
            </a:r>
            <a:r>
              <a:rPr dirty="0"/>
              <a:t> dan </a:t>
            </a:r>
            <a:r>
              <a:rPr dirty="0" err="1"/>
              <a:t>Manajemen</a:t>
            </a:r>
            <a:endParaRPr dirty="0"/>
          </a:p>
        </p:txBody>
      </p:sp>
      <p:sp>
        <p:nvSpPr>
          <p:cNvPr id="3" name="Content Placeholder 2"/>
          <p:cNvSpPr>
            <a:spLocks noGrp="1"/>
          </p:cNvSpPr>
          <p:nvPr>
            <p:ph idx="1"/>
          </p:nvPr>
        </p:nvSpPr>
        <p:spPr>
          <a:xfrm>
            <a:off x="637505" y="1999446"/>
            <a:ext cx="8229600" cy="1828800"/>
          </a:xfrm>
        </p:spPr>
        <p:txBody>
          <a:bodyPr>
            <a:normAutofit/>
          </a:bodyPr>
          <a:lstStyle/>
          <a:p>
            <a:pPr marL="0" indent="0" algn="ctr">
              <a:buNone/>
            </a:pPr>
            <a:r>
              <a:rPr sz="2200" dirty="0"/>
              <a:t>Nama Dosen</a:t>
            </a:r>
            <a:r>
              <a:rPr lang="en-US" sz="2200" dirty="0"/>
              <a:t>: Dr. Lukmanul Hakim,SE.,</a:t>
            </a:r>
            <a:r>
              <a:rPr lang="en-US" sz="2200" dirty="0" err="1"/>
              <a:t>M.Si</a:t>
            </a:r>
            <a:r>
              <a:rPr lang="en-US" sz="2200" dirty="0"/>
              <a:t>/Dr. Ir. </a:t>
            </a:r>
            <a:r>
              <a:rPr lang="en-US" sz="2200" dirty="0" err="1"/>
              <a:t>Damsir</a:t>
            </a:r>
            <a:r>
              <a:rPr lang="en-US" sz="2200" dirty="0"/>
              <a:t>, M.T.A.</a:t>
            </a:r>
            <a:endParaRPr sz="2200" dirty="0"/>
          </a:p>
          <a:p>
            <a:pPr marL="0" indent="0" algn="ctr">
              <a:buNone/>
            </a:pPr>
            <a:r>
              <a:rPr dirty="0"/>
              <a:t>Program Studi</a:t>
            </a:r>
            <a:r>
              <a:rPr lang="en-US" dirty="0"/>
              <a:t>: Magister </a:t>
            </a:r>
            <a:r>
              <a:rPr lang="en-US" dirty="0" err="1"/>
              <a:t>Managemen</a:t>
            </a:r>
            <a:endParaRPr dirty="0"/>
          </a:p>
          <a:p>
            <a:pPr marL="0" indent="0" algn="ctr">
              <a:buNone/>
            </a:pPr>
            <a:r>
              <a:rPr dirty="0" err="1"/>
              <a:t>Tahun</a:t>
            </a:r>
            <a:r>
              <a:rPr dirty="0"/>
              <a:t> </a:t>
            </a:r>
            <a:r>
              <a:rPr dirty="0" err="1"/>
              <a:t>Ajaran</a:t>
            </a:r>
            <a:r>
              <a:rPr lang="en-US" dirty="0"/>
              <a:t> 2025/2026</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4E778-A771-FC6C-2A87-92102E0B6978}"/>
              </a:ext>
            </a:extLst>
          </p:cNvPr>
          <p:cNvSpPr>
            <a:spLocks noGrp="1"/>
          </p:cNvSpPr>
          <p:nvPr>
            <p:ph type="title"/>
          </p:nvPr>
        </p:nvSpPr>
        <p:spPr/>
        <p:txBody>
          <a:bodyPr/>
          <a:lstStyle/>
          <a:p>
            <a:r>
              <a:rPr lang="en-US" dirty="0" err="1"/>
              <a:t>Analisis</a:t>
            </a:r>
            <a:r>
              <a:rPr lang="en-US" dirty="0"/>
              <a:t>- </a:t>
            </a:r>
            <a:r>
              <a:rPr lang="en-US" dirty="0" err="1"/>
              <a:t>Lanjutan</a:t>
            </a:r>
            <a:endParaRPr lang="id-ID" dirty="0"/>
          </a:p>
        </p:txBody>
      </p:sp>
      <p:sp>
        <p:nvSpPr>
          <p:cNvPr id="3" name="Content Placeholder 2">
            <a:extLst>
              <a:ext uri="{FF2B5EF4-FFF2-40B4-BE49-F238E27FC236}">
                <a16:creationId xmlns:a16="http://schemas.microsoft.com/office/drawing/2014/main" id="{9DD35ED9-CD9A-0FD5-50E5-E23178951C30}"/>
              </a:ext>
            </a:extLst>
          </p:cNvPr>
          <p:cNvSpPr>
            <a:spLocks noGrp="1"/>
          </p:cNvSpPr>
          <p:nvPr>
            <p:ph idx="1"/>
          </p:nvPr>
        </p:nvSpPr>
        <p:spPr/>
        <p:txBody>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endParaRPr kumimoji="0" lang="en-US" sz="19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id-ID" sz="1900" b="0" i="0" u="none" strike="noStrike" kern="1200" cap="none" spc="0" normalizeH="0" baseline="0" noProof="0" dirty="0">
                <a:ln>
                  <a:noFill/>
                </a:ln>
                <a:solidFill>
                  <a:prstClr val="black"/>
                </a:solidFill>
                <a:effectLst/>
                <a:uLnTx/>
                <a:uFillTx/>
                <a:latin typeface="Calibri"/>
                <a:ea typeface="+mn-ea"/>
                <a:cs typeface="+mn-cs"/>
              </a:rPr>
              <a:t>Namun, jika gender tidak dikelola dengan baik:</a:t>
            </a:r>
            <a:endParaRPr kumimoji="0" lang="en-US" sz="19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id-ID" sz="1900" b="0" i="0" u="none" strike="noStrike" kern="1200" cap="none" spc="0" normalizeH="0" baseline="0" noProof="0" dirty="0">
                <a:ln>
                  <a:noFill/>
                </a:ln>
                <a:solidFill>
                  <a:prstClr val="black"/>
                </a:solidFill>
                <a:effectLst/>
                <a:uLnTx/>
                <a:uFillTx/>
                <a:latin typeface="Calibri"/>
                <a:ea typeface="+mn-ea"/>
                <a:cs typeface="+mn-cs"/>
              </a:rPr>
              <a:t>Terjadi kesenjangan tenaga kerja</a:t>
            </a:r>
            <a:endParaRPr kumimoji="0" lang="en-US" sz="19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id-ID" sz="1900" b="0" i="0" u="none" strike="noStrike" kern="1200" cap="none" spc="0" normalizeH="0" baseline="0" noProof="0" dirty="0">
                <a:ln>
                  <a:noFill/>
                </a:ln>
                <a:solidFill>
                  <a:prstClr val="black"/>
                </a:solidFill>
                <a:effectLst/>
                <a:uLnTx/>
                <a:uFillTx/>
                <a:latin typeface="Calibri"/>
                <a:ea typeface="+mn-ea"/>
                <a:cs typeface="+mn-cs"/>
              </a:rPr>
              <a:t>Distribusi pendapatan tidak merata</a:t>
            </a:r>
            <a:endParaRPr kumimoji="0" lang="en-US" sz="19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id-ID" sz="1900" b="0" i="0" u="none" strike="noStrike" kern="1200" cap="none" spc="0" normalizeH="0" baseline="0" noProof="0" dirty="0">
                <a:ln>
                  <a:noFill/>
                </a:ln>
                <a:solidFill>
                  <a:prstClr val="black"/>
                </a:solidFill>
                <a:effectLst/>
                <a:uLnTx/>
                <a:uFillTx/>
                <a:latin typeface="Calibri"/>
                <a:ea typeface="+mn-ea"/>
                <a:cs typeface="+mn-cs"/>
              </a:rPr>
              <a:t>Sebaliknya, organisasi yang inklusif:</a:t>
            </a:r>
            <a:endParaRPr kumimoji="0" lang="en-US" sz="1900" b="0" i="0" u="none" strike="noStrike" kern="1200" cap="none" spc="0" normalizeH="0" baseline="0" noProof="0" dirty="0">
              <a:ln>
                <a:noFill/>
              </a:ln>
              <a:solidFill>
                <a:prstClr val="black"/>
              </a:solidFill>
              <a:effectLst/>
              <a:uLnTx/>
              <a:uFillTx/>
              <a:latin typeface="Calibri"/>
              <a:ea typeface="+mn-ea"/>
              <a:cs typeface="+mn-cs"/>
            </a:endParaRPr>
          </a:p>
          <a:p>
            <a:pPr marL="457200" marR="0" lvl="0" indent="-457200" algn="ctr" defTabSz="457200" rtl="0" eaLnBrk="1" fontAlgn="auto" latinLnBrk="0" hangingPunct="1">
              <a:lnSpc>
                <a:spcPct val="100000"/>
              </a:lnSpc>
              <a:spcBef>
                <a:spcPct val="20000"/>
              </a:spcBef>
              <a:spcAft>
                <a:spcPts val="0"/>
              </a:spcAft>
              <a:buClrTx/>
              <a:buSzTx/>
              <a:buFont typeface="+mj-lt"/>
              <a:buAutoNum type="arabicPeriod"/>
              <a:tabLst/>
              <a:defRPr/>
            </a:pPr>
            <a:r>
              <a:rPr kumimoji="0" lang="id-ID" sz="1900" b="0" i="0" u="none" strike="noStrike" kern="1200" cap="none" spc="0" normalizeH="0" baseline="0" noProof="0" dirty="0">
                <a:ln>
                  <a:noFill/>
                </a:ln>
                <a:solidFill>
                  <a:prstClr val="black"/>
                </a:solidFill>
                <a:effectLst/>
                <a:uLnTx/>
                <a:uFillTx/>
                <a:latin typeface="Calibri"/>
                <a:ea typeface="+mn-ea"/>
                <a:cs typeface="+mn-cs"/>
              </a:rPr>
              <a:t>Lebih inovatif</a:t>
            </a:r>
            <a:endParaRPr kumimoji="0" lang="en-US" sz="1900" b="0" i="0" u="none" strike="noStrike" kern="1200" cap="none" spc="0" normalizeH="0" baseline="0" noProof="0" dirty="0">
              <a:ln>
                <a:noFill/>
              </a:ln>
              <a:solidFill>
                <a:prstClr val="black"/>
              </a:solidFill>
              <a:effectLst/>
              <a:uLnTx/>
              <a:uFillTx/>
              <a:latin typeface="Calibri"/>
              <a:ea typeface="+mn-ea"/>
              <a:cs typeface="+mn-cs"/>
            </a:endParaRPr>
          </a:p>
          <a:p>
            <a:pPr marL="457200" marR="0" lvl="0" indent="-457200" algn="ctr" defTabSz="457200" rtl="0" eaLnBrk="1" fontAlgn="auto" latinLnBrk="0" hangingPunct="1">
              <a:lnSpc>
                <a:spcPct val="100000"/>
              </a:lnSpc>
              <a:spcBef>
                <a:spcPct val="20000"/>
              </a:spcBef>
              <a:spcAft>
                <a:spcPts val="0"/>
              </a:spcAft>
              <a:buClrTx/>
              <a:buSzTx/>
              <a:buFont typeface="+mj-lt"/>
              <a:buAutoNum type="arabicPeriod"/>
              <a:tabLst/>
              <a:defRPr/>
            </a:pPr>
            <a:r>
              <a:rPr kumimoji="0" lang="id-ID" sz="1900" b="0" i="0" u="none" strike="noStrike" kern="1200" cap="none" spc="0" normalizeH="0" baseline="0" noProof="0" dirty="0">
                <a:ln>
                  <a:noFill/>
                </a:ln>
                <a:solidFill>
                  <a:prstClr val="black"/>
                </a:solidFill>
                <a:effectLst/>
                <a:uLnTx/>
                <a:uFillTx/>
                <a:latin typeface="Calibri"/>
                <a:ea typeface="+mn-ea"/>
                <a:cs typeface="+mn-cs"/>
              </a:rPr>
              <a:t>Lebih produktif</a:t>
            </a:r>
            <a:endParaRPr kumimoji="0" lang="en-US" sz="1900" b="0" i="0" u="none" strike="noStrike" kern="1200" cap="none" spc="0" normalizeH="0" baseline="0" noProof="0" dirty="0">
              <a:ln>
                <a:noFill/>
              </a:ln>
              <a:solidFill>
                <a:prstClr val="black"/>
              </a:solidFill>
              <a:effectLst/>
              <a:uLnTx/>
              <a:uFillTx/>
              <a:latin typeface="Calibri"/>
              <a:ea typeface="+mn-ea"/>
              <a:cs typeface="+mn-cs"/>
            </a:endParaRPr>
          </a:p>
          <a:p>
            <a:pPr marL="457200" marR="0" lvl="0" indent="-457200" algn="ctr" defTabSz="457200" rtl="0" eaLnBrk="1" fontAlgn="auto" latinLnBrk="0" hangingPunct="1">
              <a:lnSpc>
                <a:spcPct val="100000"/>
              </a:lnSpc>
              <a:spcBef>
                <a:spcPct val="20000"/>
              </a:spcBef>
              <a:spcAft>
                <a:spcPts val="0"/>
              </a:spcAft>
              <a:buClrTx/>
              <a:buSzTx/>
              <a:buFont typeface="+mj-lt"/>
              <a:buAutoNum type="arabicPeriod"/>
              <a:tabLst/>
              <a:defRPr/>
            </a:pPr>
            <a:r>
              <a:rPr kumimoji="0" lang="id-ID" sz="1900" b="0" i="0" u="none" strike="noStrike" kern="1200" cap="none" spc="0" normalizeH="0" baseline="0" noProof="0" dirty="0">
                <a:ln>
                  <a:noFill/>
                </a:ln>
                <a:solidFill>
                  <a:prstClr val="black"/>
                </a:solidFill>
                <a:effectLst/>
                <a:uLnTx/>
                <a:uFillTx/>
                <a:latin typeface="Calibri"/>
                <a:ea typeface="+mn-ea"/>
                <a:cs typeface="+mn-cs"/>
              </a:rPr>
              <a:t>Lebih adil secara ekonomi</a:t>
            </a:r>
            <a:endParaRPr lang="id-ID" dirty="0"/>
          </a:p>
        </p:txBody>
      </p:sp>
    </p:spTree>
    <p:extLst>
      <p:ext uri="{BB962C8B-B14F-4D97-AF65-F5344CB8AC3E}">
        <p14:creationId xmlns:p14="http://schemas.microsoft.com/office/powerpoint/2010/main" val="3964965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Prinsip dan Fungsi Manajemen</a:t>
            </a:r>
          </a:p>
        </p:txBody>
      </p:sp>
      <p:sp>
        <p:nvSpPr>
          <p:cNvPr id="3" name="Content Placeholder 2"/>
          <p:cNvSpPr>
            <a:spLocks noGrp="1"/>
          </p:cNvSpPr>
          <p:nvPr>
            <p:ph idx="1"/>
          </p:nvPr>
        </p:nvSpPr>
        <p:spPr>
          <a:xfrm>
            <a:off x="457200" y="1600200"/>
            <a:ext cx="8229600" cy="3164983"/>
          </a:xfrm>
        </p:spPr>
        <p:txBody>
          <a:bodyPr/>
          <a:lstStyle/>
          <a:p>
            <a:r>
              <a:rPr dirty="0" err="1"/>
              <a:t>Fungsi</a:t>
            </a:r>
            <a:r>
              <a:rPr dirty="0"/>
              <a:t> </a:t>
            </a:r>
            <a:r>
              <a:rPr dirty="0" err="1"/>
              <a:t>utama</a:t>
            </a:r>
            <a:r>
              <a:rPr dirty="0"/>
              <a:t> </a:t>
            </a:r>
            <a:r>
              <a:rPr dirty="0" err="1"/>
              <a:t>manajemen</a:t>
            </a:r>
            <a:r>
              <a:rPr dirty="0"/>
              <a:t> (POAC):</a:t>
            </a:r>
          </a:p>
          <a:p>
            <a:pPr marL="0" indent="0">
              <a:buNone/>
            </a:pPr>
            <a:r>
              <a:rPr lang="en-US" dirty="0"/>
              <a:t>    </a:t>
            </a:r>
            <a:r>
              <a:rPr dirty="0"/>
              <a:t>- Planning (</a:t>
            </a:r>
            <a:r>
              <a:rPr dirty="0" err="1"/>
              <a:t>Perencanaan</a:t>
            </a:r>
            <a:r>
              <a:rPr dirty="0"/>
              <a:t>)</a:t>
            </a:r>
          </a:p>
          <a:p>
            <a:pPr marL="0" indent="0">
              <a:buNone/>
            </a:pPr>
            <a:r>
              <a:rPr lang="en-US" dirty="0"/>
              <a:t>    </a:t>
            </a:r>
            <a:r>
              <a:rPr dirty="0"/>
              <a:t>- Organizing (</a:t>
            </a:r>
            <a:r>
              <a:rPr dirty="0" err="1"/>
              <a:t>Pengorganisasian</a:t>
            </a:r>
            <a:r>
              <a:rPr dirty="0"/>
              <a:t>)</a:t>
            </a:r>
          </a:p>
          <a:p>
            <a:pPr marL="0" indent="0">
              <a:buNone/>
            </a:pPr>
            <a:r>
              <a:rPr lang="en-US" dirty="0"/>
              <a:t>    </a:t>
            </a:r>
            <a:r>
              <a:rPr dirty="0"/>
              <a:t>- Actuating (</a:t>
            </a:r>
            <a:r>
              <a:rPr dirty="0" err="1"/>
              <a:t>Pelaksanaan</a:t>
            </a:r>
            <a:r>
              <a:rPr dirty="0"/>
              <a:t> / </a:t>
            </a:r>
            <a:r>
              <a:rPr dirty="0" err="1"/>
              <a:t>Penggerakan</a:t>
            </a:r>
            <a:r>
              <a:rPr dirty="0"/>
              <a:t>)</a:t>
            </a:r>
          </a:p>
          <a:p>
            <a:pPr marL="0" indent="0">
              <a:buNone/>
            </a:pPr>
            <a:r>
              <a:rPr lang="en-US" dirty="0"/>
              <a:t>    </a:t>
            </a:r>
            <a:r>
              <a:rPr dirty="0"/>
              <a:t>- Controlling (</a:t>
            </a:r>
            <a:r>
              <a:rPr dirty="0" err="1"/>
              <a:t>Pengawasan</a:t>
            </a:r>
            <a:r>
              <a:rPr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Landasan Teori Organisasi</a:t>
            </a:r>
          </a:p>
        </p:txBody>
      </p:sp>
      <p:sp>
        <p:nvSpPr>
          <p:cNvPr id="3" name="Content Placeholder 2"/>
          <p:cNvSpPr>
            <a:spLocks noGrp="1"/>
          </p:cNvSpPr>
          <p:nvPr>
            <p:ph idx="1"/>
          </p:nvPr>
        </p:nvSpPr>
        <p:spPr>
          <a:xfrm>
            <a:off x="457200" y="1355499"/>
            <a:ext cx="8229600" cy="4525963"/>
          </a:xfrm>
        </p:spPr>
        <p:txBody>
          <a:bodyPr/>
          <a:lstStyle/>
          <a:p>
            <a:r>
              <a:rPr dirty="0"/>
              <a:t>Teori </a:t>
            </a:r>
            <a:r>
              <a:rPr dirty="0" err="1"/>
              <a:t>organisasi</a:t>
            </a:r>
            <a:r>
              <a:rPr dirty="0"/>
              <a:t> </a:t>
            </a:r>
            <a:r>
              <a:rPr dirty="0" err="1"/>
              <a:t>membantu</a:t>
            </a:r>
            <a:r>
              <a:rPr dirty="0"/>
              <a:t> </a:t>
            </a:r>
            <a:r>
              <a:rPr dirty="0" err="1"/>
              <a:t>memahami</a:t>
            </a:r>
            <a:r>
              <a:rPr dirty="0"/>
              <a:t> </a:t>
            </a:r>
            <a:r>
              <a:rPr dirty="0" err="1"/>
              <a:t>bagaimana</a:t>
            </a:r>
            <a:r>
              <a:rPr dirty="0"/>
              <a:t> </a:t>
            </a:r>
            <a:r>
              <a:rPr dirty="0" err="1"/>
              <a:t>organisasi</a:t>
            </a:r>
            <a:r>
              <a:rPr dirty="0"/>
              <a:t> </a:t>
            </a:r>
            <a:r>
              <a:rPr dirty="0" err="1"/>
              <a:t>bekerja</a:t>
            </a:r>
            <a:r>
              <a:rPr dirty="0"/>
              <a:t> dan </a:t>
            </a:r>
            <a:r>
              <a:rPr dirty="0" err="1"/>
              <a:t>berkembang</a:t>
            </a:r>
            <a:r>
              <a:rPr dirty="0"/>
              <a:t>.</a:t>
            </a:r>
          </a:p>
          <a:p>
            <a:r>
              <a:rPr dirty="0"/>
              <a:t>Tiga </a:t>
            </a:r>
            <a:r>
              <a:rPr dirty="0" err="1"/>
              <a:t>kelompok</a:t>
            </a:r>
            <a:r>
              <a:rPr dirty="0"/>
              <a:t> </a:t>
            </a:r>
            <a:r>
              <a:rPr dirty="0" err="1"/>
              <a:t>utama</a:t>
            </a:r>
            <a:r>
              <a:rPr dirty="0"/>
              <a:t>:</a:t>
            </a:r>
          </a:p>
          <a:p>
            <a:pPr marL="0" indent="0">
              <a:buNone/>
            </a:pPr>
            <a:r>
              <a:rPr lang="en-US" dirty="0"/>
              <a:t>            </a:t>
            </a:r>
            <a:r>
              <a:rPr dirty="0"/>
              <a:t>1. Teori </a:t>
            </a:r>
            <a:r>
              <a:rPr dirty="0" err="1"/>
              <a:t>Klasik</a:t>
            </a:r>
            <a:endParaRPr lang="en-US" dirty="0"/>
          </a:p>
          <a:p>
            <a:pPr marL="0" indent="0">
              <a:buNone/>
            </a:pPr>
            <a:r>
              <a:rPr lang="en-ID" dirty="0"/>
              <a:t>            </a:t>
            </a:r>
            <a:r>
              <a:rPr dirty="0"/>
              <a:t>2. Teori </a:t>
            </a:r>
            <a:r>
              <a:rPr dirty="0" err="1"/>
              <a:t>Hubungan</a:t>
            </a:r>
            <a:r>
              <a:rPr dirty="0"/>
              <a:t> </a:t>
            </a:r>
            <a:r>
              <a:rPr dirty="0" err="1"/>
              <a:t>Manusiawi</a:t>
            </a:r>
            <a:endParaRPr lang="en-US" dirty="0"/>
          </a:p>
          <a:p>
            <a:pPr marL="0" indent="0">
              <a:buNone/>
            </a:pPr>
            <a:r>
              <a:rPr lang="en-ID" dirty="0"/>
              <a:t>            </a:t>
            </a:r>
            <a:r>
              <a:rPr dirty="0"/>
              <a:t>3. Teori Modern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Tokoh</a:t>
            </a:r>
            <a:r>
              <a:rPr dirty="0"/>
              <a:t> dan Teori </a:t>
            </a:r>
            <a:r>
              <a:rPr dirty="0" err="1"/>
              <a:t>Klasik</a:t>
            </a:r>
            <a:endParaRPr dirty="0"/>
          </a:p>
        </p:txBody>
      </p:sp>
      <p:sp>
        <p:nvSpPr>
          <p:cNvPr id="3" name="Content Placeholder 2"/>
          <p:cNvSpPr>
            <a:spLocks noGrp="1"/>
          </p:cNvSpPr>
          <p:nvPr>
            <p:ph idx="1"/>
          </p:nvPr>
        </p:nvSpPr>
        <p:spPr>
          <a:xfrm>
            <a:off x="457200" y="1600201"/>
            <a:ext cx="8229600" cy="2624069"/>
          </a:xfrm>
        </p:spPr>
        <p:txBody>
          <a:bodyPr>
            <a:normAutofit fontScale="92500" lnSpcReduction="20000"/>
          </a:bodyPr>
          <a:lstStyle/>
          <a:p>
            <a:r>
              <a:rPr dirty="0"/>
              <a:t>Henri Fayol → Administrative Theory (14 </a:t>
            </a:r>
            <a:r>
              <a:rPr dirty="0" err="1"/>
              <a:t>Prinsip</a:t>
            </a:r>
            <a:r>
              <a:rPr dirty="0"/>
              <a:t> </a:t>
            </a:r>
            <a:r>
              <a:rPr dirty="0" err="1"/>
              <a:t>Manajemen</a:t>
            </a:r>
            <a:r>
              <a:rPr dirty="0"/>
              <a:t>)</a:t>
            </a:r>
          </a:p>
          <a:p>
            <a:r>
              <a:rPr dirty="0"/>
              <a:t>Frederick Winslow Taylor → Scientific Management (</a:t>
            </a:r>
            <a:r>
              <a:rPr dirty="0" err="1"/>
              <a:t>Efisiensi</a:t>
            </a:r>
            <a:r>
              <a:rPr dirty="0"/>
              <a:t> </a:t>
            </a:r>
            <a:r>
              <a:rPr dirty="0" err="1"/>
              <a:t>kerja</a:t>
            </a:r>
            <a:r>
              <a:rPr dirty="0"/>
              <a:t>)</a:t>
            </a:r>
          </a:p>
          <a:p>
            <a:r>
              <a:rPr dirty="0"/>
              <a:t>Max Weber → Bureaucratic Theory (</a:t>
            </a:r>
            <a:r>
              <a:rPr dirty="0" err="1"/>
              <a:t>Struktur</a:t>
            </a:r>
            <a:r>
              <a:rPr dirty="0"/>
              <a:t> formal dan </a:t>
            </a:r>
            <a:r>
              <a:rPr dirty="0" err="1"/>
              <a:t>hirarki</a:t>
            </a:r>
            <a:r>
              <a:rPr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Teori Modern</a:t>
            </a:r>
          </a:p>
        </p:txBody>
      </p:sp>
      <p:sp>
        <p:nvSpPr>
          <p:cNvPr id="3" name="Content Placeholder 2"/>
          <p:cNvSpPr>
            <a:spLocks noGrp="1"/>
          </p:cNvSpPr>
          <p:nvPr>
            <p:ph idx="1"/>
          </p:nvPr>
        </p:nvSpPr>
        <p:spPr>
          <a:xfrm>
            <a:off x="457200" y="1600200"/>
            <a:ext cx="8229600" cy="2572555"/>
          </a:xfrm>
        </p:spPr>
        <p:txBody>
          <a:bodyPr>
            <a:normAutofit fontScale="92500" lnSpcReduction="20000"/>
          </a:bodyPr>
          <a:lstStyle/>
          <a:p>
            <a:r>
              <a:rPr dirty="0"/>
              <a:t>Teori </a:t>
            </a:r>
            <a:r>
              <a:rPr dirty="0" err="1"/>
              <a:t>sistem</a:t>
            </a:r>
            <a:r>
              <a:rPr dirty="0"/>
              <a:t> </a:t>
            </a:r>
            <a:r>
              <a:rPr dirty="0" err="1"/>
              <a:t>terbuka</a:t>
            </a:r>
            <a:r>
              <a:rPr dirty="0"/>
              <a:t> → </a:t>
            </a:r>
            <a:r>
              <a:rPr dirty="0" err="1"/>
              <a:t>organisasi</a:t>
            </a:r>
            <a:r>
              <a:rPr dirty="0"/>
              <a:t> </a:t>
            </a:r>
            <a:r>
              <a:rPr dirty="0" err="1"/>
              <a:t>sebagai</a:t>
            </a:r>
            <a:r>
              <a:rPr dirty="0"/>
              <a:t> </a:t>
            </a:r>
            <a:r>
              <a:rPr dirty="0" err="1"/>
              <a:t>sistem</a:t>
            </a:r>
            <a:r>
              <a:rPr dirty="0"/>
              <a:t> yang </a:t>
            </a:r>
            <a:r>
              <a:rPr dirty="0" err="1"/>
              <a:t>berinteraksi</a:t>
            </a:r>
            <a:r>
              <a:rPr dirty="0"/>
              <a:t> </a:t>
            </a:r>
            <a:r>
              <a:rPr dirty="0" err="1"/>
              <a:t>dengan</a:t>
            </a:r>
            <a:r>
              <a:rPr dirty="0"/>
              <a:t> </a:t>
            </a:r>
            <a:r>
              <a:rPr dirty="0" err="1"/>
              <a:t>lingkungan</a:t>
            </a:r>
            <a:r>
              <a:rPr dirty="0"/>
              <a:t>.</a:t>
            </a:r>
          </a:p>
          <a:p>
            <a:r>
              <a:rPr dirty="0"/>
              <a:t>Teori </a:t>
            </a:r>
            <a:r>
              <a:rPr dirty="0" err="1"/>
              <a:t>kontingensi</a:t>
            </a:r>
            <a:r>
              <a:rPr dirty="0"/>
              <a:t> → </a:t>
            </a:r>
            <a:r>
              <a:rPr dirty="0" err="1"/>
              <a:t>tidak</a:t>
            </a:r>
            <a:r>
              <a:rPr dirty="0"/>
              <a:t> </a:t>
            </a:r>
            <a:r>
              <a:rPr dirty="0" err="1"/>
              <a:t>ada</a:t>
            </a:r>
            <a:r>
              <a:rPr dirty="0"/>
              <a:t> </a:t>
            </a:r>
            <a:r>
              <a:rPr dirty="0" err="1"/>
              <a:t>satu</a:t>
            </a:r>
            <a:r>
              <a:rPr dirty="0"/>
              <a:t> </a:t>
            </a:r>
            <a:r>
              <a:rPr dirty="0" err="1"/>
              <a:t>cara</a:t>
            </a:r>
            <a:r>
              <a:rPr dirty="0"/>
              <a:t> </a:t>
            </a:r>
            <a:r>
              <a:rPr dirty="0" err="1"/>
              <a:t>terbaik</a:t>
            </a:r>
            <a:r>
              <a:rPr dirty="0"/>
              <a:t>, </a:t>
            </a:r>
            <a:r>
              <a:rPr dirty="0" err="1"/>
              <a:t>tergantung</a:t>
            </a:r>
            <a:r>
              <a:rPr dirty="0"/>
              <a:t> </a:t>
            </a:r>
            <a:r>
              <a:rPr dirty="0" err="1"/>
              <a:t>situasi</a:t>
            </a:r>
            <a:r>
              <a:rPr dirty="0"/>
              <a:t>.</a:t>
            </a:r>
          </a:p>
          <a:p>
            <a:r>
              <a:rPr dirty="0"/>
              <a:t>Teori </a:t>
            </a:r>
            <a:r>
              <a:rPr dirty="0" err="1"/>
              <a:t>perilaku</a:t>
            </a:r>
            <a:r>
              <a:rPr dirty="0"/>
              <a:t> </a:t>
            </a:r>
            <a:r>
              <a:rPr dirty="0" err="1"/>
              <a:t>organisasi</a:t>
            </a:r>
            <a:r>
              <a:rPr dirty="0"/>
              <a:t> → </a:t>
            </a:r>
            <a:r>
              <a:rPr dirty="0" err="1"/>
              <a:t>fokus</a:t>
            </a:r>
            <a:r>
              <a:rPr dirty="0"/>
              <a:t> pada </a:t>
            </a:r>
            <a:r>
              <a:rPr dirty="0" err="1"/>
              <a:t>manusia</a:t>
            </a:r>
            <a:r>
              <a:rPr dirty="0"/>
              <a:t> dan </a:t>
            </a:r>
            <a:r>
              <a:rPr dirty="0" err="1"/>
              <a:t>motivasi</a:t>
            </a:r>
            <a:r>
              <a:rPr dirty="0"/>
              <a:t> </a:t>
            </a:r>
            <a:r>
              <a:rPr dirty="0" err="1"/>
              <a:t>kerja</a:t>
            </a:r>
            <a:r>
              <a:rPr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Penerapan</a:t>
            </a:r>
            <a:r>
              <a:rPr dirty="0"/>
              <a:t> </a:t>
            </a:r>
            <a:r>
              <a:rPr dirty="0" err="1"/>
              <a:t>dalam</a:t>
            </a:r>
            <a:r>
              <a:rPr dirty="0"/>
              <a:t> Dunia </a:t>
            </a:r>
            <a:r>
              <a:rPr dirty="0" err="1"/>
              <a:t>Nyata</a:t>
            </a:r>
            <a:endParaRPr dirty="0"/>
          </a:p>
        </p:txBody>
      </p:sp>
      <p:sp>
        <p:nvSpPr>
          <p:cNvPr id="3" name="Content Placeholder 2"/>
          <p:cNvSpPr>
            <a:spLocks noGrp="1"/>
          </p:cNvSpPr>
          <p:nvPr>
            <p:ph idx="1"/>
          </p:nvPr>
        </p:nvSpPr>
        <p:spPr>
          <a:xfrm>
            <a:off x="457200" y="1600201"/>
            <a:ext cx="8229600" cy="1696792"/>
          </a:xfrm>
        </p:spPr>
        <p:txBody>
          <a:bodyPr>
            <a:normAutofit fontScale="85000" lnSpcReduction="20000"/>
          </a:bodyPr>
          <a:lstStyle/>
          <a:p>
            <a:r>
              <a:rPr dirty="0" err="1"/>
              <a:t>Struktur</a:t>
            </a:r>
            <a:r>
              <a:rPr dirty="0"/>
              <a:t> </a:t>
            </a:r>
            <a:r>
              <a:rPr dirty="0" err="1"/>
              <a:t>organisasi</a:t>
            </a:r>
            <a:r>
              <a:rPr dirty="0"/>
              <a:t> </a:t>
            </a:r>
            <a:r>
              <a:rPr dirty="0" err="1"/>
              <a:t>perusahaan</a:t>
            </a:r>
            <a:r>
              <a:rPr dirty="0"/>
              <a:t> modern</a:t>
            </a:r>
          </a:p>
          <a:p>
            <a:r>
              <a:rPr dirty="0" err="1"/>
              <a:t>Manajemen</a:t>
            </a:r>
            <a:r>
              <a:rPr dirty="0"/>
              <a:t> </a:t>
            </a:r>
            <a:r>
              <a:rPr dirty="0" err="1"/>
              <a:t>proyek</a:t>
            </a:r>
            <a:r>
              <a:rPr dirty="0"/>
              <a:t> dan SDM</a:t>
            </a:r>
          </a:p>
          <a:p>
            <a:r>
              <a:rPr dirty="0" err="1"/>
              <a:t>Adaptasi</a:t>
            </a:r>
            <a:r>
              <a:rPr dirty="0"/>
              <a:t> </a:t>
            </a:r>
            <a:r>
              <a:rPr dirty="0" err="1"/>
              <a:t>organisasi</a:t>
            </a:r>
            <a:r>
              <a:rPr dirty="0"/>
              <a:t> </a:t>
            </a:r>
            <a:r>
              <a:rPr dirty="0" err="1"/>
              <a:t>terhadap</a:t>
            </a:r>
            <a:r>
              <a:rPr dirty="0"/>
              <a:t> </a:t>
            </a:r>
            <a:r>
              <a:rPr dirty="0" err="1"/>
              <a:t>perubahan</a:t>
            </a:r>
            <a:r>
              <a:rPr dirty="0"/>
              <a:t> </a:t>
            </a:r>
            <a:r>
              <a:rPr dirty="0" err="1"/>
              <a:t>lingkungan</a:t>
            </a:r>
            <a:r>
              <a:rPr dirty="0"/>
              <a:t> </a:t>
            </a:r>
            <a:r>
              <a:rPr dirty="0" err="1"/>
              <a:t>bisnis</a:t>
            </a:r>
            <a:r>
              <a:rPr dirty="0"/>
              <a:t> dan </a:t>
            </a:r>
            <a:r>
              <a:rPr dirty="0" err="1"/>
              <a:t>teknologi</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Defenisi</a:t>
            </a:r>
            <a:r>
              <a:rPr lang="en-US" dirty="0"/>
              <a:t> HRM</a:t>
            </a:r>
            <a:endParaRPr dirty="0"/>
          </a:p>
        </p:txBody>
      </p:sp>
      <p:sp>
        <p:nvSpPr>
          <p:cNvPr id="5" name="Content Placeholder 2"/>
          <p:cNvSpPr>
            <a:spLocks noGrp="1"/>
          </p:cNvSpPr>
          <p:nvPr>
            <p:ph idx="1"/>
          </p:nvPr>
        </p:nvSpPr>
        <p:spPr>
          <a:xfrm>
            <a:off x="457200" y="1600202"/>
            <a:ext cx="8229600" cy="2005884"/>
          </a:xfrm>
        </p:spPr>
        <p:txBody>
          <a:bodyPr>
            <a:normAutofit fontScale="85000" lnSpcReduction="20000"/>
          </a:bodyPr>
          <a:lstStyle/>
          <a:p>
            <a:r>
              <a:rPr dirty="0" err="1"/>
              <a:t>Definisi</a:t>
            </a:r>
            <a:r>
              <a:rPr dirty="0"/>
              <a:t> HRM: proses </a:t>
            </a:r>
            <a:r>
              <a:rPr dirty="0" err="1"/>
              <a:t>perencanaan</a:t>
            </a:r>
            <a:r>
              <a:rPr dirty="0"/>
              <a:t>, </a:t>
            </a:r>
            <a:r>
              <a:rPr dirty="0" err="1"/>
              <a:t>pengorganisasian</a:t>
            </a:r>
            <a:r>
              <a:rPr dirty="0"/>
              <a:t>, </a:t>
            </a:r>
            <a:r>
              <a:rPr dirty="0" err="1"/>
              <a:t>pengarahan</a:t>
            </a:r>
            <a:r>
              <a:rPr dirty="0"/>
              <a:t>, dan </a:t>
            </a:r>
            <a:r>
              <a:rPr dirty="0" err="1"/>
              <a:t>pengawasan</a:t>
            </a:r>
            <a:r>
              <a:rPr dirty="0"/>
              <a:t> SDM.</a:t>
            </a:r>
          </a:p>
          <a:p>
            <a:r>
              <a:rPr dirty="0"/>
              <a:t>Tujuan HRM: </a:t>
            </a:r>
            <a:r>
              <a:rPr dirty="0" err="1"/>
              <a:t>efektivitas</a:t>
            </a:r>
            <a:r>
              <a:rPr dirty="0"/>
              <a:t> </a:t>
            </a:r>
            <a:r>
              <a:rPr dirty="0" err="1"/>
              <a:t>organisasi</a:t>
            </a:r>
            <a:r>
              <a:rPr dirty="0"/>
              <a:t>, </a:t>
            </a:r>
            <a:r>
              <a:rPr dirty="0" err="1"/>
              <a:t>produktivitas</a:t>
            </a:r>
            <a:r>
              <a:rPr dirty="0"/>
              <a:t>, </a:t>
            </a:r>
            <a:r>
              <a:rPr dirty="0" err="1"/>
              <a:t>kesejahteraan</a:t>
            </a:r>
            <a:r>
              <a:rPr dirty="0"/>
              <a:t> </a:t>
            </a:r>
            <a:r>
              <a:rPr dirty="0" err="1"/>
              <a:t>karyawan</a:t>
            </a:r>
            <a:r>
              <a:rPr dirty="0"/>
              <a:t>.</a:t>
            </a:r>
          </a:p>
          <a:p>
            <a:r>
              <a:rPr dirty="0"/>
              <a:t>Peran </a:t>
            </a:r>
            <a:r>
              <a:rPr dirty="0" err="1"/>
              <a:t>strategis</a:t>
            </a:r>
            <a:r>
              <a:rPr dirty="0"/>
              <a:t> HR </a:t>
            </a:r>
            <a:r>
              <a:rPr dirty="0" err="1"/>
              <a:t>dalam</a:t>
            </a:r>
            <a:r>
              <a:rPr dirty="0"/>
              <a:t> </a:t>
            </a:r>
            <a:r>
              <a:rPr dirty="0" err="1"/>
              <a:t>organisasi</a:t>
            </a:r>
            <a:r>
              <a:rPr dirty="0"/>
              <a:t> modern.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17054" y="560064"/>
            <a:ext cx="5621628" cy="601126"/>
          </a:xfrm>
        </p:spPr>
        <p:txBody>
          <a:bodyPr>
            <a:normAutofit fontScale="90000"/>
          </a:bodyPr>
          <a:lstStyle/>
          <a:p>
            <a:r>
              <a:rPr dirty="0" err="1"/>
              <a:t>Fungsi</a:t>
            </a:r>
            <a:r>
              <a:rPr dirty="0"/>
              <a:t> Utama HRM</a:t>
            </a:r>
          </a:p>
        </p:txBody>
      </p:sp>
      <p:sp>
        <p:nvSpPr>
          <p:cNvPr id="5" name="Content Placeholder 2"/>
          <p:cNvSpPr>
            <a:spLocks noGrp="1"/>
          </p:cNvSpPr>
          <p:nvPr>
            <p:ph idx="1"/>
          </p:nvPr>
        </p:nvSpPr>
        <p:spPr>
          <a:xfrm>
            <a:off x="598869" y="1522926"/>
            <a:ext cx="8229600" cy="2392251"/>
          </a:xfrm>
        </p:spPr>
        <p:txBody>
          <a:bodyPr>
            <a:normAutofit fontScale="70000" lnSpcReduction="20000"/>
          </a:bodyPr>
          <a:lstStyle/>
          <a:p>
            <a:r>
              <a:rPr dirty="0"/>
              <a:t>Recruitment &amp; Selection – </a:t>
            </a:r>
            <a:r>
              <a:rPr dirty="0" err="1"/>
              <a:t>menarik</a:t>
            </a:r>
            <a:r>
              <a:rPr dirty="0"/>
              <a:t> dan </a:t>
            </a:r>
            <a:r>
              <a:rPr dirty="0" err="1"/>
              <a:t>memilih</a:t>
            </a:r>
            <a:r>
              <a:rPr dirty="0"/>
              <a:t> SDM </a:t>
            </a:r>
            <a:r>
              <a:rPr dirty="0" err="1"/>
              <a:t>berkualitas</a:t>
            </a:r>
            <a:r>
              <a:rPr dirty="0"/>
              <a:t>.</a:t>
            </a:r>
          </a:p>
          <a:p>
            <a:r>
              <a:rPr dirty="0"/>
              <a:t>Training &amp; Development – </a:t>
            </a:r>
            <a:r>
              <a:rPr dirty="0" err="1"/>
              <a:t>pelatihan</a:t>
            </a:r>
            <a:r>
              <a:rPr dirty="0"/>
              <a:t> dan </a:t>
            </a:r>
            <a:r>
              <a:rPr dirty="0" err="1"/>
              <a:t>pengembangan</a:t>
            </a:r>
            <a:r>
              <a:rPr dirty="0"/>
              <a:t> </a:t>
            </a:r>
            <a:r>
              <a:rPr dirty="0" err="1"/>
              <a:t>keterampilan</a:t>
            </a:r>
            <a:r>
              <a:rPr dirty="0"/>
              <a:t>.</a:t>
            </a:r>
          </a:p>
          <a:p>
            <a:r>
              <a:rPr dirty="0"/>
              <a:t>Performance Management – </a:t>
            </a:r>
            <a:r>
              <a:rPr dirty="0" err="1"/>
              <a:t>pengukuran</a:t>
            </a:r>
            <a:r>
              <a:rPr dirty="0"/>
              <a:t> dan </a:t>
            </a:r>
            <a:r>
              <a:rPr dirty="0" err="1"/>
              <a:t>evaluasi</a:t>
            </a:r>
            <a:r>
              <a:rPr dirty="0"/>
              <a:t> </a:t>
            </a:r>
            <a:r>
              <a:rPr dirty="0" err="1"/>
              <a:t>kinerja</a:t>
            </a:r>
            <a:r>
              <a:rPr dirty="0"/>
              <a:t>.</a:t>
            </a:r>
          </a:p>
          <a:p>
            <a:r>
              <a:rPr dirty="0"/>
              <a:t>Compensation &amp; Benefits – </a:t>
            </a:r>
            <a:r>
              <a:rPr dirty="0" err="1"/>
              <a:t>gaji</a:t>
            </a:r>
            <a:r>
              <a:rPr dirty="0"/>
              <a:t>, </a:t>
            </a:r>
            <a:r>
              <a:rPr dirty="0" err="1"/>
              <a:t>tunjangan</a:t>
            </a:r>
            <a:r>
              <a:rPr dirty="0"/>
              <a:t>, </a:t>
            </a:r>
            <a:r>
              <a:rPr dirty="0" err="1"/>
              <a:t>penghargaan</a:t>
            </a:r>
            <a:r>
              <a:rPr dirty="0"/>
              <a:t>.</a:t>
            </a:r>
          </a:p>
          <a:p>
            <a:r>
              <a:rPr dirty="0"/>
              <a:t>Employee Relations – </a:t>
            </a:r>
            <a:r>
              <a:rPr dirty="0" err="1"/>
              <a:t>hubungan</a:t>
            </a:r>
            <a:r>
              <a:rPr dirty="0"/>
              <a:t> </a:t>
            </a:r>
            <a:r>
              <a:rPr dirty="0" err="1"/>
              <a:t>kerja</a:t>
            </a:r>
            <a:r>
              <a:rPr dirty="0"/>
              <a:t> dan </a:t>
            </a:r>
            <a:r>
              <a:rPr dirty="0" err="1"/>
              <a:t>budaya</a:t>
            </a:r>
            <a:r>
              <a:rPr dirty="0"/>
              <a:t> </a:t>
            </a:r>
            <a:r>
              <a:rPr dirty="0" err="1"/>
              <a:t>kerja</a:t>
            </a:r>
            <a:r>
              <a:rPr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067059" y="441414"/>
            <a:ext cx="4449651" cy="1143000"/>
          </a:xfrm>
        </p:spPr>
        <p:txBody>
          <a:bodyPr/>
          <a:lstStyle/>
          <a:p>
            <a:r>
              <a:rPr dirty="0" err="1"/>
              <a:t>Perencanaan</a:t>
            </a:r>
            <a:r>
              <a:rPr dirty="0"/>
              <a:t> SDM</a:t>
            </a:r>
          </a:p>
        </p:txBody>
      </p:sp>
      <p:sp>
        <p:nvSpPr>
          <p:cNvPr id="5" name="Content Placeholder 2"/>
          <p:cNvSpPr>
            <a:spLocks noGrp="1"/>
          </p:cNvSpPr>
          <p:nvPr>
            <p:ph idx="1"/>
          </p:nvPr>
        </p:nvSpPr>
        <p:spPr>
          <a:xfrm>
            <a:off x="457200" y="1858739"/>
            <a:ext cx="8229600" cy="1943748"/>
          </a:xfrm>
        </p:spPr>
        <p:txBody>
          <a:bodyPr>
            <a:normAutofit fontScale="92500" lnSpcReduction="20000"/>
          </a:bodyPr>
          <a:lstStyle/>
          <a:p>
            <a:r>
              <a:rPr dirty="0" err="1"/>
              <a:t>Analisis</a:t>
            </a:r>
            <a:r>
              <a:rPr dirty="0"/>
              <a:t> </a:t>
            </a:r>
            <a:r>
              <a:rPr dirty="0" err="1"/>
              <a:t>kebutuhan</a:t>
            </a:r>
            <a:r>
              <a:rPr dirty="0"/>
              <a:t> SDM (Workforce Planning).</a:t>
            </a:r>
          </a:p>
          <a:p>
            <a:r>
              <a:rPr dirty="0"/>
              <a:t>Job Analysis: Job Description &amp; Job Specification.</a:t>
            </a:r>
          </a:p>
          <a:p>
            <a:r>
              <a:rPr dirty="0" err="1"/>
              <a:t>Peramalan</a:t>
            </a:r>
            <a:r>
              <a:rPr dirty="0"/>
              <a:t> </a:t>
            </a:r>
            <a:r>
              <a:rPr dirty="0" err="1"/>
              <a:t>kebutuhan</a:t>
            </a:r>
            <a:r>
              <a:rPr dirty="0"/>
              <a:t> </a:t>
            </a:r>
            <a:r>
              <a:rPr dirty="0" err="1"/>
              <a:t>tenaga</a:t>
            </a:r>
            <a:r>
              <a:rPr dirty="0"/>
              <a:t> </a:t>
            </a:r>
            <a:r>
              <a:rPr dirty="0" err="1"/>
              <a:t>kerja</a:t>
            </a:r>
            <a:r>
              <a:rPr dirty="0"/>
              <a:t>.</a:t>
            </a:r>
          </a:p>
          <a:p>
            <a:r>
              <a:rPr dirty="0"/>
              <a:t>Strategi </a:t>
            </a:r>
            <a:r>
              <a:rPr dirty="0" err="1"/>
              <a:t>pemenuhan</a:t>
            </a:r>
            <a:r>
              <a:rPr dirty="0"/>
              <a:t> SDM.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442064"/>
            <a:ext cx="8229600" cy="1143000"/>
          </a:xfrm>
        </p:spPr>
        <p:txBody>
          <a:bodyPr/>
          <a:lstStyle/>
          <a:p>
            <a:r>
              <a:rPr dirty="0" err="1"/>
              <a:t>Rekrutmen</a:t>
            </a:r>
            <a:r>
              <a:rPr dirty="0"/>
              <a:t> dan </a:t>
            </a:r>
            <a:r>
              <a:rPr dirty="0" err="1"/>
              <a:t>Seleksi</a:t>
            </a:r>
            <a:endParaRPr dirty="0"/>
          </a:p>
        </p:txBody>
      </p:sp>
      <p:sp>
        <p:nvSpPr>
          <p:cNvPr id="5" name="Content Placeholder 2"/>
          <p:cNvSpPr>
            <a:spLocks noGrp="1"/>
          </p:cNvSpPr>
          <p:nvPr>
            <p:ph idx="1"/>
          </p:nvPr>
        </p:nvSpPr>
        <p:spPr>
          <a:xfrm>
            <a:off x="457200" y="1889973"/>
            <a:ext cx="8229600" cy="4525963"/>
          </a:xfrm>
        </p:spPr>
        <p:txBody>
          <a:bodyPr/>
          <a:lstStyle/>
          <a:p>
            <a:r>
              <a:rPr dirty="0" err="1"/>
              <a:t>Sumber</a:t>
            </a:r>
            <a:r>
              <a:rPr dirty="0"/>
              <a:t> </a:t>
            </a:r>
            <a:r>
              <a:rPr dirty="0" err="1"/>
              <a:t>rekrutmen</a:t>
            </a:r>
            <a:r>
              <a:rPr dirty="0"/>
              <a:t>: internal &amp; </a:t>
            </a:r>
            <a:r>
              <a:rPr dirty="0" err="1"/>
              <a:t>eksternal</a:t>
            </a:r>
            <a:r>
              <a:rPr dirty="0"/>
              <a:t>.</a:t>
            </a:r>
          </a:p>
          <a:p>
            <a:r>
              <a:rPr dirty="0"/>
              <a:t>Proses </a:t>
            </a:r>
            <a:r>
              <a:rPr dirty="0" err="1"/>
              <a:t>seleksi</a:t>
            </a:r>
            <a:r>
              <a:rPr dirty="0"/>
              <a:t>: </a:t>
            </a:r>
            <a:r>
              <a:rPr dirty="0" err="1"/>
              <a:t>penyaringan</a:t>
            </a:r>
            <a:r>
              <a:rPr dirty="0"/>
              <a:t> → </a:t>
            </a:r>
            <a:r>
              <a:rPr dirty="0" err="1"/>
              <a:t>tes</a:t>
            </a:r>
            <a:r>
              <a:rPr dirty="0"/>
              <a:t> → </a:t>
            </a:r>
            <a:r>
              <a:rPr dirty="0" err="1"/>
              <a:t>wawancara</a:t>
            </a:r>
            <a:r>
              <a:rPr dirty="0"/>
              <a:t> → </a:t>
            </a:r>
            <a:r>
              <a:rPr dirty="0" err="1"/>
              <a:t>penawaran</a:t>
            </a:r>
            <a:r>
              <a:rPr dirty="0"/>
              <a:t> </a:t>
            </a:r>
            <a:r>
              <a:rPr dirty="0" err="1"/>
              <a:t>kerja</a:t>
            </a:r>
            <a:r>
              <a:rPr dirty="0"/>
              <a:t>.</a:t>
            </a:r>
          </a:p>
          <a:p>
            <a:r>
              <a:rPr dirty="0" err="1"/>
              <a:t>Prinsip</a:t>
            </a:r>
            <a:r>
              <a:rPr dirty="0"/>
              <a:t> fairness &amp; equal opportunity.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Pengantar</a:t>
            </a:r>
          </a:p>
        </p:txBody>
      </p:sp>
      <p:sp>
        <p:nvSpPr>
          <p:cNvPr id="3" name="Content Placeholder 2"/>
          <p:cNvSpPr>
            <a:spLocks noGrp="1"/>
          </p:cNvSpPr>
          <p:nvPr>
            <p:ph idx="1"/>
          </p:nvPr>
        </p:nvSpPr>
        <p:spPr/>
        <p:txBody>
          <a:bodyPr/>
          <a:lstStyle/>
          <a:p>
            <a:r>
              <a:t>Organisasi dan manajemen adalah pilar utama dalam menjalankan kegiatan kelompok atau perusahaan.</a:t>
            </a:r>
          </a:p>
          <a:p>
            <a:r>
              <a:t>Membantu mengarahkan sumber daya untuk mencapai tujuan secara efektif dan efisien.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39780" y="275600"/>
            <a:ext cx="7076941" cy="1143000"/>
          </a:xfrm>
        </p:spPr>
        <p:txBody>
          <a:bodyPr>
            <a:normAutofit/>
          </a:bodyPr>
          <a:lstStyle/>
          <a:p>
            <a:r>
              <a:rPr sz="3600" dirty="0" err="1"/>
              <a:t>Pelatihan</a:t>
            </a:r>
            <a:r>
              <a:rPr sz="3600" dirty="0"/>
              <a:t> dan </a:t>
            </a:r>
            <a:r>
              <a:rPr sz="3600" dirty="0" err="1"/>
              <a:t>Pengembangan</a:t>
            </a:r>
            <a:endParaRPr sz="3600" dirty="0"/>
          </a:p>
        </p:txBody>
      </p:sp>
      <p:sp>
        <p:nvSpPr>
          <p:cNvPr id="5" name="Content Placeholder 2"/>
          <p:cNvSpPr>
            <a:spLocks noGrp="1"/>
          </p:cNvSpPr>
          <p:nvPr>
            <p:ph idx="1"/>
          </p:nvPr>
        </p:nvSpPr>
        <p:spPr>
          <a:xfrm>
            <a:off x="457200" y="1693575"/>
            <a:ext cx="8229600" cy="1477850"/>
          </a:xfrm>
        </p:spPr>
        <p:txBody>
          <a:bodyPr>
            <a:normAutofit fontScale="85000" lnSpcReduction="10000"/>
          </a:bodyPr>
          <a:lstStyle/>
          <a:p>
            <a:r>
              <a:rPr dirty="0"/>
              <a:t>Tujuan: </a:t>
            </a:r>
            <a:r>
              <a:rPr dirty="0" err="1"/>
              <a:t>meningkatkan</a:t>
            </a:r>
            <a:r>
              <a:rPr dirty="0"/>
              <a:t> </a:t>
            </a:r>
            <a:r>
              <a:rPr dirty="0" err="1"/>
              <a:t>kompetensi</a:t>
            </a:r>
            <a:r>
              <a:rPr dirty="0"/>
              <a:t> &amp; </a:t>
            </a:r>
            <a:r>
              <a:rPr dirty="0" err="1"/>
              <a:t>produktivitas</a:t>
            </a:r>
            <a:r>
              <a:rPr dirty="0"/>
              <a:t>.</a:t>
            </a:r>
          </a:p>
          <a:p>
            <a:r>
              <a:rPr dirty="0"/>
              <a:t>Jenis </a:t>
            </a:r>
            <a:r>
              <a:rPr dirty="0" err="1"/>
              <a:t>pelatihan</a:t>
            </a:r>
            <a:r>
              <a:rPr dirty="0"/>
              <a:t>: on the job &amp; off the job training.</a:t>
            </a:r>
          </a:p>
          <a:p>
            <a:r>
              <a:rPr dirty="0"/>
              <a:t>Career development dan succession planning.</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397358" y="274638"/>
            <a:ext cx="6033752" cy="1143000"/>
          </a:xfrm>
        </p:spPr>
        <p:txBody>
          <a:bodyPr/>
          <a:lstStyle/>
          <a:p>
            <a:r>
              <a:rPr dirty="0" err="1"/>
              <a:t>Manajemen</a:t>
            </a:r>
            <a:r>
              <a:rPr dirty="0"/>
              <a:t> Kinerja</a:t>
            </a:r>
          </a:p>
        </p:txBody>
      </p:sp>
      <p:sp>
        <p:nvSpPr>
          <p:cNvPr id="5" name="Content Placeholder 2"/>
          <p:cNvSpPr>
            <a:spLocks noGrp="1"/>
          </p:cNvSpPr>
          <p:nvPr>
            <p:ph idx="1"/>
          </p:nvPr>
        </p:nvSpPr>
        <p:spPr>
          <a:xfrm>
            <a:off x="1487510" y="1600200"/>
            <a:ext cx="6536028" cy="2482403"/>
          </a:xfrm>
        </p:spPr>
        <p:txBody>
          <a:bodyPr>
            <a:normAutofit fontScale="92500" lnSpcReduction="10000"/>
          </a:bodyPr>
          <a:lstStyle/>
          <a:p>
            <a:r>
              <a:rPr dirty="0" err="1"/>
              <a:t>Penilaian</a:t>
            </a:r>
            <a:r>
              <a:rPr dirty="0"/>
              <a:t> </a:t>
            </a:r>
            <a:r>
              <a:rPr dirty="0" err="1"/>
              <a:t>kinerja</a:t>
            </a:r>
            <a:r>
              <a:rPr dirty="0"/>
              <a:t> (Performance Appraisal).</a:t>
            </a:r>
          </a:p>
          <a:p>
            <a:r>
              <a:rPr dirty="0"/>
              <a:t>Key Performance Indicators (KPI).</a:t>
            </a:r>
          </a:p>
          <a:p>
            <a:r>
              <a:rPr dirty="0"/>
              <a:t>Feedback dan coaching.</a:t>
            </a:r>
          </a:p>
          <a:p>
            <a:r>
              <a:rPr dirty="0" err="1"/>
              <a:t>Penghargaan</a:t>
            </a:r>
            <a:r>
              <a:rPr dirty="0"/>
              <a:t> &amp; </a:t>
            </a:r>
            <a:r>
              <a:rPr dirty="0" err="1"/>
              <a:t>sanksi</a:t>
            </a:r>
            <a:r>
              <a:rPr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846138"/>
            <a:ext cx="8229600" cy="1143000"/>
          </a:xfrm>
        </p:spPr>
        <p:txBody>
          <a:bodyPr/>
          <a:lstStyle/>
          <a:p>
            <a:r>
              <a:rPr dirty="0" err="1"/>
              <a:t>Kompensasi</a:t>
            </a:r>
            <a:r>
              <a:rPr dirty="0"/>
              <a:t> &amp; Benefit</a:t>
            </a:r>
          </a:p>
        </p:txBody>
      </p:sp>
      <p:sp>
        <p:nvSpPr>
          <p:cNvPr id="5" name="Content Placeholder 2"/>
          <p:cNvSpPr>
            <a:spLocks noGrp="1"/>
          </p:cNvSpPr>
          <p:nvPr>
            <p:ph idx="1"/>
          </p:nvPr>
        </p:nvSpPr>
        <p:spPr>
          <a:xfrm>
            <a:off x="1291107" y="1992359"/>
            <a:ext cx="6561786" cy="2000092"/>
          </a:xfrm>
        </p:spPr>
        <p:txBody>
          <a:bodyPr>
            <a:normAutofit fontScale="92500" lnSpcReduction="20000"/>
          </a:bodyPr>
          <a:lstStyle/>
          <a:p>
            <a:r>
              <a:rPr dirty="0" err="1"/>
              <a:t>Struktur</a:t>
            </a:r>
            <a:r>
              <a:rPr dirty="0"/>
              <a:t> </a:t>
            </a:r>
            <a:r>
              <a:rPr dirty="0" err="1"/>
              <a:t>gaji</a:t>
            </a:r>
            <a:r>
              <a:rPr dirty="0"/>
              <a:t> dan </a:t>
            </a:r>
            <a:r>
              <a:rPr dirty="0" err="1"/>
              <a:t>tunjangan</a:t>
            </a:r>
            <a:r>
              <a:rPr dirty="0"/>
              <a:t>.</a:t>
            </a:r>
          </a:p>
          <a:p>
            <a:r>
              <a:rPr dirty="0" err="1"/>
              <a:t>Sistem</a:t>
            </a:r>
            <a:r>
              <a:rPr dirty="0"/>
              <a:t> </a:t>
            </a:r>
            <a:r>
              <a:rPr dirty="0" err="1"/>
              <a:t>penghargaan</a:t>
            </a:r>
            <a:r>
              <a:rPr dirty="0"/>
              <a:t>.</a:t>
            </a:r>
          </a:p>
          <a:p>
            <a:r>
              <a:rPr dirty="0" err="1"/>
              <a:t>Kesejahteraan</a:t>
            </a:r>
            <a:r>
              <a:rPr dirty="0"/>
              <a:t> &amp; benefit non-</a:t>
            </a:r>
            <a:r>
              <a:rPr dirty="0" err="1"/>
              <a:t>finansial</a:t>
            </a:r>
            <a:r>
              <a:rPr dirty="0"/>
              <a:t>.</a:t>
            </a:r>
          </a:p>
          <a:p>
            <a:r>
              <a:rPr dirty="0" err="1"/>
              <a:t>Keadilan</a:t>
            </a:r>
            <a:r>
              <a:rPr dirty="0"/>
              <a:t> internal dan </a:t>
            </a:r>
            <a:r>
              <a:rPr dirty="0" err="1"/>
              <a:t>eksternal</a:t>
            </a:r>
            <a:r>
              <a:rPr dirty="0"/>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522926" y="388289"/>
            <a:ext cx="5479961" cy="1143000"/>
          </a:xfrm>
        </p:spPr>
        <p:txBody>
          <a:bodyPr>
            <a:normAutofit fontScale="90000"/>
          </a:bodyPr>
          <a:lstStyle/>
          <a:p>
            <a:r>
              <a:rPr dirty="0" err="1"/>
              <a:t>Hubungan</a:t>
            </a:r>
            <a:r>
              <a:rPr dirty="0"/>
              <a:t> Industrial &amp; Hukum </a:t>
            </a:r>
            <a:r>
              <a:rPr dirty="0" err="1"/>
              <a:t>Ketenagakerjaan</a:t>
            </a:r>
            <a:endParaRPr dirty="0"/>
          </a:p>
        </p:txBody>
      </p:sp>
      <p:sp>
        <p:nvSpPr>
          <p:cNvPr id="5" name="Content Placeholder 2"/>
          <p:cNvSpPr>
            <a:spLocks noGrp="1"/>
          </p:cNvSpPr>
          <p:nvPr>
            <p:ph idx="1"/>
          </p:nvPr>
        </p:nvSpPr>
        <p:spPr>
          <a:xfrm>
            <a:off x="882202" y="2032940"/>
            <a:ext cx="7514823" cy="2525222"/>
          </a:xfrm>
        </p:spPr>
        <p:txBody>
          <a:bodyPr/>
          <a:lstStyle/>
          <a:p>
            <a:r>
              <a:rPr dirty="0"/>
              <a:t>Hak &amp; </a:t>
            </a:r>
            <a:r>
              <a:rPr dirty="0" err="1"/>
              <a:t>kewajiban</a:t>
            </a:r>
            <a:r>
              <a:rPr dirty="0"/>
              <a:t> </a:t>
            </a:r>
            <a:r>
              <a:rPr dirty="0" err="1"/>
              <a:t>pekerja</a:t>
            </a:r>
            <a:r>
              <a:rPr dirty="0"/>
              <a:t> dan </a:t>
            </a:r>
            <a:r>
              <a:rPr dirty="0" err="1"/>
              <a:t>pengusaha</a:t>
            </a:r>
            <a:r>
              <a:rPr dirty="0"/>
              <a:t>.</a:t>
            </a:r>
          </a:p>
          <a:p>
            <a:r>
              <a:rPr dirty="0" err="1"/>
              <a:t>Perjanjian</a:t>
            </a:r>
            <a:r>
              <a:rPr dirty="0"/>
              <a:t> </a:t>
            </a:r>
            <a:r>
              <a:rPr dirty="0" err="1"/>
              <a:t>kerja</a:t>
            </a:r>
            <a:r>
              <a:rPr dirty="0"/>
              <a:t>.</a:t>
            </a:r>
          </a:p>
          <a:p>
            <a:r>
              <a:rPr dirty="0" err="1"/>
              <a:t>Penyelesaian</a:t>
            </a:r>
            <a:r>
              <a:rPr dirty="0"/>
              <a:t> </a:t>
            </a:r>
            <a:r>
              <a:rPr dirty="0" err="1"/>
              <a:t>konflik</a:t>
            </a:r>
            <a:r>
              <a:rPr dirty="0"/>
              <a:t> dan </a:t>
            </a:r>
            <a:r>
              <a:rPr dirty="0" err="1"/>
              <a:t>negosiasi</a:t>
            </a:r>
            <a:r>
              <a:rPr dirty="0"/>
              <a:t>.</a:t>
            </a:r>
          </a:p>
          <a:p>
            <a:r>
              <a:rPr dirty="0"/>
              <a:t>K3 (</a:t>
            </a:r>
            <a:r>
              <a:rPr dirty="0" err="1"/>
              <a:t>Keselamatan</a:t>
            </a:r>
            <a:r>
              <a:rPr dirty="0"/>
              <a:t> dan Kesehatan </a:t>
            </a:r>
            <a:r>
              <a:rPr dirty="0" err="1"/>
              <a:t>Kerja</a:t>
            </a:r>
            <a:r>
              <a:rPr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526147" y="585665"/>
            <a:ext cx="5376929" cy="554440"/>
          </a:xfrm>
        </p:spPr>
        <p:txBody>
          <a:bodyPr>
            <a:normAutofit fontScale="90000"/>
          </a:bodyPr>
          <a:lstStyle/>
          <a:p>
            <a:r>
              <a:rPr dirty="0"/>
              <a:t>Tren HRM Modern</a:t>
            </a:r>
          </a:p>
        </p:txBody>
      </p:sp>
      <p:sp>
        <p:nvSpPr>
          <p:cNvPr id="5" name="Content Placeholder 2"/>
          <p:cNvSpPr>
            <a:spLocks noGrp="1"/>
          </p:cNvSpPr>
          <p:nvPr>
            <p:ph idx="1"/>
          </p:nvPr>
        </p:nvSpPr>
        <p:spPr>
          <a:xfrm>
            <a:off x="1751528" y="1594073"/>
            <a:ext cx="5988676" cy="2269589"/>
          </a:xfrm>
        </p:spPr>
        <p:txBody>
          <a:bodyPr>
            <a:normAutofit fontScale="85000" lnSpcReduction="20000"/>
          </a:bodyPr>
          <a:lstStyle/>
          <a:p>
            <a:r>
              <a:rPr dirty="0"/>
              <a:t>Digital HR &amp; HR Analytics.</a:t>
            </a:r>
          </a:p>
          <a:p>
            <a:r>
              <a:rPr dirty="0"/>
              <a:t>Employee Experience (EX).</a:t>
            </a:r>
          </a:p>
          <a:p>
            <a:r>
              <a:rPr dirty="0"/>
              <a:t>WFH dan Hybrid Work.</a:t>
            </a:r>
          </a:p>
          <a:p>
            <a:r>
              <a:rPr dirty="0"/>
              <a:t>Diversity, Equity &amp; Inclusion (DEI).</a:t>
            </a:r>
          </a:p>
          <a:p>
            <a:r>
              <a:rPr dirty="0"/>
              <a:t>Sustainability &amp; </a:t>
            </a:r>
            <a:r>
              <a:rPr dirty="0" err="1"/>
              <a:t>tanggung</a:t>
            </a:r>
            <a:r>
              <a:rPr dirty="0"/>
              <a:t> </a:t>
            </a:r>
            <a:r>
              <a:rPr dirty="0" err="1"/>
              <a:t>jawab</a:t>
            </a:r>
            <a:r>
              <a:rPr dirty="0"/>
              <a:t> </a:t>
            </a:r>
            <a:r>
              <a:rPr dirty="0" err="1"/>
              <a:t>sosial</a:t>
            </a:r>
            <a:r>
              <a:rPr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427668" y="552493"/>
            <a:ext cx="3870101" cy="980092"/>
          </a:xfrm>
        </p:spPr>
        <p:txBody>
          <a:bodyPr/>
          <a:lstStyle/>
          <a:p>
            <a:r>
              <a:rPr dirty="0"/>
              <a:t>Kesimpulan</a:t>
            </a:r>
          </a:p>
        </p:txBody>
      </p:sp>
      <p:sp>
        <p:nvSpPr>
          <p:cNvPr id="5" name="Content Placeholder 2"/>
          <p:cNvSpPr>
            <a:spLocks noGrp="1"/>
          </p:cNvSpPr>
          <p:nvPr>
            <p:ph idx="1"/>
          </p:nvPr>
        </p:nvSpPr>
        <p:spPr>
          <a:xfrm>
            <a:off x="924059" y="1745879"/>
            <a:ext cx="7295882" cy="2404169"/>
          </a:xfrm>
        </p:spPr>
        <p:txBody>
          <a:bodyPr>
            <a:normAutofit fontScale="85000" lnSpcReduction="10000"/>
          </a:bodyPr>
          <a:lstStyle/>
          <a:p>
            <a:r>
              <a:rPr dirty="0"/>
              <a:t>HRM </a:t>
            </a:r>
            <a:r>
              <a:rPr dirty="0" err="1"/>
              <a:t>adalah</a:t>
            </a:r>
            <a:r>
              <a:rPr dirty="0"/>
              <a:t> </a:t>
            </a:r>
            <a:r>
              <a:rPr dirty="0" err="1"/>
              <a:t>fungsi</a:t>
            </a:r>
            <a:r>
              <a:rPr dirty="0"/>
              <a:t> </a:t>
            </a:r>
            <a:r>
              <a:rPr dirty="0" err="1"/>
              <a:t>strategis</a:t>
            </a:r>
            <a:r>
              <a:rPr dirty="0"/>
              <a:t> </a:t>
            </a:r>
            <a:r>
              <a:rPr dirty="0" err="1"/>
              <a:t>organisasi</a:t>
            </a:r>
            <a:r>
              <a:rPr dirty="0"/>
              <a:t>.</a:t>
            </a:r>
          </a:p>
          <a:p>
            <a:r>
              <a:rPr dirty="0" err="1"/>
              <a:t>Fokus</a:t>
            </a:r>
            <a:r>
              <a:rPr dirty="0"/>
              <a:t> pada </a:t>
            </a:r>
            <a:r>
              <a:rPr dirty="0" err="1"/>
              <a:t>pengembangan</a:t>
            </a:r>
            <a:r>
              <a:rPr dirty="0"/>
              <a:t> </a:t>
            </a:r>
            <a:r>
              <a:rPr dirty="0" err="1"/>
              <a:t>potensi</a:t>
            </a:r>
            <a:r>
              <a:rPr dirty="0"/>
              <a:t> </a:t>
            </a:r>
            <a:r>
              <a:rPr dirty="0" err="1"/>
              <a:t>manusia</a:t>
            </a:r>
            <a:r>
              <a:rPr dirty="0"/>
              <a:t>.</a:t>
            </a:r>
          </a:p>
          <a:p>
            <a:r>
              <a:rPr dirty="0" err="1"/>
              <a:t>Adaptif</a:t>
            </a:r>
            <a:r>
              <a:rPr dirty="0"/>
              <a:t> </a:t>
            </a:r>
            <a:r>
              <a:rPr dirty="0" err="1"/>
              <a:t>terhadap</a:t>
            </a:r>
            <a:r>
              <a:rPr dirty="0"/>
              <a:t> </a:t>
            </a:r>
            <a:r>
              <a:rPr dirty="0" err="1"/>
              <a:t>perubahan</a:t>
            </a:r>
            <a:r>
              <a:rPr dirty="0"/>
              <a:t> </a:t>
            </a:r>
            <a:r>
              <a:rPr dirty="0" err="1"/>
              <a:t>teknologi</a:t>
            </a:r>
            <a:r>
              <a:rPr dirty="0"/>
              <a:t> &amp; </a:t>
            </a:r>
            <a:r>
              <a:rPr dirty="0" err="1"/>
              <a:t>sosial</a:t>
            </a:r>
            <a:r>
              <a:rPr dirty="0"/>
              <a:t>.</a:t>
            </a:r>
          </a:p>
          <a:p>
            <a:r>
              <a:rPr dirty="0" err="1"/>
              <a:t>Kunci</a:t>
            </a:r>
            <a:r>
              <a:rPr dirty="0"/>
              <a:t> </a:t>
            </a:r>
            <a:r>
              <a:rPr dirty="0" err="1"/>
              <a:t>keberhasilan</a:t>
            </a:r>
            <a:r>
              <a:rPr dirty="0"/>
              <a:t> </a:t>
            </a:r>
            <a:r>
              <a:rPr dirty="0" err="1"/>
              <a:t>organisasi</a:t>
            </a:r>
            <a:r>
              <a:rPr dirty="0"/>
              <a:t> </a:t>
            </a:r>
            <a:r>
              <a:rPr dirty="0" err="1"/>
              <a:t>jangka</a:t>
            </a:r>
            <a:r>
              <a:rPr dirty="0"/>
              <a:t> </a:t>
            </a:r>
            <a:r>
              <a:rPr dirty="0" err="1"/>
              <a:t>panjang</a:t>
            </a:r>
            <a:r>
              <a:rPr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170090" y="330335"/>
            <a:ext cx="4475408" cy="1143000"/>
          </a:xfrm>
        </p:spPr>
        <p:txBody>
          <a:bodyPr/>
          <a:lstStyle/>
          <a:p>
            <a:r>
              <a:rPr dirty="0" err="1"/>
              <a:t>Pengantar</a:t>
            </a:r>
            <a:endParaRPr dirty="0"/>
          </a:p>
        </p:txBody>
      </p:sp>
      <p:sp>
        <p:nvSpPr>
          <p:cNvPr id="5" name="Content Placeholder 2"/>
          <p:cNvSpPr>
            <a:spLocks noGrp="1"/>
          </p:cNvSpPr>
          <p:nvPr>
            <p:ph idx="1"/>
          </p:nvPr>
        </p:nvSpPr>
        <p:spPr>
          <a:xfrm>
            <a:off x="663262" y="1447577"/>
            <a:ext cx="8229600" cy="2944119"/>
          </a:xfrm>
        </p:spPr>
        <p:txBody>
          <a:bodyPr>
            <a:normAutofit fontScale="92500" lnSpcReduction="20000"/>
          </a:bodyPr>
          <a:lstStyle/>
          <a:p>
            <a:r>
              <a:rPr dirty="0" err="1"/>
              <a:t>Organisasi</a:t>
            </a:r>
            <a:r>
              <a:rPr dirty="0"/>
              <a:t> dan </a:t>
            </a:r>
            <a:r>
              <a:rPr dirty="0" err="1"/>
              <a:t>manajemen</a:t>
            </a:r>
            <a:r>
              <a:rPr dirty="0"/>
              <a:t> </a:t>
            </a:r>
            <a:r>
              <a:rPr dirty="0" err="1"/>
              <a:t>merupakan</a:t>
            </a:r>
            <a:r>
              <a:rPr dirty="0"/>
              <a:t> dua </a:t>
            </a:r>
            <a:r>
              <a:rPr dirty="0" err="1"/>
              <a:t>konsep</a:t>
            </a:r>
            <a:r>
              <a:rPr dirty="0"/>
              <a:t> yang </a:t>
            </a:r>
            <a:r>
              <a:rPr dirty="0" err="1"/>
              <a:t>saling</a:t>
            </a:r>
            <a:r>
              <a:rPr dirty="0"/>
              <a:t> </a:t>
            </a:r>
            <a:r>
              <a:rPr dirty="0" err="1"/>
              <a:t>terkait</a:t>
            </a:r>
            <a:r>
              <a:rPr dirty="0"/>
              <a:t>.</a:t>
            </a:r>
          </a:p>
          <a:p>
            <a:r>
              <a:rPr dirty="0" err="1"/>
              <a:t>Organisasi</a:t>
            </a:r>
            <a:r>
              <a:rPr dirty="0"/>
              <a:t> </a:t>
            </a:r>
            <a:r>
              <a:rPr dirty="0" err="1"/>
              <a:t>menyediakan</a:t>
            </a:r>
            <a:r>
              <a:rPr dirty="0"/>
              <a:t> </a:t>
            </a:r>
            <a:r>
              <a:rPr dirty="0" err="1"/>
              <a:t>struktur</a:t>
            </a:r>
            <a:r>
              <a:rPr dirty="0"/>
              <a:t>, </a:t>
            </a:r>
            <a:r>
              <a:rPr dirty="0" err="1"/>
              <a:t>sedangkan</a:t>
            </a:r>
            <a:r>
              <a:rPr dirty="0"/>
              <a:t> </a:t>
            </a:r>
            <a:r>
              <a:rPr dirty="0" err="1"/>
              <a:t>manajemen</a:t>
            </a:r>
            <a:r>
              <a:rPr dirty="0"/>
              <a:t> </a:t>
            </a:r>
            <a:r>
              <a:rPr dirty="0" err="1"/>
              <a:t>mengarahkan</a:t>
            </a:r>
            <a:r>
              <a:rPr dirty="0"/>
              <a:t> proses </a:t>
            </a:r>
            <a:r>
              <a:rPr dirty="0" err="1"/>
              <a:t>untuk</a:t>
            </a:r>
            <a:r>
              <a:rPr dirty="0"/>
              <a:t> </a:t>
            </a:r>
            <a:r>
              <a:rPr dirty="0" err="1"/>
              <a:t>mencapai</a:t>
            </a:r>
            <a:r>
              <a:rPr dirty="0"/>
              <a:t> </a:t>
            </a:r>
            <a:r>
              <a:rPr dirty="0" err="1"/>
              <a:t>tujuan</a:t>
            </a:r>
            <a:r>
              <a:rPr dirty="0"/>
              <a:t>.</a:t>
            </a:r>
          </a:p>
          <a:p>
            <a:r>
              <a:rPr dirty="0" err="1"/>
              <a:t>Memahami</a:t>
            </a:r>
            <a:r>
              <a:rPr dirty="0"/>
              <a:t> </a:t>
            </a:r>
            <a:r>
              <a:rPr dirty="0" err="1"/>
              <a:t>perbedaannya</a:t>
            </a:r>
            <a:r>
              <a:rPr dirty="0"/>
              <a:t> </a:t>
            </a:r>
            <a:r>
              <a:rPr dirty="0" err="1"/>
              <a:t>penting</a:t>
            </a:r>
            <a:r>
              <a:rPr dirty="0"/>
              <a:t> </a:t>
            </a:r>
            <a:r>
              <a:rPr dirty="0" err="1"/>
              <a:t>untuk</a:t>
            </a:r>
            <a:r>
              <a:rPr dirty="0"/>
              <a:t> </a:t>
            </a:r>
            <a:r>
              <a:rPr dirty="0" err="1"/>
              <a:t>efektivitas</a:t>
            </a:r>
            <a:r>
              <a:rPr dirty="0"/>
              <a:t> </a:t>
            </a:r>
            <a:r>
              <a:rPr dirty="0" err="1"/>
              <a:t>kerja</a:t>
            </a:r>
            <a:r>
              <a:rPr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320085" y="201546"/>
            <a:ext cx="5686023" cy="1143000"/>
          </a:xfrm>
        </p:spPr>
        <p:txBody>
          <a:bodyPr/>
          <a:lstStyle/>
          <a:p>
            <a:r>
              <a:rPr dirty="0" err="1"/>
              <a:t>Pengertian</a:t>
            </a:r>
            <a:r>
              <a:rPr dirty="0"/>
              <a:t> </a:t>
            </a:r>
            <a:r>
              <a:rPr dirty="0" err="1"/>
              <a:t>Organisasi</a:t>
            </a:r>
            <a:endParaRPr dirty="0"/>
          </a:p>
        </p:txBody>
      </p:sp>
      <p:sp>
        <p:nvSpPr>
          <p:cNvPr id="5" name="Content Placeholder 2"/>
          <p:cNvSpPr>
            <a:spLocks noGrp="1"/>
          </p:cNvSpPr>
          <p:nvPr>
            <p:ph idx="1"/>
          </p:nvPr>
        </p:nvSpPr>
        <p:spPr>
          <a:xfrm>
            <a:off x="585989" y="1485251"/>
            <a:ext cx="8229600" cy="2520080"/>
          </a:xfrm>
        </p:spPr>
        <p:txBody>
          <a:bodyPr>
            <a:normAutofit fontScale="92500" lnSpcReduction="20000"/>
          </a:bodyPr>
          <a:lstStyle/>
          <a:p>
            <a:r>
              <a:rPr dirty="0" err="1"/>
              <a:t>Sekelompok</a:t>
            </a:r>
            <a:r>
              <a:rPr dirty="0"/>
              <a:t> orang yang </a:t>
            </a:r>
            <a:r>
              <a:rPr dirty="0" err="1"/>
              <a:t>bekerja</a:t>
            </a:r>
            <a:r>
              <a:rPr dirty="0"/>
              <a:t> </a:t>
            </a:r>
            <a:r>
              <a:rPr dirty="0" err="1"/>
              <a:t>sama</a:t>
            </a:r>
            <a:r>
              <a:rPr dirty="0"/>
              <a:t> </a:t>
            </a:r>
            <a:r>
              <a:rPr dirty="0" err="1"/>
              <a:t>secara</a:t>
            </a:r>
            <a:r>
              <a:rPr dirty="0"/>
              <a:t> </a:t>
            </a:r>
            <a:r>
              <a:rPr dirty="0" err="1"/>
              <a:t>sistematis</a:t>
            </a:r>
            <a:r>
              <a:rPr dirty="0"/>
              <a:t> </a:t>
            </a:r>
            <a:r>
              <a:rPr dirty="0" err="1"/>
              <a:t>untuk</a:t>
            </a:r>
            <a:r>
              <a:rPr dirty="0"/>
              <a:t> </a:t>
            </a:r>
            <a:r>
              <a:rPr dirty="0" err="1"/>
              <a:t>mencapai</a:t>
            </a:r>
            <a:r>
              <a:rPr dirty="0"/>
              <a:t> </a:t>
            </a:r>
            <a:r>
              <a:rPr dirty="0" err="1"/>
              <a:t>tujuan</a:t>
            </a:r>
            <a:r>
              <a:rPr dirty="0"/>
              <a:t> </a:t>
            </a:r>
            <a:r>
              <a:rPr dirty="0" err="1"/>
              <a:t>bersama</a:t>
            </a:r>
            <a:r>
              <a:rPr dirty="0"/>
              <a:t>.</a:t>
            </a:r>
          </a:p>
          <a:p>
            <a:r>
              <a:rPr dirty="0" err="1"/>
              <a:t>Memiliki</a:t>
            </a:r>
            <a:r>
              <a:rPr dirty="0"/>
              <a:t> </a:t>
            </a:r>
            <a:r>
              <a:rPr dirty="0" err="1"/>
              <a:t>struktur</a:t>
            </a:r>
            <a:r>
              <a:rPr dirty="0"/>
              <a:t>, </a:t>
            </a:r>
            <a:r>
              <a:rPr dirty="0" err="1"/>
              <a:t>pembagian</a:t>
            </a:r>
            <a:r>
              <a:rPr dirty="0"/>
              <a:t> </a:t>
            </a:r>
            <a:r>
              <a:rPr dirty="0" err="1"/>
              <a:t>tugas</a:t>
            </a:r>
            <a:r>
              <a:rPr dirty="0"/>
              <a:t>, dan </a:t>
            </a:r>
            <a:r>
              <a:rPr dirty="0" err="1"/>
              <a:t>koordinasi</a:t>
            </a:r>
            <a:r>
              <a:rPr dirty="0"/>
              <a:t>.</a:t>
            </a:r>
          </a:p>
          <a:p>
            <a:r>
              <a:rPr dirty="0" err="1"/>
              <a:t>Contoh</a:t>
            </a:r>
            <a:r>
              <a:rPr dirty="0"/>
              <a:t>: </a:t>
            </a:r>
            <a:r>
              <a:rPr dirty="0" err="1"/>
              <a:t>Sekolah</a:t>
            </a:r>
            <a:r>
              <a:rPr dirty="0"/>
              <a:t>, </a:t>
            </a:r>
            <a:r>
              <a:rPr dirty="0" err="1"/>
              <a:t>perusahaan</a:t>
            </a:r>
            <a:r>
              <a:rPr dirty="0"/>
              <a:t>, </a:t>
            </a:r>
            <a:r>
              <a:rPr dirty="0" err="1"/>
              <a:t>koperasi</a:t>
            </a:r>
            <a:r>
              <a:rPr dirty="0"/>
              <a:t>, </a:t>
            </a:r>
            <a:r>
              <a:rPr dirty="0" err="1"/>
              <a:t>lembaga</a:t>
            </a:r>
            <a:r>
              <a:rPr dirty="0"/>
              <a:t> </a:t>
            </a:r>
            <a:r>
              <a:rPr dirty="0" err="1"/>
              <a:t>pemerintah</a:t>
            </a:r>
            <a:r>
              <a:rPr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680693" y="370582"/>
            <a:ext cx="6136783" cy="1143000"/>
          </a:xfrm>
        </p:spPr>
        <p:txBody>
          <a:bodyPr>
            <a:normAutofit/>
          </a:bodyPr>
          <a:lstStyle/>
          <a:p>
            <a:r>
              <a:rPr sz="3200" dirty="0" err="1"/>
              <a:t>Karakteristik</a:t>
            </a:r>
            <a:r>
              <a:rPr sz="3200" dirty="0"/>
              <a:t> </a:t>
            </a:r>
            <a:r>
              <a:rPr sz="3200" dirty="0" err="1"/>
              <a:t>Organisasi</a:t>
            </a:r>
            <a:endParaRPr sz="3200" dirty="0"/>
          </a:p>
        </p:txBody>
      </p:sp>
      <p:sp>
        <p:nvSpPr>
          <p:cNvPr id="5" name="Content Placeholder 2"/>
          <p:cNvSpPr>
            <a:spLocks noGrp="1"/>
          </p:cNvSpPr>
          <p:nvPr>
            <p:ph idx="1"/>
          </p:nvPr>
        </p:nvSpPr>
        <p:spPr>
          <a:xfrm>
            <a:off x="1447262" y="1529680"/>
            <a:ext cx="6603643" cy="2449892"/>
          </a:xfrm>
        </p:spPr>
        <p:txBody>
          <a:bodyPr>
            <a:normAutofit fontScale="92500" lnSpcReduction="20000"/>
          </a:bodyPr>
          <a:lstStyle/>
          <a:p>
            <a:r>
              <a:rPr dirty="0"/>
              <a:t>Adanya </a:t>
            </a:r>
            <a:r>
              <a:rPr dirty="0" err="1"/>
              <a:t>tujuan</a:t>
            </a:r>
            <a:r>
              <a:rPr dirty="0"/>
              <a:t> </a:t>
            </a:r>
            <a:r>
              <a:rPr dirty="0" err="1"/>
              <a:t>bersama</a:t>
            </a:r>
            <a:endParaRPr dirty="0"/>
          </a:p>
          <a:p>
            <a:r>
              <a:rPr dirty="0" err="1"/>
              <a:t>Struktur</a:t>
            </a:r>
            <a:r>
              <a:rPr dirty="0"/>
              <a:t> dan </a:t>
            </a:r>
            <a:r>
              <a:rPr dirty="0" err="1"/>
              <a:t>pembagian</a:t>
            </a:r>
            <a:r>
              <a:rPr dirty="0"/>
              <a:t> </a:t>
            </a:r>
            <a:r>
              <a:rPr dirty="0" err="1"/>
              <a:t>kerja</a:t>
            </a:r>
            <a:endParaRPr dirty="0"/>
          </a:p>
          <a:p>
            <a:r>
              <a:rPr dirty="0" err="1"/>
              <a:t>Koordinasi</a:t>
            </a:r>
            <a:r>
              <a:rPr dirty="0"/>
              <a:t> dan </a:t>
            </a:r>
            <a:r>
              <a:rPr dirty="0" err="1"/>
              <a:t>komunikasi</a:t>
            </a:r>
            <a:endParaRPr dirty="0"/>
          </a:p>
          <a:p>
            <a:r>
              <a:rPr dirty="0"/>
              <a:t>Adanya </a:t>
            </a:r>
            <a:r>
              <a:rPr dirty="0" err="1"/>
              <a:t>hierarki</a:t>
            </a:r>
            <a:r>
              <a:rPr dirty="0"/>
              <a:t> </a:t>
            </a:r>
            <a:r>
              <a:rPr dirty="0" err="1"/>
              <a:t>atau</a:t>
            </a:r>
            <a:r>
              <a:rPr dirty="0"/>
              <a:t> </a:t>
            </a:r>
            <a:r>
              <a:rPr dirty="0" err="1"/>
              <a:t>tingkatan</a:t>
            </a:r>
            <a:r>
              <a:rPr dirty="0"/>
              <a:t> </a:t>
            </a:r>
            <a:r>
              <a:rPr dirty="0" err="1"/>
              <a:t>jabatan</a:t>
            </a:r>
            <a:endParaRPr dirty="0"/>
          </a:p>
          <a:p>
            <a:r>
              <a:rPr dirty="0" err="1"/>
              <a:t>Memiliki</a:t>
            </a:r>
            <a:r>
              <a:rPr dirty="0"/>
              <a:t> </a:t>
            </a:r>
            <a:r>
              <a:rPr dirty="0" err="1"/>
              <a:t>aturan</a:t>
            </a:r>
            <a:r>
              <a:rPr dirty="0"/>
              <a:t> dan </a:t>
            </a:r>
            <a:r>
              <a:rPr dirty="0" err="1"/>
              <a:t>prosedur</a:t>
            </a: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809483" y="526736"/>
            <a:ext cx="5054957" cy="1143000"/>
          </a:xfrm>
        </p:spPr>
        <p:txBody>
          <a:bodyPr>
            <a:normAutofit/>
          </a:bodyPr>
          <a:lstStyle/>
          <a:p>
            <a:r>
              <a:rPr sz="3200" dirty="0" err="1"/>
              <a:t>Pengertian</a:t>
            </a:r>
            <a:r>
              <a:rPr sz="3200" dirty="0"/>
              <a:t> </a:t>
            </a:r>
            <a:r>
              <a:rPr sz="3200" dirty="0" err="1"/>
              <a:t>Manajemen</a:t>
            </a:r>
            <a:endParaRPr sz="3200" dirty="0"/>
          </a:p>
        </p:txBody>
      </p:sp>
      <p:sp>
        <p:nvSpPr>
          <p:cNvPr id="5" name="Content Placeholder 2"/>
          <p:cNvSpPr>
            <a:spLocks noGrp="1"/>
          </p:cNvSpPr>
          <p:nvPr>
            <p:ph idx="1"/>
          </p:nvPr>
        </p:nvSpPr>
        <p:spPr>
          <a:xfrm>
            <a:off x="624625" y="1767627"/>
            <a:ext cx="8229600" cy="1957588"/>
          </a:xfrm>
        </p:spPr>
        <p:txBody>
          <a:bodyPr>
            <a:normAutofit fontScale="85000" lnSpcReduction="10000"/>
          </a:bodyPr>
          <a:lstStyle/>
          <a:p>
            <a:r>
              <a:rPr dirty="0"/>
              <a:t>Proses </a:t>
            </a:r>
            <a:r>
              <a:rPr dirty="0" err="1"/>
              <a:t>perencanaan</a:t>
            </a:r>
            <a:r>
              <a:rPr dirty="0"/>
              <a:t>, </a:t>
            </a:r>
            <a:r>
              <a:rPr dirty="0" err="1"/>
              <a:t>pengorganisasian</a:t>
            </a:r>
            <a:r>
              <a:rPr dirty="0"/>
              <a:t>, </a:t>
            </a:r>
            <a:r>
              <a:rPr dirty="0" err="1"/>
              <a:t>pengarahan</a:t>
            </a:r>
            <a:r>
              <a:rPr dirty="0"/>
              <a:t>, dan </a:t>
            </a:r>
            <a:r>
              <a:rPr dirty="0" err="1"/>
              <a:t>pengendalian</a:t>
            </a:r>
            <a:r>
              <a:rPr dirty="0"/>
              <a:t> </a:t>
            </a:r>
            <a:r>
              <a:rPr dirty="0" err="1"/>
              <a:t>sumber</a:t>
            </a:r>
            <a:r>
              <a:rPr dirty="0"/>
              <a:t> </a:t>
            </a:r>
            <a:r>
              <a:rPr dirty="0" err="1"/>
              <a:t>daya</a:t>
            </a:r>
            <a:r>
              <a:rPr dirty="0"/>
              <a:t> </a:t>
            </a:r>
            <a:r>
              <a:rPr dirty="0" err="1"/>
              <a:t>untuk</a:t>
            </a:r>
            <a:r>
              <a:rPr dirty="0"/>
              <a:t> </a:t>
            </a:r>
            <a:r>
              <a:rPr dirty="0" err="1"/>
              <a:t>mencapai</a:t>
            </a:r>
            <a:r>
              <a:rPr dirty="0"/>
              <a:t> </a:t>
            </a:r>
            <a:r>
              <a:rPr dirty="0" err="1"/>
              <a:t>tujuan</a:t>
            </a:r>
            <a:r>
              <a:rPr dirty="0"/>
              <a:t> </a:t>
            </a:r>
            <a:r>
              <a:rPr dirty="0" err="1"/>
              <a:t>organisasi</a:t>
            </a:r>
            <a:r>
              <a:rPr dirty="0"/>
              <a:t> </a:t>
            </a:r>
            <a:r>
              <a:rPr dirty="0" err="1"/>
              <a:t>secara</a:t>
            </a:r>
            <a:r>
              <a:rPr dirty="0"/>
              <a:t> </a:t>
            </a:r>
            <a:r>
              <a:rPr dirty="0" err="1"/>
              <a:t>efektif</a:t>
            </a:r>
            <a:r>
              <a:rPr dirty="0"/>
              <a:t> dan </a:t>
            </a:r>
            <a:r>
              <a:rPr dirty="0" err="1"/>
              <a:t>efisien</a:t>
            </a:r>
            <a:r>
              <a:rPr dirty="0"/>
              <a:t>.</a:t>
            </a:r>
          </a:p>
          <a:p>
            <a:r>
              <a:rPr dirty="0" err="1"/>
              <a:t>Fokus</a:t>
            </a:r>
            <a:r>
              <a:rPr dirty="0"/>
              <a:t> pada proses dan </a:t>
            </a:r>
            <a:r>
              <a:rPr dirty="0" err="1"/>
              <a:t>fungsi</a:t>
            </a:r>
            <a:r>
              <a:rPr dirty="0"/>
              <a:t> </a:t>
            </a:r>
            <a:r>
              <a:rPr dirty="0" err="1"/>
              <a:t>kerja</a:t>
            </a:r>
            <a:r>
              <a:rPr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Pengertian</a:t>
            </a:r>
            <a:r>
              <a:rPr dirty="0"/>
              <a:t> </a:t>
            </a:r>
            <a:r>
              <a:rPr dirty="0" err="1"/>
              <a:t>Organisasi</a:t>
            </a:r>
            <a:endParaRPr dirty="0"/>
          </a:p>
        </p:txBody>
      </p:sp>
      <p:sp>
        <p:nvSpPr>
          <p:cNvPr id="3" name="Content Placeholder 2"/>
          <p:cNvSpPr>
            <a:spLocks noGrp="1"/>
          </p:cNvSpPr>
          <p:nvPr>
            <p:ph idx="1"/>
          </p:nvPr>
        </p:nvSpPr>
        <p:spPr>
          <a:xfrm>
            <a:off x="457200" y="1303986"/>
            <a:ext cx="8229600" cy="4525963"/>
          </a:xfrm>
        </p:spPr>
        <p:txBody>
          <a:bodyPr/>
          <a:lstStyle/>
          <a:p>
            <a:pPr marL="0" indent="0">
              <a:buNone/>
            </a:pPr>
            <a:r>
              <a:rPr dirty="0" err="1"/>
              <a:t>Organisasi</a:t>
            </a:r>
            <a:r>
              <a:rPr dirty="0"/>
              <a:t> </a:t>
            </a:r>
            <a:r>
              <a:rPr dirty="0" err="1"/>
              <a:t>adalah</a:t>
            </a:r>
            <a:r>
              <a:rPr dirty="0"/>
              <a:t> </a:t>
            </a:r>
            <a:r>
              <a:rPr dirty="0" err="1"/>
              <a:t>suatu</a:t>
            </a:r>
            <a:r>
              <a:rPr dirty="0"/>
              <a:t> </a:t>
            </a:r>
            <a:r>
              <a:rPr dirty="0" err="1"/>
              <a:t>sistem</a:t>
            </a:r>
            <a:r>
              <a:rPr dirty="0"/>
              <a:t> </a:t>
            </a:r>
            <a:r>
              <a:rPr dirty="0" err="1"/>
              <a:t>sosial</a:t>
            </a:r>
            <a:r>
              <a:rPr dirty="0"/>
              <a:t> yang </a:t>
            </a:r>
            <a:r>
              <a:rPr dirty="0" err="1"/>
              <a:t>terkoordinasi</a:t>
            </a:r>
            <a:r>
              <a:rPr dirty="0"/>
              <a:t> </a:t>
            </a:r>
            <a:r>
              <a:rPr dirty="0" err="1"/>
              <a:t>secara</a:t>
            </a:r>
            <a:r>
              <a:rPr dirty="0"/>
              <a:t> </a:t>
            </a:r>
            <a:r>
              <a:rPr dirty="0" err="1"/>
              <a:t>sadar</a:t>
            </a:r>
            <a:r>
              <a:rPr dirty="0"/>
              <a:t> </a:t>
            </a:r>
            <a:r>
              <a:rPr dirty="0" err="1"/>
              <a:t>untuk</a:t>
            </a:r>
            <a:r>
              <a:rPr dirty="0"/>
              <a:t> </a:t>
            </a:r>
            <a:r>
              <a:rPr dirty="0" err="1"/>
              <a:t>mencapai</a:t>
            </a:r>
            <a:r>
              <a:rPr dirty="0"/>
              <a:t> </a:t>
            </a:r>
            <a:r>
              <a:rPr dirty="0" err="1"/>
              <a:t>tujuan</a:t>
            </a:r>
            <a:r>
              <a:rPr dirty="0"/>
              <a:t> </a:t>
            </a:r>
            <a:r>
              <a:rPr dirty="0" err="1"/>
              <a:t>tertentu</a:t>
            </a:r>
            <a:r>
              <a:rPr dirty="0"/>
              <a:t>.</a:t>
            </a:r>
          </a:p>
          <a:p>
            <a:pPr marL="0" indent="0">
              <a:buNone/>
            </a:pPr>
            <a:r>
              <a:rPr dirty="0"/>
              <a:t>Ciri-</a:t>
            </a:r>
            <a:r>
              <a:rPr dirty="0" err="1"/>
              <a:t>ciri</a:t>
            </a:r>
            <a:r>
              <a:rPr dirty="0"/>
              <a:t> </a:t>
            </a:r>
            <a:r>
              <a:rPr dirty="0" err="1"/>
              <a:t>organisasi</a:t>
            </a:r>
            <a:r>
              <a:rPr dirty="0"/>
              <a:t>:</a:t>
            </a:r>
          </a:p>
          <a:p>
            <a:pPr marL="0" indent="0">
              <a:buNone/>
            </a:pPr>
            <a:r>
              <a:rPr lang="en-US" dirty="0"/>
              <a:t>    </a:t>
            </a:r>
            <a:r>
              <a:rPr dirty="0"/>
              <a:t>- </a:t>
            </a:r>
            <a:r>
              <a:rPr dirty="0" err="1"/>
              <a:t>Memiliki</a:t>
            </a:r>
            <a:r>
              <a:rPr dirty="0"/>
              <a:t> </a:t>
            </a:r>
            <a:r>
              <a:rPr dirty="0" err="1"/>
              <a:t>tujuan</a:t>
            </a:r>
            <a:endParaRPr dirty="0"/>
          </a:p>
          <a:p>
            <a:pPr marL="0" indent="0">
              <a:buNone/>
            </a:pPr>
            <a:r>
              <a:rPr lang="en-US" dirty="0"/>
              <a:t>    </a:t>
            </a:r>
            <a:r>
              <a:rPr dirty="0"/>
              <a:t>- </a:t>
            </a:r>
            <a:r>
              <a:rPr dirty="0" err="1"/>
              <a:t>Struktur</a:t>
            </a:r>
            <a:r>
              <a:rPr dirty="0"/>
              <a:t> dan </a:t>
            </a:r>
            <a:r>
              <a:rPr dirty="0" err="1"/>
              <a:t>pembagian</a:t>
            </a:r>
            <a:r>
              <a:rPr dirty="0"/>
              <a:t> </a:t>
            </a:r>
            <a:r>
              <a:rPr dirty="0" err="1"/>
              <a:t>tugas</a:t>
            </a:r>
            <a:endParaRPr dirty="0"/>
          </a:p>
          <a:p>
            <a:pPr marL="0" indent="0">
              <a:buNone/>
            </a:pPr>
            <a:r>
              <a:rPr lang="en-US" dirty="0"/>
              <a:t>    </a:t>
            </a:r>
            <a:r>
              <a:rPr dirty="0"/>
              <a:t>- </a:t>
            </a:r>
            <a:r>
              <a:rPr dirty="0" err="1"/>
              <a:t>Koordinasi</a:t>
            </a:r>
            <a:r>
              <a:rPr dirty="0"/>
              <a:t> </a:t>
            </a:r>
            <a:r>
              <a:rPr dirty="0" err="1"/>
              <a:t>antar</a:t>
            </a:r>
            <a:r>
              <a:rPr dirty="0"/>
              <a:t> </a:t>
            </a:r>
            <a:r>
              <a:rPr dirty="0" err="1"/>
              <a:t>bagian</a:t>
            </a:r>
            <a:endParaRPr dirty="0"/>
          </a:p>
          <a:p>
            <a:pPr marL="0" indent="0">
              <a:buNone/>
            </a:pPr>
            <a:r>
              <a:rPr lang="en-US" dirty="0"/>
              <a:t>    </a:t>
            </a:r>
            <a:r>
              <a:rPr dirty="0"/>
              <a:t>- Proses </a:t>
            </a:r>
            <a:r>
              <a:rPr dirty="0" err="1"/>
              <a:t>komunikasi</a:t>
            </a: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500389" y="1022743"/>
            <a:ext cx="4745865" cy="1143000"/>
          </a:xfrm>
        </p:spPr>
        <p:txBody>
          <a:bodyPr>
            <a:normAutofit/>
          </a:bodyPr>
          <a:lstStyle/>
          <a:p>
            <a:r>
              <a:rPr sz="3200" dirty="0" err="1"/>
              <a:t>Karakteristik</a:t>
            </a:r>
            <a:r>
              <a:rPr sz="3200" dirty="0"/>
              <a:t> </a:t>
            </a:r>
            <a:r>
              <a:rPr sz="3200" dirty="0" err="1"/>
              <a:t>Manajemen</a:t>
            </a:r>
            <a:endParaRPr sz="3200" dirty="0"/>
          </a:p>
        </p:txBody>
      </p:sp>
      <p:sp>
        <p:nvSpPr>
          <p:cNvPr id="5" name="Content Placeholder 2"/>
          <p:cNvSpPr>
            <a:spLocks noGrp="1"/>
          </p:cNvSpPr>
          <p:nvPr>
            <p:ph idx="1"/>
          </p:nvPr>
        </p:nvSpPr>
        <p:spPr>
          <a:xfrm>
            <a:off x="1162318" y="2165743"/>
            <a:ext cx="6819363" cy="2580122"/>
          </a:xfrm>
        </p:spPr>
        <p:txBody>
          <a:bodyPr>
            <a:normAutofit fontScale="85000" lnSpcReduction="20000"/>
          </a:bodyPr>
          <a:lstStyle/>
          <a:p>
            <a:r>
              <a:rPr dirty="0"/>
              <a:t>Proses yang </a:t>
            </a:r>
            <a:r>
              <a:rPr dirty="0" err="1"/>
              <a:t>berkelanjutan</a:t>
            </a:r>
            <a:endParaRPr dirty="0"/>
          </a:p>
          <a:p>
            <a:r>
              <a:rPr dirty="0" err="1"/>
              <a:t>Melibatkan</a:t>
            </a:r>
            <a:r>
              <a:rPr dirty="0"/>
              <a:t> </a:t>
            </a:r>
            <a:r>
              <a:rPr dirty="0" err="1"/>
              <a:t>perencanaan</a:t>
            </a:r>
            <a:r>
              <a:rPr dirty="0"/>
              <a:t>, </a:t>
            </a:r>
            <a:r>
              <a:rPr dirty="0" err="1"/>
              <a:t>pengorganisasian</a:t>
            </a:r>
            <a:r>
              <a:rPr dirty="0"/>
              <a:t>, </a:t>
            </a:r>
            <a:r>
              <a:rPr dirty="0" err="1"/>
              <a:t>pengarahan</a:t>
            </a:r>
            <a:r>
              <a:rPr dirty="0"/>
              <a:t>, dan </a:t>
            </a:r>
            <a:r>
              <a:rPr dirty="0" err="1"/>
              <a:t>pengawasan</a:t>
            </a:r>
            <a:endParaRPr dirty="0"/>
          </a:p>
          <a:p>
            <a:r>
              <a:rPr dirty="0" err="1"/>
              <a:t>Menggunakan</a:t>
            </a:r>
            <a:r>
              <a:rPr dirty="0"/>
              <a:t> </a:t>
            </a:r>
            <a:r>
              <a:rPr dirty="0" err="1"/>
              <a:t>sumber</a:t>
            </a:r>
            <a:r>
              <a:rPr dirty="0"/>
              <a:t> </a:t>
            </a:r>
            <a:r>
              <a:rPr dirty="0" err="1"/>
              <a:t>daya</a:t>
            </a:r>
            <a:r>
              <a:rPr dirty="0"/>
              <a:t> </a:t>
            </a:r>
            <a:r>
              <a:rPr dirty="0" err="1"/>
              <a:t>secara</a:t>
            </a:r>
            <a:r>
              <a:rPr dirty="0"/>
              <a:t> </a:t>
            </a:r>
            <a:r>
              <a:rPr dirty="0" err="1"/>
              <a:t>efisien</a:t>
            </a:r>
            <a:endParaRPr dirty="0"/>
          </a:p>
          <a:p>
            <a:r>
              <a:rPr dirty="0" err="1"/>
              <a:t>Memerlukan</a:t>
            </a:r>
            <a:r>
              <a:rPr dirty="0"/>
              <a:t> </a:t>
            </a:r>
            <a:r>
              <a:rPr dirty="0" err="1"/>
              <a:t>keahlian</a:t>
            </a:r>
            <a:r>
              <a:rPr dirty="0"/>
              <a:t> </a:t>
            </a:r>
            <a:r>
              <a:rPr dirty="0" err="1"/>
              <a:t>kepemimpinan</a:t>
            </a:r>
            <a:endParaRPr dirty="0"/>
          </a:p>
          <a:p>
            <a:r>
              <a:rPr dirty="0" err="1"/>
              <a:t>Fleksibel</a:t>
            </a:r>
            <a:r>
              <a:rPr dirty="0"/>
              <a:t> dan </a:t>
            </a:r>
            <a:r>
              <a:rPr dirty="0" err="1"/>
              <a:t>adaptif</a:t>
            </a:r>
            <a:r>
              <a:rPr dirty="0"/>
              <a:t> </a:t>
            </a:r>
            <a:r>
              <a:rPr dirty="0" err="1"/>
              <a:t>terhadap</a:t>
            </a:r>
            <a:r>
              <a:rPr dirty="0"/>
              <a:t> </a:t>
            </a:r>
            <a:r>
              <a:rPr dirty="0" err="1"/>
              <a:t>perubahan</a:t>
            </a:r>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95648" y="1073126"/>
            <a:ext cx="7952704" cy="1322343"/>
          </a:xfrm>
        </p:spPr>
        <p:txBody>
          <a:bodyPr>
            <a:normAutofit/>
          </a:bodyPr>
          <a:lstStyle/>
          <a:p>
            <a:r>
              <a:rPr sz="3600" dirty="0" err="1"/>
              <a:t>Perbandingan</a:t>
            </a:r>
            <a:r>
              <a:rPr sz="3600" dirty="0"/>
              <a:t> </a:t>
            </a:r>
            <a:r>
              <a:rPr sz="3600" dirty="0" err="1"/>
              <a:t>Organisasi</a:t>
            </a:r>
            <a:r>
              <a:rPr sz="3600" dirty="0"/>
              <a:t> vs </a:t>
            </a:r>
            <a:r>
              <a:rPr sz="3600" dirty="0" err="1"/>
              <a:t>Manajemen</a:t>
            </a:r>
            <a:endParaRPr sz="3600" dirty="0"/>
          </a:p>
        </p:txBody>
      </p:sp>
      <p:sp>
        <p:nvSpPr>
          <p:cNvPr id="5" name="Content Placeholder 2"/>
          <p:cNvSpPr>
            <a:spLocks noGrp="1"/>
          </p:cNvSpPr>
          <p:nvPr>
            <p:ph idx="1"/>
          </p:nvPr>
        </p:nvSpPr>
        <p:spPr>
          <a:xfrm>
            <a:off x="595648" y="2395469"/>
            <a:ext cx="8229600" cy="2193926"/>
          </a:xfrm>
        </p:spPr>
        <p:txBody>
          <a:bodyPr>
            <a:normAutofit fontScale="62500" lnSpcReduction="20000"/>
          </a:bodyPr>
          <a:lstStyle/>
          <a:p>
            <a:pPr marL="0" indent="0" algn="ctr">
              <a:buNone/>
            </a:pPr>
            <a:r>
              <a:rPr dirty="0" err="1"/>
              <a:t>Organisasi</a:t>
            </a:r>
            <a:r>
              <a:rPr dirty="0"/>
              <a:t> vs </a:t>
            </a:r>
            <a:r>
              <a:rPr dirty="0" err="1"/>
              <a:t>Manajemen</a:t>
            </a:r>
            <a:r>
              <a:rPr dirty="0"/>
              <a:t>:</a:t>
            </a:r>
          </a:p>
          <a:p>
            <a:pPr marL="0" indent="0">
              <a:buNone/>
            </a:pPr>
            <a:r>
              <a:rPr lang="en-US" dirty="0"/>
              <a:t>1. </a:t>
            </a:r>
            <a:r>
              <a:rPr dirty="0" err="1"/>
              <a:t>Fokus</a:t>
            </a:r>
            <a:r>
              <a:rPr dirty="0"/>
              <a:t>: </a:t>
            </a:r>
            <a:r>
              <a:rPr dirty="0" err="1"/>
              <a:t>Struktur</a:t>
            </a:r>
            <a:r>
              <a:rPr dirty="0"/>
              <a:t> &amp; </a:t>
            </a:r>
            <a:r>
              <a:rPr dirty="0" err="1"/>
              <a:t>wadah</a:t>
            </a:r>
            <a:r>
              <a:rPr dirty="0"/>
              <a:t>  vs  Proses &amp; </a:t>
            </a:r>
            <a:r>
              <a:rPr dirty="0" err="1"/>
              <a:t>fungsi</a:t>
            </a:r>
            <a:endParaRPr dirty="0"/>
          </a:p>
          <a:p>
            <a:pPr marL="0" indent="0">
              <a:buNone/>
            </a:pPr>
            <a:r>
              <a:rPr lang="en-US" dirty="0"/>
              <a:t>2. </a:t>
            </a:r>
            <a:r>
              <a:rPr dirty="0"/>
              <a:t>Tujuan: </a:t>
            </a:r>
            <a:r>
              <a:rPr dirty="0" err="1"/>
              <a:t>Koordinasi</a:t>
            </a:r>
            <a:r>
              <a:rPr dirty="0"/>
              <a:t> vs </a:t>
            </a:r>
            <a:r>
              <a:rPr dirty="0" err="1"/>
              <a:t>Efisiensi</a:t>
            </a:r>
            <a:endParaRPr dirty="0"/>
          </a:p>
          <a:p>
            <a:pPr marL="0" indent="0">
              <a:buNone/>
            </a:pPr>
            <a:r>
              <a:rPr lang="en-US" dirty="0"/>
              <a:t>3. </a:t>
            </a:r>
            <a:r>
              <a:rPr dirty="0" err="1"/>
              <a:t>Unsur</a:t>
            </a:r>
            <a:r>
              <a:rPr dirty="0"/>
              <a:t> </a:t>
            </a:r>
            <a:r>
              <a:rPr dirty="0" err="1"/>
              <a:t>utama</a:t>
            </a:r>
            <a:r>
              <a:rPr dirty="0"/>
              <a:t>: Orang, </a:t>
            </a:r>
            <a:r>
              <a:rPr dirty="0" err="1"/>
              <a:t>struktur</a:t>
            </a:r>
            <a:r>
              <a:rPr dirty="0"/>
              <a:t>, </a:t>
            </a:r>
            <a:r>
              <a:rPr dirty="0" err="1"/>
              <a:t>tujuan</a:t>
            </a:r>
            <a:r>
              <a:rPr dirty="0"/>
              <a:t> vs </a:t>
            </a:r>
            <a:r>
              <a:rPr dirty="0" err="1"/>
              <a:t>Perencanaan</a:t>
            </a:r>
            <a:r>
              <a:rPr dirty="0"/>
              <a:t>, </a:t>
            </a:r>
            <a:r>
              <a:rPr dirty="0" err="1"/>
              <a:t>pengorganisasian</a:t>
            </a:r>
            <a:endParaRPr lang="en-US" dirty="0"/>
          </a:p>
          <a:p>
            <a:pPr marL="0" indent="0">
              <a:buNone/>
            </a:pPr>
            <a:r>
              <a:rPr lang="en-US" dirty="0"/>
              <a:t>4.  </a:t>
            </a:r>
            <a:r>
              <a:rPr dirty="0"/>
              <a:t>Sifat: </a:t>
            </a:r>
            <a:r>
              <a:rPr dirty="0" err="1"/>
              <a:t>Tetap</a:t>
            </a:r>
            <a:r>
              <a:rPr dirty="0"/>
              <a:t> vs </a:t>
            </a:r>
            <a:r>
              <a:rPr dirty="0" err="1"/>
              <a:t>Dinamis</a:t>
            </a:r>
            <a:endParaRPr dirty="0"/>
          </a:p>
          <a:p>
            <a:pPr marL="0" indent="0">
              <a:buNone/>
            </a:pPr>
            <a:r>
              <a:rPr lang="en-US" dirty="0"/>
              <a:t>5.  </a:t>
            </a:r>
            <a:r>
              <a:rPr dirty="0"/>
              <a:t>Peran: Wadah vs </a:t>
            </a:r>
            <a:r>
              <a:rPr dirty="0" err="1"/>
              <a:t>Penggerak</a:t>
            </a:r>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67048" y="1098885"/>
            <a:ext cx="8229600" cy="1143000"/>
          </a:xfrm>
        </p:spPr>
        <p:txBody>
          <a:bodyPr>
            <a:normAutofit fontScale="90000"/>
          </a:bodyPr>
          <a:lstStyle/>
          <a:p>
            <a:r>
              <a:rPr dirty="0" err="1"/>
              <a:t>Hubungan</a:t>
            </a:r>
            <a:r>
              <a:rPr dirty="0"/>
              <a:t> </a:t>
            </a:r>
            <a:r>
              <a:rPr dirty="0" err="1"/>
              <a:t>Organisasi</a:t>
            </a:r>
            <a:r>
              <a:rPr dirty="0"/>
              <a:t> &amp; </a:t>
            </a:r>
            <a:r>
              <a:rPr dirty="0" err="1"/>
              <a:t>Manajemen</a:t>
            </a:r>
            <a:endParaRPr dirty="0"/>
          </a:p>
        </p:txBody>
      </p:sp>
      <p:sp>
        <p:nvSpPr>
          <p:cNvPr id="5" name="Content Placeholder 2"/>
          <p:cNvSpPr>
            <a:spLocks noGrp="1"/>
          </p:cNvSpPr>
          <p:nvPr>
            <p:ph idx="1"/>
          </p:nvPr>
        </p:nvSpPr>
        <p:spPr>
          <a:xfrm>
            <a:off x="367048" y="2332038"/>
            <a:ext cx="8229600" cy="3051331"/>
          </a:xfrm>
        </p:spPr>
        <p:txBody>
          <a:bodyPr>
            <a:normAutofit lnSpcReduction="10000"/>
          </a:bodyPr>
          <a:lstStyle/>
          <a:p>
            <a:r>
              <a:rPr dirty="0" err="1"/>
              <a:t>Organisasi</a:t>
            </a:r>
            <a:r>
              <a:rPr dirty="0"/>
              <a:t> </a:t>
            </a:r>
            <a:r>
              <a:rPr dirty="0" err="1"/>
              <a:t>tidak</a:t>
            </a:r>
            <a:r>
              <a:rPr dirty="0"/>
              <a:t> </a:t>
            </a:r>
            <a:r>
              <a:rPr dirty="0" err="1"/>
              <a:t>dapat</a:t>
            </a:r>
            <a:r>
              <a:rPr dirty="0"/>
              <a:t> </a:t>
            </a:r>
            <a:r>
              <a:rPr dirty="0" err="1"/>
              <a:t>berjalan</a:t>
            </a:r>
            <a:r>
              <a:rPr dirty="0"/>
              <a:t> </a:t>
            </a:r>
            <a:r>
              <a:rPr dirty="0" err="1"/>
              <a:t>tanpa</a:t>
            </a:r>
            <a:r>
              <a:rPr dirty="0"/>
              <a:t> </a:t>
            </a:r>
            <a:r>
              <a:rPr dirty="0" err="1"/>
              <a:t>manajemen</a:t>
            </a:r>
            <a:r>
              <a:rPr dirty="0"/>
              <a:t> yang </a:t>
            </a:r>
            <a:r>
              <a:rPr dirty="0" err="1"/>
              <a:t>efektif</a:t>
            </a:r>
            <a:r>
              <a:rPr dirty="0"/>
              <a:t>.</a:t>
            </a:r>
          </a:p>
          <a:p>
            <a:r>
              <a:rPr dirty="0" err="1"/>
              <a:t>Manajemen</a:t>
            </a:r>
            <a:r>
              <a:rPr dirty="0"/>
              <a:t> </a:t>
            </a:r>
            <a:r>
              <a:rPr dirty="0" err="1"/>
              <a:t>tidak</a:t>
            </a:r>
            <a:r>
              <a:rPr dirty="0"/>
              <a:t> </a:t>
            </a:r>
            <a:r>
              <a:rPr dirty="0" err="1"/>
              <a:t>dapat</a:t>
            </a:r>
            <a:r>
              <a:rPr dirty="0"/>
              <a:t> </a:t>
            </a:r>
            <a:r>
              <a:rPr dirty="0" err="1"/>
              <a:t>berfungsi</a:t>
            </a:r>
            <a:r>
              <a:rPr dirty="0"/>
              <a:t> </a:t>
            </a:r>
            <a:r>
              <a:rPr dirty="0" err="1"/>
              <a:t>tanpa</a:t>
            </a:r>
            <a:r>
              <a:rPr dirty="0"/>
              <a:t> </a:t>
            </a:r>
            <a:r>
              <a:rPr dirty="0" err="1"/>
              <a:t>adanya</a:t>
            </a:r>
            <a:r>
              <a:rPr dirty="0"/>
              <a:t> </a:t>
            </a:r>
            <a:r>
              <a:rPr dirty="0" err="1"/>
              <a:t>struktur</a:t>
            </a:r>
            <a:r>
              <a:rPr dirty="0"/>
              <a:t> </a:t>
            </a:r>
            <a:r>
              <a:rPr dirty="0" err="1"/>
              <a:t>organisasi</a:t>
            </a:r>
            <a:r>
              <a:rPr dirty="0"/>
              <a:t>.</a:t>
            </a:r>
          </a:p>
          <a:p>
            <a:r>
              <a:rPr dirty="0" err="1"/>
              <a:t>Keduanya</a:t>
            </a:r>
            <a:r>
              <a:rPr dirty="0"/>
              <a:t> </a:t>
            </a:r>
            <a:r>
              <a:rPr dirty="0" err="1"/>
              <a:t>saling</a:t>
            </a:r>
            <a:r>
              <a:rPr dirty="0"/>
              <a:t> </a:t>
            </a:r>
            <a:r>
              <a:rPr dirty="0" err="1"/>
              <a:t>melengkapi</a:t>
            </a:r>
            <a:r>
              <a:rPr dirty="0"/>
              <a:t> </a:t>
            </a:r>
            <a:r>
              <a:rPr dirty="0" err="1"/>
              <a:t>untuk</a:t>
            </a:r>
            <a:r>
              <a:rPr dirty="0"/>
              <a:t> </a:t>
            </a:r>
            <a:r>
              <a:rPr dirty="0" err="1"/>
              <a:t>mencapai</a:t>
            </a:r>
            <a:r>
              <a:rPr dirty="0"/>
              <a:t> </a:t>
            </a:r>
            <a:r>
              <a:rPr dirty="0" err="1"/>
              <a:t>tujuan</a:t>
            </a:r>
            <a:r>
              <a:rPr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577939"/>
            <a:ext cx="8229600" cy="1143000"/>
          </a:xfrm>
        </p:spPr>
        <p:txBody>
          <a:bodyPr/>
          <a:lstStyle/>
          <a:p>
            <a:r>
              <a:rPr dirty="0" err="1"/>
              <a:t>Contoh</a:t>
            </a:r>
            <a:r>
              <a:rPr dirty="0"/>
              <a:t> </a:t>
            </a:r>
            <a:r>
              <a:rPr dirty="0" err="1"/>
              <a:t>Kasus</a:t>
            </a:r>
            <a:endParaRPr dirty="0"/>
          </a:p>
        </p:txBody>
      </p:sp>
      <p:sp>
        <p:nvSpPr>
          <p:cNvPr id="5" name="Content Placeholder 2"/>
          <p:cNvSpPr>
            <a:spLocks noGrp="1"/>
          </p:cNvSpPr>
          <p:nvPr>
            <p:ph idx="1"/>
          </p:nvPr>
        </p:nvSpPr>
        <p:spPr>
          <a:xfrm>
            <a:off x="457200" y="1600200"/>
            <a:ext cx="8229600" cy="3396803"/>
          </a:xfrm>
        </p:spPr>
        <p:txBody>
          <a:bodyPr/>
          <a:lstStyle/>
          <a:p>
            <a:r>
              <a:rPr dirty="0" err="1"/>
              <a:t>Organisasi</a:t>
            </a:r>
            <a:r>
              <a:rPr dirty="0"/>
              <a:t>: Perusahaan </a:t>
            </a:r>
            <a:r>
              <a:rPr dirty="0" err="1"/>
              <a:t>logistik</a:t>
            </a:r>
            <a:endParaRPr dirty="0"/>
          </a:p>
          <a:p>
            <a:r>
              <a:rPr dirty="0" err="1"/>
              <a:t>Manajemen</a:t>
            </a:r>
            <a:r>
              <a:rPr dirty="0"/>
              <a:t>: Strategi </a:t>
            </a:r>
            <a:r>
              <a:rPr dirty="0" err="1"/>
              <a:t>pengiriman</a:t>
            </a:r>
            <a:r>
              <a:rPr dirty="0"/>
              <a:t> dan </a:t>
            </a:r>
            <a:r>
              <a:rPr dirty="0" err="1"/>
              <a:t>distribusi</a:t>
            </a:r>
            <a:r>
              <a:rPr dirty="0"/>
              <a:t> </a:t>
            </a:r>
            <a:r>
              <a:rPr dirty="0" err="1"/>
              <a:t>barang</a:t>
            </a:r>
            <a:endParaRPr dirty="0"/>
          </a:p>
          <a:p>
            <a:r>
              <a:rPr dirty="0" err="1"/>
              <a:t>Struktur</a:t>
            </a:r>
            <a:r>
              <a:rPr dirty="0"/>
              <a:t> </a:t>
            </a:r>
            <a:r>
              <a:rPr dirty="0" err="1"/>
              <a:t>organisasi</a:t>
            </a:r>
            <a:r>
              <a:rPr dirty="0"/>
              <a:t> → </a:t>
            </a:r>
            <a:r>
              <a:rPr dirty="0" err="1"/>
              <a:t>pembagian</a:t>
            </a:r>
            <a:r>
              <a:rPr dirty="0"/>
              <a:t> </a:t>
            </a:r>
            <a:r>
              <a:rPr dirty="0" err="1"/>
              <a:t>kerja</a:t>
            </a:r>
            <a:endParaRPr dirty="0"/>
          </a:p>
          <a:p>
            <a:r>
              <a:rPr dirty="0" err="1"/>
              <a:t>Manajemen</a:t>
            </a:r>
            <a:r>
              <a:rPr dirty="0"/>
              <a:t> → </a:t>
            </a:r>
            <a:r>
              <a:rPr dirty="0" err="1"/>
              <a:t>pengambilan</a:t>
            </a:r>
            <a:r>
              <a:rPr dirty="0"/>
              <a:t> </a:t>
            </a:r>
            <a:r>
              <a:rPr dirty="0" err="1"/>
              <a:t>keputusan</a:t>
            </a:r>
            <a:r>
              <a:rPr dirty="0"/>
              <a:t> dan </a:t>
            </a:r>
            <a:r>
              <a:rPr dirty="0" err="1"/>
              <a:t>pengawasan</a:t>
            </a:r>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389031" y="274638"/>
            <a:ext cx="3174642" cy="1143000"/>
          </a:xfrm>
        </p:spPr>
        <p:txBody>
          <a:bodyPr/>
          <a:lstStyle/>
          <a:p>
            <a:r>
              <a:rPr dirty="0"/>
              <a:t>Kesimpulan</a:t>
            </a:r>
          </a:p>
        </p:txBody>
      </p:sp>
      <p:sp>
        <p:nvSpPr>
          <p:cNvPr id="5" name="Content Placeholder 2"/>
          <p:cNvSpPr>
            <a:spLocks noGrp="1"/>
          </p:cNvSpPr>
          <p:nvPr>
            <p:ph idx="1"/>
          </p:nvPr>
        </p:nvSpPr>
        <p:spPr>
          <a:xfrm>
            <a:off x="457200" y="1482994"/>
            <a:ext cx="8229600" cy="2625367"/>
          </a:xfrm>
        </p:spPr>
        <p:txBody>
          <a:bodyPr>
            <a:normAutofit fontScale="92500" lnSpcReduction="20000"/>
          </a:bodyPr>
          <a:lstStyle/>
          <a:p>
            <a:r>
              <a:rPr dirty="0" err="1"/>
              <a:t>Organisasi</a:t>
            </a:r>
            <a:r>
              <a:rPr dirty="0"/>
              <a:t> = </a:t>
            </a:r>
            <a:r>
              <a:rPr dirty="0" err="1"/>
              <a:t>struktur</a:t>
            </a:r>
            <a:r>
              <a:rPr dirty="0"/>
              <a:t> dan </a:t>
            </a:r>
            <a:r>
              <a:rPr dirty="0" err="1"/>
              <a:t>wadah</a:t>
            </a:r>
            <a:endParaRPr dirty="0"/>
          </a:p>
          <a:p>
            <a:r>
              <a:rPr dirty="0" err="1"/>
              <a:t>Manajemen</a:t>
            </a:r>
            <a:r>
              <a:rPr dirty="0"/>
              <a:t> = proses </a:t>
            </a:r>
            <a:r>
              <a:rPr dirty="0" err="1"/>
              <a:t>penggerak</a:t>
            </a:r>
            <a:r>
              <a:rPr dirty="0"/>
              <a:t> </a:t>
            </a:r>
            <a:r>
              <a:rPr dirty="0" err="1"/>
              <a:t>kegiatan</a:t>
            </a:r>
            <a:endParaRPr dirty="0"/>
          </a:p>
          <a:p>
            <a:r>
              <a:rPr dirty="0" err="1"/>
              <a:t>Perbedaan</a:t>
            </a:r>
            <a:r>
              <a:rPr dirty="0"/>
              <a:t> </a:t>
            </a:r>
            <a:r>
              <a:rPr dirty="0" err="1"/>
              <a:t>ini</a:t>
            </a:r>
            <a:r>
              <a:rPr dirty="0"/>
              <a:t> </a:t>
            </a:r>
            <a:r>
              <a:rPr dirty="0" err="1"/>
              <a:t>penting</a:t>
            </a:r>
            <a:r>
              <a:rPr dirty="0"/>
              <a:t> </a:t>
            </a:r>
            <a:r>
              <a:rPr dirty="0" err="1"/>
              <a:t>dipahami</a:t>
            </a:r>
            <a:r>
              <a:rPr dirty="0"/>
              <a:t> </a:t>
            </a:r>
            <a:r>
              <a:rPr dirty="0" err="1"/>
              <a:t>untuk</a:t>
            </a:r>
            <a:r>
              <a:rPr dirty="0"/>
              <a:t> </a:t>
            </a:r>
            <a:r>
              <a:rPr dirty="0" err="1"/>
              <a:t>efektivitas</a:t>
            </a:r>
            <a:r>
              <a:rPr dirty="0"/>
              <a:t> dan </a:t>
            </a:r>
            <a:r>
              <a:rPr dirty="0" err="1"/>
              <a:t>efisiensi</a:t>
            </a:r>
            <a:r>
              <a:rPr dirty="0"/>
              <a:t> </a:t>
            </a:r>
            <a:r>
              <a:rPr dirty="0" err="1"/>
              <a:t>pencapaian</a:t>
            </a:r>
            <a:r>
              <a:rPr dirty="0"/>
              <a:t> </a:t>
            </a:r>
            <a:r>
              <a:rPr dirty="0" err="1"/>
              <a:t>tujuan</a:t>
            </a:r>
            <a:r>
              <a:rPr dirty="0"/>
              <a:t>.</a:t>
            </a:r>
          </a:p>
          <a:p>
            <a:r>
              <a:rPr dirty="0" err="1"/>
              <a:t>Pemimpin</a:t>
            </a:r>
            <a:r>
              <a:rPr dirty="0"/>
              <a:t> </a:t>
            </a:r>
            <a:r>
              <a:rPr dirty="0" err="1"/>
              <a:t>harus</a:t>
            </a:r>
            <a:r>
              <a:rPr dirty="0"/>
              <a:t> </a:t>
            </a:r>
            <a:r>
              <a:rPr dirty="0" err="1"/>
              <a:t>mampu</a:t>
            </a:r>
            <a:r>
              <a:rPr dirty="0"/>
              <a:t> </a:t>
            </a:r>
            <a:r>
              <a:rPr dirty="0" err="1"/>
              <a:t>mengelola</a:t>
            </a:r>
            <a:r>
              <a:rPr dirty="0"/>
              <a:t> </a:t>
            </a:r>
            <a:r>
              <a:rPr dirty="0" err="1"/>
              <a:t>keduanya</a:t>
            </a:r>
            <a:r>
              <a:rPr dirty="0"/>
              <a:t> </a:t>
            </a:r>
            <a:r>
              <a:rPr dirty="0" err="1"/>
              <a:t>secara</a:t>
            </a:r>
            <a:r>
              <a:rPr dirty="0"/>
              <a:t> </a:t>
            </a:r>
            <a:r>
              <a:rPr dirty="0" err="1"/>
              <a:t>seimbang</a:t>
            </a:r>
            <a:r>
              <a:rPr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73110" y="2058363"/>
            <a:ext cx="8229600" cy="1143000"/>
          </a:xfrm>
        </p:spPr>
        <p:txBody>
          <a:bodyPr>
            <a:normAutofit fontScale="90000"/>
          </a:bodyPr>
          <a:lstStyle/>
          <a:p>
            <a:r>
              <a:rPr dirty="0" err="1"/>
              <a:t>Hubungan</a:t>
            </a:r>
            <a:r>
              <a:rPr dirty="0"/>
              <a:t> Peran </a:t>
            </a:r>
            <a:r>
              <a:rPr dirty="0" err="1"/>
              <a:t>Pemimpin</a:t>
            </a:r>
            <a:r>
              <a:rPr dirty="0"/>
              <a:t> </a:t>
            </a:r>
            <a:r>
              <a:rPr dirty="0" err="1"/>
              <a:t>dalam</a:t>
            </a:r>
            <a:r>
              <a:rPr dirty="0"/>
              <a:t> </a:t>
            </a:r>
            <a:r>
              <a:rPr dirty="0" err="1"/>
              <a:t>Organisasi</a:t>
            </a: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672366" y="253062"/>
            <a:ext cx="2749639" cy="1143000"/>
          </a:xfrm>
        </p:spPr>
        <p:txBody>
          <a:bodyPr/>
          <a:lstStyle/>
          <a:p>
            <a:r>
              <a:rPr dirty="0" err="1"/>
              <a:t>Pengantar</a:t>
            </a:r>
            <a:endParaRPr dirty="0"/>
          </a:p>
        </p:txBody>
      </p:sp>
      <p:sp>
        <p:nvSpPr>
          <p:cNvPr id="5" name="Content Placeholder 2"/>
          <p:cNvSpPr>
            <a:spLocks noGrp="1"/>
          </p:cNvSpPr>
          <p:nvPr>
            <p:ph idx="1"/>
          </p:nvPr>
        </p:nvSpPr>
        <p:spPr>
          <a:xfrm>
            <a:off x="457200" y="1417638"/>
            <a:ext cx="8229600" cy="3089967"/>
          </a:xfrm>
        </p:spPr>
        <p:txBody>
          <a:bodyPr>
            <a:normAutofit fontScale="92500" lnSpcReduction="20000"/>
          </a:bodyPr>
          <a:lstStyle/>
          <a:p>
            <a:r>
              <a:rPr dirty="0" err="1"/>
              <a:t>Pemimpin</a:t>
            </a:r>
            <a:r>
              <a:rPr dirty="0"/>
              <a:t> </a:t>
            </a:r>
            <a:r>
              <a:rPr dirty="0" err="1"/>
              <a:t>memegang</a:t>
            </a:r>
            <a:r>
              <a:rPr dirty="0"/>
              <a:t> </a:t>
            </a:r>
            <a:r>
              <a:rPr dirty="0" err="1"/>
              <a:t>peran</a:t>
            </a:r>
            <a:r>
              <a:rPr dirty="0"/>
              <a:t> </a:t>
            </a:r>
            <a:r>
              <a:rPr dirty="0" err="1"/>
              <a:t>strategis</a:t>
            </a:r>
            <a:r>
              <a:rPr dirty="0"/>
              <a:t> </a:t>
            </a:r>
            <a:r>
              <a:rPr dirty="0" err="1"/>
              <a:t>dalam</a:t>
            </a:r>
            <a:r>
              <a:rPr dirty="0"/>
              <a:t> </a:t>
            </a:r>
            <a:r>
              <a:rPr dirty="0" err="1"/>
              <a:t>menentukan</a:t>
            </a:r>
            <a:r>
              <a:rPr dirty="0"/>
              <a:t> </a:t>
            </a:r>
            <a:r>
              <a:rPr dirty="0" err="1"/>
              <a:t>arah</a:t>
            </a:r>
            <a:r>
              <a:rPr dirty="0"/>
              <a:t> </a:t>
            </a:r>
            <a:r>
              <a:rPr dirty="0" err="1"/>
              <a:t>organisasi</a:t>
            </a:r>
            <a:r>
              <a:rPr dirty="0"/>
              <a:t>.</a:t>
            </a:r>
          </a:p>
          <a:p>
            <a:r>
              <a:rPr dirty="0" err="1"/>
              <a:t>Kepemimpinan</a:t>
            </a:r>
            <a:r>
              <a:rPr dirty="0"/>
              <a:t> </a:t>
            </a:r>
            <a:r>
              <a:rPr dirty="0" err="1"/>
              <a:t>bukan</a:t>
            </a:r>
            <a:r>
              <a:rPr dirty="0"/>
              <a:t> </a:t>
            </a:r>
            <a:r>
              <a:rPr dirty="0" err="1"/>
              <a:t>sekadar</a:t>
            </a:r>
            <a:r>
              <a:rPr dirty="0"/>
              <a:t> </a:t>
            </a:r>
            <a:r>
              <a:rPr dirty="0" err="1"/>
              <a:t>jabatan</a:t>
            </a:r>
            <a:r>
              <a:rPr dirty="0"/>
              <a:t>, </a:t>
            </a:r>
            <a:r>
              <a:rPr dirty="0" err="1"/>
              <a:t>tetapi</a:t>
            </a:r>
            <a:r>
              <a:rPr dirty="0"/>
              <a:t> </a:t>
            </a:r>
            <a:r>
              <a:rPr dirty="0" err="1"/>
              <a:t>kemampuan</a:t>
            </a:r>
            <a:r>
              <a:rPr dirty="0"/>
              <a:t> </a:t>
            </a:r>
            <a:r>
              <a:rPr dirty="0" err="1"/>
              <a:t>mempengaruhi</a:t>
            </a:r>
            <a:r>
              <a:rPr dirty="0"/>
              <a:t> dan </a:t>
            </a:r>
            <a:r>
              <a:rPr dirty="0" err="1"/>
              <a:t>menggerakkan</a:t>
            </a:r>
            <a:r>
              <a:rPr dirty="0"/>
              <a:t> orang lain.</a:t>
            </a:r>
          </a:p>
          <a:p>
            <a:r>
              <a:rPr dirty="0" err="1"/>
              <a:t>Hubungan</a:t>
            </a:r>
            <a:r>
              <a:rPr dirty="0"/>
              <a:t> </a:t>
            </a:r>
            <a:r>
              <a:rPr dirty="0" err="1"/>
              <a:t>pemimpin</a:t>
            </a:r>
            <a:r>
              <a:rPr dirty="0"/>
              <a:t>–</a:t>
            </a:r>
            <a:r>
              <a:rPr dirty="0" err="1"/>
              <a:t>organisasi</a:t>
            </a:r>
            <a:r>
              <a:rPr dirty="0"/>
              <a:t> </a:t>
            </a:r>
            <a:r>
              <a:rPr dirty="0" err="1"/>
              <a:t>menentukan</a:t>
            </a:r>
            <a:r>
              <a:rPr dirty="0"/>
              <a:t> </a:t>
            </a:r>
            <a:r>
              <a:rPr dirty="0" err="1"/>
              <a:t>efektivitas</a:t>
            </a:r>
            <a:r>
              <a:rPr dirty="0"/>
              <a:t> dan </a:t>
            </a:r>
            <a:r>
              <a:rPr dirty="0" err="1"/>
              <a:t>keberlanjutan</a:t>
            </a:r>
            <a:r>
              <a:rPr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835239" y="256282"/>
            <a:ext cx="4230709" cy="1143000"/>
          </a:xfrm>
        </p:spPr>
        <p:txBody>
          <a:bodyPr>
            <a:normAutofit fontScale="90000"/>
          </a:bodyPr>
          <a:lstStyle/>
          <a:p>
            <a:r>
              <a:rPr dirty="0" err="1"/>
              <a:t>Konsep</a:t>
            </a:r>
            <a:r>
              <a:rPr dirty="0"/>
              <a:t> </a:t>
            </a:r>
            <a:r>
              <a:rPr dirty="0" err="1"/>
              <a:t>Kepemimpinan</a:t>
            </a:r>
            <a:endParaRPr dirty="0"/>
          </a:p>
        </p:txBody>
      </p:sp>
      <p:sp>
        <p:nvSpPr>
          <p:cNvPr id="5" name="Content Placeholder 2"/>
          <p:cNvSpPr>
            <a:spLocks noGrp="1"/>
          </p:cNvSpPr>
          <p:nvPr>
            <p:ph idx="1"/>
          </p:nvPr>
        </p:nvSpPr>
        <p:spPr>
          <a:xfrm>
            <a:off x="598869" y="1614041"/>
            <a:ext cx="7424669" cy="2482404"/>
          </a:xfrm>
        </p:spPr>
        <p:txBody>
          <a:bodyPr>
            <a:normAutofit fontScale="92500" lnSpcReduction="20000"/>
          </a:bodyPr>
          <a:lstStyle/>
          <a:p>
            <a:r>
              <a:rPr dirty="0" err="1"/>
              <a:t>Kemampuan</a:t>
            </a:r>
            <a:r>
              <a:rPr dirty="0"/>
              <a:t> </a:t>
            </a:r>
            <a:r>
              <a:rPr dirty="0" err="1"/>
              <a:t>mempengaruhi</a:t>
            </a:r>
            <a:r>
              <a:rPr dirty="0"/>
              <a:t> </a:t>
            </a:r>
            <a:r>
              <a:rPr dirty="0" err="1"/>
              <a:t>perilaku</a:t>
            </a:r>
            <a:r>
              <a:rPr dirty="0"/>
              <a:t> orang lain.</a:t>
            </a:r>
          </a:p>
          <a:p>
            <a:r>
              <a:rPr dirty="0" err="1"/>
              <a:t>Mengarahkan</a:t>
            </a:r>
            <a:r>
              <a:rPr dirty="0"/>
              <a:t> dan </a:t>
            </a:r>
            <a:r>
              <a:rPr dirty="0" err="1"/>
              <a:t>memotivasi</a:t>
            </a:r>
            <a:r>
              <a:rPr dirty="0"/>
              <a:t> </a:t>
            </a:r>
            <a:r>
              <a:rPr dirty="0" err="1"/>
              <a:t>anggota</a:t>
            </a:r>
            <a:r>
              <a:rPr dirty="0"/>
              <a:t> </a:t>
            </a:r>
            <a:r>
              <a:rPr dirty="0" err="1"/>
              <a:t>organisasi</a:t>
            </a:r>
            <a:r>
              <a:rPr dirty="0"/>
              <a:t>.</a:t>
            </a:r>
          </a:p>
          <a:p>
            <a:r>
              <a:rPr dirty="0" err="1"/>
              <a:t>Menjadi</a:t>
            </a:r>
            <a:r>
              <a:rPr dirty="0"/>
              <a:t> </a:t>
            </a:r>
            <a:r>
              <a:rPr dirty="0" err="1"/>
              <a:t>panutan</a:t>
            </a:r>
            <a:r>
              <a:rPr dirty="0"/>
              <a:t> </a:t>
            </a:r>
            <a:r>
              <a:rPr dirty="0" err="1"/>
              <a:t>dalam</a:t>
            </a:r>
            <a:r>
              <a:rPr dirty="0"/>
              <a:t> </a:t>
            </a:r>
            <a:r>
              <a:rPr dirty="0" err="1"/>
              <a:t>mencapai</a:t>
            </a:r>
            <a:r>
              <a:rPr dirty="0"/>
              <a:t> </a:t>
            </a:r>
            <a:r>
              <a:rPr dirty="0" err="1"/>
              <a:t>visi</a:t>
            </a:r>
            <a:r>
              <a:rPr dirty="0"/>
              <a:t> &amp; </a:t>
            </a:r>
            <a:r>
              <a:rPr dirty="0" err="1"/>
              <a:t>misi</a:t>
            </a:r>
            <a:r>
              <a:rPr dirty="0"/>
              <a:t> </a:t>
            </a:r>
            <a:r>
              <a:rPr dirty="0" err="1"/>
              <a:t>organisasi</a:t>
            </a:r>
            <a:r>
              <a:rPr dirty="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47352" y="1073128"/>
            <a:ext cx="8049296" cy="1169886"/>
          </a:xfrm>
        </p:spPr>
        <p:txBody>
          <a:bodyPr>
            <a:normAutofit/>
          </a:bodyPr>
          <a:lstStyle/>
          <a:p>
            <a:r>
              <a:rPr dirty="0"/>
              <a:t>Peran </a:t>
            </a:r>
            <a:r>
              <a:rPr dirty="0" err="1"/>
              <a:t>Pemimpin</a:t>
            </a:r>
            <a:r>
              <a:rPr dirty="0"/>
              <a:t> </a:t>
            </a:r>
            <a:r>
              <a:rPr dirty="0" err="1"/>
              <a:t>dalam</a:t>
            </a:r>
            <a:r>
              <a:rPr dirty="0"/>
              <a:t> </a:t>
            </a:r>
            <a:r>
              <a:rPr dirty="0" err="1"/>
              <a:t>Organisasi</a:t>
            </a:r>
            <a:endParaRPr dirty="0"/>
          </a:p>
        </p:txBody>
      </p:sp>
      <p:sp>
        <p:nvSpPr>
          <p:cNvPr id="5" name="Content Placeholder 2"/>
          <p:cNvSpPr>
            <a:spLocks noGrp="1"/>
          </p:cNvSpPr>
          <p:nvPr>
            <p:ph idx="1"/>
          </p:nvPr>
        </p:nvSpPr>
        <p:spPr>
          <a:xfrm>
            <a:off x="817809" y="2485626"/>
            <a:ext cx="8229600" cy="1468188"/>
          </a:xfrm>
        </p:spPr>
        <p:txBody>
          <a:bodyPr>
            <a:normAutofit fontScale="70000" lnSpcReduction="20000"/>
          </a:bodyPr>
          <a:lstStyle/>
          <a:p>
            <a:pPr marL="0" indent="0">
              <a:buNone/>
            </a:pPr>
            <a:r>
              <a:rPr dirty="0"/>
              <a:t>1. Peran Interpersonal – </a:t>
            </a:r>
            <a:r>
              <a:rPr dirty="0" err="1"/>
              <a:t>simbol</a:t>
            </a:r>
            <a:r>
              <a:rPr dirty="0"/>
              <a:t>, </a:t>
            </a:r>
            <a:r>
              <a:rPr dirty="0" err="1"/>
              <a:t>pemotivasi</a:t>
            </a:r>
            <a:r>
              <a:rPr dirty="0"/>
              <a:t>, </a:t>
            </a:r>
            <a:r>
              <a:rPr dirty="0" err="1"/>
              <a:t>penghubung</a:t>
            </a:r>
            <a:r>
              <a:rPr dirty="0"/>
              <a:t>.</a:t>
            </a:r>
          </a:p>
          <a:p>
            <a:pPr marL="0" indent="0">
              <a:buNone/>
            </a:pPr>
            <a:r>
              <a:rPr dirty="0"/>
              <a:t>2. Peran </a:t>
            </a:r>
            <a:r>
              <a:rPr dirty="0" err="1"/>
              <a:t>Informasional</a:t>
            </a:r>
            <a:r>
              <a:rPr dirty="0"/>
              <a:t> – </a:t>
            </a:r>
            <a:r>
              <a:rPr dirty="0" err="1"/>
              <a:t>pengumpul</a:t>
            </a:r>
            <a:r>
              <a:rPr dirty="0"/>
              <a:t> &amp; </a:t>
            </a:r>
            <a:r>
              <a:rPr dirty="0" err="1"/>
              <a:t>penyebar</a:t>
            </a:r>
            <a:r>
              <a:rPr dirty="0"/>
              <a:t> </a:t>
            </a:r>
            <a:r>
              <a:rPr dirty="0" err="1"/>
              <a:t>informasi</a:t>
            </a:r>
            <a:r>
              <a:rPr dirty="0"/>
              <a:t>.</a:t>
            </a:r>
          </a:p>
          <a:p>
            <a:pPr marL="0" indent="0">
              <a:buNone/>
            </a:pPr>
            <a:r>
              <a:rPr dirty="0"/>
              <a:t>3. Peran </a:t>
            </a:r>
            <a:r>
              <a:rPr dirty="0" err="1"/>
              <a:t>Pengambil</a:t>
            </a:r>
            <a:r>
              <a:rPr dirty="0"/>
              <a:t> Keputusan – </a:t>
            </a:r>
            <a:r>
              <a:rPr dirty="0" err="1"/>
              <a:t>penentu</a:t>
            </a:r>
            <a:r>
              <a:rPr dirty="0"/>
              <a:t> </a:t>
            </a:r>
            <a:r>
              <a:rPr dirty="0" err="1"/>
              <a:t>arah</a:t>
            </a:r>
            <a:r>
              <a:rPr dirty="0"/>
              <a:t> &amp; strategi </a:t>
            </a:r>
            <a:r>
              <a:rPr dirty="0" err="1"/>
              <a:t>organisasi</a:t>
            </a:r>
            <a:r>
              <a:rPr dirty="0"/>
              <a: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54169" y="1256651"/>
            <a:ext cx="8229600" cy="1143000"/>
          </a:xfrm>
        </p:spPr>
        <p:txBody>
          <a:bodyPr>
            <a:normAutofit/>
          </a:bodyPr>
          <a:lstStyle/>
          <a:p>
            <a:r>
              <a:rPr sz="3200" dirty="0" err="1"/>
              <a:t>Hubungan</a:t>
            </a:r>
            <a:r>
              <a:rPr sz="3200" dirty="0"/>
              <a:t> </a:t>
            </a:r>
            <a:r>
              <a:rPr sz="3200" dirty="0" err="1"/>
              <a:t>Pemimpin</a:t>
            </a:r>
            <a:r>
              <a:rPr sz="3200" dirty="0"/>
              <a:t> dan </a:t>
            </a:r>
            <a:r>
              <a:rPr sz="3200" dirty="0" err="1"/>
              <a:t>Struktur</a:t>
            </a:r>
            <a:r>
              <a:rPr sz="3200" dirty="0"/>
              <a:t> </a:t>
            </a:r>
            <a:r>
              <a:rPr sz="3200" dirty="0" err="1"/>
              <a:t>Organisasi</a:t>
            </a:r>
            <a:endParaRPr sz="3200" dirty="0"/>
          </a:p>
        </p:txBody>
      </p:sp>
      <p:sp>
        <p:nvSpPr>
          <p:cNvPr id="5" name="Content Placeholder 2"/>
          <p:cNvSpPr>
            <a:spLocks noGrp="1"/>
          </p:cNvSpPr>
          <p:nvPr>
            <p:ph idx="1"/>
          </p:nvPr>
        </p:nvSpPr>
        <p:spPr>
          <a:xfrm>
            <a:off x="470080" y="2399652"/>
            <a:ext cx="8229600" cy="2713261"/>
          </a:xfrm>
        </p:spPr>
        <p:txBody>
          <a:bodyPr>
            <a:normAutofit fontScale="92500"/>
          </a:bodyPr>
          <a:lstStyle/>
          <a:p>
            <a:r>
              <a:rPr dirty="0" err="1"/>
              <a:t>Pemimpin</a:t>
            </a:r>
            <a:r>
              <a:rPr dirty="0"/>
              <a:t> </a:t>
            </a:r>
            <a:r>
              <a:rPr dirty="0" err="1"/>
              <a:t>mengarahkan</a:t>
            </a:r>
            <a:r>
              <a:rPr dirty="0"/>
              <a:t> </a:t>
            </a:r>
            <a:r>
              <a:rPr dirty="0" err="1"/>
              <a:t>struktur</a:t>
            </a:r>
            <a:r>
              <a:rPr dirty="0"/>
              <a:t> </a:t>
            </a:r>
            <a:r>
              <a:rPr dirty="0" err="1"/>
              <a:t>organisasi</a:t>
            </a:r>
            <a:r>
              <a:rPr dirty="0"/>
              <a:t> agar </a:t>
            </a:r>
            <a:r>
              <a:rPr dirty="0" err="1"/>
              <a:t>selaras</a:t>
            </a:r>
            <a:r>
              <a:rPr dirty="0"/>
              <a:t> </a:t>
            </a:r>
            <a:r>
              <a:rPr dirty="0" err="1"/>
              <a:t>dengan</a:t>
            </a:r>
            <a:r>
              <a:rPr dirty="0"/>
              <a:t> </a:t>
            </a:r>
            <a:r>
              <a:rPr dirty="0" err="1"/>
              <a:t>tujuan</a:t>
            </a:r>
            <a:r>
              <a:rPr dirty="0"/>
              <a:t>.</a:t>
            </a:r>
          </a:p>
          <a:p>
            <a:r>
              <a:rPr dirty="0" err="1"/>
              <a:t>Struktur</a:t>
            </a:r>
            <a:r>
              <a:rPr dirty="0"/>
              <a:t> </a:t>
            </a:r>
            <a:r>
              <a:rPr dirty="0" err="1"/>
              <a:t>mendukung</a:t>
            </a:r>
            <a:r>
              <a:rPr dirty="0"/>
              <a:t> </a:t>
            </a:r>
            <a:r>
              <a:rPr dirty="0" err="1"/>
              <a:t>efektivitas</a:t>
            </a:r>
            <a:r>
              <a:rPr dirty="0"/>
              <a:t> </a:t>
            </a:r>
            <a:r>
              <a:rPr dirty="0" err="1"/>
              <a:t>kepemimpinan</a:t>
            </a:r>
            <a:r>
              <a:rPr dirty="0"/>
              <a:t>.</a:t>
            </a:r>
          </a:p>
          <a:p>
            <a:r>
              <a:rPr dirty="0" err="1"/>
              <a:t>Pemimpin</a:t>
            </a:r>
            <a:r>
              <a:rPr dirty="0"/>
              <a:t> </a:t>
            </a:r>
            <a:r>
              <a:rPr dirty="0" err="1"/>
              <a:t>menjadi</a:t>
            </a:r>
            <a:r>
              <a:rPr dirty="0"/>
              <a:t> </a:t>
            </a:r>
            <a:r>
              <a:rPr dirty="0" err="1"/>
              <a:t>penghubung</a:t>
            </a:r>
            <a:r>
              <a:rPr dirty="0"/>
              <a:t> </a:t>
            </a:r>
            <a:r>
              <a:rPr dirty="0" err="1"/>
              <a:t>antara</a:t>
            </a:r>
            <a:r>
              <a:rPr dirty="0"/>
              <a:t> strategi </a:t>
            </a:r>
            <a:r>
              <a:rPr dirty="0" err="1"/>
              <a:t>organisasi</a:t>
            </a:r>
            <a:r>
              <a:rPr dirty="0"/>
              <a:t> dan </a:t>
            </a:r>
            <a:r>
              <a:rPr dirty="0" err="1"/>
              <a:t>operasional</a:t>
            </a:r>
            <a:r>
              <a:rPr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Pengertian</a:t>
            </a:r>
            <a:r>
              <a:rPr dirty="0"/>
              <a:t> </a:t>
            </a:r>
            <a:r>
              <a:rPr dirty="0" err="1"/>
              <a:t>Manajemen</a:t>
            </a:r>
            <a:endParaRPr dirty="0"/>
          </a:p>
        </p:txBody>
      </p:sp>
      <p:sp>
        <p:nvSpPr>
          <p:cNvPr id="3" name="Content Placeholder 2"/>
          <p:cNvSpPr>
            <a:spLocks noGrp="1"/>
          </p:cNvSpPr>
          <p:nvPr>
            <p:ph idx="1"/>
          </p:nvPr>
        </p:nvSpPr>
        <p:spPr>
          <a:xfrm>
            <a:off x="457200" y="1600200"/>
            <a:ext cx="8229600" cy="2636949"/>
          </a:xfrm>
        </p:spPr>
        <p:txBody>
          <a:bodyPr>
            <a:normAutofit fontScale="85000" lnSpcReduction="10000"/>
          </a:bodyPr>
          <a:lstStyle/>
          <a:p>
            <a:pPr marL="0" indent="0">
              <a:buNone/>
            </a:pPr>
            <a:r>
              <a:rPr dirty="0" err="1"/>
              <a:t>Manajemen</a:t>
            </a:r>
            <a:r>
              <a:rPr dirty="0"/>
              <a:t> </a:t>
            </a:r>
            <a:r>
              <a:rPr dirty="0" err="1"/>
              <a:t>adalah</a:t>
            </a:r>
            <a:r>
              <a:rPr dirty="0"/>
              <a:t> proses </a:t>
            </a:r>
            <a:r>
              <a:rPr dirty="0" err="1"/>
              <a:t>perencanaan</a:t>
            </a:r>
            <a:r>
              <a:rPr dirty="0"/>
              <a:t>, </a:t>
            </a:r>
            <a:r>
              <a:rPr dirty="0" err="1"/>
              <a:t>pengorganisasian</a:t>
            </a:r>
            <a:r>
              <a:rPr dirty="0"/>
              <a:t>, </a:t>
            </a:r>
            <a:r>
              <a:rPr dirty="0" err="1"/>
              <a:t>pengarahan</a:t>
            </a:r>
            <a:r>
              <a:rPr dirty="0"/>
              <a:t>, dan </a:t>
            </a:r>
            <a:r>
              <a:rPr dirty="0" err="1"/>
              <a:t>pengendalian</a:t>
            </a:r>
            <a:r>
              <a:rPr dirty="0"/>
              <a:t> </a:t>
            </a:r>
            <a:r>
              <a:rPr dirty="0" err="1"/>
              <a:t>sumber</a:t>
            </a:r>
            <a:r>
              <a:rPr dirty="0"/>
              <a:t> </a:t>
            </a:r>
            <a:r>
              <a:rPr dirty="0" err="1"/>
              <a:t>daya</a:t>
            </a:r>
            <a:r>
              <a:rPr dirty="0"/>
              <a:t> </a:t>
            </a:r>
            <a:r>
              <a:rPr dirty="0" err="1"/>
              <a:t>untuk</a:t>
            </a:r>
            <a:r>
              <a:rPr dirty="0"/>
              <a:t> </a:t>
            </a:r>
            <a:r>
              <a:rPr dirty="0" err="1"/>
              <a:t>mencapai</a:t>
            </a:r>
            <a:r>
              <a:rPr dirty="0"/>
              <a:t> </a:t>
            </a:r>
            <a:r>
              <a:rPr dirty="0" err="1"/>
              <a:t>tujuan</a:t>
            </a:r>
            <a:r>
              <a:rPr dirty="0"/>
              <a:t> </a:t>
            </a:r>
            <a:r>
              <a:rPr dirty="0" err="1"/>
              <a:t>organisasi</a:t>
            </a:r>
            <a:r>
              <a:rPr dirty="0"/>
              <a:t> </a:t>
            </a:r>
            <a:r>
              <a:rPr dirty="0" err="1"/>
              <a:t>secara</a:t>
            </a:r>
            <a:r>
              <a:rPr dirty="0"/>
              <a:t> </a:t>
            </a:r>
            <a:r>
              <a:rPr dirty="0" err="1"/>
              <a:t>efektif</a:t>
            </a:r>
            <a:r>
              <a:rPr dirty="0"/>
              <a:t> dan </a:t>
            </a:r>
            <a:r>
              <a:rPr dirty="0" err="1"/>
              <a:t>efisien</a:t>
            </a:r>
            <a:r>
              <a:rPr dirty="0"/>
              <a:t>.</a:t>
            </a:r>
          </a:p>
          <a:p>
            <a:pPr marL="0" indent="0">
              <a:buNone/>
            </a:pPr>
            <a:endParaRPr lang="en-US" dirty="0"/>
          </a:p>
          <a:p>
            <a:pPr marL="0" indent="0">
              <a:buNone/>
            </a:pPr>
            <a:r>
              <a:rPr dirty="0" err="1"/>
              <a:t>Fokus</a:t>
            </a:r>
            <a:r>
              <a:rPr dirty="0"/>
              <a:t> pada: </a:t>
            </a:r>
            <a:r>
              <a:rPr dirty="0" err="1"/>
              <a:t>manusia</a:t>
            </a:r>
            <a:r>
              <a:rPr dirty="0"/>
              <a:t>, uang, </a:t>
            </a:r>
            <a:r>
              <a:rPr dirty="0" err="1"/>
              <a:t>mesin</a:t>
            </a:r>
            <a:r>
              <a:rPr dirty="0"/>
              <a:t>, </a:t>
            </a:r>
            <a:r>
              <a:rPr dirty="0" err="1"/>
              <a:t>metode</a:t>
            </a:r>
            <a:r>
              <a:rPr dirty="0"/>
              <a:t>, dan material.</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397358" y="184485"/>
            <a:ext cx="5673144" cy="1143000"/>
          </a:xfrm>
        </p:spPr>
        <p:txBody>
          <a:bodyPr>
            <a:normAutofit fontScale="90000"/>
          </a:bodyPr>
          <a:lstStyle/>
          <a:p>
            <a:r>
              <a:rPr dirty="0"/>
              <a:t>Gaya </a:t>
            </a:r>
            <a:r>
              <a:rPr dirty="0" err="1"/>
              <a:t>Kepemimpinan</a:t>
            </a:r>
            <a:r>
              <a:rPr dirty="0"/>
              <a:t> dan </a:t>
            </a:r>
            <a:r>
              <a:rPr dirty="0" err="1"/>
              <a:t>Pengaruhnya</a:t>
            </a:r>
            <a:endParaRPr dirty="0"/>
          </a:p>
        </p:txBody>
      </p:sp>
      <p:sp>
        <p:nvSpPr>
          <p:cNvPr id="5" name="Content Placeholder 2"/>
          <p:cNvSpPr>
            <a:spLocks noGrp="1"/>
          </p:cNvSpPr>
          <p:nvPr>
            <p:ph idx="1"/>
          </p:nvPr>
        </p:nvSpPr>
        <p:spPr>
          <a:xfrm>
            <a:off x="714778" y="1445654"/>
            <a:ext cx="8229600" cy="3306650"/>
          </a:xfrm>
        </p:spPr>
        <p:txBody>
          <a:bodyPr>
            <a:normAutofit fontScale="92500"/>
          </a:bodyPr>
          <a:lstStyle/>
          <a:p>
            <a:r>
              <a:rPr dirty="0" err="1"/>
              <a:t>Otoriter</a:t>
            </a:r>
            <a:r>
              <a:rPr dirty="0"/>
              <a:t> → </a:t>
            </a:r>
            <a:r>
              <a:rPr dirty="0" err="1"/>
              <a:t>kontrol</a:t>
            </a:r>
            <a:r>
              <a:rPr dirty="0"/>
              <a:t> </a:t>
            </a:r>
            <a:r>
              <a:rPr dirty="0" err="1"/>
              <a:t>ketat</a:t>
            </a:r>
            <a:r>
              <a:rPr dirty="0"/>
              <a:t>, </a:t>
            </a:r>
            <a:r>
              <a:rPr dirty="0" err="1"/>
              <a:t>cepat</a:t>
            </a:r>
            <a:r>
              <a:rPr dirty="0"/>
              <a:t> </a:t>
            </a:r>
            <a:r>
              <a:rPr dirty="0" err="1"/>
              <a:t>ambil</a:t>
            </a:r>
            <a:r>
              <a:rPr dirty="0"/>
              <a:t> </a:t>
            </a:r>
            <a:r>
              <a:rPr dirty="0" err="1"/>
              <a:t>keputusan</a:t>
            </a:r>
            <a:r>
              <a:rPr dirty="0"/>
              <a:t>.</a:t>
            </a:r>
          </a:p>
          <a:p>
            <a:r>
              <a:rPr dirty="0" err="1"/>
              <a:t>Demokratis</a:t>
            </a:r>
            <a:r>
              <a:rPr dirty="0"/>
              <a:t> → </a:t>
            </a:r>
            <a:r>
              <a:rPr dirty="0" err="1"/>
              <a:t>partisipatif</a:t>
            </a:r>
            <a:r>
              <a:rPr dirty="0"/>
              <a:t>, </a:t>
            </a:r>
            <a:r>
              <a:rPr dirty="0" err="1"/>
              <a:t>mendorong</a:t>
            </a:r>
            <a:r>
              <a:rPr dirty="0"/>
              <a:t> </a:t>
            </a:r>
            <a:r>
              <a:rPr dirty="0" err="1"/>
              <a:t>kreativitas</a:t>
            </a:r>
            <a:r>
              <a:rPr dirty="0"/>
              <a:t> </a:t>
            </a:r>
            <a:r>
              <a:rPr dirty="0" err="1"/>
              <a:t>tim.</a:t>
            </a:r>
            <a:endParaRPr dirty="0"/>
          </a:p>
          <a:p>
            <a:r>
              <a:rPr dirty="0"/>
              <a:t>Laissez-Faire → </a:t>
            </a:r>
            <a:r>
              <a:rPr dirty="0" err="1"/>
              <a:t>kebebasan</a:t>
            </a:r>
            <a:r>
              <a:rPr dirty="0"/>
              <a:t> </a:t>
            </a:r>
            <a:r>
              <a:rPr dirty="0" err="1"/>
              <a:t>luas</a:t>
            </a:r>
            <a:r>
              <a:rPr dirty="0"/>
              <a:t>.</a:t>
            </a:r>
          </a:p>
          <a:p>
            <a:r>
              <a:rPr dirty="0"/>
              <a:t>Gaya </a:t>
            </a:r>
            <a:r>
              <a:rPr dirty="0" err="1"/>
              <a:t>kepemimpinan</a:t>
            </a:r>
            <a:r>
              <a:rPr dirty="0"/>
              <a:t> </a:t>
            </a:r>
            <a:r>
              <a:rPr dirty="0" err="1"/>
              <a:t>memengaruhi</a:t>
            </a:r>
            <a:r>
              <a:rPr dirty="0"/>
              <a:t> </a:t>
            </a:r>
            <a:r>
              <a:rPr dirty="0" err="1"/>
              <a:t>kinerja</a:t>
            </a:r>
            <a:r>
              <a:rPr dirty="0"/>
              <a:t> &amp; </a:t>
            </a:r>
            <a:r>
              <a:rPr dirty="0" err="1"/>
              <a:t>motivasi</a:t>
            </a:r>
            <a:r>
              <a:rPr dirty="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4326" y="392805"/>
            <a:ext cx="5325414" cy="1143000"/>
          </a:xfrm>
        </p:spPr>
        <p:txBody>
          <a:bodyPr/>
          <a:lstStyle/>
          <a:p>
            <a:r>
              <a:rPr dirty="0" err="1"/>
              <a:t>Kepemimpinan</a:t>
            </a:r>
            <a:r>
              <a:rPr dirty="0"/>
              <a:t> </a:t>
            </a:r>
            <a:r>
              <a:rPr dirty="0" err="1"/>
              <a:t>Efektif</a:t>
            </a:r>
            <a:endParaRPr dirty="0"/>
          </a:p>
        </p:txBody>
      </p:sp>
      <p:sp>
        <p:nvSpPr>
          <p:cNvPr id="5" name="Content Placeholder 2"/>
          <p:cNvSpPr>
            <a:spLocks noGrp="1"/>
          </p:cNvSpPr>
          <p:nvPr>
            <p:ph idx="1"/>
          </p:nvPr>
        </p:nvSpPr>
        <p:spPr>
          <a:xfrm>
            <a:off x="914400" y="1535805"/>
            <a:ext cx="7353837" cy="2855891"/>
          </a:xfrm>
        </p:spPr>
        <p:txBody>
          <a:bodyPr/>
          <a:lstStyle/>
          <a:p>
            <a:r>
              <a:rPr dirty="0" err="1"/>
              <a:t>Komunikasi</a:t>
            </a:r>
            <a:r>
              <a:rPr dirty="0"/>
              <a:t> </a:t>
            </a:r>
            <a:r>
              <a:rPr dirty="0" err="1"/>
              <a:t>terbuka</a:t>
            </a:r>
            <a:r>
              <a:rPr dirty="0"/>
              <a:t> dan dua </a:t>
            </a:r>
            <a:r>
              <a:rPr dirty="0" err="1"/>
              <a:t>arah</a:t>
            </a:r>
            <a:r>
              <a:rPr dirty="0"/>
              <a:t>.</a:t>
            </a:r>
          </a:p>
          <a:p>
            <a:r>
              <a:rPr dirty="0" err="1"/>
              <a:t>Pemberdayaan</a:t>
            </a:r>
            <a:r>
              <a:rPr dirty="0"/>
              <a:t> </a:t>
            </a:r>
            <a:r>
              <a:rPr dirty="0" err="1"/>
              <a:t>anggota</a:t>
            </a:r>
            <a:r>
              <a:rPr dirty="0"/>
              <a:t> </a:t>
            </a:r>
            <a:r>
              <a:rPr dirty="0" err="1"/>
              <a:t>organisasi</a:t>
            </a:r>
            <a:r>
              <a:rPr dirty="0"/>
              <a:t>.</a:t>
            </a:r>
          </a:p>
          <a:p>
            <a:r>
              <a:rPr dirty="0" err="1"/>
              <a:t>Keteladanan</a:t>
            </a:r>
            <a:r>
              <a:rPr dirty="0"/>
              <a:t> dan </a:t>
            </a:r>
            <a:r>
              <a:rPr dirty="0" err="1"/>
              <a:t>integritas</a:t>
            </a:r>
            <a:r>
              <a:rPr dirty="0"/>
              <a:t>.</a:t>
            </a:r>
          </a:p>
          <a:p>
            <a:r>
              <a:rPr dirty="0" err="1"/>
              <a:t>Membangun</a:t>
            </a:r>
            <a:r>
              <a:rPr dirty="0"/>
              <a:t> </a:t>
            </a:r>
            <a:r>
              <a:rPr dirty="0" err="1"/>
              <a:t>kepercayaan</a:t>
            </a:r>
            <a:r>
              <a:rPr dirty="0"/>
              <a:t> dan </a:t>
            </a:r>
            <a:r>
              <a:rPr dirty="0" err="1"/>
              <a:t>loyalitas</a:t>
            </a:r>
            <a:r>
              <a:rPr dirty="0"/>
              <a:t> </a:t>
            </a:r>
            <a:r>
              <a:rPr dirty="0" err="1"/>
              <a:t>tim.</a:t>
            </a:r>
            <a:endParaRP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t>Studi Kasus Singkat</a:t>
            </a:r>
          </a:p>
        </p:txBody>
      </p:sp>
      <p:sp>
        <p:nvSpPr>
          <p:cNvPr id="5" name="Content Placeholder 2"/>
          <p:cNvSpPr>
            <a:spLocks noGrp="1"/>
          </p:cNvSpPr>
          <p:nvPr>
            <p:ph idx="1"/>
          </p:nvPr>
        </p:nvSpPr>
        <p:spPr>
          <a:xfrm>
            <a:off x="1642056" y="1316864"/>
            <a:ext cx="6651938" cy="4525963"/>
          </a:xfrm>
        </p:spPr>
        <p:txBody>
          <a:bodyPr/>
          <a:lstStyle/>
          <a:p>
            <a:pPr marL="0" indent="0">
              <a:buNone/>
            </a:pPr>
            <a:r>
              <a:rPr dirty="0" err="1"/>
              <a:t>Seorang</a:t>
            </a:r>
            <a:r>
              <a:rPr dirty="0"/>
              <a:t> CEO </a:t>
            </a:r>
            <a:r>
              <a:rPr dirty="0" err="1"/>
              <a:t>mengubah</a:t>
            </a:r>
            <a:r>
              <a:rPr dirty="0"/>
              <a:t> </a:t>
            </a:r>
            <a:r>
              <a:rPr dirty="0" err="1"/>
              <a:t>budaya</a:t>
            </a:r>
            <a:r>
              <a:rPr dirty="0"/>
              <a:t> </a:t>
            </a:r>
            <a:r>
              <a:rPr dirty="0" err="1"/>
              <a:t>kerja</a:t>
            </a:r>
            <a:r>
              <a:rPr dirty="0"/>
              <a:t> </a:t>
            </a:r>
            <a:r>
              <a:rPr dirty="0" err="1"/>
              <a:t>organisasi</a:t>
            </a:r>
            <a:r>
              <a:rPr dirty="0"/>
              <a:t> </a:t>
            </a:r>
            <a:r>
              <a:rPr dirty="0" err="1"/>
              <a:t>melalui</a:t>
            </a:r>
            <a:r>
              <a:rPr dirty="0"/>
              <a:t>:</a:t>
            </a:r>
          </a:p>
          <a:p>
            <a:r>
              <a:rPr dirty="0"/>
              <a:t>Visi yang </a:t>
            </a:r>
            <a:r>
              <a:rPr dirty="0" err="1"/>
              <a:t>jelas</a:t>
            </a:r>
            <a:endParaRPr dirty="0"/>
          </a:p>
          <a:p>
            <a:r>
              <a:rPr dirty="0" err="1"/>
              <a:t>Komunikasi</a:t>
            </a:r>
            <a:r>
              <a:rPr dirty="0"/>
              <a:t> </a:t>
            </a:r>
            <a:r>
              <a:rPr dirty="0" err="1"/>
              <a:t>efektif</a:t>
            </a:r>
            <a:endParaRPr dirty="0"/>
          </a:p>
          <a:p>
            <a:r>
              <a:rPr dirty="0" err="1"/>
              <a:t>Pemberdayaan</a:t>
            </a:r>
            <a:r>
              <a:rPr dirty="0"/>
              <a:t> </a:t>
            </a:r>
            <a:r>
              <a:rPr dirty="0" err="1"/>
              <a:t>tim</a:t>
            </a:r>
            <a:endParaRPr dirty="0"/>
          </a:p>
          <a:p>
            <a:r>
              <a:rPr dirty="0"/>
              <a:t>→ Hasil: </a:t>
            </a:r>
            <a:r>
              <a:rPr dirty="0" err="1"/>
              <a:t>peningkatan</a:t>
            </a:r>
            <a:r>
              <a:rPr dirty="0"/>
              <a:t> </a:t>
            </a:r>
            <a:r>
              <a:rPr dirty="0" err="1"/>
              <a:t>produktivitas</a:t>
            </a:r>
            <a:r>
              <a:rPr dirty="0"/>
              <a:t> &amp; </a:t>
            </a:r>
            <a:r>
              <a:rPr dirty="0" err="1"/>
              <a:t>inovasi</a:t>
            </a:r>
            <a:r>
              <a:rPr dirty="0"/>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424448" y="23019"/>
            <a:ext cx="3934496" cy="1143000"/>
          </a:xfrm>
        </p:spPr>
        <p:txBody>
          <a:bodyPr/>
          <a:lstStyle/>
          <a:p>
            <a:r>
              <a:rPr dirty="0"/>
              <a:t>Kesimpulan</a:t>
            </a:r>
          </a:p>
        </p:txBody>
      </p:sp>
      <p:sp>
        <p:nvSpPr>
          <p:cNvPr id="5" name="Content Placeholder 2"/>
          <p:cNvSpPr>
            <a:spLocks noGrp="1"/>
          </p:cNvSpPr>
          <p:nvPr>
            <p:ph idx="1"/>
          </p:nvPr>
        </p:nvSpPr>
        <p:spPr>
          <a:xfrm>
            <a:off x="1555124" y="1166019"/>
            <a:ext cx="6033752" cy="3431740"/>
          </a:xfrm>
        </p:spPr>
        <p:txBody>
          <a:bodyPr/>
          <a:lstStyle/>
          <a:p>
            <a:r>
              <a:rPr dirty="0" err="1"/>
              <a:t>Pemimpin</a:t>
            </a:r>
            <a:r>
              <a:rPr dirty="0"/>
              <a:t> dan </a:t>
            </a:r>
            <a:r>
              <a:rPr dirty="0" err="1"/>
              <a:t>organisasi</a:t>
            </a:r>
            <a:r>
              <a:rPr dirty="0"/>
              <a:t> </a:t>
            </a:r>
            <a:r>
              <a:rPr dirty="0" err="1"/>
              <a:t>saling</a:t>
            </a:r>
            <a:r>
              <a:rPr dirty="0"/>
              <a:t> </a:t>
            </a:r>
            <a:r>
              <a:rPr dirty="0" err="1"/>
              <a:t>mempengaruhi</a:t>
            </a:r>
            <a:r>
              <a:rPr dirty="0"/>
              <a:t>.</a:t>
            </a:r>
          </a:p>
          <a:p>
            <a:r>
              <a:rPr dirty="0" err="1"/>
              <a:t>Pemimpin</a:t>
            </a:r>
            <a:r>
              <a:rPr dirty="0"/>
              <a:t> </a:t>
            </a:r>
            <a:r>
              <a:rPr dirty="0" err="1"/>
              <a:t>efektif</a:t>
            </a:r>
            <a:r>
              <a:rPr dirty="0"/>
              <a:t> </a:t>
            </a:r>
            <a:r>
              <a:rPr dirty="0" err="1"/>
              <a:t>menciptakan</a:t>
            </a:r>
            <a:r>
              <a:rPr dirty="0"/>
              <a:t> </a:t>
            </a:r>
            <a:r>
              <a:rPr dirty="0" err="1"/>
              <a:t>budaya</a:t>
            </a:r>
            <a:r>
              <a:rPr dirty="0"/>
              <a:t> </a:t>
            </a:r>
            <a:r>
              <a:rPr dirty="0" err="1"/>
              <a:t>organisasi</a:t>
            </a:r>
            <a:r>
              <a:rPr dirty="0"/>
              <a:t> </a:t>
            </a:r>
            <a:r>
              <a:rPr dirty="0" err="1"/>
              <a:t>kuat</a:t>
            </a:r>
            <a:r>
              <a:rPr dirty="0"/>
              <a:t>.</a:t>
            </a:r>
          </a:p>
          <a:p>
            <a:r>
              <a:rPr dirty="0"/>
              <a:t>Gaya </a:t>
            </a:r>
            <a:r>
              <a:rPr dirty="0" err="1"/>
              <a:t>kepemimpinan</a:t>
            </a:r>
            <a:r>
              <a:rPr dirty="0"/>
              <a:t> </a:t>
            </a:r>
            <a:r>
              <a:rPr dirty="0" err="1"/>
              <a:t>berperan</a:t>
            </a:r>
            <a:r>
              <a:rPr dirty="0"/>
              <a:t> </a:t>
            </a:r>
            <a:r>
              <a:rPr dirty="0" err="1"/>
              <a:t>penting</a:t>
            </a:r>
            <a:r>
              <a:rPr dirty="0"/>
              <a:t> </a:t>
            </a:r>
            <a:r>
              <a:rPr dirty="0" err="1"/>
              <a:t>dalam</a:t>
            </a:r>
            <a:r>
              <a:rPr dirty="0"/>
              <a:t> </a:t>
            </a:r>
            <a:r>
              <a:rPr dirty="0" err="1"/>
              <a:t>kinerja</a:t>
            </a:r>
            <a:r>
              <a:rPr dirty="0"/>
              <a:t> </a:t>
            </a:r>
            <a:r>
              <a:rPr dirty="0" err="1"/>
              <a:t>organisasi</a:t>
            </a:r>
            <a:r>
              <a:rPr dirty="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dirty="0"/>
              <a:t>Diskusi / Refleksi</a:t>
            </a:r>
          </a:p>
        </p:txBody>
      </p:sp>
      <p:sp>
        <p:nvSpPr>
          <p:cNvPr id="5" name="Content Placeholder 2"/>
          <p:cNvSpPr>
            <a:spLocks noGrp="1"/>
          </p:cNvSpPr>
          <p:nvPr>
            <p:ph idx="1"/>
          </p:nvPr>
        </p:nvSpPr>
        <p:spPr>
          <a:xfrm>
            <a:off x="650383" y="1549647"/>
            <a:ext cx="8229600" cy="3524630"/>
          </a:xfrm>
        </p:spPr>
        <p:txBody>
          <a:bodyPr/>
          <a:lstStyle/>
          <a:p>
            <a:r>
              <a:rPr dirty="0" err="1"/>
              <a:t>Bagaimana</a:t>
            </a:r>
            <a:r>
              <a:rPr dirty="0"/>
              <a:t> </a:t>
            </a:r>
            <a:r>
              <a:rPr dirty="0" err="1"/>
              <a:t>peran</a:t>
            </a:r>
            <a:r>
              <a:rPr dirty="0"/>
              <a:t> </a:t>
            </a:r>
            <a:r>
              <a:rPr dirty="0" err="1"/>
              <a:t>pemimpin</a:t>
            </a:r>
            <a:r>
              <a:rPr dirty="0"/>
              <a:t> </a:t>
            </a:r>
            <a:r>
              <a:rPr dirty="0" err="1"/>
              <a:t>dalam</a:t>
            </a:r>
            <a:r>
              <a:rPr dirty="0"/>
              <a:t> </a:t>
            </a:r>
            <a:r>
              <a:rPr dirty="0" err="1"/>
              <a:t>organisasi</a:t>
            </a:r>
            <a:r>
              <a:rPr dirty="0"/>
              <a:t> Anda?</a:t>
            </a:r>
          </a:p>
          <a:p>
            <a:r>
              <a:rPr dirty="0"/>
              <a:t>Gaya </a:t>
            </a:r>
            <a:r>
              <a:rPr dirty="0" err="1"/>
              <a:t>kepemimpinan</a:t>
            </a:r>
            <a:r>
              <a:rPr dirty="0"/>
              <a:t> </a:t>
            </a:r>
            <a:r>
              <a:rPr dirty="0" err="1"/>
              <a:t>apa</a:t>
            </a:r>
            <a:r>
              <a:rPr dirty="0"/>
              <a:t> yang paling </a:t>
            </a:r>
            <a:r>
              <a:rPr dirty="0" err="1"/>
              <a:t>cocok</a:t>
            </a:r>
            <a:r>
              <a:rPr dirty="0"/>
              <a:t> </a:t>
            </a:r>
            <a:r>
              <a:rPr dirty="0" err="1"/>
              <a:t>saat</a:t>
            </a:r>
            <a:r>
              <a:rPr dirty="0"/>
              <a:t> </a:t>
            </a:r>
            <a:r>
              <a:rPr dirty="0" err="1"/>
              <a:t>ini</a:t>
            </a:r>
            <a:r>
              <a:rPr dirty="0"/>
              <a:t>?</a:t>
            </a:r>
          </a:p>
          <a:p>
            <a:r>
              <a:rPr dirty="0"/>
              <a:t>Apa </a:t>
            </a:r>
            <a:r>
              <a:rPr dirty="0" err="1"/>
              <a:t>tantangan</a:t>
            </a:r>
            <a:r>
              <a:rPr dirty="0"/>
              <a:t> </a:t>
            </a:r>
            <a:r>
              <a:rPr dirty="0" err="1"/>
              <a:t>terbesar</a:t>
            </a:r>
            <a:r>
              <a:rPr dirty="0"/>
              <a:t> </a:t>
            </a:r>
            <a:r>
              <a:rPr dirty="0" err="1"/>
              <a:t>dalam</a:t>
            </a:r>
            <a:r>
              <a:rPr dirty="0"/>
              <a:t> </a:t>
            </a:r>
            <a:r>
              <a:rPr dirty="0" err="1"/>
              <a:t>menjadi</a:t>
            </a:r>
            <a:r>
              <a:rPr dirty="0"/>
              <a:t> </a:t>
            </a:r>
            <a:r>
              <a:rPr dirty="0" err="1"/>
              <a:t>pemimpin</a:t>
            </a:r>
            <a:r>
              <a:rPr dirty="0"/>
              <a:t> yang </a:t>
            </a:r>
            <a:r>
              <a:rPr dirty="0" err="1"/>
              <a:t>efektif</a:t>
            </a:r>
            <a:r>
              <a:rPr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EA3285-0008-8361-4543-B39A515FB240}"/>
              </a:ext>
            </a:extLst>
          </p:cNvPr>
          <p:cNvSpPr>
            <a:spLocks noGrp="1"/>
          </p:cNvSpPr>
          <p:nvPr>
            <p:ph type="title"/>
          </p:nvPr>
        </p:nvSpPr>
        <p:spPr>
          <a:xfrm>
            <a:off x="628650" y="556995"/>
            <a:ext cx="7886700" cy="1133693"/>
          </a:xfrm>
        </p:spPr>
        <p:txBody>
          <a:bodyPr>
            <a:normAutofit/>
          </a:bodyPr>
          <a:lstStyle/>
          <a:p>
            <a:pPr>
              <a:lnSpc>
                <a:spcPct val="90000"/>
              </a:lnSpc>
            </a:pPr>
            <a:r>
              <a:rPr lang="id-ID" sz="2500"/>
              <a:t>TABEL KOMPREHENSIF: ORGANISASI, MANAJEMEN &amp; DAMPAKNYA (GLOBAL–INDONESIA–DAERAH, GENDER, TENAGA KERJA &amp; PENDAPATAN)</a:t>
            </a:r>
          </a:p>
        </p:txBody>
      </p:sp>
      <p:graphicFrame>
        <p:nvGraphicFramePr>
          <p:cNvPr id="4" name="Content Placeholder 3">
            <a:extLst>
              <a:ext uri="{FF2B5EF4-FFF2-40B4-BE49-F238E27FC236}">
                <a16:creationId xmlns:a16="http://schemas.microsoft.com/office/drawing/2014/main" id="{5564CB7F-0A99-F019-64A1-E016E665B6EB}"/>
              </a:ext>
            </a:extLst>
          </p:cNvPr>
          <p:cNvGraphicFramePr>
            <a:graphicFrameLocks noGrp="1"/>
          </p:cNvGraphicFramePr>
          <p:nvPr>
            <p:ph idx="1"/>
            <p:extLst>
              <p:ext uri="{D42A27DB-BD31-4B8C-83A1-F6EECF244321}">
                <p14:modId xmlns:p14="http://schemas.microsoft.com/office/powerpoint/2010/main" val="179111672"/>
              </p:ext>
            </p:extLst>
          </p:nvPr>
        </p:nvGraphicFramePr>
        <p:xfrm>
          <a:off x="628650" y="1980779"/>
          <a:ext cx="7886704" cy="4294839"/>
        </p:xfrm>
        <a:graphic>
          <a:graphicData uri="http://schemas.openxmlformats.org/drawingml/2006/table">
            <a:tbl>
              <a:tblPr/>
              <a:tblGrid>
                <a:gridCol w="1099843">
                  <a:extLst>
                    <a:ext uri="{9D8B030D-6E8A-4147-A177-3AD203B41FA5}">
                      <a16:colId xmlns:a16="http://schemas.microsoft.com/office/drawing/2014/main" val="691475822"/>
                    </a:ext>
                  </a:extLst>
                </a:gridCol>
                <a:gridCol w="910959">
                  <a:extLst>
                    <a:ext uri="{9D8B030D-6E8A-4147-A177-3AD203B41FA5}">
                      <a16:colId xmlns:a16="http://schemas.microsoft.com/office/drawing/2014/main" val="448739191"/>
                    </a:ext>
                  </a:extLst>
                </a:gridCol>
                <a:gridCol w="856992">
                  <a:extLst>
                    <a:ext uri="{9D8B030D-6E8A-4147-A177-3AD203B41FA5}">
                      <a16:colId xmlns:a16="http://schemas.microsoft.com/office/drawing/2014/main" val="4179747842"/>
                    </a:ext>
                  </a:extLst>
                </a:gridCol>
                <a:gridCol w="1002703">
                  <a:extLst>
                    <a:ext uri="{9D8B030D-6E8A-4147-A177-3AD203B41FA5}">
                      <a16:colId xmlns:a16="http://schemas.microsoft.com/office/drawing/2014/main" val="4143466632"/>
                    </a:ext>
                  </a:extLst>
                </a:gridCol>
                <a:gridCol w="1045876">
                  <a:extLst>
                    <a:ext uri="{9D8B030D-6E8A-4147-A177-3AD203B41FA5}">
                      <a16:colId xmlns:a16="http://schemas.microsoft.com/office/drawing/2014/main" val="838304377"/>
                    </a:ext>
                  </a:extLst>
                </a:gridCol>
                <a:gridCol w="1094446">
                  <a:extLst>
                    <a:ext uri="{9D8B030D-6E8A-4147-A177-3AD203B41FA5}">
                      <a16:colId xmlns:a16="http://schemas.microsoft.com/office/drawing/2014/main" val="4011815309"/>
                    </a:ext>
                  </a:extLst>
                </a:gridCol>
                <a:gridCol w="1045876">
                  <a:extLst>
                    <a:ext uri="{9D8B030D-6E8A-4147-A177-3AD203B41FA5}">
                      <a16:colId xmlns:a16="http://schemas.microsoft.com/office/drawing/2014/main" val="3577014219"/>
                    </a:ext>
                  </a:extLst>
                </a:gridCol>
                <a:gridCol w="830009">
                  <a:extLst>
                    <a:ext uri="{9D8B030D-6E8A-4147-A177-3AD203B41FA5}">
                      <a16:colId xmlns:a16="http://schemas.microsoft.com/office/drawing/2014/main" val="3778312333"/>
                    </a:ext>
                  </a:extLst>
                </a:gridCol>
              </a:tblGrid>
              <a:tr h="287535">
                <a:tc>
                  <a:txBody>
                    <a:bodyPr/>
                    <a:lstStyle/>
                    <a:p>
                      <a:pPr algn="l" fontAlgn="ctr">
                        <a:buNone/>
                      </a:pPr>
                      <a:r>
                        <a:rPr lang="id-ID" sz="800" b="0" i="0" u="none" strike="noStrike">
                          <a:effectLst/>
                          <a:latin typeface="Arial" panose="020B0604020202020204" pitchFamily="34" charset="0"/>
                        </a:rPr>
                        <a:t>Aspek</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a:effectLst/>
                          <a:latin typeface="Arial" panose="020B0604020202020204" pitchFamily="34" charset="0"/>
                        </a:rPr>
                        <a:t>Global</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a:effectLst/>
                          <a:latin typeface="Arial" panose="020B0604020202020204" pitchFamily="34" charset="0"/>
                        </a:rPr>
                        <a:t>Indonesia</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dirty="0">
                          <a:effectLst/>
                          <a:latin typeface="Arial" panose="020B0604020202020204" pitchFamily="34" charset="0"/>
                        </a:rPr>
                        <a:t>Daerah (Lokal)</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fi-FI" sz="800" b="0" i="0" u="none" strike="noStrike">
                          <a:effectLst/>
                          <a:latin typeface="Arial" panose="020B0604020202020204" pitchFamily="34" charset="0"/>
                        </a:rPr>
                        <a:t>Dampak pada Tenaga Kerja Laki-laki</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fi-FI" sz="800" b="0" i="0" u="none" strike="noStrike">
                          <a:effectLst/>
                          <a:latin typeface="Arial" panose="020B0604020202020204" pitchFamily="34" charset="0"/>
                        </a:rPr>
                        <a:t>Dampak pada Tenaga Kerja Perempuan</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a:effectLst/>
                          <a:latin typeface="Arial" panose="020B0604020202020204" pitchFamily="34" charset="0"/>
                        </a:rPr>
                        <a:t>Dampak Pendapatan</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dirty="0">
                          <a:effectLst/>
                          <a:latin typeface="Arial" panose="020B0604020202020204" pitchFamily="34" charset="0"/>
                        </a:rPr>
                        <a:t>Horizon Waktu</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1777055"/>
                  </a:ext>
                </a:extLst>
              </a:tr>
              <a:tr h="520672">
                <a:tc>
                  <a:txBody>
                    <a:bodyPr/>
                    <a:lstStyle/>
                    <a:p>
                      <a:pPr algn="l" fontAlgn="ctr">
                        <a:buNone/>
                      </a:pPr>
                      <a:r>
                        <a:rPr lang="id-ID" sz="800" b="1" i="0" u="none" strike="noStrike">
                          <a:effectLst/>
                          <a:latin typeface="Arial" panose="020B0604020202020204" pitchFamily="34" charset="0"/>
                        </a:rPr>
                        <a:t>Landasan Teori Organisasi &amp; Manajemen</a:t>
                      </a:r>
                      <a:endParaRPr lang="id-ID" sz="800" b="0" i="0" u="none" strike="noStrike">
                        <a:effectLst/>
                        <a:latin typeface="Arial" panose="020B0604020202020204" pitchFamily="34" charset="0"/>
                      </a:endParaRPr>
                    </a:p>
                  </a:txBody>
                  <a:tcPr marL="38856" marR="38856" marT="19428" marB="19428"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l" fontAlgn="ctr">
                        <a:buNone/>
                      </a:pPr>
                      <a:r>
                        <a:rPr lang="id-ID" sz="800" b="0" i="0" u="none" strike="noStrike">
                          <a:effectLst/>
                          <a:latin typeface="Arial" panose="020B0604020202020204" pitchFamily="34" charset="0"/>
                        </a:rPr>
                        <a:t>Teori klasik → modern (kontingensi, digital, ESG)</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l" fontAlgn="ctr">
                        <a:buNone/>
                      </a:pPr>
                      <a:r>
                        <a:rPr lang="it-IT" sz="800" b="0" i="0" u="none" strike="noStrike">
                          <a:effectLst/>
                          <a:latin typeface="Arial" panose="020B0604020202020204" pitchFamily="34" charset="0"/>
                        </a:rPr>
                        <a:t>Adaptasi teori global dengan nilai sosial</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l" fontAlgn="ctr">
                        <a:buNone/>
                      </a:pPr>
                      <a:r>
                        <a:rPr lang="id-ID" sz="800" b="0" i="0" u="none" strike="noStrike">
                          <a:effectLst/>
                          <a:latin typeface="Arial" panose="020B0604020202020204" pitchFamily="34" charset="0"/>
                        </a:rPr>
                        <a:t>Dipengaruhi budaya lokal &amp; struktur informal</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l" fontAlgn="ctr">
                        <a:buNone/>
                      </a:pPr>
                      <a:r>
                        <a:rPr lang="id-ID" sz="800" b="0" i="0" u="none" strike="noStrike">
                          <a:effectLst/>
                          <a:latin typeface="Arial" panose="020B0604020202020204" pitchFamily="34" charset="0"/>
                        </a:rPr>
                        <a:t>Mendorong efisiensi kerja</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l" fontAlgn="ctr">
                        <a:buNone/>
                      </a:pPr>
                      <a:r>
                        <a:rPr lang="id-ID" sz="800" b="0" i="0" u="none" strike="noStrike">
                          <a:effectLst/>
                          <a:latin typeface="Arial" panose="020B0604020202020204" pitchFamily="34" charset="0"/>
                        </a:rPr>
                        <a:t>Mendorong stabilitas kerja</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l" fontAlgn="ctr">
                        <a:buNone/>
                      </a:pPr>
                      <a:r>
                        <a:rPr lang="id-ID" sz="800" b="0" i="0" u="none" strike="noStrike">
                          <a:effectLst/>
                          <a:latin typeface="Arial" panose="020B0604020202020204" pitchFamily="34" charset="0"/>
                        </a:rPr>
                        <a:t>Produktivitas → income meningkat</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l" fontAlgn="ctr">
                        <a:buNone/>
                      </a:pPr>
                      <a:r>
                        <a:rPr lang="id-ID" sz="800" b="0" i="0" u="none" strike="noStrike">
                          <a:effectLst/>
                          <a:latin typeface="Arial" panose="020B0604020202020204" pitchFamily="34" charset="0"/>
                        </a:rPr>
                        <a:t>Jangka Panjang</a:t>
                      </a:r>
                    </a:p>
                  </a:txBody>
                  <a:tcPr marL="38856" marR="38856" marT="19428" marB="19428" anchor="ctr">
                    <a:lnL>
                      <a:noFill/>
                    </a:lnL>
                    <a:lnR>
                      <a:noFill/>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949508550"/>
                  </a:ext>
                </a:extLst>
              </a:tr>
              <a:tr h="520672">
                <a:tc>
                  <a:txBody>
                    <a:bodyPr/>
                    <a:lstStyle/>
                    <a:p>
                      <a:pPr algn="l" fontAlgn="ctr">
                        <a:buNone/>
                      </a:pPr>
                      <a:r>
                        <a:rPr lang="id-ID" sz="800" b="1" i="0" u="none" strike="noStrike">
                          <a:effectLst/>
                          <a:latin typeface="Arial" panose="020B0604020202020204" pitchFamily="34" charset="0"/>
                        </a:rPr>
                        <a:t>Human Resource Management (HRM)</a:t>
                      </a:r>
                      <a:endParaRPr lang="id-ID" sz="800" b="0" i="0" u="none" strike="noStrike">
                        <a:effectLst/>
                        <a:latin typeface="Arial" panose="020B0604020202020204" pitchFamily="34" charset="0"/>
                      </a:endParaRP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Berbasis kompetensi, teknologi, sustainability</a:t>
                      </a:r>
                    </a:p>
                  </a:txBody>
                  <a:tcPr marL="38856" marR="38856" marT="19428" marB="19428" anchor="ctr">
                    <a:lnL>
                      <a:noFill/>
                    </a:lnL>
                    <a:lnR>
                      <a:noFill/>
                    </a:lnR>
                    <a:lnT>
                      <a:noFill/>
                    </a:lnT>
                    <a:lnB>
                      <a:noFill/>
                    </a:lnB>
                    <a:noFill/>
                  </a:tcPr>
                </a:tc>
                <a:tc>
                  <a:txBody>
                    <a:bodyPr/>
                    <a:lstStyle/>
                    <a:p>
                      <a:pPr algn="l" fontAlgn="ctr">
                        <a:buNone/>
                      </a:pPr>
                      <a:r>
                        <a:rPr lang="nn-NO" sz="800" b="0" i="0" u="none" strike="noStrike">
                          <a:effectLst/>
                          <a:latin typeface="Arial" panose="020B0604020202020204" pitchFamily="34" charset="0"/>
                        </a:rPr>
                        <a:t>HRM berbasis hubungan sosial &amp; budaya</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HRM masih tradisional di beberapa daerah</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Pengembangan karir lebih cepat</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Pengembangan karir lebih lambat</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Perbedaan income antar gender</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Jangka Menengah</a:t>
                      </a:r>
                    </a:p>
                  </a:txBody>
                  <a:tcPr marL="38856" marR="38856" marT="19428" marB="19428" anchor="ctr">
                    <a:lnL>
                      <a:noFill/>
                    </a:lnL>
                    <a:lnR>
                      <a:noFill/>
                    </a:lnR>
                    <a:lnT>
                      <a:noFill/>
                    </a:lnT>
                    <a:lnB>
                      <a:noFill/>
                    </a:lnB>
                    <a:noFill/>
                  </a:tcPr>
                </a:tc>
                <a:extLst>
                  <a:ext uri="{0D108BD9-81ED-4DB2-BD59-A6C34878D82A}">
                    <a16:rowId xmlns:a16="http://schemas.microsoft.com/office/drawing/2014/main" val="2916286302"/>
                  </a:ext>
                </a:extLst>
              </a:tr>
              <a:tr h="520672">
                <a:tc>
                  <a:txBody>
                    <a:bodyPr/>
                    <a:lstStyle/>
                    <a:p>
                      <a:pPr algn="l" fontAlgn="ctr">
                        <a:buNone/>
                      </a:pPr>
                      <a:r>
                        <a:rPr lang="id-ID" sz="800" b="1" i="0" u="none" strike="noStrike">
                          <a:effectLst/>
                          <a:latin typeface="Arial" panose="020B0604020202020204" pitchFamily="34" charset="0"/>
                        </a:rPr>
                        <a:t>Perbedaan Organisasi vs Manajemen</a:t>
                      </a:r>
                      <a:endParaRPr lang="id-ID" sz="800" b="0" i="0" u="none" strike="noStrike">
                        <a:effectLst/>
                        <a:latin typeface="Arial" panose="020B0604020202020204" pitchFamily="34" charset="0"/>
                      </a:endParaRP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Organisasi = struktur; Manajemen = proses</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Sering tumpang tindih secara praktik</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Lebih fleksibel &amp; informal</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Struktur jelas → kinerja tinggi</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Struktur fleksibel → kenyamanan kerja</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Efisiensi → peningkatan upah</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Jangka Pendek–Menengah</a:t>
                      </a:r>
                    </a:p>
                  </a:txBody>
                  <a:tcPr marL="38856" marR="38856" marT="19428" marB="19428" anchor="ctr">
                    <a:lnL>
                      <a:noFill/>
                    </a:lnL>
                    <a:lnR>
                      <a:noFill/>
                    </a:lnR>
                    <a:lnT>
                      <a:noFill/>
                    </a:lnT>
                    <a:lnB>
                      <a:noFill/>
                    </a:lnB>
                    <a:noFill/>
                  </a:tcPr>
                </a:tc>
                <a:extLst>
                  <a:ext uri="{0D108BD9-81ED-4DB2-BD59-A6C34878D82A}">
                    <a16:rowId xmlns:a16="http://schemas.microsoft.com/office/drawing/2014/main" val="2220910787"/>
                  </a:ext>
                </a:extLst>
              </a:tr>
              <a:tr h="404103">
                <a:tc>
                  <a:txBody>
                    <a:bodyPr/>
                    <a:lstStyle/>
                    <a:p>
                      <a:pPr algn="l" fontAlgn="ctr">
                        <a:buNone/>
                      </a:pPr>
                      <a:r>
                        <a:rPr lang="id-ID" sz="800" b="1" i="0" u="none" strike="noStrike">
                          <a:effectLst/>
                          <a:latin typeface="Arial" panose="020B0604020202020204" pitchFamily="34" charset="0"/>
                        </a:rPr>
                        <a:t>Peran Pemimpin dalam Organisasi</a:t>
                      </a:r>
                      <a:endParaRPr lang="id-ID" sz="800" b="0" i="0" u="none" strike="noStrike">
                        <a:effectLst/>
                        <a:latin typeface="Arial" panose="020B0604020202020204" pitchFamily="34" charset="0"/>
                      </a:endParaRP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Strategic leader → inovasi &amp; perubahan</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Leader sebagai pengarah &amp; penjaga harmoni</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Leader sebagai figur sosial</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Target &amp; output meningkat</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Engagement &amp; loyalitas meningkat</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Bonus &amp; kenaikan gaji</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Jangka Pendek</a:t>
                      </a:r>
                    </a:p>
                  </a:txBody>
                  <a:tcPr marL="38856" marR="38856" marT="19428" marB="19428" anchor="ctr">
                    <a:lnL>
                      <a:noFill/>
                    </a:lnL>
                    <a:lnR>
                      <a:noFill/>
                    </a:lnR>
                    <a:lnT>
                      <a:noFill/>
                    </a:lnT>
                    <a:lnB>
                      <a:noFill/>
                    </a:lnB>
                    <a:noFill/>
                  </a:tcPr>
                </a:tc>
                <a:extLst>
                  <a:ext uri="{0D108BD9-81ED-4DB2-BD59-A6C34878D82A}">
                    <a16:rowId xmlns:a16="http://schemas.microsoft.com/office/drawing/2014/main" val="2298822278"/>
                  </a:ext>
                </a:extLst>
              </a:tr>
              <a:tr h="404103">
                <a:tc>
                  <a:txBody>
                    <a:bodyPr/>
                    <a:lstStyle/>
                    <a:p>
                      <a:pPr algn="l" fontAlgn="ctr">
                        <a:buNone/>
                      </a:pPr>
                      <a:r>
                        <a:rPr lang="it-IT" sz="800" b="1" i="0" u="none" strike="noStrike">
                          <a:effectLst/>
                          <a:latin typeface="Arial" panose="020B0604020202020204" pitchFamily="34" charset="0"/>
                        </a:rPr>
                        <a:t>Teori Menurut Ahli (Global &amp; Indonesia)</a:t>
                      </a:r>
                      <a:endParaRPr lang="it-IT" sz="800" b="0" i="0" u="none" strike="noStrike">
                        <a:effectLst/>
                        <a:latin typeface="Arial" panose="020B0604020202020204" pitchFamily="34" charset="0"/>
                      </a:endParaRPr>
                    </a:p>
                  </a:txBody>
                  <a:tcPr marL="38856" marR="38856" marT="19428" marB="19428" anchor="ctr">
                    <a:lnL>
                      <a:noFill/>
                    </a:lnL>
                    <a:lnR>
                      <a:noFill/>
                    </a:lnR>
                    <a:lnT>
                      <a:noFill/>
                    </a:lnT>
                    <a:lnB>
                      <a:noFill/>
                    </a:lnB>
                    <a:noFill/>
                  </a:tcPr>
                </a:tc>
                <a:tc>
                  <a:txBody>
                    <a:bodyPr/>
                    <a:lstStyle/>
                    <a:p>
                      <a:pPr algn="l" fontAlgn="ctr">
                        <a:buNone/>
                      </a:pPr>
                      <a:r>
                        <a:rPr lang="en-US" sz="800" b="0" i="0" u="none" strike="noStrike">
                          <a:effectLst/>
                          <a:latin typeface="Arial" panose="020B0604020202020204" pitchFamily="34" charset="0"/>
                        </a:rPr>
                        <a:t>Fayol, Taylor, Weber → Northouse, Yukl</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Integrasi teori modern + budaya lokal</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Berbasis kearifan lokal</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Rasional &amp; kompetitif</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Relasional &amp; kolaboratif</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Pengaruh pada distribusi income</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Jangka Menengah</a:t>
                      </a:r>
                    </a:p>
                  </a:txBody>
                  <a:tcPr marL="38856" marR="38856" marT="19428" marB="19428" anchor="ctr">
                    <a:lnL>
                      <a:noFill/>
                    </a:lnL>
                    <a:lnR>
                      <a:noFill/>
                    </a:lnR>
                    <a:lnT>
                      <a:noFill/>
                    </a:lnT>
                    <a:lnB>
                      <a:noFill/>
                    </a:lnB>
                    <a:noFill/>
                  </a:tcPr>
                </a:tc>
                <a:extLst>
                  <a:ext uri="{0D108BD9-81ED-4DB2-BD59-A6C34878D82A}">
                    <a16:rowId xmlns:a16="http://schemas.microsoft.com/office/drawing/2014/main" val="963562730"/>
                  </a:ext>
                </a:extLst>
              </a:tr>
              <a:tr h="404103">
                <a:tc>
                  <a:txBody>
                    <a:bodyPr/>
                    <a:lstStyle/>
                    <a:p>
                      <a:pPr algn="l" fontAlgn="ctr">
                        <a:buNone/>
                      </a:pPr>
                      <a:r>
                        <a:rPr lang="id-ID" sz="800" b="1" i="0" u="none" strike="noStrike">
                          <a:effectLst/>
                          <a:latin typeface="Arial" panose="020B0604020202020204" pitchFamily="34" charset="0"/>
                        </a:rPr>
                        <a:t>Gender dalam Organisasi &amp; Manajemen</a:t>
                      </a:r>
                      <a:endParaRPr lang="id-ID" sz="800" b="0" i="0" u="none" strike="noStrike">
                        <a:effectLst/>
                        <a:latin typeface="Arial" panose="020B0604020202020204" pitchFamily="34" charset="0"/>
                      </a:endParaRP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Diversity meningkatkan inovasi &amp; profit</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Gender gap masih terjadi</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Budaya patriarki memengaruhi</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Dominasi posisi strategis</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Akses terbatas</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Gap income ±20–30%</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Jangka Menengah</a:t>
                      </a:r>
                    </a:p>
                  </a:txBody>
                  <a:tcPr marL="38856" marR="38856" marT="19428" marB="19428" anchor="ctr">
                    <a:lnL>
                      <a:noFill/>
                    </a:lnL>
                    <a:lnR>
                      <a:noFill/>
                    </a:lnR>
                    <a:lnT>
                      <a:noFill/>
                    </a:lnT>
                    <a:lnB>
                      <a:noFill/>
                    </a:lnB>
                    <a:noFill/>
                  </a:tcPr>
                </a:tc>
                <a:extLst>
                  <a:ext uri="{0D108BD9-81ED-4DB2-BD59-A6C34878D82A}">
                    <a16:rowId xmlns:a16="http://schemas.microsoft.com/office/drawing/2014/main" val="1315933396"/>
                  </a:ext>
                </a:extLst>
              </a:tr>
              <a:tr h="287535">
                <a:tc>
                  <a:txBody>
                    <a:bodyPr/>
                    <a:lstStyle/>
                    <a:p>
                      <a:pPr algn="l" fontAlgn="ctr">
                        <a:buNone/>
                      </a:pPr>
                      <a:r>
                        <a:rPr lang="id-ID" sz="800" b="1" i="0" u="none" strike="noStrike">
                          <a:effectLst/>
                          <a:latin typeface="Arial" panose="020B0604020202020204" pitchFamily="34" charset="0"/>
                        </a:rPr>
                        <a:t>Pengaruh terhadap Kinerja Tenaga Kerja</a:t>
                      </a:r>
                      <a:endParaRPr lang="id-ID" sz="800" b="0" i="0" u="none" strike="noStrike">
                        <a:effectLst/>
                        <a:latin typeface="Arial" panose="020B0604020202020204" pitchFamily="34" charset="0"/>
                      </a:endParaRP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Berbasis sistem &amp; output</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Kombinasi kinerja &amp; relasi</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Kedekatan sosial dominan</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Kinerja cepat meningkat</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Kinerja stabil &amp; berkelanjutan</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Income meningkat bertahap</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Jangka Pendek–Panjang</a:t>
                      </a:r>
                    </a:p>
                  </a:txBody>
                  <a:tcPr marL="38856" marR="38856" marT="19428" marB="19428" anchor="ctr">
                    <a:lnL>
                      <a:noFill/>
                    </a:lnL>
                    <a:lnR>
                      <a:noFill/>
                    </a:lnR>
                    <a:lnT>
                      <a:noFill/>
                    </a:lnT>
                    <a:lnB>
                      <a:noFill/>
                    </a:lnB>
                    <a:noFill/>
                  </a:tcPr>
                </a:tc>
                <a:extLst>
                  <a:ext uri="{0D108BD9-81ED-4DB2-BD59-A6C34878D82A}">
                    <a16:rowId xmlns:a16="http://schemas.microsoft.com/office/drawing/2014/main" val="2195377924"/>
                  </a:ext>
                </a:extLst>
              </a:tr>
              <a:tr h="287535">
                <a:tc>
                  <a:txBody>
                    <a:bodyPr/>
                    <a:lstStyle/>
                    <a:p>
                      <a:pPr algn="l" fontAlgn="ctr">
                        <a:buNone/>
                      </a:pPr>
                      <a:r>
                        <a:rPr lang="id-ID" sz="800" b="1" i="0" u="none" strike="noStrike">
                          <a:effectLst/>
                          <a:latin typeface="Arial" panose="020B0604020202020204" pitchFamily="34" charset="0"/>
                        </a:rPr>
                        <a:t>Pengaruh terhadap Pendapatan</a:t>
                      </a:r>
                      <a:endParaRPr lang="id-ID" sz="800" b="0" i="0" u="none" strike="noStrike">
                        <a:effectLst/>
                        <a:latin typeface="Arial" panose="020B0604020202020204" pitchFamily="34" charset="0"/>
                      </a:endParaRP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Profit organisasi meningkat</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Kesejahteraan meningkat</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Tergantung kebijakan daerah</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Pendapatan lebih tinggi</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Pendapatan relatif lebih rendah</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Selisih ± Rp500 ribu–Rp1 juta</a:t>
                      </a:r>
                    </a:p>
                  </a:txBody>
                  <a:tcPr marL="38856" marR="38856" marT="19428" marB="19428" anchor="ctr">
                    <a:lnL>
                      <a:noFill/>
                    </a:lnL>
                    <a:lnR>
                      <a:noFill/>
                    </a:lnR>
                    <a:lnT>
                      <a:noFill/>
                    </a:lnT>
                    <a:lnB>
                      <a:noFill/>
                    </a:lnB>
                    <a:noFill/>
                  </a:tcPr>
                </a:tc>
                <a:tc>
                  <a:txBody>
                    <a:bodyPr/>
                    <a:lstStyle/>
                    <a:p>
                      <a:pPr algn="l" fontAlgn="ctr">
                        <a:buNone/>
                      </a:pPr>
                      <a:r>
                        <a:rPr lang="id-ID" sz="800" b="0" i="0" u="none" strike="noStrike">
                          <a:effectLst/>
                          <a:latin typeface="Arial" panose="020B0604020202020204" pitchFamily="34" charset="0"/>
                        </a:rPr>
                        <a:t>Jangka Menengah</a:t>
                      </a:r>
                    </a:p>
                  </a:txBody>
                  <a:tcPr marL="38856" marR="38856" marT="19428" marB="19428" anchor="ctr">
                    <a:lnL>
                      <a:noFill/>
                    </a:lnL>
                    <a:lnR>
                      <a:noFill/>
                    </a:lnR>
                    <a:lnT>
                      <a:noFill/>
                    </a:lnT>
                    <a:lnB>
                      <a:noFill/>
                    </a:lnB>
                    <a:noFill/>
                  </a:tcPr>
                </a:tc>
                <a:extLst>
                  <a:ext uri="{0D108BD9-81ED-4DB2-BD59-A6C34878D82A}">
                    <a16:rowId xmlns:a16="http://schemas.microsoft.com/office/drawing/2014/main" val="728548175"/>
                  </a:ext>
                </a:extLst>
              </a:tr>
              <a:tr h="404103">
                <a:tc>
                  <a:txBody>
                    <a:bodyPr/>
                    <a:lstStyle/>
                    <a:p>
                      <a:pPr algn="l" fontAlgn="ctr">
                        <a:buNone/>
                      </a:pPr>
                      <a:r>
                        <a:rPr lang="id-ID" sz="800" b="1" i="0" u="none" strike="noStrike">
                          <a:effectLst/>
                          <a:latin typeface="Arial" panose="020B0604020202020204" pitchFamily="34" charset="0"/>
                        </a:rPr>
                        <a:t>Kepemimpinan &amp; HRM Inklusif Gender</a:t>
                      </a:r>
                      <a:endParaRPr lang="id-ID" sz="800" b="0" i="0" u="none" strike="noStrike">
                        <a:effectLst/>
                        <a:latin typeface="Arial" panose="020B0604020202020204" pitchFamily="34" charset="0"/>
                      </a:endParaRPr>
                    </a:p>
                  </a:txBody>
                  <a:tcPr marL="38856" marR="38856" marT="19428" marB="19428"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a:effectLst/>
                          <a:latin typeface="Arial" panose="020B0604020202020204" pitchFamily="34" charset="0"/>
                        </a:rPr>
                        <a:t>Meningkatkan engagement &amp; inovasi</a:t>
                      </a:r>
                    </a:p>
                  </a:txBody>
                  <a:tcPr marL="38856" marR="38856" marT="19428" marB="19428"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a:effectLst/>
                          <a:latin typeface="Arial" panose="020B0604020202020204" pitchFamily="34" charset="0"/>
                        </a:rPr>
                        <a:t>Mulai berkembang</a:t>
                      </a:r>
                    </a:p>
                  </a:txBody>
                  <a:tcPr marL="38856" marR="38856" marT="19428" marB="19428"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a:effectLst/>
                          <a:latin typeface="Arial" panose="020B0604020202020204" pitchFamily="34" charset="0"/>
                        </a:rPr>
                        <a:t>Bergantung kebijakan lokal</a:t>
                      </a:r>
                    </a:p>
                  </a:txBody>
                  <a:tcPr marL="38856" marR="38856" marT="19428" marB="19428"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a:effectLst/>
                          <a:latin typeface="Arial" panose="020B0604020202020204" pitchFamily="34" charset="0"/>
                        </a:rPr>
                        <a:t>Kolaborasi meningkat</a:t>
                      </a:r>
                    </a:p>
                  </a:txBody>
                  <a:tcPr marL="38856" marR="38856" marT="19428" marB="19428"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a:effectLst/>
                          <a:latin typeface="Arial" panose="020B0604020202020204" pitchFamily="34" charset="0"/>
                        </a:rPr>
                        <a:t>Partisipasi meningkat</a:t>
                      </a:r>
                    </a:p>
                  </a:txBody>
                  <a:tcPr marL="38856" marR="38856" marT="19428" marB="19428"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a:effectLst/>
                          <a:latin typeface="Arial" panose="020B0604020202020204" pitchFamily="34" charset="0"/>
                        </a:rPr>
                        <a:t>Gap income menurun</a:t>
                      </a:r>
                    </a:p>
                  </a:txBody>
                  <a:tcPr marL="38856" marR="38856" marT="19428" marB="19428" anchor="ctr">
                    <a:lnL>
                      <a:noFill/>
                    </a:lnL>
                    <a:lnR>
                      <a:noFill/>
                    </a:lnR>
                    <a:lnT>
                      <a:noFill/>
                    </a:lnT>
                    <a:lnB w="12700" cap="flat" cmpd="sng" algn="ctr">
                      <a:solidFill>
                        <a:schemeClr val="tx1"/>
                      </a:solidFill>
                      <a:prstDash val="solid"/>
                      <a:round/>
                      <a:headEnd type="none" w="med" len="med"/>
                      <a:tailEnd type="none" w="med" len="med"/>
                    </a:lnB>
                    <a:noFill/>
                  </a:tcPr>
                </a:tc>
                <a:tc>
                  <a:txBody>
                    <a:bodyPr/>
                    <a:lstStyle/>
                    <a:p>
                      <a:pPr algn="l" fontAlgn="ctr">
                        <a:buNone/>
                      </a:pPr>
                      <a:r>
                        <a:rPr lang="id-ID" sz="800" b="0" i="0" u="none" strike="noStrike" dirty="0">
                          <a:effectLst/>
                          <a:latin typeface="Arial" panose="020B0604020202020204" pitchFamily="34" charset="0"/>
                        </a:rPr>
                        <a:t>Jangka Panjang</a:t>
                      </a:r>
                    </a:p>
                  </a:txBody>
                  <a:tcPr marL="38856" marR="38856" marT="19428" marB="19428" anchor="ctr">
                    <a:lnL>
                      <a:noFill/>
                    </a:lnL>
                    <a:lnR>
                      <a:noFill/>
                    </a:lnR>
                    <a:lnT>
                      <a:no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7703215"/>
                  </a:ext>
                </a:extLst>
              </a:tr>
            </a:tbl>
          </a:graphicData>
        </a:graphic>
      </p:graphicFrame>
    </p:spTree>
    <p:extLst>
      <p:ext uri="{BB962C8B-B14F-4D97-AF65-F5344CB8AC3E}">
        <p14:creationId xmlns:p14="http://schemas.microsoft.com/office/powerpoint/2010/main" val="16898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13499-ECBA-A3E4-B046-A07A31660A55}"/>
              </a:ext>
            </a:extLst>
          </p:cNvPr>
          <p:cNvSpPr>
            <a:spLocks noGrp="1"/>
          </p:cNvSpPr>
          <p:nvPr>
            <p:ph type="title"/>
          </p:nvPr>
        </p:nvSpPr>
        <p:spPr/>
        <p:txBody>
          <a:bodyPr/>
          <a:lstStyle/>
          <a:p>
            <a:r>
              <a:rPr lang="id-ID" dirty="0"/>
              <a:t>DESKRIPSI</a:t>
            </a:r>
          </a:p>
        </p:txBody>
      </p:sp>
      <p:sp>
        <p:nvSpPr>
          <p:cNvPr id="3" name="Content Placeholder 2">
            <a:extLst>
              <a:ext uri="{FF2B5EF4-FFF2-40B4-BE49-F238E27FC236}">
                <a16:creationId xmlns:a16="http://schemas.microsoft.com/office/drawing/2014/main" id="{9ACE0871-7BFA-1964-C8F2-12ED13434E45}"/>
              </a:ext>
            </a:extLst>
          </p:cNvPr>
          <p:cNvSpPr>
            <a:spLocks noGrp="1"/>
          </p:cNvSpPr>
          <p:nvPr>
            <p:ph idx="1"/>
          </p:nvPr>
        </p:nvSpPr>
        <p:spPr/>
        <p:txBody>
          <a:bodyPr>
            <a:normAutofit/>
          </a:bodyPr>
          <a:lstStyle/>
          <a:p>
            <a:pPr algn="just">
              <a:buNone/>
            </a:pPr>
            <a:r>
              <a:rPr lang="en-US" sz="1600" dirty="0"/>
              <a:t>	</a:t>
            </a:r>
            <a:r>
              <a:rPr lang="id-ID" sz="1600" dirty="0"/>
              <a:t>Organisasi dan manajemen pada dasarnya merupakan dua konsep yang tidak dapat dipisahkan, namun memiliki peran yang berbeda. Organisasi dapat dipahami sebagai wadah atau struktur yang mengatur hubungan kerja, sedangkan manajemen adalah proses menggerakkan sumber daya untuk mencapai tujuan. Dalam perkembangan teori, pendekatan organisasi dan manajemen telah berevolusi dari model klasik yang menekankan efisiensi menuju pendekatan modern yang lebih adaptif, berbasis teknologi, dan berorientasi pada keberlanjutan. </a:t>
            </a:r>
            <a:endParaRPr lang="en-US" sz="1600" dirty="0"/>
          </a:p>
          <a:p>
            <a:pPr algn="just">
              <a:buNone/>
            </a:pPr>
            <a:endParaRPr lang="id-ID" sz="1600" dirty="0"/>
          </a:p>
          <a:p>
            <a:pPr algn="just">
              <a:buNone/>
            </a:pPr>
            <a:r>
              <a:rPr lang="en-US" sz="1600" dirty="0"/>
              <a:t>	</a:t>
            </a:r>
            <a:r>
              <a:rPr lang="id-ID" sz="1600" dirty="0"/>
              <a:t>Dalam konteks global, organisasi modern menempatkan sumber daya manusia sebagai aset strategis. Pendekatan </a:t>
            </a:r>
            <a:r>
              <a:rPr lang="id-ID" sz="1600" b="1" dirty="0"/>
              <a:t>Human Resource </a:t>
            </a:r>
            <a:r>
              <a:rPr lang="id-ID" sz="1600" b="1" dirty="0" err="1"/>
              <a:t>Management</a:t>
            </a:r>
            <a:r>
              <a:rPr lang="id-ID" sz="1600" b="1" dirty="0"/>
              <a:t> (HRM)</a:t>
            </a:r>
            <a:r>
              <a:rPr lang="id-ID" sz="1600" dirty="0"/>
              <a:t> tidak lagi sekadar administratif, tetapi telah berkembang menjadi fungsi strategis yang berperan dalam inovasi dan keunggulan kompetitif organisasi. Penelitian terbaru menunjukkan bahwa kebijakan HRM yang tepat mampu meningkatkan inovasi dan kinerja organisasi secara signifikan. </a:t>
            </a:r>
          </a:p>
          <a:p>
            <a:pPr algn="just"/>
            <a:endParaRPr lang="id-ID" sz="1600" dirty="0"/>
          </a:p>
        </p:txBody>
      </p:sp>
    </p:spTree>
    <p:extLst>
      <p:ext uri="{BB962C8B-B14F-4D97-AF65-F5344CB8AC3E}">
        <p14:creationId xmlns:p14="http://schemas.microsoft.com/office/powerpoint/2010/main" val="2187279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A2284-1027-EF4A-293B-586E300062B4}"/>
              </a:ext>
            </a:extLst>
          </p:cNvPr>
          <p:cNvSpPr>
            <a:spLocks noGrp="1"/>
          </p:cNvSpPr>
          <p:nvPr>
            <p:ph type="title"/>
          </p:nvPr>
        </p:nvSpPr>
        <p:spPr/>
        <p:txBody>
          <a:bodyPr/>
          <a:lstStyle/>
          <a:p>
            <a:r>
              <a:rPr lang="id-ID" dirty="0"/>
              <a:t>DESKRIPSI</a:t>
            </a:r>
            <a:r>
              <a:rPr lang="en-US" dirty="0"/>
              <a:t> - </a:t>
            </a:r>
            <a:r>
              <a:rPr lang="en-US" dirty="0" err="1"/>
              <a:t>lanjutan</a:t>
            </a:r>
            <a:endParaRPr lang="id-ID" dirty="0"/>
          </a:p>
        </p:txBody>
      </p:sp>
      <p:sp>
        <p:nvSpPr>
          <p:cNvPr id="3" name="Content Placeholder 2">
            <a:extLst>
              <a:ext uri="{FF2B5EF4-FFF2-40B4-BE49-F238E27FC236}">
                <a16:creationId xmlns:a16="http://schemas.microsoft.com/office/drawing/2014/main" id="{D0FC2EDF-AE91-D780-598E-C3301DA57997}"/>
              </a:ext>
            </a:extLst>
          </p:cNvPr>
          <p:cNvSpPr>
            <a:spLocks noGrp="1"/>
          </p:cNvSpPr>
          <p:nvPr>
            <p:ph idx="1"/>
          </p:nvPr>
        </p:nvSpPr>
        <p:spPr/>
        <p:txBody>
          <a:bodyPr>
            <a:normAutofit lnSpcReduction="10000"/>
          </a:bodyPr>
          <a:lstStyle/>
          <a:p>
            <a:pPr marL="0" indent="0" algn="just">
              <a:buNone/>
            </a:pPr>
            <a:r>
              <a:rPr lang="id-ID" sz="1600" dirty="0"/>
              <a:t>Di Indonesia, praktik organisasi dan manajemen memiliki karakter yang khas karena dipengaruhi oleh nilai sosial seperti gotong royong dan hubungan </a:t>
            </a:r>
            <a:r>
              <a:rPr lang="id-ID" sz="1600" dirty="0" err="1"/>
              <a:t>interpersonal</a:t>
            </a:r>
            <a:r>
              <a:rPr lang="id-ID" sz="1600" dirty="0"/>
              <a:t>. Hal ini menyebabkan pendekatan manajemen cenderung lebih humanis dibandingkan pendekatan global yang lebih rasional dan berbasis sistem. Namun, kondisi ini juga menimbulkan tantangan, terutama dalam hal profesionalisme dan kesetaraan gender dalam organisasi.</a:t>
            </a:r>
            <a:endParaRPr lang="en-US" sz="1600" dirty="0"/>
          </a:p>
          <a:p>
            <a:pPr marL="0" indent="0" algn="just">
              <a:buNone/>
            </a:pPr>
            <a:endParaRPr lang="en-US" sz="1600" dirty="0"/>
          </a:p>
          <a:p>
            <a:pPr marL="0" indent="0" algn="just">
              <a:buNone/>
            </a:pPr>
            <a:r>
              <a:rPr lang="id-ID" sz="1600" dirty="0"/>
              <a:t>Perbedaan antara organisasi dan manajemen sering kali menjadi kabur dalam praktik, terutama di tingkat daerah. Organisasi di daerah cenderung lebih fleksibel dan informal, sementara fungsi manajemen sering kali dipengaruhi oleh hubungan sosial. Meskipun demikian, kepemimpinan tetap menjadi faktor kunci yang menentukan efektivitas organisasi. </a:t>
            </a:r>
            <a:endParaRPr lang="en-US" sz="1600" dirty="0"/>
          </a:p>
          <a:p>
            <a:pPr marL="0" indent="0" algn="just">
              <a:buNone/>
            </a:pPr>
            <a:endParaRPr lang="en-US" sz="1600" dirty="0"/>
          </a:p>
          <a:p>
            <a:pPr marL="0" indent="0" algn="just">
              <a:buNone/>
            </a:pPr>
            <a:r>
              <a:rPr lang="id-ID" sz="1600" dirty="0"/>
              <a:t>Penelitian menunjukkan bahwa kepemimpinan yang efektif mampu meningkatkan kinerja tim melalui komunikasi, motivasi, dan lingkungan kerja yang </a:t>
            </a:r>
            <a:r>
              <a:rPr lang="id-ID" sz="1600" dirty="0" err="1"/>
              <a:t>suportif.Dalam</a:t>
            </a:r>
            <a:r>
              <a:rPr lang="id-ID" sz="1600" dirty="0"/>
              <a:t> perspektif gender, organisasi dan manajemen menunjukkan dinamika yang cukup kompleks. Laki-laki masih mendominasi posisi strategis, sementara perempuan menghadapi berbagai hambatan struktural. Namun, penelitian menunjukkan bahwa kombinasi kepemimpinan laki-laki dan perempuan justru menghasilkan kinerja organisasi yang lebih baik, karena menggabungkan pendekatan rasional dan relasional secara seimbang.</a:t>
            </a:r>
          </a:p>
        </p:txBody>
      </p:sp>
    </p:spTree>
    <p:extLst>
      <p:ext uri="{BB962C8B-B14F-4D97-AF65-F5344CB8AC3E}">
        <p14:creationId xmlns:p14="http://schemas.microsoft.com/office/powerpoint/2010/main" val="2943273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79211-AD98-CC59-EA26-AEB230C6C06C}"/>
              </a:ext>
            </a:extLst>
          </p:cNvPr>
          <p:cNvSpPr>
            <a:spLocks noGrp="1"/>
          </p:cNvSpPr>
          <p:nvPr>
            <p:ph type="title"/>
          </p:nvPr>
        </p:nvSpPr>
        <p:spPr/>
        <p:txBody>
          <a:bodyPr/>
          <a:lstStyle/>
          <a:p>
            <a:r>
              <a:rPr lang="id-ID" dirty="0"/>
              <a:t>DESKRIPSI</a:t>
            </a:r>
            <a:r>
              <a:rPr lang="en-US" dirty="0"/>
              <a:t> - </a:t>
            </a:r>
            <a:r>
              <a:rPr lang="en-US" dirty="0" err="1"/>
              <a:t>lanjutan</a:t>
            </a:r>
            <a:endParaRPr lang="id-ID" dirty="0"/>
          </a:p>
        </p:txBody>
      </p:sp>
      <p:sp>
        <p:nvSpPr>
          <p:cNvPr id="3" name="Content Placeholder 2">
            <a:extLst>
              <a:ext uri="{FF2B5EF4-FFF2-40B4-BE49-F238E27FC236}">
                <a16:creationId xmlns:a16="http://schemas.microsoft.com/office/drawing/2014/main" id="{EA722864-C2DB-3B33-B960-6F194814A416}"/>
              </a:ext>
            </a:extLst>
          </p:cNvPr>
          <p:cNvSpPr>
            <a:spLocks noGrp="1"/>
          </p:cNvSpPr>
          <p:nvPr>
            <p:ph idx="1"/>
          </p:nvPr>
        </p:nvSpPr>
        <p:spPr/>
        <p:txBody>
          <a:bodyPr>
            <a:normAutofit/>
          </a:bodyPr>
          <a:lstStyle/>
          <a:p>
            <a:pPr marL="0" indent="0" algn="just">
              <a:buNone/>
            </a:pPr>
            <a:r>
              <a:rPr lang="id-ID" sz="1600" dirty="0"/>
              <a:t>Dampak dari organisasi dan manajemen terhadap tenaga kerja terlihat dalam beberapa dimensi. Dalam jangka pendek, manajemen yang efektif mampu meningkatkan kinerja dan memberikan dampak langsung pada pendapatan melalui insentif dan bonus. Dalam jangka menengah, organisasi yang baik akan membentuk budaya kerja yang produktif dan meningkatkan stabilitas tenaga kerja. </a:t>
            </a:r>
            <a:endParaRPr lang="en-US" sz="1600" dirty="0"/>
          </a:p>
          <a:p>
            <a:pPr marL="0" indent="0" algn="just">
              <a:buNone/>
            </a:pPr>
            <a:endParaRPr lang="en-US" sz="1600" dirty="0"/>
          </a:p>
          <a:p>
            <a:pPr marL="0" indent="0" algn="just">
              <a:buNone/>
            </a:pPr>
            <a:r>
              <a:rPr lang="id-ID" sz="1600" dirty="0"/>
              <a:t>Sedangkan dalam jangka panjang, organisasi dan manajemen yang inklusif akan menciptakan kesejahteraan yang lebih merata, termasuk mengurangi kesenjangan pendapatan berbasis gender.</a:t>
            </a:r>
            <a:r>
              <a:rPr lang="en-US" sz="1600" dirty="0"/>
              <a:t> </a:t>
            </a:r>
            <a:r>
              <a:rPr lang="id-ID" sz="1600" dirty="0"/>
              <a:t>Selain itu, hubungan antara manajemen sumber daya manusia dan pendapatan juga sangat kuat. Penelitian menunjukkan bahwa pemberdayaan tenaga kerja, komitmen kerja, dan budaya organisasi memiliki pengaruh signifikan terhadap kinerja karyawan, yang pada akhirnya berdampak pada peningkatan pendapatan.</a:t>
            </a:r>
            <a:endParaRPr lang="en-US" sz="1600" dirty="0"/>
          </a:p>
          <a:p>
            <a:pPr marL="0" indent="0" algn="just">
              <a:buNone/>
            </a:pPr>
            <a:endParaRPr lang="en-US" sz="1600" dirty="0"/>
          </a:p>
          <a:p>
            <a:pPr marL="0" indent="0" algn="just">
              <a:buNone/>
            </a:pPr>
            <a:r>
              <a:rPr lang="id-ID" sz="1600" dirty="0"/>
              <a:t>Dalam konteks daerah, kepemimpinan dan kebijakan HRM yang inklusif gender terbukti mampu meningkatkan kinerja ekonomi daerah. Hal ini menunjukkan bahwa organisasi dan manajemen tidak hanya berdampak pada level perusahaan, tetapi juga pada pembangunan ekonomi secara lebih luas.</a:t>
            </a:r>
          </a:p>
        </p:txBody>
      </p:sp>
    </p:spTree>
    <p:extLst>
      <p:ext uri="{BB962C8B-B14F-4D97-AF65-F5344CB8AC3E}">
        <p14:creationId xmlns:p14="http://schemas.microsoft.com/office/powerpoint/2010/main" val="2918652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9D27C-8ACE-1073-CD16-D6574CE08657}"/>
              </a:ext>
            </a:extLst>
          </p:cNvPr>
          <p:cNvSpPr>
            <a:spLocks noGrp="1"/>
          </p:cNvSpPr>
          <p:nvPr>
            <p:ph type="title"/>
          </p:nvPr>
        </p:nvSpPr>
        <p:spPr/>
        <p:txBody>
          <a:bodyPr/>
          <a:lstStyle/>
          <a:p>
            <a:r>
              <a:rPr lang="en-US" dirty="0" err="1"/>
              <a:t>Analisis</a:t>
            </a:r>
            <a:endParaRPr lang="id-ID" dirty="0"/>
          </a:p>
        </p:txBody>
      </p:sp>
      <p:sp>
        <p:nvSpPr>
          <p:cNvPr id="3" name="Content Placeholder 2">
            <a:extLst>
              <a:ext uri="{FF2B5EF4-FFF2-40B4-BE49-F238E27FC236}">
                <a16:creationId xmlns:a16="http://schemas.microsoft.com/office/drawing/2014/main" id="{8463FE9D-AF80-444E-A878-4A5505116AB0}"/>
              </a:ext>
            </a:extLst>
          </p:cNvPr>
          <p:cNvSpPr>
            <a:spLocks noGrp="1"/>
          </p:cNvSpPr>
          <p:nvPr>
            <p:ph idx="1"/>
          </p:nvPr>
        </p:nvSpPr>
        <p:spPr/>
        <p:txBody>
          <a:bodyPr>
            <a:normAutofit/>
          </a:bodyPr>
          <a:lstStyle/>
          <a:p>
            <a:pPr marL="0" indent="0">
              <a:buNone/>
            </a:pPr>
            <a:r>
              <a:rPr lang="id-ID" sz="2000" dirty="0"/>
              <a:t>Organisasi adalah “wadah”, manajemen adalah “mesin”, dan kepemimpinan adalah “penggerak”. Ketika ketiganya selaras, maka:</a:t>
            </a:r>
            <a:endParaRPr lang="en-US" sz="2000" dirty="0"/>
          </a:p>
          <a:p>
            <a:pPr marL="457200" indent="-457200">
              <a:buFont typeface="+mj-lt"/>
              <a:buAutoNum type="arabicPeriod"/>
            </a:pPr>
            <a:r>
              <a:rPr lang="id-ID" sz="2000" dirty="0"/>
              <a:t>Jangka pendek → kinerja meningkat, pendapatan langsung naik</a:t>
            </a:r>
            <a:endParaRPr lang="en-US" sz="2000" dirty="0"/>
          </a:p>
          <a:p>
            <a:pPr marL="457200" indent="-457200">
              <a:buFont typeface="+mj-lt"/>
              <a:buAutoNum type="arabicPeriod"/>
            </a:pPr>
            <a:r>
              <a:rPr lang="id-ID" sz="2000" dirty="0"/>
              <a:t>Jangka menengah → budaya kerja terbentuk, stabilitas tenaga kerja meningkat</a:t>
            </a:r>
            <a:r>
              <a:rPr lang="en-US" sz="2000" dirty="0"/>
              <a:t> </a:t>
            </a:r>
          </a:p>
          <a:p>
            <a:pPr marL="457200" indent="-457200">
              <a:buFont typeface="+mj-lt"/>
              <a:buAutoNum type="arabicPeriod"/>
            </a:pPr>
            <a:r>
              <a:rPr lang="id-ID" sz="2000" dirty="0"/>
              <a:t>Jangka panjang → tercipta keadilan ekonomi dan kesejahteraan</a:t>
            </a:r>
            <a:endParaRPr lang="en-US" sz="2000" dirty="0"/>
          </a:p>
          <a:p>
            <a:pPr marL="0" indent="0">
              <a:buNone/>
            </a:pPr>
            <a:endParaRPr lang="en-US" sz="2000" dirty="0"/>
          </a:p>
          <a:p>
            <a:pPr marL="0" indent="0">
              <a:buNone/>
            </a:pPr>
            <a:endParaRPr lang="id-ID" sz="2000" dirty="0"/>
          </a:p>
        </p:txBody>
      </p:sp>
    </p:spTree>
    <p:extLst>
      <p:ext uri="{BB962C8B-B14F-4D97-AF65-F5344CB8AC3E}">
        <p14:creationId xmlns:p14="http://schemas.microsoft.com/office/powerpoint/2010/main" val="405600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TotalTime>
  <Words>2038</Words>
  <Application>Microsoft Office PowerPoint</Application>
  <PresentationFormat>On-screen Show (4:3)</PresentationFormat>
  <Paragraphs>287</Paragraphs>
  <Slides>44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44</vt:i4>
      </vt:variant>
    </vt:vector>
  </HeadingPairs>
  <TitlesOfParts>
    <vt:vector size="47" baseType="lpstr">
      <vt:lpstr>Arial</vt:lpstr>
      <vt:lpstr>Calibri</vt:lpstr>
      <vt:lpstr>Office Theme</vt:lpstr>
      <vt:lpstr>Landasan Teori Organisasi dan Manajemen</vt:lpstr>
      <vt:lpstr>Pengantar</vt:lpstr>
      <vt:lpstr>Pengertian Organisasi</vt:lpstr>
      <vt:lpstr>Pengertian Manajemen</vt:lpstr>
      <vt:lpstr>TABEL KOMPREHENSIF: ORGANISASI, MANAJEMEN &amp; DAMPAKNYA (GLOBAL–INDONESIA–DAERAH, GENDER, TENAGA KERJA &amp; PENDAPATAN)</vt:lpstr>
      <vt:lpstr>DESKRIPSI</vt:lpstr>
      <vt:lpstr>DESKRIPSI - lanjutan</vt:lpstr>
      <vt:lpstr>DESKRIPSI - lanjutan</vt:lpstr>
      <vt:lpstr>Analisis</vt:lpstr>
      <vt:lpstr>Analisis- Lanjutan</vt:lpstr>
      <vt:lpstr>Prinsip dan Fungsi Manajemen</vt:lpstr>
      <vt:lpstr>Landasan Teori Organisasi</vt:lpstr>
      <vt:lpstr>Tokoh dan Teori Klasik</vt:lpstr>
      <vt:lpstr>Teori Modern</vt:lpstr>
      <vt:lpstr>Penerapan dalam Dunia Nyata</vt:lpstr>
      <vt:lpstr>Defenisi HRM</vt:lpstr>
      <vt:lpstr>Fungsi Utama HRM</vt:lpstr>
      <vt:lpstr>Perencanaan SDM</vt:lpstr>
      <vt:lpstr>Rekrutmen dan Seleksi</vt:lpstr>
      <vt:lpstr>Pelatihan dan Pengembangan</vt:lpstr>
      <vt:lpstr>Manajemen Kinerja</vt:lpstr>
      <vt:lpstr>Kompensasi &amp; Benefit</vt:lpstr>
      <vt:lpstr>Hubungan Industrial &amp; Hukum Ketenagakerjaan</vt:lpstr>
      <vt:lpstr>Tren HRM Modern</vt:lpstr>
      <vt:lpstr>Kesimpulan</vt:lpstr>
      <vt:lpstr>Pengantar</vt:lpstr>
      <vt:lpstr>Pengertian Organisasi</vt:lpstr>
      <vt:lpstr>Karakteristik Organisasi</vt:lpstr>
      <vt:lpstr>Pengertian Manajemen</vt:lpstr>
      <vt:lpstr>Karakteristik Manajemen</vt:lpstr>
      <vt:lpstr>Perbandingan Organisasi vs Manajemen</vt:lpstr>
      <vt:lpstr>Hubungan Organisasi &amp; Manajemen</vt:lpstr>
      <vt:lpstr>Contoh Kasus</vt:lpstr>
      <vt:lpstr>Kesimpulan</vt:lpstr>
      <vt:lpstr>Hubungan Peran Pemimpin dalam Organisasi</vt:lpstr>
      <vt:lpstr>Pengantar</vt:lpstr>
      <vt:lpstr>Konsep Kepemimpinan</vt:lpstr>
      <vt:lpstr>Peran Pemimpin dalam Organisasi</vt:lpstr>
      <vt:lpstr>Hubungan Pemimpin dan Struktur Organisasi</vt:lpstr>
      <vt:lpstr>Gaya Kepemimpinan dan Pengaruhnya</vt:lpstr>
      <vt:lpstr>Kepemimpinan Efektif</vt:lpstr>
      <vt:lpstr>Studi Kasus Singkat</vt:lpstr>
      <vt:lpstr>Kesimpulan</vt:lpstr>
      <vt:lpstr>Diskusi / Refleksi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ADVAN</dc:creator>
  <cp:keywords/>
  <dc:description>generated using python-pptx</dc:description>
  <cp:lastModifiedBy>Lukmanul Hakim</cp:lastModifiedBy>
  <cp:revision>8</cp:revision>
  <dcterms:created xsi:type="dcterms:W3CDTF">2013-01-27T09:14:16Z</dcterms:created>
  <dcterms:modified xsi:type="dcterms:W3CDTF">2026-04-11T00:30:43Z</dcterms:modified>
  <cp:category/>
</cp:coreProperties>
</file>