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33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480921-929F-4E76-9004-7FA6EC52A8DA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F24D2AE-A703-43C9-9DB7-A8632C4D4DDB}">
      <dgm:prSet/>
      <dgm:spPr/>
      <dgm:t>
        <a:bodyPr/>
        <a:lstStyle/>
        <a:p>
          <a:r>
            <a:rPr lang="en-US" dirty="0" err="1"/>
            <a:t>Pertemuan</a:t>
          </a:r>
          <a:r>
            <a:rPr lang="en-US" dirty="0"/>
            <a:t> ke-3 – </a:t>
          </a:r>
        </a:p>
        <a:p>
          <a:r>
            <a:rPr lang="en-US" dirty="0"/>
            <a:t>Dr. Lukmanul Hakim,SE.,</a:t>
          </a:r>
          <a:r>
            <a:rPr lang="en-US" dirty="0" err="1"/>
            <a:t>M.Si</a:t>
          </a:r>
          <a:endParaRPr lang="en-US" dirty="0"/>
        </a:p>
        <a:p>
          <a:r>
            <a:rPr lang="en-US" dirty="0"/>
            <a:t>Mata </a:t>
          </a:r>
          <a:r>
            <a:rPr lang="en-US" dirty="0" err="1"/>
            <a:t>Kuliah</a:t>
          </a:r>
          <a:r>
            <a:rPr lang="en-US" dirty="0"/>
            <a:t> : General Business Environment (GBE)</a:t>
          </a:r>
        </a:p>
      </dgm:t>
    </dgm:pt>
    <dgm:pt modelId="{76B3E3F3-E48F-4B80-A84C-1850FAE7A2C7}" type="parTrans" cxnId="{2CC0D5D1-6DEA-4A2F-A5F8-354317A13956}">
      <dgm:prSet/>
      <dgm:spPr/>
      <dgm:t>
        <a:bodyPr/>
        <a:lstStyle/>
        <a:p>
          <a:endParaRPr lang="en-US"/>
        </a:p>
      </dgm:t>
    </dgm:pt>
    <dgm:pt modelId="{49DC368C-4A5C-4F49-8F21-58878895FFBF}" type="sibTrans" cxnId="{2CC0D5D1-6DEA-4A2F-A5F8-354317A13956}">
      <dgm:prSet/>
      <dgm:spPr/>
      <dgm:t>
        <a:bodyPr/>
        <a:lstStyle/>
        <a:p>
          <a:endParaRPr lang="en-US"/>
        </a:p>
      </dgm:t>
    </dgm:pt>
    <dgm:pt modelId="{58CCFEB2-1D32-4DB1-83DD-412DFEF2C8ED}">
      <dgm:prSet/>
      <dgm:spPr/>
      <dgm:t>
        <a:bodyPr/>
        <a:lstStyle/>
        <a:p>
          <a:r>
            <a:rPr lang="en-US"/>
            <a:t>Faktor politik dan hukum menentukan arah, kestabilan, dan perkembangan dunia usaha. Kebijakan dan peraturan pemerintah menciptakan kondisi yang dapat mendukung atau menghambat kegiatan bisnis.</a:t>
          </a:r>
        </a:p>
      </dgm:t>
    </dgm:pt>
    <dgm:pt modelId="{0836631F-25D6-4030-97B4-549FEC460BC8}" type="parTrans" cxnId="{F14C4C7B-6A42-4AEE-8B1E-C947807AEE06}">
      <dgm:prSet/>
      <dgm:spPr/>
      <dgm:t>
        <a:bodyPr/>
        <a:lstStyle/>
        <a:p>
          <a:endParaRPr lang="en-US"/>
        </a:p>
      </dgm:t>
    </dgm:pt>
    <dgm:pt modelId="{6B8F4E0E-49AF-42E2-A08C-5265D22732CC}" type="sibTrans" cxnId="{F14C4C7B-6A42-4AEE-8B1E-C947807AEE06}">
      <dgm:prSet/>
      <dgm:spPr/>
      <dgm:t>
        <a:bodyPr/>
        <a:lstStyle/>
        <a:p>
          <a:endParaRPr lang="en-US"/>
        </a:p>
      </dgm:t>
    </dgm:pt>
    <dgm:pt modelId="{440C1FD1-9C7F-4685-8533-7BEC4F377070}" type="pres">
      <dgm:prSet presAssocID="{2B480921-929F-4E76-9004-7FA6EC52A8DA}" presName="linear" presStyleCnt="0">
        <dgm:presLayoutVars>
          <dgm:animLvl val="lvl"/>
          <dgm:resizeHandles val="exact"/>
        </dgm:presLayoutVars>
      </dgm:prSet>
      <dgm:spPr/>
    </dgm:pt>
    <dgm:pt modelId="{8F97F9D7-7B4A-4176-9D81-6EAE02798C63}" type="pres">
      <dgm:prSet presAssocID="{7F24D2AE-A703-43C9-9DB7-A8632C4D4DD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3570BA5-6039-4623-9419-52972157EF11}" type="pres">
      <dgm:prSet presAssocID="{49DC368C-4A5C-4F49-8F21-58878895FFBF}" presName="spacer" presStyleCnt="0"/>
      <dgm:spPr/>
    </dgm:pt>
    <dgm:pt modelId="{CF240CF3-8721-4342-84D0-A77B2555F832}" type="pres">
      <dgm:prSet presAssocID="{58CCFEB2-1D32-4DB1-83DD-412DFEF2C8E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82F0A08-FC34-48B4-9ECC-14E33B5757A8}" type="presOf" srcId="{7F24D2AE-A703-43C9-9DB7-A8632C4D4DDB}" destId="{8F97F9D7-7B4A-4176-9D81-6EAE02798C63}" srcOrd="0" destOrd="0" presId="urn:microsoft.com/office/officeart/2005/8/layout/vList2"/>
    <dgm:cxn modelId="{F14C4C7B-6A42-4AEE-8B1E-C947807AEE06}" srcId="{2B480921-929F-4E76-9004-7FA6EC52A8DA}" destId="{58CCFEB2-1D32-4DB1-83DD-412DFEF2C8ED}" srcOrd="1" destOrd="0" parTransId="{0836631F-25D6-4030-97B4-549FEC460BC8}" sibTransId="{6B8F4E0E-49AF-42E2-A08C-5265D22732CC}"/>
    <dgm:cxn modelId="{2CA489D0-263F-440E-B391-AF32DBCB4ECF}" type="presOf" srcId="{2B480921-929F-4E76-9004-7FA6EC52A8DA}" destId="{440C1FD1-9C7F-4685-8533-7BEC4F377070}" srcOrd="0" destOrd="0" presId="urn:microsoft.com/office/officeart/2005/8/layout/vList2"/>
    <dgm:cxn modelId="{2CC0D5D1-6DEA-4A2F-A5F8-354317A13956}" srcId="{2B480921-929F-4E76-9004-7FA6EC52A8DA}" destId="{7F24D2AE-A703-43C9-9DB7-A8632C4D4DDB}" srcOrd="0" destOrd="0" parTransId="{76B3E3F3-E48F-4B80-A84C-1850FAE7A2C7}" sibTransId="{49DC368C-4A5C-4F49-8F21-58878895FFBF}"/>
    <dgm:cxn modelId="{C26696ED-6E57-42EE-999F-F98BD84A8175}" type="presOf" srcId="{58CCFEB2-1D32-4DB1-83DD-412DFEF2C8ED}" destId="{CF240CF3-8721-4342-84D0-A77B2555F832}" srcOrd="0" destOrd="0" presId="urn:microsoft.com/office/officeart/2005/8/layout/vList2"/>
    <dgm:cxn modelId="{9A31C020-E347-4DB5-BDCA-13E4319AE114}" type="presParOf" srcId="{440C1FD1-9C7F-4685-8533-7BEC4F377070}" destId="{8F97F9D7-7B4A-4176-9D81-6EAE02798C63}" srcOrd="0" destOrd="0" presId="urn:microsoft.com/office/officeart/2005/8/layout/vList2"/>
    <dgm:cxn modelId="{66086DA2-7683-4A09-97A3-50BEA1966753}" type="presParOf" srcId="{440C1FD1-9C7F-4685-8533-7BEC4F377070}" destId="{83570BA5-6039-4623-9419-52972157EF11}" srcOrd="1" destOrd="0" presId="urn:microsoft.com/office/officeart/2005/8/layout/vList2"/>
    <dgm:cxn modelId="{7CFBFD6B-853A-4A8F-96F2-E425C848A6D9}" type="presParOf" srcId="{440C1FD1-9C7F-4685-8533-7BEC4F377070}" destId="{CF240CF3-8721-4342-84D0-A77B2555F83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7F9D7-7B4A-4176-9D81-6EAE02798C63}">
      <dsp:nvSpPr>
        <dsp:cNvPr id="0" name=""/>
        <dsp:cNvSpPr/>
      </dsp:nvSpPr>
      <dsp:spPr>
        <a:xfrm>
          <a:off x="0" y="456009"/>
          <a:ext cx="4691043" cy="22586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Pertemuan</a:t>
          </a:r>
          <a:r>
            <a:rPr lang="en-US" sz="2200" kern="1200" dirty="0"/>
            <a:t> ke-3 – 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Dr. Lukmanul Hakim,SE.,</a:t>
          </a:r>
          <a:r>
            <a:rPr lang="en-US" sz="2200" kern="1200" dirty="0" err="1"/>
            <a:t>M.Si</a:t>
          </a:r>
          <a:endParaRPr lang="en-US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Mata </a:t>
          </a:r>
          <a:r>
            <a:rPr lang="en-US" sz="2200" kern="1200" dirty="0" err="1"/>
            <a:t>Kuliah</a:t>
          </a:r>
          <a:r>
            <a:rPr lang="en-US" sz="2200" kern="1200" dirty="0"/>
            <a:t> : General Business Environment (GBE)</a:t>
          </a:r>
        </a:p>
      </dsp:txBody>
      <dsp:txXfrm>
        <a:off x="110260" y="566269"/>
        <a:ext cx="4470523" cy="2038165"/>
      </dsp:txXfrm>
    </dsp:sp>
    <dsp:sp modelId="{CF240CF3-8721-4342-84D0-A77B2555F832}">
      <dsp:nvSpPr>
        <dsp:cNvPr id="0" name=""/>
        <dsp:cNvSpPr/>
      </dsp:nvSpPr>
      <dsp:spPr>
        <a:xfrm>
          <a:off x="0" y="2778055"/>
          <a:ext cx="4691043" cy="2258685"/>
        </a:xfrm>
        <a:prstGeom prst="roundRect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Faktor politik dan hukum menentukan arah, kestabilan, dan perkembangan dunia usaha. Kebijakan dan peraturan pemerintah menciptakan kondisi yang dapat mendukung atau menghambat kegiatan bisnis.</a:t>
          </a:r>
        </a:p>
      </dsp:txBody>
      <dsp:txXfrm>
        <a:off x="110260" y="2888315"/>
        <a:ext cx="4470523" cy="2038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5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6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8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3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5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5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46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1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9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898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8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3" y="639763"/>
            <a:ext cx="2998270" cy="5492750"/>
          </a:xfrm>
        </p:spPr>
        <p:txBody>
          <a:bodyPr>
            <a:normAutofit/>
          </a:bodyPr>
          <a:lstStyle/>
          <a:p>
            <a:r>
              <a:rPr lang="id-ID">
                <a:solidFill>
                  <a:srgbClr val="FFFFFF"/>
                </a:solidFill>
              </a:rPr>
              <a:t>Faktor Politik dan Hukum dalam Lingkungan Bisnis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9CD2E2-4432-6B83-9975-D5C6E048A0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074106"/>
              </p:ext>
            </p:extLst>
          </p:nvPr>
        </p:nvGraphicFramePr>
        <p:xfrm>
          <a:off x="3966260" y="639763"/>
          <a:ext cx="4691043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CE464C9-BE10-BB17-DE11-7052F377DC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576" y="197615"/>
            <a:ext cx="1029835" cy="10557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pt-BR" sz="5200">
                <a:solidFill>
                  <a:srgbClr val="FFFFFF"/>
                </a:solidFill>
              </a:rPr>
              <a:t>Jenis Regulasi dalam Dunia Bisnis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Regulasi ekonomi, sosial, dan lingkungan memiliki peran penting dalam menjaga keseimbangan dunia usaha.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ekonomi mengatur aktivitas produksi, distribusi, dan konsumsi agar efisien dan adil.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Regulasi Ekonomi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sosial memastikan bahwa bisnis tidak merugikan tenaga kerja atau masyarakat.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Regulasi Sosial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lingkungan menjaga keberlanjutan sumber daya alam dan kelestarian lingkungan.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Regulasi Lingkungan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id-ID" sz="5200">
                <a:solidFill>
                  <a:srgbClr val="FFFFFF"/>
                </a:solidFill>
              </a:rPr>
              <a:t>Contoh Regulasi di Indonesia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t>UU Cipta Kerja, UU PDP, UU Ketenagakerjaan, dan kebijakan pajak UMKM merupakan contoh kebijakan utama.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yang baik menciptakan keadilan, namun regulasi berlebihan menekan kreativitas.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Dampak Regulasi terhadap Dunia Usaha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Negara dengan regulasi stabil dan efisien memiliki daya saing global yang tinggi.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Regulasi dan Daya Saing Global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Tumpang tindih aturan, birokrasi lambat, dan penegakan hukum yang belum konsisten.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Tantangan Regulasi di Indonesia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Pemerintah melakukan deregulasi dan digitalisasi untuk mempercepat investasi.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Reformasi Regulasi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Kepastian hukum menjadi fondasi utama dunia bisnis dan investasi.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Pentingnya Kepastian Hukum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0524E9-E361-435E-93CC-D891398D1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8" y="996624"/>
            <a:ext cx="2295699" cy="4879788"/>
          </a:xfrm>
        </p:spPr>
        <p:txBody>
          <a:bodyPr>
            <a:normAutofit/>
          </a:bodyPr>
          <a:lstStyle/>
          <a:p>
            <a:r>
              <a:rPr lang="id-ID" sz="3200">
                <a:solidFill>
                  <a:srgbClr val="FFFFFF"/>
                </a:solidFill>
              </a:rPr>
              <a:t>Tujuan Pembelajaran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1299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10" y="996625"/>
            <a:ext cx="5045875" cy="486475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Mampu menjelaskan peran faktor politik dan hukum dalam membentuk iklim usaha, memahami fungsi regulasi pemerintah, serta menganalisis bagaimana stabilitas politik memengaruhi keputusan bisnis.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C044D7-B045-BC5D-461F-7AC329A7A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99" y="1304293"/>
            <a:ext cx="1115760" cy="114382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EBAE0B-DD72-4094-8934-3B46A9142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425" y="4064626"/>
            <a:ext cx="6921150" cy="178817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Stabilitas politik adalah kondisi di mana pemerintahan efektif tanpa gangguan besar.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637" y="770467"/>
            <a:ext cx="8086725" cy="32941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5700">
                <a:solidFill>
                  <a:srgbClr val="FFFFFF"/>
                </a:solidFill>
              </a:rPr>
              <a:t>Konsep Stabilitas Politik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Kepercayaan publik, kesejahteraan ekonomi, dan kepemimpinan nasional.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Faktor yang Mempengaruhi Stabilitas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0524E9-E361-435E-93CC-D891398D1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8" y="996624"/>
            <a:ext cx="2295699" cy="4879788"/>
          </a:xfrm>
        </p:spPr>
        <p:txBody>
          <a:bodyPr>
            <a:normAutofit/>
          </a:bodyPr>
          <a:lstStyle/>
          <a:p>
            <a:r>
              <a:rPr lang="id-ID" sz="3800">
                <a:solidFill>
                  <a:srgbClr val="FFFFFF"/>
                </a:solidFill>
              </a:rPr>
              <a:t>Dampak Stabilitas Politik terhadap Bisnis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1299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10" y="996625"/>
            <a:ext cx="5045875" cy="4864751"/>
          </a:xfrm>
        </p:spPr>
        <p:txBody>
          <a:bodyPr anchor="ctr">
            <a:normAutofit/>
          </a:bodyPr>
          <a:lstStyle/>
          <a:p>
            <a:r>
              <a:rPr lang="id-ID">
                <a:solidFill>
                  <a:schemeClr val="tx1"/>
                </a:solidFill>
              </a:rPr>
              <a:t>Situasi politik yang stabil mendorong investasi, sementara ketidakstabilan menyebabkan penurunan produktivitas.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8DBE92-2331-4285-8226-D398190D3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695" y="1067403"/>
            <a:ext cx="4372851" cy="47231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Indikator Stabilitas Politik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117" y="1067403"/>
            <a:ext cx="2069893" cy="47231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100">
                <a:solidFill>
                  <a:srgbClr val="FFFFFF"/>
                </a:solidFill>
                <a:latin typeface="+mj-lt"/>
              </a:rPr>
              <a:t>Indeks korupsi, kebebasan pers, partisipasi publik, dan efektivitas pemerintahan.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6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8DBE92-2331-4285-8226-D398190D3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695" y="1067403"/>
            <a:ext cx="4372851" cy="47231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>
                <a:solidFill>
                  <a:srgbClr val="FFFFFF"/>
                </a:solidFill>
              </a:rPr>
              <a:t>Pengaruh Ketidakstabilan Politik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117" y="1067403"/>
            <a:ext cx="2069893" cy="47231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100">
                <a:solidFill>
                  <a:srgbClr val="FFFFFF"/>
                </a:solidFill>
                <a:latin typeface="+mj-lt"/>
              </a:rPr>
              <a:t>Ketika terjadi konflik atau kebijakan berubah drastis, dunia usaha menghadapi ketidakpastian.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6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Periode 2014–2024 menunjukkan pertumbuhan investasi stabil karena situasi politik kondusif.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Studi Kasus Indonesia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Kebijakan politik yang konsisten mendorong pembangunan sektor produktif.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Politik dan Pembangunan Ekonomi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Era digital menuntut perlindungan data, keamanan siber, dan transaksi elektronik yang aman.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Politik Hukum dan Dunia Digital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daerah pro-investasi menarik modal, sementara kebijakan yang rumit menghambat UMKM.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Hubungan Pemerintah Pusat dan Daerah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id-ID" sz="5200">
                <a:solidFill>
                  <a:srgbClr val="FFFFFF"/>
                </a:solidFill>
              </a:rPr>
              <a:t>Kasus Daerah (Lampung)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Stabilitas politik di Lampung mendukung pariwisata dan agribisnis, tetapi koordinasi antar lembaga perlu ditingkatkan.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id-ID" sz="4400">
                <a:solidFill>
                  <a:srgbClr val="FFFFFF"/>
                </a:solidFill>
              </a:rPr>
              <a:t>Pendahuluan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Tidak ada bisnis yang berjalan tanpa pengaruh politik dan hukum. Faktor ini membentuk lingkungan eksternal yang menentukan kebijakan investasi dan perdagangan.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A6FDDE-8B6E-2D13-7FCC-0BF1C72CA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819" y="1314146"/>
            <a:ext cx="1230324" cy="126127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DPR bersama pemerintah membentuk kebijakan publik yang transparan dan efektif.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Peran DPR dan Lembaga Negara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Kondisi politik global seperti perang dagang memengaruhi harga dan arus investasi.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Politik Global dan Dampaknya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Perusahaan perlu melakukan analisis risiko politik dan menjaga kepatuhan hukum.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Strategi Bisnis Menghadapi Dinamika Politik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97E041-634B-4B3E-8669-42583D9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9244"/>
            <a:ext cx="7934706" cy="5239512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Kolaborasi antara pemerintah, swasta, dan masyarakat penting untuk pertumbuhan berkelanjutan.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000">
                <a:solidFill>
                  <a:srgbClr val="FFFFFF"/>
                </a:solidFill>
              </a:rPr>
              <a:t>Sinergi Politik dan Dunia Usaha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877" y="4064626"/>
            <a:ext cx="7205369" cy="147623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>
                <a:solidFill>
                  <a:srgbClr val="FFFFFF"/>
                </a:solidFill>
                <a:latin typeface="+mj-lt"/>
              </a:rPr>
              <a:t>Regulasi pemerintah dan stabilitas politik adalah fondasi utama kemajuan ekonomi.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 dirty="0">
                <a:solidFill>
                  <a:srgbClr val="FFFFFF"/>
                </a:solidFill>
              </a:rPr>
              <a:t>Finally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id-ID">
                <a:solidFill>
                  <a:srgbClr val="FFFFFF"/>
                </a:solidFill>
              </a:rPr>
              <a:t>Refleksi Mahasiswa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t>Sebagai calon pemimpin bisnis, bagaimana strategi Anda jika terjadi perubahan politik atau regulasi?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5" y="726948"/>
            <a:ext cx="805815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D52484-62FF-3398-3EEE-1C02AB7D7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877" y="1285196"/>
            <a:ext cx="7205370" cy="27794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300">
                <a:solidFill>
                  <a:srgbClr val="FFFFFF"/>
                </a:solidFill>
              </a:rPr>
              <a:t>Alhamdulillaah</a:t>
            </a:r>
            <a:br>
              <a:rPr lang="en-US" sz="6300">
                <a:solidFill>
                  <a:srgbClr val="FFFFFF"/>
                </a:solidFill>
              </a:rPr>
            </a:br>
            <a:endParaRPr lang="en-US" sz="63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520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Makna Lingkungan Politik dan Hukum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Lingkungan politik mencakup sistem pemerintahan dan kebijakan publik. Lingkungan hukum mencakup undang-undang dan mekanisme penegakan hukum.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id-ID" sz="5200">
                <a:solidFill>
                  <a:srgbClr val="FFFFFF"/>
                </a:solidFill>
              </a:rPr>
              <a:t>Hubungan Politik, Hukum, dan Bisnis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Bisnis tidak dapat berkembang tanpa kepastian hukum dan stabilitas politik. Keputusan politik yang bijak menciptakan kepastian usaha.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10524E9-E361-435E-93CC-D891398D1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8" y="996624"/>
            <a:ext cx="2295699" cy="4879788"/>
          </a:xfrm>
        </p:spPr>
        <p:txBody>
          <a:bodyPr>
            <a:normAutofit/>
          </a:bodyPr>
          <a:lstStyle/>
          <a:p>
            <a:r>
              <a:rPr lang="id-ID" sz="3800">
                <a:solidFill>
                  <a:srgbClr val="FFFFFF"/>
                </a:solidFill>
              </a:rPr>
              <a:t>Pentingnya Faktor Politik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1299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10" y="996625"/>
            <a:ext cx="5045875" cy="4864751"/>
          </a:xfrm>
        </p:spPr>
        <p:txBody>
          <a:bodyPr anchor="ctr">
            <a:normAutofit/>
          </a:bodyPr>
          <a:lstStyle/>
          <a:p>
            <a:r>
              <a:rPr lang="id-ID">
                <a:solidFill>
                  <a:schemeClr val="tx1"/>
                </a:solidFill>
              </a:rPr>
              <a:t>Faktor politik menentukan arah kebijakan ekonomi nasional. Kebijakan fiskal, perdagangan, dan investasi merupakan hasil keputusan politik.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24" y="639763"/>
            <a:ext cx="2960998" cy="5492750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Peran Pemerintah dalam Dunia Usaha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28492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261" y="639764"/>
            <a:ext cx="4606524" cy="5492749"/>
          </a:xfrm>
        </p:spPr>
        <p:txBody>
          <a:bodyPr anchor="ctr">
            <a:normAutofit/>
          </a:bodyPr>
          <a:lstStyle/>
          <a:p>
            <a:r>
              <a:rPr lang="id-ID"/>
              <a:t>Pemerintah berperan sebagai regulator, fasilitator, dan pelaku ekonomi. Melalui peraturan, pemerintah menciptakan iklim usaha yang sehat.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600" y="643467"/>
            <a:ext cx="8178799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6" y="806204"/>
            <a:ext cx="7934706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884" y="1059736"/>
            <a:ext cx="7530175" cy="1228130"/>
          </a:xfrm>
        </p:spPr>
        <p:txBody>
          <a:bodyPr>
            <a:normAutofit/>
          </a:bodyPr>
          <a:lstStyle/>
          <a:p>
            <a:r>
              <a:rPr lang="id-ID">
                <a:solidFill>
                  <a:srgbClr val="FFFFFF"/>
                </a:solidFill>
              </a:rPr>
              <a:t>Konsep Regulasi Pemerintah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884" y="2973313"/>
            <a:ext cx="7530175" cy="2903099"/>
          </a:xfrm>
        </p:spPr>
        <p:txBody>
          <a:bodyPr>
            <a:normAutofit/>
          </a:bodyPr>
          <a:lstStyle/>
          <a:p>
            <a:r>
              <a:t>Regulasi adalah aturan hukum yang mengatur hubungan antara bisnis, pemerintah, dan masyarakat. Tujuannya menciptakan keseimbangan antara ekonomi dan kesejahteraan sosial.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10524E9-E361-435E-93CC-D891398D1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8" y="996624"/>
            <a:ext cx="2295699" cy="4879788"/>
          </a:xfrm>
        </p:spPr>
        <p:txBody>
          <a:bodyPr>
            <a:normAutofit/>
          </a:bodyPr>
          <a:lstStyle/>
          <a:p>
            <a:r>
              <a:rPr lang="id-ID" sz="3800">
                <a:solidFill>
                  <a:srgbClr val="FFFFFF"/>
                </a:solidFill>
              </a:rPr>
              <a:t>Tujuan Regulasi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1299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10" y="996625"/>
            <a:ext cx="5045875" cy="4864751"/>
          </a:xfrm>
        </p:spPr>
        <p:txBody>
          <a:bodyPr anchor="ctr">
            <a:normAutofit/>
          </a:bodyPr>
          <a:lstStyle/>
          <a:p>
            <a:r>
              <a:rPr lang="id-ID">
                <a:solidFill>
                  <a:schemeClr val="tx1"/>
                </a:solidFill>
              </a:rPr>
              <a:t>Melindungi masyarakat dari praktik bisnis tidak etis, menjaga persaingan sehat, dan memastikan kepatuhan terhadap standar sosial.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34</TotalTime>
  <Words>683</Words>
  <Application>Microsoft Office PowerPoint</Application>
  <PresentationFormat>On-screen Show (4:3)</PresentationFormat>
  <Paragraphs>74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Calibri Light</vt:lpstr>
      <vt:lpstr>Metropolitan</vt:lpstr>
      <vt:lpstr>Faktor Politik dan Hukum dalam Lingkungan Bisnis</vt:lpstr>
      <vt:lpstr>Tujuan Pembelajaran</vt:lpstr>
      <vt:lpstr>Pendahuluan</vt:lpstr>
      <vt:lpstr>Makna Lingkungan Politik dan Hukum</vt:lpstr>
      <vt:lpstr>Hubungan Politik, Hukum, dan Bisnis</vt:lpstr>
      <vt:lpstr>Pentingnya Faktor Politik</vt:lpstr>
      <vt:lpstr>Peran Pemerintah dalam Dunia Usaha</vt:lpstr>
      <vt:lpstr>Konsep Regulasi Pemerintah</vt:lpstr>
      <vt:lpstr>Tujuan Regulasi</vt:lpstr>
      <vt:lpstr>Jenis Regulasi dalam Dunia Bisnis</vt:lpstr>
      <vt:lpstr>Regulasi Ekonomi</vt:lpstr>
      <vt:lpstr>Regulasi Sosial</vt:lpstr>
      <vt:lpstr>Regulasi Lingkungan</vt:lpstr>
      <vt:lpstr>Contoh Regulasi di Indonesia</vt:lpstr>
      <vt:lpstr>Dampak Regulasi terhadap Dunia Usaha</vt:lpstr>
      <vt:lpstr>Regulasi dan Daya Saing Global</vt:lpstr>
      <vt:lpstr>Tantangan Regulasi di Indonesia</vt:lpstr>
      <vt:lpstr>Reformasi Regulasi</vt:lpstr>
      <vt:lpstr>Pentingnya Kepastian Hukum</vt:lpstr>
      <vt:lpstr>Konsep Stabilitas Politik</vt:lpstr>
      <vt:lpstr>Faktor yang Mempengaruhi Stabilitas Politik</vt:lpstr>
      <vt:lpstr>Dampak Stabilitas Politik terhadap Bisnis</vt:lpstr>
      <vt:lpstr>Indikator Stabilitas Politik</vt:lpstr>
      <vt:lpstr>Pengaruh Ketidakstabilan Politik</vt:lpstr>
      <vt:lpstr>Studi Kasus Indonesia</vt:lpstr>
      <vt:lpstr>Politik dan Pembangunan Ekonomi</vt:lpstr>
      <vt:lpstr>Politik Hukum dan Dunia Digital</vt:lpstr>
      <vt:lpstr>Hubungan Pemerintah Pusat dan Daerah</vt:lpstr>
      <vt:lpstr>Kasus Daerah (Lampung)</vt:lpstr>
      <vt:lpstr>Peran DPR dan Lembaga Negara</vt:lpstr>
      <vt:lpstr>Politik Global dan Dampaknya</vt:lpstr>
      <vt:lpstr>Strategi Bisnis Menghadapi Dinamika Politik</vt:lpstr>
      <vt:lpstr>Sinergi Politik dan Dunia Usaha</vt:lpstr>
      <vt:lpstr>Finally</vt:lpstr>
      <vt:lpstr>Refleksi Mahasiswa</vt:lpstr>
      <vt:lpstr>Alhamdulillaah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Lenovo</dc:creator>
  <cp:keywords/>
  <dc:description>generated using python-pptx</dc:description>
  <cp:lastModifiedBy>Lukmanul Hakim</cp:lastModifiedBy>
  <cp:revision>5</cp:revision>
  <dcterms:created xsi:type="dcterms:W3CDTF">2013-01-27T09:14:16Z</dcterms:created>
  <dcterms:modified xsi:type="dcterms:W3CDTF">2025-10-23T02:59:51Z</dcterms:modified>
  <cp:category/>
</cp:coreProperties>
</file>