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8" r:id="rId37"/>
    <p:sldId id="295" r:id="rId38"/>
    <p:sldId id="296" r:id="rId39"/>
    <p:sldId id="297" r:id="rId40"/>
    <p:sldId id="299" r:id="rId41"/>
    <p:sldId id="300" r:id="rId42"/>
    <p:sldId id="301" r:id="rId43"/>
    <p:sldId id="302" r:id="rId44"/>
    <p:sldId id="303"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6" d="100"/>
          <a:sy n="96" d="100"/>
        </p:scale>
        <p:origin x="130" y="62"/>
      </p:cViewPr>
      <p:guideLst/>
    </p:cSldViewPr>
  </p:slideViewPr>
  <p:notesTextViewPr>
    <p:cViewPr>
      <p:scale>
        <a:sx n="1" d="1"/>
        <a:sy n="1" d="1"/>
      </p:scale>
      <p:origin x="0" y="0"/>
    </p:cViewPr>
  </p:notesTextViewPr>
  <p:sorterViewPr>
    <p:cViewPr>
      <p:scale>
        <a:sx n="100" d="100"/>
        <a:sy n="100" d="100"/>
      </p:scale>
      <p:origin x="0" y="-111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76771-54B3-4164-A02A-713FE735626D}"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8B897A0D-8AC4-4ED8-91E0-66309239230D}">
      <dgm:prSet/>
      <dgm:spPr/>
      <dgm:t>
        <a:bodyPr/>
        <a:lstStyle/>
        <a:p>
          <a:r>
            <a:rPr lang="id-ID"/>
            <a:t>Pertumbuhan startup menunjukkan perubahan besar dalam ekosistem bisnis Indonesia. Inovasi digital mendukung efisiensi layanan publik, keuangan, transportasi, dan pendidikan.</a:t>
          </a:r>
          <a:endParaRPr lang="en-US"/>
        </a:p>
      </dgm:t>
    </dgm:pt>
    <dgm:pt modelId="{BBE203D9-A578-4EDF-8777-0CC201880C68}" type="parTrans" cxnId="{40179E27-54E6-4609-8459-C3DBA5EF839D}">
      <dgm:prSet/>
      <dgm:spPr/>
      <dgm:t>
        <a:bodyPr/>
        <a:lstStyle/>
        <a:p>
          <a:endParaRPr lang="en-US"/>
        </a:p>
      </dgm:t>
    </dgm:pt>
    <dgm:pt modelId="{A5327D9F-874A-40C6-94D1-257798F84EE3}" type="sibTrans" cxnId="{40179E27-54E6-4609-8459-C3DBA5EF839D}">
      <dgm:prSet/>
      <dgm:spPr/>
      <dgm:t>
        <a:bodyPr/>
        <a:lstStyle/>
        <a:p>
          <a:endParaRPr lang="en-US"/>
        </a:p>
      </dgm:t>
    </dgm:pt>
    <dgm:pt modelId="{FAD76477-9F71-4523-AF86-51D6F37BFE86}">
      <dgm:prSet/>
      <dgm:spPr/>
      <dgm:t>
        <a:bodyPr/>
        <a:lstStyle/>
        <a:p>
          <a:r>
            <a:rPr lang="id-ID"/>
            <a:t>Indonesia berada di peringkat teratas Asia Tenggara untuk jumlah startup, dengan lebih dari 3.000 startup pada pertengahan 2025</a:t>
          </a:r>
          <a:endParaRPr lang="en-US"/>
        </a:p>
      </dgm:t>
    </dgm:pt>
    <dgm:pt modelId="{36DEB29F-F533-45B6-96A8-C0CA4FF01E80}" type="parTrans" cxnId="{D9736245-7D4A-4D49-94CC-42860A2B3D80}">
      <dgm:prSet/>
      <dgm:spPr/>
      <dgm:t>
        <a:bodyPr/>
        <a:lstStyle/>
        <a:p>
          <a:endParaRPr lang="en-US"/>
        </a:p>
      </dgm:t>
    </dgm:pt>
    <dgm:pt modelId="{1A54EA70-0DE6-44E2-A76D-268FFFBB1FA7}" type="sibTrans" cxnId="{D9736245-7D4A-4D49-94CC-42860A2B3D80}">
      <dgm:prSet/>
      <dgm:spPr/>
      <dgm:t>
        <a:bodyPr/>
        <a:lstStyle/>
        <a:p>
          <a:endParaRPr lang="en-US"/>
        </a:p>
      </dgm:t>
    </dgm:pt>
    <dgm:pt modelId="{E04CF607-6764-4D28-A72F-C4B51D091B4B}">
      <dgm:prSet/>
      <dgm:spPr/>
      <dgm:t>
        <a:bodyPr/>
        <a:lstStyle/>
        <a:p>
          <a:r>
            <a:rPr lang="id-ID"/>
            <a:t>Pertumbuhan startup di Indonesia cukup signifikan, meningkat hampir 50% dari tahun 2020 hingga 2024, dengan rata-rata pertumbuhan lebih dari 200 startup baru setiap tahun. Secara global, Indonesia menduduki peringkat keenam di dunia pada awal 2024</a:t>
          </a:r>
          <a:endParaRPr lang="en-US"/>
        </a:p>
      </dgm:t>
    </dgm:pt>
    <dgm:pt modelId="{2726EC81-79AC-436B-91BD-F0326621A17B}" type="parTrans" cxnId="{0F5CBE7C-90F9-433C-A289-8C3E06CFE903}">
      <dgm:prSet/>
      <dgm:spPr/>
      <dgm:t>
        <a:bodyPr/>
        <a:lstStyle/>
        <a:p>
          <a:endParaRPr lang="en-US"/>
        </a:p>
      </dgm:t>
    </dgm:pt>
    <dgm:pt modelId="{619AFECD-0BA0-4DA4-8225-8A481A13FEEB}" type="sibTrans" cxnId="{0F5CBE7C-90F9-433C-A289-8C3E06CFE903}">
      <dgm:prSet/>
      <dgm:spPr/>
      <dgm:t>
        <a:bodyPr/>
        <a:lstStyle/>
        <a:p>
          <a:endParaRPr lang="en-US"/>
        </a:p>
      </dgm:t>
    </dgm:pt>
    <dgm:pt modelId="{4EE5B633-0065-45CC-A9B0-6B11A2C0A6D8}" type="pres">
      <dgm:prSet presAssocID="{5E076771-54B3-4164-A02A-713FE735626D}" presName="Name0" presStyleCnt="0">
        <dgm:presLayoutVars>
          <dgm:dir/>
          <dgm:resizeHandles val="exact"/>
        </dgm:presLayoutVars>
      </dgm:prSet>
      <dgm:spPr/>
    </dgm:pt>
    <dgm:pt modelId="{C12652D9-8C6F-406A-A6DD-9C3C74900E9B}" type="pres">
      <dgm:prSet presAssocID="{8B897A0D-8AC4-4ED8-91E0-66309239230D}" presName="node" presStyleLbl="node1" presStyleIdx="0" presStyleCnt="3">
        <dgm:presLayoutVars>
          <dgm:bulletEnabled val="1"/>
        </dgm:presLayoutVars>
      </dgm:prSet>
      <dgm:spPr/>
    </dgm:pt>
    <dgm:pt modelId="{C359E56D-4305-41BF-B204-14EB62427BD0}" type="pres">
      <dgm:prSet presAssocID="{A5327D9F-874A-40C6-94D1-257798F84EE3}" presName="sibTrans" presStyleLbl="sibTrans2D1" presStyleIdx="0" presStyleCnt="2"/>
      <dgm:spPr/>
    </dgm:pt>
    <dgm:pt modelId="{7E567EE0-51C8-42E1-85CB-8BA42E958570}" type="pres">
      <dgm:prSet presAssocID="{A5327D9F-874A-40C6-94D1-257798F84EE3}" presName="connectorText" presStyleLbl="sibTrans2D1" presStyleIdx="0" presStyleCnt="2"/>
      <dgm:spPr/>
    </dgm:pt>
    <dgm:pt modelId="{7795C40C-1214-4DC3-B2DD-AA702A02853C}" type="pres">
      <dgm:prSet presAssocID="{FAD76477-9F71-4523-AF86-51D6F37BFE86}" presName="node" presStyleLbl="node1" presStyleIdx="1" presStyleCnt="3">
        <dgm:presLayoutVars>
          <dgm:bulletEnabled val="1"/>
        </dgm:presLayoutVars>
      </dgm:prSet>
      <dgm:spPr/>
    </dgm:pt>
    <dgm:pt modelId="{82B657BF-759F-4F80-BB55-6153A84D82F4}" type="pres">
      <dgm:prSet presAssocID="{1A54EA70-0DE6-44E2-A76D-268FFFBB1FA7}" presName="sibTrans" presStyleLbl="sibTrans2D1" presStyleIdx="1" presStyleCnt="2"/>
      <dgm:spPr/>
    </dgm:pt>
    <dgm:pt modelId="{2B138A8E-0FA1-43FE-B28D-CE143F055604}" type="pres">
      <dgm:prSet presAssocID="{1A54EA70-0DE6-44E2-A76D-268FFFBB1FA7}" presName="connectorText" presStyleLbl="sibTrans2D1" presStyleIdx="1" presStyleCnt="2"/>
      <dgm:spPr/>
    </dgm:pt>
    <dgm:pt modelId="{ED5B0868-C68A-4FF1-BEF9-7631786EF514}" type="pres">
      <dgm:prSet presAssocID="{E04CF607-6764-4D28-A72F-C4B51D091B4B}" presName="node" presStyleLbl="node1" presStyleIdx="2" presStyleCnt="3">
        <dgm:presLayoutVars>
          <dgm:bulletEnabled val="1"/>
        </dgm:presLayoutVars>
      </dgm:prSet>
      <dgm:spPr/>
    </dgm:pt>
  </dgm:ptLst>
  <dgm:cxnLst>
    <dgm:cxn modelId="{4DF67C11-05E1-4825-BF91-34855122C2E5}" type="presOf" srcId="{FAD76477-9F71-4523-AF86-51D6F37BFE86}" destId="{7795C40C-1214-4DC3-B2DD-AA702A02853C}" srcOrd="0" destOrd="0" presId="urn:microsoft.com/office/officeart/2005/8/layout/process1"/>
    <dgm:cxn modelId="{6C16F224-B18C-4F02-BB1A-51E931D58058}" type="presOf" srcId="{E04CF607-6764-4D28-A72F-C4B51D091B4B}" destId="{ED5B0868-C68A-4FF1-BEF9-7631786EF514}" srcOrd="0" destOrd="0" presId="urn:microsoft.com/office/officeart/2005/8/layout/process1"/>
    <dgm:cxn modelId="{40179E27-54E6-4609-8459-C3DBA5EF839D}" srcId="{5E076771-54B3-4164-A02A-713FE735626D}" destId="{8B897A0D-8AC4-4ED8-91E0-66309239230D}" srcOrd="0" destOrd="0" parTransId="{BBE203D9-A578-4EDF-8777-0CC201880C68}" sibTransId="{A5327D9F-874A-40C6-94D1-257798F84EE3}"/>
    <dgm:cxn modelId="{B98DF230-020C-42EA-B13B-351507DEB702}" type="presOf" srcId="{A5327D9F-874A-40C6-94D1-257798F84EE3}" destId="{C359E56D-4305-41BF-B204-14EB62427BD0}" srcOrd="0" destOrd="0" presId="urn:microsoft.com/office/officeart/2005/8/layout/process1"/>
    <dgm:cxn modelId="{26C4FF60-63BF-49E1-8E4D-64ED031A02F0}" type="presOf" srcId="{5E076771-54B3-4164-A02A-713FE735626D}" destId="{4EE5B633-0065-45CC-A9B0-6B11A2C0A6D8}" srcOrd="0" destOrd="0" presId="urn:microsoft.com/office/officeart/2005/8/layout/process1"/>
    <dgm:cxn modelId="{D9736245-7D4A-4D49-94CC-42860A2B3D80}" srcId="{5E076771-54B3-4164-A02A-713FE735626D}" destId="{FAD76477-9F71-4523-AF86-51D6F37BFE86}" srcOrd="1" destOrd="0" parTransId="{36DEB29F-F533-45B6-96A8-C0CA4FF01E80}" sibTransId="{1A54EA70-0DE6-44E2-A76D-268FFFBB1FA7}"/>
    <dgm:cxn modelId="{8BC8DA46-AF92-431A-8F3F-736894AC89CE}" type="presOf" srcId="{1A54EA70-0DE6-44E2-A76D-268FFFBB1FA7}" destId="{82B657BF-759F-4F80-BB55-6153A84D82F4}" srcOrd="0" destOrd="0" presId="urn:microsoft.com/office/officeart/2005/8/layout/process1"/>
    <dgm:cxn modelId="{6B89197A-865B-4C95-A8E7-3C848D962EB5}" type="presOf" srcId="{1A54EA70-0DE6-44E2-A76D-268FFFBB1FA7}" destId="{2B138A8E-0FA1-43FE-B28D-CE143F055604}" srcOrd="1" destOrd="0" presId="urn:microsoft.com/office/officeart/2005/8/layout/process1"/>
    <dgm:cxn modelId="{0F5CBE7C-90F9-433C-A289-8C3E06CFE903}" srcId="{5E076771-54B3-4164-A02A-713FE735626D}" destId="{E04CF607-6764-4D28-A72F-C4B51D091B4B}" srcOrd="2" destOrd="0" parTransId="{2726EC81-79AC-436B-91BD-F0326621A17B}" sibTransId="{619AFECD-0BA0-4DA4-8225-8A481A13FEEB}"/>
    <dgm:cxn modelId="{0A079EB2-9AAC-4051-B841-5C5B099CA104}" type="presOf" srcId="{8B897A0D-8AC4-4ED8-91E0-66309239230D}" destId="{C12652D9-8C6F-406A-A6DD-9C3C74900E9B}" srcOrd="0" destOrd="0" presId="urn:microsoft.com/office/officeart/2005/8/layout/process1"/>
    <dgm:cxn modelId="{D2E9BDC4-B00A-4E7C-89C2-A2C51D6F4542}" type="presOf" srcId="{A5327D9F-874A-40C6-94D1-257798F84EE3}" destId="{7E567EE0-51C8-42E1-85CB-8BA42E958570}" srcOrd="1" destOrd="0" presId="urn:microsoft.com/office/officeart/2005/8/layout/process1"/>
    <dgm:cxn modelId="{B00AB0D8-AB33-4881-82D8-939A2BA37DB1}" type="presParOf" srcId="{4EE5B633-0065-45CC-A9B0-6B11A2C0A6D8}" destId="{C12652D9-8C6F-406A-A6DD-9C3C74900E9B}" srcOrd="0" destOrd="0" presId="urn:microsoft.com/office/officeart/2005/8/layout/process1"/>
    <dgm:cxn modelId="{3CDC92DC-0CA8-4FB0-8E85-9EE217E216C9}" type="presParOf" srcId="{4EE5B633-0065-45CC-A9B0-6B11A2C0A6D8}" destId="{C359E56D-4305-41BF-B204-14EB62427BD0}" srcOrd="1" destOrd="0" presId="urn:microsoft.com/office/officeart/2005/8/layout/process1"/>
    <dgm:cxn modelId="{25B6FC0E-11F8-4B91-ABD9-5794D09351A0}" type="presParOf" srcId="{C359E56D-4305-41BF-B204-14EB62427BD0}" destId="{7E567EE0-51C8-42E1-85CB-8BA42E958570}" srcOrd="0" destOrd="0" presId="urn:microsoft.com/office/officeart/2005/8/layout/process1"/>
    <dgm:cxn modelId="{904156BF-9A73-4D20-8A67-9A53B120B485}" type="presParOf" srcId="{4EE5B633-0065-45CC-A9B0-6B11A2C0A6D8}" destId="{7795C40C-1214-4DC3-B2DD-AA702A02853C}" srcOrd="2" destOrd="0" presId="urn:microsoft.com/office/officeart/2005/8/layout/process1"/>
    <dgm:cxn modelId="{992D6A29-866E-4D7E-9048-C723145BDF58}" type="presParOf" srcId="{4EE5B633-0065-45CC-A9B0-6B11A2C0A6D8}" destId="{82B657BF-759F-4F80-BB55-6153A84D82F4}" srcOrd="3" destOrd="0" presId="urn:microsoft.com/office/officeart/2005/8/layout/process1"/>
    <dgm:cxn modelId="{3235787C-7E0D-4944-B2E6-BD43F2CD59CE}" type="presParOf" srcId="{82B657BF-759F-4F80-BB55-6153A84D82F4}" destId="{2B138A8E-0FA1-43FE-B28D-CE143F055604}" srcOrd="0" destOrd="0" presId="urn:microsoft.com/office/officeart/2005/8/layout/process1"/>
    <dgm:cxn modelId="{F25470EB-96B1-4649-8F03-C99F38BE3AE3}" type="presParOf" srcId="{4EE5B633-0065-45CC-A9B0-6B11A2C0A6D8}" destId="{ED5B0868-C68A-4FF1-BEF9-7631786EF51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17E6F-AE59-44D3-A52A-CB78F1F2FDEB}" type="doc">
      <dgm:prSet loTypeId="urn:microsoft.com/office/officeart/2005/8/layout/process1" loCatId="process" qsTypeId="urn:microsoft.com/office/officeart/2005/8/quickstyle/simple4" qsCatId="simple" csTypeId="urn:microsoft.com/office/officeart/2005/8/colors/colorful1" csCatId="colorful"/>
      <dgm:spPr/>
      <dgm:t>
        <a:bodyPr/>
        <a:lstStyle/>
        <a:p>
          <a:endParaRPr lang="en-US"/>
        </a:p>
      </dgm:t>
    </dgm:pt>
    <dgm:pt modelId="{AC015EFB-9BAC-48E3-B262-9C94E561FE49}">
      <dgm:prSet/>
      <dgm:spPr/>
      <dgm:t>
        <a:bodyPr/>
        <a:lstStyle/>
        <a:p>
          <a:r>
            <a:rPr lang="en-US"/>
            <a:t>Budaya kerja di era digital menekankan fleksibilitas, inovasi, dan kolaborasi lintas tim. Teknologi memungkinkan kerja jarak jauh dan kolaborasi global tanpa batas geografis.</a:t>
          </a:r>
        </a:p>
      </dgm:t>
    </dgm:pt>
    <dgm:pt modelId="{84BF8B6F-6B8B-4F2E-AC7B-96364ABF2893}" type="parTrans" cxnId="{44D10792-0378-48B5-906A-EB7F9F61C1E7}">
      <dgm:prSet/>
      <dgm:spPr/>
      <dgm:t>
        <a:bodyPr/>
        <a:lstStyle/>
        <a:p>
          <a:endParaRPr lang="en-US"/>
        </a:p>
      </dgm:t>
    </dgm:pt>
    <dgm:pt modelId="{3560CB4E-1649-43B5-9850-B534393140D6}" type="sibTrans" cxnId="{44D10792-0378-48B5-906A-EB7F9F61C1E7}">
      <dgm:prSet/>
      <dgm:spPr/>
      <dgm:t>
        <a:bodyPr/>
        <a:lstStyle/>
        <a:p>
          <a:endParaRPr lang="en-US"/>
        </a:p>
      </dgm:t>
    </dgm:pt>
    <dgm:pt modelId="{4D95AC61-237B-4712-9644-D8646C0F45DA}">
      <dgm:prSet/>
      <dgm:spPr/>
      <dgm:t>
        <a:bodyPr/>
        <a:lstStyle/>
        <a:p>
          <a:r>
            <a:rPr lang="id-ID"/>
            <a:t>Konsep</a:t>
          </a:r>
          <a:r>
            <a:rPr lang="en-US"/>
            <a:t> </a:t>
          </a:r>
          <a:r>
            <a:rPr lang="id-ID"/>
            <a:t>Hybrid Working dan Pengaruhnya terhadap Keseimbangan Kehidupan Kerja</a:t>
          </a:r>
          <a:endParaRPr lang="en-US"/>
        </a:p>
      </dgm:t>
    </dgm:pt>
    <dgm:pt modelId="{F8E748BE-F53A-4AD5-9C88-FCD5F09B790D}" type="parTrans" cxnId="{C0C7ABE6-AE05-4B5A-9276-B453668D2FA5}">
      <dgm:prSet/>
      <dgm:spPr/>
      <dgm:t>
        <a:bodyPr/>
        <a:lstStyle/>
        <a:p>
          <a:endParaRPr lang="en-US"/>
        </a:p>
      </dgm:t>
    </dgm:pt>
    <dgm:pt modelId="{396189C9-58F5-4A71-84F7-A74306B9221F}" type="sibTrans" cxnId="{C0C7ABE6-AE05-4B5A-9276-B453668D2FA5}">
      <dgm:prSet/>
      <dgm:spPr/>
      <dgm:t>
        <a:bodyPr/>
        <a:lstStyle/>
        <a:p>
          <a:endParaRPr lang="en-US"/>
        </a:p>
      </dgm:t>
    </dgm:pt>
    <dgm:pt modelId="{E32D4F92-1641-4BA1-8FD7-1CB0B486B279}">
      <dgm:prSet/>
      <dgm:spPr/>
      <dgm:t>
        <a:bodyPr/>
        <a:lstStyle/>
        <a:p>
          <a:r>
            <a:rPr lang="id-ID"/>
            <a:t>Hybrid working adalah model kerja fleksibel yang mengombinasikan bekerja di kantor (onsite) dan bekerja jarak jauh (remote work). Model ini memberikan otonomi kepada karyawan untuk memilih lokasi kerja yang paling produktif bagi mereka pada waktu tertentu, sesuai dengan kebijakan yang disepakati bersama perusahaan</a:t>
          </a:r>
          <a:endParaRPr lang="en-US"/>
        </a:p>
      </dgm:t>
    </dgm:pt>
    <dgm:pt modelId="{6D2227CE-4BAA-409A-A79D-2ABCDC9D759F}" type="parTrans" cxnId="{C5005107-6ACA-451A-A678-8BD4A362BE51}">
      <dgm:prSet/>
      <dgm:spPr/>
      <dgm:t>
        <a:bodyPr/>
        <a:lstStyle/>
        <a:p>
          <a:endParaRPr lang="en-US"/>
        </a:p>
      </dgm:t>
    </dgm:pt>
    <dgm:pt modelId="{1F98AF4A-5DAE-45F7-BA15-E7196741E11F}" type="sibTrans" cxnId="{C5005107-6ACA-451A-A678-8BD4A362BE51}">
      <dgm:prSet/>
      <dgm:spPr/>
      <dgm:t>
        <a:bodyPr/>
        <a:lstStyle/>
        <a:p>
          <a:endParaRPr lang="en-US"/>
        </a:p>
      </dgm:t>
    </dgm:pt>
    <dgm:pt modelId="{B37A292C-E92D-4A49-94C9-F06A2E949495}" type="pres">
      <dgm:prSet presAssocID="{A9917E6F-AE59-44D3-A52A-CB78F1F2FDEB}" presName="Name0" presStyleCnt="0">
        <dgm:presLayoutVars>
          <dgm:dir/>
          <dgm:resizeHandles val="exact"/>
        </dgm:presLayoutVars>
      </dgm:prSet>
      <dgm:spPr/>
    </dgm:pt>
    <dgm:pt modelId="{72993F49-D92C-463C-95FD-EF421A0FF1DC}" type="pres">
      <dgm:prSet presAssocID="{AC015EFB-9BAC-48E3-B262-9C94E561FE49}" presName="node" presStyleLbl="node1" presStyleIdx="0" presStyleCnt="3">
        <dgm:presLayoutVars>
          <dgm:bulletEnabled val="1"/>
        </dgm:presLayoutVars>
      </dgm:prSet>
      <dgm:spPr/>
    </dgm:pt>
    <dgm:pt modelId="{6560290A-DD26-49D6-8724-E81082C54C40}" type="pres">
      <dgm:prSet presAssocID="{3560CB4E-1649-43B5-9850-B534393140D6}" presName="sibTrans" presStyleLbl="sibTrans2D1" presStyleIdx="0" presStyleCnt="2"/>
      <dgm:spPr/>
    </dgm:pt>
    <dgm:pt modelId="{207A20B4-E2E3-4B0F-A362-ED2B761F9BF0}" type="pres">
      <dgm:prSet presAssocID="{3560CB4E-1649-43B5-9850-B534393140D6}" presName="connectorText" presStyleLbl="sibTrans2D1" presStyleIdx="0" presStyleCnt="2"/>
      <dgm:spPr/>
    </dgm:pt>
    <dgm:pt modelId="{24BECE90-63F3-494A-BB14-4656FC1E618A}" type="pres">
      <dgm:prSet presAssocID="{4D95AC61-237B-4712-9644-D8646C0F45DA}" presName="node" presStyleLbl="node1" presStyleIdx="1" presStyleCnt="3">
        <dgm:presLayoutVars>
          <dgm:bulletEnabled val="1"/>
        </dgm:presLayoutVars>
      </dgm:prSet>
      <dgm:spPr/>
    </dgm:pt>
    <dgm:pt modelId="{FDEBA49C-52BB-4B26-852F-911F3F176540}" type="pres">
      <dgm:prSet presAssocID="{396189C9-58F5-4A71-84F7-A74306B9221F}" presName="sibTrans" presStyleLbl="sibTrans2D1" presStyleIdx="1" presStyleCnt="2"/>
      <dgm:spPr/>
    </dgm:pt>
    <dgm:pt modelId="{7862657C-0D18-4DB6-89D3-564F3DC935BD}" type="pres">
      <dgm:prSet presAssocID="{396189C9-58F5-4A71-84F7-A74306B9221F}" presName="connectorText" presStyleLbl="sibTrans2D1" presStyleIdx="1" presStyleCnt="2"/>
      <dgm:spPr/>
    </dgm:pt>
    <dgm:pt modelId="{F837AEEE-1EDA-429C-A0DC-ACCA0191F24A}" type="pres">
      <dgm:prSet presAssocID="{E32D4F92-1641-4BA1-8FD7-1CB0B486B279}" presName="node" presStyleLbl="node1" presStyleIdx="2" presStyleCnt="3">
        <dgm:presLayoutVars>
          <dgm:bulletEnabled val="1"/>
        </dgm:presLayoutVars>
      </dgm:prSet>
      <dgm:spPr/>
    </dgm:pt>
  </dgm:ptLst>
  <dgm:cxnLst>
    <dgm:cxn modelId="{C5005107-6ACA-451A-A678-8BD4A362BE51}" srcId="{A9917E6F-AE59-44D3-A52A-CB78F1F2FDEB}" destId="{E32D4F92-1641-4BA1-8FD7-1CB0B486B279}" srcOrd="2" destOrd="0" parTransId="{6D2227CE-4BAA-409A-A79D-2ABCDC9D759F}" sibTransId="{1F98AF4A-5DAE-45F7-BA15-E7196741E11F}"/>
    <dgm:cxn modelId="{7ED5040F-1022-4D85-A05F-57728F91F9A2}" type="presOf" srcId="{3560CB4E-1649-43B5-9850-B534393140D6}" destId="{6560290A-DD26-49D6-8724-E81082C54C40}" srcOrd="0" destOrd="0" presId="urn:microsoft.com/office/officeart/2005/8/layout/process1"/>
    <dgm:cxn modelId="{CED2532E-013B-4006-BE29-8E4750154279}" type="presOf" srcId="{3560CB4E-1649-43B5-9850-B534393140D6}" destId="{207A20B4-E2E3-4B0F-A362-ED2B761F9BF0}" srcOrd="1" destOrd="0" presId="urn:microsoft.com/office/officeart/2005/8/layout/process1"/>
    <dgm:cxn modelId="{5A9CD432-96BB-4651-82F3-C10CBA6A577F}" type="presOf" srcId="{396189C9-58F5-4A71-84F7-A74306B9221F}" destId="{7862657C-0D18-4DB6-89D3-564F3DC935BD}" srcOrd="1" destOrd="0" presId="urn:microsoft.com/office/officeart/2005/8/layout/process1"/>
    <dgm:cxn modelId="{A8CE6A38-CE85-45C8-86AB-C70430CB7588}" type="presOf" srcId="{4D95AC61-237B-4712-9644-D8646C0F45DA}" destId="{24BECE90-63F3-494A-BB14-4656FC1E618A}" srcOrd="0" destOrd="0" presId="urn:microsoft.com/office/officeart/2005/8/layout/process1"/>
    <dgm:cxn modelId="{22CC6540-B267-441D-AA9A-A95BA409174F}" type="presOf" srcId="{A9917E6F-AE59-44D3-A52A-CB78F1F2FDEB}" destId="{B37A292C-E92D-4A49-94C9-F06A2E949495}" srcOrd="0" destOrd="0" presId="urn:microsoft.com/office/officeart/2005/8/layout/process1"/>
    <dgm:cxn modelId="{9157925B-4684-4745-9375-EA671A23ED85}" type="presOf" srcId="{E32D4F92-1641-4BA1-8FD7-1CB0B486B279}" destId="{F837AEEE-1EDA-429C-A0DC-ACCA0191F24A}" srcOrd="0" destOrd="0" presId="urn:microsoft.com/office/officeart/2005/8/layout/process1"/>
    <dgm:cxn modelId="{BFC61C55-F805-4CC8-A006-F31625715020}" type="presOf" srcId="{AC015EFB-9BAC-48E3-B262-9C94E561FE49}" destId="{72993F49-D92C-463C-95FD-EF421A0FF1DC}" srcOrd="0" destOrd="0" presId="urn:microsoft.com/office/officeart/2005/8/layout/process1"/>
    <dgm:cxn modelId="{7C294877-255D-4320-858F-CF83E0D4A7F4}" type="presOf" srcId="{396189C9-58F5-4A71-84F7-A74306B9221F}" destId="{FDEBA49C-52BB-4B26-852F-911F3F176540}" srcOrd="0" destOrd="0" presId="urn:microsoft.com/office/officeart/2005/8/layout/process1"/>
    <dgm:cxn modelId="{44D10792-0378-48B5-906A-EB7F9F61C1E7}" srcId="{A9917E6F-AE59-44D3-A52A-CB78F1F2FDEB}" destId="{AC015EFB-9BAC-48E3-B262-9C94E561FE49}" srcOrd="0" destOrd="0" parTransId="{84BF8B6F-6B8B-4F2E-AC7B-96364ABF2893}" sibTransId="{3560CB4E-1649-43B5-9850-B534393140D6}"/>
    <dgm:cxn modelId="{C0C7ABE6-AE05-4B5A-9276-B453668D2FA5}" srcId="{A9917E6F-AE59-44D3-A52A-CB78F1F2FDEB}" destId="{4D95AC61-237B-4712-9644-D8646C0F45DA}" srcOrd="1" destOrd="0" parTransId="{F8E748BE-F53A-4AD5-9C88-FCD5F09B790D}" sibTransId="{396189C9-58F5-4A71-84F7-A74306B9221F}"/>
    <dgm:cxn modelId="{D6B45806-4FA2-4902-B20E-DE0787B9DD68}" type="presParOf" srcId="{B37A292C-E92D-4A49-94C9-F06A2E949495}" destId="{72993F49-D92C-463C-95FD-EF421A0FF1DC}" srcOrd="0" destOrd="0" presId="urn:microsoft.com/office/officeart/2005/8/layout/process1"/>
    <dgm:cxn modelId="{1896771C-6A29-40B9-A377-661D382C8F6B}" type="presParOf" srcId="{B37A292C-E92D-4A49-94C9-F06A2E949495}" destId="{6560290A-DD26-49D6-8724-E81082C54C40}" srcOrd="1" destOrd="0" presId="urn:microsoft.com/office/officeart/2005/8/layout/process1"/>
    <dgm:cxn modelId="{AFD8825B-18F0-458F-80B9-B01A5A2A26A0}" type="presParOf" srcId="{6560290A-DD26-49D6-8724-E81082C54C40}" destId="{207A20B4-E2E3-4B0F-A362-ED2B761F9BF0}" srcOrd="0" destOrd="0" presId="urn:microsoft.com/office/officeart/2005/8/layout/process1"/>
    <dgm:cxn modelId="{7AABB547-D6C8-4B75-96E7-9EDEF46E5F0D}" type="presParOf" srcId="{B37A292C-E92D-4A49-94C9-F06A2E949495}" destId="{24BECE90-63F3-494A-BB14-4656FC1E618A}" srcOrd="2" destOrd="0" presId="urn:microsoft.com/office/officeart/2005/8/layout/process1"/>
    <dgm:cxn modelId="{4ECE403C-8536-4E29-9FAB-2335C020AA21}" type="presParOf" srcId="{B37A292C-E92D-4A49-94C9-F06A2E949495}" destId="{FDEBA49C-52BB-4B26-852F-911F3F176540}" srcOrd="3" destOrd="0" presId="urn:microsoft.com/office/officeart/2005/8/layout/process1"/>
    <dgm:cxn modelId="{1FE84CED-2744-4206-B860-5636E14C0DE5}" type="presParOf" srcId="{FDEBA49C-52BB-4B26-852F-911F3F176540}" destId="{7862657C-0D18-4DB6-89D3-564F3DC935BD}" srcOrd="0" destOrd="0" presId="urn:microsoft.com/office/officeart/2005/8/layout/process1"/>
    <dgm:cxn modelId="{0FBCA2F9-672E-4343-B5CF-E979F54EF0AF}" type="presParOf" srcId="{B37A292C-E92D-4A49-94C9-F06A2E949495}" destId="{F837AEEE-1EDA-429C-A0DC-ACCA0191F24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2CEFD-D6B4-4081-B91C-CC35BC0764EB}"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AC9195F4-E574-41EB-B0A4-48789053C2A9}">
      <dgm:prSet/>
      <dgm:spPr/>
      <dgm:t>
        <a:bodyPr/>
        <a:lstStyle/>
        <a:p>
          <a:r>
            <a:rPr lang="id-ID"/>
            <a:t>Nilai-nilai baru seperti transparansi, kecepatan, dan empati menjadi kunci sukses bisnis di era digital. Konsumen kini memilih merek yang jujur dan peduli terhadap isu sosial.</a:t>
          </a:r>
          <a:endParaRPr lang="en-US"/>
        </a:p>
      </dgm:t>
    </dgm:pt>
    <dgm:pt modelId="{466CC3F0-EA83-4890-81BD-76516DE9C012}" type="parTrans" cxnId="{DF9FB27E-1BF2-4B72-895C-8325A918D502}">
      <dgm:prSet/>
      <dgm:spPr/>
      <dgm:t>
        <a:bodyPr/>
        <a:lstStyle/>
        <a:p>
          <a:endParaRPr lang="en-US"/>
        </a:p>
      </dgm:t>
    </dgm:pt>
    <dgm:pt modelId="{38AFF424-FDDC-4E78-A274-26F0F6CCCAFA}" type="sibTrans" cxnId="{DF9FB27E-1BF2-4B72-895C-8325A918D502}">
      <dgm:prSet/>
      <dgm:spPr/>
      <dgm:t>
        <a:bodyPr/>
        <a:lstStyle/>
        <a:p>
          <a:endParaRPr lang="en-US"/>
        </a:p>
      </dgm:t>
    </dgm:pt>
    <dgm:pt modelId="{DCDD879A-A3B6-478E-B1D4-6EE0CDFEA1B3}">
      <dgm:prSet/>
      <dgm:spPr/>
      <dgm:t>
        <a:bodyPr/>
        <a:lstStyle/>
        <a:p>
          <a:r>
            <a:rPr lang="id-ID"/>
            <a:t>merek digital apa yang mereka anggap paling etis dan kenapa.</a:t>
          </a:r>
          <a:endParaRPr lang="en-US"/>
        </a:p>
      </dgm:t>
    </dgm:pt>
    <dgm:pt modelId="{618BA338-4FC1-4162-A8D6-264C8286615E}" type="parTrans" cxnId="{1BC77C34-BD45-4338-A216-816911BF8CF5}">
      <dgm:prSet/>
      <dgm:spPr/>
      <dgm:t>
        <a:bodyPr/>
        <a:lstStyle/>
        <a:p>
          <a:endParaRPr lang="en-US"/>
        </a:p>
      </dgm:t>
    </dgm:pt>
    <dgm:pt modelId="{DE458999-309D-4838-AF21-FFE66A6D42CB}" type="sibTrans" cxnId="{1BC77C34-BD45-4338-A216-816911BF8CF5}">
      <dgm:prSet/>
      <dgm:spPr/>
      <dgm:t>
        <a:bodyPr/>
        <a:lstStyle/>
        <a:p>
          <a:endParaRPr lang="en-US"/>
        </a:p>
      </dgm:t>
    </dgm:pt>
    <dgm:pt modelId="{0CC7218C-EDCA-4BBA-8A21-F349F143A61C}" type="pres">
      <dgm:prSet presAssocID="{BDA2CEFD-D6B4-4081-B91C-CC35BC0764EB}" presName="diagram" presStyleCnt="0">
        <dgm:presLayoutVars>
          <dgm:chPref val="1"/>
          <dgm:dir/>
          <dgm:animOne val="branch"/>
          <dgm:animLvl val="lvl"/>
          <dgm:resizeHandles/>
        </dgm:presLayoutVars>
      </dgm:prSet>
      <dgm:spPr/>
    </dgm:pt>
    <dgm:pt modelId="{16F58AEE-5AC4-460F-93CE-4987D68DF645}" type="pres">
      <dgm:prSet presAssocID="{AC9195F4-E574-41EB-B0A4-48789053C2A9}" presName="root" presStyleCnt="0"/>
      <dgm:spPr/>
    </dgm:pt>
    <dgm:pt modelId="{011BCCBA-2CC7-4D52-9431-8CD805EC735A}" type="pres">
      <dgm:prSet presAssocID="{AC9195F4-E574-41EB-B0A4-48789053C2A9}" presName="rootComposite" presStyleCnt="0"/>
      <dgm:spPr/>
    </dgm:pt>
    <dgm:pt modelId="{28DA6AEF-D879-44C3-AA9D-B7B6500DADB4}" type="pres">
      <dgm:prSet presAssocID="{AC9195F4-E574-41EB-B0A4-48789053C2A9}" presName="rootText" presStyleLbl="node1" presStyleIdx="0" presStyleCnt="1"/>
      <dgm:spPr/>
    </dgm:pt>
    <dgm:pt modelId="{D59D3E0D-C614-44D5-81F8-5C88C8E70F5C}" type="pres">
      <dgm:prSet presAssocID="{AC9195F4-E574-41EB-B0A4-48789053C2A9}" presName="rootConnector" presStyleLbl="node1" presStyleIdx="0" presStyleCnt="1"/>
      <dgm:spPr/>
    </dgm:pt>
    <dgm:pt modelId="{A47C0167-3F11-407F-A6C9-861C71AF7390}" type="pres">
      <dgm:prSet presAssocID="{AC9195F4-E574-41EB-B0A4-48789053C2A9}" presName="childShape" presStyleCnt="0"/>
      <dgm:spPr/>
    </dgm:pt>
    <dgm:pt modelId="{3ADB123C-BE94-436E-8B4B-5282420D98F5}" type="pres">
      <dgm:prSet presAssocID="{618BA338-4FC1-4162-A8D6-264C8286615E}" presName="Name13" presStyleLbl="parChTrans1D2" presStyleIdx="0" presStyleCnt="1"/>
      <dgm:spPr/>
    </dgm:pt>
    <dgm:pt modelId="{06144975-002B-4FE7-BFE5-21D5D4852033}" type="pres">
      <dgm:prSet presAssocID="{DCDD879A-A3B6-478E-B1D4-6EE0CDFEA1B3}" presName="childText" presStyleLbl="bgAcc1" presStyleIdx="0" presStyleCnt="1">
        <dgm:presLayoutVars>
          <dgm:bulletEnabled val="1"/>
        </dgm:presLayoutVars>
      </dgm:prSet>
      <dgm:spPr/>
    </dgm:pt>
  </dgm:ptLst>
  <dgm:cxnLst>
    <dgm:cxn modelId="{9614040D-1DC2-4AD8-8EEC-0043959C31FA}" type="presOf" srcId="{BDA2CEFD-D6B4-4081-B91C-CC35BC0764EB}" destId="{0CC7218C-EDCA-4BBA-8A21-F349F143A61C}" srcOrd="0" destOrd="0" presId="urn:microsoft.com/office/officeart/2005/8/layout/hierarchy3"/>
    <dgm:cxn modelId="{D4FE6E0E-8CAA-41EF-BC4E-B7FA39DEC85D}" type="presOf" srcId="{AC9195F4-E574-41EB-B0A4-48789053C2A9}" destId="{28DA6AEF-D879-44C3-AA9D-B7B6500DADB4}" srcOrd="0" destOrd="0" presId="urn:microsoft.com/office/officeart/2005/8/layout/hierarchy3"/>
    <dgm:cxn modelId="{DC8B7324-0E9D-4DEA-8573-4963C01A72F2}" type="presOf" srcId="{AC9195F4-E574-41EB-B0A4-48789053C2A9}" destId="{D59D3E0D-C614-44D5-81F8-5C88C8E70F5C}" srcOrd="1" destOrd="0" presId="urn:microsoft.com/office/officeart/2005/8/layout/hierarchy3"/>
    <dgm:cxn modelId="{1BC77C34-BD45-4338-A216-816911BF8CF5}" srcId="{AC9195F4-E574-41EB-B0A4-48789053C2A9}" destId="{DCDD879A-A3B6-478E-B1D4-6EE0CDFEA1B3}" srcOrd="0" destOrd="0" parTransId="{618BA338-4FC1-4162-A8D6-264C8286615E}" sibTransId="{DE458999-309D-4838-AF21-FFE66A6D42CB}"/>
    <dgm:cxn modelId="{66C19F3A-48B0-4BF3-9F90-8D8084245FA0}" type="presOf" srcId="{618BA338-4FC1-4162-A8D6-264C8286615E}" destId="{3ADB123C-BE94-436E-8B4B-5282420D98F5}" srcOrd="0" destOrd="0" presId="urn:microsoft.com/office/officeart/2005/8/layout/hierarchy3"/>
    <dgm:cxn modelId="{453CC03D-A233-4815-A375-9CD559D17D58}" type="presOf" srcId="{DCDD879A-A3B6-478E-B1D4-6EE0CDFEA1B3}" destId="{06144975-002B-4FE7-BFE5-21D5D4852033}" srcOrd="0" destOrd="0" presId="urn:microsoft.com/office/officeart/2005/8/layout/hierarchy3"/>
    <dgm:cxn modelId="{DF9FB27E-1BF2-4B72-895C-8325A918D502}" srcId="{BDA2CEFD-D6B4-4081-B91C-CC35BC0764EB}" destId="{AC9195F4-E574-41EB-B0A4-48789053C2A9}" srcOrd="0" destOrd="0" parTransId="{466CC3F0-EA83-4890-81BD-76516DE9C012}" sibTransId="{38AFF424-FDDC-4E78-A274-26F0F6CCCAFA}"/>
    <dgm:cxn modelId="{8CDB7009-9B49-4307-B130-D2018C7C766D}" type="presParOf" srcId="{0CC7218C-EDCA-4BBA-8A21-F349F143A61C}" destId="{16F58AEE-5AC4-460F-93CE-4987D68DF645}" srcOrd="0" destOrd="0" presId="urn:microsoft.com/office/officeart/2005/8/layout/hierarchy3"/>
    <dgm:cxn modelId="{0449AC77-1A4C-48AD-969E-4D7B4368E6B2}" type="presParOf" srcId="{16F58AEE-5AC4-460F-93CE-4987D68DF645}" destId="{011BCCBA-2CC7-4D52-9431-8CD805EC735A}" srcOrd="0" destOrd="0" presId="urn:microsoft.com/office/officeart/2005/8/layout/hierarchy3"/>
    <dgm:cxn modelId="{462617AA-9A8E-4321-B140-0D70050228B2}" type="presParOf" srcId="{011BCCBA-2CC7-4D52-9431-8CD805EC735A}" destId="{28DA6AEF-D879-44C3-AA9D-B7B6500DADB4}" srcOrd="0" destOrd="0" presId="urn:microsoft.com/office/officeart/2005/8/layout/hierarchy3"/>
    <dgm:cxn modelId="{E70C97BD-5B97-4199-9FAF-B29E724B047A}" type="presParOf" srcId="{011BCCBA-2CC7-4D52-9431-8CD805EC735A}" destId="{D59D3E0D-C614-44D5-81F8-5C88C8E70F5C}" srcOrd="1" destOrd="0" presId="urn:microsoft.com/office/officeart/2005/8/layout/hierarchy3"/>
    <dgm:cxn modelId="{314E0C00-2AE9-41B1-AAAE-3F9DEBE0E47B}" type="presParOf" srcId="{16F58AEE-5AC4-460F-93CE-4987D68DF645}" destId="{A47C0167-3F11-407F-A6C9-861C71AF7390}" srcOrd="1" destOrd="0" presId="urn:microsoft.com/office/officeart/2005/8/layout/hierarchy3"/>
    <dgm:cxn modelId="{399B424F-5B98-497D-B6CD-7F632D10D43C}" type="presParOf" srcId="{A47C0167-3F11-407F-A6C9-861C71AF7390}" destId="{3ADB123C-BE94-436E-8B4B-5282420D98F5}" srcOrd="0" destOrd="0" presId="urn:microsoft.com/office/officeart/2005/8/layout/hierarchy3"/>
    <dgm:cxn modelId="{A37DD3DF-008F-4F84-8838-71937BA8211C}" type="presParOf" srcId="{A47C0167-3F11-407F-A6C9-861C71AF7390}" destId="{06144975-002B-4FE7-BFE5-21D5D485203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860748-8D28-45F0-AADF-1BD83E8742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CA6F232-BFCD-4398-89B7-04F0C775819F}">
      <dgm:prSet/>
      <dgm:spPr/>
      <dgm:t>
        <a:bodyPr/>
        <a:lstStyle/>
        <a:p>
          <a:r>
            <a:rPr lang="id-ID"/>
            <a:t>Media sosial membentuk persepsi publik terhadap norma, gaya hidup, dan aspirasi sosial. Citra digital seseorang kini menjadi bagian dari identitas sosial yang penting dalam kehidupan modern.</a:t>
          </a:r>
          <a:endParaRPr lang="en-US"/>
        </a:p>
      </dgm:t>
    </dgm:pt>
    <dgm:pt modelId="{FEC6836D-7D1C-4487-BE60-F84AE41D825A}" type="parTrans" cxnId="{A860D27E-33AE-4100-A27D-2143AF1B1CC3}">
      <dgm:prSet/>
      <dgm:spPr/>
      <dgm:t>
        <a:bodyPr/>
        <a:lstStyle/>
        <a:p>
          <a:endParaRPr lang="en-US"/>
        </a:p>
      </dgm:t>
    </dgm:pt>
    <dgm:pt modelId="{59A75343-7967-4577-A220-13090BFDE7BA}" type="sibTrans" cxnId="{A860D27E-33AE-4100-A27D-2143AF1B1CC3}">
      <dgm:prSet/>
      <dgm:spPr/>
      <dgm:t>
        <a:bodyPr/>
        <a:lstStyle/>
        <a:p>
          <a:endParaRPr lang="en-US"/>
        </a:p>
      </dgm:t>
    </dgm:pt>
    <dgm:pt modelId="{D0BC60C4-A85F-4D6B-AA77-23550148E57E}">
      <dgm:prSet/>
      <dgm:spPr/>
      <dgm:t>
        <a:bodyPr/>
        <a:lstStyle/>
        <a:p>
          <a:r>
            <a:rPr lang="id-ID"/>
            <a:t>fenomena digital persona dan dampaknya terhadap reputasi pribadi maupun bisnis.</a:t>
          </a:r>
          <a:endParaRPr lang="en-US"/>
        </a:p>
      </dgm:t>
    </dgm:pt>
    <dgm:pt modelId="{C2E88104-7342-4DD2-9DB9-8265D8F88F7D}" type="parTrans" cxnId="{35BEAB77-B77E-440A-86B3-90E1140B0AB3}">
      <dgm:prSet/>
      <dgm:spPr/>
      <dgm:t>
        <a:bodyPr/>
        <a:lstStyle/>
        <a:p>
          <a:endParaRPr lang="en-US"/>
        </a:p>
      </dgm:t>
    </dgm:pt>
    <dgm:pt modelId="{4F16A456-1839-422A-BBB3-585BA3B57F2F}" type="sibTrans" cxnId="{35BEAB77-B77E-440A-86B3-90E1140B0AB3}">
      <dgm:prSet/>
      <dgm:spPr/>
      <dgm:t>
        <a:bodyPr/>
        <a:lstStyle/>
        <a:p>
          <a:endParaRPr lang="en-US"/>
        </a:p>
      </dgm:t>
    </dgm:pt>
    <dgm:pt modelId="{EF5893FC-9CC6-499F-B453-51EEAEB7B22D}" type="pres">
      <dgm:prSet presAssocID="{80860748-8D28-45F0-AADF-1BD83E8742D2}" presName="linear" presStyleCnt="0">
        <dgm:presLayoutVars>
          <dgm:animLvl val="lvl"/>
          <dgm:resizeHandles val="exact"/>
        </dgm:presLayoutVars>
      </dgm:prSet>
      <dgm:spPr/>
    </dgm:pt>
    <dgm:pt modelId="{B59CF357-4753-4C1C-9552-FA38F771AAAD}" type="pres">
      <dgm:prSet presAssocID="{BCA6F232-BFCD-4398-89B7-04F0C775819F}" presName="parentText" presStyleLbl="node1" presStyleIdx="0" presStyleCnt="2">
        <dgm:presLayoutVars>
          <dgm:chMax val="0"/>
          <dgm:bulletEnabled val="1"/>
        </dgm:presLayoutVars>
      </dgm:prSet>
      <dgm:spPr/>
    </dgm:pt>
    <dgm:pt modelId="{83EA1338-C8D5-4EF8-A73D-3379E91BFAF9}" type="pres">
      <dgm:prSet presAssocID="{59A75343-7967-4577-A220-13090BFDE7BA}" presName="spacer" presStyleCnt="0"/>
      <dgm:spPr/>
    </dgm:pt>
    <dgm:pt modelId="{2CA5138F-C7CC-40D5-BB17-BF59FEE41DDD}" type="pres">
      <dgm:prSet presAssocID="{D0BC60C4-A85F-4D6B-AA77-23550148E57E}" presName="parentText" presStyleLbl="node1" presStyleIdx="1" presStyleCnt="2">
        <dgm:presLayoutVars>
          <dgm:chMax val="0"/>
          <dgm:bulletEnabled val="1"/>
        </dgm:presLayoutVars>
      </dgm:prSet>
      <dgm:spPr/>
    </dgm:pt>
  </dgm:ptLst>
  <dgm:cxnLst>
    <dgm:cxn modelId="{20593337-F301-4CE4-90B5-5BD002770786}" type="presOf" srcId="{BCA6F232-BFCD-4398-89B7-04F0C775819F}" destId="{B59CF357-4753-4C1C-9552-FA38F771AAAD}" srcOrd="0" destOrd="0" presId="urn:microsoft.com/office/officeart/2005/8/layout/vList2"/>
    <dgm:cxn modelId="{391D2D5F-17D1-47DE-8218-81737A40A906}" type="presOf" srcId="{D0BC60C4-A85F-4D6B-AA77-23550148E57E}" destId="{2CA5138F-C7CC-40D5-BB17-BF59FEE41DDD}" srcOrd="0" destOrd="0" presId="urn:microsoft.com/office/officeart/2005/8/layout/vList2"/>
    <dgm:cxn modelId="{35BEAB77-B77E-440A-86B3-90E1140B0AB3}" srcId="{80860748-8D28-45F0-AADF-1BD83E8742D2}" destId="{D0BC60C4-A85F-4D6B-AA77-23550148E57E}" srcOrd="1" destOrd="0" parTransId="{C2E88104-7342-4DD2-9DB9-8265D8F88F7D}" sibTransId="{4F16A456-1839-422A-BBB3-585BA3B57F2F}"/>
    <dgm:cxn modelId="{A860D27E-33AE-4100-A27D-2143AF1B1CC3}" srcId="{80860748-8D28-45F0-AADF-1BD83E8742D2}" destId="{BCA6F232-BFCD-4398-89B7-04F0C775819F}" srcOrd="0" destOrd="0" parTransId="{FEC6836D-7D1C-4487-BE60-F84AE41D825A}" sibTransId="{59A75343-7967-4577-A220-13090BFDE7BA}"/>
    <dgm:cxn modelId="{8E5DE986-2416-4A52-8EF0-AD79EE93986A}" type="presOf" srcId="{80860748-8D28-45F0-AADF-1BD83E8742D2}" destId="{EF5893FC-9CC6-499F-B453-51EEAEB7B22D}" srcOrd="0" destOrd="0" presId="urn:microsoft.com/office/officeart/2005/8/layout/vList2"/>
    <dgm:cxn modelId="{29CECBE4-0353-44EC-8411-7E537F427664}" type="presParOf" srcId="{EF5893FC-9CC6-499F-B453-51EEAEB7B22D}" destId="{B59CF357-4753-4C1C-9552-FA38F771AAAD}" srcOrd="0" destOrd="0" presId="urn:microsoft.com/office/officeart/2005/8/layout/vList2"/>
    <dgm:cxn modelId="{4C68F208-F186-421B-B54C-450C61E1AEEF}" type="presParOf" srcId="{EF5893FC-9CC6-499F-B453-51EEAEB7B22D}" destId="{83EA1338-C8D5-4EF8-A73D-3379E91BFAF9}" srcOrd="1" destOrd="0" presId="urn:microsoft.com/office/officeart/2005/8/layout/vList2"/>
    <dgm:cxn modelId="{2B850130-1CBD-41A7-AFAD-6734A04C7C6B}" type="presParOf" srcId="{EF5893FC-9CC6-499F-B453-51EEAEB7B22D}" destId="{2CA5138F-C7CC-40D5-BB17-BF59FEE41D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652D9-8C6F-406A-A6DD-9C3C74900E9B}">
      <dsp:nvSpPr>
        <dsp:cNvPr id="0" name=""/>
        <dsp:cNvSpPr/>
      </dsp:nvSpPr>
      <dsp:spPr>
        <a:xfrm>
          <a:off x="9242" y="494760"/>
          <a:ext cx="2762398" cy="33618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Pertumbuhan startup menunjukkan perubahan besar dalam ekosistem bisnis Indonesia. Inovasi digital mendukung efisiensi layanan publik, keuangan, transportasi, dan pendidikan.</a:t>
          </a:r>
          <a:endParaRPr lang="en-US" sz="1800" kern="1200"/>
        </a:p>
      </dsp:txBody>
      <dsp:txXfrm>
        <a:off x="90150" y="575668"/>
        <a:ext cx="2600582" cy="3200001"/>
      </dsp:txXfrm>
    </dsp:sp>
    <dsp:sp modelId="{C359E56D-4305-41BF-B204-14EB62427BD0}">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7795C40C-1214-4DC3-B2DD-AA702A02853C}">
      <dsp:nvSpPr>
        <dsp:cNvPr id="0" name=""/>
        <dsp:cNvSpPr/>
      </dsp:nvSpPr>
      <dsp:spPr>
        <a:xfrm>
          <a:off x="3876600" y="494760"/>
          <a:ext cx="2762398" cy="3361817"/>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Indonesia berada di peringkat teratas Asia Tenggara untuk jumlah startup, dengan lebih dari 3.000 startup pada pertengahan 2025</a:t>
          </a:r>
          <a:endParaRPr lang="en-US" sz="1800" kern="1200"/>
        </a:p>
      </dsp:txBody>
      <dsp:txXfrm>
        <a:off x="3957508" y="575668"/>
        <a:ext cx="2600582" cy="3200001"/>
      </dsp:txXfrm>
    </dsp:sp>
    <dsp:sp modelId="{82B657BF-759F-4F80-BB55-6153A84D82F4}">
      <dsp:nvSpPr>
        <dsp:cNvPr id="0" name=""/>
        <dsp:cNvSpPr/>
      </dsp:nvSpPr>
      <dsp:spPr>
        <a:xfrm>
          <a:off x="6915239" y="1833131"/>
          <a:ext cx="585628" cy="685074"/>
        </a:xfrm>
        <a:prstGeom prst="rightArrow">
          <a:avLst>
            <a:gd name="adj1" fmla="val 60000"/>
            <a:gd name="adj2" fmla="val 5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ED5B0868-C68A-4FF1-BEF9-7631786EF514}">
      <dsp:nvSpPr>
        <dsp:cNvPr id="0" name=""/>
        <dsp:cNvSpPr/>
      </dsp:nvSpPr>
      <dsp:spPr>
        <a:xfrm>
          <a:off x="7743958" y="494760"/>
          <a:ext cx="2762398" cy="3361817"/>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Pertumbuhan startup di Indonesia cukup signifikan, meningkat hampir 50% dari tahun 2020 hingga 2024, dengan rata-rata pertumbuhan lebih dari 200 startup baru setiap tahun. Secara global, Indonesia menduduki peringkat keenam di dunia pada awal 2024</a:t>
          </a:r>
          <a:endParaRPr lang="en-US" sz="1800" kern="1200"/>
        </a:p>
      </dsp:txBody>
      <dsp:txXfrm>
        <a:off x="7824866" y="575668"/>
        <a:ext cx="2600582" cy="3200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93F49-D92C-463C-95FD-EF421A0FF1DC}">
      <dsp:nvSpPr>
        <dsp:cNvPr id="0" name=""/>
        <dsp:cNvSpPr/>
      </dsp:nvSpPr>
      <dsp:spPr>
        <a:xfrm>
          <a:off x="9242" y="128148"/>
          <a:ext cx="2762398" cy="40950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Budaya kerja di era digital menekankan fleksibilitas, inovasi, dan kolaborasi lintas tim. Teknologi memungkinkan kerja jarak jauh dan kolaborasi global tanpa batas geografis.</a:t>
          </a:r>
        </a:p>
      </dsp:txBody>
      <dsp:txXfrm>
        <a:off x="90150" y="209056"/>
        <a:ext cx="2600582" cy="3933224"/>
      </dsp:txXfrm>
    </dsp:sp>
    <dsp:sp modelId="{6560290A-DD26-49D6-8724-E81082C54C40}">
      <dsp:nvSpPr>
        <dsp:cNvPr id="0" name=""/>
        <dsp:cNvSpPr/>
      </dsp:nvSpPr>
      <dsp:spPr>
        <a:xfrm>
          <a:off x="3047880" y="1833131"/>
          <a:ext cx="585628" cy="68507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047880" y="1970146"/>
        <a:ext cx="409940" cy="411044"/>
      </dsp:txXfrm>
    </dsp:sp>
    <dsp:sp modelId="{24BECE90-63F3-494A-BB14-4656FC1E618A}">
      <dsp:nvSpPr>
        <dsp:cNvPr id="0" name=""/>
        <dsp:cNvSpPr/>
      </dsp:nvSpPr>
      <dsp:spPr>
        <a:xfrm>
          <a:off x="3876600" y="128148"/>
          <a:ext cx="2762398" cy="40950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Konsep</a:t>
          </a:r>
          <a:r>
            <a:rPr lang="en-US" sz="1800" kern="1200"/>
            <a:t> </a:t>
          </a:r>
          <a:r>
            <a:rPr lang="id-ID" sz="1800" kern="1200"/>
            <a:t>Hybrid Working dan Pengaruhnya terhadap Keseimbangan Kehidupan Kerja</a:t>
          </a:r>
          <a:endParaRPr lang="en-US" sz="1800" kern="1200"/>
        </a:p>
      </dsp:txBody>
      <dsp:txXfrm>
        <a:off x="3957508" y="209056"/>
        <a:ext cx="2600582" cy="3933224"/>
      </dsp:txXfrm>
    </dsp:sp>
    <dsp:sp modelId="{FDEBA49C-52BB-4B26-852F-911F3F176540}">
      <dsp:nvSpPr>
        <dsp:cNvPr id="0" name=""/>
        <dsp:cNvSpPr/>
      </dsp:nvSpPr>
      <dsp:spPr>
        <a:xfrm>
          <a:off x="6915239" y="1833131"/>
          <a:ext cx="585628" cy="68507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15239" y="1970146"/>
        <a:ext cx="409940" cy="411044"/>
      </dsp:txXfrm>
    </dsp:sp>
    <dsp:sp modelId="{F837AEEE-1EDA-429C-A0DC-ACCA0191F24A}">
      <dsp:nvSpPr>
        <dsp:cNvPr id="0" name=""/>
        <dsp:cNvSpPr/>
      </dsp:nvSpPr>
      <dsp:spPr>
        <a:xfrm>
          <a:off x="7743958" y="128148"/>
          <a:ext cx="2762398" cy="40950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kern="1200"/>
            <a:t>Hybrid working adalah model kerja fleksibel yang mengombinasikan bekerja di kantor (onsite) dan bekerja jarak jauh (remote work). Model ini memberikan otonomi kepada karyawan untuk memilih lokasi kerja yang paling produktif bagi mereka pada waktu tertentu, sesuai dengan kebijakan yang disepakati bersama perusahaan</a:t>
          </a:r>
          <a:endParaRPr lang="en-US" sz="1800" kern="1200"/>
        </a:p>
      </dsp:txBody>
      <dsp:txXfrm>
        <a:off x="7824866" y="209056"/>
        <a:ext cx="2600582" cy="3933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A6AEF-D879-44C3-AA9D-B7B6500DADB4}">
      <dsp:nvSpPr>
        <dsp:cNvPr id="0" name=""/>
        <dsp:cNvSpPr/>
      </dsp:nvSpPr>
      <dsp:spPr>
        <a:xfrm>
          <a:off x="3324634" y="857"/>
          <a:ext cx="3866331" cy="19331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id-ID" sz="2100" kern="1200"/>
            <a:t>Nilai-nilai baru seperti transparansi, kecepatan, dan empati menjadi kunci sukses bisnis di era digital. Konsumen kini memilih merek yang jujur dan peduli terhadap isu sosial.</a:t>
          </a:r>
          <a:endParaRPr lang="en-US" sz="2100" kern="1200"/>
        </a:p>
      </dsp:txBody>
      <dsp:txXfrm>
        <a:off x="3381254" y="57477"/>
        <a:ext cx="3753091" cy="1819925"/>
      </dsp:txXfrm>
    </dsp:sp>
    <dsp:sp modelId="{3ADB123C-BE94-436E-8B4B-5282420D98F5}">
      <dsp:nvSpPr>
        <dsp:cNvPr id="0" name=""/>
        <dsp:cNvSpPr/>
      </dsp:nvSpPr>
      <dsp:spPr>
        <a:xfrm>
          <a:off x="3711267" y="1934023"/>
          <a:ext cx="386633" cy="1449874"/>
        </a:xfrm>
        <a:custGeom>
          <a:avLst/>
          <a:gdLst/>
          <a:ahLst/>
          <a:cxnLst/>
          <a:rect l="0" t="0" r="0" b="0"/>
          <a:pathLst>
            <a:path>
              <a:moveTo>
                <a:pt x="0" y="0"/>
              </a:moveTo>
              <a:lnTo>
                <a:pt x="0" y="1449874"/>
              </a:lnTo>
              <a:lnTo>
                <a:pt x="386633" y="144987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44975-002B-4FE7-BFE5-21D5D4852033}">
      <dsp:nvSpPr>
        <dsp:cNvPr id="0" name=""/>
        <dsp:cNvSpPr/>
      </dsp:nvSpPr>
      <dsp:spPr>
        <a:xfrm>
          <a:off x="4097900" y="2417314"/>
          <a:ext cx="3093065" cy="193316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id-ID" sz="3000" kern="1200"/>
            <a:t>merek digital apa yang mereka anggap paling etis dan kenapa.</a:t>
          </a:r>
          <a:endParaRPr lang="en-US" sz="3000" kern="1200"/>
        </a:p>
      </dsp:txBody>
      <dsp:txXfrm>
        <a:off x="4154520" y="2473934"/>
        <a:ext cx="2979825" cy="1819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CF357-4753-4C1C-9552-FA38F771AAAD}">
      <dsp:nvSpPr>
        <dsp:cNvPr id="0" name=""/>
        <dsp:cNvSpPr/>
      </dsp:nvSpPr>
      <dsp:spPr>
        <a:xfrm>
          <a:off x="0" y="64179"/>
          <a:ext cx="10515600" cy="20697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d-ID" sz="2900" kern="1200"/>
            <a:t>Media sosial membentuk persepsi publik terhadap norma, gaya hidup, dan aspirasi sosial. Citra digital seseorang kini menjadi bagian dari identitas sosial yang penting dalam kehidupan modern.</a:t>
          </a:r>
          <a:endParaRPr lang="en-US" sz="2900" kern="1200"/>
        </a:p>
      </dsp:txBody>
      <dsp:txXfrm>
        <a:off x="101036" y="165215"/>
        <a:ext cx="10313528" cy="1867658"/>
      </dsp:txXfrm>
    </dsp:sp>
    <dsp:sp modelId="{2CA5138F-C7CC-40D5-BB17-BF59FEE41DDD}">
      <dsp:nvSpPr>
        <dsp:cNvPr id="0" name=""/>
        <dsp:cNvSpPr/>
      </dsp:nvSpPr>
      <dsp:spPr>
        <a:xfrm>
          <a:off x="0" y="2217429"/>
          <a:ext cx="10515600" cy="20697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d-ID" sz="2900" kern="1200"/>
            <a:t>fenomena digital persona dan dampaknya terhadap reputasi pribadi maupun bisnis.</a:t>
          </a:r>
          <a:endParaRPr lang="en-US" sz="2900" kern="1200"/>
        </a:p>
      </dsp:txBody>
      <dsp:txXfrm>
        <a:off x="101036" y="2318465"/>
        <a:ext cx="10313528" cy="18676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81543-E6B4-40BA-B367-8FB4E5F73791}" type="datetimeFigureOut">
              <a:rPr lang="id-ID" smtClean="0"/>
              <a:t>01/11/2025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4969A-725D-4A2D-9ECF-F9CE94B0A6E5}" type="slidenum">
              <a:rPr lang="id-ID" smtClean="0"/>
              <a:t>‹#›</a:t>
            </a:fld>
            <a:endParaRPr lang="id-ID"/>
          </a:p>
        </p:txBody>
      </p:sp>
    </p:spTree>
    <p:extLst>
      <p:ext uri="{BB962C8B-B14F-4D97-AF65-F5344CB8AC3E}">
        <p14:creationId xmlns:p14="http://schemas.microsoft.com/office/powerpoint/2010/main" val="29704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6BC4969A-725D-4A2D-9ECF-F9CE94B0A6E5}" type="slidenum">
              <a:rPr lang="id-ID" smtClean="0"/>
              <a:t>27</a:t>
            </a:fld>
            <a:endParaRPr lang="id-ID"/>
          </a:p>
        </p:txBody>
      </p:sp>
    </p:spTree>
    <p:extLst>
      <p:ext uri="{BB962C8B-B14F-4D97-AF65-F5344CB8AC3E}">
        <p14:creationId xmlns:p14="http://schemas.microsoft.com/office/powerpoint/2010/main" val="348501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A040-BB8A-CDC6-FAA9-361E3F580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82F3C292-85FC-8089-B56F-533C31082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CE69EB25-A44F-7979-4E6C-F38CFDAC0D26}"/>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A66CCE03-AF60-4A89-37B2-A92A6493A17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3171E407-10B6-7C34-B1A4-DCF60E273DEB}"/>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9593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0E6D-310A-4F90-1741-317E451A5A9A}"/>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1ABFF4B5-7FCF-9442-0B26-C1E4199E7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7420976-510D-7866-8DBD-5FB2852D5F7C}"/>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61350286-7E6E-8FE9-3677-D8BE0EC12D5C}"/>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D4A6588-BCE9-4E53-3A02-19879FBB206F}"/>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6701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1BB82B-76D2-6BA9-0399-C594371A60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E3E3F4BA-6F38-C69D-7EB7-998641C4E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7F8D830D-6D21-2858-B65F-8812AE9298D9}"/>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66003C43-997E-81F8-5FE7-F5F2DA25476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13F5FE2-7566-03D8-43B9-A09894048254}"/>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332958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044-5DCE-0A72-15B4-1059646E72B9}"/>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EF88A24D-F97B-6F5C-97E4-BE3CD3250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2F3752E-CC8B-7EC9-8FEE-4C37D55E6EC9}"/>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380C8FD1-DDD9-CB41-8337-447C0071741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87A016B8-A85F-691A-30C3-ABD40FA4F5B8}"/>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28934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19B9-5BC8-229A-D304-08130919E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9B2CFBFD-815C-4D66-FF65-7B4682A302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C6D4A-1852-4D03-9E20-FBF60A137C98}"/>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4CA3D924-531C-045A-E756-3E7346CA419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7284849E-2657-085E-D742-A1EC35BC5E3B}"/>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5011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1FF5-90B0-AC81-A22C-556B3695753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099BAF88-30E4-CC6B-20C4-F958ECF5E9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3CCE2E13-F7BC-2DDE-E792-9C24222B7F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82C85C7-D856-D845-C632-08C67F018362}"/>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6" name="Footer Placeholder 5">
            <a:extLst>
              <a:ext uri="{FF2B5EF4-FFF2-40B4-BE49-F238E27FC236}">
                <a16:creationId xmlns:a16="http://schemas.microsoft.com/office/drawing/2014/main" id="{AA1C4A4F-8171-6EFF-CDD2-AE939365A8B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28393CE-181A-AED2-C3CB-F10AF084D5AF}"/>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352164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7123-7EE4-17B3-CFB4-670FFBD7FF89}"/>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27F1DC0E-0955-5F87-B1F3-9C7A0F1C7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D897C-15B8-D2E8-C7F3-4A071BFB4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67BAD957-85DD-2722-4079-554546687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04BB8-0B32-61B0-0EBE-5C458505D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838A8956-CED0-F3A0-ABE5-F77371E31850}"/>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8" name="Footer Placeholder 7">
            <a:extLst>
              <a:ext uri="{FF2B5EF4-FFF2-40B4-BE49-F238E27FC236}">
                <a16:creationId xmlns:a16="http://schemas.microsoft.com/office/drawing/2014/main" id="{807B2A50-3ACF-C7B0-1655-38E2B8C012B0}"/>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31E244B5-B67E-F7A8-DE9E-364DCA8D79A2}"/>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231396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49AA-1A52-478E-7B9A-C79260E7BE7D}"/>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A36A3059-3322-0709-8FF2-B2B131290C34}"/>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4" name="Footer Placeholder 3">
            <a:extLst>
              <a:ext uri="{FF2B5EF4-FFF2-40B4-BE49-F238E27FC236}">
                <a16:creationId xmlns:a16="http://schemas.microsoft.com/office/drawing/2014/main" id="{90AF5B67-1800-47B3-100F-8110F0EC04C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6B1F58A1-A902-F35F-7DDE-14920FBF5FB2}"/>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335124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41472-5F13-A463-E357-BCA6CEAEEC61}"/>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3" name="Footer Placeholder 2">
            <a:extLst>
              <a:ext uri="{FF2B5EF4-FFF2-40B4-BE49-F238E27FC236}">
                <a16:creationId xmlns:a16="http://schemas.microsoft.com/office/drawing/2014/main" id="{3F47C41E-43D9-08F4-0295-A8DA018E45AD}"/>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9449F2C-60CB-D693-39CD-3B77911898BB}"/>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14236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6D3F-EB39-464E-3C70-777475A47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BDD2C9AB-F489-059C-7AAF-911235A18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DEE78DE0-A45D-7FED-1090-C3462AC10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588E5-9891-2DAB-F83A-44BEBA9133C8}"/>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6" name="Footer Placeholder 5">
            <a:extLst>
              <a:ext uri="{FF2B5EF4-FFF2-40B4-BE49-F238E27FC236}">
                <a16:creationId xmlns:a16="http://schemas.microsoft.com/office/drawing/2014/main" id="{0F4F625E-6CA6-87F4-5C71-2B90A6450D0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EBC7001C-3A49-A5D2-E71F-7B79221C752C}"/>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112181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E8AF-24F0-BF02-EB03-D24132518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FAC75B18-CEA3-4707-13C8-7789AFD36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A284DE9C-3149-3D05-26C4-9CB6A810A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42FD8-DF90-BBAE-E0FA-2F8CE18A5F1B}"/>
              </a:ext>
            </a:extLst>
          </p:cNvPr>
          <p:cNvSpPr>
            <a:spLocks noGrp="1"/>
          </p:cNvSpPr>
          <p:nvPr>
            <p:ph type="dt" sz="half" idx="10"/>
          </p:nvPr>
        </p:nvSpPr>
        <p:spPr/>
        <p:txBody>
          <a:bodyPr/>
          <a:lstStyle/>
          <a:p>
            <a:fld id="{03BA9075-89A7-4857-843B-06C9AB4FE463}" type="datetimeFigureOut">
              <a:rPr lang="id-ID" smtClean="0"/>
              <a:t>01/11/2025</a:t>
            </a:fld>
            <a:endParaRPr lang="id-ID"/>
          </a:p>
        </p:txBody>
      </p:sp>
      <p:sp>
        <p:nvSpPr>
          <p:cNvPr id="6" name="Footer Placeholder 5">
            <a:extLst>
              <a:ext uri="{FF2B5EF4-FFF2-40B4-BE49-F238E27FC236}">
                <a16:creationId xmlns:a16="http://schemas.microsoft.com/office/drawing/2014/main" id="{1912BC6A-2909-6295-CBD3-AA7CF7C9044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6B412F49-7F41-A918-9560-BB863116A500}"/>
              </a:ext>
            </a:extLst>
          </p:cNvPr>
          <p:cNvSpPr>
            <a:spLocks noGrp="1"/>
          </p:cNvSpPr>
          <p:nvPr>
            <p:ph type="sldNum" sz="quarter" idx="12"/>
          </p:nvPr>
        </p:nvSpPr>
        <p:spPr/>
        <p:txBody>
          <a:bodyPr/>
          <a:lstStyle/>
          <a:p>
            <a:fld id="{88542316-BB24-471E-80D8-277C93346FDF}" type="slidenum">
              <a:rPr lang="id-ID" smtClean="0"/>
              <a:t>‹#›</a:t>
            </a:fld>
            <a:endParaRPr lang="id-ID"/>
          </a:p>
        </p:txBody>
      </p:sp>
    </p:spTree>
    <p:extLst>
      <p:ext uri="{BB962C8B-B14F-4D97-AF65-F5344CB8AC3E}">
        <p14:creationId xmlns:p14="http://schemas.microsoft.com/office/powerpoint/2010/main" val="202095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F0862-3962-07BF-1E54-E887B8DCE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F8BB4ADF-C812-95CC-2684-D29E773B6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727BB30-AB8D-49D0-C0D4-7D34AFB5C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BA9075-89A7-4857-843B-06C9AB4FE463}" type="datetimeFigureOut">
              <a:rPr lang="id-ID" smtClean="0"/>
              <a:t>01/11/2025</a:t>
            </a:fld>
            <a:endParaRPr lang="id-ID"/>
          </a:p>
        </p:txBody>
      </p:sp>
      <p:sp>
        <p:nvSpPr>
          <p:cNvPr id="5" name="Footer Placeholder 4">
            <a:extLst>
              <a:ext uri="{FF2B5EF4-FFF2-40B4-BE49-F238E27FC236}">
                <a16:creationId xmlns:a16="http://schemas.microsoft.com/office/drawing/2014/main" id="{5A426E5F-7045-B518-FA34-5EE85A7F1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d-ID"/>
          </a:p>
        </p:txBody>
      </p:sp>
      <p:sp>
        <p:nvSpPr>
          <p:cNvPr id="6" name="Slide Number Placeholder 5">
            <a:extLst>
              <a:ext uri="{FF2B5EF4-FFF2-40B4-BE49-F238E27FC236}">
                <a16:creationId xmlns:a16="http://schemas.microsoft.com/office/drawing/2014/main" id="{111C551D-04A9-895A-0405-54D02DCD9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542316-BB24-471E-80D8-277C93346FDF}" type="slidenum">
              <a:rPr lang="id-ID" smtClean="0"/>
              <a:t>‹#›</a:t>
            </a:fld>
            <a:endParaRPr lang="id-ID"/>
          </a:p>
        </p:txBody>
      </p:sp>
    </p:spTree>
    <p:extLst>
      <p:ext uri="{BB962C8B-B14F-4D97-AF65-F5344CB8AC3E}">
        <p14:creationId xmlns:p14="http://schemas.microsoft.com/office/powerpoint/2010/main" val="3965730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npan.go.id/site/berita-terkini/berita-daerah/pemerintah-luncurkan-program-besar-atasi-ketimpangan-sosi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katadata.co.id/infografik/5e9a498eb42e3/rawannya-data-pribadi-di-era-digita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7AD3B1B-0A88-C675-B31F-296022DB7704}"/>
              </a:ext>
            </a:extLst>
          </p:cNvPr>
          <p:cNvSpPr>
            <a:spLocks noGrp="1"/>
          </p:cNvSpPr>
          <p:nvPr>
            <p:ph type="title"/>
          </p:nvPr>
        </p:nvSpPr>
        <p:spPr>
          <a:xfrm>
            <a:off x="1143000" y="1676400"/>
            <a:ext cx="3810000" cy="3505200"/>
          </a:xfrm>
        </p:spPr>
        <p:txBody>
          <a:bodyPr anchor="t">
            <a:normAutofit/>
          </a:bodyPr>
          <a:lstStyle/>
          <a:p>
            <a:r>
              <a:rPr lang="id-ID" sz="4000"/>
              <a:t>Sosial-Budaya &amp; Teknologi serta Perubahan Nilai dan Disrupsi Digital</a:t>
            </a:r>
            <a:br>
              <a:rPr lang="id-ID" sz="4000"/>
            </a:br>
            <a:endParaRPr lang="id-ID" sz="4000"/>
          </a:p>
        </p:txBody>
      </p:sp>
      <p:sp>
        <p:nvSpPr>
          <p:cNvPr id="3" name="Content Placeholder 2">
            <a:extLst>
              <a:ext uri="{FF2B5EF4-FFF2-40B4-BE49-F238E27FC236}">
                <a16:creationId xmlns:a16="http://schemas.microsoft.com/office/drawing/2014/main" id="{EEABA52A-86C4-B5B6-9971-B1AE68FEEEE1}"/>
              </a:ext>
            </a:extLst>
          </p:cNvPr>
          <p:cNvSpPr>
            <a:spLocks noGrp="1"/>
          </p:cNvSpPr>
          <p:nvPr>
            <p:ph idx="1"/>
          </p:nvPr>
        </p:nvSpPr>
        <p:spPr>
          <a:xfrm>
            <a:off x="5181604" y="1676400"/>
            <a:ext cx="5638796" cy="3505200"/>
          </a:xfrm>
        </p:spPr>
        <p:txBody>
          <a:bodyPr>
            <a:normAutofit/>
          </a:bodyPr>
          <a:lstStyle/>
          <a:p>
            <a:pPr marL="0" indent="0">
              <a:buNone/>
            </a:pPr>
            <a:r>
              <a:rPr lang="id-ID" sz="2000">
                <a:solidFill>
                  <a:schemeClr val="tx1">
                    <a:alpha val="55000"/>
                  </a:schemeClr>
                </a:solidFill>
              </a:rPr>
              <a:t>Mata Kuliah: General Business Environment (GBE)</a:t>
            </a:r>
            <a:endParaRPr lang="en-US" sz="2000">
              <a:solidFill>
                <a:schemeClr val="tx1">
                  <a:alpha val="55000"/>
                </a:schemeClr>
              </a:solidFill>
            </a:endParaRPr>
          </a:p>
          <a:p>
            <a:pPr marL="0" indent="0">
              <a:buNone/>
            </a:pPr>
            <a:r>
              <a:rPr lang="id-ID" sz="2000">
                <a:solidFill>
                  <a:schemeClr val="tx1">
                    <a:alpha val="55000"/>
                  </a:schemeClr>
                </a:solidFill>
              </a:rPr>
              <a:t>Pertemuan: Ke-4</a:t>
            </a:r>
            <a:endParaRPr lang="en-US" sz="2000">
              <a:solidFill>
                <a:schemeClr val="tx1">
                  <a:alpha val="55000"/>
                </a:schemeClr>
              </a:solidFill>
            </a:endParaRPr>
          </a:p>
          <a:p>
            <a:pPr marL="0" indent="0">
              <a:buNone/>
            </a:pPr>
            <a:r>
              <a:rPr lang="id-ID" sz="2000">
                <a:solidFill>
                  <a:schemeClr val="tx1">
                    <a:alpha val="55000"/>
                  </a:schemeClr>
                </a:solidFill>
              </a:rPr>
              <a:t>Kampus: IIB Darmajaya</a:t>
            </a:r>
            <a:endParaRPr lang="en-US" sz="2000">
              <a:solidFill>
                <a:schemeClr val="tx1">
                  <a:alpha val="55000"/>
                </a:schemeClr>
              </a:solidFill>
            </a:endParaRPr>
          </a:p>
          <a:p>
            <a:pPr marL="0" indent="0">
              <a:buNone/>
            </a:pPr>
            <a:r>
              <a:rPr lang="id-ID" sz="2000">
                <a:solidFill>
                  <a:schemeClr val="tx1">
                    <a:alpha val="55000"/>
                  </a:schemeClr>
                </a:solidFill>
              </a:rPr>
              <a:t>Dosen Pengampu: Dr. Lukmanul Hakim</a:t>
            </a:r>
            <a:endParaRPr lang="en-US" sz="2000">
              <a:solidFill>
                <a:schemeClr val="tx1">
                  <a:alpha val="55000"/>
                </a:schemeClr>
              </a:solidFill>
            </a:endParaRPr>
          </a:p>
          <a:p>
            <a:pPr marL="0" indent="0">
              <a:buNone/>
            </a:pPr>
            <a:r>
              <a:rPr lang="id-ID" sz="2000">
                <a:solidFill>
                  <a:schemeClr val="tx1">
                    <a:alpha val="55000"/>
                  </a:schemeClr>
                </a:solidFill>
              </a:rPr>
              <a:t>ruang lingkup bahasan mengenai bagaimana faktor sosial-budaya dan teknologi saling berinteraksi dalam membentuk perubahan nilai serta menyebabkan munculnya disrupsi digital dalam dunia bisnis.</a:t>
            </a:r>
          </a:p>
        </p:txBody>
      </p:sp>
    </p:spTree>
    <p:extLst>
      <p:ext uri="{BB962C8B-B14F-4D97-AF65-F5344CB8AC3E}">
        <p14:creationId xmlns:p14="http://schemas.microsoft.com/office/powerpoint/2010/main" val="396125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A332-E615-46B4-CCED-DE9B493C16F8}"/>
              </a:ext>
            </a:extLst>
          </p:cNvPr>
          <p:cNvSpPr>
            <a:spLocks noGrp="1"/>
          </p:cNvSpPr>
          <p:nvPr>
            <p:ph type="title"/>
          </p:nvPr>
        </p:nvSpPr>
        <p:spPr/>
        <p:txBody>
          <a:bodyPr/>
          <a:lstStyle/>
          <a:p>
            <a:r>
              <a:rPr lang="it-IT" dirty="0"/>
              <a:t>Perubahan Nilai di Era Digital </a:t>
            </a:r>
            <a:endParaRPr lang="id-ID" dirty="0"/>
          </a:p>
        </p:txBody>
      </p:sp>
      <p:sp>
        <p:nvSpPr>
          <p:cNvPr id="3" name="Content Placeholder 2">
            <a:extLst>
              <a:ext uri="{FF2B5EF4-FFF2-40B4-BE49-F238E27FC236}">
                <a16:creationId xmlns:a16="http://schemas.microsoft.com/office/drawing/2014/main" id="{42D0CCFA-03E0-4393-CCFE-860D58341ADF}"/>
              </a:ext>
            </a:extLst>
          </p:cNvPr>
          <p:cNvSpPr>
            <a:spLocks noGrp="1"/>
          </p:cNvSpPr>
          <p:nvPr>
            <p:ph idx="1"/>
          </p:nvPr>
        </p:nvSpPr>
        <p:spPr/>
        <p:txBody>
          <a:bodyPr/>
          <a:lstStyle/>
          <a:p>
            <a:pPr marL="0" indent="0">
              <a:buNone/>
            </a:pPr>
            <a:r>
              <a:rPr lang="id-ID" dirty="0"/>
              <a:t>Perkembangan teknologi menyebabkan pergeseran nilai dari kerja keras manual menjadi kerja cerdas berbasis data. Nilai efisiensi, kecepatan, dan inovasi kini menjadi pusat perhatian dalam kehidupan sosial.</a:t>
            </a:r>
            <a:endParaRPr lang="en-US" dirty="0"/>
          </a:p>
          <a:p>
            <a:pPr marL="0" indent="0">
              <a:buNone/>
            </a:pPr>
            <a:r>
              <a:rPr lang="id-ID" dirty="0"/>
              <a:t>bagaimana generasi muda menafsirkan kesuksesan dalam konteks digital.</a:t>
            </a:r>
          </a:p>
        </p:txBody>
      </p:sp>
    </p:spTree>
    <p:extLst>
      <p:ext uri="{BB962C8B-B14F-4D97-AF65-F5344CB8AC3E}">
        <p14:creationId xmlns:p14="http://schemas.microsoft.com/office/powerpoint/2010/main" val="261944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0EF4-8873-70AA-3B74-37769CA2596A}"/>
              </a:ext>
            </a:extLst>
          </p:cNvPr>
          <p:cNvSpPr>
            <a:spLocks noGrp="1"/>
          </p:cNvSpPr>
          <p:nvPr>
            <p:ph type="title"/>
          </p:nvPr>
        </p:nvSpPr>
        <p:spPr/>
        <p:txBody>
          <a:bodyPr/>
          <a:lstStyle/>
          <a:p>
            <a:r>
              <a:rPr lang="id-ID" dirty="0"/>
              <a:t>Inovasi sebagai Respons Sosial </a:t>
            </a:r>
          </a:p>
        </p:txBody>
      </p:sp>
      <p:sp>
        <p:nvSpPr>
          <p:cNvPr id="3" name="Content Placeholder 2">
            <a:extLst>
              <a:ext uri="{FF2B5EF4-FFF2-40B4-BE49-F238E27FC236}">
                <a16:creationId xmlns:a16="http://schemas.microsoft.com/office/drawing/2014/main" id="{D53EE03F-6522-0D4E-62E0-C563C6D292B1}"/>
              </a:ext>
            </a:extLst>
          </p:cNvPr>
          <p:cNvSpPr>
            <a:spLocks noGrp="1"/>
          </p:cNvSpPr>
          <p:nvPr>
            <p:ph idx="1"/>
          </p:nvPr>
        </p:nvSpPr>
        <p:spPr/>
        <p:txBody>
          <a:bodyPr/>
          <a:lstStyle/>
          <a:p>
            <a:pPr marL="0" indent="0">
              <a:buNone/>
            </a:pPr>
            <a:r>
              <a:rPr lang="id-ID" dirty="0"/>
              <a:t>Perubahan sosial melahirkan kebutuhan baru yang mendorong inovasi. Bisnis yang mampu membaca perubahan nilai dan perilaku masyarakat lebih cepat menyesuaikan diri dan berkembang.</a:t>
            </a:r>
            <a:endParaRPr lang="en-US" dirty="0"/>
          </a:p>
          <a:p>
            <a:pPr marL="0" indent="0">
              <a:buNone/>
            </a:pPr>
            <a:r>
              <a:rPr lang="id-ID" dirty="0"/>
              <a:t>contoh </a:t>
            </a:r>
            <a:r>
              <a:rPr lang="id-ID" dirty="0" err="1"/>
              <a:t>startup</a:t>
            </a:r>
            <a:r>
              <a:rPr lang="id-ID" dirty="0"/>
              <a:t> yang muncul karena perubahan sosial.</a:t>
            </a:r>
          </a:p>
        </p:txBody>
      </p:sp>
    </p:spTree>
    <p:extLst>
      <p:ext uri="{BB962C8B-B14F-4D97-AF65-F5344CB8AC3E}">
        <p14:creationId xmlns:p14="http://schemas.microsoft.com/office/powerpoint/2010/main" val="112875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0EB0-0BB8-41AB-C722-0A1D86CEA7F1}"/>
              </a:ext>
            </a:extLst>
          </p:cNvPr>
          <p:cNvSpPr>
            <a:spLocks noGrp="1"/>
          </p:cNvSpPr>
          <p:nvPr>
            <p:ph type="title"/>
          </p:nvPr>
        </p:nvSpPr>
        <p:spPr/>
        <p:txBody>
          <a:bodyPr/>
          <a:lstStyle/>
          <a:p>
            <a:r>
              <a:rPr lang="id-ID" dirty="0"/>
              <a:t>Pendidikan dan Adaptasi Teknologi </a:t>
            </a:r>
          </a:p>
        </p:txBody>
      </p:sp>
      <p:sp>
        <p:nvSpPr>
          <p:cNvPr id="3" name="Content Placeholder 2">
            <a:extLst>
              <a:ext uri="{FF2B5EF4-FFF2-40B4-BE49-F238E27FC236}">
                <a16:creationId xmlns:a16="http://schemas.microsoft.com/office/drawing/2014/main" id="{AA3CF0FB-E466-37DC-BC8D-7D80353B985E}"/>
              </a:ext>
            </a:extLst>
          </p:cNvPr>
          <p:cNvSpPr>
            <a:spLocks noGrp="1"/>
          </p:cNvSpPr>
          <p:nvPr>
            <p:ph idx="1"/>
          </p:nvPr>
        </p:nvSpPr>
        <p:spPr/>
        <p:txBody>
          <a:bodyPr/>
          <a:lstStyle/>
          <a:p>
            <a:pPr marL="0" indent="0">
              <a:buNone/>
            </a:pPr>
            <a:r>
              <a:rPr lang="id-ID" dirty="0"/>
              <a:t>Tingkat pendidikan berpengaruh pada kemampuan masyarakat beradaptasi terhadap teknologi. Pendidikan yang baik mempercepat penerimaan inovasi dan meningkatkan daya saing ekonomi nasional.</a:t>
            </a:r>
            <a:endParaRPr lang="en-US" dirty="0"/>
          </a:p>
          <a:p>
            <a:pPr marL="0" indent="0">
              <a:buNone/>
            </a:pPr>
            <a:r>
              <a:rPr lang="id-ID" dirty="0"/>
              <a:t>peran universitas dalam membentuk </a:t>
            </a:r>
            <a:r>
              <a:rPr lang="id-ID" dirty="0" err="1"/>
              <a:t>technopreneur</a:t>
            </a:r>
            <a:r>
              <a:rPr lang="id-ID" dirty="0"/>
              <a:t> muda.</a:t>
            </a:r>
          </a:p>
        </p:txBody>
      </p:sp>
    </p:spTree>
    <p:extLst>
      <p:ext uri="{BB962C8B-B14F-4D97-AF65-F5344CB8AC3E}">
        <p14:creationId xmlns:p14="http://schemas.microsoft.com/office/powerpoint/2010/main" val="383308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BF95-B85C-D8DF-D80C-B5124DFB3D6D}"/>
              </a:ext>
            </a:extLst>
          </p:cNvPr>
          <p:cNvSpPr>
            <a:spLocks noGrp="1"/>
          </p:cNvSpPr>
          <p:nvPr>
            <p:ph type="title"/>
          </p:nvPr>
        </p:nvSpPr>
        <p:spPr/>
        <p:txBody>
          <a:bodyPr/>
          <a:lstStyle/>
          <a:p>
            <a:r>
              <a:rPr lang="id-ID" dirty="0"/>
              <a:t>Teknologi Sebagai Penggerak Bisnis </a:t>
            </a:r>
          </a:p>
        </p:txBody>
      </p:sp>
      <p:sp>
        <p:nvSpPr>
          <p:cNvPr id="3" name="Content Placeholder 2">
            <a:extLst>
              <a:ext uri="{FF2B5EF4-FFF2-40B4-BE49-F238E27FC236}">
                <a16:creationId xmlns:a16="http://schemas.microsoft.com/office/drawing/2014/main" id="{A55A485B-65F0-60C5-0163-73689D2DCEDB}"/>
              </a:ext>
            </a:extLst>
          </p:cNvPr>
          <p:cNvSpPr>
            <a:spLocks noGrp="1"/>
          </p:cNvSpPr>
          <p:nvPr>
            <p:ph idx="1"/>
          </p:nvPr>
        </p:nvSpPr>
        <p:spPr/>
        <p:txBody>
          <a:bodyPr/>
          <a:lstStyle/>
          <a:p>
            <a:pPr marL="0" indent="0">
              <a:buNone/>
            </a:pPr>
            <a:r>
              <a:rPr lang="id-ID" dirty="0"/>
              <a:t>Kemajuan teknologi merupakan kekuatan pendorong utama dalam transformasi bisnis. Perusahaan harus terus berinovasi agar dapat bersaing dalam pasar global yang berubah cepat.</a:t>
            </a:r>
          </a:p>
        </p:txBody>
      </p:sp>
    </p:spTree>
    <p:extLst>
      <p:ext uri="{BB962C8B-B14F-4D97-AF65-F5344CB8AC3E}">
        <p14:creationId xmlns:p14="http://schemas.microsoft.com/office/powerpoint/2010/main" val="46289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5F5D-29EE-EA89-00BD-ADBC36808413}"/>
              </a:ext>
            </a:extLst>
          </p:cNvPr>
          <p:cNvSpPr>
            <a:spLocks noGrp="1"/>
          </p:cNvSpPr>
          <p:nvPr>
            <p:ph type="title"/>
          </p:nvPr>
        </p:nvSpPr>
        <p:spPr/>
        <p:txBody>
          <a:bodyPr/>
          <a:lstStyle/>
          <a:p>
            <a:r>
              <a:rPr lang="id-ID" dirty="0"/>
              <a:t>Revolusi Industri Keempat</a:t>
            </a:r>
          </a:p>
        </p:txBody>
      </p:sp>
      <p:pic>
        <p:nvPicPr>
          <p:cNvPr id="5" name="Content Placeholder 4">
            <a:extLst>
              <a:ext uri="{FF2B5EF4-FFF2-40B4-BE49-F238E27FC236}">
                <a16:creationId xmlns:a16="http://schemas.microsoft.com/office/drawing/2014/main" id="{A3CE30AB-3EB1-8E5D-4343-2FA36C866048}"/>
              </a:ext>
            </a:extLst>
          </p:cNvPr>
          <p:cNvPicPr>
            <a:picLocks noGrp="1" noChangeAspect="1"/>
          </p:cNvPicPr>
          <p:nvPr>
            <p:ph idx="1"/>
          </p:nvPr>
        </p:nvPicPr>
        <p:blipFill>
          <a:blip r:embed="rId2"/>
          <a:stretch>
            <a:fillRect/>
          </a:stretch>
        </p:blipFill>
        <p:spPr>
          <a:xfrm>
            <a:off x="755010" y="1825625"/>
            <a:ext cx="10598790" cy="4351338"/>
          </a:xfrm>
          <a:prstGeom prst="rect">
            <a:avLst/>
          </a:prstGeom>
        </p:spPr>
      </p:pic>
    </p:spTree>
    <p:extLst>
      <p:ext uri="{BB962C8B-B14F-4D97-AF65-F5344CB8AC3E}">
        <p14:creationId xmlns:p14="http://schemas.microsoft.com/office/powerpoint/2010/main" val="51499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3CF-BCA2-5226-C296-EC83BABFF064}"/>
              </a:ext>
            </a:extLst>
          </p:cNvPr>
          <p:cNvSpPr>
            <a:spLocks noGrp="1"/>
          </p:cNvSpPr>
          <p:nvPr>
            <p:ph type="title"/>
          </p:nvPr>
        </p:nvSpPr>
        <p:spPr/>
        <p:txBody>
          <a:bodyPr/>
          <a:lstStyle/>
          <a:p>
            <a:r>
              <a:rPr lang="id-ID" dirty="0"/>
              <a:t>Ekonomi Digital </a:t>
            </a:r>
          </a:p>
        </p:txBody>
      </p:sp>
      <p:sp>
        <p:nvSpPr>
          <p:cNvPr id="3" name="Content Placeholder 2">
            <a:extLst>
              <a:ext uri="{FF2B5EF4-FFF2-40B4-BE49-F238E27FC236}">
                <a16:creationId xmlns:a16="http://schemas.microsoft.com/office/drawing/2014/main" id="{FA311872-6CB4-DF6A-6838-91ECF0103371}"/>
              </a:ext>
            </a:extLst>
          </p:cNvPr>
          <p:cNvSpPr>
            <a:spLocks noGrp="1"/>
          </p:cNvSpPr>
          <p:nvPr>
            <p:ph idx="1"/>
          </p:nvPr>
        </p:nvSpPr>
        <p:spPr/>
        <p:txBody>
          <a:bodyPr/>
          <a:lstStyle/>
          <a:p>
            <a:pPr marL="0" indent="0">
              <a:buNone/>
            </a:pPr>
            <a:r>
              <a:rPr lang="id-ID" dirty="0"/>
              <a:t>Ekonomi digital melibatkan semua aktivitas ekonomi yang menggunakan teknologi informasi sebagai dasar operasional. E-</a:t>
            </a:r>
            <a:r>
              <a:rPr lang="id-ID" dirty="0" err="1"/>
              <a:t>commerce</a:t>
            </a:r>
            <a:r>
              <a:rPr lang="id-ID" dirty="0"/>
              <a:t>, </a:t>
            </a:r>
            <a:r>
              <a:rPr lang="id-ID" dirty="0" err="1"/>
              <a:t>fintech</a:t>
            </a:r>
            <a:r>
              <a:rPr lang="id-ID" dirty="0"/>
              <a:t>, dan media digital merupakan bagian dari ekosistem ekonomi baru ini.</a:t>
            </a:r>
          </a:p>
        </p:txBody>
      </p:sp>
    </p:spTree>
    <p:extLst>
      <p:ext uri="{BB962C8B-B14F-4D97-AF65-F5344CB8AC3E}">
        <p14:creationId xmlns:p14="http://schemas.microsoft.com/office/powerpoint/2010/main" val="192287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67B6-397E-69F0-459C-9A251511D50C}"/>
              </a:ext>
            </a:extLst>
          </p:cNvPr>
          <p:cNvSpPr>
            <a:spLocks noGrp="1"/>
          </p:cNvSpPr>
          <p:nvPr>
            <p:ph type="title"/>
          </p:nvPr>
        </p:nvSpPr>
        <p:spPr/>
        <p:txBody>
          <a:bodyPr/>
          <a:lstStyle/>
          <a:p>
            <a:r>
              <a:rPr lang="id-ID" dirty="0"/>
              <a:t>Ekonomi Digital dan UMKM</a:t>
            </a:r>
          </a:p>
        </p:txBody>
      </p:sp>
      <p:pic>
        <p:nvPicPr>
          <p:cNvPr id="5" name="Content Placeholder 4">
            <a:extLst>
              <a:ext uri="{FF2B5EF4-FFF2-40B4-BE49-F238E27FC236}">
                <a16:creationId xmlns:a16="http://schemas.microsoft.com/office/drawing/2014/main" id="{CBC24FB3-D128-3397-08A9-BA5CA2F32B5F}"/>
              </a:ext>
            </a:extLst>
          </p:cNvPr>
          <p:cNvPicPr>
            <a:picLocks noGrp="1" noChangeAspect="1"/>
          </p:cNvPicPr>
          <p:nvPr>
            <p:ph idx="1"/>
          </p:nvPr>
        </p:nvPicPr>
        <p:blipFill>
          <a:blip r:embed="rId2"/>
          <a:stretch>
            <a:fillRect/>
          </a:stretch>
        </p:blipFill>
        <p:spPr>
          <a:xfrm>
            <a:off x="934720" y="1825625"/>
            <a:ext cx="10170160" cy="4351338"/>
          </a:xfrm>
          <a:prstGeom prst="rect">
            <a:avLst/>
          </a:prstGeom>
        </p:spPr>
      </p:pic>
    </p:spTree>
    <p:extLst>
      <p:ext uri="{BB962C8B-B14F-4D97-AF65-F5344CB8AC3E}">
        <p14:creationId xmlns:p14="http://schemas.microsoft.com/office/powerpoint/2010/main" val="331203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D34D-C56C-E42A-ACEE-A0CD2F8EB2B7}"/>
              </a:ext>
            </a:extLst>
          </p:cNvPr>
          <p:cNvSpPr>
            <a:spLocks noGrp="1"/>
          </p:cNvSpPr>
          <p:nvPr>
            <p:ph type="title"/>
          </p:nvPr>
        </p:nvSpPr>
        <p:spPr/>
        <p:txBody>
          <a:bodyPr/>
          <a:lstStyle/>
          <a:p>
            <a:r>
              <a:rPr lang="id-ID" dirty="0"/>
              <a:t>Disrupsi Digital </a:t>
            </a:r>
          </a:p>
        </p:txBody>
      </p:sp>
      <p:sp>
        <p:nvSpPr>
          <p:cNvPr id="3" name="Content Placeholder 2">
            <a:extLst>
              <a:ext uri="{FF2B5EF4-FFF2-40B4-BE49-F238E27FC236}">
                <a16:creationId xmlns:a16="http://schemas.microsoft.com/office/drawing/2014/main" id="{DC4EFA9C-77C4-ADC9-B943-7BDB4B001028}"/>
              </a:ext>
            </a:extLst>
          </p:cNvPr>
          <p:cNvSpPr>
            <a:spLocks noGrp="1"/>
          </p:cNvSpPr>
          <p:nvPr>
            <p:ph idx="1"/>
          </p:nvPr>
        </p:nvSpPr>
        <p:spPr/>
        <p:txBody>
          <a:bodyPr/>
          <a:lstStyle/>
          <a:p>
            <a:pPr marL="0" indent="0">
              <a:buNone/>
            </a:pPr>
            <a:r>
              <a:rPr lang="id-ID" dirty="0"/>
              <a:t>Disrupsi digital terjadi ketika inovasi teknologi menggantikan sistem lama. Hal ini menantang pelaku usaha untuk mengubah strategi dan beradaptasi terhadap model bisnis baru yang lebih efisien.</a:t>
            </a:r>
            <a:endParaRPr lang="en-US" dirty="0"/>
          </a:p>
          <a:p>
            <a:pPr marL="0" indent="0">
              <a:buNone/>
            </a:pPr>
            <a:r>
              <a:rPr lang="id-ID" dirty="0"/>
              <a:t>contoh Gojek dan Tokopedia sebagai hasil disrupsi digital.</a:t>
            </a:r>
          </a:p>
        </p:txBody>
      </p:sp>
    </p:spTree>
    <p:extLst>
      <p:ext uri="{BB962C8B-B14F-4D97-AF65-F5344CB8AC3E}">
        <p14:creationId xmlns:p14="http://schemas.microsoft.com/office/powerpoint/2010/main" val="424424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4E7C-E2F9-7DF9-DEBB-779E28802A0E}"/>
              </a:ext>
            </a:extLst>
          </p:cNvPr>
          <p:cNvSpPr>
            <a:spLocks noGrp="1"/>
          </p:cNvSpPr>
          <p:nvPr>
            <p:ph type="title"/>
          </p:nvPr>
        </p:nvSpPr>
        <p:spPr/>
        <p:txBody>
          <a:bodyPr/>
          <a:lstStyle/>
          <a:p>
            <a:r>
              <a:rPr lang="en-US" dirty="0"/>
              <a:t>Ciri-</a:t>
            </a:r>
            <a:r>
              <a:rPr lang="en-US" dirty="0" err="1"/>
              <a:t>ciri</a:t>
            </a:r>
            <a:r>
              <a:rPr lang="en-US" dirty="0"/>
              <a:t> </a:t>
            </a:r>
            <a:r>
              <a:rPr lang="en-US" dirty="0" err="1"/>
              <a:t>Disrupsi</a:t>
            </a:r>
            <a:endParaRPr lang="id-ID" dirty="0"/>
          </a:p>
        </p:txBody>
      </p:sp>
      <p:sp>
        <p:nvSpPr>
          <p:cNvPr id="3" name="Content Placeholder 2">
            <a:extLst>
              <a:ext uri="{FF2B5EF4-FFF2-40B4-BE49-F238E27FC236}">
                <a16:creationId xmlns:a16="http://schemas.microsoft.com/office/drawing/2014/main" id="{A2449EC3-FD83-93B5-8334-EFCB2481EE50}"/>
              </a:ext>
            </a:extLst>
          </p:cNvPr>
          <p:cNvSpPr>
            <a:spLocks noGrp="1"/>
          </p:cNvSpPr>
          <p:nvPr>
            <p:ph idx="1"/>
          </p:nvPr>
        </p:nvSpPr>
        <p:spPr/>
        <p:txBody>
          <a:bodyPr/>
          <a:lstStyle/>
          <a:p>
            <a:pPr marL="0" indent="0">
              <a:buNone/>
            </a:pPr>
            <a:r>
              <a:rPr lang="id-ID" dirty="0"/>
              <a:t>Disrupsi ditandai oleh perubahan cepat, hilangnya batas industri, dan kemunculan model bisnis yang lebih sederhana dan murah. Konsumen menjadi lebih aktif, sementara pasar menjadi lebih terbuka.</a:t>
            </a:r>
            <a:endParaRPr lang="en-US" dirty="0"/>
          </a:p>
          <a:p>
            <a:pPr marL="0" indent="0">
              <a:buNone/>
            </a:pPr>
            <a:r>
              <a:rPr lang="id-ID" dirty="0"/>
              <a:t>mengidentifikasi sektor yang paling terdampak disrupsi.</a:t>
            </a:r>
          </a:p>
        </p:txBody>
      </p:sp>
    </p:spTree>
    <p:extLst>
      <p:ext uri="{BB962C8B-B14F-4D97-AF65-F5344CB8AC3E}">
        <p14:creationId xmlns:p14="http://schemas.microsoft.com/office/powerpoint/2010/main" val="5178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7C27-D171-3AE6-3296-78C758DDFA38}"/>
              </a:ext>
            </a:extLst>
          </p:cNvPr>
          <p:cNvSpPr>
            <a:spLocks noGrp="1"/>
          </p:cNvSpPr>
          <p:nvPr>
            <p:ph type="title"/>
          </p:nvPr>
        </p:nvSpPr>
        <p:spPr/>
        <p:txBody>
          <a:bodyPr/>
          <a:lstStyle/>
          <a:p>
            <a:r>
              <a:rPr lang="id-ID" dirty="0"/>
              <a:t>Dampak Disrupsi terhadap Dunia Usaha</a:t>
            </a:r>
            <a:br>
              <a:rPr lang="id-ID" dirty="0"/>
            </a:br>
            <a:endParaRPr lang="id-ID" dirty="0"/>
          </a:p>
        </p:txBody>
      </p:sp>
      <p:sp>
        <p:nvSpPr>
          <p:cNvPr id="3" name="Content Placeholder 2">
            <a:extLst>
              <a:ext uri="{FF2B5EF4-FFF2-40B4-BE49-F238E27FC236}">
                <a16:creationId xmlns:a16="http://schemas.microsoft.com/office/drawing/2014/main" id="{41EA6E5A-192C-AA8D-080A-5B5752A04774}"/>
              </a:ext>
            </a:extLst>
          </p:cNvPr>
          <p:cNvSpPr>
            <a:spLocks noGrp="1"/>
          </p:cNvSpPr>
          <p:nvPr>
            <p:ph idx="1"/>
          </p:nvPr>
        </p:nvSpPr>
        <p:spPr/>
        <p:txBody>
          <a:bodyPr/>
          <a:lstStyle/>
          <a:p>
            <a:pPr marL="0" indent="0">
              <a:buNone/>
            </a:pPr>
            <a:r>
              <a:rPr lang="id-ID" dirty="0"/>
              <a:t>Perusahaan tradisional harus beradaptasi dengan sistem digital agar tidak tertinggal. Disrupsi membuka peluang baru bagi wirausaha muda dan menciptakan lapangan kerja digital.</a:t>
            </a:r>
            <a:endParaRPr lang="en-US" dirty="0"/>
          </a:p>
          <a:p>
            <a:pPr marL="0" indent="0">
              <a:buNone/>
            </a:pPr>
            <a:r>
              <a:rPr lang="id-ID" dirty="0"/>
              <a:t>transformasi bank konvensional menjadi bank digital.</a:t>
            </a:r>
          </a:p>
        </p:txBody>
      </p:sp>
    </p:spTree>
    <p:extLst>
      <p:ext uri="{BB962C8B-B14F-4D97-AF65-F5344CB8AC3E}">
        <p14:creationId xmlns:p14="http://schemas.microsoft.com/office/powerpoint/2010/main" val="35654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522E-F883-F878-A7DB-AC4C3AFB240F}"/>
              </a:ext>
            </a:extLst>
          </p:cNvPr>
          <p:cNvSpPr>
            <a:spLocks noGrp="1"/>
          </p:cNvSpPr>
          <p:nvPr>
            <p:ph type="title"/>
          </p:nvPr>
        </p:nvSpPr>
        <p:spPr/>
        <p:txBody>
          <a:bodyPr/>
          <a:lstStyle/>
          <a:p>
            <a:r>
              <a:rPr lang="id-ID" dirty="0"/>
              <a:t>Tujuan Pembelajaran </a:t>
            </a:r>
          </a:p>
        </p:txBody>
      </p:sp>
      <p:sp>
        <p:nvSpPr>
          <p:cNvPr id="3" name="Content Placeholder 2">
            <a:extLst>
              <a:ext uri="{FF2B5EF4-FFF2-40B4-BE49-F238E27FC236}">
                <a16:creationId xmlns:a16="http://schemas.microsoft.com/office/drawing/2014/main" id="{3BA67AD2-C079-A19A-9821-E015AF53C4D5}"/>
              </a:ext>
            </a:extLst>
          </p:cNvPr>
          <p:cNvSpPr>
            <a:spLocks noGrp="1"/>
          </p:cNvSpPr>
          <p:nvPr>
            <p:ph idx="1"/>
          </p:nvPr>
        </p:nvSpPr>
        <p:spPr/>
        <p:txBody>
          <a:bodyPr/>
          <a:lstStyle/>
          <a:p>
            <a:pPr marL="0" indent="0">
              <a:buNone/>
            </a:pPr>
            <a:r>
              <a:rPr lang="en-US" dirty="0"/>
              <a:t>M</a:t>
            </a:r>
            <a:r>
              <a:rPr lang="id-ID" dirty="0"/>
              <a:t>ampu memahami dan menjelaskan hubungan antara faktor sosial-budaya dan teknologi dalam dunia bisnis, menganalisis pengaruh perubahan nilai sosial terhadap perilaku konsumen, serta menilai dampak disrupsi digital terhadap model bisnis modern.</a:t>
            </a:r>
            <a:endParaRPr lang="en-US" dirty="0"/>
          </a:p>
          <a:p>
            <a:pPr marL="0" indent="0">
              <a:buNone/>
            </a:pPr>
            <a:r>
              <a:rPr lang="id-ID" dirty="0"/>
              <a:t>tujuan ini akan menjadi dasar untuk memahami perubahan lingkungan bisnis yang semakin kompleks.</a:t>
            </a:r>
          </a:p>
        </p:txBody>
      </p:sp>
    </p:spTree>
    <p:extLst>
      <p:ext uri="{BB962C8B-B14F-4D97-AF65-F5344CB8AC3E}">
        <p14:creationId xmlns:p14="http://schemas.microsoft.com/office/powerpoint/2010/main" val="119857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50D9-E08E-CFBD-B8EA-4E2B4B0AD78F}"/>
              </a:ext>
            </a:extLst>
          </p:cNvPr>
          <p:cNvSpPr>
            <a:spLocks noGrp="1"/>
          </p:cNvSpPr>
          <p:nvPr>
            <p:ph type="title"/>
          </p:nvPr>
        </p:nvSpPr>
        <p:spPr/>
        <p:txBody>
          <a:bodyPr/>
          <a:lstStyle/>
          <a:p>
            <a:r>
              <a:rPr lang="en-US" dirty="0"/>
              <a:t>BANK DIGITAL</a:t>
            </a:r>
            <a:endParaRPr lang="id-ID" dirty="0"/>
          </a:p>
        </p:txBody>
      </p:sp>
      <p:pic>
        <p:nvPicPr>
          <p:cNvPr id="5" name="Content Placeholder 4">
            <a:extLst>
              <a:ext uri="{FF2B5EF4-FFF2-40B4-BE49-F238E27FC236}">
                <a16:creationId xmlns:a16="http://schemas.microsoft.com/office/drawing/2014/main" id="{AC685798-702C-8008-452E-CE8709744AF6}"/>
              </a:ext>
            </a:extLst>
          </p:cNvPr>
          <p:cNvPicPr>
            <a:picLocks noGrp="1" noChangeAspect="1"/>
          </p:cNvPicPr>
          <p:nvPr>
            <p:ph idx="1"/>
          </p:nvPr>
        </p:nvPicPr>
        <p:blipFill>
          <a:blip r:embed="rId2"/>
          <a:stretch>
            <a:fillRect/>
          </a:stretch>
        </p:blipFill>
        <p:spPr>
          <a:xfrm>
            <a:off x="838201" y="1825625"/>
            <a:ext cx="4973319" cy="4351338"/>
          </a:xfrm>
          <a:prstGeom prst="rect">
            <a:avLst/>
          </a:prstGeom>
        </p:spPr>
      </p:pic>
      <p:pic>
        <p:nvPicPr>
          <p:cNvPr id="7" name="Picture 6">
            <a:extLst>
              <a:ext uri="{FF2B5EF4-FFF2-40B4-BE49-F238E27FC236}">
                <a16:creationId xmlns:a16="http://schemas.microsoft.com/office/drawing/2014/main" id="{63986C1A-ABD1-CFE5-7678-DD493B10D3E5}"/>
              </a:ext>
            </a:extLst>
          </p:cNvPr>
          <p:cNvPicPr>
            <a:picLocks noChangeAspect="1"/>
          </p:cNvPicPr>
          <p:nvPr/>
        </p:nvPicPr>
        <p:blipFill>
          <a:blip r:embed="rId3"/>
          <a:stretch>
            <a:fillRect/>
          </a:stretch>
        </p:blipFill>
        <p:spPr>
          <a:xfrm>
            <a:off x="5892800" y="1825625"/>
            <a:ext cx="5204410" cy="4351337"/>
          </a:xfrm>
          <a:prstGeom prst="rect">
            <a:avLst/>
          </a:prstGeom>
        </p:spPr>
      </p:pic>
    </p:spTree>
    <p:extLst>
      <p:ext uri="{BB962C8B-B14F-4D97-AF65-F5344CB8AC3E}">
        <p14:creationId xmlns:p14="http://schemas.microsoft.com/office/powerpoint/2010/main" val="239485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76A4-EFA4-3C0B-E159-C4F4E9C8FEF9}"/>
              </a:ext>
            </a:extLst>
          </p:cNvPr>
          <p:cNvSpPr>
            <a:spLocks noGrp="1"/>
          </p:cNvSpPr>
          <p:nvPr>
            <p:ph type="title"/>
          </p:nvPr>
        </p:nvSpPr>
        <p:spPr/>
        <p:txBody>
          <a:bodyPr/>
          <a:lstStyle/>
          <a:p>
            <a:r>
              <a:rPr lang="id-ID" dirty="0"/>
              <a:t>Gaya Hidup Digital</a:t>
            </a:r>
            <a:br>
              <a:rPr lang="id-ID" dirty="0"/>
            </a:br>
            <a:endParaRPr lang="id-ID" dirty="0"/>
          </a:p>
        </p:txBody>
      </p:sp>
      <p:sp>
        <p:nvSpPr>
          <p:cNvPr id="3" name="Content Placeholder 2">
            <a:extLst>
              <a:ext uri="{FF2B5EF4-FFF2-40B4-BE49-F238E27FC236}">
                <a16:creationId xmlns:a16="http://schemas.microsoft.com/office/drawing/2014/main" id="{47CBA313-5EED-D9DF-BBAD-754B24483835}"/>
              </a:ext>
            </a:extLst>
          </p:cNvPr>
          <p:cNvSpPr>
            <a:spLocks noGrp="1"/>
          </p:cNvSpPr>
          <p:nvPr>
            <p:ph idx="1"/>
          </p:nvPr>
        </p:nvSpPr>
        <p:spPr>
          <a:xfrm>
            <a:off x="756920" y="1080959"/>
            <a:ext cx="10515600" cy="5665281"/>
          </a:xfrm>
        </p:spPr>
        <p:txBody>
          <a:bodyPr/>
          <a:lstStyle/>
          <a:p>
            <a:pPr marL="0" indent="0">
              <a:buNone/>
            </a:pPr>
            <a:r>
              <a:rPr lang="id-ID" dirty="0"/>
              <a:t>Teknologi telah menciptakan budaya serba instan dan efisien. Konsumen menginginkan layanan cepat, mudah, dan personal sesuai kebutuhannya.</a:t>
            </a:r>
            <a:endParaRPr lang="en-US" dirty="0"/>
          </a:p>
          <a:p>
            <a:pPr marL="0" indent="0">
              <a:buNone/>
            </a:pPr>
            <a:r>
              <a:rPr lang="id-ID" dirty="0"/>
              <a:t>kelebihan dan kekurangan budaya instan ini.</a:t>
            </a:r>
            <a:endParaRPr lang="en-US" dirty="0"/>
          </a:p>
          <a:p>
            <a:pPr marL="0" indent="0">
              <a:buNone/>
            </a:pPr>
            <a:endParaRPr lang="id-ID" dirty="0"/>
          </a:p>
        </p:txBody>
      </p:sp>
      <p:pic>
        <p:nvPicPr>
          <p:cNvPr id="5" name="Picture 4">
            <a:extLst>
              <a:ext uri="{FF2B5EF4-FFF2-40B4-BE49-F238E27FC236}">
                <a16:creationId xmlns:a16="http://schemas.microsoft.com/office/drawing/2014/main" id="{72F0468C-936E-6DE8-8D89-927D9454C5FD}"/>
              </a:ext>
            </a:extLst>
          </p:cNvPr>
          <p:cNvPicPr>
            <a:picLocks noChangeAspect="1"/>
          </p:cNvPicPr>
          <p:nvPr/>
        </p:nvPicPr>
        <p:blipFill>
          <a:blip r:embed="rId2"/>
          <a:stretch>
            <a:fillRect/>
          </a:stretch>
        </p:blipFill>
        <p:spPr>
          <a:xfrm>
            <a:off x="919480" y="2834005"/>
            <a:ext cx="9433560" cy="3801005"/>
          </a:xfrm>
          <a:prstGeom prst="rect">
            <a:avLst/>
          </a:prstGeom>
        </p:spPr>
      </p:pic>
    </p:spTree>
    <p:extLst>
      <p:ext uri="{BB962C8B-B14F-4D97-AF65-F5344CB8AC3E}">
        <p14:creationId xmlns:p14="http://schemas.microsoft.com/office/powerpoint/2010/main" val="409022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6E1D-7EE7-EF27-0F8A-037FDCF37E28}"/>
              </a:ext>
            </a:extLst>
          </p:cNvPr>
          <p:cNvSpPr>
            <a:spLocks noGrp="1"/>
          </p:cNvSpPr>
          <p:nvPr>
            <p:ph type="title"/>
          </p:nvPr>
        </p:nvSpPr>
        <p:spPr/>
        <p:txBody>
          <a:bodyPr/>
          <a:lstStyle/>
          <a:p>
            <a:r>
              <a:rPr lang="id-ID" dirty="0"/>
              <a:t>Perubahan Struktur Sosial</a:t>
            </a:r>
            <a:br>
              <a:rPr lang="id-ID" dirty="0"/>
            </a:br>
            <a:endParaRPr lang="id-ID" dirty="0"/>
          </a:p>
        </p:txBody>
      </p:sp>
      <p:sp>
        <p:nvSpPr>
          <p:cNvPr id="3" name="Content Placeholder 2">
            <a:extLst>
              <a:ext uri="{FF2B5EF4-FFF2-40B4-BE49-F238E27FC236}">
                <a16:creationId xmlns:a16="http://schemas.microsoft.com/office/drawing/2014/main" id="{A34A6F2B-7B2B-97FD-6DD9-EE99E1126FC7}"/>
              </a:ext>
            </a:extLst>
          </p:cNvPr>
          <p:cNvSpPr>
            <a:spLocks noGrp="1"/>
          </p:cNvSpPr>
          <p:nvPr>
            <p:ph idx="1"/>
          </p:nvPr>
        </p:nvSpPr>
        <p:spPr/>
        <p:txBody>
          <a:bodyPr/>
          <a:lstStyle/>
          <a:p>
            <a:pPr>
              <a:buNone/>
            </a:pPr>
            <a:r>
              <a:rPr lang="id-ID" dirty="0"/>
              <a:t>Kehadiran teknologi menciptakan kelas sosial baru berbasis kemampuan digital. Mereka yang menguasai teknologi memiliki posisi strategis dalam ekonomi modern.</a:t>
            </a:r>
          </a:p>
          <a:p>
            <a:pPr>
              <a:buNone/>
            </a:pPr>
            <a:r>
              <a:rPr lang="id-ID" dirty="0"/>
              <a:t>peluang kerja baru di sektor digital.</a:t>
            </a:r>
          </a:p>
          <a:p>
            <a:endParaRPr lang="id-ID" dirty="0"/>
          </a:p>
        </p:txBody>
      </p:sp>
    </p:spTree>
    <p:extLst>
      <p:ext uri="{BB962C8B-B14F-4D97-AF65-F5344CB8AC3E}">
        <p14:creationId xmlns:p14="http://schemas.microsoft.com/office/powerpoint/2010/main" val="965407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C01A-24B3-DD95-11BA-FCE67813AA0B}"/>
              </a:ext>
            </a:extLst>
          </p:cNvPr>
          <p:cNvSpPr>
            <a:spLocks noGrp="1"/>
          </p:cNvSpPr>
          <p:nvPr>
            <p:ph type="title"/>
          </p:nvPr>
        </p:nvSpPr>
        <p:spPr/>
        <p:txBody>
          <a:bodyPr/>
          <a:lstStyle/>
          <a:p>
            <a:r>
              <a:rPr lang="id-ID" dirty="0"/>
              <a:t>Revolusi Industri 4.0</a:t>
            </a:r>
            <a:br>
              <a:rPr lang="id-ID" dirty="0"/>
            </a:br>
            <a:endParaRPr lang="id-ID" dirty="0"/>
          </a:p>
        </p:txBody>
      </p:sp>
      <p:sp>
        <p:nvSpPr>
          <p:cNvPr id="3" name="Content Placeholder 2">
            <a:extLst>
              <a:ext uri="{FF2B5EF4-FFF2-40B4-BE49-F238E27FC236}">
                <a16:creationId xmlns:a16="http://schemas.microsoft.com/office/drawing/2014/main" id="{96A9A7D1-021A-A81E-6C9E-D4BB9DE4A3CA}"/>
              </a:ext>
            </a:extLst>
          </p:cNvPr>
          <p:cNvSpPr>
            <a:spLocks noGrp="1"/>
          </p:cNvSpPr>
          <p:nvPr>
            <p:ph idx="1"/>
          </p:nvPr>
        </p:nvSpPr>
        <p:spPr/>
        <p:txBody>
          <a:bodyPr/>
          <a:lstStyle/>
          <a:p>
            <a:pPr marL="0" indent="0">
              <a:buNone/>
            </a:pPr>
            <a:r>
              <a:rPr lang="id-ID" dirty="0"/>
              <a:t>Integrasi antara data, AI, dan mesin cerdas telah mengubah dunia kerja dan bisnis. Perusahaan kini harus memanfaatkan teknologi untuk efisiensi produksi dan layanan.</a:t>
            </a:r>
          </a:p>
        </p:txBody>
      </p:sp>
    </p:spTree>
    <p:extLst>
      <p:ext uri="{BB962C8B-B14F-4D97-AF65-F5344CB8AC3E}">
        <p14:creationId xmlns:p14="http://schemas.microsoft.com/office/powerpoint/2010/main" val="3865073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A8FB-0C7B-6A61-032A-16A8C8B8EEFE}"/>
              </a:ext>
            </a:extLst>
          </p:cNvPr>
          <p:cNvSpPr>
            <a:spLocks noGrp="1"/>
          </p:cNvSpPr>
          <p:nvPr>
            <p:ph type="title"/>
          </p:nvPr>
        </p:nvSpPr>
        <p:spPr/>
        <p:txBody>
          <a:bodyPr/>
          <a:lstStyle/>
          <a:p>
            <a:r>
              <a:rPr lang="id-ID" dirty="0"/>
              <a:t>Digitalisasi di Indonesia</a:t>
            </a:r>
            <a:br>
              <a:rPr lang="id-ID" dirty="0"/>
            </a:br>
            <a:endParaRPr lang="id-ID" dirty="0"/>
          </a:p>
        </p:txBody>
      </p:sp>
      <p:sp>
        <p:nvSpPr>
          <p:cNvPr id="3" name="Content Placeholder 2">
            <a:extLst>
              <a:ext uri="{FF2B5EF4-FFF2-40B4-BE49-F238E27FC236}">
                <a16:creationId xmlns:a16="http://schemas.microsoft.com/office/drawing/2014/main" id="{0E080F56-F3E0-8106-1353-E906BDD8B014}"/>
              </a:ext>
            </a:extLst>
          </p:cNvPr>
          <p:cNvSpPr>
            <a:spLocks noGrp="1"/>
          </p:cNvSpPr>
          <p:nvPr>
            <p:ph idx="1"/>
          </p:nvPr>
        </p:nvSpPr>
        <p:spPr/>
        <p:txBody>
          <a:bodyPr/>
          <a:lstStyle/>
          <a:p>
            <a:pPr>
              <a:buNone/>
            </a:pPr>
            <a:r>
              <a:rPr lang="id-ID" dirty="0"/>
              <a:t>Indonesia mengalami pertumbuhan digital yang pesat di berbagai sektor. Namun, kesenjangan digital antarwilayah masih menjadi tantangan besar.</a:t>
            </a:r>
          </a:p>
          <a:p>
            <a:pPr>
              <a:buNone/>
            </a:pPr>
            <a:r>
              <a:rPr lang="id-ID" dirty="0"/>
              <a:t>bagaimana pemerintah mengatasi kesenjangan ini.</a:t>
            </a:r>
          </a:p>
          <a:p>
            <a:pPr marL="0" indent="0">
              <a:buNone/>
            </a:pPr>
            <a:r>
              <a:rPr lang="id-ID" sz="1050" dirty="0">
                <a:hlinkClick r:id="rId2"/>
              </a:rPr>
              <a:t>https://www.menpan.go.id/site/berita-terkini/berita-daerah/pemerintah-luncurkan-program-besar-atasi-ketimpangan-sosial</a:t>
            </a:r>
            <a:endParaRPr lang="en-US" sz="1050" dirty="0"/>
          </a:p>
          <a:p>
            <a:endParaRPr lang="id-ID" sz="1050" dirty="0"/>
          </a:p>
        </p:txBody>
      </p:sp>
    </p:spTree>
    <p:extLst>
      <p:ext uri="{BB962C8B-B14F-4D97-AF65-F5344CB8AC3E}">
        <p14:creationId xmlns:p14="http://schemas.microsoft.com/office/powerpoint/2010/main" val="373062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1AFE9E-B3B5-16ED-E49F-09A158F59DA4}"/>
              </a:ext>
            </a:extLst>
          </p:cNvPr>
          <p:cNvPicPr>
            <a:picLocks noGrp="1" noChangeAspect="1"/>
          </p:cNvPicPr>
          <p:nvPr>
            <p:ph idx="1"/>
          </p:nvPr>
        </p:nvPicPr>
        <p:blipFill>
          <a:blip r:embed="rId2"/>
          <a:stretch>
            <a:fillRect/>
          </a:stretch>
        </p:blipFill>
        <p:spPr>
          <a:xfrm>
            <a:off x="461393" y="192946"/>
            <a:ext cx="10796633" cy="6409189"/>
          </a:xfrm>
          <a:prstGeom prst="rect">
            <a:avLst/>
          </a:prstGeom>
        </p:spPr>
      </p:pic>
    </p:spTree>
    <p:extLst>
      <p:ext uri="{BB962C8B-B14F-4D97-AF65-F5344CB8AC3E}">
        <p14:creationId xmlns:p14="http://schemas.microsoft.com/office/powerpoint/2010/main" val="1622093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83DE-34F8-F2D4-544A-CF38DC11D48C}"/>
              </a:ext>
            </a:extLst>
          </p:cNvPr>
          <p:cNvSpPr>
            <a:spLocks noGrp="1"/>
          </p:cNvSpPr>
          <p:nvPr>
            <p:ph type="title"/>
          </p:nvPr>
        </p:nvSpPr>
        <p:spPr/>
        <p:txBody>
          <a:bodyPr/>
          <a:lstStyle/>
          <a:p>
            <a:r>
              <a:rPr lang="id-ID" dirty="0"/>
              <a:t>Teknologi dan Pemberdayaan Masyarakat </a:t>
            </a:r>
          </a:p>
        </p:txBody>
      </p:sp>
      <p:sp>
        <p:nvSpPr>
          <p:cNvPr id="3" name="Content Placeholder 2">
            <a:extLst>
              <a:ext uri="{FF2B5EF4-FFF2-40B4-BE49-F238E27FC236}">
                <a16:creationId xmlns:a16="http://schemas.microsoft.com/office/drawing/2014/main" id="{674DC394-830D-E0C8-611F-0A1D37D7A9B3}"/>
              </a:ext>
            </a:extLst>
          </p:cNvPr>
          <p:cNvSpPr>
            <a:spLocks noGrp="1"/>
          </p:cNvSpPr>
          <p:nvPr>
            <p:ph idx="1"/>
          </p:nvPr>
        </p:nvSpPr>
        <p:spPr>
          <a:xfrm>
            <a:off x="838200" y="1270000"/>
            <a:ext cx="10515600" cy="5445760"/>
          </a:xfrm>
        </p:spPr>
        <p:txBody>
          <a:bodyPr/>
          <a:lstStyle/>
          <a:p>
            <a:pPr marL="0" indent="0">
              <a:buNone/>
            </a:pPr>
            <a:r>
              <a:rPr lang="en-US" sz="2000" dirty="0"/>
              <a:t>T</a:t>
            </a:r>
            <a:r>
              <a:rPr lang="id-ID" sz="2000" dirty="0" err="1"/>
              <a:t>eknologi</a:t>
            </a:r>
            <a:r>
              <a:rPr lang="id-ID" sz="2000" dirty="0"/>
              <a:t> membuka akses ekonomi baru bagi masyarakat desa melalui digitalisasi pertanian, perdagangan, dan pariwisata</a:t>
            </a:r>
            <a:r>
              <a:rPr lang="id-ID" dirty="0"/>
              <a:t>.</a:t>
            </a:r>
          </a:p>
        </p:txBody>
      </p:sp>
      <p:pic>
        <p:nvPicPr>
          <p:cNvPr id="5" name="Picture 4">
            <a:extLst>
              <a:ext uri="{FF2B5EF4-FFF2-40B4-BE49-F238E27FC236}">
                <a16:creationId xmlns:a16="http://schemas.microsoft.com/office/drawing/2014/main" id="{6E82597A-0FBE-46EF-AA3A-1B734AA37E48}"/>
              </a:ext>
            </a:extLst>
          </p:cNvPr>
          <p:cNvPicPr>
            <a:picLocks noChangeAspect="1"/>
          </p:cNvPicPr>
          <p:nvPr/>
        </p:nvPicPr>
        <p:blipFill>
          <a:blip r:embed="rId2"/>
          <a:stretch>
            <a:fillRect/>
          </a:stretch>
        </p:blipFill>
        <p:spPr>
          <a:xfrm>
            <a:off x="650240" y="1920240"/>
            <a:ext cx="10363199" cy="4795519"/>
          </a:xfrm>
          <a:prstGeom prst="rect">
            <a:avLst/>
          </a:prstGeom>
        </p:spPr>
      </p:pic>
    </p:spTree>
    <p:extLst>
      <p:ext uri="{BB962C8B-B14F-4D97-AF65-F5344CB8AC3E}">
        <p14:creationId xmlns:p14="http://schemas.microsoft.com/office/powerpoint/2010/main" val="1500497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8951-08D5-9C10-4C4E-BFD9677EE848}"/>
              </a:ext>
            </a:extLst>
          </p:cNvPr>
          <p:cNvSpPr>
            <a:spLocks noGrp="1"/>
          </p:cNvSpPr>
          <p:nvPr>
            <p:ph type="title"/>
          </p:nvPr>
        </p:nvSpPr>
        <p:spPr/>
        <p:txBody>
          <a:bodyPr/>
          <a:lstStyle/>
          <a:p>
            <a:r>
              <a:rPr lang="id-ID" dirty="0"/>
              <a:t>Nilai Etika dalam Era Digital </a:t>
            </a:r>
          </a:p>
        </p:txBody>
      </p:sp>
      <p:sp>
        <p:nvSpPr>
          <p:cNvPr id="3" name="Content Placeholder 2">
            <a:extLst>
              <a:ext uri="{FF2B5EF4-FFF2-40B4-BE49-F238E27FC236}">
                <a16:creationId xmlns:a16="http://schemas.microsoft.com/office/drawing/2014/main" id="{BE0B7CD8-B926-7C91-AE0D-3F7612909B54}"/>
              </a:ext>
            </a:extLst>
          </p:cNvPr>
          <p:cNvSpPr>
            <a:spLocks noGrp="1"/>
          </p:cNvSpPr>
          <p:nvPr>
            <p:ph idx="1"/>
          </p:nvPr>
        </p:nvSpPr>
        <p:spPr/>
        <p:txBody>
          <a:bodyPr/>
          <a:lstStyle/>
          <a:p>
            <a:pPr marL="0" indent="0">
              <a:buNone/>
            </a:pPr>
            <a:r>
              <a:rPr lang="id-ID" dirty="0"/>
              <a:t>Masyarakat menuntut bisnis yang bertanggung jawab, transparan, dan memiliki tanggung jawab sosial. Etika digital menjadi fondasi utama keberlanjutan usaha.</a:t>
            </a:r>
          </a:p>
        </p:txBody>
      </p:sp>
      <p:pic>
        <p:nvPicPr>
          <p:cNvPr id="5" name="Picture 4">
            <a:extLst>
              <a:ext uri="{FF2B5EF4-FFF2-40B4-BE49-F238E27FC236}">
                <a16:creationId xmlns:a16="http://schemas.microsoft.com/office/drawing/2014/main" id="{E3A78BB9-A88A-EA4B-0929-40863336844C}"/>
              </a:ext>
            </a:extLst>
          </p:cNvPr>
          <p:cNvPicPr>
            <a:picLocks noChangeAspect="1"/>
          </p:cNvPicPr>
          <p:nvPr/>
        </p:nvPicPr>
        <p:blipFill>
          <a:blip r:embed="rId3"/>
          <a:stretch>
            <a:fillRect/>
          </a:stretch>
        </p:blipFill>
        <p:spPr>
          <a:xfrm>
            <a:off x="929794" y="3224897"/>
            <a:ext cx="9829645" cy="2952065"/>
          </a:xfrm>
          <a:prstGeom prst="rect">
            <a:avLst/>
          </a:prstGeom>
        </p:spPr>
      </p:pic>
    </p:spTree>
    <p:extLst>
      <p:ext uri="{BB962C8B-B14F-4D97-AF65-F5344CB8AC3E}">
        <p14:creationId xmlns:p14="http://schemas.microsoft.com/office/powerpoint/2010/main" val="239585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286E-91AB-2F1C-2C06-CF22D981C935}"/>
              </a:ext>
            </a:extLst>
          </p:cNvPr>
          <p:cNvSpPr>
            <a:spLocks noGrp="1"/>
          </p:cNvSpPr>
          <p:nvPr>
            <p:ph type="title"/>
          </p:nvPr>
        </p:nvSpPr>
        <p:spPr/>
        <p:txBody>
          <a:bodyPr>
            <a:normAutofit fontScale="90000"/>
          </a:bodyPr>
          <a:lstStyle/>
          <a:p>
            <a:br>
              <a:rPr lang="id-ID" dirty="0"/>
            </a:br>
            <a:br>
              <a:rPr lang="id-ID" dirty="0"/>
            </a:br>
            <a:r>
              <a:rPr lang="id-ID" dirty="0"/>
              <a:t>Rawannya Data Pribadi di Era Digital" , </a:t>
            </a:r>
            <a:r>
              <a:rPr lang="id-ID" sz="1100" dirty="0">
                <a:hlinkClick r:id="rId2"/>
              </a:rPr>
              <a:t>https://katadata.co.id/infografik/5e9a498eb42e3/rawannya-data-pribadi-di-era-digital</a:t>
            </a:r>
            <a:br>
              <a:rPr lang="en-US" sz="1100" dirty="0"/>
            </a:br>
            <a:br>
              <a:rPr lang="id-ID" dirty="0"/>
            </a:br>
            <a:r>
              <a:rPr lang="id-ID" dirty="0"/>
              <a:t>Editor: Aria W. Yudhistira </a:t>
            </a:r>
          </a:p>
        </p:txBody>
      </p:sp>
      <p:pic>
        <p:nvPicPr>
          <p:cNvPr id="5" name="Content Placeholder 4">
            <a:extLst>
              <a:ext uri="{FF2B5EF4-FFF2-40B4-BE49-F238E27FC236}">
                <a16:creationId xmlns:a16="http://schemas.microsoft.com/office/drawing/2014/main" id="{964927D1-AE59-C7CD-7CF7-8615691F2838}"/>
              </a:ext>
            </a:extLst>
          </p:cNvPr>
          <p:cNvPicPr>
            <a:picLocks noGrp="1" noChangeAspect="1"/>
          </p:cNvPicPr>
          <p:nvPr>
            <p:ph idx="1"/>
          </p:nvPr>
        </p:nvPicPr>
        <p:blipFill>
          <a:blip r:embed="rId3"/>
          <a:stretch>
            <a:fillRect/>
          </a:stretch>
        </p:blipFill>
        <p:spPr>
          <a:xfrm>
            <a:off x="731520" y="1825625"/>
            <a:ext cx="10622280" cy="4351338"/>
          </a:xfrm>
          <a:prstGeom prst="rect">
            <a:avLst/>
          </a:prstGeom>
        </p:spPr>
      </p:pic>
    </p:spTree>
    <p:extLst>
      <p:ext uri="{BB962C8B-B14F-4D97-AF65-F5344CB8AC3E}">
        <p14:creationId xmlns:p14="http://schemas.microsoft.com/office/powerpoint/2010/main" val="1589493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14D5-FEA6-A074-2C32-69EA36D6CBEA}"/>
              </a:ext>
            </a:extLst>
          </p:cNvPr>
          <p:cNvSpPr>
            <a:spLocks noGrp="1"/>
          </p:cNvSpPr>
          <p:nvPr>
            <p:ph type="title"/>
          </p:nvPr>
        </p:nvSpPr>
        <p:spPr/>
        <p:txBody>
          <a:bodyPr/>
          <a:lstStyle/>
          <a:p>
            <a:r>
              <a:rPr lang="id-ID" dirty="0"/>
              <a:t>Media Sosial sebagai Budaya Baru </a:t>
            </a:r>
          </a:p>
        </p:txBody>
      </p:sp>
      <p:sp>
        <p:nvSpPr>
          <p:cNvPr id="3" name="Content Placeholder 2">
            <a:extLst>
              <a:ext uri="{FF2B5EF4-FFF2-40B4-BE49-F238E27FC236}">
                <a16:creationId xmlns:a16="http://schemas.microsoft.com/office/drawing/2014/main" id="{9622954D-6C9C-5019-D869-3DADB673AEEA}"/>
              </a:ext>
            </a:extLst>
          </p:cNvPr>
          <p:cNvSpPr>
            <a:spLocks noGrp="1"/>
          </p:cNvSpPr>
          <p:nvPr>
            <p:ph idx="1"/>
          </p:nvPr>
        </p:nvSpPr>
        <p:spPr/>
        <p:txBody>
          <a:bodyPr/>
          <a:lstStyle/>
          <a:p>
            <a:pPr marL="0" indent="0">
              <a:buNone/>
            </a:pPr>
            <a:r>
              <a:rPr lang="id-ID" dirty="0"/>
              <a:t>Media sosial membentuk identitas dan nilai baru di masyarakat. Popularitas dan pengaruh digital menjadi ukuran keberhasilan sosial.</a:t>
            </a:r>
            <a:endParaRPr lang="en-US" dirty="0"/>
          </a:p>
          <a:p>
            <a:pPr marL="0" indent="0">
              <a:buNone/>
            </a:pPr>
            <a:r>
              <a:rPr lang="id-ID" dirty="0"/>
              <a:t>fenomena </a:t>
            </a:r>
            <a:r>
              <a:rPr lang="id-ID" dirty="0" err="1"/>
              <a:t>influencer</a:t>
            </a:r>
            <a:r>
              <a:rPr lang="id-ID" dirty="0"/>
              <a:t> dan dampaknya terhadap pemasaran.</a:t>
            </a:r>
          </a:p>
        </p:txBody>
      </p:sp>
    </p:spTree>
    <p:extLst>
      <p:ext uri="{BB962C8B-B14F-4D97-AF65-F5344CB8AC3E}">
        <p14:creationId xmlns:p14="http://schemas.microsoft.com/office/powerpoint/2010/main" val="49997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A701-9B42-3B1D-A63F-19B1F3ECAFBC}"/>
              </a:ext>
            </a:extLst>
          </p:cNvPr>
          <p:cNvSpPr>
            <a:spLocks noGrp="1"/>
          </p:cNvSpPr>
          <p:nvPr>
            <p:ph type="title"/>
          </p:nvPr>
        </p:nvSpPr>
        <p:spPr/>
        <p:txBody>
          <a:bodyPr/>
          <a:lstStyle/>
          <a:p>
            <a:r>
              <a:rPr lang="id-ID" dirty="0"/>
              <a:t>Pengantar Umum </a:t>
            </a:r>
          </a:p>
        </p:txBody>
      </p:sp>
      <p:sp>
        <p:nvSpPr>
          <p:cNvPr id="3" name="Content Placeholder 2">
            <a:extLst>
              <a:ext uri="{FF2B5EF4-FFF2-40B4-BE49-F238E27FC236}">
                <a16:creationId xmlns:a16="http://schemas.microsoft.com/office/drawing/2014/main" id="{077CB8BB-2B38-34C3-421A-75FB35AB74AD}"/>
              </a:ext>
            </a:extLst>
          </p:cNvPr>
          <p:cNvSpPr>
            <a:spLocks noGrp="1"/>
          </p:cNvSpPr>
          <p:nvPr>
            <p:ph idx="1"/>
          </p:nvPr>
        </p:nvSpPr>
        <p:spPr/>
        <p:txBody>
          <a:bodyPr/>
          <a:lstStyle/>
          <a:p>
            <a:pPr marL="0" indent="0">
              <a:buNone/>
            </a:pPr>
            <a:r>
              <a:rPr lang="id-ID" dirty="0"/>
              <a:t>Lingkungan bisnis modern tidak dapat dilepaskan dari pengaruh sosial, budaya, dan teknologi. Ketiganya membentuk pola interaksi masyarakat terhadap pekerjaan, konsumsi, dan inovasi. Perubahan sosial dan kemajuan teknologi berjalan beriringan dan memunculkan tatanan ekonomi baru yang lebih dinamis.</a:t>
            </a:r>
            <a:endParaRPr lang="en-US" dirty="0"/>
          </a:p>
          <a:p>
            <a:pPr marL="0" indent="0">
              <a:buNone/>
            </a:pPr>
            <a:r>
              <a:rPr lang="id-ID" dirty="0"/>
              <a:t>contoh perubahan nyata akibat digitalisasi, seperti pergeseran cara berbelanja dari toko fisik ke platform daring.</a:t>
            </a:r>
          </a:p>
        </p:txBody>
      </p:sp>
    </p:spTree>
    <p:extLst>
      <p:ext uri="{BB962C8B-B14F-4D97-AF65-F5344CB8AC3E}">
        <p14:creationId xmlns:p14="http://schemas.microsoft.com/office/powerpoint/2010/main" val="224311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8082-AB78-F813-F6AB-C8EC19D0B44F}"/>
              </a:ext>
            </a:extLst>
          </p:cNvPr>
          <p:cNvSpPr>
            <a:spLocks noGrp="1"/>
          </p:cNvSpPr>
          <p:nvPr>
            <p:ph type="title"/>
          </p:nvPr>
        </p:nvSpPr>
        <p:spPr/>
        <p:txBody>
          <a:bodyPr/>
          <a:lstStyle/>
          <a:p>
            <a:r>
              <a:rPr lang="id-ID" dirty="0"/>
              <a:t>Tantangan Etika dan Privasi Digital</a:t>
            </a:r>
            <a:br>
              <a:rPr lang="id-ID" dirty="0"/>
            </a:br>
            <a:endParaRPr lang="id-ID" dirty="0"/>
          </a:p>
        </p:txBody>
      </p:sp>
      <p:sp>
        <p:nvSpPr>
          <p:cNvPr id="3" name="Content Placeholder 2">
            <a:extLst>
              <a:ext uri="{FF2B5EF4-FFF2-40B4-BE49-F238E27FC236}">
                <a16:creationId xmlns:a16="http://schemas.microsoft.com/office/drawing/2014/main" id="{98D3074A-3CD7-DF1D-4596-507EE3288D39}"/>
              </a:ext>
            </a:extLst>
          </p:cNvPr>
          <p:cNvSpPr>
            <a:spLocks noGrp="1"/>
          </p:cNvSpPr>
          <p:nvPr>
            <p:ph idx="1"/>
          </p:nvPr>
        </p:nvSpPr>
        <p:spPr/>
        <p:txBody>
          <a:bodyPr>
            <a:normAutofit/>
          </a:bodyPr>
          <a:lstStyle/>
          <a:p>
            <a:pPr>
              <a:buNone/>
            </a:pPr>
            <a:r>
              <a:rPr lang="id-ID" dirty="0"/>
              <a:t>Kemajuan teknologi menghadirkan tantangan baru seperti penyalahgunaan data pribadi, manipulasi informasi, serta penyebaran </a:t>
            </a:r>
            <a:r>
              <a:rPr lang="id-ID" dirty="0" err="1"/>
              <a:t>hoaks</a:t>
            </a:r>
            <a:r>
              <a:rPr lang="id-ID" dirty="0"/>
              <a:t>. Perusahaan dan individu harus bertanggung jawab dalam menjaga keamanan informasi dan menghormati hak privasi masyarakat digital.</a:t>
            </a:r>
          </a:p>
          <a:p>
            <a:pPr marL="0" indent="0">
              <a:buNone/>
            </a:pPr>
            <a:r>
              <a:rPr lang="id-ID" dirty="0" err="1"/>
              <a:t>Undang-Undang</a:t>
            </a:r>
            <a:r>
              <a:rPr lang="id-ID" dirty="0"/>
              <a:t> Perlindungan Data Pribadi (UU PDP)</a:t>
            </a:r>
          </a:p>
          <a:p>
            <a:pPr marL="0" indent="0">
              <a:buNone/>
            </a:pPr>
            <a:r>
              <a:rPr lang="id-ID" dirty="0"/>
              <a:t>di Indonesia adalah </a:t>
            </a:r>
            <a:r>
              <a:rPr lang="id-ID" dirty="0" err="1"/>
              <a:t>Undang-Undang</a:t>
            </a:r>
            <a:r>
              <a:rPr lang="id-ID" dirty="0"/>
              <a:t> Nomor 27 Tahun 2022. Regulasi ini menjadi payung hukum komprehensif yang mengatur pengelolaan data pribadi baik di sektor publik maupun privat. </a:t>
            </a:r>
            <a:endParaRPr lang="en-US" dirty="0"/>
          </a:p>
          <a:p>
            <a:pPr marL="0" indent="0">
              <a:buNone/>
            </a:pPr>
            <a:r>
              <a:rPr lang="id-ID" sz="900" dirty="0"/>
              <a:t>https://jdih.semarangkota.go.id/artikel/view/undang-undang-nomor-27-tahun-2022-tentang-pelindungan-data-pribadi-pdp-menjaga-keamanan-dan-privasi-data-warga-negara#:~:text=Pada%2017%20Oktober%202022%2C%20Indonesia,digital%20yang%20semakin%20berkembang%20pesat.</a:t>
            </a:r>
            <a:endParaRPr lang="en-US" sz="900" dirty="0"/>
          </a:p>
          <a:p>
            <a:pPr marL="0" indent="0">
              <a:buNone/>
            </a:pPr>
            <a:endParaRPr lang="id-ID" sz="900" dirty="0"/>
          </a:p>
        </p:txBody>
      </p:sp>
    </p:spTree>
    <p:extLst>
      <p:ext uri="{BB962C8B-B14F-4D97-AF65-F5344CB8AC3E}">
        <p14:creationId xmlns:p14="http://schemas.microsoft.com/office/powerpoint/2010/main" val="607045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C189-9168-CB70-13EE-B52131F3530C}"/>
              </a:ext>
            </a:extLst>
          </p:cNvPr>
          <p:cNvSpPr>
            <a:spLocks noGrp="1"/>
          </p:cNvSpPr>
          <p:nvPr>
            <p:ph type="title"/>
          </p:nvPr>
        </p:nvSpPr>
        <p:spPr/>
        <p:txBody>
          <a:bodyPr/>
          <a:lstStyle/>
          <a:p>
            <a:r>
              <a:rPr lang="fi-FI" dirty="0"/>
              <a:t>Teknologi dan Perubahan Dunia Kerja </a:t>
            </a:r>
            <a:endParaRPr lang="id-ID" dirty="0"/>
          </a:p>
        </p:txBody>
      </p:sp>
      <p:sp>
        <p:nvSpPr>
          <p:cNvPr id="3" name="Content Placeholder 2">
            <a:extLst>
              <a:ext uri="{FF2B5EF4-FFF2-40B4-BE49-F238E27FC236}">
                <a16:creationId xmlns:a16="http://schemas.microsoft.com/office/drawing/2014/main" id="{525A4ED8-AE6D-6D1C-2D0D-A41C449D746E}"/>
              </a:ext>
            </a:extLst>
          </p:cNvPr>
          <p:cNvSpPr>
            <a:spLocks noGrp="1"/>
          </p:cNvSpPr>
          <p:nvPr>
            <p:ph idx="1"/>
          </p:nvPr>
        </p:nvSpPr>
        <p:spPr/>
        <p:txBody>
          <a:bodyPr/>
          <a:lstStyle/>
          <a:p>
            <a:pPr marL="0" indent="0">
              <a:buNone/>
            </a:pPr>
            <a:r>
              <a:rPr lang="id-ID" dirty="0"/>
              <a:t>Digitalisasi mengubah sistem kerja menjadi lebih fleksibel dan berbasis proyek. Banyak pekerjaan baru bermunculan di bidang analisis data, pemasaran digital, dan pengembangan perangkat lunak.</a:t>
            </a:r>
            <a:endParaRPr lang="en-US" dirty="0"/>
          </a:p>
          <a:p>
            <a:pPr marL="0" indent="0">
              <a:buNone/>
            </a:pPr>
            <a:r>
              <a:rPr lang="id-ID" dirty="0"/>
              <a:t>pekerjaan baru akibat digitalisasi, seperti </a:t>
            </a:r>
            <a:r>
              <a:rPr lang="id-ID" dirty="0" err="1"/>
              <a:t>content</a:t>
            </a:r>
            <a:r>
              <a:rPr lang="id-ID" dirty="0"/>
              <a:t> </a:t>
            </a:r>
            <a:r>
              <a:rPr lang="id-ID" dirty="0" err="1"/>
              <a:t>creator</a:t>
            </a:r>
            <a:r>
              <a:rPr lang="id-ID" dirty="0"/>
              <a:t>, data </a:t>
            </a:r>
            <a:r>
              <a:rPr lang="id-ID" dirty="0" err="1"/>
              <a:t>analyst</a:t>
            </a:r>
            <a:r>
              <a:rPr lang="id-ID" dirty="0"/>
              <a:t>, atau UI/UX </a:t>
            </a:r>
            <a:r>
              <a:rPr lang="id-ID" dirty="0" err="1"/>
              <a:t>designer</a:t>
            </a:r>
            <a:r>
              <a:rPr lang="id-ID" dirty="0"/>
              <a:t>.</a:t>
            </a:r>
          </a:p>
        </p:txBody>
      </p:sp>
    </p:spTree>
    <p:extLst>
      <p:ext uri="{BB962C8B-B14F-4D97-AF65-F5344CB8AC3E}">
        <p14:creationId xmlns:p14="http://schemas.microsoft.com/office/powerpoint/2010/main" val="90839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F12D-A78F-3906-7A3A-5AA285F1D676}"/>
              </a:ext>
            </a:extLst>
          </p:cNvPr>
          <p:cNvSpPr>
            <a:spLocks noGrp="1"/>
          </p:cNvSpPr>
          <p:nvPr>
            <p:ph type="title"/>
          </p:nvPr>
        </p:nvSpPr>
        <p:spPr/>
        <p:txBody>
          <a:bodyPr/>
          <a:lstStyle/>
          <a:p>
            <a:r>
              <a:rPr lang="id-ID" dirty="0"/>
              <a:t>Dampak Sosial dari Transformasi Digital</a:t>
            </a:r>
            <a:br>
              <a:rPr lang="id-ID" dirty="0"/>
            </a:br>
            <a:endParaRPr lang="id-ID" dirty="0"/>
          </a:p>
        </p:txBody>
      </p:sp>
      <p:sp>
        <p:nvSpPr>
          <p:cNvPr id="3" name="Content Placeholder 2">
            <a:extLst>
              <a:ext uri="{FF2B5EF4-FFF2-40B4-BE49-F238E27FC236}">
                <a16:creationId xmlns:a16="http://schemas.microsoft.com/office/drawing/2014/main" id="{76B379CE-4C3B-8414-F7A5-99DF3B2F7503}"/>
              </a:ext>
            </a:extLst>
          </p:cNvPr>
          <p:cNvSpPr>
            <a:spLocks noGrp="1"/>
          </p:cNvSpPr>
          <p:nvPr>
            <p:ph idx="1"/>
          </p:nvPr>
        </p:nvSpPr>
        <p:spPr/>
        <p:txBody>
          <a:bodyPr>
            <a:normAutofit fontScale="92500" lnSpcReduction="10000"/>
          </a:bodyPr>
          <a:lstStyle/>
          <a:p>
            <a:pPr marL="0" indent="0">
              <a:buNone/>
            </a:pPr>
            <a:r>
              <a:rPr lang="id-ID" dirty="0"/>
              <a:t>Teknologi membawa kemudahan, tetapi juga menciptakan tantangan seperti kesenjangan sosial digital dan perubahan interaksi sosial </a:t>
            </a:r>
            <a:r>
              <a:rPr lang="id-ID" dirty="0" err="1"/>
              <a:t>antarindividu</a:t>
            </a:r>
            <a:r>
              <a:rPr lang="id-ID" dirty="0"/>
              <a:t>. Masyarakat perlu menyeimbangkan antara dunia nyata dan dunia maya.</a:t>
            </a:r>
            <a:endParaRPr lang="en-US" dirty="0"/>
          </a:p>
          <a:p>
            <a:pPr marL="0" indent="0">
              <a:buNone/>
            </a:pPr>
            <a:r>
              <a:rPr lang="id-ID" dirty="0"/>
              <a:t>dampak negatif penggunaan gawai terhadap hubungan sosial dan empati manusia.</a:t>
            </a:r>
            <a:endParaRPr lang="en-US" dirty="0"/>
          </a:p>
          <a:p>
            <a:pPr marL="0" indent="0">
              <a:buNone/>
            </a:pPr>
            <a:r>
              <a:rPr lang="en-US" dirty="0" err="1"/>
              <a:t>Penggunaan</a:t>
            </a:r>
            <a:r>
              <a:rPr lang="en-US" dirty="0"/>
              <a:t> </a:t>
            </a:r>
            <a:r>
              <a:rPr lang="en-US" dirty="0" err="1"/>
              <a:t>gawai</a:t>
            </a:r>
            <a:r>
              <a:rPr lang="en-US" dirty="0"/>
              <a:t> yang </a:t>
            </a:r>
            <a:r>
              <a:rPr lang="en-US" dirty="0" err="1"/>
              <a:t>berlebihan</a:t>
            </a:r>
            <a:r>
              <a:rPr lang="en-US" dirty="0"/>
              <a:t> </a:t>
            </a:r>
            <a:r>
              <a:rPr lang="en-US" dirty="0" err="1"/>
              <a:t>dapat</a:t>
            </a:r>
            <a:r>
              <a:rPr lang="en-US" dirty="0"/>
              <a:t> </a:t>
            </a:r>
            <a:r>
              <a:rPr lang="en-US" dirty="0" err="1"/>
              <a:t>berdampak</a:t>
            </a:r>
            <a:r>
              <a:rPr lang="en-US" dirty="0"/>
              <a:t> </a:t>
            </a:r>
            <a:r>
              <a:rPr lang="en-US" dirty="0" err="1"/>
              <a:t>negatif</a:t>
            </a:r>
            <a:r>
              <a:rPr lang="en-US" dirty="0"/>
              <a:t> pada </a:t>
            </a:r>
            <a:r>
              <a:rPr lang="en-US" dirty="0" err="1"/>
              <a:t>hubungan</a:t>
            </a:r>
            <a:r>
              <a:rPr lang="en-US" dirty="0"/>
              <a:t> </a:t>
            </a:r>
            <a:r>
              <a:rPr lang="en-US" dirty="0" err="1"/>
              <a:t>sosial</a:t>
            </a:r>
            <a:r>
              <a:rPr lang="en-US" dirty="0"/>
              <a:t> dan </a:t>
            </a:r>
            <a:r>
              <a:rPr lang="en-US" dirty="0" err="1"/>
              <a:t>empati</a:t>
            </a:r>
            <a:r>
              <a:rPr lang="en-US" dirty="0"/>
              <a:t>, </a:t>
            </a:r>
            <a:r>
              <a:rPr lang="en-US" dirty="0" err="1"/>
              <a:t>seperti</a:t>
            </a:r>
            <a:endParaRPr lang="en-US" dirty="0"/>
          </a:p>
          <a:p>
            <a:pPr marL="0" indent="0">
              <a:buNone/>
            </a:pPr>
            <a:r>
              <a:rPr lang="en-US" sz="1600" dirty="0" err="1"/>
              <a:t>berkurangnya</a:t>
            </a:r>
            <a:r>
              <a:rPr lang="en-US" sz="1600" dirty="0"/>
              <a:t> </a:t>
            </a:r>
            <a:r>
              <a:rPr lang="en-US" sz="1600" dirty="0" err="1"/>
              <a:t>interaksi</a:t>
            </a:r>
            <a:r>
              <a:rPr lang="en-US" sz="1600" dirty="0"/>
              <a:t> </a:t>
            </a:r>
            <a:r>
              <a:rPr lang="en-US" sz="1600" dirty="0" err="1"/>
              <a:t>tatap</a:t>
            </a:r>
            <a:r>
              <a:rPr lang="en-US" sz="1600" dirty="0"/>
              <a:t> </a:t>
            </a:r>
            <a:r>
              <a:rPr lang="en-US" sz="1600" dirty="0" err="1"/>
              <a:t>muka</a:t>
            </a:r>
            <a:r>
              <a:rPr lang="en-US" sz="1600" dirty="0"/>
              <a:t>, </a:t>
            </a:r>
            <a:r>
              <a:rPr lang="en-US" sz="1600" dirty="0" err="1"/>
              <a:t>munculnya</a:t>
            </a:r>
            <a:r>
              <a:rPr lang="en-US" sz="1600" dirty="0"/>
              <a:t> </a:t>
            </a:r>
            <a:r>
              <a:rPr lang="en-US" sz="1600" dirty="0" err="1"/>
              <a:t>sikap</a:t>
            </a:r>
            <a:r>
              <a:rPr lang="en-US" sz="1600" dirty="0"/>
              <a:t> </a:t>
            </a:r>
            <a:r>
              <a:rPr lang="en-US" sz="1600" dirty="0" err="1"/>
              <a:t>menyendiri</a:t>
            </a:r>
            <a:r>
              <a:rPr lang="en-US" sz="1600" dirty="0"/>
              <a:t>, dan </a:t>
            </a:r>
            <a:r>
              <a:rPr lang="en-US" sz="1600" dirty="0" err="1"/>
              <a:t>penurunan</a:t>
            </a:r>
            <a:r>
              <a:rPr lang="en-US" sz="1600" dirty="0"/>
              <a:t> </a:t>
            </a:r>
            <a:r>
              <a:rPr lang="en-US" sz="1600" dirty="0" err="1"/>
              <a:t>kemampuan</a:t>
            </a:r>
            <a:r>
              <a:rPr lang="en-US" sz="1600" dirty="0"/>
              <a:t> </a:t>
            </a:r>
            <a:r>
              <a:rPr lang="en-US" sz="1600" dirty="0" err="1"/>
              <a:t>memahami</a:t>
            </a:r>
            <a:r>
              <a:rPr lang="en-US" sz="1600" dirty="0"/>
              <a:t> </a:t>
            </a:r>
            <a:r>
              <a:rPr lang="en-US" sz="1600" dirty="0" err="1"/>
              <a:t>emosi</a:t>
            </a:r>
            <a:r>
              <a:rPr lang="en-US" sz="1600" dirty="0"/>
              <a:t> orang lain </a:t>
            </a:r>
            <a:r>
              <a:rPr lang="en-US" sz="1600" dirty="0" err="1"/>
              <a:t>karena</a:t>
            </a:r>
            <a:r>
              <a:rPr lang="en-US" sz="1600" dirty="0"/>
              <a:t> </a:t>
            </a:r>
            <a:r>
              <a:rPr lang="en-US" sz="1600" dirty="0" err="1"/>
              <a:t>lebih</a:t>
            </a:r>
            <a:r>
              <a:rPr lang="en-US" sz="1600" dirty="0"/>
              <a:t> </a:t>
            </a:r>
            <a:r>
              <a:rPr lang="en-US" sz="1600" dirty="0" err="1"/>
              <a:t>sering</a:t>
            </a:r>
            <a:r>
              <a:rPr lang="en-US" sz="1600" dirty="0"/>
              <a:t> </a:t>
            </a:r>
            <a:r>
              <a:rPr lang="en-US" sz="1600" dirty="0" err="1"/>
              <a:t>berkomunikasi</a:t>
            </a:r>
            <a:r>
              <a:rPr lang="en-US" sz="1600" dirty="0"/>
              <a:t> </a:t>
            </a:r>
            <a:r>
              <a:rPr lang="en-US" sz="1600" dirty="0" err="1"/>
              <a:t>secara</a:t>
            </a:r>
            <a:r>
              <a:rPr lang="en-US" sz="1600" dirty="0"/>
              <a:t> digital. Hal </a:t>
            </a:r>
            <a:r>
              <a:rPr lang="en-US" sz="1600" dirty="0" err="1"/>
              <a:t>ini</a:t>
            </a:r>
            <a:r>
              <a:rPr lang="en-US" sz="1600" dirty="0"/>
              <a:t> juga </a:t>
            </a:r>
            <a:r>
              <a:rPr lang="en-US" sz="1600" dirty="0" err="1"/>
              <a:t>dapat</a:t>
            </a:r>
            <a:r>
              <a:rPr lang="en-US" sz="1600" dirty="0"/>
              <a:t> </a:t>
            </a:r>
            <a:r>
              <a:rPr lang="en-US" sz="1600" dirty="0" err="1"/>
              <a:t>memicu</a:t>
            </a:r>
            <a:r>
              <a:rPr lang="en-US" sz="1600" dirty="0"/>
              <a:t> </a:t>
            </a:r>
            <a:r>
              <a:rPr lang="en-US" sz="1600" dirty="0" err="1"/>
              <a:t>isolasi</a:t>
            </a:r>
            <a:r>
              <a:rPr lang="en-US" sz="1600" dirty="0"/>
              <a:t> </a:t>
            </a:r>
            <a:r>
              <a:rPr lang="en-US" sz="1600" dirty="0" err="1"/>
              <a:t>sosial</a:t>
            </a:r>
            <a:r>
              <a:rPr lang="en-US" sz="1600" dirty="0"/>
              <a:t>, </a:t>
            </a:r>
            <a:r>
              <a:rPr lang="en-US" sz="1600" dirty="0" err="1"/>
              <a:t>meningkatkan</a:t>
            </a:r>
            <a:r>
              <a:rPr lang="en-US" sz="1600" dirty="0"/>
              <a:t> </a:t>
            </a:r>
            <a:r>
              <a:rPr lang="en-US" sz="1600" dirty="0" err="1"/>
              <a:t>perilaku</a:t>
            </a:r>
            <a:r>
              <a:rPr lang="en-US" sz="1600" dirty="0"/>
              <a:t> </a:t>
            </a:r>
            <a:r>
              <a:rPr lang="en-US" sz="1600" dirty="0" err="1"/>
              <a:t>negatif</a:t>
            </a:r>
            <a:r>
              <a:rPr lang="en-US" sz="1600" dirty="0"/>
              <a:t> </a:t>
            </a:r>
            <a:r>
              <a:rPr lang="en-US" sz="1600" dirty="0" err="1"/>
              <a:t>seperti</a:t>
            </a:r>
            <a:r>
              <a:rPr lang="en-US" sz="1600" dirty="0"/>
              <a:t> cyberbullying, dan </a:t>
            </a:r>
            <a:r>
              <a:rPr lang="en-US" sz="1600" dirty="0" err="1"/>
              <a:t>mengganggu</a:t>
            </a:r>
            <a:r>
              <a:rPr lang="en-US" sz="1600" dirty="0"/>
              <a:t> </a:t>
            </a:r>
            <a:r>
              <a:rPr lang="en-US" sz="1600" dirty="0" err="1"/>
              <a:t>keharmonisan</a:t>
            </a:r>
            <a:r>
              <a:rPr lang="en-US" sz="1600" dirty="0"/>
              <a:t> </a:t>
            </a:r>
            <a:r>
              <a:rPr lang="en-US" sz="1600" dirty="0" err="1"/>
              <a:t>keluarga</a:t>
            </a:r>
            <a:r>
              <a:rPr lang="en-US" sz="1600" dirty="0"/>
              <a:t> </a:t>
            </a:r>
            <a:r>
              <a:rPr lang="en-US" sz="1600" dirty="0" err="1"/>
              <a:t>karena</a:t>
            </a:r>
            <a:r>
              <a:rPr lang="en-US" sz="1600" dirty="0"/>
              <a:t> </a:t>
            </a:r>
            <a:r>
              <a:rPr lang="en-US" sz="1600" dirty="0" err="1"/>
              <a:t>waktu</a:t>
            </a:r>
            <a:r>
              <a:rPr lang="en-US" sz="1600" dirty="0"/>
              <a:t> yang </a:t>
            </a:r>
            <a:r>
              <a:rPr lang="en-US" sz="1600" dirty="0" err="1"/>
              <a:t>seharusnya</a:t>
            </a:r>
            <a:r>
              <a:rPr lang="en-US" sz="1600" dirty="0"/>
              <a:t> </a:t>
            </a:r>
            <a:r>
              <a:rPr lang="en-US" sz="1600" dirty="0" err="1"/>
              <a:t>dihabiskan</a:t>
            </a:r>
            <a:r>
              <a:rPr lang="en-US" sz="1600" dirty="0"/>
              <a:t> </a:t>
            </a:r>
            <a:r>
              <a:rPr lang="en-US" sz="1600" dirty="0" err="1"/>
              <a:t>bersama</a:t>
            </a:r>
            <a:r>
              <a:rPr lang="en-US" sz="1600" dirty="0"/>
              <a:t> </a:t>
            </a:r>
            <a:r>
              <a:rPr lang="en-US" sz="1600" dirty="0" err="1"/>
              <a:t>justru</a:t>
            </a:r>
            <a:r>
              <a:rPr lang="en-US" sz="1600" dirty="0"/>
              <a:t> </a:t>
            </a:r>
            <a:r>
              <a:rPr lang="en-US" sz="1600" dirty="0" err="1"/>
              <a:t>habis</a:t>
            </a:r>
            <a:r>
              <a:rPr lang="en-US" sz="1600" dirty="0"/>
              <a:t> </a:t>
            </a:r>
            <a:r>
              <a:rPr lang="en-US" sz="1600" dirty="0" err="1"/>
              <a:t>untuk</a:t>
            </a:r>
            <a:r>
              <a:rPr lang="en-US" sz="1600" dirty="0"/>
              <a:t> </a:t>
            </a:r>
            <a:r>
              <a:rPr lang="en-US" sz="1600" dirty="0" err="1"/>
              <a:t>gawaI</a:t>
            </a:r>
            <a:endParaRPr lang="en-US" sz="1600" dirty="0"/>
          </a:p>
          <a:p>
            <a:pPr marL="0" indent="0">
              <a:buNone/>
            </a:pPr>
            <a:r>
              <a:rPr lang="id-ID" sz="1050" dirty="0"/>
              <a:t>file:///C:/Users/Lenovo/Downloads/SRJ+VOL+2+NO.+4+AGUSTUS+2024+HAL+172-181.pdf</a:t>
            </a:r>
          </a:p>
        </p:txBody>
      </p:sp>
    </p:spTree>
    <p:extLst>
      <p:ext uri="{BB962C8B-B14F-4D97-AF65-F5344CB8AC3E}">
        <p14:creationId xmlns:p14="http://schemas.microsoft.com/office/powerpoint/2010/main" val="413677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C0BA-0787-2ABE-F4A5-696B5309E97D}"/>
              </a:ext>
            </a:extLst>
          </p:cNvPr>
          <p:cNvSpPr>
            <a:spLocks noGrp="1"/>
          </p:cNvSpPr>
          <p:nvPr>
            <p:ph type="title"/>
          </p:nvPr>
        </p:nvSpPr>
        <p:spPr/>
        <p:txBody>
          <a:bodyPr/>
          <a:lstStyle/>
          <a:p>
            <a:r>
              <a:rPr lang="id-ID" dirty="0"/>
              <a:t>Digitalisasi dan Kesenjangan Sosial</a:t>
            </a:r>
            <a:br>
              <a:rPr lang="id-ID" dirty="0"/>
            </a:br>
            <a:endParaRPr lang="id-ID" dirty="0"/>
          </a:p>
        </p:txBody>
      </p:sp>
      <p:sp>
        <p:nvSpPr>
          <p:cNvPr id="3" name="Content Placeholder 2">
            <a:extLst>
              <a:ext uri="{FF2B5EF4-FFF2-40B4-BE49-F238E27FC236}">
                <a16:creationId xmlns:a16="http://schemas.microsoft.com/office/drawing/2014/main" id="{77F9FC9A-5B22-C1DC-8B64-F41B8BC6A466}"/>
              </a:ext>
            </a:extLst>
          </p:cNvPr>
          <p:cNvSpPr>
            <a:spLocks noGrp="1"/>
          </p:cNvSpPr>
          <p:nvPr>
            <p:ph idx="1"/>
          </p:nvPr>
        </p:nvSpPr>
        <p:spPr/>
        <p:txBody>
          <a:bodyPr/>
          <a:lstStyle/>
          <a:p>
            <a:pPr marL="0" indent="0">
              <a:buNone/>
            </a:pPr>
            <a:r>
              <a:rPr lang="id-ID" dirty="0"/>
              <a:t>Tidak semua lapisan masyarakat memiliki akses yang sama terhadap teknologi. Ketimpangan akses internet dan </a:t>
            </a:r>
            <a:r>
              <a:rPr lang="id-ID" dirty="0" err="1"/>
              <a:t>literasi</a:t>
            </a:r>
            <a:r>
              <a:rPr lang="id-ID" dirty="0"/>
              <a:t> digital menjadi penghambat pemerataan ekonomi digital.</a:t>
            </a:r>
            <a:endParaRPr lang="en-US" dirty="0"/>
          </a:p>
          <a:p>
            <a:pPr marL="0" indent="0">
              <a:buNone/>
            </a:pPr>
            <a:r>
              <a:rPr lang="id-ID" dirty="0"/>
              <a:t>data kesenjangan digital antara daerah perkotaan dan pedesaan di Indonesia.</a:t>
            </a:r>
            <a:endParaRPr lang="en-US" dirty="0"/>
          </a:p>
          <a:p>
            <a:pPr marL="0" indent="0">
              <a:buNone/>
            </a:pPr>
            <a:endParaRPr lang="id-ID" dirty="0"/>
          </a:p>
        </p:txBody>
      </p:sp>
      <p:pic>
        <p:nvPicPr>
          <p:cNvPr id="5" name="Picture 4">
            <a:extLst>
              <a:ext uri="{FF2B5EF4-FFF2-40B4-BE49-F238E27FC236}">
                <a16:creationId xmlns:a16="http://schemas.microsoft.com/office/drawing/2014/main" id="{12BE2987-35A7-6DEB-3653-D00D489CF568}"/>
              </a:ext>
            </a:extLst>
          </p:cNvPr>
          <p:cNvPicPr>
            <a:picLocks noChangeAspect="1"/>
          </p:cNvPicPr>
          <p:nvPr/>
        </p:nvPicPr>
        <p:blipFill>
          <a:blip r:embed="rId2"/>
          <a:stretch>
            <a:fillRect/>
          </a:stretch>
        </p:blipFill>
        <p:spPr>
          <a:xfrm>
            <a:off x="1587747" y="4001294"/>
            <a:ext cx="8125959" cy="2000529"/>
          </a:xfrm>
          <a:prstGeom prst="rect">
            <a:avLst/>
          </a:prstGeom>
        </p:spPr>
      </p:pic>
    </p:spTree>
    <p:extLst>
      <p:ext uri="{BB962C8B-B14F-4D97-AF65-F5344CB8AC3E}">
        <p14:creationId xmlns:p14="http://schemas.microsoft.com/office/powerpoint/2010/main" val="1388868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A1BD-4216-D758-3BEC-6345BF0C5D22}"/>
              </a:ext>
            </a:extLst>
          </p:cNvPr>
          <p:cNvSpPr>
            <a:spLocks noGrp="1"/>
          </p:cNvSpPr>
          <p:nvPr>
            <p:ph type="title"/>
          </p:nvPr>
        </p:nvSpPr>
        <p:spPr/>
        <p:txBody>
          <a:bodyPr/>
          <a:lstStyle/>
          <a:p>
            <a:r>
              <a:rPr lang="id-ID" dirty="0"/>
              <a:t>Kolaborasi Sosial dan Inovasi Teknologi </a:t>
            </a:r>
          </a:p>
        </p:txBody>
      </p:sp>
      <p:sp>
        <p:nvSpPr>
          <p:cNvPr id="3" name="Content Placeholder 2">
            <a:extLst>
              <a:ext uri="{FF2B5EF4-FFF2-40B4-BE49-F238E27FC236}">
                <a16:creationId xmlns:a16="http://schemas.microsoft.com/office/drawing/2014/main" id="{3D6A1253-B289-2BD5-D36F-621FB4A760F3}"/>
              </a:ext>
            </a:extLst>
          </p:cNvPr>
          <p:cNvSpPr>
            <a:spLocks noGrp="1"/>
          </p:cNvSpPr>
          <p:nvPr>
            <p:ph idx="1"/>
          </p:nvPr>
        </p:nvSpPr>
        <p:spPr/>
        <p:txBody>
          <a:bodyPr/>
          <a:lstStyle/>
          <a:p>
            <a:pPr marL="0" indent="0">
              <a:buNone/>
            </a:pPr>
            <a:r>
              <a:rPr lang="id-ID" dirty="0"/>
              <a:t>Kolaborasi antara masyarakat, dunia usaha, dan pemerintah menjadi kunci sukses transformasi digital. Inovasi yang berakar pada kebutuhan sosial memiliki dampak yang lebih berkelanjutan.</a:t>
            </a:r>
            <a:endParaRPr lang="en-US" dirty="0"/>
          </a:p>
          <a:p>
            <a:pPr marL="0" indent="0">
              <a:buNone/>
            </a:pPr>
            <a:r>
              <a:rPr lang="id-ID" dirty="0"/>
              <a:t>contoh kerja sama antara </a:t>
            </a:r>
            <a:r>
              <a:rPr lang="id-ID" dirty="0" err="1"/>
              <a:t>startup</a:t>
            </a:r>
            <a:r>
              <a:rPr lang="id-ID" dirty="0"/>
              <a:t> lokal dengan pemerintah daerah untuk meningkatkan layanan publik digital.</a:t>
            </a:r>
          </a:p>
        </p:txBody>
      </p:sp>
    </p:spTree>
    <p:extLst>
      <p:ext uri="{BB962C8B-B14F-4D97-AF65-F5344CB8AC3E}">
        <p14:creationId xmlns:p14="http://schemas.microsoft.com/office/powerpoint/2010/main" val="1638460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F1DA-906E-F493-5F3F-EAA25A8320A5}"/>
              </a:ext>
            </a:extLst>
          </p:cNvPr>
          <p:cNvSpPr>
            <a:spLocks noGrp="1"/>
          </p:cNvSpPr>
          <p:nvPr>
            <p:ph type="title"/>
          </p:nvPr>
        </p:nvSpPr>
        <p:spPr/>
        <p:txBody>
          <a:bodyPr/>
          <a:lstStyle/>
          <a:p>
            <a:r>
              <a:rPr lang="id-ID" dirty="0"/>
              <a:t>Teknologi dan Kreativitas </a:t>
            </a:r>
          </a:p>
        </p:txBody>
      </p:sp>
      <p:sp>
        <p:nvSpPr>
          <p:cNvPr id="3" name="Content Placeholder 2">
            <a:extLst>
              <a:ext uri="{FF2B5EF4-FFF2-40B4-BE49-F238E27FC236}">
                <a16:creationId xmlns:a16="http://schemas.microsoft.com/office/drawing/2014/main" id="{967DC428-08EF-C6C5-6388-5582DF9954CF}"/>
              </a:ext>
            </a:extLst>
          </p:cNvPr>
          <p:cNvSpPr>
            <a:spLocks noGrp="1"/>
          </p:cNvSpPr>
          <p:nvPr>
            <p:ph idx="1"/>
          </p:nvPr>
        </p:nvSpPr>
        <p:spPr/>
        <p:txBody>
          <a:bodyPr/>
          <a:lstStyle/>
          <a:p>
            <a:pPr marL="0" indent="0">
              <a:buNone/>
            </a:pPr>
            <a:r>
              <a:rPr lang="id-ID" dirty="0"/>
              <a:t>Teknologi bukan hanya alat efisiensi, tetapi juga media ekspresi dan kreativitas. Dunia digital membuka ruang bagi ekonomi kreatif seperti desain, animasi, musik, dan </a:t>
            </a:r>
            <a:r>
              <a:rPr lang="id-ID" dirty="0" err="1"/>
              <a:t>game</a:t>
            </a:r>
            <a:r>
              <a:rPr lang="id-ID" dirty="0"/>
              <a:t> yang bernilai ekonomi tinggi.</a:t>
            </a:r>
            <a:endParaRPr lang="en-US" dirty="0"/>
          </a:p>
          <a:p>
            <a:pPr marL="0" indent="0">
              <a:buNone/>
            </a:pPr>
            <a:r>
              <a:rPr lang="id-ID" dirty="0"/>
              <a:t>kisah sukses pelaku industri kreatif Lampung yang memanfaatkan teknologi.</a:t>
            </a:r>
          </a:p>
        </p:txBody>
      </p:sp>
    </p:spTree>
    <p:extLst>
      <p:ext uri="{BB962C8B-B14F-4D97-AF65-F5344CB8AC3E}">
        <p14:creationId xmlns:p14="http://schemas.microsoft.com/office/powerpoint/2010/main" val="406269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34AA-7781-5B15-1E33-95B93D04BD39}"/>
              </a:ext>
            </a:extLst>
          </p:cNvPr>
          <p:cNvSpPr>
            <a:spLocks noGrp="1"/>
          </p:cNvSpPr>
          <p:nvPr>
            <p:ph type="title"/>
          </p:nvPr>
        </p:nvSpPr>
        <p:spPr/>
        <p:txBody>
          <a:bodyPr>
            <a:normAutofit/>
          </a:bodyPr>
          <a:lstStyle/>
          <a:p>
            <a:r>
              <a:rPr lang="en-US" sz="3600" dirty="0"/>
              <a:t>P</a:t>
            </a:r>
            <a:r>
              <a:rPr lang="id-ID" sz="3600" dirty="0"/>
              <a:t>elaku industri kreatif di Lampung telah mencapai kesuksesan dengan memanfaatkan teknologi digital</a:t>
            </a:r>
          </a:p>
        </p:txBody>
      </p:sp>
      <p:pic>
        <p:nvPicPr>
          <p:cNvPr id="5" name="Content Placeholder 4">
            <a:extLst>
              <a:ext uri="{FF2B5EF4-FFF2-40B4-BE49-F238E27FC236}">
                <a16:creationId xmlns:a16="http://schemas.microsoft.com/office/drawing/2014/main" id="{0DABFB10-AF2A-C257-ACC9-544F2C8735BC}"/>
              </a:ext>
            </a:extLst>
          </p:cNvPr>
          <p:cNvPicPr>
            <a:picLocks noGrp="1" noChangeAspect="1"/>
          </p:cNvPicPr>
          <p:nvPr>
            <p:ph idx="1"/>
          </p:nvPr>
        </p:nvPicPr>
        <p:blipFill>
          <a:blip r:embed="rId2"/>
          <a:stretch>
            <a:fillRect/>
          </a:stretch>
        </p:blipFill>
        <p:spPr>
          <a:xfrm>
            <a:off x="838201" y="1825625"/>
            <a:ext cx="8568192" cy="4351338"/>
          </a:xfrm>
          <a:prstGeom prst="rect">
            <a:avLst/>
          </a:prstGeom>
        </p:spPr>
      </p:pic>
    </p:spTree>
    <p:extLst>
      <p:ext uri="{BB962C8B-B14F-4D97-AF65-F5344CB8AC3E}">
        <p14:creationId xmlns:p14="http://schemas.microsoft.com/office/powerpoint/2010/main" val="3578015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B2BB0D-1A63-2ADF-4135-DFFAE33C85F6}"/>
              </a:ext>
            </a:extLst>
          </p:cNvPr>
          <p:cNvPicPr>
            <a:picLocks noChangeAspect="1"/>
          </p:cNvPicPr>
          <p:nvPr/>
        </p:nvPicPr>
        <p:blipFill>
          <a:blip r:embed="rId2">
            <a:duotone>
              <a:schemeClr val="bg2">
                <a:shade val="45000"/>
                <a:satMod val="135000"/>
              </a:schemeClr>
              <a:prstClr val="white"/>
            </a:duotone>
          </a:blip>
          <a:srcRect t="2671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6C57AD-AB93-9A2D-B845-6DC9FBCA876D}"/>
              </a:ext>
            </a:extLst>
          </p:cNvPr>
          <p:cNvSpPr>
            <a:spLocks noGrp="1"/>
          </p:cNvSpPr>
          <p:nvPr>
            <p:ph type="title"/>
          </p:nvPr>
        </p:nvSpPr>
        <p:spPr>
          <a:xfrm>
            <a:off x="838200" y="365125"/>
            <a:ext cx="10515600" cy="1325563"/>
          </a:xfrm>
        </p:spPr>
        <p:txBody>
          <a:bodyPr>
            <a:normAutofit/>
          </a:bodyPr>
          <a:lstStyle/>
          <a:p>
            <a:r>
              <a:rPr lang="id-ID" dirty="0"/>
              <a:t>Ekosistem </a:t>
            </a:r>
            <a:r>
              <a:rPr lang="id-ID" dirty="0" err="1"/>
              <a:t>Startup</a:t>
            </a:r>
            <a:r>
              <a:rPr lang="id-ID" dirty="0"/>
              <a:t> di Indonesia </a:t>
            </a:r>
          </a:p>
        </p:txBody>
      </p:sp>
      <p:graphicFrame>
        <p:nvGraphicFramePr>
          <p:cNvPr id="5" name="Content Placeholder 2">
            <a:extLst>
              <a:ext uri="{FF2B5EF4-FFF2-40B4-BE49-F238E27FC236}">
                <a16:creationId xmlns:a16="http://schemas.microsoft.com/office/drawing/2014/main" id="{9DB6DE1A-2E68-3803-5B7B-5174F04FF4DB}"/>
              </a:ext>
            </a:extLst>
          </p:cNvPr>
          <p:cNvGraphicFramePr>
            <a:graphicFrameLocks noGrp="1"/>
          </p:cNvGraphicFramePr>
          <p:nvPr>
            <p:ph idx="1"/>
            <p:extLst>
              <p:ext uri="{D42A27DB-BD31-4B8C-83A1-F6EECF244321}">
                <p14:modId xmlns:p14="http://schemas.microsoft.com/office/powerpoint/2010/main" val="2761640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998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CEFC16-D7C7-DF98-85DA-C7889B30E584}"/>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4C392-2E86-4526-058C-53AAE55C9F80}"/>
              </a:ext>
            </a:extLst>
          </p:cNvPr>
          <p:cNvSpPr>
            <a:spLocks noGrp="1"/>
          </p:cNvSpPr>
          <p:nvPr>
            <p:ph type="title"/>
          </p:nvPr>
        </p:nvSpPr>
        <p:spPr>
          <a:xfrm>
            <a:off x="838200" y="365125"/>
            <a:ext cx="10515600" cy="1325563"/>
          </a:xfrm>
        </p:spPr>
        <p:txBody>
          <a:bodyPr>
            <a:normAutofit/>
          </a:bodyPr>
          <a:lstStyle/>
          <a:p>
            <a:r>
              <a:rPr lang="en-US" dirty="0" err="1"/>
              <a:t>Transformasi</a:t>
            </a:r>
            <a:r>
              <a:rPr lang="en-US" dirty="0"/>
              <a:t> </a:t>
            </a:r>
            <a:r>
              <a:rPr lang="en-US" dirty="0" err="1"/>
              <a:t>Budaya</a:t>
            </a:r>
            <a:r>
              <a:rPr lang="en-US" dirty="0"/>
              <a:t> </a:t>
            </a:r>
            <a:r>
              <a:rPr lang="en-US" dirty="0" err="1"/>
              <a:t>Kerja</a:t>
            </a:r>
            <a:endParaRPr lang="id-ID" dirty="0"/>
          </a:p>
        </p:txBody>
      </p:sp>
      <p:graphicFrame>
        <p:nvGraphicFramePr>
          <p:cNvPr id="5" name="Content Placeholder 2">
            <a:extLst>
              <a:ext uri="{FF2B5EF4-FFF2-40B4-BE49-F238E27FC236}">
                <a16:creationId xmlns:a16="http://schemas.microsoft.com/office/drawing/2014/main" id="{1618CFD5-6356-FF7F-C759-979D1198130E}"/>
              </a:ext>
            </a:extLst>
          </p:cNvPr>
          <p:cNvGraphicFramePr>
            <a:graphicFrameLocks noGrp="1"/>
          </p:cNvGraphicFramePr>
          <p:nvPr>
            <p:ph idx="1"/>
            <p:extLst>
              <p:ext uri="{D42A27DB-BD31-4B8C-83A1-F6EECF244321}">
                <p14:modId xmlns:p14="http://schemas.microsoft.com/office/powerpoint/2010/main" val="30090761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294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C579-1D0E-C852-D2B1-B0F539B7D12A}"/>
              </a:ext>
            </a:extLst>
          </p:cNvPr>
          <p:cNvSpPr>
            <a:spLocks noGrp="1"/>
          </p:cNvSpPr>
          <p:nvPr>
            <p:ph type="title"/>
          </p:nvPr>
        </p:nvSpPr>
        <p:spPr/>
        <p:txBody>
          <a:bodyPr/>
          <a:lstStyle/>
          <a:p>
            <a:r>
              <a:rPr lang="id-ID"/>
              <a:t>Nilai-Nilai Baru dalam Bisnis Digital</a:t>
            </a:r>
            <a:endParaRPr lang="id-ID" dirty="0"/>
          </a:p>
        </p:txBody>
      </p:sp>
      <p:graphicFrame>
        <p:nvGraphicFramePr>
          <p:cNvPr id="19" name="Content Placeholder 2">
            <a:extLst>
              <a:ext uri="{FF2B5EF4-FFF2-40B4-BE49-F238E27FC236}">
                <a16:creationId xmlns:a16="http://schemas.microsoft.com/office/drawing/2014/main" id="{FC8039A4-4AF5-B96D-C0F0-933BDB4FA99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695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F8A0-78AC-FC3B-6A08-6E75A1B2AFC6}"/>
              </a:ext>
            </a:extLst>
          </p:cNvPr>
          <p:cNvSpPr>
            <a:spLocks noGrp="1"/>
          </p:cNvSpPr>
          <p:nvPr>
            <p:ph type="title"/>
          </p:nvPr>
        </p:nvSpPr>
        <p:spPr/>
        <p:txBody>
          <a:bodyPr/>
          <a:lstStyle/>
          <a:p>
            <a:r>
              <a:rPr lang="id-ID" dirty="0"/>
              <a:t>Faktor Sosial-Budaya dalam Dunia Bisnis </a:t>
            </a:r>
          </a:p>
        </p:txBody>
      </p:sp>
      <p:sp>
        <p:nvSpPr>
          <p:cNvPr id="3" name="Content Placeholder 2">
            <a:extLst>
              <a:ext uri="{FF2B5EF4-FFF2-40B4-BE49-F238E27FC236}">
                <a16:creationId xmlns:a16="http://schemas.microsoft.com/office/drawing/2014/main" id="{4D87E85B-3C7C-9122-45E2-706C9B27A200}"/>
              </a:ext>
            </a:extLst>
          </p:cNvPr>
          <p:cNvSpPr>
            <a:spLocks noGrp="1"/>
          </p:cNvSpPr>
          <p:nvPr>
            <p:ph idx="1"/>
          </p:nvPr>
        </p:nvSpPr>
        <p:spPr/>
        <p:txBody>
          <a:bodyPr/>
          <a:lstStyle/>
          <a:p>
            <a:pPr marL="0" indent="0">
              <a:buNone/>
            </a:pPr>
            <a:r>
              <a:rPr lang="id-ID" dirty="0"/>
              <a:t>Faktor sosial-budaya mencakup nilai, norma, adat istiadat, dan pola hidup masyarakat. Pemahaman terhadap aspek ini membantu pelaku bisnis menciptakan strategi yang sesuai dengan karakter lokal dan menghindari resistensi budaya.</a:t>
            </a:r>
            <a:endParaRPr lang="en-US" dirty="0"/>
          </a:p>
          <a:p>
            <a:pPr marL="0" indent="0">
              <a:buNone/>
            </a:pPr>
            <a:r>
              <a:rPr lang="id-ID" dirty="0"/>
              <a:t>contoh perusahaan global yang gagal karena tidak memperhatikan budaya lokal.</a:t>
            </a:r>
          </a:p>
        </p:txBody>
      </p:sp>
    </p:spTree>
    <p:extLst>
      <p:ext uri="{BB962C8B-B14F-4D97-AF65-F5344CB8AC3E}">
        <p14:creationId xmlns:p14="http://schemas.microsoft.com/office/powerpoint/2010/main" val="1950891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BECBE9-B912-BC79-ECFC-37869CA32A51}"/>
              </a:ext>
            </a:extLst>
          </p:cNvPr>
          <p:cNvPicPr>
            <a:picLocks noChangeAspect="1"/>
          </p:cNvPicPr>
          <p:nvPr/>
        </p:nvPicPr>
        <p:blipFill>
          <a:blip r:embed="rId2">
            <a:duotone>
              <a:schemeClr val="bg2">
                <a:shade val="45000"/>
                <a:satMod val="135000"/>
              </a:schemeClr>
              <a:prstClr val="white"/>
            </a:duotone>
          </a:blip>
          <a:srcRect t="7680" b="805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87211-04FB-C8D0-EE68-2EC1A30C1858}"/>
              </a:ext>
            </a:extLst>
          </p:cNvPr>
          <p:cNvSpPr>
            <a:spLocks noGrp="1"/>
          </p:cNvSpPr>
          <p:nvPr>
            <p:ph type="title"/>
          </p:nvPr>
        </p:nvSpPr>
        <p:spPr>
          <a:xfrm>
            <a:off x="838200" y="365125"/>
            <a:ext cx="10515600" cy="1325563"/>
          </a:xfrm>
        </p:spPr>
        <p:txBody>
          <a:bodyPr>
            <a:normAutofit/>
          </a:bodyPr>
          <a:lstStyle/>
          <a:p>
            <a:r>
              <a:rPr lang="id-ID" dirty="0"/>
              <a:t>Pengaruh Media Sosial terhadap Nilai Sosial</a:t>
            </a:r>
            <a:br>
              <a:rPr lang="id-ID" dirty="0"/>
            </a:br>
            <a:endParaRPr lang="id-ID" dirty="0"/>
          </a:p>
        </p:txBody>
      </p:sp>
      <p:graphicFrame>
        <p:nvGraphicFramePr>
          <p:cNvPr id="5" name="Content Placeholder 2">
            <a:extLst>
              <a:ext uri="{FF2B5EF4-FFF2-40B4-BE49-F238E27FC236}">
                <a16:creationId xmlns:a16="http://schemas.microsoft.com/office/drawing/2014/main" id="{D3408F63-A3D6-5C0A-2625-9AF6A28F4C17}"/>
              </a:ext>
            </a:extLst>
          </p:cNvPr>
          <p:cNvGraphicFramePr>
            <a:graphicFrameLocks noGrp="1"/>
          </p:cNvGraphicFramePr>
          <p:nvPr>
            <p:ph idx="1"/>
            <p:extLst>
              <p:ext uri="{D42A27DB-BD31-4B8C-83A1-F6EECF244321}">
                <p14:modId xmlns:p14="http://schemas.microsoft.com/office/powerpoint/2010/main" val="2087436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5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8C70-9B6E-8D5E-7E5D-871DBDE23E0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83FE63E6-9055-BB35-0027-549A100D8770}"/>
              </a:ext>
            </a:extLst>
          </p:cNvPr>
          <p:cNvSpPr>
            <a:spLocks noGrp="1"/>
          </p:cNvSpPr>
          <p:nvPr>
            <p:ph idx="1"/>
          </p:nvPr>
        </p:nvSpPr>
        <p:spPr/>
        <p:txBody>
          <a:bodyPr/>
          <a:lstStyle/>
          <a:p>
            <a:r>
              <a:rPr lang="id-ID" dirty="0"/>
              <a:t>Disrupsi dan Inovasi dalam Dunia </a:t>
            </a:r>
            <a:r>
              <a:rPr lang="id-ID" dirty="0" err="1"/>
              <a:t>PendidikanSektor</a:t>
            </a:r>
            <a:r>
              <a:rPr lang="id-ID" dirty="0"/>
              <a:t> pendidikan terdampak besar oleh disrupsi digital melalui e-</a:t>
            </a:r>
            <a:r>
              <a:rPr lang="id-ID" dirty="0" err="1"/>
              <a:t>learning</a:t>
            </a:r>
            <a:r>
              <a:rPr lang="id-ID" dirty="0"/>
              <a:t>, platform daring, dan AI dalam pembelajaran. Teknologi membuat akses pendidikan lebih luas, tetapi juga menuntut adaptasi </a:t>
            </a:r>
            <a:r>
              <a:rPr lang="id-ID" dirty="0" err="1"/>
              <a:t>pedagogis.Catatan</a:t>
            </a:r>
            <a:r>
              <a:rPr lang="id-ID" dirty="0"/>
              <a:t> </a:t>
            </a:r>
            <a:r>
              <a:rPr lang="id-ID" dirty="0" err="1"/>
              <a:t>Dosen:Bahas</a:t>
            </a:r>
            <a:r>
              <a:rPr lang="id-ID" dirty="0"/>
              <a:t> contoh transformasi pembelajaran di masa pandemi sebagai momentum perubahan pendidikan digital.</a:t>
            </a:r>
          </a:p>
        </p:txBody>
      </p:sp>
    </p:spTree>
    <p:extLst>
      <p:ext uri="{BB962C8B-B14F-4D97-AF65-F5344CB8AC3E}">
        <p14:creationId xmlns:p14="http://schemas.microsoft.com/office/powerpoint/2010/main" val="1266284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9CA3-04D7-5507-3CD1-AFE4DCA1A5F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683E0455-2126-D365-0DBC-A0DBC589C7D0}"/>
              </a:ext>
            </a:extLst>
          </p:cNvPr>
          <p:cNvSpPr>
            <a:spLocks noGrp="1"/>
          </p:cNvSpPr>
          <p:nvPr>
            <p:ph idx="1"/>
          </p:nvPr>
        </p:nvSpPr>
        <p:spPr/>
        <p:txBody>
          <a:bodyPr/>
          <a:lstStyle/>
          <a:p>
            <a:r>
              <a:rPr lang="id-ID" dirty="0"/>
              <a:t>Perubahan Nilai Sosial di Daerah (Kasus Lampung)Masyarakat Lampung mulai mengalami perubahan nilai akibat penetrasi teknologi. UMKM lokal beralih ke platform digital, dan generasi muda menggunakan media sosial untuk promosi serta inovasi </a:t>
            </a:r>
            <a:r>
              <a:rPr lang="id-ID" dirty="0" err="1"/>
              <a:t>bisnis.Catatan</a:t>
            </a:r>
            <a:r>
              <a:rPr lang="id-ID" dirty="0"/>
              <a:t> </a:t>
            </a:r>
            <a:r>
              <a:rPr lang="id-ID" dirty="0" err="1"/>
              <a:t>Dosen:Berikan</a:t>
            </a:r>
            <a:r>
              <a:rPr lang="id-ID" dirty="0"/>
              <a:t> contoh pelaku usaha muda Lampung yang berhasil mengembangkan produk berbasis digital </a:t>
            </a:r>
            <a:r>
              <a:rPr lang="id-ID" dirty="0" err="1"/>
              <a:t>marketing</a:t>
            </a:r>
            <a:r>
              <a:rPr lang="id-ID" dirty="0"/>
              <a:t>.</a:t>
            </a:r>
          </a:p>
        </p:txBody>
      </p:sp>
    </p:spTree>
    <p:extLst>
      <p:ext uri="{BB962C8B-B14F-4D97-AF65-F5344CB8AC3E}">
        <p14:creationId xmlns:p14="http://schemas.microsoft.com/office/powerpoint/2010/main" val="726245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3DDD-AF96-5C0E-329D-56C9C51897AD}"/>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C37388F2-4137-4250-709F-7D3DF2E6430E}"/>
              </a:ext>
            </a:extLst>
          </p:cNvPr>
          <p:cNvSpPr>
            <a:spLocks noGrp="1"/>
          </p:cNvSpPr>
          <p:nvPr>
            <p:ph idx="1"/>
          </p:nvPr>
        </p:nvSpPr>
        <p:spPr/>
        <p:txBody>
          <a:bodyPr/>
          <a:lstStyle/>
          <a:p>
            <a:r>
              <a:rPr lang="id-ID" dirty="0"/>
              <a:t>Teknologi dan Peluang Ekonomi </a:t>
            </a:r>
            <a:r>
              <a:rPr lang="id-ID" dirty="0" err="1"/>
              <a:t>DaerahPemanfaatan</a:t>
            </a:r>
            <a:r>
              <a:rPr lang="id-ID" dirty="0"/>
              <a:t> teknologi dapat memperkuat ekonomi lokal dengan memperluas pasar dan meningkatkan efisiensi distribusi. Sektor pertanian, pariwisata, dan UMKM dapat tumbuh pesat melalui integrasi </a:t>
            </a:r>
            <a:r>
              <a:rPr lang="id-ID" dirty="0" err="1"/>
              <a:t>digital.Catatan</a:t>
            </a:r>
            <a:r>
              <a:rPr lang="id-ID" dirty="0"/>
              <a:t> </a:t>
            </a:r>
            <a:r>
              <a:rPr lang="id-ID" dirty="0" err="1"/>
              <a:t>Dosen:Diskusikan</a:t>
            </a:r>
            <a:r>
              <a:rPr lang="id-ID" dirty="0"/>
              <a:t> strategi pemberdayaan masyarakat lokal berbasis digital.</a:t>
            </a:r>
          </a:p>
        </p:txBody>
      </p:sp>
    </p:spTree>
    <p:extLst>
      <p:ext uri="{BB962C8B-B14F-4D97-AF65-F5344CB8AC3E}">
        <p14:creationId xmlns:p14="http://schemas.microsoft.com/office/powerpoint/2010/main" val="1417909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A2C3-6D87-C112-16F0-44B4BB73F041}"/>
              </a:ext>
            </a:extLst>
          </p:cNvPr>
          <p:cNvSpPr>
            <a:spLocks noGrp="1"/>
          </p:cNvSpPr>
          <p:nvPr>
            <p:ph type="title"/>
          </p:nvPr>
        </p:nvSpPr>
        <p:spPr/>
        <p:txBody>
          <a:bodyPr/>
          <a:lstStyle/>
          <a:p>
            <a:r>
              <a:rPr lang="id-ID" dirty="0"/>
              <a:t>Refleksi Mahasiswa </a:t>
            </a:r>
          </a:p>
        </p:txBody>
      </p:sp>
      <p:sp>
        <p:nvSpPr>
          <p:cNvPr id="3" name="Content Placeholder 2">
            <a:extLst>
              <a:ext uri="{FF2B5EF4-FFF2-40B4-BE49-F238E27FC236}">
                <a16:creationId xmlns:a16="http://schemas.microsoft.com/office/drawing/2014/main" id="{42510433-7569-3704-DD9B-3899160AC54D}"/>
              </a:ext>
            </a:extLst>
          </p:cNvPr>
          <p:cNvSpPr>
            <a:spLocks noGrp="1"/>
          </p:cNvSpPr>
          <p:nvPr>
            <p:ph idx="1"/>
          </p:nvPr>
        </p:nvSpPr>
        <p:spPr/>
        <p:txBody>
          <a:bodyPr/>
          <a:lstStyle/>
          <a:p>
            <a:pPr marL="0" indent="0">
              <a:buNone/>
            </a:pPr>
            <a:r>
              <a:rPr lang="id-ID" dirty="0"/>
              <a:t>Sebagai calon pemimpin dan </a:t>
            </a:r>
            <a:r>
              <a:rPr lang="id-ID" dirty="0" err="1"/>
              <a:t>technopreneur</a:t>
            </a:r>
            <a:r>
              <a:rPr lang="id-ID" dirty="0"/>
              <a:t> masa depan, mahasiswa diharapkan dapat menyeimbangkan kemajuan teknologi dengan nilai-nilai kemanusiaan, sosial, dan budaya lokal untuk menciptakan bisnis yang berkelanjutan.</a:t>
            </a:r>
            <a:endParaRPr lang="en-US" dirty="0"/>
          </a:p>
          <a:p>
            <a:pPr marL="0" indent="0">
              <a:buNone/>
            </a:pPr>
            <a:r>
              <a:rPr lang="id-ID"/>
              <a:t>Tugaskan </a:t>
            </a:r>
            <a:r>
              <a:rPr lang="id-ID" dirty="0"/>
              <a:t>refleksi tertulis: “Bagaimana saya dapat menggunakan teknologi untuk meningkatkan kesejahteraan masyarakat dengan tetap menjaga nilai budaya Indonesia?”</a:t>
            </a:r>
          </a:p>
        </p:txBody>
      </p:sp>
    </p:spTree>
    <p:extLst>
      <p:ext uri="{BB962C8B-B14F-4D97-AF65-F5344CB8AC3E}">
        <p14:creationId xmlns:p14="http://schemas.microsoft.com/office/powerpoint/2010/main" val="315789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F649-03CD-5F22-6227-06EAC0BC2562}"/>
              </a:ext>
            </a:extLst>
          </p:cNvPr>
          <p:cNvSpPr>
            <a:spLocks noGrp="1"/>
          </p:cNvSpPr>
          <p:nvPr>
            <p:ph type="title"/>
          </p:nvPr>
        </p:nvSpPr>
        <p:spPr/>
        <p:txBody>
          <a:bodyPr/>
          <a:lstStyle/>
          <a:p>
            <a:r>
              <a:rPr lang="sv-SE" dirty="0"/>
              <a:t>Peran Budaya dalam Perilaku Konsumen </a:t>
            </a:r>
            <a:endParaRPr lang="id-ID" dirty="0"/>
          </a:p>
        </p:txBody>
      </p:sp>
      <p:sp>
        <p:nvSpPr>
          <p:cNvPr id="3" name="Content Placeholder 2">
            <a:extLst>
              <a:ext uri="{FF2B5EF4-FFF2-40B4-BE49-F238E27FC236}">
                <a16:creationId xmlns:a16="http://schemas.microsoft.com/office/drawing/2014/main" id="{7AFFDFBB-FF86-9369-2096-499CED97347E}"/>
              </a:ext>
            </a:extLst>
          </p:cNvPr>
          <p:cNvSpPr>
            <a:spLocks noGrp="1"/>
          </p:cNvSpPr>
          <p:nvPr>
            <p:ph idx="1"/>
          </p:nvPr>
        </p:nvSpPr>
        <p:spPr/>
        <p:txBody>
          <a:bodyPr/>
          <a:lstStyle/>
          <a:p>
            <a:pPr marL="0" indent="0">
              <a:buNone/>
            </a:pPr>
            <a:r>
              <a:rPr lang="id-ID" dirty="0"/>
              <a:t>Budaya menentukan bagaimana masyarakat menilai suatu produk, merek, dan kualitas layanan. Setiap kelompok sosial memiliki persepsi dan prioritas yang berbeda dalam memilih produk atau jasa.</a:t>
            </a:r>
            <a:endParaRPr lang="en-US" dirty="0"/>
          </a:p>
          <a:p>
            <a:pPr marL="0" indent="0">
              <a:buNone/>
            </a:pPr>
            <a:r>
              <a:rPr lang="id-ID" dirty="0"/>
              <a:t>bandingkan perilaku konsumen di kota besar dan daerah pedesaan.</a:t>
            </a:r>
          </a:p>
        </p:txBody>
      </p:sp>
    </p:spTree>
    <p:extLst>
      <p:ext uri="{BB962C8B-B14F-4D97-AF65-F5344CB8AC3E}">
        <p14:creationId xmlns:p14="http://schemas.microsoft.com/office/powerpoint/2010/main" val="118706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EC91-C0F2-0F00-25CF-068F25FB43C8}"/>
              </a:ext>
            </a:extLst>
          </p:cNvPr>
          <p:cNvSpPr>
            <a:spLocks noGrp="1"/>
          </p:cNvSpPr>
          <p:nvPr>
            <p:ph type="title"/>
          </p:nvPr>
        </p:nvSpPr>
        <p:spPr/>
        <p:txBody>
          <a:bodyPr/>
          <a:lstStyle/>
          <a:p>
            <a:r>
              <a:rPr lang="id-ID" dirty="0"/>
              <a:t>Nilai dan Norma Sosial </a:t>
            </a:r>
          </a:p>
        </p:txBody>
      </p:sp>
      <p:sp>
        <p:nvSpPr>
          <p:cNvPr id="3" name="Content Placeholder 2">
            <a:extLst>
              <a:ext uri="{FF2B5EF4-FFF2-40B4-BE49-F238E27FC236}">
                <a16:creationId xmlns:a16="http://schemas.microsoft.com/office/drawing/2014/main" id="{F94DBD7F-54ED-7F4F-E8E6-D3BC110477F0}"/>
              </a:ext>
            </a:extLst>
          </p:cNvPr>
          <p:cNvSpPr>
            <a:spLocks noGrp="1"/>
          </p:cNvSpPr>
          <p:nvPr>
            <p:ph idx="1"/>
          </p:nvPr>
        </p:nvSpPr>
        <p:spPr/>
        <p:txBody>
          <a:bodyPr/>
          <a:lstStyle/>
          <a:p>
            <a:pPr marL="0" indent="0">
              <a:buNone/>
            </a:pPr>
            <a:r>
              <a:rPr lang="id-ID" dirty="0"/>
              <a:t>Nilai sosial adalah keyakinan mendasar yang memandu perilaku masyarakat, sedangkan norma adalah aturan yang mengatur bagaimana nilai diterapkan. Dalam konteks bisnis, keduanya memengaruhi keputusan etis dan hubungan dengan pelanggan.</a:t>
            </a:r>
            <a:endParaRPr lang="en-US" dirty="0"/>
          </a:p>
          <a:p>
            <a:pPr marL="0" indent="0">
              <a:buNone/>
            </a:pPr>
            <a:r>
              <a:rPr lang="id-ID" dirty="0"/>
              <a:t>contoh pelanggaran etika bisnis yang bertentangan dengan nilai sosial.</a:t>
            </a:r>
          </a:p>
        </p:txBody>
      </p:sp>
    </p:spTree>
    <p:extLst>
      <p:ext uri="{BB962C8B-B14F-4D97-AF65-F5344CB8AC3E}">
        <p14:creationId xmlns:p14="http://schemas.microsoft.com/office/powerpoint/2010/main" val="55095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5D7C-E514-D6D4-D454-B8261A6337AD}"/>
              </a:ext>
            </a:extLst>
          </p:cNvPr>
          <p:cNvSpPr>
            <a:spLocks noGrp="1"/>
          </p:cNvSpPr>
          <p:nvPr>
            <p:ph type="title"/>
          </p:nvPr>
        </p:nvSpPr>
        <p:spPr/>
        <p:txBody>
          <a:bodyPr/>
          <a:lstStyle/>
          <a:p>
            <a:r>
              <a:rPr lang="id-ID" dirty="0"/>
              <a:t>Globalisasi dan Pertukaran Budaya </a:t>
            </a:r>
          </a:p>
        </p:txBody>
      </p:sp>
      <p:sp>
        <p:nvSpPr>
          <p:cNvPr id="3" name="Content Placeholder 2">
            <a:extLst>
              <a:ext uri="{FF2B5EF4-FFF2-40B4-BE49-F238E27FC236}">
                <a16:creationId xmlns:a16="http://schemas.microsoft.com/office/drawing/2014/main" id="{2355D688-2F92-E47D-375D-0B3996AF8471}"/>
              </a:ext>
            </a:extLst>
          </p:cNvPr>
          <p:cNvSpPr>
            <a:spLocks noGrp="1"/>
          </p:cNvSpPr>
          <p:nvPr>
            <p:ph idx="1"/>
          </p:nvPr>
        </p:nvSpPr>
        <p:spPr/>
        <p:txBody>
          <a:bodyPr/>
          <a:lstStyle/>
          <a:p>
            <a:pPr marL="0" indent="0">
              <a:buNone/>
            </a:pPr>
            <a:r>
              <a:rPr lang="id-ID" dirty="0"/>
              <a:t>Globalisasi mempercepat penyebaran budaya lintas batas. Perusahaan global perlu menyesuaikan produk dan komunikasi agar tetap relevan dengan budaya lokal tanpa kehilangan identitas mereknya.</a:t>
            </a:r>
            <a:endParaRPr lang="en-US" dirty="0"/>
          </a:p>
          <a:p>
            <a:pPr marL="0" indent="0">
              <a:buNone/>
            </a:pPr>
            <a:r>
              <a:rPr lang="id-ID" dirty="0"/>
              <a:t>contoh </a:t>
            </a:r>
            <a:r>
              <a:rPr lang="id-ID" dirty="0" err="1"/>
              <a:t>glocalization</a:t>
            </a:r>
            <a:r>
              <a:rPr lang="id-ID" dirty="0"/>
              <a:t> seperti </a:t>
            </a:r>
            <a:r>
              <a:rPr lang="id-ID" dirty="0" err="1"/>
              <a:t>McDonald’s</a:t>
            </a:r>
            <a:r>
              <a:rPr lang="id-ID" dirty="0"/>
              <a:t> yang menyesuaikan menu dengan budaya lokal.</a:t>
            </a:r>
          </a:p>
        </p:txBody>
      </p:sp>
    </p:spTree>
    <p:extLst>
      <p:ext uri="{BB962C8B-B14F-4D97-AF65-F5344CB8AC3E}">
        <p14:creationId xmlns:p14="http://schemas.microsoft.com/office/powerpoint/2010/main" val="95439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B1A4-A535-AC1B-B16F-DAA9D152FB57}"/>
              </a:ext>
            </a:extLst>
          </p:cNvPr>
          <p:cNvSpPr>
            <a:spLocks noGrp="1"/>
          </p:cNvSpPr>
          <p:nvPr>
            <p:ph type="title"/>
          </p:nvPr>
        </p:nvSpPr>
        <p:spPr/>
        <p:txBody>
          <a:bodyPr/>
          <a:lstStyle/>
          <a:p>
            <a:r>
              <a:rPr lang="it-IT" dirty="0"/>
              <a:t>Perubahan Sosial di Era Modern </a:t>
            </a:r>
            <a:endParaRPr lang="id-ID" dirty="0"/>
          </a:p>
        </p:txBody>
      </p:sp>
      <p:sp>
        <p:nvSpPr>
          <p:cNvPr id="3" name="Content Placeholder 2">
            <a:extLst>
              <a:ext uri="{FF2B5EF4-FFF2-40B4-BE49-F238E27FC236}">
                <a16:creationId xmlns:a16="http://schemas.microsoft.com/office/drawing/2014/main" id="{EABC2786-9689-78A9-6C6C-589F90C6D21E}"/>
              </a:ext>
            </a:extLst>
          </p:cNvPr>
          <p:cNvSpPr>
            <a:spLocks noGrp="1"/>
          </p:cNvSpPr>
          <p:nvPr>
            <p:ph idx="1"/>
          </p:nvPr>
        </p:nvSpPr>
        <p:spPr/>
        <p:txBody>
          <a:bodyPr/>
          <a:lstStyle/>
          <a:p>
            <a:r>
              <a:rPr lang="id-ID" dirty="0"/>
              <a:t>Modernisasi mendorong perubahan dalam struktur keluarga, peran gender, dan gaya hidup. Perubahan ini memengaruhi pola konsumsi, cara bekerja, dan cara masyarakat memandang kesuksesan.</a:t>
            </a:r>
            <a:endParaRPr lang="en-US" dirty="0"/>
          </a:p>
          <a:p>
            <a:r>
              <a:rPr lang="id-ID" dirty="0"/>
              <a:t>dampak kemajuan pendidikan terhadap munculnya kelas menengah baru di Indonesia.</a:t>
            </a:r>
          </a:p>
        </p:txBody>
      </p:sp>
    </p:spTree>
    <p:extLst>
      <p:ext uri="{BB962C8B-B14F-4D97-AF65-F5344CB8AC3E}">
        <p14:creationId xmlns:p14="http://schemas.microsoft.com/office/powerpoint/2010/main" val="239687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4E1D-77D7-FAB6-42F4-A0B390F118E0}"/>
              </a:ext>
            </a:extLst>
          </p:cNvPr>
          <p:cNvSpPr>
            <a:spLocks noGrp="1"/>
          </p:cNvSpPr>
          <p:nvPr>
            <p:ph type="title"/>
          </p:nvPr>
        </p:nvSpPr>
        <p:spPr/>
        <p:txBody>
          <a:bodyPr/>
          <a:lstStyle/>
          <a:p>
            <a:r>
              <a:rPr lang="id-ID" dirty="0"/>
              <a:t>Pengaruh Teknologi terhadap Masyarakat </a:t>
            </a:r>
          </a:p>
        </p:txBody>
      </p:sp>
      <p:sp>
        <p:nvSpPr>
          <p:cNvPr id="3" name="Content Placeholder 2">
            <a:extLst>
              <a:ext uri="{FF2B5EF4-FFF2-40B4-BE49-F238E27FC236}">
                <a16:creationId xmlns:a16="http://schemas.microsoft.com/office/drawing/2014/main" id="{3ADE7AB8-6F95-B29D-2E85-9ECDB8CE0000}"/>
              </a:ext>
            </a:extLst>
          </p:cNvPr>
          <p:cNvSpPr>
            <a:spLocks noGrp="1"/>
          </p:cNvSpPr>
          <p:nvPr>
            <p:ph idx="1"/>
          </p:nvPr>
        </p:nvSpPr>
        <p:spPr/>
        <p:txBody>
          <a:bodyPr/>
          <a:lstStyle/>
          <a:p>
            <a:pPr marL="0" indent="0">
              <a:buNone/>
            </a:pPr>
            <a:r>
              <a:rPr lang="id-ID" dirty="0"/>
              <a:t>Teknologi memfasilitasi interaksi, mempercepat informasi, dan mengubah cara manusia berpikir serta berperilaku. Kehadiran teknologi digital menjadikan komunikasi dan transaksi lebih terbuka dan cepat.</a:t>
            </a:r>
            <a:endParaRPr lang="en-US" dirty="0"/>
          </a:p>
          <a:p>
            <a:pPr marL="0" indent="0">
              <a:buNone/>
            </a:pPr>
            <a:r>
              <a:rPr lang="id-ID" dirty="0"/>
              <a:t>contoh penggunaan media sosial dalam komunikasi bisnis modern.</a:t>
            </a:r>
          </a:p>
        </p:txBody>
      </p:sp>
    </p:spTree>
    <p:extLst>
      <p:ext uri="{BB962C8B-B14F-4D97-AF65-F5344CB8AC3E}">
        <p14:creationId xmlns:p14="http://schemas.microsoft.com/office/powerpoint/2010/main" val="46311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1906</Words>
  <Application>Microsoft Office PowerPoint</Application>
  <PresentationFormat>Widescreen</PresentationFormat>
  <Paragraphs>120</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Aptos</vt:lpstr>
      <vt:lpstr>Aptos Display</vt:lpstr>
      <vt:lpstr>Arial</vt:lpstr>
      <vt:lpstr>Calibri</vt:lpstr>
      <vt:lpstr>Office Theme</vt:lpstr>
      <vt:lpstr>Sosial-Budaya &amp; Teknologi serta Perubahan Nilai dan Disrupsi Digital </vt:lpstr>
      <vt:lpstr>Tujuan Pembelajaran </vt:lpstr>
      <vt:lpstr>Pengantar Umum </vt:lpstr>
      <vt:lpstr>Faktor Sosial-Budaya dalam Dunia Bisnis </vt:lpstr>
      <vt:lpstr>Peran Budaya dalam Perilaku Konsumen </vt:lpstr>
      <vt:lpstr>Nilai dan Norma Sosial </vt:lpstr>
      <vt:lpstr>Globalisasi dan Pertukaran Budaya </vt:lpstr>
      <vt:lpstr>Perubahan Sosial di Era Modern </vt:lpstr>
      <vt:lpstr>Pengaruh Teknologi terhadap Masyarakat </vt:lpstr>
      <vt:lpstr>Perubahan Nilai di Era Digital </vt:lpstr>
      <vt:lpstr>Inovasi sebagai Respons Sosial </vt:lpstr>
      <vt:lpstr>Pendidikan dan Adaptasi Teknologi </vt:lpstr>
      <vt:lpstr>Teknologi Sebagai Penggerak Bisnis </vt:lpstr>
      <vt:lpstr>Revolusi Industri Keempat</vt:lpstr>
      <vt:lpstr>Ekonomi Digital </vt:lpstr>
      <vt:lpstr>Ekonomi Digital dan UMKM</vt:lpstr>
      <vt:lpstr>Disrupsi Digital </vt:lpstr>
      <vt:lpstr>Ciri-ciri Disrupsi</vt:lpstr>
      <vt:lpstr>Dampak Disrupsi terhadap Dunia Usaha </vt:lpstr>
      <vt:lpstr>BANK DIGITAL</vt:lpstr>
      <vt:lpstr>Gaya Hidup Digital </vt:lpstr>
      <vt:lpstr>Perubahan Struktur Sosial </vt:lpstr>
      <vt:lpstr>Revolusi Industri 4.0 </vt:lpstr>
      <vt:lpstr>Digitalisasi di Indonesia </vt:lpstr>
      <vt:lpstr>PowerPoint Presentation</vt:lpstr>
      <vt:lpstr>Teknologi dan Pemberdayaan Masyarakat </vt:lpstr>
      <vt:lpstr>Nilai Etika dalam Era Digital </vt:lpstr>
      <vt:lpstr>  Rawannya Data Pribadi di Era Digital" , https://katadata.co.id/infografik/5e9a498eb42e3/rawannya-data-pribadi-di-era-digital  Editor: Aria W. Yudhistira </vt:lpstr>
      <vt:lpstr>Media Sosial sebagai Budaya Baru </vt:lpstr>
      <vt:lpstr>Tantangan Etika dan Privasi Digital </vt:lpstr>
      <vt:lpstr>Teknologi dan Perubahan Dunia Kerja </vt:lpstr>
      <vt:lpstr>Dampak Sosial dari Transformasi Digital </vt:lpstr>
      <vt:lpstr>Digitalisasi dan Kesenjangan Sosial </vt:lpstr>
      <vt:lpstr>Kolaborasi Sosial dan Inovasi Teknologi </vt:lpstr>
      <vt:lpstr>Teknologi dan Kreativitas </vt:lpstr>
      <vt:lpstr>Pelaku industri kreatif di Lampung telah mencapai kesuksesan dengan memanfaatkan teknologi digital</vt:lpstr>
      <vt:lpstr>Ekosistem Startup di Indonesia </vt:lpstr>
      <vt:lpstr>Transformasi Budaya Kerja</vt:lpstr>
      <vt:lpstr>Nilai-Nilai Baru dalam Bisnis Digital</vt:lpstr>
      <vt:lpstr>Pengaruh Media Sosial terhadap Nilai Sosial </vt:lpstr>
      <vt:lpstr>PowerPoint Presentation</vt:lpstr>
      <vt:lpstr>PowerPoint Presentation</vt:lpstr>
      <vt:lpstr>PowerPoint Presentation</vt:lpstr>
      <vt:lpstr>Refleksi Mahasiswa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Lukmanul Hakim</dc:creator>
  <cp:lastModifiedBy>Lukmanul Hakim</cp:lastModifiedBy>
  <cp:revision>7</cp:revision>
  <dcterms:created xsi:type="dcterms:W3CDTF">2025-10-31T23:18:00Z</dcterms:created>
  <dcterms:modified xsi:type="dcterms:W3CDTF">2025-11-01T01:11:03Z</dcterms:modified>
</cp:coreProperties>
</file>