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86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91" r:id="rId35"/>
    <p:sldId id="292" r:id="rId36"/>
    <p:sldId id="293" r:id="rId37"/>
    <p:sldId id="294" r:id="rId38"/>
    <p:sldId id="295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518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2FE8-970A-4C24-A3B2-8AA9515685B7}" type="datetimeFigureOut">
              <a:rPr lang="en-ID" smtClean="0"/>
              <a:t>05/04/2026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5E653-E370-48E9-9C6B-2D3F5306DC6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2112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5E653-E370-48E9-9C6B-2D3F5306DC6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56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 Edge Detection</a:t>
            </a:r>
            <a:br>
              <a:rPr lang="en-US" noProof="0" dirty="0"/>
            </a:br>
            <a:r>
              <a:rPr lang="en-US" noProof="0" dirty="0"/>
              <a:t>6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Sobel Operator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Prewitt Operator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Roberts Operator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0" y="1828800"/>
          <a:ext cx="274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Sobel: smoother</a:t>
            </a:r>
          </a:p>
          <a:p>
            <a:r>
              <a:t>Prewitt: simple</a:t>
            </a:r>
          </a:p>
          <a:p>
            <a:r>
              <a:t>Roberts: fast but noisy</a:t>
            </a:r>
          </a:p>
          <a:p>
            <a:endParaRPr/>
          </a:p>
          <a:p>
            <a:r>
              <a:t>Edge = high gradient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Gradient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 = sqrt(Gx^2 + Gy^2)</a:t>
            </a:r>
          </a:p>
          <a:p>
            <a:pPr marL="0" indent="0">
              <a:buNone/>
            </a:pPr>
            <a:r>
              <a:rPr dirty="0"/>
              <a:t>or</a:t>
            </a:r>
          </a:p>
          <a:p>
            <a:r>
              <a:rPr dirty="0"/>
              <a:t>G = |Gx| + |Gy|</a:t>
            </a:r>
          </a:p>
          <a:p>
            <a:endParaRPr dirty="0"/>
          </a:p>
          <a:p>
            <a:r>
              <a:rPr dirty="0"/>
              <a:t>Large value indicates edge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Second Order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Laplacian operator</a:t>
            </a:r>
          </a:p>
          <a:p>
            <a:r>
              <a:t>Detects zero crossings</a:t>
            </a:r>
          </a:p>
          <a:p>
            <a:r>
              <a:t>Highlights intensity transitions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Original Image</a:t>
            </a:r>
          </a:p>
        </p:txBody>
      </p:sp>
      <p:pic>
        <p:nvPicPr>
          <p:cNvPr id="3" name="Picture 2" descr="original_edge_ad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Sobel Edge Detection</a:t>
            </a:r>
          </a:p>
        </p:txBody>
      </p:sp>
      <p:pic>
        <p:nvPicPr>
          <p:cNvPr id="3" name="Picture 2" descr="original_edge_ad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2743200"/>
          </a:xfrm>
          <a:prstGeom prst="rect">
            <a:avLst/>
          </a:prstGeom>
        </p:spPr>
      </p:pic>
      <p:pic>
        <p:nvPicPr>
          <p:cNvPr id="4" name="Picture 3" descr="sobel_edge_ad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3716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Prewitt Edge Detection</a:t>
            </a:r>
          </a:p>
        </p:txBody>
      </p:sp>
      <p:pic>
        <p:nvPicPr>
          <p:cNvPr id="3" name="Picture 2" descr="original_edge_ad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2743200"/>
          </a:xfrm>
          <a:prstGeom prst="rect">
            <a:avLst/>
          </a:prstGeom>
        </p:spPr>
      </p:pic>
      <p:pic>
        <p:nvPicPr>
          <p:cNvPr id="4" name="Picture 3" descr="prewitt_edge_ad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3716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Laplacian Edge Detection</a:t>
            </a:r>
          </a:p>
        </p:txBody>
      </p:sp>
      <p:pic>
        <p:nvPicPr>
          <p:cNvPr id="3" name="Picture 2" descr="original_edge_ad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2743200"/>
          </a:xfrm>
          <a:prstGeom prst="rect">
            <a:avLst/>
          </a:prstGeom>
        </p:spPr>
      </p:pic>
      <p:pic>
        <p:nvPicPr>
          <p:cNvPr id="4" name="Picture 3" descr="laplacian_edge_ad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280" y="13716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Lecture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t>Introduction to edges</a:t>
            </a:r>
          </a:p>
          <a:p>
            <a:r>
              <a:t>Gradient theory</a:t>
            </a:r>
          </a:p>
          <a:p>
            <a:r>
              <a:t>Sobel and Prewitt operators</a:t>
            </a:r>
          </a:p>
          <a:p>
            <a:r>
              <a:t>Laplacian operator</a:t>
            </a:r>
          </a:p>
          <a:p>
            <a:r>
              <a:t>Canny edge detection</a:t>
            </a:r>
          </a:p>
          <a:p>
            <a:r>
              <a:t>Comparison of methods</a:t>
            </a:r>
          </a:p>
          <a:p>
            <a:r>
              <a:t>Programming implementation</a:t>
            </a:r>
          </a:p>
          <a:p>
            <a:r>
              <a:t>Lab exercises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Sobel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Uses weighted gradient kernel</a:t>
            </a:r>
          </a:p>
          <a:p>
            <a:r>
              <a:t>Detects horizontal and vertical edges</a:t>
            </a:r>
          </a:p>
          <a:p>
            <a:r>
              <a:t>Less sensitive to noise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Prewitt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Simpler gradient filter</a:t>
            </a:r>
          </a:p>
          <a:p>
            <a:r>
              <a:t>Equal kernel weights</a:t>
            </a:r>
          </a:p>
          <a:p>
            <a:r>
              <a:t>Computationally efficient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Laplacian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Second derivative filter</a:t>
            </a:r>
          </a:p>
          <a:p>
            <a:r>
              <a:t>Strong edge localization</a:t>
            </a:r>
          </a:p>
          <a:p>
            <a:r>
              <a:t>Highly sensitive to noise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Canny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Most widely used edge detector</a:t>
            </a:r>
          </a:p>
          <a:p>
            <a:r>
              <a:t>Steps: Gaussian smoothing</a:t>
            </a:r>
          </a:p>
          <a:p>
            <a:r>
              <a:t>Gradient calculation</a:t>
            </a:r>
          </a:p>
          <a:p>
            <a:r>
              <a:t>Non-maximum suppression</a:t>
            </a:r>
          </a:p>
          <a:p>
            <a:r>
              <a:t>Hysteresis thresholding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Edge Detection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Input image</a:t>
            </a:r>
          </a:p>
          <a:p>
            <a:r>
              <a:t>Noise reduction</a:t>
            </a:r>
          </a:p>
          <a:p>
            <a:r>
              <a:t>Gradient calculation</a:t>
            </a:r>
          </a:p>
          <a:p>
            <a:r>
              <a:t>Edge thinning</a:t>
            </a:r>
          </a:p>
          <a:p>
            <a:r>
              <a:t>Edge tracking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Comparison of Edge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Sobel: simple and reliable</a:t>
            </a:r>
          </a:p>
          <a:p>
            <a:r>
              <a:t>Prewitt: computationally simple</a:t>
            </a:r>
          </a:p>
          <a:p>
            <a:r>
              <a:t>Laplacian: strong but noisy</a:t>
            </a:r>
          </a:p>
          <a:p>
            <a:r>
              <a:t>Canny: most accurate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Precision</a:t>
            </a:r>
          </a:p>
          <a:p>
            <a:r>
              <a:t>Recall</a:t>
            </a:r>
          </a:p>
          <a:p>
            <a:r>
              <a:t>Edge localization accuracy</a:t>
            </a:r>
          </a:p>
          <a:p>
            <a:r>
              <a:t>Computational complexity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Medical imaging</a:t>
            </a:r>
          </a:p>
          <a:p>
            <a:r>
              <a:t>Autonomous driving</a:t>
            </a:r>
          </a:p>
          <a:p>
            <a:r>
              <a:t>Satellite image analysis</a:t>
            </a:r>
          </a:p>
          <a:p>
            <a:r>
              <a:t>Industrial inspection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Medical Imaging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Detect tumor boundaries</a:t>
            </a:r>
          </a:p>
          <a:p>
            <a:r>
              <a:t>Segment organs in MRI</a:t>
            </a:r>
          </a:p>
          <a:p>
            <a:r>
              <a:t>Assist diagnosis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Satellite Image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Detect roads</a:t>
            </a:r>
          </a:p>
          <a:p>
            <a:r>
              <a:t>Detect building boundaries</a:t>
            </a:r>
          </a:p>
          <a:p>
            <a:r>
              <a:t>Land use analysis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What is an 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400" dirty="0"/>
              <a:t>Edge represents abrupt change in pixel intensity</a:t>
            </a:r>
          </a:p>
          <a:p>
            <a:r>
              <a:rPr sz="2400" dirty="0"/>
              <a:t>Occurs at object boundaries</a:t>
            </a:r>
          </a:p>
          <a:p>
            <a:r>
              <a:rPr sz="2400" dirty="0"/>
              <a:t>Important for feature extraction</a:t>
            </a:r>
          </a:p>
          <a:p>
            <a:r>
              <a:rPr sz="2400" dirty="0"/>
              <a:t>Used in segmentation and recognition</a:t>
            </a:r>
            <a:endParaRPr lang="en-US" sz="2400" dirty="0"/>
          </a:p>
          <a:p>
            <a:endParaRPr lang="en-ID" sz="2400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D62D24-CC64-C059-C03C-C4EAD6DF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029" y="3523211"/>
            <a:ext cx="5309062" cy="298565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MATLAB Implementation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" y="1371600"/>
            <a:ext cx="77724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r>
              <a:t>img=imread('image.jpg');</a:t>
            </a:r>
          </a:p>
          <a:p>
            <a:r>
              <a:t>gray=rgb2gray(img);</a:t>
            </a:r>
          </a:p>
          <a:p>
            <a:endParaRPr/>
          </a:p>
          <a:p>
            <a:r>
              <a:t>sobel=edge(gray,'Sobel');</a:t>
            </a:r>
          </a:p>
          <a:p>
            <a:r>
              <a:t>canny=edge(gray,'Canny');</a:t>
            </a:r>
          </a:p>
          <a:p>
            <a:endParaRPr/>
          </a:p>
          <a:p>
            <a:r>
              <a:t>imshow(canny)</a:t>
            </a:r>
          </a:p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Laboratory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Load grayscale image</a:t>
            </a:r>
          </a:p>
          <a:p>
            <a:r>
              <a:t>Apply Sobel operator</a:t>
            </a:r>
          </a:p>
          <a:p>
            <a:r>
              <a:t>Apply Prewitt operator</a:t>
            </a:r>
          </a:p>
          <a:p>
            <a:r>
              <a:t>Apply Canny detector</a:t>
            </a:r>
          </a:p>
          <a:p>
            <a:r>
              <a:t>Compare results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Student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Implement Sobel edge detection</a:t>
            </a:r>
          </a:p>
          <a:p>
            <a:r>
              <a:t>Compare with Canny method</a:t>
            </a:r>
          </a:p>
          <a:p>
            <a:r>
              <a:t>Use different images</a:t>
            </a:r>
          </a:p>
          <a:p>
            <a:r>
              <a:t>Write analysis report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 Directions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Deep learning edge detection</a:t>
            </a:r>
          </a:p>
          <a:p>
            <a:r>
              <a:t>Real-time edge detection</a:t>
            </a:r>
          </a:p>
          <a:p>
            <a:r>
              <a:t>Edge detection for video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Research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Deep Learning Edge Detection</a:t>
            </a:r>
          </a:p>
          <a:p>
            <a:r>
              <a:t>Real-Time Edge Detection</a:t>
            </a:r>
          </a:p>
          <a:p>
            <a:r>
              <a:t>Edge Detection for Video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Deep Learning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Pengembangan</a:t>
            </a:r>
            <a:r>
              <a:rPr dirty="0"/>
              <a:t> Metode </a:t>
            </a:r>
            <a:r>
              <a:rPr dirty="0" err="1"/>
              <a:t>Deteksi</a:t>
            </a:r>
            <a:r>
              <a:rPr dirty="0"/>
              <a:t> Tepi </a:t>
            </a:r>
            <a:r>
              <a:rPr dirty="0" err="1"/>
              <a:t>Berbasis</a:t>
            </a:r>
            <a:r>
              <a:rPr dirty="0"/>
              <a:t> Deep Learning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Optimasi</a:t>
            </a:r>
            <a:r>
              <a:rPr dirty="0"/>
              <a:t> </a:t>
            </a:r>
            <a:r>
              <a:rPr dirty="0" err="1"/>
              <a:t>Deteksi</a:t>
            </a:r>
            <a:r>
              <a:rPr dirty="0"/>
              <a:t> Tepi </a:t>
            </a:r>
            <a:r>
              <a:rPr dirty="0" err="1"/>
              <a:t>Menggunakan</a:t>
            </a:r>
            <a:r>
              <a:rPr dirty="0"/>
              <a:t> CNN</a:t>
            </a:r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Perbandingan</a:t>
            </a:r>
            <a:r>
              <a:rPr dirty="0"/>
              <a:t> Metode Deep Learning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Segmentasi</a:t>
            </a:r>
            <a:endParaRPr dirty="0"/>
          </a:p>
          <a:p>
            <a:pPr marL="0" indent="0">
              <a:buNone/>
            </a:pPr>
            <a:r>
              <a:rPr dirty="0"/>
              <a:t>4. Model </a:t>
            </a:r>
            <a:r>
              <a:rPr dirty="0" err="1"/>
              <a:t>Deteksi</a:t>
            </a:r>
            <a:r>
              <a:rPr dirty="0"/>
              <a:t> Tepi </a:t>
            </a:r>
            <a:r>
              <a:rPr dirty="0" err="1"/>
              <a:t>Adaptif</a:t>
            </a:r>
            <a:r>
              <a:rPr dirty="0"/>
              <a:t> pada Citra </a:t>
            </a:r>
            <a:r>
              <a:rPr dirty="0" err="1"/>
              <a:t>Medis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Real-Time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Deteksi</a:t>
            </a:r>
            <a:r>
              <a:rPr dirty="0"/>
              <a:t> Tepi Real-Time pada </a:t>
            </a:r>
            <a:r>
              <a:rPr dirty="0" err="1"/>
              <a:t>Perangkat</a:t>
            </a:r>
            <a:r>
              <a:rPr dirty="0"/>
              <a:t> Edge</a:t>
            </a:r>
          </a:p>
          <a:p>
            <a:pPr marL="0" indent="0">
              <a:buNone/>
            </a:pPr>
            <a:r>
              <a:rPr dirty="0"/>
              <a:t>2. </a:t>
            </a:r>
            <a:r>
              <a:rPr dirty="0" err="1"/>
              <a:t>Sistem</a:t>
            </a:r>
            <a:r>
              <a:rPr dirty="0"/>
              <a:t> Real-Time </a:t>
            </a:r>
            <a:r>
              <a:rPr dirty="0" err="1"/>
              <a:t>untuk</a:t>
            </a:r>
            <a:r>
              <a:rPr dirty="0"/>
              <a:t> Computer Vision </a:t>
            </a:r>
            <a:r>
              <a:rPr dirty="0" err="1"/>
              <a:t>berbasis</a:t>
            </a:r>
            <a:r>
              <a:rPr dirty="0"/>
              <a:t> IoT</a:t>
            </a:r>
          </a:p>
          <a:p>
            <a:pPr marL="0" indent="0">
              <a:buNone/>
            </a:pPr>
            <a:r>
              <a:rPr dirty="0"/>
              <a:t>3. </a:t>
            </a:r>
            <a:r>
              <a:rPr dirty="0" err="1"/>
              <a:t>Optimasi</a:t>
            </a:r>
            <a:r>
              <a:rPr dirty="0"/>
              <a:t> </a:t>
            </a:r>
            <a:r>
              <a:rPr dirty="0" err="1"/>
              <a:t>Latensi</a:t>
            </a:r>
            <a:r>
              <a:rPr dirty="0"/>
              <a:t> </a:t>
            </a:r>
            <a:r>
              <a:rPr dirty="0" err="1"/>
              <a:t>Rendah</a:t>
            </a:r>
            <a:endParaRPr dirty="0"/>
          </a:p>
          <a:p>
            <a:pPr marL="0" indent="0">
              <a:buNone/>
            </a:pPr>
            <a:r>
              <a:rPr dirty="0"/>
              <a:t>4. </a:t>
            </a:r>
            <a:r>
              <a:rPr dirty="0" err="1"/>
              <a:t>Implementasi</a:t>
            </a:r>
            <a:r>
              <a:rPr dirty="0"/>
              <a:t> pada </a:t>
            </a:r>
            <a:r>
              <a:rPr dirty="0" err="1"/>
              <a:t>Kendaraan</a:t>
            </a:r>
            <a:r>
              <a:rPr dirty="0"/>
              <a:t> </a:t>
            </a:r>
            <a:r>
              <a:rPr dirty="0" err="1"/>
              <a:t>Otonom</a:t>
            </a: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Edge Detection for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1. </a:t>
            </a:r>
            <a:r>
              <a:rPr dirty="0" err="1"/>
              <a:t>Deteksi</a:t>
            </a:r>
            <a:r>
              <a:rPr dirty="0"/>
              <a:t> Tepi pada Video </a:t>
            </a:r>
            <a:r>
              <a:rPr dirty="0" err="1"/>
              <a:t>untuk</a:t>
            </a:r>
            <a:r>
              <a:rPr dirty="0"/>
              <a:t> </a:t>
            </a:r>
            <a:r>
              <a:rPr dirty="0" err="1"/>
              <a:t>Objek</a:t>
            </a:r>
            <a:r>
              <a:rPr dirty="0"/>
              <a:t> </a:t>
            </a:r>
            <a:r>
              <a:rPr dirty="0" err="1"/>
              <a:t>Dinamis</a:t>
            </a:r>
            <a:endParaRPr dirty="0"/>
          </a:p>
          <a:p>
            <a:pPr marL="0" indent="0">
              <a:buNone/>
            </a:pPr>
            <a:r>
              <a:rPr dirty="0"/>
              <a:t>2. Video Streaming </a:t>
            </a:r>
            <a:r>
              <a:rPr dirty="0" err="1"/>
              <a:t>untuk</a:t>
            </a:r>
            <a:r>
              <a:rPr dirty="0"/>
              <a:t> Surveillance</a:t>
            </a:r>
          </a:p>
          <a:p>
            <a:pPr marL="0" indent="0">
              <a:buNone/>
            </a:pPr>
            <a:r>
              <a:rPr dirty="0"/>
              <a:t>3. Integrasi </a:t>
            </a:r>
            <a:r>
              <a:rPr dirty="0" err="1"/>
              <a:t>dengan</a:t>
            </a:r>
            <a:r>
              <a:rPr dirty="0"/>
              <a:t> Tracking </a:t>
            </a:r>
            <a:r>
              <a:rPr dirty="0" err="1"/>
              <a:t>Objek</a:t>
            </a:r>
            <a:endParaRPr dirty="0"/>
          </a:p>
          <a:p>
            <a:pPr marL="0" indent="0">
              <a:buNone/>
            </a:pPr>
            <a:r>
              <a:rPr dirty="0"/>
              <a:t>4. Model </a:t>
            </a:r>
            <a:r>
              <a:rPr dirty="0" err="1"/>
              <a:t>Spatio</a:t>
            </a:r>
            <a:r>
              <a:rPr dirty="0"/>
              <a:t>-Temporal Neural Network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Recommended Title (High Impact)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Efficient Real-Time Edge Detection in Video Streams Using Lightweight Deep Learning Models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Edge detection extracts important features</a:t>
            </a:r>
          </a:p>
          <a:p>
            <a:r>
              <a:rPr dirty="0"/>
              <a:t>Different methods have different strengths</a:t>
            </a:r>
          </a:p>
          <a:p>
            <a:r>
              <a:rPr dirty="0"/>
              <a:t>Canny provides highest accuracy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Mathematical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Edge detection uses derivatives</a:t>
            </a:r>
          </a:p>
          <a:p>
            <a:r>
              <a:t>First derivative detects gradient</a:t>
            </a:r>
          </a:p>
          <a:p>
            <a:r>
              <a:t>Second derivative detects zero crossing</a:t>
            </a:r>
          </a:p>
          <a:p>
            <a:r>
              <a:t>Large gradient magnitude indicates edge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Gradient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Gradient magnitude:</a:t>
            </a:r>
          </a:p>
          <a:p>
            <a:r>
              <a:rPr dirty="0"/>
              <a:t>G = sqrt(Gx^2 + Gy^2)</a:t>
            </a:r>
          </a:p>
          <a:p>
            <a:r>
              <a:rPr dirty="0"/>
              <a:t>Gx and Gy are horizontal and vertical derivatives</a:t>
            </a:r>
            <a:endParaRPr lang="en-US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B4133E-39E2-984E-F5FE-271FDA27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14" y="4085770"/>
            <a:ext cx="4383314" cy="23912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First Order 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Uses gradient operators</a:t>
            </a:r>
          </a:p>
          <a:p>
            <a:r>
              <a:t>Sobel operator</a:t>
            </a:r>
          </a:p>
          <a:p>
            <a:r>
              <a:t>Prewitt operator</a:t>
            </a:r>
          </a:p>
          <a:p>
            <a:r>
              <a:t>Roberts operator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Sobel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Gx:</a:t>
            </a:r>
          </a:p>
          <a:p>
            <a:pPr marL="0" indent="0">
              <a:buNone/>
            </a:pPr>
            <a:r>
              <a:rPr dirty="0"/>
              <a:t>[-1 0 1; -2 0 2; -1 0 1]</a:t>
            </a:r>
          </a:p>
          <a:p>
            <a:endParaRPr dirty="0"/>
          </a:p>
          <a:p>
            <a:r>
              <a:rPr dirty="0"/>
              <a:t>Gy:</a:t>
            </a:r>
          </a:p>
          <a:p>
            <a:pPr marL="0" indent="0">
              <a:buNone/>
            </a:pPr>
            <a:r>
              <a:rPr dirty="0"/>
              <a:t>[-1 -2 -1; 0 0 0; 1 2 1]</a:t>
            </a:r>
          </a:p>
          <a:p>
            <a:endParaRPr dirty="0"/>
          </a:p>
          <a:p>
            <a:r>
              <a:rPr dirty="0"/>
              <a:t>Provides smoothing effect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Prewitt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Gx:</a:t>
            </a:r>
          </a:p>
          <a:p>
            <a:r>
              <a:rPr dirty="0"/>
              <a:t>[-1 0 1; -1 0 1; -1 0 1]</a:t>
            </a:r>
          </a:p>
          <a:p>
            <a:endParaRPr dirty="0"/>
          </a:p>
          <a:p>
            <a:r>
              <a:rPr dirty="0"/>
              <a:t>Gy:</a:t>
            </a:r>
          </a:p>
          <a:p>
            <a:pPr marL="0" indent="0">
              <a:buNone/>
            </a:pPr>
            <a:r>
              <a:rPr dirty="0"/>
              <a:t>[-1 -1 -1; 0 0 0; 1 1 1]</a:t>
            </a:r>
          </a:p>
          <a:p>
            <a:endParaRPr dirty="0"/>
          </a:p>
          <a:p>
            <a:r>
              <a:rPr dirty="0"/>
              <a:t>Simpler than Sobel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Roberts Operator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Gx:</a:t>
            </a:r>
          </a:p>
          <a:p>
            <a:pPr marL="0" indent="0">
              <a:buNone/>
            </a:pPr>
            <a:r>
              <a:rPr dirty="0"/>
              <a:t>[1 0; 0 -1]</a:t>
            </a:r>
          </a:p>
          <a:p>
            <a:endParaRPr dirty="0"/>
          </a:p>
          <a:p>
            <a:r>
              <a:rPr dirty="0"/>
              <a:t>Gy:</a:t>
            </a:r>
          </a:p>
          <a:p>
            <a:pPr marL="0" indent="0">
              <a:buNone/>
            </a:pPr>
            <a:r>
              <a:rPr dirty="0"/>
              <a:t>[0 1; -1 0]</a:t>
            </a:r>
          </a:p>
          <a:p>
            <a:endParaRPr dirty="0"/>
          </a:p>
          <a:p>
            <a:r>
              <a:rPr dirty="0"/>
              <a:t>Sensitive to noise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706</Words>
  <Application>Microsoft Office PowerPoint</Application>
  <PresentationFormat>On-screen Show (4:3)</PresentationFormat>
  <Paragraphs>217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Aptos</vt:lpstr>
      <vt:lpstr>Arial</vt:lpstr>
      <vt:lpstr>Calibri</vt:lpstr>
      <vt:lpstr>Office Theme</vt:lpstr>
      <vt:lpstr> Edge Detection 6 April 2026</vt:lpstr>
      <vt:lpstr>Lecture Structure</vt:lpstr>
      <vt:lpstr>What is an Edge?</vt:lpstr>
      <vt:lpstr>Mathematical Definition</vt:lpstr>
      <vt:lpstr>Gradient Equation</vt:lpstr>
      <vt:lpstr>First Order Edge Detection</vt:lpstr>
      <vt:lpstr>Sobel Operator</vt:lpstr>
      <vt:lpstr>Prewitt Operator</vt:lpstr>
      <vt:lpstr>Roberts Operator</vt:lpstr>
      <vt:lpstr>Sobel Operator</vt:lpstr>
      <vt:lpstr>Prewitt Operator</vt:lpstr>
      <vt:lpstr>Roberts Operator</vt:lpstr>
      <vt:lpstr>Summary</vt:lpstr>
      <vt:lpstr>Gradient Magnitude</vt:lpstr>
      <vt:lpstr>Second Order Edge Detection</vt:lpstr>
      <vt:lpstr>Original Image</vt:lpstr>
      <vt:lpstr>Sobel Edge Detection</vt:lpstr>
      <vt:lpstr>Prewitt Edge Detection</vt:lpstr>
      <vt:lpstr>Laplacian Edge Detection</vt:lpstr>
      <vt:lpstr>Sobel Operator</vt:lpstr>
      <vt:lpstr>Prewitt Operator</vt:lpstr>
      <vt:lpstr>Laplacian Operator</vt:lpstr>
      <vt:lpstr>Canny Edge Detection</vt:lpstr>
      <vt:lpstr>Edge Detection Pipeline</vt:lpstr>
      <vt:lpstr>Comparison of Edge Detectors</vt:lpstr>
      <vt:lpstr>Performance Metrics</vt:lpstr>
      <vt:lpstr>Applications</vt:lpstr>
      <vt:lpstr>Medical Imaging Example</vt:lpstr>
      <vt:lpstr>Satellite Image Example</vt:lpstr>
      <vt:lpstr>MATLAB Implementation</vt:lpstr>
      <vt:lpstr>Laboratory Exercise</vt:lpstr>
      <vt:lpstr>Student Assignment</vt:lpstr>
      <vt:lpstr>Research Directions</vt:lpstr>
      <vt:lpstr>Research Topics</vt:lpstr>
      <vt:lpstr>Deep Learning Edge Detection</vt:lpstr>
      <vt:lpstr>Real-Time Edge Detection</vt:lpstr>
      <vt:lpstr>Edge Detection for Video</vt:lpstr>
      <vt:lpstr>Recommended Title (High Impact)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ASUS</dc:creator>
  <cp:keywords/>
  <dc:description>generated using python-pptx</dc:description>
  <cp:lastModifiedBy>Ridho Yusuf</cp:lastModifiedBy>
  <cp:revision>7</cp:revision>
  <dcterms:created xsi:type="dcterms:W3CDTF">2013-01-27T09:14:16Z</dcterms:created>
  <dcterms:modified xsi:type="dcterms:W3CDTF">2026-04-05T01:57:57Z</dcterms:modified>
  <cp:category/>
</cp:coreProperties>
</file>