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4" d="100"/>
          <a:sy n="74" d="100"/>
        </p:scale>
        <p:origin x="1266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Landasan</a:t>
            </a:r>
            <a:r>
              <a:rPr dirty="0"/>
              <a:t> Teori </a:t>
            </a:r>
            <a:r>
              <a:rPr dirty="0" err="1"/>
              <a:t>Organisasi</a:t>
            </a:r>
            <a:r>
              <a:rPr dirty="0"/>
              <a:t> dan </a:t>
            </a:r>
            <a:r>
              <a:rPr dirty="0" err="1"/>
              <a:t>Manajemen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505" y="1999446"/>
            <a:ext cx="8229600" cy="1828800"/>
          </a:xfrm>
        </p:spPr>
        <p:txBody>
          <a:bodyPr/>
          <a:lstStyle/>
          <a:p>
            <a:r>
              <a:rPr dirty="0"/>
              <a:t>Nama Dosen</a:t>
            </a:r>
            <a:r>
              <a:rPr lang="en-US" dirty="0"/>
              <a:t>: Dr. Ir. </a:t>
            </a:r>
            <a:r>
              <a:rPr lang="en-US" dirty="0" err="1"/>
              <a:t>Damsir</a:t>
            </a:r>
            <a:r>
              <a:rPr lang="en-US" dirty="0"/>
              <a:t>, M.T.A.</a:t>
            </a:r>
            <a:endParaRPr dirty="0"/>
          </a:p>
          <a:p>
            <a:r>
              <a:rPr dirty="0"/>
              <a:t>Program Studi</a:t>
            </a:r>
            <a:r>
              <a:rPr lang="en-US" dirty="0"/>
              <a:t>: Magister </a:t>
            </a:r>
            <a:r>
              <a:rPr lang="en-US" dirty="0" err="1"/>
              <a:t>Managemen</a:t>
            </a:r>
            <a:endParaRPr dirty="0"/>
          </a:p>
          <a:p>
            <a:r>
              <a:rPr dirty="0" err="1"/>
              <a:t>Tahun</a:t>
            </a:r>
            <a:r>
              <a:rPr dirty="0"/>
              <a:t> </a:t>
            </a:r>
            <a:r>
              <a:rPr dirty="0" err="1"/>
              <a:t>Ajaran</a:t>
            </a:r>
            <a:r>
              <a:rPr lang="en-US" dirty="0"/>
              <a:t> 2025/2026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Defenisi</a:t>
            </a:r>
            <a:r>
              <a:rPr lang="en-US" dirty="0"/>
              <a:t> HRM</a:t>
            </a:r>
            <a:endParaRPr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2005884"/>
          </a:xfrm>
        </p:spPr>
        <p:txBody>
          <a:bodyPr>
            <a:normAutofit fontScale="85000" lnSpcReduction="20000"/>
          </a:bodyPr>
          <a:lstStyle/>
          <a:p>
            <a:r>
              <a:rPr dirty="0" err="1"/>
              <a:t>Definisi</a:t>
            </a:r>
            <a:r>
              <a:rPr dirty="0"/>
              <a:t> HRM: proses </a:t>
            </a:r>
            <a:r>
              <a:rPr dirty="0" err="1"/>
              <a:t>perencanaan</a:t>
            </a:r>
            <a:r>
              <a:rPr dirty="0"/>
              <a:t>, </a:t>
            </a:r>
            <a:r>
              <a:rPr dirty="0" err="1"/>
              <a:t>pengorganisasian</a:t>
            </a:r>
            <a:r>
              <a:rPr dirty="0"/>
              <a:t>, </a:t>
            </a:r>
            <a:r>
              <a:rPr dirty="0" err="1"/>
              <a:t>pengarahan</a:t>
            </a:r>
            <a:r>
              <a:rPr dirty="0"/>
              <a:t>, dan </a:t>
            </a:r>
            <a:r>
              <a:rPr dirty="0" err="1"/>
              <a:t>pengawasan</a:t>
            </a:r>
            <a:r>
              <a:rPr dirty="0"/>
              <a:t> SDM.</a:t>
            </a:r>
          </a:p>
          <a:p>
            <a:r>
              <a:rPr dirty="0"/>
              <a:t>Tujuan HRM: </a:t>
            </a:r>
            <a:r>
              <a:rPr dirty="0" err="1"/>
              <a:t>efektivitas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, </a:t>
            </a:r>
            <a:r>
              <a:rPr dirty="0" err="1"/>
              <a:t>produktivitas</a:t>
            </a:r>
            <a:r>
              <a:rPr dirty="0"/>
              <a:t>, </a:t>
            </a:r>
            <a:r>
              <a:rPr dirty="0" err="1"/>
              <a:t>kesejahteraan</a:t>
            </a:r>
            <a:r>
              <a:rPr dirty="0"/>
              <a:t> </a:t>
            </a:r>
            <a:r>
              <a:rPr dirty="0" err="1"/>
              <a:t>karyawan</a:t>
            </a:r>
            <a:r>
              <a:rPr dirty="0"/>
              <a:t>.</a:t>
            </a:r>
          </a:p>
          <a:p>
            <a:r>
              <a:rPr dirty="0"/>
              <a:t>Peran </a:t>
            </a:r>
            <a:r>
              <a:rPr dirty="0" err="1"/>
              <a:t>strategis</a:t>
            </a:r>
            <a:r>
              <a:rPr dirty="0"/>
              <a:t> HR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 modern.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217054" y="560064"/>
            <a:ext cx="5621628" cy="601126"/>
          </a:xfrm>
        </p:spPr>
        <p:txBody>
          <a:bodyPr>
            <a:normAutofit fontScale="90000"/>
          </a:bodyPr>
          <a:lstStyle/>
          <a:p>
            <a:r>
              <a:rPr dirty="0" err="1"/>
              <a:t>Fungsi</a:t>
            </a:r>
            <a:r>
              <a:rPr dirty="0"/>
              <a:t> Utama HRM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98869" y="1522926"/>
            <a:ext cx="8229600" cy="2392251"/>
          </a:xfrm>
        </p:spPr>
        <p:txBody>
          <a:bodyPr>
            <a:normAutofit fontScale="70000" lnSpcReduction="20000"/>
          </a:bodyPr>
          <a:lstStyle/>
          <a:p>
            <a:r>
              <a:rPr dirty="0"/>
              <a:t>Recruitment &amp; Selection – </a:t>
            </a:r>
            <a:r>
              <a:rPr dirty="0" err="1"/>
              <a:t>menarik</a:t>
            </a:r>
            <a:r>
              <a:rPr dirty="0"/>
              <a:t> dan </a:t>
            </a:r>
            <a:r>
              <a:rPr dirty="0" err="1"/>
              <a:t>memilih</a:t>
            </a:r>
            <a:r>
              <a:rPr dirty="0"/>
              <a:t> SDM </a:t>
            </a:r>
            <a:r>
              <a:rPr dirty="0" err="1"/>
              <a:t>berkualitas</a:t>
            </a:r>
            <a:r>
              <a:rPr dirty="0"/>
              <a:t>.</a:t>
            </a:r>
          </a:p>
          <a:p>
            <a:r>
              <a:rPr dirty="0"/>
              <a:t>Training &amp; Development – </a:t>
            </a:r>
            <a:r>
              <a:rPr dirty="0" err="1"/>
              <a:t>pelatihan</a:t>
            </a:r>
            <a:r>
              <a:rPr dirty="0"/>
              <a:t> dan </a:t>
            </a:r>
            <a:r>
              <a:rPr dirty="0" err="1"/>
              <a:t>pengembangan</a:t>
            </a:r>
            <a:r>
              <a:rPr dirty="0"/>
              <a:t> </a:t>
            </a:r>
            <a:r>
              <a:rPr dirty="0" err="1"/>
              <a:t>keterampilan</a:t>
            </a:r>
            <a:r>
              <a:rPr dirty="0"/>
              <a:t>.</a:t>
            </a:r>
          </a:p>
          <a:p>
            <a:r>
              <a:rPr dirty="0"/>
              <a:t>Performance Management – </a:t>
            </a:r>
            <a:r>
              <a:rPr dirty="0" err="1"/>
              <a:t>pengukuran</a:t>
            </a:r>
            <a:r>
              <a:rPr dirty="0"/>
              <a:t> dan </a:t>
            </a:r>
            <a:r>
              <a:rPr dirty="0" err="1"/>
              <a:t>evaluasi</a:t>
            </a:r>
            <a:r>
              <a:rPr dirty="0"/>
              <a:t> </a:t>
            </a:r>
            <a:r>
              <a:rPr dirty="0" err="1"/>
              <a:t>kinerja</a:t>
            </a:r>
            <a:r>
              <a:rPr dirty="0"/>
              <a:t>.</a:t>
            </a:r>
          </a:p>
          <a:p>
            <a:r>
              <a:rPr dirty="0"/>
              <a:t>Compensation &amp; Benefits – </a:t>
            </a:r>
            <a:r>
              <a:rPr dirty="0" err="1"/>
              <a:t>gaji</a:t>
            </a:r>
            <a:r>
              <a:rPr dirty="0"/>
              <a:t>, </a:t>
            </a:r>
            <a:r>
              <a:rPr dirty="0" err="1"/>
              <a:t>tunjangan</a:t>
            </a:r>
            <a:r>
              <a:rPr dirty="0"/>
              <a:t>, </a:t>
            </a:r>
            <a:r>
              <a:rPr dirty="0" err="1"/>
              <a:t>penghargaan</a:t>
            </a:r>
            <a:r>
              <a:rPr dirty="0"/>
              <a:t>.</a:t>
            </a:r>
          </a:p>
          <a:p>
            <a:r>
              <a:rPr dirty="0"/>
              <a:t>Employee Relations – </a:t>
            </a:r>
            <a:r>
              <a:rPr dirty="0" err="1"/>
              <a:t>hubungan</a:t>
            </a:r>
            <a:r>
              <a:rPr dirty="0"/>
              <a:t> </a:t>
            </a:r>
            <a:r>
              <a:rPr dirty="0" err="1"/>
              <a:t>kerja</a:t>
            </a:r>
            <a:r>
              <a:rPr dirty="0"/>
              <a:t> dan </a:t>
            </a:r>
            <a:r>
              <a:rPr dirty="0" err="1"/>
              <a:t>budaya</a:t>
            </a:r>
            <a:r>
              <a:rPr dirty="0"/>
              <a:t> </a:t>
            </a:r>
            <a:r>
              <a:rPr dirty="0" err="1"/>
              <a:t>kerja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067059" y="441414"/>
            <a:ext cx="4449651" cy="1143000"/>
          </a:xfrm>
        </p:spPr>
        <p:txBody>
          <a:bodyPr/>
          <a:lstStyle/>
          <a:p>
            <a:r>
              <a:rPr dirty="0" err="1"/>
              <a:t>Perencanaan</a:t>
            </a:r>
            <a:r>
              <a:rPr dirty="0"/>
              <a:t> SDM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858739"/>
            <a:ext cx="8229600" cy="1943748"/>
          </a:xfrm>
        </p:spPr>
        <p:txBody>
          <a:bodyPr>
            <a:normAutofit fontScale="92500" lnSpcReduction="20000"/>
          </a:bodyPr>
          <a:lstStyle/>
          <a:p>
            <a:r>
              <a:rPr dirty="0" err="1"/>
              <a:t>Analisis</a:t>
            </a:r>
            <a:r>
              <a:rPr dirty="0"/>
              <a:t> </a:t>
            </a:r>
            <a:r>
              <a:rPr dirty="0" err="1"/>
              <a:t>kebutuhan</a:t>
            </a:r>
            <a:r>
              <a:rPr dirty="0"/>
              <a:t> SDM (Workforce Planning).</a:t>
            </a:r>
          </a:p>
          <a:p>
            <a:r>
              <a:rPr dirty="0"/>
              <a:t>Job Analysis: Job Description &amp; Job Specification.</a:t>
            </a:r>
          </a:p>
          <a:p>
            <a:r>
              <a:rPr dirty="0" err="1"/>
              <a:t>Peramalan</a:t>
            </a:r>
            <a:r>
              <a:rPr dirty="0"/>
              <a:t> </a:t>
            </a:r>
            <a:r>
              <a:rPr dirty="0" err="1"/>
              <a:t>kebutuhan</a:t>
            </a:r>
            <a:r>
              <a:rPr dirty="0"/>
              <a:t> </a:t>
            </a:r>
            <a:r>
              <a:rPr dirty="0" err="1"/>
              <a:t>tenaga</a:t>
            </a:r>
            <a:r>
              <a:rPr dirty="0"/>
              <a:t> </a:t>
            </a:r>
            <a:r>
              <a:rPr dirty="0" err="1"/>
              <a:t>kerja</a:t>
            </a:r>
            <a:r>
              <a:rPr dirty="0"/>
              <a:t>.</a:t>
            </a:r>
          </a:p>
          <a:p>
            <a:r>
              <a:rPr dirty="0"/>
              <a:t>Strategi </a:t>
            </a:r>
            <a:r>
              <a:rPr dirty="0" err="1"/>
              <a:t>pemenuhan</a:t>
            </a:r>
            <a:r>
              <a:rPr dirty="0"/>
              <a:t> SDM.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42064"/>
            <a:ext cx="8229600" cy="1143000"/>
          </a:xfrm>
        </p:spPr>
        <p:txBody>
          <a:bodyPr/>
          <a:lstStyle/>
          <a:p>
            <a:r>
              <a:rPr dirty="0" err="1"/>
              <a:t>Rekrutmen</a:t>
            </a:r>
            <a:r>
              <a:rPr dirty="0"/>
              <a:t> dan </a:t>
            </a:r>
            <a:r>
              <a:rPr dirty="0" err="1"/>
              <a:t>Seleksi</a:t>
            </a:r>
            <a:endParaRPr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889973"/>
            <a:ext cx="8229600" cy="4525963"/>
          </a:xfrm>
        </p:spPr>
        <p:txBody>
          <a:bodyPr/>
          <a:lstStyle/>
          <a:p>
            <a:r>
              <a:rPr dirty="0" err="1"/>
              <a:t>Sumber</a:t>
            </a:r>
            <a:r>
              <a:rPr dirty="0"/>
              <a:t> </a:t>
            </a:r>
            <a:r>
              <a:rPr dirty="0" err="1"/>
              <a:t>rekrutmen</a:t>
            </a:r>
            <a:r>
              <a:rPr dirty="0"/>
              <a:t>: internal &amp; </a:t>
            </a:r>
            <a:r>
              <a:rPr dirty="0" err="1"/>
              <a:t>eksternal</a:t>
            </a:r>
            <a:r>
              <a:rPr dirty="0"/>
              <a:t>.</a:t>
            </a:r>
          </a:p>
          <a:p>
            <a:r>
              <a:rPr dirty="0"/>
              <a:t>Proses </a:t>
            </a:r>
            <a:r>
              <a:rPr dirty="0" err="1"/>
              <a:t>seleksi</a:t>
            </a:r>
            <a:r>
              <a:rPr dirty="0"/>
              <a:t>: </a:t>
            </a:r>
            <a:r>
              <a:rPr dirty="0" err="1"/>
              <a:t>penyaringan</a:t>
            </a:r>
            <a:r>
              <a:rPr dirty="0"/>
              <a:t> → </a:t>
            </a:r>
            <a:r>
              <a:rPr dirty="0" err="1"/>
              <a:t>tes</a:t>
            </a:r>
            <a:r>
              <a:rPr dirty="0"/>
              <a:t> → </a:t>
            </a:r>
            <a:r>
              <a:rPr dirty="0" err="1"/>
              <a:t>wawancara</a:t>
            </a:r>
            <a:r>
              <a:rPr dirty="0"/>
              <a:t> → </a:t>
            </a:r>
            <a:r>
              <a:rPr dirty="0" err="1"/>
              <a:t>penawaran</a:t>
            </a:r>
            <a:r>
              <a:rPr dirty="0"/>
              <a:t> </a:t>
            </a:r>
            <a:r>
              <a:rPr dirty="0" err="1"/>
              <a:t>kerja</a:t>
            </a:r>
            <a:r>
              <a:rPr dirty="0"/>
              <a:t>.</a:t>
            </a:r>
          </a:p>
          <a:p>
            <a:r>
              <a:rPr dirty="0" err="1"/>
              <a:t>Prinsip</a:t>
            </a:r>
            <a:r>
              <a:rPr dirty="0"/>
              <a:t> fairness &amp; equal opportunity.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39780" y="275600"/>
            <a:ext cx="7076941" cy="1143000"/>
          </a:xfrm>
        </p:spPr>
        <p:txBody>
          <a:bodyPr>
            <a:normAutofit/>
          </a:bodyPr>
          <a:lstStyle/>
          <a:p>
            <a:r>
              <a:rPr sz="3600" dirty="0" err="1"/>
              <a:t>Pelatihan</a:t>
            </a:r>
            <a:r>
              <a:rPr sz="3600" dirty="0"/>
              <a:t> dan </a:t>
            </a:r>
            <a:r>
              <a:rPr sz="3600" dirty="0" err="1"/>
              <a:t>Pengembangan</a:t>
            </a:r>
            <a:endParaRPr sz="36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93575"/>
            <a:ext cx="8229600" cy="1477850"/>
          </a:xfrm>
        </p:spPr>
        <p:txBody>
          <a:bodyPr>
            <a:normAutofit fontScale="85000" lnSpcReduction="10000"/>
          </a:bodyPr>
          <a:lstStyle/>
          <a:p>
            <a:r>
              <a:rPr dirty="0"/>
              <a:t>Tujuan: </a:t>
            </a:r>
            <a:r>
              <a:rPr dirty="0" err="1"/>
              <a:t>meningkatkan</a:t>
            </a:r>
            <a:r>
              <a:rPr dirty="0"/>
              <a:t> </a:t>
            </a:r>
            <a:r>
              <a:rPr dirty="0" err="1"/>
              <a:t>kompetensi</a:t>
            </a:r>
            <a:r>
              <a:rPr dirty="0"/>
              <a:t> &amp; </a:t>
            </a:r>
            <a:r>
              <a:rPr dirty="0" err="1"/>
              <a:t>produktivitas</a:t>
            </a:r>
            <a:r>
              <a:rPr dirty="0"/>
              <a:t>.</a:t>
            </a:r>
          </a:p>
          <a:p>
            <a:r>
              <a:rPr dirty="0"/>
              <a:t>Jenis </a:t>
            </a:r>
            <a:r>
              <a:rPr dirty="0" err="1"/>
              <a:t>pelatihan</a:t>
            </a:r>
            <a:r>
              <a:rPr dirty="0"/>
              <a:t>: on the job &amp; off the job training.</a:t>
            </a:r>
          </a:p>
          <a:p>
            <a:r>
              <a:rPr dirty="0"/>
              <a:t>Career development dan succession planning.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397358" y="274638"/>
            <a:ext cx="6033752" cy="1143000"/>
          </a:xfrm>
        </p:spPr>
        <p:txBody>
          <a:bodyPr/>
          <a:lstStyle/>
          <a:p>
            <a:r>
              <a:rPr dirty="0" err="1"/>
              <a:t>Manajemen</a:t>
            </a:r>
            <a:r>
              <a:rPr dirty="0"/>
              <a:t> Kinerja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87510" y="1600200"/>
            <a:ext cx="6536028" cy="2482403"/>
          </a:xfrm>
        </p:spPr>
        <p:txBody>
          <a:bodyPr>
            <a:normAutofit fontScale="92500" lnSpcReduction="10000"/>
          </a:bodyPr>
          <a:lstStyle/>
          <a:p>
            <a:r>
              <a:rPr dirty="0" err="1"/>
              <a:t>Penilaian</a:t>
            </a:r>
            <a:r>
              <a:rPr dirty="0"/>
              <a:t> </a:t>
            </a:r>
            <a:r>
              <a:rPr dirty="0" err="1"/>
              <a:t>kinerja</a:t>
            </a:r>
            <a:r>
              <a:rPr dirty="0"/>
              <a:t> (Performance Appraisal).</a:t>
            </a:r>
          </a:p>
          <a:p>
            <a:r>
              <a:rPr dirty="0"/>
              <a:t>Key Performance Indicators (KPI).</a:t>
            </a:r>
          </a:p>
          <a:p>
            <a:r>
              <a:rPr dirty="0"/>
              <a:t>Feedback dan coaching.</a:t>
            </a:r>
          </a:p>
          <a:p>
            <a:r>
              <a:rPr dirty="0" err="1"/>
              <a:t>Penghargaan</a:t>
            </a:r>
            <a:r>
              <a:rPr dirty="0"/>
              <a:t> &amp; </a:t>
            </a:r>
            <a:r>
              <a:rPr dirty="0" err="1"/>
              <a:t>sanksi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dirty="0" err="1"/>
              <a:t>Kompensasi</a:t>
            </a:r>
            <a:r>
              <a:rPr dirty="0"/>
              <a:t> &amp; Benefit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291107" y="1992359"/>
            <a:ext cx="6561786" cy="2000092"/>
          </a:xfrm>
        </p:spPr>
        <p:txBody>
          <a:bodyPr>
            <a:normAutofit fontScale="92500" lnSpcReduction="20000"/>
          </a:bodyPr>
          <a:lstStyle/>
          <a:p>
            <a:r>
              <a:rPr dirty="0" err="1"/>
              <a:t>Struktur</a:t>
            </a:r>
            <a:r>
              <a:rPr dirty="0"/>
              <a:t> </a:t>
            </a:r>
            <a:r>
              <a:rPr dirty="0" err="1"/>
              <a:t>gaji</a:t>
            </a:r>
            <a:r>
              <a:rPr dirty="0"/>
              <a:t> dan </a:t>
            </a:r>
            <a:r>
              <a:rPr dirty="0" err="1"/>
              <a:t>tunjangan</a:t>
            </a:r>
            <a:r>
              <a:rPr dirty="0"/>
              <a:t>.</a:t>
            </a:r>
          </a:p>
          <a:p>
            <a:r>
              <a:rPr dirty="0" err="1"/>
              <a:t>Sistem</a:t>
            </a:r>
            <a:r>
              <a:rPr dirty="0"/>
              <a:t> </a:t>
            </a:r>
            <a:r>
              <a:rPr dirty="0" err="1"/>
              <a:t>penghargaan</a:t>
            </a:r>
            <a:r>
              <a:rPr dirty="0"/>
              <a:t>.</a:t>
            </a:r>
          </a:p>
          <a:p>
            <a:r>
              <a:rPr dirty="0" err="1"/>
              <a:t>Kesejahteraan</a:t>
            </a:r>
            <a:r>
              <a:rPr dirty="0"/>
              <a:t> &amp; benefit non-</a:t>
            </a:r>
            <a:r>
              <a:rPr dirty="0" err="1"/>
              <a:t>finansial</a:t>
            </a:r>
            <a:r>
              <a:rPr dirty="0"/>
              <a:t>.</a:t>
            </a:r>
          </a:p>
          <a:p>
            <a:r>
              <a:rPr dirty="0" err="1"/>
              <a:t>Keadilan</a:t>
            </a:r>
            <a:r>
              <a:rPr dirty="0"/>
              <a:t> internal dan </a:t>
            </a:r>
            <a:r>
              <a:rPr dirty="0" err="1"/>
              <a:t>eksternal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2926" y="388289"/>
            <a:ext cx="5479961" cy="1143000"/>
          </a:xfrm>
        </p:spPr>
        <p:txBody>
          <a:bodyPr>
            <a:normAutofit fontScale="90000"/>
          </a:bodyPr>
          <a:lstStyle/>
          <a:p>
            <a:r>
              <a:rPr dirty="0" err="1"/>
              <a:t>Hubungan</a:t>
            </a:r>
            <a:r>
              <a:rPr dirty="0"/>
              <a:t> Industrial &amp; Hukum </a:t>
            </a:r>
            <a:r>
              <a:rPr dirty="0" err="1"/>
              <a:t>Ketenagakerjaan</a:t>
            </a:r>
            <a:endParaRPr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82202" y="2032940"/>
            <a:ext cx="7514823" cy="2525222"/>
          </a:xfrm>
        </p:spPr>
        <p:txBody>
          <a:bodyPr/>
          <a:lstStyle/>
          <a:p>
            <a:r>
              <a:rPr dirty="0"/>
              <a:t>Hak &amp; </a:t>
            </a:r>
            <a:r>
              <a:rPr dirty="0" err="1"/>
              <a:t>kewajiban</a:t>
            </a:r>
            <a:r>
              <a:rPr dirty="0"/>
              <a:t> </a:t>
            </a:r>
            <a:r>
              <a:rPr dirty="0" err="1"/>
              <a:t>pekerja</a:t>
            </a:r>
            <a:r>
              <a:rPr dirty="0"/>
              <a:t> dan </a:t>
            </a:r>
            <a:r>
              <a:rPr dirty="0" err="1"/>
              <a:t>pengusaha</a:t>
            </a:r>
            <a:r>
              <a:rPr dirty="0"/>
              <a:t>.</a:t>
            </a:r>
          </a:p>
          <a:p>
            <a:r>
              <a:rPr dirty="0" err="1"/>
              <a:t>Perjanjian</a:t>
            </a:r>
            <a:r>
              <a:rPr dirty="0"/>
              <a:t> </a:t>
            </a:r>
            <a:r>
              <a:rPr dirty="0" err="1"/>
              <a:t>kerja</a:t>
            </a:r>
            <a:r>
              <a:rPr dirty="0"/>
              <a:t>.</a:t>
            </a:r>
          </a:p>
          <a:p>
            <a:r>
              <a:rPr dirty="0" err="1"/>
              <a:t>Penyelesaian</a:t>
            </a:r>
            <a:r>
              <a:rPr dirty="0"/>
              <a:t> </a:t>
            </a:r>
            <a:r>
              <a:rPr dirty="0" err="1"/>
              <a:t>konflik</a:t>
            </a:r>
            <a:r>
              <a:rPr dirty="0"/>
              <a:t> dan </a:t>
            </a:r>
            <a:r>
              <a:rPr dirty="0" err="1"/>
              <a:t>negosiasi</a:t>
            </a:r>
            <a:r>
              <a:rPr dirty="0"/>
              <a:t>.</a:t>
            </a:r>
          </a:p>
          <a:p>
            <a:r>
              <a:rPr dirty="0"/>
              <a:t>K3 (</a:t>
            </a:r>
            <a:r>
              <a:rPr dirty="0" err="1"/>
              <a:t>Keselamatan</a:t>
            </a:r>
            <a:r>
              <a:rPr dirty="0"/>
              <a:t> dan Kesehatan </a:t>
            </a:r>
            <a:r>
              <a:rPr dirty="0" err="1"/>
              <a:t>Kerja</a:t>
            </a:r>
            <a:r>
              <a:rPr dirty="0"/>
              <a:t>).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6147" y="585665"/>
            <a:ext cx="5376929" cy="554440"/>
          </a:xfrm>
        </p:spPr>
        <p:txBody>
          <a:bodyPr>
            <a:normAutofit fontScale="90000"/>
          </a:bodyPr>
          <a:lstStyle/>
          <a:p>
            <a:r>
              <a:rPr dirty="0"/>
              <a:t>Tren HRM Modern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751528" y="1594073"/>
            <a:ext cx="5988676" cy="2269589"/>
          </a:xfrm>
        </p:spPr>
        <p:txBody>
          <a:bodyPr>
            <a:normAutofit fontScale="85000" lnSpcReduction="20000"/>
          </a:bodyPr>
          <a:lstStyle/>
          <a:p>
            <a:r>
              <a:rPr dirty="0"/>
              <a:t>Digital HR &amp; HR Analytics.</a:t>
            </a:r>
          </a:p>
          <a:p>
            <a:r>
              <a:rPr dirty="0"/>
              <a:t>Employee Experience (EX).</a:t>
            </a:r>
          </a:p>
          <a:p>
            <a:r>
              <a:rPr dirty="0"/>
              <a:t>WFH dan Hybrid Work.</a:t>
            </a:r>
          </a:p>
          <a:p>
            <a:r>
              <a:rPr dirty="0"/>
              <a:t>Diversity, Equity &amp; Inclusion (DEI).</a:t>
            </a:r>
          </a:p>
          <a:p>
            <a:r>
              <a:rPr dirty="0"/>
              <a:t>Sustainability &amp; </a:t>
            </a:r>
            <a:r>
              <a:rPr dirty="0" err="1"/>
              <a:t>tanggung</a:t>
            </a:r>
            <a:r>
              <a:rPr dirty="0"/>
              <a:t> </a:t>
            </a:r>
            <a:r>
              <a:rPr dirty="0" err="1"/>
              <a:t>jawab</a:t>
            </a:r>
            <a:r>
              <a:rPr dirty="0"/>
              <a:t> </a:t>
            </a:r>
            <a:r>
              <a:rPr dirty="0" err="1"/>
              <a:t>sosial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427668" y="552493"/>
            <a:ext cx="3870101" cy="980092"/>
          </a:xfrm>
        </p:spPr>
        <p:txBody>
          <a:bodyPr/>
          <a:lstStyle/>
          <a:p>
            <a:r>
              <a:rPr dirty="0"/>
              <a:t>Kesimpulan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24059" y="1745879"/>
            <a:ext cx="7295882" cy="2404169"/>
          </a:xfrm>
        </p:spPr>
        <p:txBody>
          <a:bodyPr>
            <a:normAutofit fontScale="85000" lnSpcReduction="10000"/>
          </a:bodyPr>
          <a:lstStyle/>
          <a:p>
            <a:r>
              <a:rPr dirty="0"/>
              <a:t>HRM </a:t>
            </a:r>
            <a:r>
              <a:rPr dirty="0" err="1"/>
              <a:t>adalah</a:t>
            </a:r>
            <a:r>
              <a:rPr dirty="0"/>
              <a:t> </a:t>
            </a:r>
            <a:r>
              <a:rPr dirty="0" err="1"/>
              <a:t>fungsi</a:t>
            </a:r>
            <a:r>
              <a:rPr dirty="0"/>
              <a:t> </a:t>
            </a:r>
            <a:r>
              <a:rPr dirty="0" err="1"/>
              <a:t>strategis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.</a:t>
            </a:r>
          </a:p>
          <a:p>
            <a:r>
              <a:rPr dirty="0" err="1"/>
              <a:t>Fokus</a:t>
            </a:r>
            <a:r>
              <a:rPr dirty="0"/>
              <a:t> pada </a:t>
            </a:r>
            <a:r>
              <a:rPr dirty="0" err="1"/>
              <a:t>pengembangan</a:t>
            </a:r>
            <a:r>
              <a:rPr dirty="0"/>
              <a:t> </a:t>
            </a:r>
            <a:r>
              <a:rPr dirty="0" err="1"/>
              <a:t>potensi</a:t>
            </a:r>
            <a:r>
              <a:rPr dirty="0"/>
              <a:t> </a:t>
            </a:r>
            <a:r>
              <a:rPr dirty="0" err="1"/>
              <a:t>manusia</a:t>
            </a:r>
            <a:r>
              <a:rPr dirty="0"/>
              <a:t>.</a:t>
            </a:r>
          </a:p>
          <a:p>
            <a:r>
              <a:rPr dirty="0" err="1"/>
              <a:t>Adaptif</a:t>
            </a:r>
            <a:r>
              <a:rPr dirty="0"/>
              <a:t> </a:t>
            </a:r>
            <a:r>
              <a:rPr dirty="0" err="1"/>
              <a:t>terhadap</a:t>
            </a:r>
            <a:r>
              <a:rPr dirty="0"/>
              <a:t> </a:t>
            </a:r>
            <a:r>
              <a:rPr dirty="0" err="1"/>
              <a:t>perubahan</a:t>
            </a:r>
            <a:r>
              <a:rPr dirty="0"/>
              <a:t> </a:t>
            </a:r>
            <a:r>
              <a:rPr dirty="0" err="1"/>
              <a:t>teknologi</a:t>
            </a:r>
            <a:r>
              <a:rPr dirty="0"/>
              <a:t> &amp; </a:t>
            </a:r>
            <a:r>
              <a:rPr dirty="0" err="1"/>
              <a:t>sosial</a:t>
            </a:r>
            <a:r>
              <a:rPr dirty="0"/>
              <a:t>.</a:t>
            </a:r>
          </a:p>
          <a:p>
            <a:r>
              <a:rPr dirty="0" err="1"/>
              <a:t>Kunci</a:t>
            </a:r>
            <a:r>
              <a:rPr dirty="0"/>
              <a:t> </a:t>
            </a:r>
            <a:r>
              <a:rPr dirty="0" err="1"/>
              <a:t>keberhasilan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 </a:t>
            </a:r>
            <a:r>
              <a:rPr dirty="0" err="1"/>
              <a:t>jangka</a:t>
            </a:r>
            <a:r>
              <a:rPr dirty="0"/>
              <a:t> </a:t>
            </a:r>
            <a:r>
              <a:rPr dirty="0" err="1"/>
              <a:t>panjang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Pengantar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Organisasi dan manajemen adalah pilar utama dalam menjalankan kegiatan kelompok atau perusahaan.</a:t>
            </a:r>
          </a:p>
          <a:p>
            <a:r>
              <a:t>Membantu mengarahkan sumber daya untuk mencapai tujuan secara efektif dan efisien.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70090" y="330335"/>
            <a:ext cx="4475408" cy="1143000"/>
          </a:xfrm>
        </p:spPr>
        <p:txBody>
          <a:bodyPr/>
          <a:lstStyle/>
          <a:p>
            <a:r>
              <a:rPr dirty="0" err="1"/>
              <a:t>Pengantar</a:t>
            </a:r>
            <a:endParaRPr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63262" y="1447577"/>
            <a:ext cx="8229600" cy="2944119"/>
          </a:xfrm>
        </p:spPr>
        <p:txBody>
          <a:bodyPr>
            <a:normAutofit fontScale="92500" lnSpcReduction="20000"/>
          </a:bodyPr>
          <a:lstStyle/>
          <a:p>
            <a:r>
              <a:rPr dirty="0" err="1"/>
              <a:t>Organisasi</a:t>
            </a:r>
            <a:r>
              <a:rPr dirty="0"/>
              <a:t> dan </a:t>
            </a:r>
            <a:r>
              <a:rPr dirty="0" err="1"/>
              <a:t>manajemen</a:t>
            </a:r>
            <a:r>
              <a:rPr dirty="0"/>
              <a:t> </a:t>
            </a:r>
            <a:r>
              <a:rPr dirty="0" err="1"/>
              <a:t>merupakan</a:t>
            </a:r>
            <a:r>
              <a:rPr dirty="0"/>
              <a:t> dua </a:t>
            </a:r>
            <a:r>
              <a:rPr dirty="0" err="1"/>
              <a:t>konsep</a:t>
            </a:r>
            <a:r>
              <a:rPr dirty="0"/>
              <a:t> yang </a:t>
            </a:r>
            <a:r>
              <a:rPr dirty="0" err="1"/>
              <a:t>saling</a:t>
            </a:r>
            <a:r>
              <a:rPr dirty="0"/>
              <a:t> </a:t>
            </a:r>
            <a:r>
              <a:rPr dirty="0" err="1"/>
              <a:t>terkait</a:t>
            </a:r>
            <a:r>
              <a:rPr dirty="0"/>
              <a:t>.</a:t>
            </a:r>
          </a:p>
          <a:p>
            <a:r>
              <a:rPr dirty="0" err="1"/>
              <a:t>Organisasi</a:t>
            </a:r>
            <a:r>
              <a:rPr dirty="0"/>
              <a:t> </a:t>
            </a:r>
            <a:r>
              <a:rPr dirty="0" err="1"/>
              <a:t>menyediakan</a:t>
            </a:r>
            <a:r>
              <a:rPr dirty="0"/>
              <a:t> </a:t>
            </a:r>
            <a:r>
              <a:rPr dirty="0" err="1"/>
              <a:t>struktur</a:t>
            </a:r>
            <a:r>
              <a:rPr dirty="0"/>
              <a:t>, </a:t>
            </a:r>
            <a:r>
              <a:rPr dirty="0" err="1"/>
              <a:t>sedangkan</a:t>
            </a:r>
            <a:r>
              <a:rPr dirty="0"/>
              <a:t> </a:t>
            </a:r>
            <a:r>
              <a:rPr dirty="0" err="1"/>
              <a:t>manajemen</a:t>
            </a:r>
            <a:r>
              <a:rPr dirty="0"/>
              <a:t> </a:t>
            </a:r>
            <a:r>
              <a:rPr dirty="0" err="1"/>
              <a:t>mengarahkan</a:t>
            </a:r>
            <a:r>
              <a:rPr dirty="0"/>
              <a:t> proses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mencapai</a:t>
            </a:r>
            <a:r>
              <a:rPr dirty="0"/>
              <a:t> </a:t>
            </a:r>
            <a:r>
              <a:rPr dirty="0" err="1"/>
              <a:t>tujuan</a:t>
            </a:r>
            <a:r>
              <a:rPr dirty="0"/>
              <a:t>.</a:t>
            </a:r>
          </a:p>
          <a:p>
            <a:r>
              <a:rPr dirty="0" err="1"/>
              <a:t>Memahami</a:t>
            </a:r>
            <a:r>
              <a:rPr dirty="0"/>
              <a:t> </a:t>
            </a:r>
            <a:r>
              <a:rPr dirty="0" err="1"/>
              <a:t>perbedaannya</a:t>
            </a:r>
            <a:r>
              <a:rPr dirty="0"/>
              <a:t> </a:t>
            </a:r>
            <a:r>
              <a:rPr dirty="0" err="1"/>
              <a:t>penting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efektivitas</a:t>
            </a:r>
            <a:r>
              <a:rPr dirty="0"/>
              <a:t> </a:t>
            </a:r>
            <a:r>
              <a:rPr dirty="0" err="1"/>
              <a:t>kerja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320085" y="201546"/>
            <a:ext cx="5686023" cy="1143000"/>
          </a:xfrm>
        </p:spPr>
        <p:txBody>
          <a:bodyPr/>
          <a:lstStyle/>
          <a:p>
            <a:r>
              <a:rPr dirty="0" err="1"/>
              <a:t>Pengertian</a:t>
            </a:r>
            <a:r>
              <a:rPr dirty="0"/>
              <a:t> </a:t>
            </a:r>
            <a:r>
              <a:rPr dirty="0" err="1"/>
              <a:t>Organisasi</a:t>
            </a:r>
            <a:endParaRPr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85989" y="1485251"/>
            <a:ext cx="8229600" cy="2520080"/>
          </a:xfrm>
        </p:spPr>
        <p:txBody>
          <a:bodyPr>
            <a:normAutofit fontScale="92500" lnSpcReduction="20000"/>
          </a:bodyPr>
          <a:lstStyle/>
          <a:p>
            <a:r>
              <a:rPr dirty="0" err="1"/>
              <a:t>Sekelompok</a:t>
            </a:r>
            <a:r>
              <a:rPr dirty="0"/>
              <a:t> orang yang </a:t>
            </a:r>
            <a:r>
              <a:rPr dirty="0" err="1"/>
              <a:t>bekerja</a:t>
            </a:r>
            <a:r>
              <a:rPr dirty="0"/>
              <a:t> </a:t>
            </a:r>
            <a:r>
              <a:rPr dirty="0" err="1"/>
              <a:t>sama</a:t>
            </a:r>
            <a:r>
              <a:rPr dirty="0"/>
              <a:t> </a:t>
            </a:r>
            <a:r>
              <a:rPr dirty="0" err="1"/>
              <a:t>secara</a:t>
            </a:r>
            <a:r>
              <a:rPr dirty="0"/>
              <a:t> </a:t>
            </a:r>
            <a:r>
              <a:rPr dirty="0" err="1"/>
              <a:t>sistematis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mencapai</a:t>
            </a:r>
            <a:r>
              <a:rPr dirty="0"/>
              <a:t> </a:t>
            </a:r>
            <a:r>
              <a:rPr dirty="0" err="1"/>
              <a:t>tujuan</a:t>
            </a:r>
            <a:r>
              <a:rPr dirty="0"/>
              <a:t> </a:t>
            </a:r>
            <a:r>
              <a:rPr dirty="0" err="1"/>
              <a:t>bersama</a:t>
            </a:r>
            <a:r>
              <a:rPr dirty="0"/>
              <a:t>.</a:t>
            </a:r>
          </a:p>
          <a:p>
            <a:r>
              <a:rPr dirty="0" err="1"/>
              <a:t>Memiliki</a:t>
            </a:r>
            <a:r>
              <a:rPr dirty="0"/>
              <a:t> </a:t>
            </a:r>
            <a:r>
              <a:rPr dirty="0" err="1"/>
              <a:t>struktur</a:t>
            </a:r>
            <a:r>
              <a:rPr dirty="0"/>
              <a:t>, </a:t>
            </a:r>
            <a:r>
              <a:rPr dirty="0" err="1"/>
              <a:t>pembagian</a:t>
            </a:r>
            <a:r>
              <a:rPr dirty="0"/>
              <a:t> </a:t>
            </a:r>
            <a:r>
              <a:rPr dirty="0" err="1"/>
              <a:t>tugas</a:t>
            </a:r>
            <a:r>
              <a:rPr dirty="0"/>
              <a:t>, dan </a:t>
            </a:r>
            <a:r>
              <a:rPr dirty="0" err="1"/>
              <a:t>koordinasi</a:t>
            </a:r>
            <a:r>
              <a:rPr dirty="0"/>
              <a:t>.</a:t>
            </a:r>
          </a:p>
          <a:p>
            <a:r>
              <a:rPr dirty="0" err="1"/>
              <a:t>Contoh</a:t>
            </a:r>
            <a:r>
              <a:rPr dirty="0"/>
              <a:t>: </a:t>
            </a:r>
            <a:r>
              <a:rPr dirty="0" err="1"/>
              <a:t>Sekolah</a:t>
            </a:r>
            <a:r>
              <a:rPr dirty="0"/>
              <a:t>, </a:t>
            </a:r>
            <a:r>
              <a:rPr dirty="0" err="1"/>
              <a:t>perusahaan</a:t>
            </a:r>
            <a:r>
              <a:rPr dirty="0"/>
              <a:t>, </a:t>
            </a:r>
            <a:r>
              <a:rPr dirty="0" err="1"/>
              <a:t>koperasi</a:t>
            </a:r>
            <a:r>
              <a:rPr dirty="0"/>
              <a:t>, </a:t>
            </a:r>
            <a:r>
              <a:rPr dirty="0" err="1"/>
              <a:t>lembaga</a:t>
            </a:r>
            <a:r>
              <a:rPr dirty="0"/>
              <a:t> </a:t>
            </a:r>
            <a:r>
              <a:rPr dirty="0" err="1"/>
              <a:t>pemerintah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80693" y="370582"/>
            <a:ext cx="6136783" cy="1143000"/>
          </a:xfrm>
        </p:spPr>
        <p:txBody>
          <a:bodyPr>
            <a:normAutofit/>
          </a:bodyPr>
          <a:lstStyle/>
          <a:p>
            <a:r>
              <a:rPr sz="3200" dirty="0" err="1"/>
              <a:t>Karakteristik</a:t>
            </a:r>
            <a:r>
              <a:rPr sz="3200" dirty="0"/>
              <a:t> </a:t>
            </a:r>
            <a:r>
              <a:rPr sz="3200" dirty="0" err="1"/>
              <a:t>Organisasi</a:t>
            </a:r>
            <a:endParaRPr sz="32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47262" y="1529680"/>
            <a:ext cx="6603643" cy="2449892"/>
          </a:xfrm>
        </p:spPr>
        <p:txBody>
          <a:bodyPr>
            <a:normAutofit fontScale="92500" lnSpcReduction="20000"/>
          </a:bodyPr>
          <a:lstStyle/>
          <a:p>
            <a:r>
              <a:rPr dirty="0"/>
              <a:t>Adanya </a:t>
            </a:r>
            <a:r>
              <a:rPr dirty="0" err="1"/>
              <a:t>tujuan</a:t>
            </a:r>
            <a:r>
              <a:rPr dirty="0"/>
              <a:t> </a:t>
            </a:r>
            <a:r>
              <a:rPr dirty="0" err="1"/>
              <a:t>bersama</a:t>
            </a:r>
            <a:endParaRPr dirty="0"/>
          </a:p>
          <a:p>
            <a:r>
              <a:rPr dirty="0" err="1"/>
              <a:t>Struktur</a:t>
            </a:r>
            <a:r>
              <a:rPr dirty="0"/>
              <a:t> dan </a:t>
            </a:r>
            <a:r>
              <a:rPr dirty="0" err="1"/>
              <a:t>pembagian</a:t>
            </a:r>
            <a:r>
              <a:rPr dirty="0"/>
              <a:t> </a:t>
            </a:r>
            <a:r>
              <a:rPr dirty="0" err="1"/>
              <a:t>kerja</a:t>
            </a:r>
            <a:endParaRPr dirty="0"/>
          </a:p>
          <a:p>
            <a:r>
              <a:rPr dirty="0" err="1"/>
              <a:t>Koordinasi</a:t>
            </a:r>
            <a:r>
              <a:rPr dirty="0"/>
              <a:t> dan </a:t>
            </a:r>
            <a:r>
              <a:rPr dirty="0" err="1"/>
              <a:t>komunikasi</a:t>
            </a:r>
            <a:endParaRPr dirty="0"/>
          </a:p>
          <a:p>
            <a:r>
              <a:rPr dirty="0"/>
              <a:t>Adanya </a:t>
            </a:r>
            <a:r>
              <a:rPr dirty="0" err="1"/>
              <a:t>hierarki</a:t>
            </a:r>
            <a:r>
              <a:rPr dirty="0"/>
              <a:t> </a:t>
            </a:r>
            <a:r>
              <a:rPr dirty="0" err="1"/>
              <a:t>atau</a:t>
            </a:r>
            <a:r>
              <a:rPr dirty="0"/>
              <a:t> </a:t>
            </a:r>
            <a:r>
              <a:rPr dirty="0" err="1"/>
              <a:t>tingkatan</a:t>
            </a:r>
            <a:r>
              <a:rPr dirty="0"/>
              <a:t> </a:t>
            </a:r>
            <a:r>
              <a:rPr dirty="0" err="1"/>
              <a:t>jabatan</a:t>
            </a:r>
            <a:endParaRPr dirty="0"/>
          </a:p>
          <a:p>
            <a:r>
              <a:rPr dirty="0" err="1"/>
              <a:t>Memiliki</a:t>
            </a:r>
            <a:r>
              <a:rPr dirty="0"/>
              <a:t> </a:t>
            </a:r>
            <a:r>
              <a:rPr dirty="0" err="1"/>
              <a:t>aturan</a:t>
            </a:r>
            <a:r>
              <a:rPr dirty="0"/>
              <a:t> dan </a:t>
            </a:r>
            <a:r>
              <a:rPr dirty="0" err="1"/>
              <a:t>prosedur</a:t>
            </a:r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809483" y="526736"/>
            <a:ext cx="5054957" cy="1143000"/>
          </a:xfrm>
        </p:spPr>
        <p:txBody>
          <a:bodyPr>
            <a:normAutofit/>
          </a:bodyPr>
          <a:lstStyle/>
          <a:p>
            <a:r>
              <a:rPr sz="3200" dirty="0" err="1"/>
              <a:t>Pengertian</a:t>
            </a:r>
            <a:r>
              <a:rPr sz="3200" dirty="0"/>
              <a:t> </a:t>
            </a:r>
            <a:r>
              <a:rPr sz="3200" dirty="0" err="1"/>
              <a:t>Manajemen</a:t>
            </a:r>
            <a:endParaRPr sz="32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24625" y="1767627"/>
            <a:ext cx="8229600" cy="1957588"/>
          </a:xfrm>
        </p:spPr>
        <p:txBody>
          <a:bodyPr>
            <a:normAutofit fontScale="85000" lnSpcReduction="10000"/>
          </a:bodyPr>
          <a:lstStyle/>
          <a:p>
            <a:r>
              <a:rPr dirty="0"/>
              <a:t>Proses </a:t>
            </a:r>
            <a:r>
              <a:rPr dirty="0" err="1"/>
              <a:t>perencanaan</a:t>
            </a:r>
            <a:r>
              <a:rPr dirty="0"/>
              <a:t>, </a:t>
            </a:r>
            <a:r>
              <a:rPr dirty="0" err="1"/>
              <a:t>pengorganisasian</a:t>
            </a:r>
            <a:r>
              <a:rPr dirty="0"/>
              <a:t>, </a:t>
            </a:r>
            <a:r>
              <a:rPr dirty="0" err="1"/>
              <a:t>pengarahan</a:t>
            </a:r>
            <a:r>
              <a:rPr dirty="0"/>
              <a:t>, dan </a:t>
            </a:r>
            <a:r>
              <a:rPr dirty="0" err="1"/>
              <a:t>pengendalian</a:t>
            </a:r>
            <a:r>
              <a:rPr dirty="0"/>
              <a:t> </a:t>
            </a:r>
            <a:r>
              <a:rPr dirty="0" err="1"/>
              <a:t>sumber</a:t>
            </a:r>
            <a:r>
              <a:rPr dirty="0"/>
              <a:t> </a:t>
            </a:r>
            <a:r>
              <a:rPr dirty="0" err="1"/>
              <a:t>daya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mencapai</a:t>
            </a:r>
            <a:r>
              <a:rPr dirty="0"/>
              <a:t> </a:t>
            </a:r>
            <a:r>
              <a:rPr dirty="0" err="1"/>
              <a:t>tujuan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 </a:t>
            </a:r>
            <a:r>
              <a:rPr dirty="0" err="1"/>
              <a:t>secara</a:t>
            </a:r>
            <a:r>
              <a:rPr dirty="0"/>
              <a:t> </a:t>
            </a:r>
            <a:r>
              <a:rPr dirty="0" err="1"/>
              <a:t>efektif</a:t>
            </a:r>
            <a:r>
              <a:rPr dirty="0"/>
              <a:t> dan </a:t>
            </a:r>
            <a:r>
              <a:rPr dirty="0" err="1"/>
              <a:t>efisien</a:t>
            </a:r>
            <a:r>
              <a:rPr dirty="0"/>
              <a:t>.</a:t>
            </a:r>
          </a:p>
          <a:p>
            <a:r>
              <a:rPr dirty="0" err="1"/>
              <a:t>Fokus</a:t>
            </a:r>
            <a:r>
              <a:rPr dirty="0"/>
              <a:t> pada proses dan </a:t>
            </a:r>
            <a:r>
              <a:rPr dirty="0" err="1"/>
              <a:t>fungsi</a:t>
            </a:r>
            <a:r>
              <a:rPr dirty="0"/>
              <a:t> </a:t>
            </a:r>
            <a:r>
              <a:rPr dirty="0" err="1"/>
              <a:t>kerja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00389" y="1022743"/>
            <a:ext cx="4745865" cy="1143000"/>
          </a:xfrm>
        </p:spPr>
        <p:txBody>
          <a:bodyPr>
            <a:normAutofit/>
          </a:bodyPr>
          <a:lstStyle/>
          <a:p>
            <a:r>
              <a:rPr sz="3200" dirty="0" err="1"/>
              <a:t>Karakteristik</a:t>
            </a:r>
            <a:r>
              <a:rPr sz="3200" dirty="0"/>
              <a:t> </a:t>
            </a:r>
            <a:r>
              <a:rPr sz="3200" dirty="0" err="1"/>
              <a:t>Manajemen</a:t>
            </a:r>
            <a:endParaRPr sz="32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162318" y="2165743"/>
            <a:ext cx="6819363" cy="2580122"/>
          </a:xfrm>
        </p:spPr>
        <p:txBody>
          <a:bodyPr>
            <a:normAutofit fontScale="85000" lnSpcReduction="20000"/>
          </a:bodyPr>
          <a:lstStyle/>
          <a:p>
            <a:r>
              <a:rPr dirty="0"/>
              <a:t>Proses yang </a:t>
            </a:r>
            <a:r>
              <a:rPr dirty="0" err="1"/>
              <a:t>berkelanjutan</a:t>
            </a:r>
            <a:endParaRPr dirty="0"/>
          </a:p>
          <a:p>
            <a:r>
              <a:rPr dirty="0" err="1"/>
              <a:t>Melibatkan</a:t>
            </a:r>
            <a:r>
              <a:rPr dirty="0"/>
              <a:t> </a:t>
            </a:r>
            <a:r>
              <a:rPr dirty="0" err="1"/>
              <a:t>perencanaan</a:t>
            </a:r>
            <a:r>
              <a:rPr dirty="0"/>
              <a:t>, </a:t>
            </a:r>
            <a:r>
              <a:rPr dirty="0" err="1"/>
              <a:t>pengorganisasian</a:t>
            </a:r>
            <a:r>
              <a:rPr dirty="0"/>
              <a:t>, </a:t>
            </a:r>
            <a:r>
              <a:rPr dirty="0" err="1"/>
              <a:t>pengarahan</a:t>
            </a:r>
            <a:r>
              <a:rPr dirty="0"/>
              <a:t>, dan </a:t>
            </a:r>
            <a:r>
              <a:rPr dirty="0" err="1"/>
              <a:t>pengawasan</a:t>
            </a:r>
            <a:endParaRPr dirty="0"/>
          </a:p>
          <a:p>
            <a:r>
              <a:rPr dirty="0" err="1"/>
              <a:t>Menggunakan</a:t>
            </a:r>
            <a:r>
              <a:rPr dirty="0"/>
              <a:t> </a:t>
            </a:r>
            <a:r>
              <a:rPr dirty="0" err="1"/>
              <a:t>sumber</a:t>
            </a:r>
            <a:r>
              <a:rPr dirty="0"/>
              <a:t> </a:t>
            </a:r>
            <a:r>
              <a:rPr dirty="0" err="1"/>
              <a:t>daya</a:t>
            </a:r>
            <a:r>
              <a:rPr dirty="0"/>
              <a:t> </a:t>
            </a:r>
            <a:r>
              <a:rPr dirty="0" err="1"/>
              <a:t>secara</a:t>
            </a:r>
            <a:r>
              <a:rPr dirty="0"/>
              <a:t> </a:t>
            </a:r>
            <a:r>
              <a:rPr dirty="0" err="1"/>
              <a:t>efisien</a:t>
            </a:r>
            <a:endParaRPr dirty="0"/>
          </a:p>
          <a:p>
            <a:r>
              <a:rPr dirty="0" err="1"/>
              <a:t>Memerlukan</a:t>
            </a:r>
            <a:r>
              <a:rPr dirty="0"/>
              <a:t> </a:t>
            </a:r>
            <a:r>
              <a:rPr dirty="0" err="1"/>
              <a:t>keahlian</a:t>
            </a:r>
            <a:r>
              <a:rPr dirty="0"/>
              <a:t> </a:t>
            </a:r>
            <a:r>
              <a:rPr dirty="0" err="1"/>
              <a:t>kepemimpinan</a:t>
            </a:r>
            <a:endParaRPr dirty="0"/>
          </a:p>
          <a:p>
            <a:r>
              <a:rPr dirty="0" err="1"/>
              <a:t>Fleksibel</a:t>
            </a:r>
            <a:r>
              <a:rPr dirty="0"/>
              <a:t> dan </a:t>
            </a:r>
            <a:r>
              <a:rPr dirty="0" err="1"/>
              <a:t>adaptif</a:t>
            </a:r>
            <a:r>
              <a:rPr dirty="0"/>
              <a:t> </a:t>
            </a:r>
            <a:r>
              <a:rPr dirty="0" err="1"/>
              <a:t>terhadap</a:t>
            </a:r>
            <a:r>
              <a:rPr dirty="0"/>
              <a:t> </a:t>
            </a:r>
            <a:r>
              <a:rPr dirty="0" err="1"/>
              <a:t>perubahan</a:t>
            </a:r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95648" y="1073126"/>
            <a:ext cx="7952704" cy="1322343"/>
          </a:xfrm>
        </p:spPr>
        <p:txBody>
          <a:bodyPr>
            <a:normAutofit/>
          </a:bodyPr>
          <a:lstStyle/>
          <a:p>
            <a:r>
              <a:rPr sz="3600" dirty="0" err="1"/>
              <a:t>Perbandingan</a:t>
            </a:r>
            <a:r>
              <a:rPr sz="3600" dirty="0"/>
              <a:t> </a:t>
            </a:r>
            <a:r>
              <a:rPr sz="3600" dirty="0" err="1"/>
              <a:t>Organisasi</a:t>
            </a:r>
            <a:r>
              <a:rPr sz="3600" dirty="0"/>
              <a:t> vs </a:t>
            </a:r>
            <a:r>
              <a:rPr sz="3600" dirty="0" err="1"/>
              <a:t>Manajemen</a:t>
            </a:r>
            <a:endParaRPr sz="36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95648" y="2395469"/>
            <a:ext cx="8229600" cy="2193926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dirty="0" err="1"/>
              <a:t>Organisasi</a:t>
            </a:r>
            <a:r>
              <a:rPr dirty="0"/>
              <a:t> vs </a:t>
            </a:r>
            <a:r>
              <a:rPr dirty="0" err="1"/>
              <a:t>Manajemen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dirty="0" err="1"/>
              <a:t>Fokus</a:t>
            </a:r>
            <a:r>
              <a:rPr dirty="0"/>
              <a:t>: </a:t>
            </a:r>
            <a:r>
              <a:rPr dirty="0" err="1"/>
              <a:t>Struktur</a:t>
            </a:r>
            <a:r>
              <a:rPr dirty="0"/>
              <a:t> &amp; </a:t>
            </a:r>
            <a:r>
              <a:rPr dirty="0" err="1"/>
              <a:t>wadah</a:t>
            </a:r>
            <a:r>
              <a:rPr dirty="0"/>
              <a:t>  vs  Proses &amp; </a:t>
            </a:r>
            <a:r>
              <a:rPr dirty="0" err="1"/>
              <a:t>fungsi</a:t>
            </a:r>
            <a:endParaRPr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dirty="0"/>
              <a:t>Tujuan: </a:t>
            </a:r>
            <a:r>
              <a:rPr dirty="0" err="1"/>
              <a:t>Koordinasi</a:t>
            </a:r>
            <a:r>
              <a:rPr dirty="0"/>
              <a:t> vs </a:t>
            </a:r>
            <a:r>
              <a:rPr dirty="0" err="1"/>
              <a:t>Efisiensi</a:t>
            </a:r>
            <a:endParaRPr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dirty="0" err="1"/>
              <a:t>Unsur</a:t>
            </a:r>
            <a:r>
              <a:rPr dirty="0"/>
              <a:t> </a:t>
            </a:r>
            <a:r>
              <a:rPr dirty="0" err="1"/>
              <a:t>utama</a:t>
            </a:r>
            <a:r>
              <a:rPr dirty="0"/>
              <a:t>: Orang, </a:t>
            </a:r>
            <a:r>
              <a:rPr dirty="0" err="1"/>
              <a:t>struktur</a:t>
            </a:r>
            <a:r>
              <a:rPr dirty="0"/>
              <a:t>, </a:t>
            </a:r>
            <a:r>
              <a:rPr dirty="0" err="1"/>
              <a:t>tujuan</a:t>
            </a:r>
            <a:r>
              <a:rPr dirty="0"/>
              <a:t> vs </a:t>
            </a:r>
            <a:r>
              <a:rPr dirty="0" err="1"/>
              <a:t>Perencanaan</a:t>
            </a:r>
            <a:r>
              <a:rPr dirty="0"/>
              <a:t>, </a:t>
            </a:r>
            <a:r>
              <a:rPr dirty="0" err="1"/>
              <a:t>pengorganisasian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4.  </a:t>
            </a:r>
            <a:r>
              <a:rPr dirty="0"/>
              <a:t>Sifat: </a:t>
            </a:r>
            <a:r>
              <a:rPr dirty="0" err="1"/>
              <a:t>Tetap</a:t>
            </a:r>
            <a:r>
              <a:rPr dirty="0"/>
              <a:t> vs </a:t>
            </a:r>
            <a:r>
              <a:rPr dirty="0" err="1"/>
              <a:t>Dinamis</a:t>
            </a:r>
            <a:endParaRPr dirty="0"/>
          </a:p>
          <a:p>
            <a:pPr marL="0" indent="0">
              <a:buNone/>
            </a:pPr>
            <a:r>
              <a:rPr lang="en-US" dirty="0"/>
              <a:t>5.  </a:t>
            </a:r>
            <a:r>
              <a:rPr dirty="0"/>
              <a:t>Peran: Wadah vs </a:t>
            </a:r>
            <a:r>
              <a:rPr dirty="0" err="1"/>
              <a:t>Penggerak</a:t>
            </a:r>
            <a:endParaRPr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67048" y="1098885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 err="1"/>
              <a:t>Hubungan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 &amp; </a:t>
            </a:r>
            <a:r>
              <a:rPr dirty="0" err="1"/>
              <a:t>Manajemen</a:t>
            </a:r>
            <a:endParaRPr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67048" y="2332038"/>
            <a:ext cx="8229600" cy="3051331"/>
          </a:xfrm>
        </p:spPr>
        <p:txBody>
          <a:bodyPr>
            <a:normAutofit lnSpcReduction="10000"/>
          </a:bodyPr>
          <a:lstStyle/>
          <a:p>
            <a:r>
              <a:rPr dirty="0" err="1"/>
              <a:t>Organisasi</a:t>
            </a:r>
            <a:r>
              <a:rPr dirty="0"/>
              <a:t> </a:t>
            </a:r>
            <a:r>
              <a:rPr dirty="0" err="1"/>
              <a:t>tidak</a:t>
            </a:r>
            <a:r>
              <a:rPr dirty="0"/>
              <a:t> </a:t>
            </a:r>
            <a:r>
              <a:rPr dirty="0" err="1"/>
              <a:t>dapat</a:t>
            </a:r>
            <a:r>
              <a:rPr dirty="0"/>
              <a:t> </a:t>
            </a:r>
            <a:r>
              <a:rPr dirty="0" err="1"/>
              <a:t>berjalan</a:t>
            </a:r>
            <a:r>
              <a:rPr dirty="0"/>
              <a:t> </a:t>
            </a:r>
            <a:r>
              <a:rPr dirty="0" err="1"/>
              <a:t>tanpa</a:t>
            </a:r>
            <a:r>
              <a:rPr dirty="0"/>
              <a:t> </a:t>
            </a:r>
            <a:r>
              <a:rPr dirty="0" err="1"/>
              <a:t>manajemen</a:t>
            </a:r>
            <a:r>
              <a:rPr dirty="0"/>
              <a:t> yang </a:t>
            </a:r>
            <a:r>
              <a:rPr dirty="0" err="1"/>
              <a:t>efektif</a:t>
            </a:r>
            <a:r>
              <a:rPr dirty="0"/>
              <a:t>.</a:t>
            </a:r>
          </a:p>
          <a:p>
            <a:r>
              <a:rPr dirty="0" err="1"/>
              <a:t>Manajemen</a:t>
            </a:r>
            <a:r>
              <a:rPr dirty="0"/>
              <a:t> </a:t>
            </a:r>
            <a:r>
              <a:rPr dirty="0" err="1"/>
              <a:t>tidak</a:t>
            </a:r>
            <a:r>
              <a:rPr dirty="0"/>
              <a:t> </a:t>
            </a:r>
            <a:r>
              <a:rPr dirty="0" err="1"/>
              <a:t>dapat</a:t>
            </a:r>
            <a:r>
              <a:rPr dirty="0"/>
              <a:t> </a:t>
            </a:r>
            <a:r>
              <a:rPr dirty="0" err="1"/>
              <a:t>berfungsi</a:t>
            </a:r>
            <a:r>
              <a:rPr dirty="0"/>
              <a:t> </a:t>
            </a:r>
            <a:r>
              <a:rPr dirty="0" err="1"/>
              <a:t>tanpa</a:t>
            </a:r>
            <a:r>
              <a:rPr dirty="0"/>
              <a:t> </a:t>
            </a:r>
            <a:r>
              <a:rPr dirty="0" err="1"/>
              <a:t>adanya</a:t>
            </a:r>
            <a:r>
              <a:rPr dirty="0"/>
              <a:t> </a:t>
            </a:r>
            <a:r>
              <a:rPr dirty="0" err="1"/>
              <a:t>struktur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.</a:t>
            </a:r>
          </a:p>
          <a:p>
            <a:r>
              <a:rPr dirty="0" err="1"/>
              <a:t>Keduanya</a:t>
            </a:r>
            <a:r>
              <a:rPr dirty="0"/>
              <a:t> </a:t>
            </a:r>
            <a:r>
              <a:rPr dirty="0" err="1"/>
              <a:t>saling</a:t>
            </a:r>
            <a:r>
              <a:rPr dirty="0"/>
              <a:t> </a:t>
            </a:r>
            <a:r>
              <a:rPr dirty="0" err="1"/>
              <a:t>melengkapi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mencapai</a:t>
            </a:r>
            <a:r>
              <a:rPr dirty="0"/>
              <a:t> </a:t>
            </a:r>
            <a:r>
              <a:rPr dirty="0" err="1"/>
              <a:t>tujuan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577939"/>
            <a:ext cx="8229600" cy="1143000"/>
          </a:xfrm>
        </p:spPr>
        <p:txBody>
          <a:bodyPr/>
          <a:lstStyle/>
          <a:p>
            <a:r>
              <a:rPr dirty="0" err="1"/>
              <a:t>Contoh</a:t>
            </a:r>
            <a:r>
              <a:rPr dirty="0"/>
              <a:t> </a:t>
            </a:r>
            <a:r>
              <a:rPr dirty="0" err="1"/>
              <a:t>Kasus</a:t>
            </a:r>
            <a:endParaRPr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396803"/>
          </a:xfrm>
        </p:spPr>
        <p:txBody>
          <a:bodyPr/>
          <a:lstStyle/>
          <a:p>
            <a:r>
              <a:rPr dirty="0" err="1"/>
              <a:t>Organisasi</a:t>
            </a:r>
            <a:r>
              <a:rPr dirty="0"/>
              <a:t>: Perusahaan </a:t>
            </a:r>
            <a:r>
              <a:rPr dirty="0" err="1"/>
              <a:t>logistik</a:t>
            </a:r>
            <a:endParaRPr dirty="0"/>
          </a:p>
          <a:p>
            <a:r>
              <a:rPr dirty="0" err="1"/>
              <a:t>Manajemen</a:t>
            </a:r>
            <a:r>
              <a:rPr dirty="0"/>
              <a:t>: Strategi </a:t>
            </a:r>
            <a:r>
              <a:rPr dirty="0" err="1"/>
              <a:t>pengiriman</a:t>
            </a:r>
            <a:r>
              <a:rPr dirty="0"/>
              <a:t> dan </a:t>
            </a:r>
            <a:r>
              <a:rPr dirty="0" err="1"/>
              <a:t>distribusi</a:t>
            </a:r>
            <a:r>
              <a:rPr dirty="0"/>
              <a:t> </a:t>
            </a:r>
            <a:r>
              <a:rPr dirty="0" err="1"/>
              <a:t>barang</a:t>
            </a:r>
            <a:endParaRPr dirty="0"/>
          </a:p>
          <a:p>
            <a:r>
              <a:rPr dirty="0" err="1"/>
              <a:t>Struktur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 → </a:t>
            </a:r>
            <a:r>
              <a:rPr dirty="0" err="1"/>
              <a:t>pembagian</a:t>
            </a:r>
            <a:r>
              <a:rPr dirty="0"/>
              <a:t> </a:t>
            </a:r>
            <a:r>
              <a:rPr dirty="0" err="1"/>
              <a:t>kerja</a:t>
            </a:r>
            <a:endParaRPr dirty="0"/>
          </a:p>
          <a:p>
            <a:r>
              <a:rPr dirty="0" err="1"/>
              <a:t>Manajemen</a:t>
            </a:r>
            <a:r>
              <a:rPr dirty="0"/>
              <a:t> → </a:t>
            </a:r>
            <a:r>
              <a:rPr dirty="0" err="1"/>
              <a:t>pengambilan</a:t>
            </a:r>
            <a:r>
              <a:rPr dirty="0"/>
              <a:t> </a:t>
            </a:r>
            <a:r>
              <a:rPr dirty="0" err="1"/>
              <a:t>keputusan</a:t>
            </a:r>
            <a:r>
              <a:rPr dirty="0"/>
              <a:t> dan </a:t>
            </a:r>
            <a:r>
              <a:rPr dirty="0" err="1"/>
              <a:t>pengawasan</a:t>
            </a:r>
            <a:endParaRPr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389031" y="274638"/>
            <a:ext cx="3174642" cy="1143000"/>
          </a:xfrm>
        </p:spPr>
        <p:txBody>
          <a:bodyPr/>
          <a:lstStyle/>
          <a:p>
            <a:r>
              <a:rPr dirty="0"/>
              <a:t>Kesimpulan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482994"/>
            <a:ext cx="8229600" cy="2625367"/>
          </a:xfrm>
        </p:spPr>
        <p:txBody>
          <a:bodyPr>
            <a:normAutofit fontScale="92500" lnSpcReduction="20000"/>
          </a:bodyPr>
          <a:lstStyle/>
          <a:p>
            <a:r>
              <a:rPr dirty="0" err="1"/>
              <a:t>Organisasi</a:t>
            </a:r>
            <a:r>
              <a:rPr dirty="0"/>
              <a:t> = </a:t>
            </a:r>
            <a:r>
              <a:rPr dirty="0" err="1"/>
              <a:t>struktur</a:t>
            </a:r>
            <a:r>
              <a:rPr dirty="0"/>
              <a:t> dan </a:t>
            </a:r>
            <a:r>
              <a:rPr dirty="0" err="1"/>
              <a:t>wadah</a:t>
            </a:r>
            <a:endParaRPr dirty="0"/>
          </a:p>
          <a:p>
            <a:r>
              <a:rPr dirty="0" err="1"/>
              <a:t>Manajemen</a:t>
            </a:r>
            <a:r>
              <a:rPr dirty="0"/>
              <a:t> = proses </a:t>
            </a:r>
            <a:r>
              <a:rPr dirty="0" err="1"/>
              <a:t>penggerak</a:t>
            </a:r>
            <a:r>
              <a:rPr dirty="0"/>
              <a:t> </a:t>
            </a:r>
            <a:r>
              <a:rPr dirty="0" err="1"/>
              <a:t>kegiatan</a:t>
            </a:r>
            <a:endParaRPr dirty="0"/>
          </a:p>
          <a:p>
            <a:r>
              <a:rPr dirty="0" err="1"/>
              <a:t>Perbedaan</a:t>
            </a:r>
            <a:r>
              <a:rPr dirty="0"/>
              <a:t> </a:t>
            </a:r>
            <a:r>
              <a:rPr dirty="0" err="1"/>
              <a:t>ini</a:t>
            </a:r>
            <a:r>
              <a:rPr dirty="0"/>
              <a:t> </a:t>
            </a:r>
            <a:r>
              <a:rPr dirty="0" err="1"/>
              <a:t>penting</a:t>
            </a:r>
            <a:r>
              <a:rPr dirty="0"/>
              <a:t> </a:t>
            </a:r>
            <a:r>
              <a:rPr dirty="0" err="1"/>
              <a:t>dipahami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efektivitas</a:t>
            </a:r>
            <a:r>
              <a:rPr dirty="0"/>
              <a:t> dan </a:t>
            </a:r>
            <a:r>
              <a:rPr dirty="0" err="1"/>
              <a:t>efisiensi</a:t>
            </a:r>
            <a:r>
              <a:rPr dirty="0"/>
              <a:t> </a:t>
            </a:r>
            <a:r>
              <a:rPr dirty="0" err="1"/>
              <a:t>pencapaian</a:t>
            </a:r>
            <a:r>
              <a:rPr dirty="0"/>
              <a:t> </a:t>
            </a:r>
            <a:r>
              <a:rPr dirty="0" err="1"/>
              <a:t>tujuan</a:t>
            </a:r>
            <a:r>
              <a:rPr dirty="0"/>
              <a:t>.</a:t>
            </a:r>
          </a:p>
          <a:p>
            <a:r>
              <a:rPr dirty="0" err="1"/>
              <a:t>Pemimpin</a:t>
            </a:r>
            <a:r>
              <a:rPr dirty="0"/>
              <a:t> </a:t>
            </a:r>
            <a:r>
              <a:rPr dirty="0" err="1"/>
              <a:t>harus</a:t>
            </a:r>
            <a:r>
              <a:rPr dirty="0"/>
              <a:t> </a:t>
            </a:r>
            <a:r>
              <a:rPr dirty="0" err="1"/>
              <a:t>mampu</a:t>
            </a:r>
            <a:r>
              <a:rPr dirty="0"/>
              <a:t> </a:t>
            </a:r>
            <a:r>
              <a:rPr dirty="0" err="1"/>
              <a:t>mengelola</a:t>
            </a:r>
            <a:r>
              <a:rPr dirty="0"/>
              <a:t> </a:t>
            </a:r>
            <a:r>
              <a:rPr dirty="0" err="1"/>
              <a:t>keduanya</a:t>
            </a:r>
            <a:r>
              <a:rPr dirty="0"/>
              <a:t> </a:t>
            </a:r>
            <a:r>
              <a:rPr dirty="0" err="1"/>
              <a:t>secara</a:t>
            </a:r>
            <a:r>
              <a:rPr dirty="0"/>
              <a:t> </a:t>
            </a:r>
            <a:r>
              <a:rPr dirty="0" err="1"/>
              <a:t>seimbang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3110" y="2058363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 err="1"/>
              <a:t>Hubungan</a:t>
            </a:r>
            <a:r>
              <a:rPr dirty="0"/>
              <a:t> Peran </a:t>
            </a:r>
            <a:r>
              <a:rPr dirty="0" err="1"/>
              <a:t>Pemimpin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Organisasi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Pengertian</a:t>
            </a:r>
            <a:r>
              <a:rPr dirty="0"/>
              <a:t> </a:t>
            </a:r>
            <a:r>
              <a:rPr dirty="0" err="1"/>
              <a:t>Organisasi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398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dirty="0" err="1"/>
              <a:t>Organisasi</a:t>
            </a:r>
            <a:r>
              <a:rPr dirty="0"/>
              <a:t> </a:t>
            </a:r>
            <a:r>
              <a:rPr dirty="0" err="1"/>
              <a:t>adalah</a:t>
            </a:r>
            <a:r>
              <a:rPr dirty="0"/>
              <a:t> </a:t>
            </a:r>
            <a:r>
              <a:rPr dirty="0" err="1"/>
              <a:t>suatu</a:t>
            </a:r>
            <a:r>
              <a:rPr dirty="0"/>
              <a:t> </a:t>
            </a:r>
            <a:r>
              <a:rPr dirty="0" err="1"/>
              <a:t>sistem</a:t>
            </a:r>
            <a:r>
              <a:rPr dirty="0"/>
              <a:t> </a:t>
            </a:r>
            <a:r>
              <a:rPr dirty="0" err="1"/>
              <a:t>sosial</a:t>
            </a:r>
            <a:r>
              <a:rPr dirty="0"/>
              <a:t> yang </a:t>
            </a:r>
            <a:r>
              <a:rPr dirty="0" err="1"/>
              <a:t>terkoordinasi</a:t>
            </a:r>
            <a:r>
              <a:rPr dirty="0"/>
              <a:t> </a:t>
            </a:r>
            <a:r>
              <a:rPr dirty="0" err="1"/>
              <a:t>secara</a:t>
            </a:r>
            <a:r>
              <a:rPr dirty="0"/>
              <a:t> </a:t>
            </a:r>
            <a:r>
              <a:rPr dirty="0" err="1"/>
              <a:t>sadar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mencapai</a:t>
            </a:r>
            <a:r>
              <a:rPr dirty="0"/>
              <a:t> </a:t>
            </a:r>
            <a:r>
              <a:rPr dirty="0" err="1"/>
              <a:t>tujuan</a:t>
            </a:r>
            <a:r>
              <a:rPr dirty="0"/>
              <a:t> </a:t>
            </a:r>
            <a:r>
              <a:rPr dirty="0" err="1"/>
              <a:t>tertentu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Ciri-</a:t>
            </a:r>
            <a:r>
              <a:rPr dirty="0" err="1"/>
              <a:t>ciri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dirty="0"/>
              <a:t>- </a:t>
            </a:r>
            <a:r>
              <a:rPr dirty="0" err="1"/>
              <a:t>Memiliki</a:t>
            </a:r>
            <a:r>
              <a:rPr dirty="0"/>
              <a:t> </a:t>
            </a:r>
            <a:r>
              <a:rPr dirty="0" err="1"/>
              <a:t>tujuan</a:t>
            </a:r>
            <a:endParaRPr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dirty="0"/>
              <a:t>- </a:t>
            </a:r>
            <a:r>
              <a:rPr dirty="0" err="1"/>
              <a:t>Struktur</a:t>
            </a:r>
            <a:r>
              <a:rPr dirty="0"/>
              <a:t> dan </a:t>
            </a:r>
            <a:r>
              <a:rPr dirty="0" err="1"/>
              <a:t>pembagian</a:t>
            </a:r>
            <a:r>
              <a:rPr dirty="0"/>
              <a:t> </a:t>
            </a:r>
            <a:r>
              <a:rPr dirty="0" err="1"/>
              <a:t>tugas</a:t>
            </a:r>
            <a:endParaRPr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dirty="0"/>
              <a:t>- </a:t>
            </a:r>
            <a:r>
              <a:rPr dirty="0" err="1"/>
              <a:t>Koordinasi</a:t>
            </a:r>
            <a:r>
              <a:rPr dirty="0"/>
              <a:t> </a:t>
            </a:r>
            <a:r>
              <a:rPr dirty="0" err="1"/>
              <a:t>antar</a:t>
            </a:r>
            <a:r>
              <a:rPr dirty="0"/>
              <a:t> </a:t>
            </a:r>
            <a:r>
              <a:rPr dirty="0" err="1"/>
              <a:t>bagian</a:t>
            </a:r>
            <a:endParaRPr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dirty="0"/>
              <a:t>- Proses </a:t>
            </a:r>
            <a:r>
              <a:rPr dirty="0" err="1"/>
              <a:t>komunikasi</a:t>
            </a:r>
            <a:endParaRPr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672366" y="253062"/>
            <a:ext cx="2749639" cy="1143000"/>
          </a:xfrm>
        </p:spPr>
        <p:txBody>
          <a:bodyPr/>
          <a:lstStyle/>
          <a:p>
            <a:r>
              <a:rPr dirty="0" err="1"/>
              <a:t>Pengantar</a:t>
            </a:r>
            <a:endParaRPr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3089967"/>
          </a:xfrm>
        </p:spPr>
        <p:txBody>
          <a:bodyPr>
            <a:normAutofit fontScale="92500" lnSpcReduction="20000"/>
          </a:bodyPr>
          <a:lstStyle/>
          <a:p>
            <a:r>
              <a:rPr dirty="0" err="1"/>
              <a:t>Pemimpin</a:t>
            </a:r>
            <a:r>
              <a:rPr dirty="0"/>
              <a:t> </a:t>
            </a:r>
            <a:r>
              <a:rPr dirty="0" err="1"/>
              <a:t>memegang</a:t>
            </a:r>
            <a:r>
              <a:rPr dirty="0"/>
              <a:t> </a:t>
            </a:r>
            <a:r>
              <a:rPr dirty="0" err="1"/>
              <a:t>peran</a:t>
            </a:r>
            <a:r>
              <a:rPr dirty="0"/>
              <a:t> </a:t>
            </a:r>
            <a:r>
              <a:rPr dirty="0" err="1"/>
              <a:t>strategis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menentukan</a:t>
            </a:r>
            <a:r>
              <a:rPr dirty="0"/>
              <a:t> </a:t>
            </a:r>
            <a:r>
              <a:rPr dirty="0" err="1"/>
              <a:t>arah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.</a:t>
            </a:r>
          </a:p>
          <a:p>
            <a:r>
              <a:rPr dirty="0" err="1"/>
              <a:t>Kepemimpinan</a:t>
            </a:r>
            <a:r>
              <a:rPr dirty="0"/>
              <a:t> </a:t>
            </a:r>
            <a:r>
              <a:rPr dirty="0" err="1"/>
              <a:t>bukan</a:t>
            </a:r>
            <a:r>
              <a:rPr dirty="0"/>
              <a:t> </a:t>
            </a:r>
            <a:r>
              <a:rPr dirty="0" err="1"/>
              <a:t>sekadar</a:t>
            </a:r>
            <a:r>
              <a:rPr dirty="0"/>
              <a:t> </a:t>
            </a:r>
            <a:r>
              <a:rPr dirty="0" err="1"/>
              <a:t>jabatan</a:t>
            </a:r>
            <a:r>
              <a:rPr dirty="0"/>
              <a:t>, </a:t>
            </a:r>
            <a:r>
              <a:rPr dirty="0" err="1"/>
              <a:t>tetapi</a:t>
            </a:r>
            <a:r>
              <a:rPr dirty="0"/>
              <a:t> </a:t>
            </a:r>
            <a:r>
              <a:rPr dirty="0" err="1"/>
              <a:t>kemampuan</a:t>
            </a:r>
            <a:r>
              <a:rPr dirty="0"/>
              <a:t> </a:t>
            </a:r>
            <a:r>
              <a:rPr dirty="0" err="1"/>
              <a:t>mempengaruhi</a:t>
            </a:r>
            <a:r>
              <a:rPr dirty="0"/>
              <a:t> dan </a:t>
            </a:r>
            <a:r>
              <a:rPr dirty="0" err="1"/>
              <a:t>menggerakkan</a:t>
            </a:r>
            <a:r>
              <a:rPr dirty="0"/>
              <a:t> orang lain.</a:t>
            </a:r>
          </a:p>
          <a:p>
            <a:r>
              <a:rPr dirty="0" err="1"/>
              <a:t>Hubungan</a:t>
            </a:r>
            <a:r>
              <a:rPr dirty="0"/>
              <a:t> </a:t>
            </a:r>
            <a:r>
              <a:rPr dirty="0" err="1"/>
              <a:t>pemimpin</a:t>
            </a:r>
            <a:r>
              <a:rPr dirty="0"/>
              <a:t>–</a:t>
            </a:r>
            <a:r>
              <a:rPr dirty="0" err="1"/>
              <a:t>organisasi</a:t>
            </a:r>
            <a:r>
              <a:rPr dirty="0"/>
              <a:t> </a:t>
            </a:r>
            <a:r>
              <a:rPr dirty="0" err="1"/>
              <a:t>menentukan</a:t>
            </a:r>
            <a:r>
              <a:rPr dirty="0"/>
              <a:t> </a:t>
            </a:r>
            <a:r>
              <a:rPr dirty="0" err="1"/>
              <a:t>efektivitas</a:t>
            </a:r>
            <a:r>
              <a:rPr dirty="0"/>
              <a:t> dan </a:t>
            </a:r>
            <a:r>
              <a:rPr dirty="0" err="1"/>
              <a:t>keberlanjutan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835239" y="256282"/>
            <a:ext cx="4230709" cy="1143000"/>
          </a:xfrm>
        </p:spPr>
        <p:txBody>
          <a:bodyPr>
            <a:normAutofit fontScale="90000"/>
          </a:bodyPr>
          <a:lstStyle/>
          <a:p>
            <a:r>
              <a:rPr dirty="0" err="1"/>
              <a:t>Konsep</a:t>
            </a:r>
            <a:r>
              <a:rPr dirty="0"/>
              <a:t> </a:t>
            </a:r>
            <a:r>
              <a:rPr dirty="0" err="1"/>
              <a:t>Kepemimpinan</a:t>
            </a:r>
            <a:endParaRPr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98869" y="1614041"/>
            <a:ext cx="7424669" cy="2482404"/>
          </a:xfrm>
        </p:spPr>
        <p:txBody>
          <a:bodyPr>
            <a:normAutofit fontScale="92500" lnSpcReduction="20000"/>
          </a:bodyPr>
          <a:lstStyle/>
          <a:p>
            <a:r>
              <a:rPr dirty="0" err="1"/>
              <a:t>Kemampuan</a:t>
            </a:r>
            <a:r>
              <a:rPr dirty="0"/>
              <a:t> </a:t>
            </a:r>
            <a:r>
              <a:rPr dirty="0" err="1"/>
              <a:t>mempengaruhi</a:t>
            </a:r>
            <a:r>
              <a:rPr dirty="0"/>
              <a:t> </a:t>
            </a:r>
            <a:r>
              <a:rPr dirty="0" err="1"/>
              <a:t>perilaku</a:t>
            </a:r>
            <a:r>
              <a:rPr dirty="0"/>
              <a:t> orang lain.</a:t>
            </a:r>
          </a:p>
          <a:p>
            <a:r>
              <a:rPr dirty="0" err="1"/>
              <a:t>Mengarahkan</a:t>
            </a:r>
            <a:r>
              <a:rPr dirty="0"/>
              <a:t> dan </a:t>
            </a:r>
            <a:r>
              <a:rPr dirty="0" err="1"/>
              <a:t>memotivasi</a:t>
            </a:r>
            <a:r>
              <a:rPr dirty="0"/>
              <a:t> </a:t>
            </a:r>
            <a:r>
              <a:rPr dirty="0" err="1"/>
              <a:t>anggota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.</a:t>
            </a:r>
          </a:p>
          <a:p>
            <a:r>
              <a:rPr dirty="0" err="1"/>
              <a:t>Menjadi</a:t>
            </a:r>
            <a:r>
              <a:rPr dirty="0"/>
              <a:t> </a:t>
            </a:r>
            <a:r>
              <a:rPr dirty="0" err="1"/>
              <a:t>panutan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mencapai</a:t>
            </a:r>
            <a:r>
              <a:rPr dirty="0"/>
              <a:t> </a:t>
            </a:r>
            <a:r>
              <a:rPr dirty="0" err="1"/>
              <a:t>visi</a:t>
            </a:r>
            <a:r>
              <a:rPr dirty="0"/>
              <a:t> &amp; </a:t>
            </a:r>
            <a:r>
              <a:rPr dirty="0" err="1"/>
              <a:t>misi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47352" y="1073128"/>
            <a:ext cx="8049296" cy="1169886"/>
          </a:xfrm>
        </p:spPr>
        <p:txBody>
          <a:bodyPr>
            <a:normAutofit/>
          </a:bodyPr>
          <a:lstStyle/>
          <a:p>
            <a:r>
              <a:rPr dirty="0"/>
              <a:t>Peran </a:t>
            </a:r>
            <a:r>
              <a:rPr dirty="0" err="1"/>
              <a:t>Pemimpin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Organisasi</a:t>
            </a:r>
            <a:endParaRPr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17809" y="2485626"/>
            <a:ext cx="8229600" cy="146818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dirty="0"/>
              <a:t>1. Peran Interpersonal – </a:t>
            </a:r>
            <a:r>
              <a:rPr dirty="0" err="1"/>
              <a:t>simbol</a:t>
            </a:r>
            <a:r>
              <a:rPr dirty="0"/>
              <a:t>, </a:t>
            </a:r>
            <a:r>
              <a:rPr dirty="0" err="1"/>
              <a:t>pemotivasi</a:t>
            </a:r>
            <a:r>
              <a:rPr dirty="0"/>
              <a:t>, </a:t>
            </a:r>
            <a:r>
              <a:rPr dirty="0" err="1"/>
              <a:t>penghubung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2. Peran </a:t>
            </a:r>
            <a:r>
              <a:rPr dirty="0" err="1"/>
              <a:t>Informasional</a:t>
            </a:r>
            <a:r>
              <a:rPr dirty="0"/>
              <a:t> – </a:t>
            </a:r>
            <a:r>
              <a:rPr dirty="0" err="1"/>
              <a:t>pengumpul</a:t>
            </a:r>
            <a:r>
              <a:rPr dirty="0"/>
              <a:t> &amp; </a:t>
            </a:r>
            <a:r>
              <a:rPr dirty="0" err="1"/>
              <a:t>penyebar</a:t>
            </a:r>
            <a:r>
              <a:rPr dirty="0"/>
              <a:t> </a:t>
            </a:r>
            <a:r>
              <a:rPr dirty="0" err="1"/>
              <a:t>informasi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3. Peran </a:t>
            </a:r>
            <a:r>
              <a:rPr dirty="0" err="1"/>
              <a:t>Pengambil</a:t>
            </a:r>
            <a:r>
              <a:rPr dirty="0"/>
              <a:t> Keputusan – </a:t>
            </a:r>
            <a:r>
              <a:rPr dirty="0" err="1"/>
              <a:t>penentu</a:t>
            </a:r>
            <a:r>
              <a:rPr dirty="0"/>
              <a:t> </a:t>
            </a:r>
            <a:r>
              <a:rPr dirty="0" err="1"/>
              <a:t>arah</a:t>
            </a:r>
            <a:r>
              <a:rPr dirty="0"/>
              <a:t> &amp; strategi </a:t>
            </a:r>
            <a:r>
              <a:rPr dirty="0" err="1"/>
              <a:t>organisasi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54169" y="1256651"/>
            <a:ext cx="8229600" cy="1143000"/>
          </a:xfrm>
        </p:spPr>
        <p:txBody>
          <a:bodyPr>
            <a:normAutofit/>
          </a:bodyPr>
          <a:lstStyle/>
          <a:p>
            <a:r>
              <a:rPr sz="3200" dirty="0" err="1"/>
              <a:t>Hubungan</a:t>
            </a:r>
            <a:r>
              <a:rPr sz="3200" dirty="0"/>
              <a:t> </a:t>
            </a:r>
            <a:r>
              <a:rPr sz="3200" dirty="0" err="1"/>
              <a:t>Pemimpin</a:t>
            </a:r>
            <a:r>
              <a:rPr sz="3200" dirty="0"/>
              <a:t> dan </a:t>
            </a:r>
            <a:r>
              <a:rPr sz="3200" dirty="0" err="1"/>
              <a:t>Struktur</a:t>
            </a:r>
            <a:r>
              <a:rPr sz="3200" dirty="0"/>
              <a:t> </a:t>
            </a:r>
            <a:r>
              <a:rPr sz="3200" dirty="0" err="1"/>
              <a:t>Organisasi</a:t>
            </a:r>
            <a:endParaRPr sz="32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70080" y="2399652"/>
            <a:ext cx="8229600" cy="2713261"/>
          </a:xfrm>
        </p:spPr>
        <p:txBody>
          <a:bodyPr>
            <a:normAutofit fontScale="92500"/>
          </a:bodyPr>
          <a:lstStyle/>
          <a:p>
            <a:r>
              <a:rPr dirty="0" err="1"/>
              <a:t>Pemimpin</a:t>
            </a:r>
            <a:r>
              <a:rPr dirty="0"/>
              <a:t> </a:t>
            </a:r>
            <a:r>
              <a:rPr dirty="0" err="1"/>
              <a:t>mengarahkan</a:t>
            </a:r>
            <a:r>
              <a:rPr dirty="0"/>
              <a:t> </a:t>
            </a:r>
            <a:r>
              <a:rPr dirty="0" err="1"/>
              <a:t>struktur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 agar </a:t>
            </a:r>
            <a:r>
              <a:rPr dirty="0" err="1"/>
              <a:t>selaras</a:t>
            </a:r>
            <a:r>
              <a:rPr dirty="0"/>
              <a:t>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tujuan</a:t>
            </a:r>
            <a:r>
              <a:rPr dirty="0"/>
              <a:t>.</a:t>
            </a:r>
          </a:p>
          <a:p>
            <a:r>
              <a:rPr dirty="0" err="1"/>
              <a:t>Struktur</a:t>
            </a:r>
            <a:r>
              <a:rPr dirty="0"/>
              <a:t> </a:t>
            </a:r>
            <a:r>
              <a:rPr dirty="0" err="1"/>
              <a:t>mendukung</a:t>
            </a:r>
            <a:r>
              <a:rPr dirty="0"/>
              <a:t> </a:t>
            </a:r>
            <a:r>
              <a:rPr dirty="0" err="1"/>
              <a:t>efektivitas</a:t>
            </a:r>
            <a:r>
              <a:rPr dirty="0"/>
              <a:t> </a:t>
            </a:r>
            <a:r>
              <a:rPr dirty="0" err="1"/>
              <a:t>kepemimpinan</a:t>
            </a:r>
            <a:r>
              <a:rPr dirty="0"/>
              <a:t>.</a:t>
            </a:r>
          </a:p>
          <a:p>
            <a:r>
              <a:rPr dirty="0" err="1"/>
              <a:t>Pemimpin</a:t>
            </a:r>
            <a:r>
              <a:rPr dirty="0"/>
              <a:t> </a:t>
            </a:r>
            <a:r>
              <a:rPr dirty="0" err="1"/>
              <a:t>menjadi</a:t>
            </a:r>
            <a:r>
              <a:rPr dirty="0"/>
              <a:t> </a:t>
            </a:r>
            <a:r>
              <a:rPr dirty="0" err="1"/>
              <a:t>penghubung</a:t>
            </a:r>
            <a:r>
              <a:rPr dirty="0"/>
              <a:t> </a:t>
            </a:r>
            <a:r>
              <a:rPr dirty="0" err="1"/>
              <a:t>antara</a:t>
            </a:r>
            <a:r>
              <a:rPr dirty="0"/>
              <a:t> strategi </a:t>
            </a:r>
            <a:r>
              <a:rPr dirty="0" err="1"/>
              <a:t>organisasi</a:t>
            </a:r>
            <a:r>
              <a:rPr dirty="0"/>
              <a:t> dan </a:t>
            </a:r>
            <a:r>
              <a:rPr dirty="0" err="1"/>
              <a:t>operasional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397358" y="184485"/>
            <a:ext cx="5673144" cy="1143000"/>
          </a:xfrm>
        </p:spPr>
        <p:txBody>
          <a:bodyPr>
            <a:normAutofit fontScale="90000"/>
          </a:bodyPr>
          <a:lstStyle/>
          <a:p>
            <a:r>
              <a:rPr dirty="0"/>
              <a:t>Gaya </a:t>
            </a:r>
            <a:r>
              <a:rPr dirty="0" err="1"/>
              <a:t>Kepemimpinan</a:t>
            </a:r>
            <a:r>
              <a:rPr dirty="0"/>
              <a:t> dan </a:t>
            </a:r>
            <a:r>
              <a:rPr dirty="0" err="1"/>
              <a:t>Pengaruhnya</a:t>
            </a:r>
            <a:endParaRPr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14778" y="1445654"/>
            <a:ext cx="8229600" cy="3306650"/>
          </a:xfrm>
        </p:spPr>
        <p:txBody>
          <a:bodyPr>
            <a:normAutofit fontScale="92500"/>
          </a:bodyPr>
          <a:lstStyle/>
          <a:p>
            <a:r>
              <a:rPr dirty="0" err="1"/>
              <a:t>Otoriter</a:t>
            </a:r>
            <a:r>
              <a:rPr dirty="0"/>
              <a:t> → </a:t>
            </a:r>
            <a:r>
              <a:rPr dirty="0" err="1"/>
              <a:t>kontrol</a:t>
            </a:r>
            <a:r>
              <a:rPr dirty="0"/>
              <a:t> </a:t>
            </a:r>
            <a:r>
              <a:rPr dirty="0" err="1"/>
              <a:t>ketat</a:t>
            </a:r>
            <a:r>
              <a:rPr dirty="0"/>
              <a:t>, </a:t>
            </a:r>
            <a:r>
              <a:rPr dirty="0" err="1"/>
              <a:t>cepat</a:t>
            </a:r>
            <a:r>
              <a:rPr dirty="0"/>
              <a:t> </a:t>
            </a:r>
            <a:r>
              <a:rPr dirty="0" err="1"/>
              <a:t>ambil</a:t>
            </a:r>
            <a:r>
              <a:rPr dirty="0"/>
              <a:t> </a:t>
            </a:r>
            <a:r>
              <a:rPr dirty="0" err="1"/>
              <a:t>keputusan</a:t>
            </a:r>
            <a:r>
              <a:rPr dirty="0"/>
              <a:t>.</a:t>
            </a:r>
          </a:p>
          <a:p>
            <a:r>
              <a:rPr dirty="0" err="1"/>
              <a:t>Demokratis</a:t>
            </a:r>
            <a:r>
              <a:rPr dirty="0"/>
              <a:t> → </a:t>
            </a:r>
            <a:r>
              <a:rPr dirty="0" err="1"/>
              <a:t>partisipatif</a:t>
            </a:r>
            <a:r>
              <a:rPr dirty="0"/>
              <a:t>, </a:t>
            </a:r>
            <a:r>
              <a:rPr dirty="0" err="1"/>
              <a:t>mendorong</a:t>
            </a:r>
            <a:r>
              <a:rPr dirty="0"/>
              <a:t> </a:t>
            </a:r>
            <a:r>
              <a:rPr dirty="0" err="1"/>
              <a:t>kreativitas</a:t>
            </a:r>
            <a:r>
              <a:rPr dirty="0"/>
              <a:t> </a:t>
            </a:r>
            <a:r>
              <a:rPr dirty="0" err="1"/>
              <a:t>tim.</a:t>
            </a:r>
            <a:endParaRPr dirty="0"/>
          </a:p>
          <a:p>
            <a:r>
              <a:rPr dirty="0"/>
              <a:t>Laissez-Faire → </a:t>
            </a:r>
            <a:r>
              <a:rPr dirty="0" err="1"/>
              <a:t>kebebasan</a:t>
            </a:r>
            <a:r>
              <a:rPr dirty="0"/>
              <a:t> </a:t>
            </a:r>
            <a:r>
              <a:rPr dirty="0" err="1"/>
              <a:t>luas</a:t>
            </a:r>
            <a:r>
              <a:rPr dirty="0"/>
              <a:t>.</a:t>
            </a:r>
          </a:p>
          <a:p>
            <a:r>
              <a:rPr dirty="0"/>
              <a:t>Gaya </a:t>
            </a:r>
            <a:r>
              <a:rPr dirty="0" err="1"/>
              <a:t>kepemimpinan</a:t>
            </a:r>
            <a:r>
              <a:rPr dirty="0"/>
              <a:t> </a:t>
            </a:r>
            <a:r>
              <a:rPr dirty="0" err="1"/>
              <a:t>memengaruhi</a:t>
            </a:r>
            <a:r>
              <a:rPr dirty="0"/>
              <a:t> </a:t>
            </a:r>
            <a:r>
              <a:rPr dirty="0" err="1"/>
              <a:t>kinerja</a:t>
            </a:r>
            <a:r>
              <a:rPr dirty="0"/>
              <a:t> &amp; </a:t>
            </a:r>
            <a:r>
              <a:rPr dirty="0" err="1"/>
              <a:t>motivasi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294326" y="392805"/>
            <a:ext cx="5325414" cy="1143000"/>
          </a:xfrm>
        </p:spPr>
        <p:txBody>
          <a:bodyPr/>
          <a:lstStyle/>
          <a:p>
            <a:r>
              <a:rPr dirty="0" err="1"/>
              <a:t>Kepemimpinan</a:t>
            </a:r>
            <a:r>
              <a:rPr dirty="0"/>
              <a:t> </a:t>
            </a:r>
            <a:r>
              <a:rPr dirty="0" err="1"/>
              <a:t>Efektif</a:t>
            </a:r>
            <a:endParaRPr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14400" y="1535805"/>
            <a:ext cx="7353837" cy="2855891"/>
          </a:xfrm>
        </p:spPr>
        <p:txBody>
          <a:bodyPr/>
          <a:lstStyle/>
          <a:p>
            <a:r>
              <a:rPr dirty="0" err="1"/>
              <a:t>Komunikasi</a:t>
            </a:r>
            <a:r>
              <a:rPr dirty="0"/>
              <a:t> </a:t>
            </a:r>
            <a:r>
              <a:rPr dirty="0" err="1"/>
              <a:t>terbuka</a:t>
            </a:r>
            <a:r>
              <a:rPr dirty="0"/>
              <a:t> dan dua </a:t>
            </a:r>
            <a:r>
              <a:rPr dirty="0" err="1"/>
              <a:t>arah</a:t>
            </a:r>
            <a:r>
              <a:rPr dirty="0"/>
              <a:t>.</a:t>
            </a:r>
          </a:p>
          <a:p>
            <a:r>
              <a:rPr dirty="0" err="1"/>
              <a:t>Pemberdayaan</a:t>
            </a:r>
            <a:r>
              <a:rPr dirty="0"/>
              <a:t> </a:t>
            </a:r>
            <a:r>
              <a:rPr dirty="0" err="1"/>
              <a:t>anggota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.</a:t>
            </a:r>
          </a:p>
          <a:p>
            <a:r>
              <a:rPr dirty="0" err="1"/>
              <a:t>Keteladanan</a:t>
            </a:r>
            <a:r>
              <a:rPr dirty="0"/>
              <a:t> dan </a:t>
            </a:r>
            <a:r>
              <a:rPr dirty="0" err="1"/>
              <a:t>integritas</a:t>
            </a:r>
            <a:r>
              <a:rPr dirty="0"/>
              <a:t>.</a:t>
            </a:r>
          </a:p>
          <a:p>
            <a:r>
              <a:rPr dirty="0" err="1"/>
              <a:t>Membangun</a:t>
            </a:r>
            <a:r>
              <a:rPr dirty="0"/>
              <a:t> </a:t>
            </a:r>
            <a:r>
              <a:rPr dirty="0" err="1"/>
              <a:t>kepercayaan</a:t>
            </a:r>
            <a:r>
              <a:rPr dirty="0"/>
              <a:t> dan </a:t>
            </a:r>
            <a:r>
              <a:rPr dirty="0" err="1"/>
              <a:t>loyalitas</a:t>
            </a:r>
            <a:r>
              <a:rPr dirty="0"/>
              <a:t> </a:t>
            </a:r>
            <a:r>
              <a:rPr dirty="0" err="1"/>
              <a:t>tim.</a:t>
            </a:r>
            <a:endParaRPr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 Singkat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642056" y="1316864"/>
            <a:ext cx="6651938" cy="4525963"/>
          </a:xfrm>
        </p:spPr>
        <p:txBody>
          <a:bodyPr/>
          <a:lstStyle/>
          <a:p>
            <a:pPr marL="0" indent="0">
              <a:buNone/>
            </a:pPr>
            <a:r>
              <a:rPr dirty="0" err="1"/>
              <a:t>Seorang</a:t>
            </a:r>
            <a:r>
              <a:rPr dirty="0"/>
              <a:t> CEO </a:t>
            </a:r>
            <a:r>
              <a:rPr dirty="0" err="1"/>
              <a:t>mengubah</a:t>
            </a:r>
            <a:r>
              <a:rPr dirty="0"/>
              <a:t> </a:t>
            </a:r>
            <a:r>
              <a:rPr dirty="0" err="1"/>
              <a:t>budaya</a:t>
            </a:r>
            <a:r>
              <a:rPr dirty="0"/>
              <a:t> </a:t>
            </a:r>
            <a:r>
              <a:rPr dirty="0" err="1"/>
              <a:t>kerja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 </a:t>
            </a:r>
            <a:r>
              <a:rPr dirty="0" err="1"/>
              <a:t>melalui</a:t>
            </a:r>
            <a:r>
              <a:rPr dirty="0"/>
              <a:t>:</a:t>
            </a:r>
          </a:p>
          <a:p>
            <a:r>
              <a:rPr dirty="0"/>
              <a:t>Visi yang </a:t>
            </a:r>
            <a:r>
              <a:rPr dirty="0" err="1"/>
              <a:t>jelas</a:t>
            </a:r>
            <a:endParaRPr dirty="0"/>
          </a:p>
          <a:p>
            <a:r>
              <a:rPr dirty="0" err="1"/>
              <a:t>Komunikasi</a:t>
            </a:r>
            <a:r>
              <a:rPr dirty="0"/>
              <a:t> </a:t>
            </a:r>
            <a:r>
              <a:rPr dirty="0" err="1"/>
              <a:t>efektif</a:t>
            </a:r>
            <a:endParaRPr dirty="0"/>
          </a:p>
          <a:p>
            <a:r>
              <a:rPr dirty="0" err="1"/>
              <a:t>Pemberdayaan</a:t>
            </a:r>
            <a:r>
              <a:rPr dirty="0"/>
              <a:t> </a:t>
            </a:r>
            <a:r>
              <a:rPr dirty="0" err="1"/>
              <a:t>tim</a:t>
            </a:r>
            <a:endParaRPr dirty="0"/>
          </a:p>
          <a:p>
            <a:r>
              <a:rPr dirty="0"/>
              <a:t>→ Hasil: </a:t>
            </a:r>
            <a:r>
              <a:rPr dirty="0" err="1"/>
              <a:t>peningkatan</a:t>
            </a:r>
            <a:r>
              <a:rPr dirty="0"/>
              <a:t> </a:t>
            </a:r>
            <a:r>
              <a:rPr dirty="0" err="1"/>
              <a:t>produktivitas</a:t>
            </a:r>
            <a:r>
              <a:rPr dirty="0"/>
              <a:t> &amp; </a:t>
            </a:r>
            <a:r>
              <a:rPr dirty="0" err="1"/>
              <a:t>inovasi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424448" y="23019"/>
            <a:ext cx="3934496" cy="1143000"/>
          </a:xfrm>
        </p:spPr>
        <p:txBody>
          <a:bodyPr/>
          <a:lstStyle/>
          <a:p>
            <a:r>
              <a:rPr dirty="0"/>
              <a:t>Kesimpulan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555124" y="1166019"/>
            <a:ext cx="6033752" cy="3431740"/>
          </a:xfrm>
        </p:spPr>
        <p:txBody>
          <a:bodyPr/>
          <a:lstStyle/>
          <a:p>
            <a:r>
              <a:rPr dirty="0" err="1"/>
              <a:t>Pemimpin</a:t>
            </a:r>
            <a:r>
              <a:rPr dirty="0"/>
              <a:t> dan </a:t>
            </a:r>
            <a:r>
              <a:rPr dirty="0" err="1"/>
              <a:t>organisasi</a:t>
            </a:r>
            <a:r>
              <a:rPr dirty="0"/>
              <a:t> </a:t>
            </a:r>
            <a:r>
              <a:rPr dirty="0" err="1"/>
              <a:t>saling</a:t>
            </a:r>
            <a:r>
              <a:rPr dirty="0"/>
              <a:t> </a:t>
            </a:r>
            <a:r>
              <a:rPr dirty="0" err="1"/>
              <a:t>mempengaruhi</a:t>
            </a:r>
            <a:r>
              <a:rPr dirty="0"/>
              <a:t>.</a:t>
            </a:r>
          </a:p>
          <a:p>
            <a:r>
              <a:rPr dirty="0" err="1"/>
              <a:t>Pemimpin</a:t>
            </a:r>
            <a:r>
              <a:rPr dirty="0"/>
              <a:t> </a:t>
            </a:r>
            <a:r>
              <a:rPr dirty="0" err="1"/>
              <a:t>efektif</a:t>
            </a:r>
            <a:r>
              <a:rPr dirty="0"/>
              <a:t> </a:t>
            </a:r>
            <a:r>
              <a:rPr dirty="0" err="1"/>
              <a:t>menciptakan</a:t>
            </a:r>
            <a:r>
              <a:rPr dirty="0"/>
              <a:t> </a:t>
            </a:r>
            <a:r>
              <a:rPr dirty="0" err="1"/>
              <a:t>budaya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 </a:t>
            </a:r>
            <a:r>
              <a:rPr dirty="0" err="1"/>
              <a:t>kuat</a:t>
            </a:r>
            <a:r>
              <a:rPr dirty="0"/>
              <a:t>.</a:t>
            </a:r>
          </a:p>
          <a:p>
            <a:r>
              <a:rPr dirty="0"/>
              <a:t>Gaya </a:t>
            </a:r>
            <a:r>
              <a:rPr dirty="0" err="1"/>
              <a:t>kepemimpinan</a:t>
            </a:r>
            <a:r>
              <a:rPr dirty="0"/>
              <a:t> </a:t>
            </a:r>
            <a:r>
              <a:rPr dirty="0" err="1"/>
              <a:t>berperan</a:t>
            </a:r>
            <a:r>
              <a:rPr dirty="0"/>
              <a:t> </a:t>
            </a:r>
            <a:r>
              <a:rPr dirty="0" err="1"/>
              <a:t>penting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kinerja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Diskusi / Refleksi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50383" y="1549647"/>
            <a:ext cx="8229600" cy="3524630"/>
          </a:xfrm>
        </p:spPr>
        <p:txBody>
          <a:bodyPr/>
          <a:lstStyle/>
          <a:p>
            <a:r>
              <a:rPr dirty="0" err="1"/>
              <a:t>Bagaimana</a:t>
            </a:r>
            <a:r>
              <a:rPr dirty="0"/>
              <a:t> </a:t>
            </a:r>
            <a:r>
              <a:rPr dirty="0" err="1"/>
              <a:t>peran</a:t>
            </a:r>
            <a:r>
              <a:rPr dirty="0"/>
              <a:t> </a:t>
            </a:r>
            <a:r>
              <a:rPr dirty="0" err="1"/>
              <a:t>pemimpin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 Anda?</a:t>
            </a:r>
          </a:p>
          <a:p>
            <a:r>
              <a:rPr dirty="0"/>
              <a:t>Gaya </a:t>
            </a:r>
            <a:r>
              <a:rPr dirty="0" err="1"/>
              <a:t>kepemimpinan</a:t>
            </a:r>
            <a:r>
              <a:rPr dirty="0"/>
              <a:t> </a:t>
            </a:r>
            <a:r>
              <a:rPr dirty="0" err="1"/>
              <a:t>apa</a:t>
            </a:r>
            <a:r>
              <a:rPr dirty="0"/>
              <a:t> yang paling </a:t>
            </a:r>
            <a:r>
              <a:rPr dirty="0" err="1"/>
              <a:t>cocok</a:t>
            </a:r>
            <a:r>
              <a:rPr dirty="0"/>
              <a:t> </a:t>
            </a:r>
            <a:r>
              <a:rPr dirty="0" err="1"/>
              <a:t>saat</a:t>
            </a:r>
            <a:r>
              <a:rPr dirty="0"/>
              <a:t> </a:t>
            </a:r>
            <a:r>
              <a:rPr dirty="0" err="1"/>
              <a:t>ini</a:t>
            </a:r>
            <a:r>
              <a:rPr dirty="0"/>
              <a:t>?</a:t>
            </a:r>
          </a:p>
          <a:p>
            <a:r>
              <a:rPr dirty="0"/>
              <a:t>Apa </a:t>
            </a:r>
            <a:r>
              <a:rPr dirty="0" err="1"/>
              <a:t>tantangan</a:t>
            </a:r>
            <a:r>
              <a:rPr dirty="0"/>
              <a:t> </a:t>
            </a:r>
            <a:r>
              <a:rPr dirty="0" err="1"/>
              <a:t>terbesar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menjadi</a:t>
            </a:r>
            <a:r>
              <a:rPr dirty="0"/>
              <a:t> </a:t>
            </a:r>
            <a:r>
              <a:rPr dirty="0" err="1"/>
              <a:t>pemimpin</a:t>
            </a:r>
            <a:r>
              <a:rPr dirty="0"/>
              <a:t> yang </a:t>
            </a:r>
            <a:r>
              <a:rPr dirty="0" err="1"/>
              <a:t>efektif</a:t>
            </a:r>
            <a:r>
              <a:rPr dirty="0"/>
              <a:t>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Pengertian</a:t>
            </a:r>
            <a:r>
              <a:rPr dirty="0"/>
              <a:t> </a:t>
            </a:r>
            <a:r>
              <a:rPr dirty="0" err="1"/>
              <a:t>Manajemen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63694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dirty="0" err="1"/>
              <a:t>Manajemen</a:t>
            </a:r>
            <a:r>
              <a:rPr dirty="0"/>
              <a:t> </a:t>
            </a:r>
            <a:r>
              <a:rPr dirty="0" err="1"/>
              <a:t>adalah</a:t>
            </a:r>
            <a:r>
              <a:rPr dirty="0"/>
              <a:t> proses </a:t>
            </a:r>
            <a:r>
              <a:rPr dirty="0" err="1"/>
              <a:t>perencanaan</a:t>
            </a:r>
            <a:r>
              <a:rPr dirty="0"/>
              <a:t>, </a:t>
            </a:r>
            <a:r>
              <a:rPr dirty="0" err="1"/>
              <a:t>pengorganisasian</a:t>
            </a:r>
            <a:r>
              <a:rPr dirty="0"/>
              <a:t>, </a:t>
            </a:r>
            <a:r>
              <a:rPr dirty="0" err="1"/>
              <a:t>pengarahan</a:t>
            </a:r>
            <a:r>
              <a:rPr dirty="0"/>
              <a:t>, dan </a:t>
            </a:r>
            <a:r>
              <a:rPr dirty="0" err="1"/>
              <a:t>pengendalian</a:t>
            </a:r>
            <a:r>
              <a:rPr dirty="0"/>
              <a:t> </a:t>
            </a:r>
            <a:r>
              <a:rPr dirty="0" err="1"/>
              <a:t>sumber</a:t>
            </a:r>
            <a:r>
              <a:rPr dirty="0"/>
              <a:t> </a:t>
            </a:r>
            <a:r>
              <a:rPr dirty="0" err="1"/>
              <a:t>daya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mencapai</a:t>
            </a:r>
            <a:r>
              <a:rPr dirty="0"/>
              <a:t> </a:t>
            </a:r>
            <a:r>
              <a:rPr dirty="0" err="1"/>
              <a:t>tujuan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 </a:t>
            </a:r>
            <a:r>
              <a:rPr dirty="0" err="1"/>
              <a:t>secara</a:t>
            </a:r>
            <a:r>
              <a:rPr dirty="0"/>
              <a:t> </a:t>
            </a:r>
            <a:r>
              <a:rPr dirty="0" err="1"/>
              <a:t>efektif</a:t>
            </a:r>
            <a:r>
              <a:rPr dirty="0"/>
              <a:t> dan </a:t>
            </a:r>
            <a:r>
              <a:rPr dirty="0" err="1"/>
              <a:t>efisien</a:t>
            </a:r>
            <a:r>
              <a:rPr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dirty="0" err="1"/>
              <a:t>Fokus</a:t>
            </a:r>
            <a:r>
              <a:rPr dirty="0"/>
              <a:t> pada: </a:t>
            </a:r>
            <a:r>
              <a:rPr dirty="0" err="1"/>
              <a:t>manusia</a:t>
            </a:r>
            <a:r>
              <a:rPr dirty="0"/>
              <a:t>, uang, </a:t>
            </a:r>
            <a:r>
              <a:rPr dirty="0" err="1"/>
              <a:t>mesin</a:t>
            </a:r>
            <a:r>
              <a:rPr dirty="0"/>
              <a:t>, </a:t>
            </a:r>
            <a:r>
              <a:rPr dirty="0" err="1"/>
              <a:t>metode</a:t>
            </a:r>
            <a:r>
              <a:rPr dirty="0"/>
              <a:t>, dan material.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Prinsip dan Fungsi Manajemen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164983"/>
          </a:xfrm>
        </p:spPr>
        <p:txBody>
          <a:bodyPr/>
          <a:lstStyle/>
          <a:p>
            <a:r>
              <a:rPr dirty="0" err="1"/>
              <a:t>Fungsi</a:t>
            </a:r>
            <a:r>
              <a:rPr dirty="0"/>
              <a:t> </a:t>
            </a:r>
            <a:r>
              <a:rPr dirty="0" err="1"/>
              <a:t>utama</a:t>
            </a:r>
            <a:r>
              <a:rPr dirty="0"/>
              <a:t> </a:t>
            </a:r>
            <a:r>
              <a:rPr dirty="0" err="1"/>
              <a:t>manajemen</a:t>
            </a:r>
            <a:r>
              <a:rPr dirty="0"/>
              <a:t> (POAC):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dirty="0"/>
              <a:t>- Planning (</a:t>
            </a:r>
            <a:r>
              <a:rPr dirty="0" err="1"/>
              <a:t>Perencanaan</a:t>
            </a:r>
            <a:r>
              <a:rPr dirty="0"/>
              <a:t>)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dirty="0"/>
              <a:t>- Organizing (</a:t>
            </a:r>
            <a:r>
              <a:rPr dirty="0" err="1"/>
              <a:t>Pengorganisasian</a:t>
            </a:r>
            <a:r>
              <a:rPr dirty="0"/>
              <a:t>)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dirty="0"/>
              <a:t>- Actuating (</a:t>
            </a:r>
            <a:r>
              <a:rPr dirty="0" err="1"/>
              <a:t>Pelaksanaan</a:t>
            </a:r>
            <a:r>
              <a:rPr dirty="0"/>
              <a:t> / </a:t>
            </a:r>
            <a:r>
              <a:rPr dirty="0" err="1"/>
              <a:t>Penggerakan</a:t>
            </a:r>
            <a:r>
              <a:rPr dirty="0"/>
              <a:t>)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dirty="0"/>
              <a:t>- Controlling (</a:t>
            </a:r>
            <a:r>
              <a:rPr dirty="0" err="1"/>
              <a:t>Pengawasan</a:t>
            </a:r>
            <a:r>
              <a:rPr dirty="0"/>
              <a:t>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Landasan Teori Organisasi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5499"/>
            <a:ext cx="8229600" cy="4525963"/>
          </a:xfrm>
        </p:spPr>
        <p:txBody>
          <a:bodyPr/>
          <a:lstStyle/>
          <a:p>
            <a:r>
              <a:rPr dirty="0"/>
              <a:t>Teori </a:t>
            </a:r>
            <a:r>
              <a:rPr dirty="0" err="1"/>
              <a:t>organisasi</a:t>
            </a:r>
            <a:r>
              <a:rPr dirty="0"/>
              <a:t> </a:t>
            </a:r>
            <a:r>
              <a:rPr dirty="0" err="1"/>
              <a:t>membantu</a:t>
            </a:r>
            <a:r>
              <a:rPr dirty="0"/>
              <a:t> </a:t>
            </a:r>
            <a:r>
              <a:rPr dirty="0" err="1"/>
              <a:t>memahami</a:t>
            </a:r>
            <a:r>
              <a:rPr dirty="0"/>
              <a:t> </a:t>
            </a:r>
            <a:r>
              <a:rPr dirty="0" err="1"/>
              <a:t>bagaimana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 </a:t>
            </a:r>
            <a:r>
              <a:rPr dirty="0" err="1"/>
              <a:t>bekerja</a:t>
            </a:r>
            <a:r>
              <a:rPr dirty="0"/>
              <a:t> dan </a:t>
            </a:r>
            <a:r>
              <a:rPr dirty="0" err="1"/>
              <a:t>berkembang</a:t>
            </a:r>
            <a:r>
              <a:rPr dirty="0"/>
              <a:t>.</a:t>
            </a:r>
          </a:p>
          <a:p>
            <a:r>
              <a:rPr dirty="0"/>
              <a:t>Tiga </a:t>
            </a:r>
            <a:r>
              <a:rPr dirty="0" err="1"/>
              <a:t>kelompok</a:t>
            </a:r>
            <a:r>
              <a:rPr dirty="0"/>
              <a:t> </a:t>
            </a:r>
            <a:r>
              <a:rPr dirty="0" err="1"/>
              <a:t>utama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dirty="0"/>
              <a:t>1. Teori </a:t>
            </a:r>
            <a:r>
              <a:rPr dirty="0" err="1"/>
              <a:t>Klasik</a:t>
            </a:r>
            <a:endParaRPr lang="en-US" dirty="0"/>
          </a:p>
          <a:p>
            <a:pPr marL="0" indent="0">
              <a:buNone/>
            </a:pPr>
            <a:r>
              <a:rPr lang="en-ID" dirty="0"/>
              <a:t>            </a:t>
            </a:r>
            <a:r>
              <a:rPr dirty="0"/>
              <a:t>2. Teori </a:t>
            </a:r>
            <a:r>
              <a:rPr dirty="0" err="1"/>
              <a:t>Hubungan</a:t>
            </a:r>
            <a:r>
              <a:rPr dirty="0"/>
              <a:t> </a:t>
            </a:r>
            <a:r>
              <a:rPr dirty="0" err="1"/>
              <a:t>Manusiawi</a:t>
            </a:r>
            <a:endParaRPr lang="en-US" dirty="0"/>
          </a:p>
          <a:p>
            <a:pPr marL="0" indent="0">
              <a:buNone/>
            </a:pPr>
            <a:r>
              <a:rPr lang="en-ID" dirty="0"/>
              <a:t>            </a:t>
            </a:r>
            <a:r>
              <a:rPr dirty="0"/>
              <a:t>3. Teori Modern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Tokoh</a:t>
            </a:r>
            <a:r>
              <a:rPr dirty="0"/>
              <a:t> dan Teori </a:t>
            </a:r>
            <a:r>
              <a:rPr dirty="0" err="1"/>
              <a:t>Klasik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24069"/>
          </a:xfrm>
        </p:spPr>
        <p:txBody>
          <a:bodyPr>
            <a:normAutofit fontScale="92500" lnSpcReduction="20000"/>
          </a:bodyPr>
          <a:lstStyle/>
          <a:p>
            <a:r>
              <a:rPr dirty="0"/>
              <a:t>Henri Fayol → Administrative Theory (14 </a:t>
            </a:r>
            <a:r>
              <a:rPr dirty="0" err="1"/>
              <a:t>Prinsip</a:t>
            </a:r>
            <a:r>
              <a:rPr dirty="0"/>
              <a:t> </a:t>
            </a:r>
            <a:r>
              <a:rPr dirty="0" err="1"/>
              <a:t>Manajemen</a:t>
            </a:r>
            <a:r>
              <a:rPr dirty="0"/>
              <a:t>)</a:t>
            </a:r>
          </a:p>
          <a:p>
            <a:r>
              <a:rPr dirty="0"/>
              <a:t>Frederick Winslow Taylor → Scientific Management (</a:t>
            </a:r>
            <a:r>
              <a:rPr dirty="0" err="1"/>
              <a:t>Efisiensi</a:t>
            </a:r>
            <a:r>
              <a:rPr dirty="0"/>
              <a:t> </a:t>
            </a:r>
            <a:r>
              <a:rPr dirty="0" err="1"/>
              <a:t>kerja</a:t>
            </a:r>
            <a:r>
              <a:rPr dirty="0"/>
              <a:t>)</a:t>
            </a:r>
          </a:p>
          <a:p>
            <a:r>
              <a:rPr dirty="0"/>
              <a:t>Max Weber → Bureaucratic Theory (</a:t>
            </a:r>
            <a:r>
              <a:rPr dirty="0" err="1"/>
              <a:t>Struktur</a:t>
            </a:r>
            <a:r>
              <a:rPr dirty="0"/>
              <a:t> formal dan </a:t>
            </a:r>
            <a:r>
              <a:rPr dirty="0" err="1"/>
              <a:t>hirarki</a:t>
            </a:r>
            <a:r>
              <a:rPr dirty="0"/>
              <a:t>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Teori Modern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572555"/>
          </a:xfrm>
        </p:spPr>
        <p:txBody>
          <a:bodyPr>
            <a:normAutofit fontScale="92500" lnSpcReduction="20000"/>
          </a:bodyPr>
          <a:lstStyle/>
          <a:p>
            <a:r>
              <a:rPr dirty="0"/>
              <a:t>Teori </a:t>
            </a:r>
            <a:r>
              <a:rPr dirty="0" err="1"/>
              <a:t>sistem</a:t>
            </a:r>
            <a:r>
              <a:rPr dirty="0"/>
              <a:t> </a:t>
            </a:r>
            <a:r>
              <a:rPr dirty="0" err="1"/>
              <a:t>terbuka</a:t>
            </a:r>
            <a:r>
              <a:rPr dirty="0"/>
              <a:t> → </a:t>
            </a:r>
            <a:r>
              <a:rPr dirty="0" err="1"/>
              <a:t>organisasi</a:t>
            </a:r>
            <a:r>
              <a:rPr dirty="0"/>
              <a:t> </a:t>
            </a:r>
            <a:r>
              <a:rPr dirty="0" err="1"/>
              <a:t>sebagai</a:t>
            </a:r>
            <a:r>
              <a:rPr dirty="0"/>
              <a:t> </a:t>
            </a:r>
            <a:r>
              <a:rPr dirty="0" err="1"/>
              <a:t>sistem</a:t>
            </a:r>
            <a:r>
              <a:rPr dirty="0"/>
              <a:t> yang </a:t>
            </a:r>
            <a:r>
              <a:rPr dirty="0" err="1"/>
              <a:t>berinteraksi</a:t>
            </a:r>
            <a:r>
              <a:rPr dirty="0"/>
              <a:t>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lingkungan</a:t>
            </a:r>
            <a:r>
              <a:rPr dirty="0"/>
              <a:t>.</a:t>
            </a:r>
          </a:p>
          <a:p>
            <a:r>
              <a:rPr dirty="0"/>
              <a:t>Teori </a:t>
            </a:r>
            <a:r>
              <a:rPr dirty="0" err="1"/>
              <a:t>kontingensi</a:t>
            </a:r>
            <a:r>
              <a:rPr dirty="0"/>
              <a:t> → </a:t>
            </a:r>
            <a:r>
              <a:rPr dirty="0" err="1"/>
              <a:t>tidak</a:t>
            </a:r>
            <a:r>
              <a:rPr dirty="0"/>
              <a:t> </a:t>
            </a:r>
            <a:r>
              <a:rPr dirty="0" err="1"/>
              <a:t>ada</a:t>
            </a:r>
            <a:r>
              <a:rPr dirty="0"/>
              <a:t> </a:t>
            </a:r>
            <a:r>
              <a:rPr dirty="0" err="1"/>
              <a:t>satu</a:t>
            </a:r>
            <a:r>
              <a:rPr dirty="0"/>
              <a:t> </a:t>
            </a:r>
            <a:r>
              <a:rPr dirty="0" err="1"/>
              <a:t>cara</a:t>
            </a:r>
            <a:r>
              <a:rPr dirty="0"/>
              <a:t> </a:t>
            </a:r>
            <a:r>
              <a:rPr dirty="0" err="1"/>
              <a:t>terbaik</a:t>
            </a:r>
            <a:r>
              <a:rPr dirty="0"/>
              <a:t>, </a:t>
            </a:r>
            <a:r>
              <a:rPr dirty="0" err="1"/>
              <a:t>tergantung</a:t>
            </a:r>
            <a:r>
              <a:rPr dirty="0"/>
              <a:t> </a:t>
            </a:r>
            <a:r>
              <a:rPr dirty="0" err="1"/>
              <a:t>situasi</a:t>
            </a:r>
            <a:r>
              <a:rPr dirty="0"/>
              <a:t>.</a:t>
            </a:r>
          </a:p>
          <a:p>
            <a:r>
              <a:rPr dirty="0"/>
              <a:t>Teori </a:t>
            </a:r>
            <a:r>
              <a:rPr dirty="0" err="1"/>
              <a:t>perilaku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 → </a:t>
            </a:r>
            <a:r>
              <a:rPr dirty="0" err="1"/>
              <a:t>fokus</a:t>
            </a:r>
            <a:r>
              <a:rPr dirty="0"/>
              <a:t> pada </a:t>
            </a:r>
            <a:r>
              <a:rPr dirty="0" err="1"/>
              <a:t>manusia</a:t>
            </a:r>
            <a:r>
              <a:rPr dirty="0"/>
              <a:t> dan </a:t>
            </a:r>
            <a:r>
              <a:rPr dirty="0" err="1"/>
              <a:t>motivasi</a:t>
            </a:r>
            <a:r>
              <a:rPr dirty="0"/>
              <a:t> </a:t>
            </a:r>
            <a:r>
              <a:rPr dirty="0" err="1"/>
              <a:t>kerja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Penerapan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Dunia </a:t>
            </a:r>
            <a:r>
              <a:rPr dirty="0" err="1"/>
              <a:t>Nyata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96792"/>
          </a:xfrm>
        </p:spPr>
        <p:txBody>
          <a:bodyPr>
            <a:normAutofit fontScale="85000" lnSpcReduction="20000"/>
          </a:bodyPr>
          <a:lstStyle/>
          <a:p>
            <a:r>
              <a:rPr dirty="0" err="1"/>
              <a:t>Struktur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 </a:t>
            </a:r>
            <a:r>
              <a:rPr dirty="0" err="1"/>
              <a:t>perusahaan</a:t>
            </a:r>
            <a:r>
              <a:rPr dirty="0"/>
              <a:t> modern</a:t>
            </a:r>
          </a:p>
          <a:p>
            <a:r>
              <a:rPr dirty="0" err="1"/>
              <a:t>Manajemen</a:t>
            </a:r>
            <a:r>
              <a:rPr dirty="0"/>
              <a:t> </a:t>
            </a:r>
            <a:r>
              <a:rPr dirty="0" err="1"/>
              <a:t>proyek</a:t>
            </a:r>
            <a:r>
              <a:rPr dirty="0"/>
              <a:t> dan SDM</a:t>
            </a:r>
          </a:p>
          <a:p>
            <a:r>
              <a:rPr dirty="0" err="1"/>
              <a:t>Adaptasi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 </a:t>
            </a:r>
            <a:r>
              <a:rPr dirty="0" err="1"/>
              <a:t>terhadap</a:t>
            </a:r>
            <a:r>
              <a:rPr dirty="0"/>
              <a:t> </a:t>
            </a:r>
            <a:r>
              <a:rPr dirty="0" err="1"/>
              <a:t>perubahan</a:t>
            </a:r>
            <a:r>
              <a:rPr dirty="0"/>
              <a:t> </a:t>
            </a:r>
            <a:r>
              <a:rPr dirty="0" err="1"/>
              <a:t>lingkungan</a:t>
            </a:r>
            <a:r>
              <a:rPr dirty="0"/>
              <a:t> </a:t>
            </a:r>
            <a:r>
              <a:rPr dirty="0" err="1"/>
              <a:t>bisnis</a:t>
            </a:r>
            <a:r>
              <a:rPr dirty="0"/>
              <a:t> dan </a:t>
            </a:r>
            <a:r>
              <a:rPr dirty="0" err="1"/>
              <a:t>teknologi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1120</Words>
  <Application>Microsoft Office PowerPoint</Application>
  <PresentationFormat>Tampilan Layar (4:3)</PresentationFormat>
  <Paragraphs>176</Paragraphs>
  <Slides>38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2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38</vt:i4>
      </vt:variant>
    </vt:vector>
  </HeadingPairs>
  <TitlesOfParts>
    <vt:vector size="41" baseType="lpstr">
      <vt:lpstr>Arial</vt:lpstr>
      <vt:lpstr>Calibri</vt:lpstr>
      <vt:lpstr>Office Theme</vt:lpstr>
      <vt:lpstr>Landasan Teori Organisasi dan Manajemen</vt:lpstr>
      <vt:lpstr>Pengantar</vt:lpstr>
      <vt:lpstr>Pengertian Organisasi</vt:lpstr>
      <vt:lpstr>Pengertian Manajemen</vt:lpstr>
      <vt:lpstr>Prinsip dan Fungsi Manajemen</vt:lpstr>
      <vt:lpstr>Landasan Teori Organisasi</vt:lpstr>
      <vt:lpstr>Tokoh dan Teori Klasik</vt:lpstr>
      <vt:lpstr>Teori Modern</vt:lpstr>
      <vt:lpstr>Penerapan dalam Dunia Nyata</vt:lpstr>
      <vt:lpstr>Defenisi HRM</vt:lpstr>
      <vt:lpstr>Fungsi Utama HRM</vt:lpstr>
      <vt:lpstr>Perencanaan SDM</vt:lpstr>
      <vt:lpstr>Rekrutmen dan Seleksi</vt:lpstr>
      <vt:lpstr>Pelatihan dan Pengembangan</vt:lpstr>
      <vt:lpstr>Manajemen Kinerja</vt:lpstr>
      <vt:lpstr>Kompensasi &amp; Benefit</vt:lpstr>
      <vt:lpstr>Hubungan Industrial &amp; Hukum Ketenagakerjaan</vt:lpstr>
      <vt:lpstr>Tren HRM Modern</vt:lpstr>
      <vt:lpstr>Kesimpulan</vt:lpstr>
      <vt:lpstr>Pengantar</vt:lpstr>
      <vt:lpstr>Pengertian Organisasi</vt:lpstr>
      <vt:lpstr>Karakteristik Organisasi</vt:lpstr>
      <vt:lpstr>Pengertian Manajemen</vt:lpstr>
      <vt:lpstr>Karakteristik Manajemen</vt:lpstr>
      <vt:lpstr>Perbandingan Organisasi vs Manajemen</vt:lpstr>
      <vt:lpstr>Hubungan Organisasi &amp; Manajemen</vt:lpstr>
      <vt:lpstr>Contoh Kasus</vt:lpstr>
      <vt:lpstr>Kesimpulan</vt:lpstr>
      <vt:lpstr>Hubungan Peran Pemimpin dalam Organisasi</vt:lpstr>
      <vt:lpstr>Pengantar</vt:lpstr>
      <vt:lpstr>Konsep Kepemimpinan</vt:lpstr>
      <vt:lpstr>Peran Pemimpin dalam Organisasi</vt:lpstr>
      <vt:lpstr>Hubungan Pemimpin dan Struktur Organisasi</vt:lpstr>
      <vt:lpstr>Gaya Kepemimpinan dan Pengaruhnya</vt:lpstr>
      <vt:lpstr>Kepemimpinan Efektif</vt:lpstr>
      <vt:lpstr>Studi Kasus Singkat</vt:lpstr>
      <vt:lpstr>Kesimpulan</vt:lpstr>
      <vt:lpstr>Diskusi / Refleksi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ADVAN</dc:creator>
  <cp:keywords/>
  <dc:description>generated using python-pptx</dc:description>
  <cp:lastModifiedBy>ADVAN</cp:lastModifiedBy>
  <cp:revision>7</cp:revision>
  <dcterms:created xsi:type="dcterms:W3CDTF">2013-01-27T09:14:16Z</dcterms:created>
  <dcterms:modified xsi:type="dcterms:W3CDTF">2025-10-18T00:03:58Z</dcterms:modified>
  <cp:category/>
</cp:coreProperties>
</file>