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DF52A-C11F-42AB-8A48-D7B81C5C1B85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C78C-80AE-4010-8CC1-721A9A747C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80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5C78C-80AE-4010-8CC1-721A9A747CD8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326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81075" y="2848228"/>
            <a:ext cx="3658870" cy="4402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58756" y="2848228"/>
            <a:ext cx="3596005" cy="4402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7" y="279814"/>
            <a:ext cx="10557140" cy="18455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034" y="279814"/>
            <a:ext cx="2983366" cy="184554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7" y="7658150"/>
            <a:ext cx="14640026" cy="5714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896" y="428525"/>
            <a:ext cx="9939029" cy="638636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9627" y="7656498"/>
            <a:ext cx="14640026" cy="246221"/>
          </a:xfrm>
        </p:spPr>
        <p:txBody>
          <a:bodyPr/>
          <a:lstStyle>
            <a:lvl1pPr>
              <a:defRPr sz="16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The Power of PowerPoint  |  http://thepopp.com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1620" y="812924"/>
            <a:ext cx="2968468" cy="886397"/>
          </a:xfrm>
        </p:spPr>
        <p:txBody>
          <a:bodyPr/>
          <a:lstStyle>
            <a:lvl1pPr algn="l">
              <a:defRPr sz="352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r>
              <a:rPr lang="en-US" dirty="0">
                <a:latin typeface="+mj-lt"/>
              </a:rPr>
              <a:t>SLIDE </a:t>
            </a:r>
            <a:fld id="{511F482C-44AA-46E6-BA1A-E4C16BAF3A94}" type="slidenum">
              <a:rPr lang="en-US" sz="5760" smtClean="0">
                <a:latin typeface="+mj-lt"/>
              </a:rPr>
              <a:t>‹#›</a:t>
            </a:fld>
            <a:endParaRPr lang="en-US" sz="576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446" y="1126025"/>
            <a:ext cx="9875975" cy="365891"/>
          </a:xfrm>
        </p:spPr>
        <p:txBody>
          <a:bodyPr>
            <a:normAutofit/>
          </a:bodyPr>
          <a:lstStyle>
            <a:lvl1pPr>
              <a:defRPr sz="192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9435" y="4558396"/>
            <a:ext cx="4591180" cy="276999"/>
          </a:xfrm>
        </p:spPr>
        <p:txBody>
          <a:bodyPr anchor="ctr"/>
          <a:lstStyle>
            <a:lvl1pPr algn="l"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09868" y="2820203"/>
            <a:ext cx="8249566" cy="3753852"/>
          </a:xfrm>
        </p:spPr>
        <p:txBody>
          <a:bodyPr anchor="ctr">
            <a:norm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9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1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06312" y="5407371"/>
            <a:ext cx="2957896" cy="276518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4630400" cy="82295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39450" y="5001262"/>
            <a:ext cx="3788663" cy="322605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FFFF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892" y="622681"/>
            <a:ext cx="11195049" cy="1549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3950" y="2906141"/>
            <a:ext cx="9842500" cy="436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942" y="6791642"/>
            <a:ext cx="4803458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04"/>
              </a:lnSpc>
              <a:spcBef>
                <a:spcPts val="100"/>
              </a:spcBef>
            </a:pP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3204"/>
              </a:lnSpc>
            </a:pPr>
            <a:r>
              <a:rPr lang="en-US" sz="2800" b="1" spc="-85" dirty="0" err="1">
                <a:solidFill>
                  <a:srgbClr val="272424"/>
                </a:solidFill>
                <a:latin typeface="Tahoma"/>
                <a:cs typeface="Tahoma"/>
              </a:rPr>
              <a:t>Zulkarnaini</a:t>
            </a:r>
            <a:r>
              <a:rPr sz="2800" b="1" spc="-85" dirty="0">
                <a:solidFill>
                  <a:srgbClr val="272424"/>
                </a:solidFill>
                <a:latin typeface="Tahoma"/>
                <a:cs typeface="Tahoma"/>
              </a:rPr>
              <a:t>,</a:t>
            </a:r>
            <a:r>
              <a:rPr sz="2800" b="1" spc="-10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2800" b="1" spc="-65" dirty="0">
                <a:solidFill>
                  <a:srgbClr val="272424"/>
                </a:solidFill>
                <a:latin typeface="Tahoma"/>
                <a:cs typeface="Tahoma"/>
              </a:rPr>
              <a:t>S.Kom.,</a:t>
            </a:r>
            <a:r>
              <a:rPr sz="2800" b="1" spc="-9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2800" b="1" spc="-85" dirty="0">
                <a:solidFill>
                  <a:srgbClr val="272424"/>
                </a:solidFill>
                <a:latin typeface="Tahoma"/>
                <a:cs typeface="Tahoma"/>
              </a:rPr>
              <a:t>M.T.I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6371" y="1066800"/>
            <a:ext cx="9448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530" y="674116"/>
            <a:ext cx="6534784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dirty="0"/>
              <a:t>Standarisasi</a:t>
            </a:r>
            <a:r>
              <a:rPr sz="4100" spc="-175" dirty="0"/>
              <a:t> </a:t>
            </a:r>
            <a:r>
              <a:rPr sz="4100" dirty="0"/>
              <a:t>Bahasa</a:t>
            </a:r>
            <a:r>
              <a:rPr sz="4100" spc="-195" dirty="0"/>
              <a:t> </a:t>
            </a:r>
            <a:r>
              <a:rPr sz="4100" spc="-10" dirty="0"/>
              <a:t>Indonesia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697230" y="3883659"/>
            <a:ext cx="13235940" cy="825500"/>
            <a:chOff x="697230" y="3883659"/>
            <a:chExt cx="13235940" cy="825500"/>
          </a:xfrm>
        </p:grpSpPr>
        <p:sp>
          <p:nvSpPr>
            <p:cNvPr id="4" name="object 4"/>
            <p:cNvSpPr/>
            <p:nvPr/>
          </p:nvSpPr>
          <p:spPr>
            <a:xfrm>
              <a:off x="697230" y="3883659"/>
              <a:ext cx="13235940" cy="621030"/>
            </a:xfrm>
            <a:custGeom>
              <a:avLst/>
              <a:gdLst/>
              <a:ahLst/>
              <a:cxnLst/>
              <a:rect l="l" t="t" r="r" b="b"/>
              <a:pathLst>
                <a:path w="13235940" h="621029">
                  <a:moveTo>
                    <a:pt x="13235940" y="603250"/>
                  </a:moveTo>
                  <a:lnTo>
                    <a:pt x="13230860" y="598170"/>
                  </a:lnTo>
                  <a:lnTo>
                    <a:pt x="2593340" y="598170"/>
                  </a:lnTo>
                  <a:lnTo>
                    <a:pt x="2598420" y="593090"/>
                  </a:lnTo>
                  <a:lnTo>
                    <a:pt x="2598420" y="5080"/>
                  </a:lnTo>
                  <a:lnTo>
                    <a:pt x="2593340" y="0"/>
                  </a:lnTo>
                  <a:lnTo>
                    <a:pt x="2580640" y="0"/>
                  </a:lnTo>
                  <a:lnTo>
                    <a:pt x="2575560" y="5080"/>
                  </a:lnTo>
                  <a:lnTo>
                    <a:pt x="2575560" y="11430"/>
                  </a:lnTo>
                  <a:lnTo>
                    <a:pt x="2575560" y="593090"/>
                  </a:lnTo>
                  <a:lnTo>
                    <a:pt x="2580640" y="598170"/>
                  </a:lnTo>
                  <a:lnTo>
                    <a:pt x="5118" y="598170"/>
                  </a:lnTo>
                  <a:lnTo>
                    <a:pt x="0" y="603250"/>
                  </a:lnTo>
                  <a:lnTo>
                    <a:pt x="0" y="609600"/>
                  </a:lnTo>
                  <a:lnTo>
                    <a:pt x="0" y="615950"/>
                  </a:lnTo>
                  <a:lnTo>
                    <a:pt x="5118" y="621030"/>
                  </a:lnTo>
                  <a:lnTo>
                    <a:pt x="13230860" y="621030"/>
                  </a:lnTo>
                  <a:lnTo>
                    <a:pt x="13235940" y="615950"/>
                  </a:lnTo>
                  <a:lnTo>
                    <a:pt x="13235940" y="603250"/>
                  </a:lnTo>
                  <a:close/>
                </a:path>
              </a:pathLst>
            </a:custGeom>
            <a:solidFill>
              <a:srgbClr val="B1D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60700" y="4257039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364616" y="0"/>
                  </a:moveTo>
                  <a:lnTo>
                    <a:pt x="83693" y="0"/>
                  </a:lnTo>
                  <a:lnTo>
                    <a:pt x="51113" y="6576"/>
                  </a:lnTo>
                  <a:lnTo>
                    <a:pt x="24510" y="24511"/>
                  </a:lnTo>
                  <a:lnTo>
                    <a:pt x="6576" y="51113"/>
                  </a:lnTo>
                  <a:lnTo>
                    <a:pt x="0" y="83693"/>
                  </a:lnTo>
                  <a:lnTo>
                    <a:pt x="0" y="364617"/>
                  </a:lnTo>
                  <a:lnTo>
                    <a:pt x="6576" y="397196"/>
                  </a:lnTo>
                  <a:lnTo>
                    <a:pt x="24511" y="423799"/>
                  </a:lnTo>
                  <a:lnTo>
                    <a:pt x="51113" y="441733"/>
                  </a:lnTo>
                  <a:lnTo>
                    <a:pt x="83693" y="448310"/>
                  </a:lnTo>
                  <a:lnTo>
                    <a:pt x="364616" y="448310"/>
                  </a:lnTo>
                  <a:lnTo>
                    <a:pt x="397196" y="441733"/>
                  </a:lnTo>
                  <a:lnTo>
                    <a:pt x="423799" y="423799"/>
                  </a:lnTo>
                  <a:lnTo>
                    <a:pt x="441733" y="397196"/>
                  </a:lnTo>
                  <a:lnTo>
                    <a:pt x="448310" y="364617"/>
                  </a:lnTo>
                  <a:lnTo>
                    <a:pt x="448310" y="83693"/>
                  </a:lnTo>
                  <a:lnTo>
                    <a:pt x="441733" y="51113"/>
                  </a:lnTo>
                  <a:lnTo>
                    <a:pt x="423799" y="24511"/>
                  </a:lnTo>
                  <a:lnTo>
                    <a:pt x="397196" y="6576"/>
                  </a:lnTo>
                  <a:lnTo>
                    <a:pt x="364616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0700" y="4257039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0" y="83693"/>
                  </a:moveTo>
                  <a:lnTo>
                    <a:pt x="6576" y="51113"/>
                  </a:lnTo>
                  <a:lnTo>
                    <a:pt x="24510" y="24511"/>
                  </a:lnTo>
                  <a:lnTo>
                    <a:pt x="51113" y="6576"/>
                  </a:lnTo>
                  <a:lnTo>
                    <a:pt x="83693" y="0"/>
                  </a:lnTo>
                  <a:lnTo>
                    <a:pt x="364616" y="0"/>
                  </a:lnTo>
                  <a:lnTo>
                    <a:pt x="397196" y="6576"/>
                  </a:lnTo>
                  <a:lnTo>
                    <a:pt x="423799" y="24511"/>
                  </a:lnTo>
                  <a:lnTo>
                    <a:pt x="441733" y="51113"/>
                  </a:lnTo>
                  <a:lnTo>
                    <a:pt x="448310" y="83693"/>
                  </a:lnTo>
                  <a:lnTo>
                    <a:pt x="448310" y="364617"/>
                  </a:lnTo>
                  <a:lnTo>
                    <a:pt x="441733" y="397196"/>
                  </a:lnTo>
                  <a:lnTo>
                    <a:pt x="423799" y="423799"/>
                  </a:lnTo>
                  <a:lnTo>
                    <a:pt x="397196" y="441733"/>
                  </a:lnTo>
                  <a:lnTo>
                    <a:pt x="364616" y="448310"/>
                  </a:lnTo>
                  <a:lnTo>
                    <a:pt x="83693" y="448310"/>
                  </a:lnTo>
                  <a:lnTo>
                    <a:pt x="51113" y="441733"/>
                  </a:lnTo>
                  <a:lnTo>
                    <a:pt x="24511" y="423799"/>
                  </a:lnTo>
                  <a:lnTo>
                    <a:pt x="6576" y="397196"/>
                  </a:lnTo>
                  <a:lnTo>
                    <a:pt x="0" y="364617"/>
                  </a:lnTo>
                  <a:lnTo>
                    <a:pt x="0" y="83693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81604" y="4156138"/>
            <a:ext cx="206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6619" y="1772920"/>
            <a:ext cx="4776470" cy="1911350"/>
          </a:xfrm>
          <a:custGeom>
            <a:avLst/>
            <a:gdLst/>
            <a:ahLst/>
            <a:cxnLst/>
            <a:rect l="l" t="t" r="r" b="b"/>
            <a:pathLst>
              <a:path w="4776470" h="1911350">
                <a:moveTo>
                  <a:pt x="4776470" y="0"/>
                </a:moveTo>
                <a:lnTo>
                  <a:pt x="0" y="0"/>
                </a:lnTo>
                <a:lnTo>
                  <a:pt x="0" y="1911350"/>
                </a:lnTo>
                <a:lnTo>
                  <a:pt x="4776470" y="1911350"/>
                </a:lnTo>
                <a:lnTo>
                  <a:pt x="477647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4555" y="1722374"/>
            <a:ext cx="4798060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30200"/>
              </a:lnSpc>
              <a:spcBef>
                <a:spcPts val="100"/>
              </a:spcBef>
            </a:pPr>
            <a:r>
              <a:rPr sz="1600" spc="60" dirty="0">
                <a:latin typeface="Tahoma"/>
                <a:cs typeface="Tahoma"/>
              </a:rPr>
              <a:t>Pembentukan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Badan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dirty="0">
                <a:latin typeface="Tahoma"/>
                <a:cs typeface="Tahoma"/>
              </a:rPr>
              <a:t> (dulu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Pusat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Bahasa) </a:t>
            </a:r>
            <a:r>
              <a:rPr sz="1600" dirty="0">
                <a:latin typeface="Tahoma"/>
                <a:cs typeface="Tahoma"/>
              </a:rPr>
              <a:t>untuk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pengembangan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pembinaan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bahasa </a:t>
            </a:r>
            <a:r>
              <a:rPr sz="1600" dirty="0">
                <a:latin typeface="Tahoma"/>
                <a:cs typeface="Tahoma"/>
              </a:rPr>
              <a:t>menjadi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langkah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penting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dalam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standarisasi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Indonesia.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Badan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berperan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dalam </a:t>
            </a:r>
            <a:r>
              <a:rPr sz="1600" dirty="0">
                <a:latin typeface="Tahoma"/>
                <a:cs typeface="Tahoma"/>
              </a:rPr>
              <a:t>menjaga</a:t>
            </a:r>
            <a:r>
              <a:rPr sz="1600" spc="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kelestarian</a:t>
            </a:r>
            <a:r>
              <a:rPr sz="1600" spc="9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 </a:t>
            </a:r>
            <a:r>
              <a:rPr sz="1600" spc="60" dirty="0">
                <a:latin typeface="Tahoma"/>
                <a:cs typeface="Tahoma"/>
              </a:rPr>
              <a:t>mengembangkan</a:t>
            </a:r>
            <a:r>
              <a:rPr sz="1600" spc="50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agar</a:t>
            </a:r>
            <a:r>
              <a:rPr sz="1600" dirty="0">
                <a:latin typeface="Tahoma"/>
                <a:cs typeface="Tahoma"/>
              </a:rPr>
              <a:t> tetap </a:t>
            </a:r>
            <a:r>
              <a:rPr sz="1600" spc="55" dirty="0">
                <a:latin typeface="Tahoma"/>
                <a:cs typeface="Tahoma"/>
              </a:rPr>
              <a:t>relevan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dinamis.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44209" y="4253229"/>
            <a:ext cx="454659" cy="825500"/>
            <a:chOff x="5744209" y="4253229"/>
            <a:chExt cx="454659" cy="825500"/>
          </a:xfrm>
        </p:grpSpPr>
        <p:sp>
          <p:nvSpPr>
            <p:cNvPr id="11" name="object 11"/>
            <p:cNvSpPr/>
            <p:nvPr/>
          </p:nvSpPr>
          <p:spPr>
            <a:xfrm>
              <a:off x="5960109" y="4481829"/>
              <a:ext cx="22860" cy="596900"/>
            </a:xfrm>
            <a:custGeom>
              <a:avLst/>
              <a:gdLst/>
              <a:ahLst/>
              <a:cxnLst/>
              <a:rect l="l" t="t" r="r" b="b"/>
              <a:pathLst>
                <a:path w="22860" h="596900">
                  <a:moveTo>
                    <a:pt x="17652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91820"/>
                  </a:lnTo>
                  <a:lnTo>
                    <a:pt x="5079" y="596900"/>
                  </a:lnTo>
                  <a:lnTo>
                    <a:pt x="17652" y="596900"/>
                  </a:lnTo>
                  <a:lnTo>
                    <a:pt x="22860" y="591820"/>
                  </a:lnTo>
                  <a:lnTo>
                    <a:pt x="22860" y="5080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B1D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8019" y="4257039"/>
              <a:ext cx="447040" cy="448309"/>
            </a:xfrm>
            <a:custGeom>
              <a:avLst/>
              <a:gdLst/>
              <a:ahLst/>
              <a:cxnLst/>
              <a:rect l="l" t="t" r="r" b="b"/>
              <a:pathLst>
                <a:path w="447039" h="448310">
                  <a:moveTo>
                    <a:pt x="363600" y="0"/>
                  </a:moveTo>
                  <a:lnTo>
                    <a:pt x="83438" y="0"/>
                  </a:lnTo>
                  <a:lnTo>
                    <a:pt x="50952" y="6554"/>
                  </a:lnTo>
                  <a:lnTo>
                    <a:pt x="24431" y="24431"/>
                  </a:lnTo>
                  <a:lnTo>
                    <a:pt x="6554" y="50952"/>
                  </a:lnTo>
                  <a:lnTo>
                    <a:pt x="0" y="83438"/>
                  </a:lnTo>
                  <a:lnTo>
                    <a:pt x="0" y="364871"/>
                  </a:lnTo>
                  <a:lnTo>
                    <a:pt x="6554" y="397357"/>
                  </a:lnTo>
                  <a:lnTo>
                    <a:pt x="24431" y="423878"/>
                  </a:lnTo>
                  <a:lnTo>
                    <a:pt x="50952" y="441755"/>
                  </a:lnTo>
                  <a:lnTo>
                    <a:pt x="83438" y="448310"/>
                  </a:lnTo>
                  <a:lnTo>
                    <a:pt x="363600" y="448310"/>
                  </a:lnTo>
                  <a:lnTo>
                    <a:pt x="396087" y="441755"/>
                  </a:lnTo>
                  <a:lnTo>
                    <a:pt x="422608" y="423878"/>
                  </a:lnTo>
                  <a:lnTo>
                    <a:pt x="440485" y="397357"/>
                  </a:lnTo>
                  <a:lnTo>
                    <a:pt x="447039" y="364871"/>
                  </a:lnTo>
                  <a:lnTo>
                    <a:pt x="447039" y="83438"/>
                  </a:lnTo>
                  <a:lnTo>
                    <a:pt x="440485" y="50952"/>
                  </a:lnTo>
                  <a:lnTo>
                    <a:pt x="422608" y="24431"/>
                  </a:lnTo>
                  <a:lnTo>
                    <a:pt x="396087" y="6554"/>
                  </a:lnTo>
                  <a:lnTo>
                    <a:pt x="363600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48019" y="4257039"/>
              <a:ext cx="447040" cy="448309"/>
            </a:xfrm>
            <a:custGeom>
              <a:avLst/>
              <a:gdLst/>
              <a:ahLst/>
              <a:cxnLst/>
              <a:rect l="l" t="t" r="r" b="b"/>
              <a:pathLst>
                <a:path w="447039" h="448310">
                  <a:moveTo>
                    <a:pt x="0" y="83438"/>
                  </a:moveTo>
                  <a:lnTo>
                    <a:pt x="6554" y="50952"/>
                  </a:lnTo>
                  <a:lnTo>
                    <a:pt x="24431" y="24431"/>
                  </a:lnTo>
                  <a:lnTo>
                    <a:pt x="50952" y="6554"/>
                  </a:lnTo>
                  <a:lnTo>
                    <a:pt x="83438" y="0"/>
                  </a:lnTo>
                  <a:lnTo>
                    <a:pt x="363600" y="0"/>
                  </a:lnTo>
                  <a:lnTo>
                    <a:pt x="396087" y="6554"/>
                  </a:lnTo>
                  <a:lnTo>
                    <a:pt x="422608" y="24431"/>
                  </a:lnTo>
                  <a:lnTo>
                    <a:pt x="440485" y="50952"/>
                  </a:lnTo>
                  <a:lnTo>
                    <a:pt x="447039" y="83438"/>
                  </a:lnTo>
                  <a:lnTo>
                    <a:pt x="447039" y="364871"/>
                  </a:lnTo>
                  <a:lnTo>
                    <a:pt x="440485" y="397357"/>
                  </a:lnTo>
                  <a:lnTo>
                    <a:pt x="422608" y="423878"/>
                  </a:lnTo>
                  <a:lnTo>
                    <a:pt x="396087" y="441755"/>
                  </a:lnTo>
                  <a:lnTo>
                    <a:pt x="363600" y="448310"/>
                  </a:lnTo>
                  <a:lnTo>
                    <a:pt x="83438" y="448310"/>
                  </a:lnTo>
                  <a:lnTo>
                    <a:pt x="50952" y="441755"/>
                  </a:lnTo>
                  <a:lnTo>
                    <a:pt x="24431" y="423878"/>
                  </a:lnTo>
                  <a:lnTo>
                    <a:pt x="6554" y="397357"/>
                  </a:lnTo>
                  <a:lnTo>
                    <a:pt x="0" y="364871"/>
                  </a:lnTo>
                  <a:lnTo>
                    <a:pt x="0" y="83438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69051" y="4156138"/>
            <a:ext cx="206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83940" y="5278120"/>
            <a:ext cx="4776470" cy="2230120"/>
          </a:xfrm>
          <a:custGeom>
            <a:avLst/>
            <a:gdLst/>
            <a:ahLst/>
            <a:cxnLst/>
            <a:rect l="l" t="t" r="r" b="b"/>
            <a:pathLst>
              <a:path w="4776470" h="2230120">
                <a:moveTo>
                  <a:pt x="4776470" y="0"/>
                </a:moveTo>
                <a:lnTo>
                  <a:pt x="0" y="0"/>
                </a:lnTo>
                <a:lnTo>
                  <a:pt x="0" y="2230119"/>
                </a:lnTo>
                <a:lnTo>
                  <a:pt x="4776470" y="2230119"/>
                </a:lnTo>
                <a:lnTo>
                  <a:pt x="477647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31640" y="5228590"/>
            <a:ext cx="4479290" cy="224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30200"/>
              </a:lnSpc>
              <a:spcBef>
                <a:spcPts val="100"/>
              </a:spcBef>
            </a:pPr>
            <a:r>
              <a:rPr sz="1600" spc="55" dirty="0">
                <a:latin typeface="Tahoma"/>
                <a:cs typeface="Tahoma"/>
              </a:rPr>
              <a:t>Penerbitan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Pedoman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Umum</a:t>
            </a:r>
            <a:r>
              <a:rPr sz="1600" dirty="0">
                <a:latin typeface="Tahoma"/>
                <a:cs typeface="Tahoma"/>
              </a:rPr>
              <a:t> Ejaan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Bahasa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Disempurnakan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(EYD)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menjadi </a:t>
            </a:r>
            <a:r>
              <a:rPr sz="1600" spc="75" dirty="0">
                <a:latin typeface="Tahoma"/>
                <a:cs typeface="Tahoma"/>
              </a:rPr>
              <a:t>pedoman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resmi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dalam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penulisan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Bahasa </a:t>
            </a:r>
            <a:r>
              <a:rPr sz="1600" dirty="0">
                <a:latin typeface="Tahoma"/>
                <a:cs typeface="Tahoma"/>
              </a:rPr>
              <a:t>Indonesia,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memastikan</a:t>
            </a:r>
            <a:r>
              <a:rPr sz="1600" spc="10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keseragaman</a:t>
            </a:r>
            <a:r>
              <a:rPr sz="1600" spc="10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dan </a:t>
            </a:r>
            <a:r>
              <a:rPr sz="1600" spc="55" dirty="0">
                <a:latin typeface="Tahoma"/>
                <a:cs typeface="Tahoma"/>
              </a:rPr>
              <a:t>kemudahan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dalam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berkomunikasi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tertulis.</a:t>
            </a:r>
            <a:r>
              <a:rPr sz="1600" spc="60" dirty="0">
                <a:latin typeface="Tahoma"/>
                <a:cs typeface="Tahoma"/>
              </a:rPr>
              <a:t> EYD memudahkan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penggunaan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Bahasa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Indonesia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baik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benar.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430259" y="3883659"/>
            <a:ext cx="455930" cy="825500"/>
            <a:chOff x="8430259" y="3883659"/>
            <a:chExt cx="455930" cy="825500"/>
          </a:xfrm>
        </p:grpSpPr>
        <p:sp>
          <p:nvSpPr>
            <p:cNvPr id="18" name="object 18"/>
            <p:cNvSpPr/>
            <p:nvPr/>
          </p:nvSpPr>
          <p:spPr>
            <a:xfrm>
              <a:off x="8647429" y="3883659"/>
              <a:ext cx="22860" cy="598170"/>
            </a:xfrm>
            <a:custGeom>
              <a:avLst/>
              <a:gdLst/>
              <a:ahLst/>
              <a:cxnLst/>
              <a:rect l="l" t="t" r="r" b="b"/>
              <a:pathLst>
                <a:path w="22859" h="598170">
                  <a:moveTo>
                    <a:pt x="177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593089"/>
                  </a:lnTo>
                  <a:lnTo>
                    <a:pt x="5079" y="598169"/>
                  </a:lnTo>
                  <a:lnTo>
                    <a:pt x="17779" y="598169"/>
                  </a:lnTo>
                  <a:lnTo>
                    <a:pt x="22860" y="593089"/>
                  </a:lnTo>
                  <a:lnTo>
                    <a:pt x="22860" y="507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B1D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34069" y="4257039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364616" y="0"/>
                  </a:moveTo>
                  <a:lnTo>
                    <a:pt x="83693" y="0"/>
                  </a:lnTo>
                  <a:lnTo>
                    <a:pt x="51113" y="6576"/>
                  </a:lnTo>
                  <a:lnTo>
                    <a:pt x="24510" y="24511"/>
                  </a:lnTo>
                  <a:lnTo>
                    <a:pt x="6576" y="51113"/>
                  </a:lnTo>
                  <a:lnTo>
                    <a:pt x="0" y="83693"/>
                  </a:lnTo>
                  <a:lnTo>
                    <a:pt x="0" y="364617"/>
                  </a:lnTo>
                  <a:lnTo>
                    <a:pt x="6576" y="397196"/>
                  </a:lnTo>
                  <a:lnTo>
                    <a:pt x="24511" y="423799"/>
                  </a:lnTo>
                  <a:lnTo>
                    <a:pt x="51113" y="441733"/>
                  </a:lnTo>
                  <a:lnTo>
                    <a:pt x="83693" y="448310"/>
                  </a:lnTo>
                  <a:lnTo>
                    <a:pt x="364616" y="448310"/>
                  </a:lnTo>
                  <a:lnTo>
                    <a:pt x="397196" y="441733"/>
                  </a:lnTo>
                  <a:lnTo>
                    <a:pt x="423799" y="423799"/>
                  </a:lnTo>
                  <a:lnTo>
                    <a:pt x="441733" y="397196"/>
                  </a:lnTo>
                  <a:lnTo>
                    <a:pt x="448309" y="364617"/>
                  </a:lnTo>
                  <a:lnTo>
                    <a:pt x="448309" y="83693"/>
                  </a:lnTo>
                  <a:lnTo>
                    <a:pt x="441733" y="51113"/>
                  </a:lnTo>
                  <a:lnTo>
                    <a:pt x="423798" y="24511"/>
                  </a:lnTo>
                  <a:lnTo>
                    <a:pt x="397196" y="6576"/>
                  </a:lnTo>
                  <a:lnTo>
                    <a:pt x="364616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34069" y="4257039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0" y="83693"/>
                  </a:moveTo>
                  <a:lnTo>
                    <a:pt x="6576" y="51113"/>
                  </a:lnTo>
                  <a:lnTo>
                    <a:pt x="24510" y="24511"/>
                  </a:lnTo>
                  <a:lnTo>
                    <a:pt x="51113" y="6576"/>
                  </a:lnTo>
                  <a:lnTo>
                    <a:pt x="83693" y="0"/>
                  </a:lnTo>
                  <a:lnTo>
                    <a:pt x="364616" y="0"/>
                  </a:lnTo>
                  <a:lnTo>
                    <a:pt x="397196" y="6576"/>
                  </a:lnTo>
                  <a:lnTo>
                    <a:pt x="423798" y="24511"/>
                  </a:lnTo>
                  <a:lnTo>
                    <a:pt x="441733" y="51113"/>
                  </a:lnTo>
                  <a:lnTo>
                    <a:pt x="448309" y="83693"/>
                  </a:lnTo>
                  <a:lnTo>
                    <a:pt x="448309" y="364617"/>
                  </a:lnTo>
                  <a:lnTo>
                    <a:pt x="441733" y="397196"/>
                  </a:lnTo>
                  <a:lnTo>
                    <a:pt x="423799" y="423799"/>
                  </a:lnTo>
                  <a:lnTo>
                    <a:pt x="397196" y="441733"/>
                  </a:lnTo>
                  <a:lnTo>
                    <a:pt x="364616" y="448310"/>
                  </a:lnTo>
                  <a:lnTo>
                    <a:pt x="83693" y="448310"/>
                  </a:lnTo>
                  <a:lnTo>
                    <a:pt x="51113" y="441733"/>
                  </a:lnTo>
                  <a:lnTo>
                    <a:pt x="24511" y="423799"/>
                  </a:lnTo>
                  <a:lnTo>
                    <a:pt x="6576" y="397196"/>
                  </a:lnTo>
                  <a:lnTo>
                    <a:pt x="0" y="364617"/>
                  </a:lnTo>
                  <a:lnTo>
                    <a:pt x="0" y="83693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555990" y="4156138"/>
            <a:ext cx="206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69990" y="1772920"/>
            <a:ext cx="4776470" cy="1911350"/>
          </a:xfrm>
          <a:custGeom>
            <a:avLst/>
            <a:gdLst/>
            <a:ahLst/>
            <a:cxnLst/>
            <a:rect l="l" t="t" r="r" b="b"/>
            <a:pathLst>
              <a:path w="4776470" h="1911350">
                <a:moveTo>
                  <a:pt x="4776470" y="0"/>
                </a:moveTo>
                <a:lnTo>
                  <a:pt x="0" y="0"/>
                </a:lnTo>
                <a:lnTo>
                  <a:pt x="0" y="1911350"/>
                </a:lnTo>
                <a:lnTo>
                  <a:pt x="4776470" y="1911350"/>
                </a:lnTo>
                <a:lnTo>
                  <a:pt x="477647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13551" y="1722374"/>
            <a:ext cx="4689475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0200"/>
              </a:lnSpc>
              <a:spcBef>
                <a:spcPts val="100"/>
              </a:spcBef>
            </a:pPr>
            <a:r>
              <a:rPr sz="1600" spc="75" dirty="0">
                <a:latin typeface="Tahoma"/>
                <a:cs typeface="Tahoma"/>
              </a:rPr>
              <a:t>Penyusunan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Kamus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Besar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Indonesia </a:t>
            </a:r>
            <a:r>
              <a:rPr sz="1600" dirty="0">
                <a:latin typeface="Tahoma"/>
                <a:cs typeface="Tahoma"/>
              </a:rPr>
              <a:t>(KBBI)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sebagai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acuan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standar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kosakata </a:t>
            </a:r>
            <a:r>
              <a:rPr sz="1600" spc="60" dirty="0">
                <a:latin typeface="Tahoma"/>
                <a:cs typeface="Tahoma"/>
              </a:rPr>
              <a:t>memperkaya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khazanah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Indonesia, </a:t>
            </a:r>
            <a:r>
              <a:rPr sz="1600" spc="55" dirty="0">
                <a:latin typeface="Tahoma"/>
                <a:cs typeface="Tahoma"/>
              </a:rPr>
              <a:t>memberikan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pedoman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tentang</a:t>
            </a:r>
            <a:r>
              <a:rPr sz="1600" spc="65" dirty="0">
                <a:latin typeface="Tahoma"/>
                <a:cs typeface="Tahoma"/>
              </a:rPr>
              <a:t> penggunaan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kata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1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makna.</a:t>
            </a:r>
            <a:r>
              <a:rPr sz="1600" spc="11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KBBI</a:t>
            </a:r>
            <a:r>
              <a:rPr sz="1600" spc="1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menjadi</a:t>
            </a:r>
            <a:r>
              <a:rPr sz="1600" spc="1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rujukan</a:t>
            </a:r>
            <a:r>
              <a:rPr sz="1600" spc="1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utama</a:t>
            </a:r>
            <a:r>
              <a:rPr sz="1600" spc="15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dalam </a:t>
            </a:r>
            <a:r>
              <a:rPr sz="1600" spc="55" dirty="0">
                <a:latin typeface="Tahoma"/>
                <a:cs typeface="Tahoma"/>
              </a:rPr>
              <a:t>penulisan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komunikasi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resmi.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117580" y="4253229"/>
            <a:ext cx="455930" cy="825500"/>
            <a:chOff x="11117580" y="4253229"/>
            <a:chExt cx="455930" cy="825500"/>
          </a:xfrm>
        </p:grpSpPr>
        <p:sp>
          <p:nvSpPr>
            <p:cNvPr id="25" name="object 25"/>
            <p:cNvSpPr/>
            <p:nvPr/>
          </p:nvSpPr>
          <p:spPr>
            <a:xfrm>
              <a:off x="11333480" y="4481829"/>
              <a:ext cx="22860" cy="596900"/>
            </a:xfrm>
            <a:custGeom>
              <a:avLst/>
              <a:gdLst/>
              <a:ahLst/>
              <a:cxnLst/>
              <a:rect l="l" t="t" r="r" b="b"/>
              <a:pathLst>
                <a:path w="22859" h="596900">
                  <a:moveTo>
                    <a:pt x="17652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91820"/>
                  </a:lnTo>
                  <a:lnTo>
                    <a:pt x="5079" y="596900"/>
                  </a:lnTo>
                  <a:lnTo>
                    <a:pt x="17652" y="596900"/>
                  </a:lnTo>
                  <a:lnTo>
                    <a:pt x="22860" y="591820"/>
                  </a:lnTo>
                  <a:lnTo>
                    <a:pt x="22860" y="5080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B1D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21390" y="4257039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364616" y="0"/>
                  </a:moveTo>
                  <a:lnTo>
                    <a:pt x="83692" y="0"/>
                  </a:lnTo>
                  <a:lnTo>
                    <a:pt x="51113" y="6576"/>
                  </a:lnTo>
                  <a:lnTo>
                    <a:pt x="24510" y="24511"/>
                  </a:lnTo>
                  <a:lnTo>
                    <a:pt x="6576" y="51113"/>
                  </a:lnTo>
                  <a:lnTo>
                    <a:pt x="0" y="83693"/>
                  </a:lnTo>
                  <a:lnTo>
                    <a:pt x="0" y="364617"/>
                  </a:lnTo>
                  <a:lnTo>
                    <a:pt x="6576" y="397196"/>
                  </a:lnTo>
                  <a:lnTo>
                    <a:pt x="24510" y="423799"/>
                  </a:lnTo>
                  <a:lnTo>
                    <a:pt x="51113" y="441733"/>
                  </a:lnTo>
                  <a:lnTo>
                    <a:pt x="83692" y="448310"/>
                  </a:lnTo>
                  <a:lnTo>
                    <a:pt x="364616" y="448310"/>
                  </a:lnTo>
                  <a:lnTo>
                    <a:pt x="397196" y="441733"/>
                  </a:lnTo>
                  <a:lnTo>
                    <a:pt x="423799" y="423799"/>
                  </a:lnTo>
                  <a:lnTo>
                    <a:pt x="441733" y="397196"/>
                  </a:lnTo>
                  <a:lnTo>
                    <a:pt x="448309" y="364617"/>
                  </a:lnTo>
                  <a:lnTo>
                    <a:pt x="448309" y="83693"/>
                  </a:lnTo>
                  <a:lnTo>
                    <a:pt x="441733" y="51113"/>
                  </a:lnTo>
                  <a:lnTo>
                    <a:pt x="423798" y="24511"/>
                  </a:lnTo>
                  <a:lnTo>
                    <a:pt x="397196" y="6576"/>
                  </a:lnTo>
                  <a:lnTo>
                    <a:pt x="364616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21390" y="4257039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0" y="83693"/>
                  </a:moveTo>
                  <a:lnTo>
                    <a:pt x="6576" y="51113"/>
                  </a:lnTo>
                  <a:lnTo>
                    <a:pt x="24510" y="24511"/>
                  </a:lnTo>
                  <a:lnTo>
                    <a:pt x="51113" y="6576"/>
                  </a:lnTo>
                  <a:lnTo>
                    <a:pt x="83692" y="0"/>
                  </a:lnTo>
                  <a:lnTo>
                    <a:pt x="364616" y="0"/>
                  </a:lnTo>
                  <a:lnTo>
                    <a:pt x="397196" y="6576"/>
                  </a:lnTo>
                  <a:lnTo>
                    <a:pt x="423798" y="24511"/>
                  </a:lnTo>
                  <a:lnTo>
                    <a:pt x="441733" y="51113"/>
                  </a:lnTo>
                  <a:lnTo>
                    <a:pt x="448309" y="83693"/>
                  </a:lnTo>
                  <a:lnTo>
                    <a:pt x="448309" y="364617"/>
                  </a:lnTo>
                  <a:lnTo>
                    <a:pt x="441733" y="397196"/>
                  </a:lnTo>
                  <a:lnTo>
                    <a:pt x="423799" y="423799"/>
                  </a:lnTo>
                  <a:lnTo>
                    <a:pt x="397196" y="441733"/>
                  </a:lnTo>
                  <a:lnTo>
                    <a:pt x="364616" y="448310"/>
                  </a:lnTo>
                  <a:lnTo>
                    <a:pt x="83692" y="448310"/>
                  </a:lnTo>
                  <a:lnTo>
                    <a:pt x="51113" y="441733"/>
                  </a:lnTo>
                  <a:lnTo>
                    <a:pt x="24510" y="423799"/>
                  </a:lnTo>
                  <a:lnTo>
                    <a:pt x="6576" y="397196"/>
                  </a:lnTo>
                  <a:lnTo>
                    <a:pt x="0" y="364617"/>
                  </a:lnTo>
                  <a:lnTo>
                    <a:pt x="0" y="83693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243309" y="4156138"/>
            <a:ext cx="206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957309" y="5278120"/>
            <a:ext cx="4776470" cy="1911350"/>
          </a:xfrm>
          <a:custGeom>
            <a:avLst/>
            <a:gdLst/>
            <a:ahLst/>
            <a:cxnLst/>
            <a:rect l="l" t="t" r="r" b="b"/>
            <a:pathLst>
              <a:path w="4776469" h="1911350">
                <a:moveTo>
                  <a:pt x="4776470" y="0"/>
                </a:moveTo>
                <a:lnTo>
                  <a:pt x="0" y="0"/>
                </a:lnTo>
                <a:lnTo>
                  <a:pt x="0" y="1911349"/>
                </a:lnTo>
                <a:lnTo>
                  <a:pt x="4776470" y="1911349"/>
                </a:lnTo>
                <a:lnTo>
                  <a:pt x="477647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980551" y="5228590"/>
            <a:ext cx="4728845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30200"/>
              </a:lnSpc>
              <a:spcBef>
                <a:spcPts val="100"/>
              </a:spcBef>
            </a:pPr>
            <a:r>
              <a:rPr sz="1600" spc="85" dirty="0">
                <a:latin typeface="Tahoma"/>
                <a:cs typeface="Tahoma"/>
              </a:rPr>
              <a:t>Upaya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standardisasi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tata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peristilahan </a:t>
            </a:r>
            <a:r>
              <a:rPr sz="1600" spc="50" dirty="0">
                <a:latin typeface="Tahoma"/>
                <a:cs typeface="Tahoma"/>
              </a:rPr>
              <a:t>memastikan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konsistensi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dalam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penggunaan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9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Indonesia,</a:t>
            </a:r>
            <a:r>
              <a:rPr sz="1600" spc="9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mempermudah</a:t>
            </a:r>
            <a:r>
              <a:rPr sz="1600" spc="10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pemahaman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komunikasi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antar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penutur.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Standarisasi </a:t>
            </a:r>
            <a:r>
              <a:rPr sz="1600" spc="-25" dirty="0">
                <a:latin typeface="Tahoma"/>
                <a:cs typeface="Tahoma"/>
              </a:rPr>
              <a:t>ini </a:t>
            </a:r>
            <a:r>
              <a:rPr sz="1600" dirty="0">
                <a:latin typeface="Tahoma"/>
                <a:cs typeface="Tahoma"/>
              </a:rPr>
              <a:t>juga </a:t>
            </a:r>
            <a:r>
              <a:rPr sz="1600" spc="50" dirty="0">
                <a:latin typeface="Tahoma"/>
                <a:cs typeface="Tahoma"/>
              </a:rPr>
              <a:t>membantu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dalam </a:t>
            </a:r>
            <a:r>
              <a:rPr sz="1600" spc="60" dirty="0">
                <a:latin typeface="Tahoma"/>
                <a:cs typeface="Tahoma"/>
              </a:rPr>
              <a:t>berkomunikasi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internasional.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938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dirty="0"/>
              <a:t>Pengaruh</a:t>
            </a:r>
            <a:r>
              <a:rPr spc="-65" dirty="0"/>
              <a:t> </a:t>
            </a:r>
            <a:r>
              <a:rPr dirty="0"/>
              <a:t>Bahasa</a:t>
            </a:r>
            <a:r>
              <a:rPr spc="-40" dirty="0"/>
              <a:t> </a:t>
            </a:r>
            <a:r>
              <a:rPr dirty="0"/>
              <a:t>Asing</a:t>
            </a:r>
            <a:r>
              <a:rPr spc="-55" dirty="0"/>
              <a:t> </a:t>
            </a:r>
            <a:r>
              <a:rPr dirty="0"/>
              <a:t>terhadap</a:t>
            </a:r>
            <a:r>
              <a:rPr spc="-65" dirty="0"/>
              <a:t> </a:t>
            </a:r>
            <a:r>
              <a:rPr dirty="0"/>
              <a:t>Bahasa</a:t>
            </a:r>
            <a:r>
              <a:rPr spc="-40" dirty="0"/>
              <a:t> </a:t>
            </a:r>
            <a:r>
              <a:rPr spc="-10" dirty="0"/>
              <a:t>Indonesia</a:t>
            </a:r>
          </a:p>
        </p:txBody>
      </p:sp>
      <p:sp>
        <p:nvSpPr>
          <p:cNvPr id="3" name="object 3"/>
          <p:cNvSpPr/>
          <p:nvPr/>
        </p:nvSpPr>
        <p:spPr>
          <a:xfrm>
            <a:off x="905510" y="3098800"/>
            <a:ext cx="2903220" cy="660400"/>
          </a:xfrm>
          <a:custGeom>
            <a:avLst/>
            <a:gdLst/>
            <a:ahLst/>
            <a:cxnLst/>
            <a:rect l="l" t="t" r="r" b="b"/>
            <a:pathLst>
              <a:path w="2903220" h="660400">
                <a:moveTo>
                  <a:pt x="2903219" y="0"/>
                </a:moveTo>
                <a:lnTo>
                  <a:pt x="0" y="0"/>
                </a:lnTo>
                <a:lnTo>
                  <a:pt x="0" y="660400"/>
                </a:lnTo>
                <a:lnTo>
                  <a:pt x="2903219" y="660400"/>
                </a:lnTo>
                <a:lnTo>
                  <a:pt x="2903219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3127" y="3055873"/>
            <a:ext cx="188404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050" b="1" spc="-10" dirty="0">
                <a:latin typeface="Calibri"/>
                <a:cs typeface="Calibri"/>
              </a:rPr>
              <a:t>Pengaruh</a:t>
            </a:r>
            <a:r>
              <a:rPr sz="2050" b="1" spc="-45" dirty="0">
                <a:latin typeface="Calibri"/>
                <a:cs typeface="Calibri"/>
              </a:rPr>
              <a:t> </a:t>
            </a:r>
            <a:r>
              <a:rPr sz="2050" b="1" spc="-10" dirty="0">
                <a:latin typeface="Calibri"/>
                <a:cs typeface="Calibri"/>
              </a:rPr>
              <a:t>Bahasa Sanskerta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5510" y="3879850"/>
            <a:ext cx="2903220" cy="3220720"/>
          </a:xfrm>
          <a:custGeom>
            <a:avLst/>
            <a:gdLst/>
            <a:ahLst/>
            <a:cxnLst/>
            <a:rect l="l" t="t" r="r" b="b"/>
            <a:pathLst>
              <a:path w="2903220" h="3220720">
                <a:moveTo>
                  <a:pt x="2903219" y="0"/>
                </a:moveTo>
                <a:lnTo>
                  <a:pt x="0" y="0"/>
                </a:lnTo>
                <a:lnTo>
                  <a:pt x="0" y="3220720"/>
                </a:lnTo>
                <a:lnTo>
                  <a:pt x="2903219" y="3220720"/>
                </a:lnTo>
                <a:lnTo>
                  <a:pt x="2903219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3127" y="3827907"/>
            <a:ext cx="2915920" cy="288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-35" dirty="0">
                <a:latin typeface="Tahoma"/>
                <a:cs typeface="Tahoma"/>
              </a:rPr>
              <a:t> </a:t>
            </a:r>
            <a:r>
              <a:rPr sz="1550" spc="65" dirty="0">
                <a:latin typeface="Tahoma"/>
                <a:cs typeface="Tahoma"/>
              </a:rPr>
              <a:t>Sanskerta</a:t>
            </a:r>
            <a:r>
              <a:rPr sz="1550" spc="-30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memberikan </a:t>
            </a:r>
            <a:r>
              <a:rPr sz="1550" spc="50" dirty="0">
                <a:latin typeface="Tahoma"/>
                <a:cs typeface="Tahoma"/>
              </a:rPr>
              <a:t>kontribusi</a:t>
            </a:r>
            <a:r>
              <a:rPr sz="1550" spc="-60" dirty="0">
                <a:latin typeface="Tahoma"/>
                <a:cs typeface="Tahoma"/>
              </a:rPr>
              <a:t> </a:t>
            </a:r>
            <a:r>
              <a:rPr sz="1550" spc="70" dirty="0">
                <a:latin typeface="Tahoma"/>
                <a:cs typeface="Tahoma"/>
              </a:rPr>
              <a:t>besar</a:t>
            </a:r>
            <a:r>
              <a:rPr sz="1550" spc="-40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terhadap </a:t>
            </a: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14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Indonesia,</a:t>
            </a:r>
            <a:r>
              <a:rPr sz="1550" spc="110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terutama </a:t>
            </a:r>
            <a:r>
              <a:rPr sz="1550" spc="50" dirty="0">
                <a:latin typeface="Tahoma"/>
                <a:cs typeface="Tahoma"/>
              </a:rPr>
              <a:t>dalam</a:t>
            </a:r>
            <a:r>
              <a:rPr sz="1550" spc="-35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kosakata</a:t>
            </a:r>
            <a:r>
              <a:rPr sz="1550" spc="-45" dirty="0">
                <a:latin typeface="Tahoma"/>
                <a:cs typeface="Tahoma"/>
              </a:rPr>
              <a:t> </a:t>
            </a:r>
            <a:r>
              <a:rPr sz="1550" spc="70" dirty="0">
                <a:latin typeface="Tahoma"/>
                <a:cs typeface="Tahoma"/>
              </a:rPr>
              <a:t>yang</a:t>
            </a:r>
            <a:r>
              <a:rPr sz="1550" spc="-45" dirty="0">
                <a:latin typeface="Tahoma"/>
                <a:cs typeface="Tahoma"/>
              </a:rPr>
              <a:t> </a:t>
            </a:r>
            <a:r>
              <a:rPr sz="1550" spc="35" dirty="0">
                <a:latin typeface="Tahoma"/>
                <a:cs typeface="Tahoma"/>
              </a:rPr>
              <a:t>berkaitan </a:t>
            </a:r>
            <a:r>
              <a:rPr sz="1550" spc="65" dirty="0">
                <a:latin typeface="Tahoma"/>
                <a:cs typeface="Tahoma"/>
              </a:rPr>
              <a:t>dengan</a:t>
            </a:r>
            <a:r>
              <a:rPr sz="1550" spc="14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agama,</a:t>
            </a:r>
            <a:r>
              <a:rPr sz="1550" spc="17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filsafat,</a:t>
            </a:r>
            <a:r>
              <a:rPr sz="1550" spc="170" dirty="0">
                <a:latin typeface="Tahoma"/>
                <a:cs typeface="Tahoma"/>
              </a:rPr>
              <a:t> </a:t>
            </a:r>
            <a:r>
              <a:rPr sz="1550" spc="30" dirty="0">
                <a:latin typeface="Tahoma"/>
                <a:cs typeface="Tahoma"/>
              </a:rPr>
              <a:t>dan </a:t>
            </a:r>
            <a:r>
              <a:rPr sz="1550" dirty="0">
                <a:latin typeface="Tahoma"/>
                <a:cs typeface="Tahoma"/>
              </a:rPr>
              <a:t>sastra.</a:t>
            </a:r>
            <a:r>
              <a:rPr sz="1550" spc="12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Contohnya,</a:t>
            </a:r>
            <a:r>
              <a:rPr sz="1550" spc="110" dirty="0">
                <a:latin typeface="Tahoma"/>
                <a:cs typeface="Tahoma"/>
              </a:rPr>
              <a:t> </a:t>
            </a:r>
            <a:r>
              <a:rPr sz="1550" spc="-20" dirty="0">
                <a:latin typeface="Tahoma"/>
                <a:cs typeface="Tahoma"/>
              </a:rPr>
              <a:t>kata </a:t>
            </a:r>
            <a:r>
              <a:rPr sz="1550" spc="55" dirty="0">
                <a:latin typeface="Tahoma"/>
                <a:cs typeface="Tahoma"/>
              </a:rPr>
              <a:t>"bahasa,"</a:t>
            </a:r>
            <a:r>
              <a:rPr sz="1550" spc="-5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"manusia,"</a:t>
            </a:r>
            <a:r>
              <a:rPr sz="1550" spc="500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"agama,"</a:t>
            </a:r>
            <a:r>
              <a:rPr sz="1550" spc="5" dirty="0">
                <a:latin typeface="Tahoma"/>
                <a:cs typeface="Tahoma"/>
              </a:rPr>
              <a:t> </a:t>
            </a:r>
            <a:r>
              <a:rPr sz="1550" spc="55" dirty="0">
                <a:latin typeface="Tahoma"/>
                <a:cs typeface="Tahoma"/>
              </a:rPr>
              <a:t>dan</a:t>
            </a:r>
            <a:r>
              <a:rPr sz="1550" spc="-30" dirty="0">
                <a:latin typeface="Tahoma"/>
                <a:cs typeface="Tahoma"/>
              </a:rPr>
              <a:t> </a:t>
            </a:r>
            <a:r>
              <a:rPr sz="1550" spc="65" dirty="0">
                <a:latin typeface="Tahoma"/>
                <a:cs typeface="Tahoma"/>
              </a:rPr>
              <a:t>"budaya" </a:t>
            </a:r>
            <a:r>
              <a:rPr sz="1550" spc="55" dirty="0">
                <a:latin typeface="Tahoma"/>
                <a:cs typeface="Tahoma"/>
              </a:rPr>
              <a:t>berasal</a:t>
            </a:r>
            <a:r>
              <a:rPr sz="1550" spc="2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dari</a:t>
            </a:r>
            <a:r>
              <a:rPr sz="1550" spc="40" dirty="0">
                <a:latin typeface="Tahoma"/>
                <a:cs typeface="Tahoma"/>
              </a:rPr>
              <a:t> </a:t>
            </a: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20" dirty="0">
                <a:latin typeface="Tahoma"/>
                <a:cs typeface="Tahoma"/>
              </a:rPr>
              <a:t> </a:t>
            </a:r>
            <a:r>
              <a:rPr sz="1550" spc="40" dirty="0">
                <a:latin typeface="Tahoma"/>
                <a:cs typeface="Tahoma"/>
              </a:rPr>
              <a:t>Sanskerta.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11320" y="3098800"/>
            <a:ext cx="2722880" cy="330200"/>
          </a:xfrm>
          <a:custGeom>
            <a:avLst/>
            <a:gdLst/>
            <a:ahLst/>
            <a:cxnLst/>
            <a:rect l="l" t="t" r="r" b="b"/>
            <a:pathLst>
              <a:path w="2722879" h="330200">
                <a:moveTo>
                  <a:pt x="2722879" y="0"/>
                </a:moveTo>
                <a:lnTo>
                  <a:pt x="0" y="0"/>
                </a:lnTo>
                <a:lnTo>
                  <a:pt x="0" y="330200"/>
                </a:lnTo>
                <a:lnTo>
                  <a:pt x="2722879" y="330200"/>
                </a:lnTo>
                <a:lnTo>
                  <a:pt x="2722879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8620" y="3073653"/>
            <a:ext cx="245491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" dirty="0">
                <a:latin typeface="Calibri"/>
                <a:cs typeface="Calibri"/>
              </a:rPr>
              <a:t>Pengaruh</a:t>
            </a:r>
            <a:r>
              <a:rPr sz="2050" b="1" spc="-2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Bahasa</a:t>
            </a:r>
            <a:r>
              <a:rPr sz="2050" b="1" spc="-20" dirty="0">
                <a:latin typeface="Calibri"/>
                <a:cs typeface="Calibri"/>
              </a:rPr>
              <a:t> Arab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11320" y="3920490"/>
            <a:ext cx="2903220" cy="2576830"/>
          </a:xfrm>
          <a:custGeom>
            <a:avLst/>
            <a:gdLst/>
            <a:ahLst/>
            <a:cxnLst/>
            <a:rect l="l" t="t" r="r" b="b"/>
            <a:pathLst>
              <a:path w="2903220" h="2576829">
                <a:moveTo>
                  <a:pt x="2903220" y="0"/>
                </a:moveTo>
                <a:lnTo>
                  <a:pt x="0" y="0"/>
                </a:lnTo>
                <a:lnTo>
                  <a:pt x="0" y="2576830"/>
                </a:lnTo>
                <a:lnTo>
                  <a:pt x="2903220" y="2576830"/>
                </a:lnTo>
                <a:lnTo>
                  <a:pt x="2903220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" y="1991360"/>
            <a:ext cx="13220700" cy="8051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98620" y="3869054"/>
            <a:ext cx="2915920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-35" dirty="0">
                <a:latin typeface="Tahoma"/>
                <a:cs typeface="Tahoma"/>
              </a:rPr>
              <a:t> </a:t>
            </a:r>
            <a:r>
              <a:rPr sz="1550" spc="65" dirty="0">
                <a:latin typeface="Tahoma"/>
                <a:cs typeface="Tahoma"/>
              </a:rPr>
              <a:t>Arab</a:t>
            </a:r>
            <a:r>
              <a:rPr sz="1550" spc="-15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memengaruhi </a:t>
            </a: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16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Indonesia</a:t>
            </a:r>
            <a:r>
              <a:rPr sz="1550" spc="125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melalui </a:t>
            </a:r>
            <a:r>
              <a:rPr sz="1550" spc="60" dirty="0">
                <a:latin typeface="Tahoma"/>
                <a:cs typeface="Tahoma"/>
              </a:rPr>
              <a:t>penyebaran</a:t>
            </a:r>
            <a:r>
              <a:rPr sz="1550" spc="-25" dirty="0">
                <a:latin typeface="Tahoma"/>
                <a:cs typeface="Tahoma"/>
              </a:rPr>
              <a:t> </a:t>
            </a:r>
            <a:r>
              <a:rPr sz="1550" spc="55" dirty="0">
                <a:latin typeface="Tahoma"/>
                <a:cs typeface="Tahoma"/>
              </a:rPr>
              <a:t>agama</a:t>
            </a:r>
            <a:r>
              <a:rPr sz="1550" spc="-25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Islam. </a:t>
            </a:r>
            <a:r>
              <a:rPr sz="1550" spc="65" dirty="0">
                <a:latin typeface="Tahoma"/>
                <a:cs typeface="Tahoma"/>
              </a:rPr>
              <a:t>Banyak</a:t>
            </a:r>
            <a:r>
              <a:rPr sz="1550" spc="14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istilah</a:t>
            </a:r>
            <a:r>
              <a:rPr sz="1550" spc="10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agama,</a:t>
            </a:r>
            <a:r>
              <a:rPr sz="1550" spc="170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hukum, </a:t>
            </a:r>
            <a:r>
              <a:rPr sz="1550" spc="55" dirty="0">
                <a:latin typeface="Tahoma"/>
                <a:cs typeface="Tahoma"/>
              </a:rPr>
              <a:t>dan</a:t>
            </a:r>
            <a:r>
              <a:rPr sz="1550" spc="-3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perdagangan</a:t>
            </a:r>
            <a:r>
              <a:rPr sz="1550" spc="-25" dirty="0">
                <a:latin typeface="Tahoma"/>
                <a:cs typeface="Tahoma"/>
              </a:rPr>
              <a:t> </a:t>
            </a:r>
            <a:r>
              <a:rPr sz="1550" spc="70" dirty="0">
                <a:latin typeface="Tahoma"/>
                <a:cs typeface="Tahoma"/>
              </a:rPr>
              <a:t>yang</a:t>
            </a:r>
            <a:r>
              <a:rPr sz="1550" spc="-35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berasal </a:t>
            </a:r>
            <a:r>
              <a:rPr sz="1550" dirty="0">
                <a:latin typeface="Tahoma"/>
                <a:cs typeface="Tahoma"/>
              </a:rPr>
              <a:t>dari</a:t>
            </a:r>
            <a:r>
              <a:rPr sz="1550" spc="100" dirty="0">
                <a:latin typeface="Tahoma"/>
                <a:cs typeface="Tahoma"/>
              </a:rPr>
              <a:t> </a:t>
            </a: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9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Arab,</a:t>
            </a:r>
            <a:r>
              <a:rPr sz="1550" spc="105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seperti "masjid,"</a:t>
            </a:r>
            <a:r>
              <a:rPr sz="1550" spc="-30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"hakim,"</a:t>
            </a:r>
            <a:r>
              <a:rPr sz="1550" spc="-25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"rezeki," </a:t>
            </a:r>
            <a:r>
              <a:rPr sz="1550" spc="55" dirty="0">
                <a:latin typeface="Tahoma"/>
                <a:cs typeface="Tahoma"/>
              </a:rPr>
              <a:t>dan</a:t>
            </a:r>
            <a:r>
              <a:rPr sz="1550" spc="-35" dirty="0">
                <a:latin typeface="Tahoma"/>
                <a:cs typeface="Tahoma"/>
              </a:rPr>
              <a:t> </a:t>
            </a:r>
            <a:r>
              <a:rPr sz="1550" spc="40" dirty="0">
                <a:latin typeface="Tahoma"/>
                <a:cs typeface="Tahoma"/>
              </a:rPr>
              <a:t>"sahabat."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15859" y="3098800"/>
            <a:ext cx="2903220" cy="293370"/>
          </a:xfrm>
          <a:custGeom>
            <a:avLst/>
            <a:gdLst/>
            <a:ahLst/>
            <a:cxnLst/>
            <a:rect l="l" t="t" r="r" b="b"/>
            <a:pathLst>
              <a:path w="2903220" h="293370">
                <a:moveTo>
                  <a:pt x="2903220" y="0"/>
                </a:moveTo>
                <a:lnTo>
                  <a:pt x="0" y="0"/>
                </a:lnTo>
                <a:lnTo>
                  <a:pt x="0" y="293370"/>
                </a:lnTo>
                <a:lnTo>
                  <a:pt x="2903220" y="293370"/>
                </a:lnTo>
                <a:lnTo>
                  <a:pt x="2903220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04430" y="3073653"/>
            <a:ext cx="281940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" dirty="0">
                <a:latin typeface="Calibri"/>
                <a:cs typeface="Calibri"/>
              </a:rPr>
              <a:t>Pengaruh</a:t>
            </a:r>
            <a:r>
              <a:rPr sz="2050" b="1" spc="-2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Bahasa</a:t>
            </a:r>
            <a:r>
              <a:rPr sz="2050" b="1" spc="-20" dirty="0">
                <a:latin typeface="Calibri"/>
                <a:cs typeface="Calibri"/>
              </a:rPr>
              <a:t> </a:t>
            </a:r>
            <a:r>
              <a:rPr sz="2050" b="1" spc="-10" dirty="0">
                <a:latin typeface="Calibri"/>
                <a:cs typeface="Calibri"/>
              </a:rPr>
              <a:t>Belanda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4430" y="3403853"/>
            <a:ext cx="902969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" dirty="0">
                <a:latin typeface="Calibri"/>
                <a:cs typeface="Calibri"/>
              </a:rPr>
              <a:t>Belanda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15859" y="3892550"/>
            <a:ext cx="2903220" cy="2576830"/>
          </a:xfrm>
          <a:custGeom>
            <a:avLst/>
            <a:gdLst/>
            <a:ahLst/>
            <a:cxnLst/>
            <a:rect l="l" t="t" r="r" b="b"/>
            <a:pathLst>
              <a:path w="2903220" h="2576829">
                <a:moveTo>
                  <a:pt x="2903220" y="0"/>
                </a:moveTo>
                <a:lnTo>
                  <a:pt x="0" y="0"/>
                </a:lnTo>
                <a:lnTo>
                  <a:pt x="0" y="2576830"/>
                </a:lnTo>
                <a:lnTo>
                  <a:pt x="2903220" y="2576830"/>
                </a:lnTo>
                <a:lnTo>
                  <a:pt x="2903220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04430" y="3841369"/>
            <a:ext cx="2870835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-3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Belanda</a:t>
            </a:r>
            <a:r>
              <a:rPr sz="1550" spc="-30" dirty="0">
                <a:latin typeface="Tahoma"/>
                <a:cs typeface="Tahoma"/>
              </a:rPr>
              <a:t> </a:t>
            </a:r>
            <a:r>
              <a:rPr sz="1550" spc="40" dirty="0">
                <a:latin typeface="Tahoma"/>
                <a:cs typeface="Tahoma"/>
              </a:rPr>
              <a:t>meninggalkan </a:t>
            </a:r>
            <a:r>
              <a:rPr sz="1550" dirty="0">
                <a:latin typeface="Tahoma"/>
                <a:cs typeface="Tahoma"/>
              </a:rPr>
              <a:t>jejak</a:t>
            </a:r>
            <a:r>
              <a:rPr sz="1550" spc="-25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yang</a:t>
            </a:r>
            <a:r>
              <a:rPr sz="1550" spc="-15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signifikan</a:t>
            </a:r>
            <a:r>
              <a:rPr sz="1550" spc="-45" dirty="0">
                <a:latin typeface="Tahoma"/>
                <a:cs typeface="Tahoma"/>
              </a:rPr>
              <a:t> </a:t>
            </a:r>
            <a:r>
              <a:rPr sz="1550" spc="30" dirty="0">
                <a:latin typeface="Tahoma"/>
                <a:cs typeface="Tahoma"/>
              </a:rPr>
              <a:t>dalam </a:t>
            </a: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16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Indonesia</a:t>
            </a:r>
            <a:r>
              <a:rPr sz="1550" spc="125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selama </a:t>
            </a:r>
            <a:r>
              <a:rPr sz="1550" spc="70" dirty="0">
                <a:latin typeface="Tahoma"/>
                <a:cs typeface="Tahoma"/>
              </a:rPr>
              <a:t>masa</a:t>
            </a:r>
            <a:r>
              <a:rPr sz="1550" spc="9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penjajahan.</a:t>
            </a:r>
            <a:r>
              <a:rPr sz="1550" spc="75" dirty="0">
                <a:latin typeface="Tahoma"/>
                <a:cs typeface="Tahoma"/>
              </a:rPr>
              <a:t> </a:t>
            </a:r>
            <a:r>
              <a:rPr sz="1550" spc="70" dirty="0">
                <a:latin typeface="Tahoma"/>
                <a:cs typeface="Tahoma"/>
              </a:rPr>
              <a:t>Kata-</a:t>
            </a:r>
            <a:r>
              <a:rPr sz="1550" spc="-20" dirty="0">
                <a:latin typeface="Tahoma"/>
                <a:cs typeface="Tahoma"/>
              </a:rPr>
              <a:t>kata </a:t>
            </a:r>
            <a:r>
              <a:rPr sz="1550" spc="55" dirty="0">
                <a:latin typeface="Tahoma"/>
                <a:cs typeface="Tahoma"/>
              </a:rPr>
              <a:t>seperti</a:t>
            </a:r>
            <a:r>
              <a:rPr sz="1550" spc="16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"kantor,"</a:t>
            </a:r>
            <a:r>
              <a:rPr sz="1550" spc="170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"sekolah," </a:t>
            </a:r>
            <a:r>
              <a:rPr sz="1550" dirty="0">
                <a:latin typeface="Tahoma"/>
                <a:cs typeface="Tahoma"/>
              </a:rPr>
              <a:t>"rumah</a:t>
            </a:r>
            <a:r>
              <a:rPr sz="1550" spc="16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sakit,"</a:t>
            </a:r>
            <a:r>
              <a:rPr sz="1550" spc="170" dirty="0">
                <a:latin typeface="Tahoma"/>
                <a:cs typeface="Tahoma"/>
              </a:rPr>
              <a:t> </a:t>
            </a:r>
            <a:r>
              <a:rPr sz="1550" spc="55" dirty="0">
                <a:latin typeface="Tahoma"/>
                <a:cs typeface="Tahoma"/>
              </a:rPr>
              <a:t>"apotek,"</a:t>
            </a:r>
            <a:r>
              <a:rPr sz="1550" spc="175" dirty="0">
                <a:latin typeface="Tahoma"/>
                <a:cs typeface="Tahoma"/>
              </a:rPr>
              <a:t> </a:t>
            </a:r>
            <a:r>
              <a:rPr sz="1550" spc="30" dirty="0">
                <a:latin typeface="Tahoma"/>
                <a:cs typeface="Tahoma"/>
              </a:rPr>
              <a:t>dan </a:t>
            </a:r>
            <a:r>
              <a:rPr sz="1550" spc="65" dirty="0">
                <a:latin typeface="Tahoma"/>
                <a:cs typeface="Tahoma"/>
              </a:rPr>
              <a:t>"polisi"</a:t>
            </a:r>
            <a:r>
              <a:rPr sz="1550" spc="-10" dirty="0">
                <a:latin typeface="Tahoma"/>
                <a:cs typeface="Tahoma"/>
              </a:rPr>
              <a:t> </a:t>
            </a:r>
            <a:r>
              <a:rPr sz="1550" spc="55" dirty="0">
                <a:latin typeface="Tahoma"/>
                <a:cs typeface="Tahoma"/>
              </a:rPr>
              <a:t>berasal</a:t>
            </a:r>
            <a:r>
              <a:rPr sz="1550" spc="2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dari</a:t>
            </a:r>
            <a:r>
              <a:rPr sz="1550" spc="35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Bahasa </a:t>
            </a:r>
            <a:r>
              <a:rPr sz="1550" spc="-10" dirty="0">
                <a:latin typeface="Tahoma"/>
                <a:cs typeface="Tahoma"/>
              </a:rPr>
              <a:t>Belanda.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821669" y="3098800"/>
            <a:ext cx="2903220" cy="330200"/>
          </a:xfrm>
          <a:custGeom>
            <a:avLst/>
            <a:gdLst/>
            <a:ahLst/>
            <a:cxnLst/>
            <a:rect l="l" t="t" r="r" b="b"/>
            <a:pathLst>
              <a:path w="2903219" h="330200">
                <a:moveTo>
                  <a:pt x="2903220" y="0"/>
                </a:moveTo>
                <a:lnTo>
                  <a:pt x="0" y="0"/>
                </a:lnTo>
                <a:lnTo>
                  <a:pt x="0" y="330200"/>
                </a:lnTo>
                <a:lnTo>
                  <a:pt x="2903220" y="330200"/>
                </a:lnTo>
                <a:lnTo>
                  <a:pt x="2903220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809858" y="3073653"/>
            <a:ext cx="2661285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" dirty="0">
                <a:latin typeface="Calibri"/>
                <a:cs typeface="Calibri"/>
              </a:rPr>
              <a:t>Pengaruh</a:t>
            </a:r>
            <a:r>
              <a:rPr sz="2050" b="1" spc="-2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Bahasa</a:t>
            </a:r>
            <a:r>
              <a:rPr sz="2050" b="1" spc="-20" dirty="0">
                <a:latin typeface="Calibri"/>
                <a:cs typeface="Calibri"/>
              </a:rPr>
              <a:t> </a:t>
            </a:r>
            <a:r>
              <a:rPr sz="2050" b="1" spc="-10" dirty="0">
                <a:latin typeface="Calibri"/>
                <a:cs typeface="Calibri"/>
              </a:rPr>
              <a:t>Inggris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09858" y="3403853"/>
            <a:ext cx="74422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" dirty="0">
                <a:latin typeface="Calibri"/>
                <a:cs typeface="Calibri"/>
              </a:rPr>
              <a:t>Inggris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821669" y="3892550"/>
            <a:ext cx="2903220" cy="2899410"/>
          </a:xfrm>
          <a:custGeom>
            <a:avLst/>
            <a:gdLst/>
            <a:ahLst/>
            <a:cxnLst/>
            <a:rect l="l" t="t" r="r" b="b"/>
            <a:pathLst>
              <a:path w="2903219" h="2899409">
                <a:moveTo>
                  <a:pt x="2903220" y="0"/>
                </a:moveTo>
                <a:lnTo>
                  <a:pt x="0" y="0"/>
                </a:lnTo>
                <a:lnTo>
                  <a:pt x="0" y="2899410"/>
                </a:lnTo>
                <a:lnTo>
                  <a:pt x="2903220" y="2899410"/>
                </a:lnTo>
                <a:lnTo>
                  <a:pt x="2903220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809858" y="3841369"/>
            <a:ext cx="2710180" cy="288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7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Inggris</a:t>
            </a:r>
            <a:r>
              <a:rPr sz="1550" spc="50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menjadi </a:t>
            </a:r>
            <a:r>
              <a:rPr sz="1550" spc="65" dirty="0">
                <a:latin typeface="Tahoma"/>
                <a:cs typeface="Tahoma"/>
              </a:rPr>
              <a:t>sumber</a:t>
            </a:r>
            <a:r>
              <a:rPr sz="1550" spc="-6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kosakata</a:t>
            </a:r>
            <a:r>
              <a:rPr sz="1550" spc="-30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modern dalam</a:t>
            </a:r>
            <a:r>
              <a:rPr sz="1550" spc="-25" dirty="0">
                <a:latin typeface="Tahoma"/>
                <a:cs typeface="Tahoma"/>
              </a:rPr>
              <a:t> </a:t>
            </a:r>
            <a:r>
              <a:rPr sz="1550" spc="70" dirty="0">
                <a:latin typeface="Tahoma"/>
                <a:cs typeface="Tahoma"/>
              </a:rPr>
              <a:t>Bahasa</a:t>
            </a:r>
            <a:r>
              <a:rPr sz="1550" spc="-35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Indonesia, </a:t>
            </a:r>
            <a:r>
              <a:rPr sz="1550" dirty="0">
                <a:latin typeface="Tahoma"/>
                <a:cs typeface="Tahoma"/>
              </a:rPr>
              <a:t>terutama</a:t>
            </a:r>
            <a:r>
              <a:rPr sz="1550" spc="135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dalam</a:t>
            </a:r>
            <a:r>
              <a:rPr sz="1550" spc="120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bidang </a:t>
            </a:r>
            <a:r>
              <a:rPr sz="1550" spc="10" dirty="0">
                <a:latin typeface="Tahoma"/>
                <a:cs typeface="Tahoma"/>
              </a:rPr>
              <a:t>teknologi,</a:t>
            </a:r>
            <a:r>
              <a:rPr sz="1550" spc="160" dirty="0">
                <a:latin typeface="Tahoma"/>
                <a:cs typeface="Tahoma"/>
              </a:rPr>
              <a:t> </a:t>
            </a:r>
            <a:r>
              <a:rPr sz="1550" spc="10" dirty="0">
                <a:latin typeface="Tahoma"/>
                <a:cs typeface="Tahoma"/>
              </a:rPr>
              <a:t>ilmu</a:t>
            </a:r>
            <a:r>
              <a:rPr sz="1550" spc="200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pengetahuan, </a:t>
            </a:r>
            <a:r>
              <a:rPr sz="1550" spc="55" dirty="0">
                <a:latin typeface="Tahoma"/>
                <a:cs typeface="Tahoma"/>
              </a:rPr>
              <a:t>dan</a:t>
            </a:r>
            <a:r>
              <a:rPr sz="1550" spc="-30" dirty="0">
                <a:latin typeface="Tahoma"/>
                <a:cs typeface="Tahoma"/>
              </a:rPr>
              <a:t> </a:t>
            </a:r>
            <a:r>
              <a:rPr sz="1550" spc="55" dirty="0">
                <a:latin typeface="Tahoma"/>
                <a:cs typeface="Tahoma"/>
              </a:rPr>
              <a:t>bisnis.</a:t>
            </a:r>
            <a:r>
              <a:rPr sz="1550" spc="-6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Contohnya,</a:t>
            </a:r>
            <a:r>
              <a:rPr sz="1550" spc="-35" dirty="0">
                <a:latin typeface="Tahoma"/>
                <a:cs typeface="Tahoma"/>
              </a:rPr>
              <a:t> </a:t>
            </a:r>
            <a:r>
              <a:rPr sz="1550" spc="-20" dirty="0">
                <a:latin typeface="Tahoma"/>
                <a:cs typeface="Tahoma"/>
              </a:rPr>
              <a:t>kata </a:t>
            </a:r>
            <a:r>
              <a:rPr sz="1550" spc="10" dirty="0">
                <a:latin typeface="Tahoma"/>
                <a:cs typeface="Tahoma"/>
              </a:rPr>
              <a:t>"internet,"</a:t>
            </a:r>
            <a:r>
              <a:rPr sz="1550" spc="320" dirty="0">
                <a:latin typeface="Tahoma"/>
                <a:cs typeface="Tahoma"/>
              </a:rPr>
              <a:t> </a:t>
            </a:r>
            <a:r>
              <a:rPr sz="1550" spc="35" dirty="0">
                <a:latin typeface="Tahoma"/>
                <a:cs typeface="Tahoma"/>
              </a:rPr>
              <a:t>"komputer," </a:t>
            </a:r>
            <a:r>
              <a:rPr sz="1550" spc="55" dirty="0">
                <a:latin typeface="Tahoma"/>
                <a:cs typeface="Tahoma"/>
              </a:rPr>
              <a:t>"telepon,"</a:t>
            </a:r>
            <a:r>
              <a:rPr sz="1550" spc="12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"email,"</a:t>
            </a:r>
            <a:r>
              <a:rPr sz="1550" spc="160" dirty="0">
                <a:latin typeface="Tahoma"/>
                <a:cs typeface="Tahoma"/>
              </a:rPr>
              <a:t> </a:t>
            </a:r>
            <a:r>
              <a:rPr sz="1550" spc="30" dirty="0">
                <a:latin typeface="Tahoma"/>
                <a:cs typeface="Tahoma"/>
              </a:rPr>
              <a:t>dan </a:t>
            </a:r>
            <a:r>
              <a:rPr sz="1550" spc="-10" dirty="0">
                <a:latin typeface="Tahoma"/>
                <a:cs typeface="Tahoma"/>
              </a:rPr>
              <a:t>"manajer."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167" y="622681"/>
            <a:ext cx="77660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Bahasa</a:t>
            </a:r>
            <a:r>
              <a:rPr sz="4200" spc="-80" dirty="0"/>
              <a:t> </a:t>
            </a:r>
            <a:r>
              <a:rPr sz="4200" dirty="0"/>
              <a:t>Indonesia</a:t>
            </a:r>
            <a:r>
              <a:rPr sz="4200" spc="-75" dirty="0"/>
              <a:t> </a:t>
            </a:r>
            <a:r>
              <a:rPr sz="4200" dirty="0"/>
              <a:t>di</a:t>
            </a:r>
            <a:r>
              <a:rPr sz="4200" spc="-75" dirty="0"/>
              <a:t> </a:t>
            </a:r>
            <a:r>
              <a:rPr sz="4200" dirty="0"/>
              <a:t>Era</a:t>
            </a:r>
            <a:r>
              <a:rPr sz="4200" spc="-80" dirty="0"/>
              <a:t> </a:t>
            </a:r>
            <a:r>
              <a:rPr sz="4200" spc="-10" dirty="0"/>
              <a:t>Globalisasi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7711058" y="1714182"/>
            <a:ext cx="4177029" cy="244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272424"/>
                </a:solidFill>
                <a:latin typeface="Calibri"/>
                <a:cs typeface="Calibri"/>
              </a:rPr>
              <a:t>Pengajaran</a:t>
            </a:r>
            <a:r>
              <a:rPr sz="2100" b="1" spc="-90" dirty="0">
                <a:solidFill>
                  <a:srgbClr val="272424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272424"/>
                </a:solidFill>
                <a:latin typeface="Calibri"/>
                <a:cs typeface="Calibri"/>
              </a:rPr>
              <a:t>BIPA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35400"/>
              </a:lnSpc>
              <a:spcBef>
                <a:spcPts val="919"/>
              </a:spcBef>
            </a:pPr>
            <a:r>
              <a:rPr sz="1600" spc="50" dirty="0">
                <a:latin typeface="Tahoma"/>
                <a:cs typeface="Tahoma"/>
              </a:rPr>
              <a:t>Pengajaran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di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berbagai </a:t>
            </a:r>
            <a:r>
              <a:rPr sz="1600" spc="60" dirty="0">
                <a:latin typeface="Tahoma"/>
                <a:cs typeface="Tahoma"/>
              </a:rPr>
              <a:t>negara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sebagai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asing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(BIPA) </a:t>
            </a:r>
            <a:r>
              <a:rPr sz="1600" spc="65" dirty="0">
                <a:latin typeface="Tahoma"/>
                <a:cs typeface="Tahoma"/>
              </a:rPr>
              <a:t>semakin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berkembang,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memperkenalkan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kepada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dunia </a:t>
            </a:r>
            <a:r>
              <a:rPr sz="1600" spc="45" dirty="0">
                <a:latin typeface="Tahoma"/>
                <a:cs typeface="Tahoma"/>
              </a:rPr>
              <a:t>internasional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mendorong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pertumbuhan </a:t>
            </a:r>
            <a:r>
              <a:rPr sz="1600" spc="45" dirty="0">
                <a:latin typeface="Tahoma"/>
                <a:cs typeface="Tahoma"/>
              </a:rPr>
              <a:t>penutur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di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luar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negeri.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1058" y="4779391"/>
            <a:ext cx="4198620" cy="244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Penutur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Luar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Negeri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35400"/>
              </a:lnSpc>
              <a:spcBef>
                <a:spcPts val="915"/>
              </a:spcBef>
            </a:pPr>
            <a:r>
              <a:rPr sz="1600" spc="55" dirty="0">
                <a:latin typeface="Tahoma"/>
                <a:cs typeface="Tahoma"/>
              </a:rPr>
              <a:t>Peningkatan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jumlah </a:t>
            </a:r>
            <a:r>
              <a:rPr sz="1600" spc="45" dirty="0">
                <a:latin typeface="Tahoma"/>
                <a:cs typeface="Tahoma"/>
              </a:rPr>
              <a:t>penutur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Bahasa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di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luar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negeri</a:t>
            </a:r>
            <a:r>
              <a:rPr sz="1600" spc="8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menunjukkan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minat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besar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terhadap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Indonesia.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Hal </a:t>
            </a:r>
            <a:r>
              <a:rPr sz="1600" dirty="0">
                <a:latin typeface="Tahoma"/>
                <a:cs typeface="Tahoma"/>
              </a:rPr>
              <a:t>ini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merupakan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bukti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bahwa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Bahasa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7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telah</a:t>
            </a:r>
            <a:r>
              <a:rPr sz="1600" spc="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diterima</a:t>
            </a:r>
            <a:r>
              <a:rPr sz="1600" spc="65" dirty="0">
                <a:latin typeface="Tahoma"/>
                <a:cs typeface="Tahoma"/>
              </a:rPr>
              <a:t> dan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dihargai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di </a:t>
            </a:r>
            <a:r>
              <a:rPr sz="1600" spc="50" dirty="0">
                <a:latin typeface="Tahoma"/>
                <a:cs typeface="Tahoma"/>
              </a:rPr>
              <a:t>dunia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internasional.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7605" y="1714182"/>
            <a:ext cx="4145279" cy="584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72424"/>
                </a:solidFill>
                <a:latin typeface="Calibri"/>
                <a:cs typeface="Calibri"/>
              </a:rPr>
              <a:t>Komunikasi</a:t>
            </a:r>
            <a:r>
              <a:rPr sz="2100" b="1" spc="-95" dirty="0">
                <a:solidFill>
                  <a:srgbClr val="272424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72424"/>
                </a:solidFill>
                <a:latin typeface="Calibri"/>
                <a:cs typeface="Calibri"/>
              </a:rPr>
              <a:t>Internasional</a:t>
            </a:r>
            <a:endParaRPr sz="2100">
              <a:latin typeface="Calibri"/>
              <a:cs typeface="Calibri"/>
            </a:endParaRPr>
          </a:p>
          <a:p>
            <a:pPr marL="88265" marR="5080" indent="-76200" algn="r">
              <a:lnSpc>
                <a:spcPct val="135400"/>
              </a:lnSpc>
              <a:spcBef>
                <a:spcPts val="919"/>
              </a:spcBef>
            </a:pP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semakin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berperan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dalam </a:t>
            </a:r>
            <a:r>
              <a:rPr sz="1600" spc="55" dirty="0">
                <a:latin typeface="Tahoma"/>
                <a:cs typeface="Tahoma"/>
              </a:rPr>
              <a:t>komunikasi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internasional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diplomasi. </a:t>
            </a:r>
            <a:r>
              <a:rPr sz="1600" spc="70" dirty="0">
                <a:latin typeface="Tahoma"/>
                <a:cs typeface="Tahoma"/>
              </a:rPr>
              <a:t>Banyak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negara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di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dunia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telah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mulai </a:t>
            </a:r>
            <a:r>
              <a:rPr sz="1600" spc="10" dirty="0">
                <a:latin typeface="Tahoma"/>
                <a:cs typeface="Tahoma"/>
              </a:rPr>
              <a:t>mempelajari</a:t>
            </a:r>
            <a:r>
              <a:rPr sz="1600" spc="7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9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menggunakan</a:t>
            </a:r>
            <a:r>
              <a:rPr sz="1600" spc="114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Bahasa </a:t>
            </a:r>
            <a:r>
              <a:rPr sz="1600" dirty="0">
                <a:latin typeface="Tahoma"/>
                <a:cs typeface="Tahoma"/>
              </a:rPr>
              <a:t>Indonesia,</a:t>
            </a:r>
            <a:r>
              <a:rPr sz="1600" spc="229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memperluas</a:t>
            </a:r>
            <a:r>
              <a:rPr sz="1600" spc="2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jangkauan</a:t>
            </a:r>
            <a:r>
              <a:rPr sz="1600" spc="2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Bahasa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di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dunia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internasional.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600">
              <a:latin typeface="Tahoma"/>
              <a:cs typeface="Tahoma"/>
            </a:endParaRPr>
          </a:p>
          <a:p>
            <a:pPr marR="8255" algn="r">
              <a:lnSpc>
                <a:spcPct val="100000"/>
              </a:lnSpc>
            </a:pPr>
            <a:r>
              <a:rPr sz="2100" b="1" spc="-30" dirty="0">
                <a:latin typeface="Calibri"/>
                <a:cs typeface="Calibri"/>
              </a:rPr>
              <a:t>Tantangan </a:t>
            </a:r>
            <a:r>
              <a:rPr sz="2100" b="1" dirty="0">
                <a:latin typeface="Calibri"/>
                <a:cs typeface="Calibri"/>
              </a:rPr>
              <a:t>dan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Peluang</a:t>
            </a:r>
            <a:endParaRPr sz="2100">
              <a:latin typeface="Calibri"/>
              <a:cs typeface="Calibri"/>
            </a:endParaRPr>
          </a:p>
          <a:p>
            <a:pPr marL="254635" marR="6350" indent="-148590" algn="r">
              <a:lnSpc>
                <a:spcPct val="135400"/>
              </a:lnSpc>
              <a:spcBef>
                <a:spcPts val="920"/>
              </a:spcBef>
            </a:pPr>
            <a:r>
              <a:rPr sz="1600" spc="55" dirty="0">
                <a:latin typeface="Tahoma"/>
                <a:cs typeface="Tahoma"/>
              </a:rPr>
              <a:t>Tantangan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peluang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Indonesia </a:t>
            </a:r>
            <a:r>
              <a:rPr sz="1600" spc="50" dirty="0">
                <a:latin typeface="Tahoma"/>
                <a:cs typeface="Tahoma"/>
              </a:rPr>
              <a:t>di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era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digital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media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sosial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menjadi </a:t>
            </a:r>
            <a:r>
              <a:rPr sz="1600" spc="65" dirty="0">
                <a:latin typeface="Tahoma"/>
                <a:cs typeface="Tahoma"/>
              </a:rPr>
              <a:t>semakin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kompleks.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Di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satu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sisi,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Bahasa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harus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mampu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beradaptasi </a:t>
            </a:r>
            <a:r>
              <a:rPr sz="1600" spc="65" dirty="0">
                <a:latin typeface="Tahoma"/>
                <a:cs typeface="Tahoma"/>
              </a:rPr>
              <a:t>dengan</a:t>
            </a:r>
            <a:r>
              <a:rPr sz="1600" spc="9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perkembangan</a:t>
            </a:r>
            <a:r>
              <a:rPr sz="1600" spc="9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teknologi,</a:t>
            </a:r>
            <a:r>
              <a:rPr sz="1600" spc="10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70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di </a:t>
            </a:r>
            <a:r>
              <a:rPr sz="1600" spc="70" dirty="0">
                <a:latin typeface="Tahoma"/>
                <a:cs typeface="Tahoma"/>
              </a:rPr>
              <a:t>sisi</a:t>
            </a:r>
            <a:r>
              <a:rPr sz="1600" dirty="0">
                <a:latin typeface="Tahoma"/>
                <a:cs typeface="Tahoma"/>
              </a:rPr>
              <a:t> lain,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harus</a:t>
            </a:r>
            <a:r>
              <a:rPr sz="1600" spc="-10" dirty="0">
                <a:latin typeface="Tahoma"/>
                <a:cs typeface="Tahoma"/>
              </a:rPr>
              <a:t> tetap </a:t>
            </a:r>
            <a:r>
              <a:rPr sz="1600" spc="50" dirty="0">
                <a:latin typeface="Tahoma"/>
                <a:cs typeface="Tahoma"/>
              </a:rPr>
              <a:t>mempertahankan</a:t>
            </a:r>
            <a:r>
              <a:rPr sz="1600" spc="17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kualitas</a:t>
            </a:r>
            <a:r>
              <a:rPr sz="1600" spc="15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dan</a:t>
            </a:r>
            <a:endParaRPr sz="16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680"/>
              </a:spcBef>
            </a:pPr>
            <a:r>
              <a:rPr sz="1600" spc="55" dirty="0">
                <a:latin typeface="Tahoma"/>
                <a:cs typeface="Tahoma"/>
              </a:rPr>
              <a:t>kesuciannya.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40487" y="1732597"/>
            <a:ext cx="889635" cy="5848985"/>
            <a:chOff x="6440487" y="1732597"/>
            <a:chExt cx="889635" cy="58489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4775" y="1746885"/>
              <a:ext cx="861059" cy="58204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54775" y="1746885"/>
              <a:ext cx="861060" cy="5820410"/>
            </a:xfrm>
            <a:custGeom>
              <a:avLst/>
              <a:gdLst/>
              <a:ahLst/>
              <a:cxnLst/>
              <a:rect l="l" t="t" r="r" b="b"/>
              <a:pathLst>
                <a:path w="861059" h="5820409">
                  <a:moveTo>
                    <a:pt x="0" y="5820410"/>
                  </a:moveTo>
                  <a:lnTo>
                    <a:pt x="861059" y="582041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5820410"/>
                  </a:lnTo>
                  <a:close/>
                </a:path>
              </a:pathLst>
            </a:custGeom>
            <a:ln w="28575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90" y="698118"/>
            <a:ext cx="100882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55" dirty="0"/>
              <a:t>Tantangan</a:t>
            </a:r>
            <a:r>
              <a:rPr sz="4300" spc="-130" dirty="0"/>
              <a:t> </a:t>
            </a:r>
            <a:r>
              <a:rPr sz="4300" dirty="0"/>
              <a:t>dan</a:t>
            </a:r>
            <a:r>
              <a:rPr sz="4300" spc="-130" dirty="0"/>
              <a:t> </a:t>
            </a:r>
            <a:r>
              <a:rPr sz="4300" dirty="0"/>
              <a:t>Pelestarian</a:t>
            </a:r>
            <a:r>
              <a:rPr sz="4300" spc="-140" dirty="0"/>
              <a:t> </a:t>
            </a:r>
            <a:r>
              <a:rPr sz="4300" dirty="0"/>
              <a:t>Bahasa</a:t>
            </a:r>
            <a:r>
              <a:rPr sz="4300" spc="-130" dirty="0"/>
              <a:t> </a:t>
            </a:r>
            <a:r>
              <a:rPr sz="4300" spc="-10" dirty="0"/>
              <a:t>Indonesia</a:t>
            </a:r>
            <a:endParaRPr sz="4300"/>
          </a:p>
        </p:txBody>
      </p:sp>
      <p:grpSp>
        <p:nvGrpSpPr>
          <p:cNvPr id="3" name="object 3"/>
          <p:cNvGrpSpPr/>
          <p:nvPr/>
        </p:nvGrpSpPr>
        <p:grpSpPr>
          <a:xfrm>
            <a:off x="728980" y="2080260"/>
            <a:ext cx="478790" cy="478790"/>
            <a:chOff x="728980" y="2080260"/>
            <a:chExt cx="478790" cy="478790"/>
          </a:xfrm>
        </p:grpSpPr>
        <p:sp>
          <p:nvSpPr>
            <p:cNvPr id="4" name="object 4"/>
            <p:cNvSpPr/>
            <p:nvPr/>
          </p:nvSpPr>
          <p:spPr>
            <a:xfrm>
              <a:off x="732790" y="208407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69" h="471169">
                  <a:moveTo>
                    <a:pt x="383197" y="0"/>
                  </a:moveTo>
                  <a:lnTo>
                    <a:pt x="87972" y="0"/>
                  </a:lnTo>
                  <a:lnTo>
                    <a:pt x="53728" y="6911"/>
                  </a:lnTo>
                  <a:lnTo>
                    <a:pt x="25765" y="25765"/>
                  </a:lnTo>
                  <a:lnTo>
                    <a:pt x="6912" y="53738"/>
                  </a:lnTo>
                  <a:lnTo>
                    <a:pt x="0" y="88010"/>
                  </a:lnTo>
                  <a:lnTo>
                    <a:pt x="0" y="383158"/>
                  </a:lnTo>
                  <a:lnTo>
                    <a:pt x="6912" y="417431"/>
                  </a:lnTo>
                  <a:lnTo>
                    <a:pt x="25765" y="445404"/>
                  </a:lnTo>
                  <a:lnTo>
                    <a:pt x="53728" y="464258"/>
                  </a:lnTo>
                  <a:lnTo>
                    <a:pt x="87972" y="471169"/>
                  </a:lnTo>
                  <a:lnTo>
                    <a:pt x="383197" y="471169"/>
                  </a:lnTo>
                  <a:lnTo>
                    <a:pt x="417441" y="464258"/>
                  </a:lnTo>
                  <a:lnTo>
                    <a:pt x="445404" y="445404"/>
                  </a:lnTo>
                  <a:lnTo>
                    <a:pt x="464257" y="417431"/>
                  </a:lnTo>
                  <a:lnTo>
                    <a:pt x="471169" y="383158"/>
                  </a:lnTo>
                  <a:lnTo>
                    <a:pt x="471169" y="88010"/>
                  </a:lnTo>
                  <a:lnTo>
                    <a:pt x="464257" y="53738"/>
                  </a:lnTo>
                  <a:lnTo>
                    <a:pt x="445404" y="25765"/>
                  </a:lnTo>
                  <a:lnTo>
                    <a:pt x="417441" y="6911"/>
                  </a:lnTo>
                  <a:lnTo>
                    <a:pt x="383197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2790" y="208407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69" h="471169">
                  <a:moveTo>
                    <a:pt x="0" y="88010"/>
                  </a:moveTo>
                  <a:lnTo>
                    <a:pt x="6912" y="53738"/>
                  </a:lnTo>
                  <a:lnTo>
                    <a:pt x="25765" y="25765"/>
                  </a:lnTo>
                  <a:lnTo>
                    <a:pt x="53728" y="6911"/>
                  </a:lnTo>
                  <a:lnTo>
                    <a:pt x="87972" y="0"/>
                  </a:lnTo>
                  <a:lnTo>
                    <a:pt x="383197" y="0"/>
                  </a:lnTo>
                  <a:lnTo>
                    <a:pt x="417441" y="6911"/>
                  </a:lnTo>
                  <a:lnTo>
                    <a:pt x="445404" y="25765"/>
                  </a:lnTo>
                  <a:lnTo>
                    <a:pt x="464257" y="53738"/>
                  </a:lnTo>
                  <a:lnTo>
                    <a:pt x="471169" y="88010"/>
                  </a:lnTo>
                  <a:lnTo>
                    <a:pt x="471169" y="383158"/>
                  </a:lnTo>
                  <a:lnTo>
                    <a:pt x="464257" y="417431"/>
                  </a:lnTo>
                  <a:lnTo>
                    <a:pt x="445404" y="445404"/>
                  </a:lnTo>
                  <a:lnTo>
                    <a:pt x="417441" y="464258"/>
                  </a:lnTo>
                  <a:lnTo>
                    <a:pt x="383197" y="471169"/>
                  </a:lnTo>
                  <a:lnTo>
                    <a:pt x="87972" y="471169"/>
                  </a:lnTo>
                  <a:lnTo>
                    <a:pt x="53728" y="464258"/>
                  </a:lnTo>
                  <a:lnTo>
                    <a:pt x="25765" y="445404"/>
                  </a:lnTo>
                  <a:lnTo>
                    <a:pt x="6912" y="417431"/>
                  </a:lnTo>
                  <a:lnTo>
                    <a:pt x="0" y="383158"/>
                  </a:lnTo>
                  <a:lnTo>
                    <a:pt x="0" y="88010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3760" y="2024062"/>
            <a:ext cx="1898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50" dirty="0">
                <a:latin typeface="Calibri"/>
                <a:cs typeface="Calibri"/>
              </a:rPr>
              <a:t>1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0428" y="2056129"/>
            <a:ext cx="3512820" cy="311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-10" dirty="0">
                <a:latin typeface="Calibri"/>
                <a:cs typeface="Calibri"/>
              </a:rPr>
              <a:t>Pengaruh</a:t>
            </a:r>
            <a:r>
              <a:rPr sz="2150" b="1" spc="-2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Bahasa</a:t>
            </a:r>
            <a:r>
              <a:rPr sz="2150" b="1" spc="-30" dirty="0">
                <a:latin typeface="Calibri"/>
                <a:cs typeface="Calibri"/>
              </a:rPr>
              <a:t> </a:t>
            </a:r>
            <a:r>
              <a:rPr sz="2150" b="1" spc="-20" dirty="0">
                <a:latin typeface="Calibri"/>
                <a:cs typeface="Calibri"/>
              </a:rPr>
              <a:t>Gaul</a:t>
            </a: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35500"/>
              </a:lnSpc>
              <a:spcBef>
                <a:spcPts val="900"/>
              </a:spcBef>
            </a:pPr>
            <a:r>
              <a:rPr sz="1600" spc="65" dirty="0">
                <a:latin typeface="Tahoma"/>
                <a:cs typeface="Tahoma"/>
              </a:rPr>
              <a:t>Pengaruh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gaul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bahasa asing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terhadap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penggunaan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Bahasa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baik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benar </a:t>
            </a:r>
            <a:r>
              <a:rPr sz="1600" dirty="0">
                <a:latin typeface="Tahoma"/>
                <a:cs typeface="Tahoma"/>
              </a:rPr>
              <a:t>menjadi</a:t>
            </a:r>
            <a:r>
              <a:rPr sz="1600" spc="1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tantangan</a:t>
            </a:r>
            <a:r>
              <a:rPr sz="1600" spc="19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14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harus </a:t>
            </a:r>
            <a:r>
              <a:rPr sz="1600" spc="45" dirty="0">
                <a:latin typeface="Tahoma"/>
                <a:cs typeface="Tahoma"/>
              </a:rPr>
              <a:t>dihadapi.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Pentingnya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menjaga</a:t>
            </a:r>
            <a:r>
              <a:rPr sz="1600" spc="55" dirty="0">
                <a:latin typeface="Tahoma"/>
                <a:cs typeface="Tahoma"/>
              </a:rPr>
              <a:t> kaidah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mempromosikan </a:t>
            </a:r>
            <a:r>
              <a:rPr sz="1600" spc="65" dirty="0">
                <a:latin typeface="Tahoma"/>
                <a:cs typeface="Tahoma"/>
              </a:rPr>
              <a:t>penggunaan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Bahasa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yang </a:t>
            </a:r>
            <a:r>
              <a:rPr sz="1600" spc="-10" dirty="0">
                <a:latin typeface="Tahoma"/>
                <a:cs typeface="Tahoma"/>
              </a:rPr>
              <a:t>standar.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86679" y="2080260"/>
            <a:ext cx="478790" cy="478790"/>
            <a:chOff x="5186679" y="2080260"/>
            <a:chExt cx="478790" cy="478790"/>
          </a:xfrm>
        </p:grpSpPr>
        <p:sp>
          <p:nvSpPr>
            <p:cNvPr id="9" name="object 9"/>
            <p:cNvSpPr/>
            <p:nvPr/>
          </p:nvSpPr>
          <p:spPr>
            <a:xfrm>
              <a:off x="5190489" y="208407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>
                  <a:moveTo>
                    <a:pt x="383159" y="0"/>
                  </a:moveTo>
                  <a:lnTo>
                    <a:pt x="88011" y="0"/>
                  </a:lnTo>
                  <a:lnTo>
                    <a:pt x="53738" y="6911"/>
                  </a:lnTo>
                  <a:lnTo>
                    <a:pt x="25765" y="25765"/>
                  </a:lnTo>
                  <a:lnTo>
                    <a:pt x="6911" y="53738"/>
                  </a:lnTo>
                  <a:lnTo>
                    <a:pt x="0" y="88010"/>
                  </a:lnTo>
                  <a:lnTo>
                    <a:pt x="0" y="383158"/>
                  </a:lnTo>
                  <a:lnTo>
                    <a:pt x="6911" y="417431"/>
                  </a:lnTo>
                  <a:lnTo>
                    <a:pt x="25765" y="445404"/>
                  </a:lnTo>
                  <a:lnTo>
                    <a:pt x="53738" y="464258"/>
                  </a:lnTo>
                  <a:lnTo>
                    <a:pt x="88011" y="471169"/>
                  </a:lnTo>
                  <a:lnTo>
                    <a:pt x="383159" y="471169"/>
                  </a:lnTo>
                  <a:lnTo>
                    <a:pt x="417431" y="464258"/>
                  </a:lnTo>
                  <a:lnTo>
                    <a:pt x="445404" y="445404"/>
                  </a:lnTo>
                  <a:lnTo>
                    <a:pt x="464258" y="417431"/>
                  </a:lnTo>
                  <a:lnTo>
                    <a:pt x="471170" y="383158"/>
                  </a:lnTo>
                  <a:lnTo>
                    <a:pt x="471170" y="88010"/>
                  </a:lnTo>
                  <a:lnTo>
                    <a:pt x="464258" y="53738"/>
                  </a:lnTo>
                  <a:lnTo>
                    <a:pt x="445404" y="25765"/>
                  </a:lnTo>
                  <a:lnTo>
                    <a:pt x="417431" y="6911"/>
                  </a:lnTo>
                  <a:lnTo>
                    <a:pt x="383159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0489" y="208407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>
                  <a:moveTo>
                    <a:pt x="0" y="88010"/>
                  </a:moveTo>
                  <a:lnTo>
                    <a:pt x="6911" y="53738"/>
                  </a:lnTo>
                  <a:lnTo>
                    <a:pt x="25765" y="25765"/>
                  </a:lnTo>
                  <a:lnTo>
                    <a:pt x="53738" y="6911"/>
                  </a:lnTo>
                  <a:lnTo>
                    <a:pt x="88011" y="0"/>
                  </a:lnTo>
                  <a:lnTo>
                    <a:pt x="383159" y="0"/>
                  </a:lnTo>
                  <a:lnTo>
                    <a:pt x="417431" y="6911"/>
                  </a:lnTo>
                  <a:lnTo>
                    <a:pt x="445404" y="25765"/>
                  </a:lnTo>
                  <a:lnTo>
                    <a:pt x="464258" y="53738"/>
                  </a:lnTo>
                  <a:lnTo>
                    <a:pt x="471170" y="88010"/>
                  </a:lnTo>
                  <a:lnTo>
                    <a:pt x="471170" y="383158"/>
                  </a:lnTo>
                  <a:lnTo>
                    <a:pt x="464258" y="417431"/>
                  </a:lnTo>
                  <a:lnTo>
                    <a:pt x="445404" y="445404"/>
                  </a:lnTo>
                  <a:lnTo>
                    <a:pt x="417431" y="464258"/>
                  </a:lnTo>
                  <a:lnTo>
                    <a:pt x="383159" y="471169"/>
                  </a:lnTo>
                  <a:lnTo>
                    <a:pt x="88011" y="471169"/>
                  </a:lnTo>
                  <a:lnTo>
                    <a:pt x="53738" y="464258"/>
                  </a:lnTo>
                  <a:lnTo>
                    <a:pt x="25765" y="445404"/>
                  </a:lnTo>
                  <a:lnTo>
                    <a:pt x="6911" y="417431"/>
                  </a:lnTo>
                  <a:lnTo>
                    <a:pt x="0" y="383158"/>
                  </a:lnTo>
                  <a:lnTo>
                    <a:pt x="0" y="88010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32095" y="2024062"/>
            <a:ext cx="1898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50" dirty="0">
                <a:latin typeface="Calibri"/>
                <a:cs typeface="Calibri"/>
              </a:rPr>
              <a:t>2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8890" y="2056129"/>
            <a:ext cx="3522345" cy="311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-10" dirty="0">
                <a:latin typeface="Calibri"/>
                <a:cs typeface="Calibri"/>
              </a:rPr>
              <a:t>Pelestarian</a:t>
            </a:r>
            <a:r>
              <a:rPr sz="2150" b="1" spc="-5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Kosakata</a:t>
            </a:r>
            <a:r>
              <a:rPr sz="2150" b="1" spc="-50" dirty="0">
                <a:latin typeface="Calibri"/>
                <a:cs typeface="Calibri"/>
              </a:rPr>
              <a:t> </a:t>
            </a:r>
            <a:r>
              <a:rPr sz="2150" b="1" spc="-20" dirty="0">
                <a:latin typeface="Calibri"/>
                <a:cs typeface="Calibri"/>
              </a:rPr>
              <a:t>Asli</a:t>
            </a: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35500"/>
              </a:lnSpc>
              <a:spcBef>
                <a:spcPts val="900"/>
              </a:spcBef>
            </a:pPr>
            <a:r>
              <a:rPr sz="1600" spc="85" dirty="0">
                <a:latin typeface="Tahoma"/>
                <a:cs typeface="Tahoma"/>
              </a:rPr>
              <a:t>Upaya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pelestarian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kosakata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asli </a:t>
            </a:r>
            <a:r>
              <a:rPr sz="1600" spc="60" dirty="0">
                <a:latin typeface="Tahoma"/>
                <a:cs typeface="Tahoma"/>
              </a:rPr>
              <a:t>daerah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kearifan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lokal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menjadi </a:t>
            </a:r>
            <a:r>
              <a:rPr sz="1600" spc="55" dirty="0">
                <a:latin typeface="Tahoma"/>
                <a:cs typeface="Tahoma"/>
              </a:rPr>
              <a:t>penting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untuk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menjaga</a:t>
            </a:r>
            <a:r>
              <a:rPr sz="1600" spc="55" dirty="0">
                <a:latin typeface="Tahoma"/>
                <a:cs typeface="Tahoma"/>
              </a:rPr>
              <a:t> kekayaan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Indonesia.</a:t>
            </a:r>
            <a:r>
              <a:rPr sz="1600" spc="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8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daerah </a:t>
            </a:r>
            <a:r>
              <a:rPr sz="1600" spc="60" dirty="0">
                <a:latin typeface="Tahoma"/>
                <a:cs typeface="Tahoma"/>
              </a:rPr>
              <a:t>menyimpan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nilai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budaya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sejarah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perlu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dilestarikan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dan </a:t>
            </a:r>
            <a:r>
              <a:rPr sz="1600" spc="50" dirty="0">
                <a:latin typeface="Tahoma"/>
                <a:cs typeface="Tahoma"/>
              </a:rPr>
              <a:t>diintegrasikan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ke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dalam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Bahasa </a:t>
            </a:r>
            <a:r>
              <a:rPr sz="1600" spc="-10" dirty="0">
                <a:latin typeface="Tahoma"/>
                <a:cs typeface="Tahoma"/>
              </a:rPr>
              <a:t>Indonesia.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45650" y="2080260"/>
            <a:ext cx="477520" cy="478790"/>
            <a:chOff x="9645650" y="2080260"/>
            <a:chExt cx="477520" cy="478790"/>
          </a:xfrm>
        </p:grpSpPr>
        <p:sp>
          <p:nvSpPr>
            <p:cNvPr id="14" name="object 14"/>
            <p:cNvSpPr/>
            <p:nvPr/>
          </p:nvSpPr>
          <p:spPr>
            <a:xfrm>
              <a:off x="9649460" y="2084070"/>
              <a:ext cx="469900" cy="471170"/>
            </a:xfrm>
            <a:custGeom>
              <a:avLst/>
              <a:gdLst/>
              <a:ahLst/>
              <a:cxnLst/>
              <a:rect l="l" t="t" r="r" b="b"/>
              <a:pathLst>
                <a:path w="469900" h="471169">
                  <a:moveTo>
                    <a:pt x="382143" y="0"/>
                  </a:moveTo>
                  <a:lnTo>
                    <a:pt x="87757" y="0"/>
                  </a:lnTo>
                  <a:lnTo>
                    <a:pt x="53578" y="6889"/>
                  </a:lnTo>
                  <a:lnTo>
                    <a:pt x="25685" y="25685"/>
                  </a:lnTo>
                  <a:lnTo>
                    <a:pt x="6889" y="53578"/>
                  </a:lnTo>
                  <a:lnTo>
                    <a:pt x="0" y="87756"/>
                  </a:lnTo>
                  <a:lnTo>
                    <a:pt x="0" y="383413"/>
                  </a:lnTo>
                  <a:lnTo>
                    <a:pt x="6889" y="417591"/>
                  </a:lnTo>
                  <a:lnTo>
                    <a:pt x="25685" y="445484"/>
                  </a:lnTo>
                  <a:lnTo>
                    <a:pt x="53578" y="464280"/>
                  </a:lnTo>
                  <a:lnTo>
                    <a:pt x="87757" y="471169"/>
                  </a:lnTo>
                  <a:lnTo>
                    <a:pt x="382143" y="471169"/>
                  </a:lnTo>
                  <a:lnTo>
                    <a:pt x="416321" y="464280"/>
                  </a:lnTo>
                  <a:lnTo>
                    <a:pt x="444214" y="445484"/>
                  </a:lnTo>
                  <a:lnTo>
                    <a:pt x="463010" y="417591"/>
                  </a:lnTo>
                  <a:lnTo>
                    <a:pt x="469900" y="383413"/>
                  </a:lnTo>
                  <a:lnTo>
                    <a:pt x="469900" y="87756"/>
                  </a:lnTo>
                  <a:lnTo>
                    <a:pt x="463010" y="53578"/>
                  </a:lnTo>
                  <a:lnTo>
                    <a:pt x="444214" y="25685"/>
                  </a:lnTo>
                  <a:lnTo>
                    <a:pt x="416321" y="6889"/>
                  </a:lnTo>
                  <a:lnTo>
                    <a:pt x="382143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49460" y="2084070"/>
              <a:ext cx="469900" cy="471170"/>
            </a:xfrm>
            <a:custGeom>
              <a:avLst/>
              <a:gdLst/>
              <a:ahLst/>
              <a:cxnLst/>
              <a:rect l="l" t="t" r="r" b="b"/>
              <a:pathLst>
                <a:path w="469900" h="471169">
                  <a:moveTo>
                    <a:pt x="0" y="87756"/>
                  </a:moveTo>
                  <a:lnTo>
                    <a:pt x="6889" y="53578"/>
                  </a:lnTo>
                  <a:lnTo>
                    <a:pt x="25685" y="25685"/>
                  </a:lnTo>
                  <a:lnTo>
                    <a:pt x="53578" y="6889"/>
                  </a:lnTo>
                  <a:lnTo>
                    <a:pt x="87757" y="0"/>
                  </a:lnTo>
                  <a:lnTo>
                    <a:pt x="382143" y="0"/>
                  </a:lnTo>
                  <a:lnTo>
                    <a:pt x="416321" y="6889"/>
                  </a:lnTo>
                  <a:lnTo>
                    <a:pt x="444214" y="25685"/>
                  </a:lnTo>
                  <a:lnTo>
                    <a:pt x="463010" y="53578"/>
                  </a:lnTo>
                  <a:lnTo>
                    <a:pt x="469900" y="87756"/>
                  </a:lnTo>
                  <a:lnTo>
                    <a:pt x="469900" y="383413"/>
                  </a:lnTo>
                  <a:lnTo>
                    <a:pt x="463010" y="417591"/>
                  </a:lnTo>
                  <a:lnTo>
                    <a:pt x="444214" y="445484"/>
                  </a:lnTo>
                  <a:lnTo>
                    <a:pt x="416321" y="464280"/>
                  </a:lnTo>
                  <a:lnTo>
                    <a:pt x="382143" y="471169"/>
                  </a:lnTo>
                  <a:lnTo>
                    <a:pt x="87757" y="471169"/>
                  </a:lnTo>
                  <a:lnTo>
                    <a:pt x="53578" y="464280"/>
                  </a:lnTo>
                  <a:lnTo>
                    <a:pt x="25685" y="445484"/>
                  </a:lnTo>
                  <a:lnTo>
                    <a:pt x="6889" y="417591"/>
                  </a:lnTo>
                  <a:lnTo>
                    <a:pt x="0" y="383413"/>
                  </a:lnTo>
                  <a:lnTo>
                    <a:pt x="0" y="87756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90810" y="2024062"/>
            <a:ext cx="1898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50" dirty="0">
                <a:latin typeface="Calibri"/>
                <a:cs typeface="Calibri"/>
              </a:rPr>
              <a:t>3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17226" y="2056129"/>
            <a:ext cx="3569970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dirty="0">
                <a:latin typeface="Calibri"/>
                <a:cs typeface="Calibri"/>
              </a:rPr>
              <a:t>Pendidikan</a:t>
            </a:r>
            <a:r>
              <a:rPr sz="2150" b="1" spc="-90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Bahasa</a:t>
            </a: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35500"/>
              </a:lnSpc>
              <a:spcBef>
                <a:spcPts val="900"/>
              </a:spcBef>
            </a:pPr>
            <a:r>
              <a:rPr sz="1600" spc="60" dirty="0">
                <a:latin typeface="Tahoma"/>
                <a:cs typeface="Tahoma"/>
              </a:rPr>
              <a:t>Pentingnya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pendidikan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dan </a:t>
            </a:r>
            <a:r>
              <a:rPr sz="1600" spc="55" dirty="0">
                <a:latin typeface="Tahoma"/>
                <a:cs typeface="Tahoma"/>
              </a:rPr>
              <a:t>sastra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di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sekolah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dan </a:t>
            </a:r>
            <a:r>
              <a:rPr sz="1600" spc="55" dirty="0">
                <a:latin typeface="Tahoma"/>
                <a:cs typeface="Tahoma"/>
              </a:rPr>
              <a:t>perguruan</a:t>
            </a:r>
            <a:r>
              <a:rPr sz="1600" spc="1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tinggi</a:t>
            </a:r>
            <a:r>
              <a:rPr sz="1600" spc="1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menjadi</a:t>
            </a:r>
            <a:r>
              <a:rPr sz="1600" spc="10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kunci </a:t>
            </a:r>
            <a:r>
              <a:rPr sz="1600" spc="50" dirty="0">
                <a:latin typeface="Tahoma"/>
                <a:cs typeface="Tahoma"/>
              </a:rPr>
              <a:t>dalam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mewariskan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Indonesia </a:t>
            </a:r>
            <a:r>
              <a:rPr sz="1600" spc="75" dirty="0">
                <a:latin typeface="Tahoma"/>
                <a:cs typeface="Tahoma"/>
              </a:rPr>
              <a:t>kepada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generasi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muda.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Pendidikan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berkualitas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akan </a:t>
            </a:r>
            <a:r>
              <a:rPr sz="1600" spc="60" dirty="0">
                <a:latin typeface="Tahoma"/>
                <a:cs typeface="Tahoma"/>
              </a:rPr>
              <a:t>membangun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kemampuan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dan </a:t>
            </a:r>
            <a:r>
              <a:rPr sz="1600" spc="65" dirty="0">
                <a:latin typeface="Tahoma"/>
                <a:cs typeface="Tahoma"/>
              </a:rPr>
              <a:t>kesadaran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akan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pentingnya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Bahasa </a:t>
            </a:r>
            <a:r>
              <a:rPr sz="1600" spc="-10" dirty="0">
                <a:latin typeface="Tahoma"/>
                <a:cs typeface="Tahoma"/>
              </a:rPr>
              <a:t>Indonesia.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8980" y="6009640"/>
            <a:ext cx="478790" cy="477520"/>
            <a:chOff x="728980" y="6009640"/>
            <a:chExt cx="478790" cy="477520"/>
          </a:xfrm>
        </p:grpSpPr>
        <p:sp>
          <p:nvSpPr>
            <p:cNvPr id="19" name="object 19"/>
            <p:cNvSpPr/>
            <p:nvPr/>
          </p:nvSpPr>
          <p:spPr>
            <a:xfrm>
              <a:off x="732790" y="6013450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69" h="469900">
                  <a:moveTo>
                    <a:pt x="383438" y="0"/>
                  </a:moveTo>
                  <a:lnTo>
                    <a:pt x="87731" y="0"/>
                  </a:lnTo>
                  <a:lnTo>
                    <a:pt x="53583" y="6889"/>
                  </a:lnTo>
                  <a:lnTo>
                    <a:pt x="25696" y="25685"/>
                  </a:lnTo>
                  <a:lnTo>
                    <a:pt x="6894" y="53578"/>
                  </a:lnTo>
                  <a:lnTo>
                    <a:pt x="0" y="87756"/>
                  </a:lnTo>
                  <a:lnTo>
                    <a:pt x="0" y="382143"/>
                  </a:lnTo>
                  <a:lnTo>
                    <a:pt x="6894" y="416321"/>
                  </a:lnTo>
                  <a:lnTo>
                    <a:pt x="25696" y="444214"/>
                  </a:lnTo>
                  <a:lnTo>
                    <a:pt x="53583" y="463010"/>
                  </a:lnTo>
                  <a:lnTo>
                    <a:pt x="87731" y="469900"/>
                  </a:lnTo>
                  <a:lnTo>
                    <a:pt x="383438" y="469900"/>
                  </a:lnTo>
                  <a:lnTo>
                    <a:pt x="417586" y="463010"/>
                  </a:lnTo>
                  <a:lnTo>
                    <a:pt x="445473" y="444214"/>
                  </a:lnTo>
                  <a:lnTo>
                    <a:pt x="464275" y="416321"/>
                  </a:lnTo>
                  <a:lnTo>
                    <a:pt x="471169" y="382143"/>
                  </a:lnTo>
                  <a:lnTo>
                    <a:pt x="471169" y="87756"/>
                  </a:lnTo>
                  <a:lnTo>
                    <a:pt x="464275" y="53578"/>
                  </a:lnTo>
                  <a:lnTo>
                    <a:pt x="445473" y="25685"/>
                  </a:lnTo>
                  <a:lnTo>
                    <a:pt x="417586" y="6889"/>
                  </a:lnTo>
                  <a:lnTo>
                    <a:pt x="383438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2790" y="6013450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69" h="469900">
                  <a:moveTo>
                    <a:pt x="0" y="87756"/>
                  </a:moveTo>
                  <a:lnTo>
                    <a:pt x="6894" y="53578"/>
                  </a:lnTo>
                  <a:lnTo>
                    <a:pt x="25696" y="25685"/>
                  </a:lnTo>
                  <a:lnTo>
                    <a:pt x="53583" y="6889"/>
                  </a:lnTo>
                  <a:lnTo>
                    <a:pt x="87731" y="0"/>
                  </a:lnTo>
                  <a:lnTo>
                    <a:pt x="383438" y="0"/>
                  </a:lnTo>
                  <a:lnTo>
                    <a:pt x="417586" y="6889"/>
                  </a:lnTo>
                  <a:lnTo>
                    <a:pt x="445473" y="25685"/>
                  </a:lnTo>
                  <a:lnTo>
                    <a:pt x="464275" y="53578"/>
                  </a:lnTo>
                  <a:lnTo>
                    <a:pt x="471169" y="87756"/>
                  </a:lnTo>
                  <a:lnTo>
                    <a:pt x="471169" y="382143"/>
                  </a:lnTo>
                  <a:lnTo>
                    <a:pt x="464275" y="416321"/>
                  </a:lnTo>
                  <a:lnTo>
                    <a:pt x="445473" y="444214"/>
                  </a:lnTo>
                  <a:lnTo>
                    <a:pt x="417586" y="463010"/>
                  </a:lnTo>
                  <a:lnTo>
                    <a:pt x="383438" y="469900"/>
                  </a:lnTo>
                  <a:lnTo>
                    <a:pt x="87731" y="469900"/>
                  </a:lnTo>
                  <a:lnTo>
                    <a:pt x="53583" y="463010"/>
                  </a:lnTo>
                  <a:lnTo>
                    <a:pt x="25696" y="444214"/>
                  </a:lnTo>
                  <a:lnTo>
                    <a:pt x="6894" y="416321"/>
                  </a:lnTo>
                  <a:lnTo>
                    <a:pt x="0" y="382143"/>
                  </a:lnTo>
                  <a:lnTo>
                    <a:pt x="0" y="87756"/>
                  </a:lnTo>
                  <a:close/>
                </a:path>
              </a:pathLst>
            </a:custGeom>
            <a:ln w="7619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73760" y="5954395"/>
            <a:ext cx="18986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50" dirty="0">
                <a:latin typeface="Calibri"/>
                <a:cs typeface="Calibri"/>
              </a:rPr>
              <a:t>4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0428" y="5985573"/>
            <a:ext cx="9756775" cy="145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50" b="1" dirty="0">
                <a:latin typeface="Calibri"/>
                <a:cs typeface="Calibri"/>
              </a:rPr>
              <a:t>Peran</a:t>
            </a:r>
            <a:r>
              <a:rPr sz="2150" b="1" spc="-120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Media</a:t>
            </a:r>
            <a:endParaRPr sz="2150">
              <a:latin typeface="Calibri"/>
              <a:cs typeface="Calibri"/>
            </a:endParaRPr>
          </a:p>
          <a:p>
            <a:pPr marL="12700" marR="5080" algn="just">
              <a:lnSpc>
                <a:spcPct val="135500"/>
              </a:lnSpc>
              <a:spcBef>
                <a:spcPts val="905"/>
              </a:spcBef>
            </a:pPr>
            <a:r>
              <a:rPr sz="1600" spc="70" dirty="0">
                <a:latin typeface="Tahoma"/>
                <a:cs typeface="Tahoma"/>
              </a:rPr>
              <a:t>Peran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media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masyarakat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dalam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mempromosikan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penggunaan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berkualitas </a:t>
            </a:r>
            <a:r>
              <a:rPr sz="1600" dirty="0">
                <a:latin typeface="Tahoma"/>
                <a:cs typeface="Tahoma"/>
              </a:rPr>
              <a:t>menjadi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sangat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penting.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Penggunaan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Bahasa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Indonesia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baik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benar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di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media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kehidupan </a:t>
            </a:r>
            <a:r>
              <a:rPr sz="1600" spc="70" dirty="0">
                <a:latin typeface="Tahoma"/>
                <a:cs typeface="Tahoma"/>
              </a:rPr>
              <a:t>sehari-</a:t>
            </a:r>
            <a:r>
              <a:rPr sz="1600" dirty="0">
                <a:latin typeface="Tahoma"/>
                <a:cs typeface="Tahoma"/>
              </a:rPr>
              <a:t>hari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akan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menjadi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contoh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inspirasi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bagi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masyarakat.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97" y="4793995"/>
            <a:ext cx="288544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b="1" spc="-10" dirty="0">
                <a:latin typeface="Calibri"/>
                <a:cs typeface="Calibri"/>
              </a:rPr>
              <a:t>Kesimpulan</a:t>
            </a:r>
            <a:endParaRPr sz="4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97" y="5859398"/>
            <a:ext cx="10694670" cy="186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100"/>
              </a:lnSpc>
              <a:spcBef>
                <a:spcPts val="100"/>
              </a:spcBef>
            </a:pPr>
            <a:r>
              <a:rPr sz="1750" spc="80" dirty="0">
                <a:latin typeface="Tahoma"/>
                <a:cs typeface="Tahoma"/>
              </a:rPr>
              <a:t>Bahasa</a:t>
            </a:r>
            <a:r>
              <a:rPr sz="1750" spc="105" dirty="0">
                <a:latin typeface="Tahoma"/>
                <a:cs typeface="Tahoma"/>
              </a:rPr>
              <a:t>  </a:t>
            </a:r>
            <a:r>
              <a:rPr sz="1750" dirty="0">
                <a:latin typeface="Tahoma"/>
                <a:cs typeface="Tahoma"/>
              </a:rPr>
              <a:t>Indonesia,</a:t>
            </a:r>
            <a:r>
              <a:rPr sz="1750" spc="110" dirty="0">
                <a:latin typeface="Tahoma"/>
                <a:cs typeface="Tahoma"/>
              </a:rPr>
              <a:t>  </a:t>
            </a:r>
            <a:r>
              <a:rPr sz="1750" spc="85" dirty="0">
                <a:latin typeface="Tahoma"/>
                <a:cs typeface="Tahoma"/>
              </a:rPr>
              <a:t>sebagai</a:t>
            </a:r>
            <a:r>
              <a:rPr sz="1750" spc="105" dirty="0">
                <a:latin typeface="Tahoma"/>
                <a:cs typeface="Tahoma"/>
              </a:rPr>
              <a:t>  </a:t>
            </a:r>
            <a:r>
              <a:rPr sz="1750" spc="50" dirty="0">
                <a:latin typeface="Tahoma"/>
                <a:cs typeface="Tahoma"/>
              </a:rPr>
              <a:t>identitas</a:t>
            </a:r>
            <a:r>
              <a:rPr sz="1750" spc="110" dirty="0">
                <a:latin typeface="Tahoma"/>
                <a:cs typeface="Tahoma"/>
              </a:rPr>
              <a:t>  </a:t>
            </a:r>
            <a:r>
              <a:rPr sz="1750" spc="55" dirty="0">
                <a:latin typeface="Tahoma"/>
                <a:cs typeface="Tahoma"/>
              </a:rPr>
              <a:t>nasional,</a:t>
            </a:r>
            <a:r>
              <a:rPr sz="1750" spc="105" dirty="0">
                <a:latin typeface="Tahoma"/>
                <a:cs typeface="Tahoma"/>
              </a:rPr>
              <a:t>  </a:t>
            </a:r>
            <a:r>
              <a:rPr sz="1750" spc="60" dirty="0">
                <a:latin typeface="Tahoma"/>
                <a:cs typeface="Tahoma"/>
              </a:rPr>
              <a:t>adalah</a:t>
            </a:r>
            <a:r>
              <a:rPr sz="1750" spc="114" dirty="0">
                <a:latin typeface="Tahoma"/>
                <a:cs typeface="Tahoma"/>
              </a:rPr>
              <a:t>  </a:t>
            </a:r>
            <a:r>
              <a:rPr sz="1750" spc="70" dirty="0">
                <a:latin typeface="Tahoma"/>
                <a:cs typeface="Tahoma"/>
              </a:rPr>
              <a:t>warisan</a:t>
            </a:r>
            <a:r>
              <a:rPr sz="1750" spc="105" dirty="0">
                <a:latin typeface="Tahoma"/>
                <a:cs typeface="Tahoma"/>
              </a:rPr>
              <a:t>  </a:t>
            </a:r>
            <a:r>
              <a:rPr sz="1750" spc="80" dirty="0">
                <a:latin typeface="Tahoma"/>
                <a:cs typeface="Tahoma"/>
              </a:rPr>
              <a:t>budaya</a:t>
            </a:r>
            <a:r>
              <a:rPr sz="1750" spc="110" dirty="0">
                <a:latin typeface="Tahoma"/>
                <a:cs typeface="Tahoma"/>
              </a:rPr>
              <a:t>  </a:t>
            </a:r>
            <a:r>
              <a:rPr sz="1750" spc="80" dirty="0">
                <a:latin typeface="Tahoma"/>
                <a:cs typeface="Tahoma"/>
              </a:rPr>
              <a:t>yang</a:t>
            </a:r>
            <a:r>
              <a:rPr sz="1750" spc="110" dirty="0">
                <a:latin typeface="Tahoma"/>
                <a:cs typeface="Tahoma"/>
              </a:rPr>
              <a:t>  </a:t>
            </a:r>
            <a:r>
              <a:rPr sz="1750" spc="65" dirty="0">
                <a:latin typeface="Tahoma"/>
                <a:cs typeface="Tahoma"/>
              </a:rPr>
              <a:t>harus</a:t>
            </a:r>
            <a:r>
              <a:rPr sz="1750" spc="105" dirty="0">
                <a:latin typeface="Tahoma"/>
                <a:cs typeface="Tahoma"/>
              </a:rPr>
              <a:t>  </a:t>
            </a:r>
            <a:r>
              <a:rPr sz="1750" dirty="0">
                <a:latin typeface="Tahoma"/>
                <a:cs typeface="Tahoma"/>
              </a:rPr>
              <a:t>dijaga</a:t>
            </a:r>
            <a:r>
              <a:rPr sz="1750" spc="105" dirty="0">
                <a:latin typeface="Tahoma"/>
                <a:cs typeface="Tahoma"/>
              </a:rPr>
              <a:t>  </a:t>
            </a:r>
            <a:r>
              <a:rPr sz="1750" spc="50" dirty="0">
                <a:latin typeface="Tahoma"/>
                <a:cs typeface="Tahoma"/>
              </a:rPr>
              <a:t>dan </a:t>
            </a:r>
            <a:r>
              <a:rPr sz="1750" spc="45" dirty="0">
                <a:latin typeface="Tahoma"/>
                <a:cs typeface="Tahoma"/>
              </a:rPr>
              <a:t>dilestarikan.</a:t>
            </a:r>
            <a:r>
              <a:rPr sz="1750" spc="114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Sejarah</a:t>
            </a:r>
            <a:r>
              <a:rPr sz="1750" spc="120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panjang</a:t>
            </a:r>
            <a:r>
              <a:rPr sz="1750" spc="114" dirty="0">
                <a:latin typeface="Tahoma"/>
                <a:cs typeface="Tahoma"/>
              </a:rPr>
              <a:t> </a:t>
            </a:r>
            <a:r>
              <a:rPr sz="1750" spc="85" dirty="0">
                <a:latin typeface="Tahoma"/>
                <a:cs typeface="Tahoma"/>
              </a:rPr>
              <a:t>Bahasa</a:t>
            </a:r>
            <a:r>
              <a:rPr sz="1750" spc="110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Indonesia</a:t>
            </a:r>
            <a:r>
              <a:rPr sz="1750" spc="120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mencerminkan</a:t>
            </a:r>
            <a:r>
              <a:rPr sz="1750" spc="120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perjalanan</a:t>
            </a:r>
            <a:r>
              <a:rPr sz="1750" spc="120" dirty="0">
                <a:latin typeface="Tahoma"/>
                <a:cs typeface="Tahoma"/>
              </a:rPr>
              <a:t> </a:t>
            </a:r>
            <a:r>
              <a:rPr sz="1750" spc="90" dirty="0">
                <a:latin typeface="Tahoma"/>
                <a:cs typeface="Tahoma"/>
              </a:rPr>
              <a:t>bangsa</a:t>
            </a:r>
            <a:r>
              <a:rPr sz="1750" spc="13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Indonesia.</a:t>
            </a:r>
            <a:r>
              <a:rPr sz="1750" spc="114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Bahasa </a:t>
            </a:r>
            <a:r>
              <a:rPr sz="1750" spc="50" dirty="0">
                <a:latin typeface="Tahoma"/>
                <a:cs typeface="Tahoma"/>
              </a:rPr>
              <a:t>Indonesia</a:t>
            </a:r>
            <a:r>
              <a:rPr sz="1750" spc="36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telah</a:t>
            </a:r>
            <a:r>
              <a:rPr sz="1750" spc="360" dirty="0">
                <a:latin typeface="Tahoma"/>
                <a:cs typeface="Tahoma"/>
              </a:rPr>
              <a:t> </a:t>
            </a:r>
            <a:r>
              <a:rPr sz="1750" spc="45" dirty="0">
                <a:latin typeface="Tahoma"/>
                <a:cs typeface="Tahoma"/>
              </a:rPr>
              <a:t>menjadi</a:t>
            </a:r>
            <a:r>
              <a:rPr sz="1750" spc="365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alat</a:t>
            </a:r>
            <a:r>
              <a:rPr sz="1750" spc="35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komunikasi,</a:t>
            </a:r>
            <a:r>
              <a:rPr sz="1750" spc="365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simbol</a:t>
            </a:r>
            <a:r>
              <a:rPr sz="1750" spc="36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persatuan,</a:t>
            </a:r>
            <a:r>
              <a:rPr sz="1750" spc="35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35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kekuatan</a:t>
            </a:r>
            <a:r>
              <a:rPr sz="1750" spc="365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bangsa.</a:t>
            </a:r>
            <a:r>
              <a:rPr sz="1750" spc="35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Mari</a:t>
            </a:r>
            <a:r>
              <a:rPr sz="1750" spc="35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bersama- </a:t>
            </a:r>
            <a:r>
              <a:rPr sz="1750" spc="80" dirty="0">
                <a:latin typeface="Tahoma"/>
                <a:cs typeface="Tahoma"/>
              </a:rPr>
              <a:t>sama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memajukan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85" dirty="0">
                <a:latin typeface="Tahoma"/>
                <a:cs typeface="Tahoma"/>
              </a:rPr>
              <a:t>Bahasa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Indonesia</a:t>
            </a:r>
            <a:r>
              <a:rPr sz="1750" dirty="0">
                <a:latin typeface="Tahoma"/>
                <a:cs typeface="Tahoma"/>
              </a:rPr>
              <a:t> </a:t>
            </a:r>
            <a:r>
              <a:rPr sz="1750" spc="85" dirty="0">
                <a:latin typeface="Tahoma"/>
                <a:cs typeface="Tahoma"/>
              </a:rPr>
              <a:t>sebagai</a:t>
            </a:r>
            <a:r>
              <a:rPr sz="1750" dirty="0">
                <a:latin typeface="Tahoma"/>
                <a:cs typeface="Tahoma"/>
              </a:rPr>
              <a:t> </a:t>
            </a:r>
            <a:r>
              <a:rPr sz="1750" spc="85" dirty="0">
                <a:latin typeface="Tahoma"/>
                <a:cs typeface="Tahoma"/>
              </a:rPr>
              <a:t>bahasa</a:t>
            </a:r>
            <a:r>
              <a:rPr sz="1750" spc="5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yang</a:t>
            </a:r>
            <a:r>
              <a:rPr sz="1750" spc="5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modern</a:t>
            </a:r>
            <a:r>
              <a:rPr sz="175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relevan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di</a:t>
            </a:r>
            <a:r>
              <a:rPr sz="1750" spc="-20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era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global,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40" dirty="0">
                <a:latin typeface="Tahoma"/>
                <a:cs typeface="Tahoma"/>
              </a:rPr>
              <a:t>menjaga </a:t>
            </a:r>
            <a:r>
              <a:rPr sz="1750" spc="55" dirty="0">
                <a:latin typeface="Tahoma"/>
                <a:cs typeface="Tahoma"/>
              </a:rPr>
              <a:t>kelestarian</a:t>
            </a:r>
            <a:r>
              <a:rPr sz="1750" spc="3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meningkatkan</a:t>
            </a:r>
            <a:r>
              <a:rPr sz="1750" spc="25" dirty="0">
                <a:latin typeface="Tahoma"/>
                <a:cs typeface="Tahoma"/>
              </a:rPr>
              <a:t> </a:t>
            </a:r>
            <a:r>
              <a:rPr sz="1750" spc="45" dirty="0">
                <a:latin typeface="Tahoma"/>
                <a:cs typeface="Tahoma"/>
              </a:rPr>
              <a:t>kualitas</a:t>
            </a:r>
            <a:r>
              <a:rPr sz="1750" spc="2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25" dirty="0">
                <a:latin typeface="Tahoma"/>
                <a:cs typeface="Tahoma"/>
              </a:rPr>
              <a:t> </a:t>
            </a:r>
            <a:r>
              <a:rPr sz="1750" spc="45" dirty="0">
                <a:latin typeface="Tahoma"/>
                <a:cs typeface="Tahoma"/>
              </a:rPr>
              <a:t>Indonesia</a:t>
            </a:r>
            <a:r>
              <a:rPr sz="1750" spc="15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untuk</a:t>
            </a:r>
            <a:r>
              <a:rPr sz="1750" spc="1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generasi</a:t>
            </a:r>
            <a:r>
              <a:rPr sz="1750" spc="20" dirty="0">
                <a:latin typeface="Tahoma"/>
                <a:cs typeface="Tahoma"/>
              </a:rPr>
              <a:t> </a:t>
            </a:r>
            <a:r>
              <a:rPr sz="1750" spc="40" dirty="0">
                <a:latin typeface="Tahoma"/>
                <a:cs typeface="Tahoma"/>
              </a:rPr>
              <a:t>mendatang.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080" y="632459"/>
            <a:ext cx="12584430" cy="4466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/>
              <a:t>zulkarnaini@darmajaya.ac.id</a:t>
            </a:r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+mj-lt"/>
              </a:rPr>
              <a:t>SLIDE </a:t>
            </a:r>
            <a:fld id="{511F482C-44AA-46E6-BA1A-E4C16BAF3A94}" type="slidenum">
              <a:rPr lang="en-US" sz="5760">
                <a:latin typeface="+mj-lt"/>
              </a:rPr>
              <a:t>2</a:t>
            </a:fld>
            <a:endParaRPr lang="en-US" sz="5760" dirty="0">
              <a:latin typeface="+mj-lt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id-ID" sz="3520" dirty="0"/>
              <a:t>Assalamualaikum Warahmatullahi Wabarakatuh</a:t>
            </a:r>
            <a:endParaRPr lang="en-US" sz="35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7" y="1844270"/>
            <a:ext cx="3705682" cy="570992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87240" y="2481870"/>
            <a:ext cx="10024340" cy="4081182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0" hangingPunct="0">
              <a:lnSpc>
                <a:spcPct val="90000"/>
              </a:lnSpc>
              <a:buFont typeface="Wingdings 2" panose="05020102010507070707" pitchFamily="18" charset="2"/>
              <a:buChar char=""/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endParaRPr lang="en-US" sz="1920" b="1" dirty="0">
              <a:solidFill>
                <a:schemeClr val="tx1"/>
              </a:solidFill>
            </a:endParaRPr>
          </a:p>
          <a:p>
            <a:pPr marL="320040" indent="-320040" eaLnBrk="0" hangingPunct="0">
              <a:lnSpc>
                <a:spcPct val="90000"/>
              </a:lnSpc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endParaRPr lang="en-US" sz="1920" b="1" dirty="0">
              <a:solidFill>
                <a:schemeClr val="tx1"/>
              </a:solidFill>
            </a:endParaRPr>
          </a:p>
          <a:p>
            <a:pPr marL="320040" indent="-320040" eaLnBrk="0" hangingPunct="0">
              <a:lnSpc>
                <a:spcPct val="90000"/>
              </a:lnSpc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endParaRPr lang="en-US" sz="2880" b="1" dirty="0">
              <a:solidFill>
                <a:schemeClr val="tx1"/>
              </a:solidFill>
            </a:endParaRPr>
          </a:p>
          <a:p>
            <a:pPr marL="320040" indent="-320040" eaLnBrk="0" hangingPunct="0">
              <a:lnSpc>
                <a:spcPct val="90000"/>
              </a:lnSpc>
              <a:buFont typeface="Wingdings 2" panose="05020102010507070707" pitchFamily="18" charset="2"/>
              <a:buChar char=""/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r>
              <a:rPr lang="en-US" sz="2880" b="1" dirty="0">
                <a:solidFill>
                  <a:schemeClr val="tx1"/>
                </a:solidFill>
              </a:rPr>
              <a:t>NAMA	</a:t>
            </a:r>
            <a:r>
              <a:rPr lang="id-ID" sz="2880" b="1" dirty="0">
                <a:solidFill>
                  <a:schemeClr val="tx1"/>
                </a:solidFill>
              </a:rPr>
              <a:t>	</a:t>
            </a:r>
            <a:r>
              <a:rPr lang="en-US" sz="2880" b="1" dirty="0">
                <a:solidFill>
                  <a:schemeClr val="tx1"/>
                </a:solidFill>
              </a:rPr>
              <a:t>: </a:t>
            </a:r>
            <a:r>
              <a:rPr lang="id-ID" sz="2880" b="1" dirty="0">
                <a:solidFill>
                  <a:schemeClr val="tx1"/>
                </a:solidFill>
              </a:rPr>
              <a:t>ZULKARNAINI, S.Kom., M.T.I</a:t>
            </a:r>
            <a:endParaRPr lang="en-US" sz="2880" b="1" dirty="0">
              <a:solidFill>
                <a:schemeClr val="tx1"/>
              </a:solidFill>
            </a:endParaRPr>
          </a:p>
          <a:p>
            <a:pPr marL="320040" indent="-320040" eaLnBrk="0" hangingPunct="0">
              <a:lnSpc>
                <a:spcPct val="90000"/>
              </a:lnSpc>
              <a:buFont typeface="Wingdings 2" panose="05020102010507070707" pitchFamily="18" charset="2"/>
              <a:buChar char=""/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r>
              <a:rPr lang="en-US" sz="2880" b="1" dirty="0">
                <a:solidFill>
                  <a:schemeClr val="tx1"/>
                </a:solidFill>
              </a:rPr>
              <a:t>TMP TGL LAHIR	: </a:t>
            </a:r>
            <a:r>
              <a:rPr lang="id-ID" sz="2880" b="1" dirty="0">
                <a:solidFill>
                  <a:schemeClr val="tx1"/>
                </a:solidFill>
              </a:rPr>
              <a:t>Padang Panjang, 27 Oktober 1985</a:t>
            </a:r>
            <a:endParaRPr lang="en-US" sz="2880" b="1" dirty="0">
              <a:solidFill>
                <a:schemeClr val="tx1"/>
              </a:solidFill>
            </a:endParaRPr>
          </a:p>
          <a:p>
            <a:pPr marL="320040" indent="-320040" eaLnBrk="0" hangingPunct="0">
              <a:lnSpc>
                <a:spcPct val="90000"/>
              </a:lnSpc>
              <a:buFont typeface="Wingdings 2" panose="05020102010507070707" pitchFamily="18" charset="2"/>
              <a:buChar char=""/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r>
              <a:rPr lang="en-US" sz="2880" b="1" dirty="0">
                <a:solidFill>
                  <a:schemeClr val="tx1"/>
                </a:solidFill>
              </a:rPr>
              <a:t>AGAMA	</a:t>
            </a:r>
            <a:r>
              <a:rPr lang="id-ID" sz="2880" b="1" dirty="0">
                <a:solidFill>
                  <a:schemeClr val="tx1"/>
                </a:solidFill>
              </a:rPr>
              <a:t>	</a:t>
            </a:r>
            <a:r>
              <a:rPr lang="en-US" sz="2880" b="1" dirty="0">
                <a:solidFill>
                  <a:schemeClr val="tx1"/>
                </a:solidFill>
              </a:rPr>
              <a:t>: I</a:t>
            </a:r>
            <a:r>
              <a:rPr lang="id-ID" sz="2880" b="1" dirty="0">
                <a:solidFill>
                  <a:schemeClr val="tx1"/>
                </a:solidFill>
              </a:rPr>
              <a:t>slam</a:t>
            </a:r>
            <a:endParaRPr lang="en-US" sz="2880" b="1" dirty="0">
              <a:solidFill>
                <a:schemeClr val="tx1"/>
              </a:solidFill>
            </a:endParaRPr>
          </a:p>
          <a:p>
            <a:pPr marL="320040" indent="-320040" eaLnBrk="0" hangingPunct="0">
              <a:lnSpc>
                <a:spcPct val="90000"/>
              </a:lnSpc>
              <a:buFont typeface="Wingdings 2" panose="05020102010507070707" pitchFamily="18" charset="2"/>
              <a:buChar char=""/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r>
              <a:rPr lang="en-US" sz="2880" b="1" dirty="0">
                <a:solidFill>
                  <a:schemeClr val="tx1"/>
                </a:solidFill>
              </a:rPr>
              <a:t>ALMT RUMAH	: PERUM D’HASANAH NO.166 KARANG SARI, JATI AGUNG</a:t>
            </a:r>
            <a:endParaRPr lang="id-ID" sz="2880" b="1" dirty="0">
              <a:solidFill>
                <a:schemeClr val="tx1"/>
              </a:solidFill>
            </a:endParaRPr>
          </a:p>
          <a:p>
            <a:pPr marL="320040" indent="-320040" eaLnBrk="0" hangingPunct="0">
              <a:lnSpc>
                <a:spcPct val="90000"/>
              </a:lnSpc>
              <a:buFont typeface="Wingdings 2" panose="05020102010507070707" pitchFamily="18" charset="2"/>
              <a:buChar char=""/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r>
              <a:rPr lang="id-ID" sz="2880" b="1" dirty="0">
                <a:solidFill>
                  <a:schemeClr val="tx1"/>
                </a:solidFill>
              </a:rPr>
              <a:t>Phone</a:t>
            </a:r>
            <a:r>
              <a:rPr lang="en-US" sz="2880" b="1" dirty="0">
                <a:solidFill>
                  <a:schemeClr val="tx1"/>
                </a:solidFill>
              </a:rPr>
              <a:t> / W A</a:t>
            </a:r>
            <a:r>
              <a:rPr lang="id-ID" sz="2880" b="1" dirty="0">
                <a:solidFill>
                  <a:schemeClr val="tx1"/>
                </a:solidFill>
              </a:rPr>
              <a:t>	: 082183256407</a:t>
            </a:r>
            <a:endParaRPr lang="en-US" sz="2880" b="1" dirty="0">
              <a:solidFill>
                <a:schemeClr val="tx1"/>
              </a:solidFill>
            </a:endParaRPr>
          </a:p>
          <a:p>
            <a:pPr marL="320040" indent="-320040" eaLnBrk="0" hangingPunct="0">
              <a:lnSpc>
                <a:spcPct val="90000"/>
              </a:lnSpc>
              <a:buFont typeface="Wingdings 2" panose="05020102010507070707" pitchFamily="18" charset="2"/>
              <a:buChar char=""/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r>
              <a:rPr lang="id-ID" sz="2880" b="1" dirty="0">
                <a:solidFill>
                  <a:schemeClr val="tx1"/>
                </a:solidFill>
              </a:rPr>
              <a:t>E-mail		: zulkarnaini@</a:t>
            </a:r>
            <a:r>
              <a:rPr lang="en-US" sz="2880" b="1" dirty="0" err="1">
                <a:solidFill>
                  <a:schemeClr val="tx1"/>
                </a:solidFill>
              </a:rPr>
              <a:t>darmajaya</a:t>
            </a:r>
            <a:r>
              <a:rPr lang="id-ID" sz="2880" b="1" dirty="0">
                <a:solidFill>
                  <a:schemeClr val="tx1"/>
                </a:solidFill>
              </a:rPr>
              <a:t>.</a:t>
            </a:r>
            <a:r>
              <a:rPr lang="en-US" sz="2880" b="1" dirty="0">
                <a:solidFill>
                  <a:schemeClr val="tx1"/>
                </a:solidFill>
              </a:rPr>
              <a:t>ac.id</a:t>
            </a:r>
          </a:p>
          <a:p>
            <a:pPr marL="320040" indent="-320040" eaLnBrk="0" hangingPunct="0">
              <a:lnSpc>
                <a:spcPct val="90000"/>
              </a:lnSpc>
              <a:tabLst>
                <a:tab pos="502920" algn="l"/>
                <a:tab pos="731520" algn="l"/>
                <a:tab pos="2014220" algn="l"/>
                <a:tab pos="3657600" algn="l"/>
                <a:tab pos="3932936" algn="l"/>
              </a:tabLst>
            </a:pPr>
            <a:r>
              <a:rPr lang="en-US" sz="1920" b="1" dirty="0">
                <a:solidFill>
                  <a:schemeClr val="tx1"/>
                </a:solidFill>
              </a:rPr>
              <a:t>				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32050" y="2906141"/>
          <a:ext cx="9753600" cy="4369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20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UNSUR</a:t>
                      </a: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NILAI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BOBOT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TUGAS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20%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UTS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20%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UAS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20%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KEHADIRAN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20%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ETIKA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20%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TOTAL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200" spc="-20" dirty="0">
                          <a:latin typeface="Calibri"/>
                          <a:cs typeface="Calibri"/>
                        </a:rPr>
                        <a:t>100%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5428" y="689991"/>
            <a:ext cx="54800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30" dirty="0">
                <a:latin typeface="Calibri"/>
                <a:cs typeface="Calibri"/>
              </a:rPr>
              <a:t>KONTRAK</a:t>
            </a:r>
            <a:r>
              <a:rPr sz="6000" b="0" spc="-280" dirty="0">
                <a:latin typeface="Calibri"/>
                <a:cs typeface="Calibri"/>
              </a:rPr>
              <a:t> </a:t>
            </a:r>
            <a:r>
              <a:rPr sz="6000" b="0" spc="-10" dirty="0">
                <a:latin typeface="Calibri"/>
                <a:cs typeface="Calibri"/>
              </a:rPr>
              <a:t>KULIAH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2049145"/>
            <a:ext cx="2710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Sistem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Penilaian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2256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4650" dirty="0"/>
              <a:t>Deskripsi</a:t>
            </a:r>
            <a:r>
              <a:rPr sz="4650" spc="-120" dirty="0"/>
              <a:t> </a:t>
            </a:r>
            <a:r>
              <a:rPr sz="4650" dirty="0"/>
              <a:t>Mata</a:t>
            </a:r>
            <a:r>
              <a:rPr sz="4650" spc="-65" dirty="0"/>
              <a:t> </a:t>
            </a:r>
            <a:r>
              <a:rPr sz="4650" spc="-10" dirty="0"/>
              <a:t>Kuliah</a:t>
            </a:r>
            <a:endParaRPr sz="4650"/>
          </a:p>
        </p:txBody>
      </p:sp>
      <p:sp>
        <p:nvSpPr>
          <p:cNvPr id="3" name="object 3"/>
          <p:cNvSpPr txBox="1"/>
          <p:nvPr/>
        </p:nvSpPr>
        <p:spPr>
          <a:xfrm>
            <a:off x="781050" y="3218434"/>
            <a:ext cx="11373485" cy="14966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80"/>
              </a:spcBef>
            </a:pPr>
            <a:r>
              <a:rPr sz="2400" dirty="0">
                <a:latin typeface="Calibri"/>
                <a:cs typeface="Calibri"/>
              </a:rPr>
              <a:t>mata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kuliah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bahasa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Indonesia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dirancang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meningkatkan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kemahiran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berbahasa </a:t>
            </a:r>
            <a:r>
              <a:rPr sz="2400" dirty="0">
                <a:latin typeface="Calibri"/>
                <a:cs typeface="Calibri"/>
              </a:rPr>
              <a:t>Indonesia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bentuk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tulisan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maupun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lisan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sehingga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mahasiswa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dapat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mudah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254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menulis</a:t>
            </a:r>
            <a:r>
              <a:rPr sz="2400" spc="2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karya</a:t>
            </a:r>
            <a:r>
              <a:rPr sz="2400" spc="2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ilmiah</a:t>
            </a:r>
            <a:r>
              <a:rPr sz="2400" spc="254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2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mendukung</a:t>
            </a:r>
            <a:r>
              <a:rPr sz="2400" spc="2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kegiatan</a:t>
            </a:r>
            <a:r>
              <a:rPr sz="2400" spc="254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akademik</a:t>
            </a:r>
            <a:r>
              <a:rPr sz="2400" spc="254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254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membekali </a:t>
            </a:r>
            <a:r>
              <a:rPr sz="2400" dirty="0">
                <a:latin typeface="Calibri"/>
                <a:cs typeface="Calibri"/>
              </a:rPr>
              <a:t>kemampuan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pemahamman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mahasiswa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komprehensip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bahasa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Indonesia,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050" y="4692015"/>
            <a:ext cx="6106795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  <a:tabLst>
                <a:tab pos="1414780" algn="l"/>
                <a:tab pos="1818639" algn="l"/>
                <a:tab pos="3690620" algn="l"/>
                <a:tab pos="3751579" algn="l"/>
                <a:tab pos="4810760" algn="l"/>
                <a:tab pos="5341620" algn="l"/>
              </a:tabLst>
            </a:pPr>
            <a:r>
              <a:rPr sz="2400" spc="-10" dirty="0">
                <a:latin typeface="Calibri"/>
                <a:cs typeface="Calibri"/>
              </a:rPr>
              <a:t>sekaligus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mempersiapkan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mahasiswa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untuk keterampilan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menggunakan</a:t>
            </a:r>
            <a:r>
              <a:rPr sz="2400" dirty="0">
                <a:latin typeface="Calibri"/>
                <a:cs typeface="Calibri"/>
              </a:rPr>
              <a:t>		</a:t>
            </a:r>
            <a:r>
              <a:rPr sz="2400" spc="-10" dirty="0">
                <a:latin typeface="Calibri"/>
                <a:cs typeface="Calibri"/>
              </a:rPr>
              <a:t>bahasa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Indonesia,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4055" y="4692015"/>
            <a:ext cx="5109845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71120">
              <a:lnSpc>
                <a:spcPct val="100699"/>
              </a:lnSpc>
              <a:spcBef>
                <a:spcPts val="80"/>
              </a:spcBef>
              <a:tabLst>
                <a:tab pos="1284605" algn="l"/>
                <a:tab pos="1377315" algn="l"/>
                <a:tab pos="2828290" algn="l"/>
                <a:tab pos="3168650" algn="l"/>
                <a:tab pos="4038600" algn="l"/>
              </a:tabLst>
            </a:pPr>
            <a:r>
              <a:rPr sz="2400" spc="-10" dirty="0">
                <a:latin typeface="Calibri"/>
                <a:cs typeface="Calibri"/>
              </a:rPr>
              <a:t>menjadi</a:t>
            </a:r>
            <a:r>
              <a:rPr sz="2400" dirty="0">
                <a:latin typeface="Calibri"/>
                <a:cs typeface="Calibri"/>
              </a:rPr>
              <a:t>		</a:t>
            </a:r>
            <a:r>
              <a:rPr sz="2400" spc="-10" dirty="0">
                <a:latin typeface="Calibri"/>
                <a:cs typeface="Calibri"/>
              </a:rPr>
              <a:t>Professional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yang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memiliki sehingga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mahasiswa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semakin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memiliki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050" y="5428615"/>
            <a:ext cx="10164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kepribadian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tangguh,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bertanggung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jawab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bangsa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negara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Indonesia.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-1"/>
            <a:ext cx="5486400" cy="822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050" y="2108580"/>
            <a:ext cx="627443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-10" dirty="0"/>
              <a:t>Sejarah</a:t>
            </a:r>
            <a:r>
              <a:rPr sz="4650" spc="-170" dirty="0"/>
              <a:t> </a:t>
            </a:r>
            <a:r>
              <a:rPr sz="4650" dirty="0"/>
              <a:t>Bahasa</a:t>
            </a:r>
            <a:r>
              <a:rPr sz="4650" spc="-165" dirty="0"/>
              <a:t> </a:t>
            </a:r>
            <a:r>
              <a:rPr sz="4650" spc="-10" dirty="0"/>
              <a:t>Indonesia</a:t>
            </a:r>
            <a:endParaRPr sz="4650"/>
          </a:p>
        </p:txBody>
      </p:sp>
      <p:sp>
        <p:nvSpPr>
          <p:cNvPr id="4" name="object 4"/>
          <p:cNvSpPr txBox="1"/>
          <p:nvPr/>
        </p:nvSpPr>
        <p:spPr>
          <a:xfrm>
            <a:off x="781050" y="3918076"/>
            <a:ext cx="7470775" cy="149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spc="70" dirty="0">
                <a:solidFill>
                  <a:srgbClr val="272424"/>
                </a:solidFill>
                <a:latin typeface="Tahoma"/>
                <a:cs typeface="Tahoma"/>
              </a:rPr>
              <a:t>Memahami</a:t>
            </a:r>
            <a:r>
              <a:rPr sz="1750" spc="-1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272424"/>
                </a:solidFill>
                <a:latin typeface="Tahoma"/>
                <a:cs typeface="Tahoma"/>
              </a:rPr>
              <a:t>sejarah</a:t>
            </a:r>
            <a:r>
              <a:rPr sz="1750" spc="-1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272424"/>
                </a:solidFill>
                <a:latin typeface="Tahoma"/>
                <a:cs typeface="Tahoma"/>
              </a:rPr>
              <a:t>Bahasa</a:t>
            </a:r>
            <a:r>
              <a:rPr sz="1750" spc="-1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272424"/>
                </a:solidFill>
                <a:latin typeface="Tahoma"/>
                <a:cs typeface="Tahoma"/>
              </a:rPr>
              <a:t>Indonesia</a:t>
            </a:r>
            <a:r>
              <a:rPr sz="1750" spc="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272424"/>
                </a:solidFill>
                <a:latin typeface="Tahoma"/>
                <a:cs typeface="Tahoma"/>
              </a:rPr>
              <a:t>adalah</a:t>
            </a:r>
            <a:r>
              <a:rPr sz="1750" spc="-1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272424"/>
                </a:solidFill>
                <a:latin typeface="Tahoma"/>
                <a:cs typeface="Tahoma"/>
              </a:rPr>
              <a:t>perjalanan</a:t>
            </a:r>
            <a:r>
              <a:rPr sz="1750" spc="1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272424"/>
                </a:solidFill>
                <a:latin typeface="Tahoma"/>
                <a:cs typeface="Tahoma"/>
              </a:rPr>
              <a:t>penting</a:t>
            </a:r>
            <a:r>
              <a:rPr sz="1750" spc="-10" dirty="0">
                <a:solidFill>
                  <a:srgbClr val="272424"/>
                </a:solidFill>
                <a:latin typeface="Tahoma"/>
                <a:cs typeface="Tahoma"/>
              </a:rPr>
              <a:t> untuk </a:t>
            </a:r>
            <a:r>
              <a:rPr sz="1750" spc="65" dirty="0">
                <a:solidFill>
                  <a:srgbClr val="272424"/>
                </a:solidFill>
                <a:latin typeface="Tahoma"/>
                <a:cs typeface="Tahoma"/>
              </a:rPr>
              <a:t>mengenal</a:t>
            </a:r>
            <a:r>
              <a:rPr sz="1750" spc="-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272424"/>
                </a:solidFill>
                <a:latin typeface="Tahoma"/>
                <a:cs typeface="Tahoma"/>
              </a:rPr>
              <a:t>akar</a:t>
            </a:r>
            <a:r>
              <a:rPr sz="1750" spc="-2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272424"/>
                </a:solidFill>
                <a:latin typeface="Tahoma"/>
                <a:cs typeface="Tahoma"/>
              </a:rPr>
              <a:t>budaya</a:t>
            </a:r>
            <a:r>
              <a:rPr sz="1750" spc="-2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272424"/>
                </a:solidFill>
                <a:latin typeface="Tahoma"/>
                <a:cs typeface="Tahoma"/>
              </a:rPr>
              <a:t>dan</a:t>
            </a:r>
            <a:r>
              <a:rPr sz="1750" spc="-3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272424"/>
                </a:solidFill>
                <a:latin typeface="Tahoma"/>
                <a:cs typeface="Tahoma"/>
              </a:rPr>
              <a:t>identitas</a:t>
            </a:r>
            <a:r>
              <a:rPr sz="175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272424"/>
                </a:solidFill>
                <a:latin typeface="Tahoma"/>
                <a:cs typeface="Tahoma"/>
              </a:rPr>
              <a:t>bangsa.</a:t>
            </a:r>
            <a:r>
              <a:rPr sz="1750" spc="-2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272424"/>
                </a:solidFill>
                <a:latin typeface="Tahoma"/>
                <a:cs typeface="Tahoma"/>
              </a:rPr>
              <a:t>Bahasa</a:t>
            </a:r>
            <a:r>
              <a:rPr sz="1750" spc="-10" dirty="0">
                <a:solidFill>
                  <a:srgbClr val="272424"/>
                </a:solidFill>
                <a:latin typeface="Tahoma"/>
                <a:cs typeface="Tahoma"/>
              </a:rPr>
              <a:t> Indonesia,</a:t>
            </a:r>
            <a:r>
              <a:rPr sz="1750" spc="80" dirty="0">
                <a:solidFill>
                  <a:srgbClr val="272424"/>
                </a:solidFill>
                <a:latin typeface="Tahoma"/>
                <a:cs typeface="Tahoma"/>
              </a:rPr>
              <a:t> sebagai</a:t>
            </a:r>
            <a:r>
              <a:rPr sz="1750" spc="2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272424"/>
                </a:solidFill>
                <a:latin typeface="Tahoma"/>
                <a:cs typeface="Tahoma"/>
              </a:rPr>
              <a:t>bahasa</a:t>
            </a:r>
            <a:r>
              <a:rPr sz="1750" spc="3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272424"/>
                </a:solidFill>
                <a:latin typeface="Tahoma"/>
                <a:cs typeface="Tahoma"/>
              </a:rPr>
              <a:t>nasional</a:t>
            </a:r>
            <a:r>
              <a:rPr sz="1750" spc="2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272424"/>
                </a:solidFill>
                <a:latin typeface="Tahoma"/>
                <a:cs typeface="Tahoma"/>
              </a:rPr>
              <a:t>dan</a:t>
            </a:r>
            <a:r>
              <a:rPr sz="1750" spc="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72424"/>
                </a:solidFill>
                <a:latin typeface="Tahoma"/>
                <a:cs typeface="Tahoma"/>
              </a:rPr>
              <a:t>alat </a:t>
            </a:r>
            <a:r>
              <a:rPr sz="1750" spc="60" dirty="0">
                <a:solidFill>
                  <a:srgbClr val="272424"/>
                </a:solidFill>
                <a:latin typeface="Tahoma"/>
                <a:cs typeface="Tahoma"/>
              </a:rPr>
              <a:t>komunikasi</a:t>
            </a:r>
            <a:r>
              <a:rPr sz="1750" spc="4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72424"/>
                </a:solidFill>
                <a:latin typeface="Tahoma"/>
                <a:cs typeface="Tahoma"/>
              </a:rPr>
              <a:t>utama,</a:t>
            </a:r>
            <a:r>
              <a:rPr sz="1750" spc="1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272424"/>
                </a:solidFill>
                <a:latin typeface="Tahoma"/>
                <a:cs typeface="Tahoma"/>
              </a:rPr>
              <a:t>memainkan</a:t>
            </a:r>
            <a:r>
              <a:rPr sz="1750" spc="3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272424"/>
                </a:solidFill>
                <a:latin typeface="Tahoma"/>
                <a:cs typeface="Tahoma"/>
              </a:rPr>
              <a:t>peran </a:t>
            </a:r>
            <a:r>
              <a:rPr sz="1750" spc="55" dirty="0">
                <a:solidFill>
                  <a:srgbClr val="272424"/>
                </a:solidFill>
                <a:latin typeface="Tahoma"/>
                <a:cs typeface="Tahoma"/>
              </a:rPr>
              <a:t>krusial</a:t>
            </a:r>
            <a:r>
              <a:rPr sz="1750" spc="-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272424"/>
                </a:solidFill>
                <a:latin typeface="Tahoma"/>
                <a:cs typeface="Tahoma"/>
              </a:rPr>
              <a:t>dalam</a:t>
            </a:r>
            <a:r>
              <a:rPr sz="1750" spc="-1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272424"/>
                </a:solidFill>
                <a:latin typeface="Tahoma"/>
                <a:cs typeface="Tahoma"/>
              </a:rPr>
              <a:t>mempersatukan</a:t>
            </a:r>
            <a:r>
              <a:rPr sz="1750" spc="1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272424"/>
                </a:solidFill>
                <a:latin typeface="Tahoma"/>
                <a:cs typeface="Tahoma"/>
              </a:rPr>
              <a:t>keberagaman</a:t>
            </a:r>
            <a:r>
              <a:rPr sz="1750" spc="20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272424"/>
                </a:solidFill>
                <a:latin typeface="Tahoma"/>
                <a:cs typeface="Tahoma"/>
              </a:rPr>
              <a:t>budaya</a:t>
            </a:r>
            <a:r>
              <a:rPr sz="1750" spc="-5" dirty="0">
                <a:solidFill>
                  <a:srgbClr val="272424"/>
                </a:solidFill>
                <a:latin typeface="Tahoma"/>
                <a:cs typeface="Tahoma"/>
              </a:rPr>
              <a:t> </a:t>
            </a:r>
            <a:r>
              <a:rPr sz="1750" spc="-10" dirty="0">
                <a:solidFill>
                  <a:srgbClr val="272424"/>
                </a:solidFill>
                <a:latin typeface="Tahoma"/>
                <a:cs typeface="Tahoma"/>
              </a:rPr>
              <a:t>Indonesia.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703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4650" spc="-10" dirty="0"/>
              <a:t>Asal-</a:t>
            </a:r>
            <a:r>
              <a:rPr sz="4650" dirty="0"/>
              <a:t>Usul</a:t>
            </a:r>
            <a:r>
              <a:rPr sz="4650" spc="-135" dirty="0"/>
              <a:t> </a:t>
            </a:r>
            <a:r>
              <a:rPr sz="4650" dirty="0"/>
              <a:t>Bahasa</a:t>
            </a:r>
            <a:r>
              <a:rPr sz="4650" spc="-110" dirty="0"/>
              <a:t> </a:t>
            </a:r>
            <a:r>
              <a:rPr sz="4650" dirty="0"/>
              <a:t>Indonesia:</a:t>
            </a:r>
            <a:r>
              <a:rPr sz="4650" spc="-110" dirty="0"/>
              <a:t> </a:t>
            </a:r>
            <a:r>
              <a:rPr sz="4650" dirty="0"/>
              <a:t>Bahasa</a:t>
            </a:r>
            <a:r>
              <a:rPr sz="4650" spc="-110" dirty="0"/>
              <a:t> </a:t>
            </a:r>
            <a:r>
              <a:rPr sz="4650" spc="-10" dirty="0"/>
              <a:t>Melayu</a:t>
            </a:r>
            <a:endParaRPr sz="4650"/>
          </a:p>
        </p:txBody>
      </p:sp>
      <p:sp>
        <p:nvSpPr>
          <p:cNvPr id="3" name="object 3"/>
          <p:cNvSpPr txBox="1"/>
          <p:nvPr/>
        </p:nvSpPr>
        <p:spPr>
          <a:xfrm>
            <a:off x="781050" y="2359659"/>
            <a:ext cx="5681980" cy="317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Calibri"/>
                <a:cs typeface="Calibri"/>
              </a:rPr>
              <a:t>Lingua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Franca</a:t>
            </a:r>
            <a:r>
              <a:rPr sz="2300" b="1" spc="-8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di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Nusantara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38100"/>
              </a:lnSpc>
              <a:spcBef>
                <a:spcPts val="1705"/>
              </a:spcBef>
            </a:pP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90" dirty="0">
                <a:latin typeface="Tahoma"/>
                <a:cs typeface="Tahoma"/>
              </a:rPr>
              <a:t> Melayu </a:t>
            </a:r>
            <a:r>
              <a:rPr sz="1750" dirty="0">
                <a:latin typeface="Tahoma"/>
                <a:cs typeface="Tahoma"/>
              </a:rPr>
              <a:t>telah</a:t>
            </a:r>
            <a:r>
              <a:rPr sz="1750" spc="9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menjadi</a:t>
            </a:r>
            <a:r>
              <a:rPr sz="1750" spc="105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lingua</a:t>
            </a:r>
            <a:r>
              <a:rPr sz="1750" spc="95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franca</a:t>
            </a:r>
            <a:r>
              <a:rPr sz="1750" spc="85" dirty="0">
                <a:latin typeface="Tahoma"/>
                <a:cs typeface="Tahoma"/>
              </a:rPr>
              <a:t> </a:t>
            </a:r>
            <a:r>
              <a:rPr sz="1750" spc="30" dirty="0">
                <a:latin typeface="Tahoma"/>
                <a:cs typeface="Tahoma"/>
              </a:rPr>
              <a:t>di </a:t>
            </a:r>
            <a:r>
              <a:rPr sz="1750" spc="60" dirty="0">
                <a:latin typeface="Tahoma"/>
                <a:cs typeface="Tahoma"/>
              </a:rPr>
              <a:t>Nusantara</a:t>
            </a:r>
            <a:r>
              <a:rPr sz="175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sejak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abad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110" dirty="0">
                <a:latin typeface="Tahoma"/>
                <a:cs typeface="Tahoma"/>
              </a:rPr>
              <a:t>ke-</a:t>
            </a:r>
            <a:r>
              <a:rPr sz="1750" dirty="0">
                <a:latin typeface="Tahoma"/>
                <a:cs typeface="Tahoma"/>
              </a:rPr>
              <a:t>7,</a:t>
            </a:r>
            <a:r>
              <a:rPr sz="1750" spc="-45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berfungsi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sebagai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bahasa </a:t>
            </a:r>
            <a:r>
              <a:rPr sz="1750" spc="50" dirty="0">
                <a:latin typeface="Tahoma"/>
                <a:cs typeface="Tahoma"/>
              </a:rPr>
              <a:t>perantara</a:t>
            </a:r>
            <a:r>
              <a:rPr sz="1750" spc="1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dalam</a:t>
            </a:r>
            <a:r>
              <a:rPr sz="1750" spc="-20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perdagangan</a:t>
            </a:r>
            <a:r>
              <a:rPr sz="1750" spc="1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komunikasi</a:t>
            </a:r>
            <a:r>
              <a:rPr sz="1750" spc="10" dirty="0">
                <a:latin typeface="Tahoma"/>
                <a:cs typeface="Tahoma"/>
              </a:rPr>
              <a:t> </a:t>
            </a:r>
            <a:r>
              <a:rPr sz="1750" spc="-10" dirty="0">
                <a:latin typeface="Tahoma"/>
                <a:cs typeface="Tahoma"/>
              </a:rPr>
              <a:t>antar </a:t>
            </a:r>
            <a:r>
              <a:rPr sz="1750" spc="75" dirty="0">
                <a:latin typeface="Tahoma"/>
                <a:cs typeface="Tahoma"/>
              </a:rPr>
              <a:t>suku</a:t>
            </a:r>
            <a:r>
              <a:rPr sz="1750" spc="70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bangsa.</a:t>
            </a:r>
            <a:r>
              <a:rPr sz="1750" spc="90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Bukti-</a:t>
            </a:r>
            <a:r>
              <a:rPr sz="1750" dirty="0">
                <a:latin typeface="Tahoma"/>
                <a:cs typeface="Tahoma"/>
              </a:rPr>
              <a:t>bukti</a:t>
            </a:r>
            <a:r>
              <a:rPr sz="1750" spc="85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sejarah,</a:t>
            </a:r>
            <a:r>
              <a:rPr sz="1750" spc="100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seperti</a:t>
            </a:r>
            <a:r>
              <a:rPr sz="1750" spc="80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Prasasti </a:t>
            </a:r>
            <a:r>
              <a:rPr sz="1750" spc="85" dirty="0">
                <a:latin typeface="Tahoma"/>
                <a:cs typeface="Tahoma"/>
              </a:rPr>
              <a:t>Kedukan</a:t>
            </a:r>
            <a:r>
              <a:rPr sz="1750" dirty="0">
                <a:latin typeface="Tahoma"/>
                <a:cs typeface="Tahoma"/>
              </a:rPr>
              <a:t> Bukit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85" dirty="0">
                <a:latin typeface="Tahoma"/>
                <a:cs typeface="Tahoma"/>
              </a:rPr>
              <a:t>(683</a:t>
            </a:r>
            <a:r>
              <a:rPr sz="1750" spc="-40" dirty="0">
                <a:latin typeface="Tahoma"/>
                <a:cs typeface="Tahoma"/>
              </a:rPr>
              <a:t> </a:t>
            </a:r>
            <a:r>
              <a:rPr sz="1750" spc="90" dirty="0">
                <a:latin typeface="Tahoma"/>
                <a:cs typeface="Tahoma"/>
              </a:rPr>
              <a:t>M)</a:t>
            </a:r>
            <a:r>
              <a:rPr sz="1750" spc="-3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Talang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Tuwo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100" dirty="0">
                <a:latin typeface="Tahoma"/>
                <a:cs typeface="Tahoma"/>
              </a:rPr>
              <a:t>(684</a:t>
            </a:r>
            <a:r>
              <a:rPr sz="1750" spc="-25" dirty="0">
                <a:latin typeface="Tahoma"/>
                <a:cs typeface="Tahoma"/>
              </a:rPr>
              <a:t> M), </a:t>
            </a:r>
            <a:r>
              <a:rPr sz="1750" spc="50" dirty="0">
                <a:latin typeface="Tahoma"/>
                <a:cs typeface="Tahoma"/>
              </a:rPr>
              <a:t>menunjukkan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peran</a:t>
            </a:r>
            <a:r>
              <a:rPr sz="1750" spc="-4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-30" dirty="0">
                <a:latin typeface="Tahoma"/>
                <a:cs typeface="Tahoma"/>
              </a:rPr>
              <a:t> </a:t>
            </a:r>
            <a:r>
              <a:rPr sz="1750" spc="90" dirty="0">
                <a:latin typeface="Tahoma"/>
                <a:cs typeface="Tahoma"/>
              </a:rPr>
              <a:t>Melayu</a:t>
            </a:r>
            <a:r>
              <a:rPr sz="1750" spc="-30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sebagai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bahasa </a:t>
            </a:r>
            <a:r>
              <a:rPr sz="1750" spc="60" dirty="0">
                <a:latin typeface="Tahoma"/>
                <a:cs typeface="Tahoma"/>
              </a:rPr>
              <a:t>resmi</a:t>
            </a:r>
            <a:r>
              <a:rPr sz="1750" spc="-4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di</a:t>
            </a:r>
            <a:r>
              <a:rPr sz="1750" spc="-50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kerajaan-</a:t>
            </a:r>
            <a:r>
              <a:rPr sz="1750" spc="50" dirty="0">
                <a:latin typeface="Tahoma"/>
                <a:cs typeface="Tahoma"/>
              </a:rPr>
              <a:t>kerajaan</a:t>
            </a:r>
            <a:r>
              <a:rPr sz="175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di</a:t>
            </a:r>
            <a:r>
              <a:rPr sz="1750" spc="-50" dirty="0">
                <a:latin typeface="Tahoma"/>
                <a:cs typeface="Tahoma"/>
              </a:rPr>
              <a:t> </a:t>
            </a:r>
            <a:r>
              <a:rPr sz="1750" spc="-10" dirty="0">
                <a:latin typeface="Tahoma"/>
                <a:cs typeface="Tahoma"/>
              </a:rPr>
              <a:t>Sumatera.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2433" y="2359659"/>
            <a:ext cx="5815330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Calibri"/>
                <a:cs typeface="Calibri"/>
              </a:rPr>
              <a:t>Peran</a:t>
            </a:r>
            <a:r>
              <a:rPr sz="2300" b="1" spc="-75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Perdagangan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dan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Agama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38100"/>
              </a:lnSpc>
              <a:spcBef>
                <a:spcPts val="1705"/>
              </a:spcBef>
            </a:pPr>
            <a:r>
              <a:rPr sz="1750" spc="75" dirty="0">
                <a:latin typeface="Tahoma"/>
                <a:cs typeface="Tahoma"/>
              </a:rPr>
              <a:t>Perdagangan</a:t>
            </a:r>
            <a:r>
              <a:rPr sz="1750" spc="1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penyebaran</a:t>
            </a:r>
            <a:r>
              <a:rPr sz="1750" spc="15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agama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Islam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berperan penting</a:t>
            </a:r>
            <a:r>
              <a:rPr sz="1750" spc="-2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dalam</a:t>
            </a:r>
            <a:r>
              <a:rPr sz="1750" spc="-30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meluaskan</a:t>
            </a:r>
            <a:r>
              <a:rPr sz="175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penggunaan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Melayu. </a:t>
            </a:r>
            <a:r>
              <a:rPr sz="1750" spc="45" dirty="0">
                <a:latin typeface="Tahoma"/>
                <a:cs typeface="Tahoma"/>
              </a:rPr>
              <a:t>Perjalanan </a:t>
            </a:r>
            <a:r>
              <a:rPr sz="1750" spc="65" dirty="0">
                <a:latin typeface="Tahoma"/>
                <a:cs typeface="Tahoma"/>
              </a:rPr>
              <a:t>para</a:t>
            </a:r>
            <a:r>
              <a:rPr sz="1750" spc="10" dirty="0">
                <a:latin typeface="Tahoma"/>
                <a:cs typeface="Tahoma"/>
              </a:rPr>
              <a:t> </a:t>
            </a:r>
            <a:r>
              <a:rPr sz="1750" spc="85" dirty="0">
                <a:latin typeface="Tahoma"/>
                <a:cs typeface="Tahoma"/>
              </a:rPr>
              <a:t>pedagang</a:t>
            </a:r>
            <a:r>
              <a:rPr sz="1750" spc="3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5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ulama</a:t>
            </a:r>
            <a:r>
              <a:rPr sz="1750" spc="25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menyebarkan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-30" dirty="0">
                <a:latin typeface="Tahoma"/>
                <a:cs typeface="Tahoma"/>
              </a:rPr>
              <a:t> </a:t>
            </a:r>
            <a:r>
              <a:rPr sz="1750" spc="90" dirty="0">
                <a:latin typeface="Tahoma"/>
                <a:cs typeface="Tahoma"/>
              </a:rPr>
              <a:t>Melayu</a:t>
            </a:r>
            <a:r>
              <a:rPr sz="1750" spc="-30" dirty="0">
                <a:latin typeface="Tahoma"/>
                <a:cs typeface="Tahoma"/>
              </a:rPr>
              <a:t> </a:t>
            </a:r>
            <a:r>
              <a:rPr sz="1750" spc="90" dirty="0">
                <a:latin typeface="Tahoma"/>
                <a:cs typeface="Tahoma"/>
              </a:rPr>
              <a:t>ke</a:t>
            </a:r>
            <a:r>
              <a:rPr sz="1750" spc="-55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berbagai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wilayah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di</a:t>
            </a:r>
            <a:r>
              <a:rPr sz="1750" spc="-55" dirty="0">
                <a:latin typeface="Tahoma"/>
                <a:cs typeface="Tahoma"/>
              </a:rPr>
              <a:t> </a:t>
            </a:r>
            <a:r>
              <a:rPr sz="1750" spc="40" dirty="0">
                <a:latin typeface="Tahoma"/>
                <a:cs typeface="Tahoma"/>
              </a:rPr>
              <a:t>Nusantara, </a:t>
            </a:r>
            <a:r>
              <a:rPr sz="1750" spc="65" dirty="0">
                <a:latin typeface="Tahoma"/>
                <a:cs typeface="Tahoma"/>
              </a:rPr>
              <a:t>membangun</a:t>
            </a:r>
            <a:r>
              <a:rPr sz="1750" spc="6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jembatan</a:t>
            </a:r>
            <a:r>
              <a:rPr sz="1750" spc="6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budaya</a:t>
            </a:r>
            <a:r>
              <a:rPr sz="1750" spc="4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1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komunikasi.</a:t>
            </a:r>
            <a:r>
              <a:rPr sz="1750" spc="60" dirty="0">
                <a:latin typeface="Tahoma"/>
                <a:cs typeface="Tahoma"/>
              </a:rPr>
              <a:t> Variasi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Melayu,</a:t>
            </a:r>
            <a:r>
              <a:rPr sz="1750" spc="-20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seperti</a:t>
            </a:r>
            <a:r>
              <a:rPr sz="1750" spc="-20" dirty="0">
                <a:latin typeface="Tahoma"/>
                <a:cs typeface="Tahoma"/>
              </a:rPr>
              <a:t> </a:t>
            </a:r>
            <a:r>
              <a:rPr sz="1750" spc="90" dirty="0">
                <a:latin typeface="Tahoma"/>
                <a:cs typeface="Tahoma"/>
              </a:rPr>
              <a:t>Melayu</a:t>
            </a:r>
            <a:r>
              <a:rPr sz="1750" spc="-4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Kuno,</a:t>
            </a:r>
            <a:r>
              <a:rPr sz="1750" spc="-45" dirty="0">
                <a:latin typeface="Tahoma"/>
                <a:cs typeface="Tahoma"/>
              </a:rPr>
              <a:t> </a:t>
            </a:r>
            <a:r>
              <a:rPr sz="1750" spc="90" dirty="0">
                <a:latin typeface="Tahoma"/>
                <a:cs typeface="Tahoma"/>
              </a:rPr>
              <a:t>Melayu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Klasik,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90" dirty="0">
                <a:latin typeface="Tahoma"/>
                <a:cs typeface="Tahoma"/>
              </a:rPr>
              <a:t>Melayu</a:t>
            </a:r>
            <a:r>
              <a:rPr sz="1750" spc="-2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Riau,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muncul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sebagai</a:t>
            </a:r>
            <a:r>
              <a:rPr sz="1750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hasil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dari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90" dirty="0">
                <a:latin typeface="Tahoma"/>
                <a:cs typeface="Tahoma"/>
              </a:rPr>
              <a:t>proses </a:t>
            </a:r>
            <a:r>
              <a:rPr sz="1750" dirty="0">
                <a:latin typeface="Tahoma"/>
                <a:cs typeface="Tahoma"/>
              </a:rPr>
              <a:t>akulturasi</a:t>
            </a:r>
            <a:r>
              <a:rPr sz="1750" spc="13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105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evolusi</a:t>
            </a:r>
            <a:r>
              <a:rPr sz="1750" spc="125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bahasa.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016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1842" y="3376040"/>
            <a:ext cx="1067879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dirty="0"/>
              <a:t>Kongres</a:t>
            </a:r>
            <a:r>
              <a:rPr sz="4600" spc="-95" dirty="0"/>
              <a:t> </a:t>
            </a:r>
            <a:r>
              <a:rPr sz="4600" dirty="0"/>
              <a:t>Pemuda</a:t>
            </a:r>
            <a:r>
              <a:rPr sz="4600" spc="-80" dirty="0"/>
              <a:t> </a:t>
            </a:r>
            <a:r>
              <a:rPr sz="4600" dirty="0"/>
              <a:t>1928</a:t>
            </a:r>
            <a:r>
              <a:rPr sz="4600" spc="-50" dirty="0"/>
              <a:t> </a:t>
            </a:r>
            <a:r>
              <a:rPr sz="4600" dirty="0"/>
              <a:t>dan</a:t>
            </a:r>
            <a:r>
              <a:rPr sz="4600" spc="-90" dirty="0"/>
              <a:t> </a:t>
            </a:r>
            <a:r>
              <a:rPr sz="4600" dirty="0"/>
              <a:t>Sumpah</a:t>
            </a:r>
            <a:r>
              <a:rPr sz="4600" spc="-85" dirty="0"/>
              <a:t> </a:t>
            </a:r>
            <a:r>
              <a:rPr sz="4600" spc="-10" dirty="0"/>
              <a:t>Pemuda</a:t>
            </a:r>
            <a:endParaRPr sz="4600"/>
          </a:p>
        </p:txBody>
      </p:sp>
      <p:grpSp>
        <p:nvGrpSpPr>
          <p:cNvPr id="4" name="object 4"/>
          <p:cNvGrpSpPr/>
          <p:nvPr/>
        </p:nvGrpSpPr>
        <p:grpSpPr>
          <a:xfrm>
            <a:off x="781050" y="4739640"/>
            <a:ext cx="511809" cy="511809"/>
            <a:chOff x="781050" y="4739640"/>
            <a:chExt cx="511809" cy="511809"/>
          </a:xfrm>
        </p:grpSpPr>
        <p:sp>
          <p:nvSpPr>
            <p:cNvPr id="5" name="object 5"/>
            <p:cNvSpPr/>
            <p:nvPr/>
          </p:nvSpPr>
          <p:spPr>
            <a:xfrm>
              <a:off x="784860" y="4743450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89">
                  <a:moveTo>
                    <a:pt x="410057" y="0"/>
                  </a:moveTo>
                  <a:lnTo>
                    <a:pt x="94132" y="0"/>
                  </a:lnTo>
                  <a:lnTo>
                    <a:pt x="57489" y="7399"/>
                  </a:lnTo>
                  <a:lnTo>
                    <a:pt x="27568" y="27574"/>
                  </a:lnTo>
                  <a:lnTo>
                    <a:pt x="7396" y="57489"/>
                  </a:lnTo>
                  <a:lnTo>
                    <a:pt x="0" y="94107"/>
                  </a:lnTo>
                  <a:lnTo>
                    <a:pt x="0" y="410082"/>
                  </a:lnTo>
                  <a:lnTo>
                    <a:pt x="7396" y="446700"/>
                  </a:lnTo>
                  <a:lnTo>
                    <a:pt x="27568" y="476615"/>
                  </a:lnTo>
                  <a:lnTo>
                    <a:pt x="57489" y="496790"/>
                  </a:lnTo>
                  <a:lnTo>
                    <a:pt x="94132" y="504189"/>
                  </a:lnTo>
                  <a:lnTo>
                    <a:pt x="410057" y="504189"/>
                  </a:lnTo>
                  <a:lnTo>
                    <a:pt x="446700" y="496790"/>
                  </a:lnTo>
                  <a:lnTo>
                    <a:pt x="476621" y="476615"/>
                  </a:lnTo>
                  <a:lnTo>
                    <a:pt x="496793" y="446700"/>
                  </a:lnTo>
                  <a:lnTo>
                    <a:pt x="504190" y="410082"/>
                  </a:lnTo>
                  <a:lnTo>
                    <a:pt x="504190" y="94107"/>
                  </a:lnTo>
                  <a:lnTo>
                    <a:pt x="496793" y="57489"/>
                  </a:lnTo>
                  <a:lnTo>
                    <a:pt x="476621" y="27574"/>
                  </a:lnTo>
                  <a:lnTo>
                    <a:pt x="446700" y="7399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860" y="4743450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89">
                  <a:moveTo>
                    <a:pt x="0" y="94107"/>
                  </a:moveTo>
                  <a:lnTo>
                    <a:pt x="7396" y="57489"/>
                  </a:lnTo>
                  <a:lnTo>
                    <a:pt x="27568" y="27574"/>
                  </a:lnTo>
                  <a:lnTo>
                    <a:pt x="57489" y="7399"/>
                  </a:lnTo>
                  <a:lnTo>
                    <a:pt x="94132" y="0"/>
                  </a:lnTo>
                  <a:lnTo>
                    <a:pt x="410057" y="0"/>
                  </a:lnTo>
                  <a:lnTo>
                    <a:pt x="446700" y="7399"/>
                  </a:lnTo>
                  <a:lnTo>
                    <a:pt x="476621" y="27574"/>
                  </a:lnTo>
                  <a:lnTo>
                    <a:pt x="496793" y="57489"/>
                  </a:lnTo>
                  <a:lnTo>
                    <a:pt x="504190" y="94107"/>
                  </a:lnTo>
                  <a:lnTo>
                    <a:pt x="504190" y="410082"/>
                  </a:lnTo>
                  <a:lnTo>
                    <a:pt x="496793" y="446700"/>
                  </a:lnTo>
                  <a:lnTo>
                    <a:pt x="476621" y="476615"/>
                  </a:lnTo>
                  <a:lnTo>
                    <a:pt x="446700" y="496790"/>
                  </a:lnTo>
                  <a:lnTo>
                    <a:pt x="410057" y="504189"/>
                  </a:lnTo>
                  <a:lnTo>
                    <a:pt x="94132" y="504189"/>
                  </a:lnTo>
                  <a:lnTo>
                    <a:pt x="57489" y="496790"/>
                  </a:lnTo>
                  <a:lnTo>
                    <a:pt x="27568" y="476615"/>
                  </a:lnTo>
                  <a:lnTo>
                    <a:pt x="7396" y="446700"/>
                  </a:lnTo>
                  <a:lnTo>
                    <a:pt x="0" y="410082"/>
                  </a:lnTo>
                  <a:lnTo>
                    <a:pt x="0" y="94107"/>
                  </a:lnTo>
                  <a:close/>
                </a:path>
              </a:pathLst>
            </a:custGeom>
            <a:ln w="7619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789" y="4775200"/>
              <a:ext cx="353059" cy="44068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512569" y="4743450"/>
            <a:ext cx="5690870" cy="2867660"/>
          </a:xfrm>
          <a:custGeom>
            <a:avLst/>
            <a:gdLst/>
            <a:ahLst/>
            <a:cxnLst/>
            <a:rect l="l" t="t" r="r" b="b"/>
            <a:pathLst>
              <a:path w="5690870" h="2867659">
                <a:moveTo>
                  <a:pt x="5690870" y="0"/>
                </a:moveTo>
                <a:lnTo>
                  <a:pt x="0" y="0"/>
                </a:lnTo>
                <a:lnTo>
                  <a:pt x="0" y="2867660"/>
                </a:lnTo>
                <a:lnTo>
                  <a:pt x="5690870" y="2867660"/>
                </a:lnTo>
                <a:lnTo>
                  <a:pt x="5690870" y="0"/>
                </a:lnTo>
                <a:close/>
              </a:path>
            </a:pathLst>
          </a:custGeom>
          <a:solidFill>
            <a:srgbClr val="FFFFFF">
              <a:alpha val="5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00124" y="4686934"/>
            <a:ext cx="5657850" cy="287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sz="1750" spc="95" dirty="0">
                <a:latin typeface="Tahoma"/>
                <a:cs typeface="Tahoma"/>
              </a:rPr>
              <a:t>Kongres</a:t>
            </a:r>
            <a:r>
              <a:rPr sz="1750" spc="40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Pemuda</a:t>
            </a:r>
            <a:r>
              <a:rPr sz="1750" spc="45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1928</a:t>
            </a:r>
            <a:r>
              <a:rPr sz="1750" spc="3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menjadi</a:t>
            </a:r>
            <a:r>
              <a:rPr sz="1750" spc="70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tonggak</a:t>
            </a:r>
            <a:r>
              <a:rPr sz="1750" spc="55" dirty="0">
                <a:latin typeface="Tahoma"/>
                <a:cs typeface="Tahoma"/>
              </a:rPr>
              <a:t> </a:t>
            </a:r>
            <a:r>
              <a:rPr sz="1750" spc="40" dirty="0">
                <a:latin typeface="Tahoma"/>
                <a:cs typeface="Tahoma"/>
              </a:rPr>
              <a:t>penting </a:t>
            </a:r>
            <a:r>
              <a:rPr sz="1750" spc="55" dirty="0">
                <a:latin typeface="Tahoma"/>
                <a:cs typeface="Tahoma"/>
              </a:rPr>
              <a:t>dalam </a:t>
            </a:r>
            <a:r>
              <a:rPr sz="1750" spc="45" dirty="0">
                <a:latin typeface="Tahoma"/>
                <a:cs typeface="Tahoma"/>
              </a:rPr>
              <a:t>sejarah</a:t>
            </a:r>
            <a:r>
              <a:rPr sz="1750" spc="6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6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Indonesia.</a:t>
            </a:r>
            <a:r>
              <a:rPr sz="1750" spc="85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Deklarasi</a:t>
            </a:r>
            <a:r>
              <a:rPr sz="1750" spc="75" dirty="0">
                <a:latin typeface="Tahoma"/>
                <a:cs typeface="Tahoma"/>
              </a:rPr>
              <a:t> </a:t>
            </a:r>
            <a:r>
              <a:rPr sz="1750" spc="-25" dirty="0">
                <a:latin typeface="Tahoma"/>
                <a:cs typeface="Tahoma"/>
              </a:rPr>
              <a:t>ini </a:t>
            </a:r>
            <a:r>
              <a:rPr sz="1750" spc="75" dirty="0">
                <a:latin typeface="Tahoma"/>
                <a:cs typeface="Tahoma"/>
              </a:rPr>
              <a:t>menegaskan</a:t>
            </a:r>
            <a:r>
              <a:rPr sz="1750" spc="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45" dirty="0">
                <a:latin typeface="Tahoma"/>
                <a:cs typeface="Tahoma"/>
              </a:rPr>
              <a:t>Indonesia</a:t>
            </a:r>
            <a:r>
              <a:rPr sz="1750" spc="5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sebagai</a:t>
            </a:r>
            <a:r>
              <a:rPr sz="1750" spc="-20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bahasa </a:t>
            </a:r>
            <a:r>
              <a:rPr sz="1750" spc="55" dirty="0">
                <a:latin typeface="Tahoma"/>
                <a:cs typeface="Tahoma"/>
              </a:rPr>
              <a:t>persatuan</a:t>
            </a:r>
            <a:r>
              <a:rPr sz="1750" spc="9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Indonesia,</a:t>
            </a:r>
            <a:r>
              <a:rPr sz="1750" spc="9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merangkul</a:t>
            </a:r>
            <a:r>
              <a:rPr sz="1750" spc="85" dirty="0">
                <a:latin typeface="Tahoma"/>
                <a:cs typeface="Tahoma"/>
              </a:rPr>
              <a:t> </a:t>
            </a:r>
            <a:r>
              <a:rPr sz="1750" spc="60" dirty="0">
                <a:latin typeface="Tahoma"/>
                <a:cs typeface="Tahoma"/>
              </a:rPr>
              <a:t>keragaman</a:t>
            </a:r>
            <a:r>
              <a:rPr sz="1750" spc="8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suku</a:t>
            </a:r>
            <a:r>
              <a:rPr sz="1750" spc="55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dan </a:t>
            </a:r>
            <a:r>
              <a:rPr sz="1750" spc="75" dirty="0">
                <a:latin typeface="Tahoma"/>
                <a:cs typeface="Tahoma"/>
              </a:rPr>
              <a:t>budaya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yang</a:t>
            </a:r>
            <a:r>
              <a:rPr sz="1750" spc="-35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ada</a:t>
            </a:r>
            <a:r>
              <a:rPr sz="1750" spc="-3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di</a:t>
            </a:r>
            <a:r>
              <a:rPr sz="1750" spc="-45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Nusantara.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Sumpah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Pemuda, </a:t>
            </a:r>
            <a:r>
              <a:rPr sz="1750" spc="75" dirty="0">
                <a:latin typeface="Tahoma"/>
                <a:cs typeface="Tahoma"/>
              </a:rPr>
              <a:t>yang</a:t>
            </a:r>
            <a:r>
              <a:rPr sz="1750" spc="-3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diucapkan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dalam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-10" dirty="0">
                <a:latin typeface="Tahoma"/>
                <a:cs typeface="Tahoma"/>
              </a:rPr>
              <a:t>Indonesia, </a:t>
            </a:r>
            <a:r>
              <a:rPr sz="1750" spc="65" dirty="0">
                <a:latin typeface="Tahoma"/>
                <a:cs typeface="Tahoma"/>
              </a:rPr>
              <a:t>mengukuhkan</a:t>
            </a:r>
            <a:r>
              <a:rPr sz="1750" spc="45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komitmen</a:t>
            </a:r>
            <a:r>
              <a:rPr sz="1750" spc="30" dirty="0">
                <a:latin typeface="Tahoma"/>
                <a:cs typeface="Tahoma"/>
              </a:rPr>
              <a:t> </a:t>
            </a:r>
            <a:r>
              <a:rPr sz="1750" spc="70" dirty="0">
                <a:latin typeface="Tahoma"/>
                <a:cs typeface="Tahoma"/>
              </a:rPr>
              <a:t>pemuda</a:t>
            </a:r>
            <a:r>
              <a:rPr sz="1750" spc="4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untuk</a:t>
            </a:r>
            <a:r>
              <a:rPr sz="1750" spc="30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membangun </a:t>
            </a:r>
            <a:r>
              <a:rPr sz="1750" spc="45" dirty="0">
                <a:latin typeface="Tahoma"/>
                <a:cs typeface="Tahoma"/>
              </a:rPr>
              <a:t>Indonesia</a:t>
            </a:r>
            <a:r>
              <a:rPr sz="1750" spc="-10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yang</a:t>
            </a:r>
            <a:r>
              <a:rPr sz="1750" spc="-30" dirty="0">
                <a:latin typeface="Tahoma"/>
                <a:cs typeface="Tahoma"/>
              </a:rPr>
              <a:t> </a:t>
            </a:r>
            <a:r>
              <a:rPr sz="1750" spc="40" dirty="0">
                <a:latin typeface="Tahoma"/>
                <a:cs typeface="Tahoma"/>
              </a:rPr>
              <a:t>bersatu.</a:t>
            </a:r>
            <a:endParaRPr sz="17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23150" y="4739640"/>
            <a:ext cx="511809" cy="511809"/>
            <a:chOff x="7423150" y="4739640"/>
            <a:chExt cx="511809" cy="511809"/>
          </a:xfrm>
        </p:grpSpPr>
        <p:sp>
          <p:nvSpPr>
            <p:cNvPr id="11" name="object 11"/>
            <p:cNvSpPr/>
            <p:nvPr/>
          </p:nvSpPr>
          <p:spPr>
            <a:xfrm>
              <a:off x="7426960" y="4743450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89">
                  <a:moveTo>
                    <a:pt x="410083" y="0"/>
                  </a:moveTo>
                  <a:lnTo>
                    <a:pt x="94107" y="0"/>
                  </a:lnTo>
                  <a:lnTo>
                    <a:pt x="57489" y="7399"/>
                  </a:lnTo>
                  <a:lnTo>
                    <a:pt x="27574" y="27574"/>
                  </a:lnTo>
                  <a:lnTo>
                    <a:pt x="7399" y="57489"/>
                  </a:lnTo>
                  <a:lnTo>
                    <a:pt x="0" y="94107"/>
                  </a:lnTo>
                  <a:lnTo>
                    <a:pt x="0" y="410082"/>
                  </a:lnTo>
                  <a:lnTo>
                    <a:pt x="7399" y="446700"/>
                  </a:lnTo>
                  <a:lnTo>
                    <a:pt x="27574" y="476615"/>
                  </a:lnTo>
                  <a:lnTo>
                    <a:pt x="57489" y="496790"/>
                  </a:lnTo>
                  <a:lnTo>
                    <a:pt x="94107" y="504189"/>
                  </a:lnTo>
                  <a:lnTo>
                    <a:pt x="410083" y="504189"/>
                  </a:lnTo>
                  <a:lnTo>
                    <a:pt x="446700" y="496790"/>
                  </a:lnTo>
                  <a:lnTo>
                    <a:pt x="476615" y="476615"/>
                  </a:lnTo>
                  <a:lnTo>
                    <a:pt x="496790" y="446700"/>
                  </a:lnTo>
                  <a:lnTo>
                    <a:pt x="504190" y="410082"/>
                  </a:lnTo>
                  <a:lnTo>
                    <a:pt x="504190" y="94107"/>
                  </a:lnTo>
                  <a:lnTo>
                    <a:pt x="496790" y="57489"/>
                  </a:lnTo>
                  <a:lnTo>
                    <a:pt x="476615" y="27574"/>
                  </a:lnTo>
                  <a:lnTo>
                    <a:pt x="446700" y="7399"/>
                  </a:lnTo>
                  <a:lnTo>
                    <a:pt x="410083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26960" y="4743450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89">
                  <a:moveTo>
                    <a:pt x="0" y="94107"/>
                  </a:moveTo>
                  <a:lnTo>
                    <a:pt x="7399" y="57489"/>
                  </a:lnTo>
                  <a:lnTo>
                    <a:pt x="27574" y="27574"/>
                  </a:lnTo>
                  <a:lnTo>
                    <a:pt x="57489" y="7399"/>
                  </a:lnTo>
                  <a:lnTo>
                    <a:pt x="94107" y="0"/>
                  </a:lnTo>
                  <a:lnTo>
                    <a:pt x="410083" y="0"/>
                  </a:lnTo>
                  <a:lnTo>
                    <a:pt x="446700" y="7399"/>
                  </a:lnTo>
                  <a:lnTo>
                    <a:pt x="476615" y="27574"/>
                  </a:lnTo>
                  <a:lnTo>
                    <a:pt x="496790" y="57489"/>
                  </a:lnTo>
                  <a:lnTo>
                    <a:pt x="504190" y="94107"/>
                  </a:lnTo>
                  <a:lnTo>
                    <a:pt x="504190" y="410082"/>
                  </a:lnTo>
                  <a:lnTo>
                    <a:pt x="496790" y="446700"/>
                  </a:lnTo>
                  <a:lnTo>
                    <a:pt x="476615" y="476615"/>
                  </a:lnTo>
                  <a:lnTo>
                    <a:pt x="446700" y="496790"/>
                  </a:lnTo>
                  <a:lnTo>
                    <a:pt x="410083" y="504189"/>
                  </a:lnTo>
                  <a:lnTo>
                    <a:pt x="94107" y="504189"/>
                  </a:lnTo>
                  <a:lnTo>
                    <a:pt x="57489" y="496790"/>
                  </a:lnTo>
                  <a:lnTo>
                    <a:pt x="27574" y="476615"/>
                  </a:lnTo>
                  <a:lnTo>
                    <a:pt x="7399" y="446700"/>
                  </a:lnTo>
                  <a:lnTo>
                    <a:pt x="0" y="410082"/>
                  </a:lnTo>
                  <a:lnTo>
                    <a:pt x="0" y="94107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160" y="4775200"/>
              <a:ext cx="353059" cy="440689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155940" y="4743450"/>
            <a:ext cx="5689600" cy="2867660"/>
          </a:xfrm>
          <a:custGeom>
            <a:avLst/>
            <a:gdLst/>
            <a:ahLst/>
            <a:cxnLst/>
            <a:rect l="l" t="t" r="r" b="b"/>
            <a:pathLst>
              <a:path w="5689600" h="2867659">
                <a:moveTo>
                  <a:pt x="5689600" y="0"/>
                </a:moveTo>
                <a:lnTo>
                  <a:pt x="0" y="0"/>
                </a:lnTo>
                <a:lnTo>
                  <a:pt x="0" y="2867660"/>
                </a:lnTo>
                <a:lnTo>
                  <a:pt x="5689600" y="2867660"/>
                </a:lnTo>
                <a:lnTo>
                  <a:pt x="5689600" y="0"/>
                </a:lnTo>
                <a:close/>
              </a:path>
            </a:pathLst>
          </a:custGeom>
          <a:solidFill>
            <a:srgbClr val="FFFFFF">
              <a:alpha val="5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43493" y="4686934"/>
            <a:ext cx="5237480" cy="287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sz="1750" dirty="0">
                <a:latin typeface="Tahoma"/>
                <a:cs typeface="Tahoma"/>
              </a:rPr>
              <a:t>Ikrar </a:t>
            </a:r>
            <a:r>
              <a:rPr sz="1750" spc="75" dirty="0">
                <a:latin typeface="Tahoma"/>
                <a:cs typeface="Tahoma"/>
              </a:rPr>
              <a:t>Sumpah</a:t>
            </a:r>
            <a:r>
              <a:rPr sz="1750" spc="25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Pemuda:</a:t>
            </a:r>
            <a:r>
              <a:rPr sz="175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"Kami</a:t>
            </a:r>
            <a:r>
              <a:rPr sz="1750" spc="-2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putra</a:t>
            </a:r>
            <a:r>
              <a:rPr sz="1750" spc="1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-10" dirty="0">
                <a:latin typeface="Tahoma"/>
                <a:cs typeface="Tahoma"/>
              </a:rPr>
              <a:t>putri </a:t>
            </a:r>
            <a:r>
              <a:rPr sz="1750" spc="45" dirty="0">
                <a:latin typeface="Tahoma"/>
                <a:cs typeface="Tahoma"/>
              </a:rPr>
              <a:t>Indonesia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mengaku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bertumpah</a:t>
            </a:r>
            <a:r>
              <a:rPr sz="1750" spc="-5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darah</a:t>
            </a:r>
            <a:r>
              <a:rPr sz="1750" spc="-3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yang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-10" dirty="0">
                <a:latin typeface="Tahoma"/>
                <a:cs typeface="Tahoma"/>
              </a:rPr>
              <a:t>satu, </a:t>
            </a:r>
            <a:r>
              <a:rPr sz="1750" dirty="0">
                <a:latin typeface="Tahoma"/>
                <a:cs typeface="Tahoma"/>
              </a:rPr>
              <a:t>tanah</a:t>
            </a:r>
            <a:r>
              <a:rPr sz="1750" spc="8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Indonesia;</a:t>
            </a:r>
            <a:r>
              <a:rPr sz="1750" spc="105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mengaku</a:t>
            </a:r>
            <a:r>
              <a:rPr sz="1750" spc="9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berbangsa</a:t>
            </a:r>
            <a:r>
              <a:rPr sz="1750" spc="110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yang </a:t>
            </a:r>
            <a:r>
              <a:rPr sz="1750" spc="-10" dirty="0">
                <a:latin typeface="Tahoma"/>
                <a:cs typeface="Tahoma"/>
              </a:rPr>
              <a:t>satu, </a:t>
            </a:r>
            <a:r>
              <a:rPr sz="1750" spc="85" dirty="0">
                <a:latin typeface="Tahoma"/>
                <a:cs typeface="Tahoma"/>
              </a:rPr>
              <a:t>bangsa</a:t>
            </a:r>
            <a:r>
              <a:rPr sz="1750" spc="145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Indonesia;</a:t>
            </a:r>
            <a:r>
              <a:rPr sz="1750" spc="16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menjunjung</a:t>
            </a:r>
            <a:r>
              <a:rPr sz="1750" spc="15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150" dirty="0">
                <a:latin typeface="Tahoma"/>
                <a:cs typeface="Tahoma"/>
              </a:rPr>
              <a:t> </a:t>
            </a:r>
            <a:r>
              <a:rPr sz="1750" spc="40" dirty="0">
                <a:latin typeface="Tahoma"/>
                <a:cs typeface="Tahoma"/>
              </a:rPr>
              <a:t>persatuan, </a:t>
            </a:r>
            <a:r>
              <a:rPr sz="1750" spc="75" dirty="0">
                <a:latin typeface="Tahoma"/>
                <a:cs typeface="Tahoma"/>
              </a:rPr>
              <a:t>bahasa</a:t>
            </a:r>
            <a:r>
              <a:rPr sz="1750" spc="5" dirty="0">
                <a:latin typeface="Tahoma"/>
                <a:cs typeface="Tahoma"/>
              </a:rPr>
              <a:t> </a:t>
            </a:r>
            <a:r>
              <a:rPr sz="1750" spc="45" dirty="0">
                <a:latin typeface="Tahoma"/>
                <a:cs typeface="Tahoma"/>
              </a:rPr>
              <a:t>Indonesia."</a:t>
            </a:r>
            <a:r>
              <a:rPr sz="1750" spc="10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Ikrar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dirty="0">
                <a:latin typeface="Tahoma"/>
                <a:cs typeface="Tahoma"/>
              </a:rPr>
              <a:t>ini</a:t>
            </a:r>
            <a:r>
              <a:rPr sz="1750" spc="-20" dirty="0">
                <a:latin typeface="Tahoma"/>
                <a:cs typeface="Tahoma"/>
              </a:rPr>
              <a:t> </a:t>
            </a:r>
            <a:r>
              <a:rPr sz="1750" spc="50" dirty="0">
                <a:latin typeface="Tahoma"/>
                <a:cs typeface="Tahoma"/>
              </a:rPr>
              <a:t>melahirkan</a:t>
            </a:r>
            <a:r>
              <a:rPr sz="1750" spc="1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semangat </a:t>
            </a:r>
            <a:r>
              <a:rPr sz="1750" spc="65" dirty="0">
                <a:latin typeface="Tahoma"/>
                <a:cs typeface="Tahoma"/>
              </a:rPr>
              <a:t>nasionalisme</a:t>
            </a:r>
            <a:r>
              <a:rPr sz="1750" spc="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-4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menegaskan</a:t>
            </a:r>
            <a:r>
              <a:rPr sz="1750" dirty="0">
                <a:latin typeface="Tahoma"/>
                <a:cs typeface="Tahoma"/>
              </a:rPr>
              <a:t> </a:t>
            </a:r>
            <a:r>
              <a:rPr sz="1750" spc="80" dirty="0">
                <a:latin typeface="Tahoma"/>
                <a:cs typeface="Tahoma"/>
              </a:rPr>
              <a:t>bahwa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Bahasa </a:t>
            </a:r>
            <a:r>
              <a:rPr sz="1750" spc="45" dirty="0">
                <a:latin typeface="Tahoma"/>
                <a:cs typeface="Tahoma"/>
              </a:rPr>
              <a:t>Indonesia</a:t>
            </a:r>
            <a:r>
              <a:rPr sz="1750" spc="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adalah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65" dirty="0">
                <a:latin typeface="Tahoma"/>
                <a:cs typeface="Tahoma"/>
              </a:rPr>
              <a:t>simbol</a:t>
            </a:r>
            <a:r>
              <a:rPr sz="1750" spc="-15" dirty="0">
                <a:latin typeface="Tahoma"/>
                <a:cs typeface="Tahoma"/>
              </a:rPr>
              <a:t> </a:t>
            </a:r>
            <a:r>
              <a:rPr sz="1750" spc="55" dirty="0">
                <a:latin typeface="Tahoma"/>
                <a:cs typeface="Tahoma"/>
              </a:rPr>
              <a:t>persatuan</a:t>
            </a:r>
            <a:r>
              <a:rPr sz="1750" spc="5" dirty="0">
                <a:latin typeface="Tahoma"/>
                <a:cs typeface="Tahoma"/>
              </a:rPr>
              <a:t> </a:t>
            </a:r>
            <a:r>
              <a:rPr sz="1750" spc="75" dirty="0">
                <a:latin typeface="Tahoma"/>
                <a:cs typeface="Tahoma"/>
              </a:rPr>
              <a:t>dan</a:t>
            </a:r>
            <a:r>
              <a:rPr sz="1750" spc="-25" dirty="0">
                <a:latin typeface="Tahoma"/>
                <a:cs typeface="Tahoma"/>
              </a:rPr>
              <a:t> </a:t>
            </a:r>
            <a:r>
              <a:rPr sz="1750" spc="35" dirty="0">
                <a:latin typeface="Tahoma"/>
                <a:cs typeface="Tahoma"/>
              </a:rPr>
              <a:t>identitas </a:t>
            </a:r>
            <a:r>
              <a:rPr sz="1750" spc="60" dirty="0">
                <a:latin typeface="Tahoma"/>
                <a:cs typeface="Tahoma"/>
              </a:rPr>
              <a:t>bangsa.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883" rIns="0" bIns="0" rtlCol="0">
            <a:spAutoFit/>
          </a:bodyPr>
          <a:lstStyle/>
          <a:p>
            <a:pPr marL="102870" marR="5080">
              <a:lnSpc>
                <a:spcPct val="105600"/>
              </a:lnSpc>
              <a:spcBef>
                <a:spcPts val="95"/>
              </a:spcBef>
            </a:pPr>
            <a:r>
              <a:rPr sz="4500" spc="-30" dirty="0"/>
              <a:t>Perkembangan</a:t>
            </a:r>
            <a:r>
              <a:rPr sz="4500" spc="-120" dirty="0"/>
              <a:t> </a:t>
            </a:r>
            <a:r>
              <a:rPr sz="4500" dirty="0"/>
              <a:t>Bahasa</a:t>
            </a:r>
            <a:r>
              <a:rPr sz="4500" spc="-120" dirty="0"/>
              <a:t> </a:t>
            </a:r>
            <a:r>
              <a:rPr sz="4500" dirty="0"/>
              <a:t>Indonesia</a:t>
            </a:r>
            <a:r>
              <a:rPr sz="4500" spc="-120" dirty="0"/>
              <a:t> </a:t>
            </a:r>
            <a:r>
              <a:rPr sz="4500" dirty="0"/>
              <a:t>pada</a:t>
            </a:r>
            <a:r>
              <a:rPr sz="4500" spc="-114" dirty="0"/>
              <a:t> </a:t>
            </a:r>
            <a:r>
              <a:rPr sz="4500" spc="-20" dirty="0"/>
              <a:t>Masa </a:t>
            </a:r>
            <a:r>
              <a:rPr sz="4500" spc="-10" dirty="0"/>
              <a:t>Penjajahan</a:t>
            </a:r>
            <a:endParaRPr sz="4500"/>
          </a:p>
        </p:txBody>
      </p:sp>
      <p:grpSp>
        <p:nvGrpSpPr>
          <p:cNvPr id="3" name="object 3"/>
          <p:cNvGrpSpPr/>
          <p:nvPr/>
        </p:nvGrpSpPr>
        <p:grpSpPr>
          <a:xfrm>
            <a:off x="763269" y="2649220"/>
            <a:ext cx="4226560" cy="4806950"/>
            <a:chOff x="763269" y="2649220"/>
            <a:chExt cx="4226560" cy="4806950"/>
          </a:xfrm>
        </p:grpSpPr>
        <p:sp>
          <p:nvSpPr>
            <p:cNvPr id="4" name="object 4"/>
            <p:cNvSpPr/>
            <p:nvPr/>
          </p:nvSpPr>
          <p:spPr>
            <a:xfrm>
              <a:off x="767079" y="2653030"/>
              <a:ext cx="4218940" cy="4799330"/>
            </a:xfrm>
            <a:custGeom>
              <a:avLst/>
              <a:gdLst/>
              <a:ahLst/>
              <a:cxnLst/>
              <a:rect l="l" t="t" r="r" b="b"/>
              <a:pathLst>
                <a:path w="4218940" h="4799330">
                  <a:moveTo>
                    <a:pt x="4126865" y="0"/>
                  </a:moveTo>
                  <a:lnTo>
                    <a:pt x="92011" y="0"/>
                  </a:lnTo>
                  <a:lnTo>
                    <a:pt x="56198" y="7225"/>
                  </a:lnTo>
                  <a:lnTo>
                    <a:pt x="26950" y="26939"/>
                  </a:lnTo>
                  <a:lnTo>
                    <a:pt x="7231" y="56203"/>
                  </a:lnTo>
                  <a:lnTo>
                    <a:pt x="0" y="92075"/>
                  </a:lnTo>
                  <a:lnTo>
                    <a:pt x="0" y="4707318"/>
                  </a:lnTo>
                  <a:lnTo>
                    <a:pt x="7231" y="4743131"/>
                  </a:lnTo>
                  <a:lnTo>
                    <a:pt x="26950" y="4772379"/>
                  </a:lnTo>
                  <a:lnTo>
                    <a:pt x="56198" y="4792098"/>
                  </a:lnTo>
                  <a:lnTo>
                    <a:pt x="92011" y="4799330"/>
                  </a:lnTo>
                  <a:lnTo>
                    <a:pt x="4126865" y="4799330"/>
                  </a:lnTo>
                  <a:lnTo>
                    <a:pt x="4162736" y="4792098"/>
                  </a:lnTo>
                  <a:lnTo>
                    <a:pt x="4192000" y="4772379"/>
                  </a:lnTo>
                  <a:lnTo>
                    <a:pt x="4211714" y="4743131"/>
                  </a:lnTo>
                  <a:lnTo>
                    <a:pt x="4218940" y="4707318"/>
                  </a:lnTo>
                  <a:lnTo>
                    <a:pt x="4218940" y="92075"/>
                  </a:lnTo>
                  <a:lnTo>
                    <a:pt x="4211714" y="56203"/>
                  </a:lnTo>
                  <a:lnTo>
                    <a:pt x="4192000" y="26939"/>
                  </a:lnTo>
                  <a:lnTo>
                    <a:pt x="4162736" y="7225"/>
                  </a:lnTo>
                  <a:lnTo>
                    <a:pt x="4126865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7079" y="2653030"/>
              <a:ext cx="4218940" cy="4799330"/>
            </a:xfrm>
            <a:custGeom>
              <a:avLst/>
              <a:gdLst/>
              <a:ahLst/>
              <a:cxnLst/>
              <a:rect l="l" t="t" r="r" b="b"/>
              <a:pathLst>
                <a:path w="4218940" h="4799330">
                  <a:moveTo>
                    <a:pt x="0" y="92075"/>
                  </a:moveTo>
                  <a:lnTo>
                    <a:pt x="7231" y="56203"/>
                  </a:lnTo>
                  <a:lnTo>
                    <a:pt x="26950" y="26939"/>
                  </a:lnTo>
                  <a:lnTo>
                    <a:pt x="56198" y="7225"/>
                  </a:lnTo>
                  <a:lnTo>
                    <a:pt x="92011" y="0"/>
                  </a:lnTo>
                  <a:lnTo>
                    <a:pt x="4126865" y="0"/>
                  </a:lnTo>
                  <a:lnTo>
                    <a:pt x="4162736" y="7225"/>
                  </a:lnTo>
                  <a:lnTo>
                    <a:pt x="4192000" y="26939"/>
                  </a:lnTo>
                  <a:lnTo>
                    <a:pt x="4211714" y="56203"/>
                  </a:lnTo>
                  <a:lnTo>
                    <a:pt x="4218940" y="92075"/>
                  </a:lnTo>
                  <a:lnTo>
                    <a:pt x="4218940" y="4707318"/>
                  </a:lnTo>
                  <a:lnTo>
                    <a:pt x="4211714" y="4743131"/>
                  </a:lnTo>
                  <a:lnTo>
                    <a:pt x="4192000" y="4772379"/>
                  </a:lnTo>
                  <a:lnTo>
                    <a:pt x="4162736" y="4792098"/>
                  </a:lnTo>
                  <a:lnTo>
                    <a:pt x="4126865" y="4799330"/>
                  </a:lnTo>
                  <a:lnTo>
                    <a:pt x="92011" y="4799330"/>
                  </a:lnTo>
                  <a:lnTo>
                    <a:pt x="56198" y="4792098"/>
                  </a:lnTo>
                  <a:lnTo>
                    <a:pt x="26950" y="4772379"/>
                  </a:lnTo>
                  <a:lnTo>
                    <a:pt x="7231" y="4743131"/>
                  </a:lnTo>
                  <a:lnTo>
                    <a:pt x="0" y="4707318"/>
                  </a:lnTo>
                  <a:lnTo>
                    <a:pt x="0" y="92075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Bahasa</a:t>
            </a:r>
            <a:r>
              <a:rPr spc="-55" dirty="0"/>
              <a:t> </a:t>
            </a:r>
            <a:r>
              <a:rPr spc="-10" dirty="0"/>
              <a:t>Administrasi</a:t>
            </a:r>
          </a:p>
          <a:p>
            <a:pPr marL="12700" marR="5080">
              <a:lnSpc>
                <a:spcPct val="137300"/>
              </a:lnSpc>
              <a:spcBef>
                <a:spcPts val="955"/>
              </a:spcBef>
            </a:pPr>
            <a:r>
              <a:rPr sz="1700" b="0" spc="55" dirty="0">
                <a:latin typeface="Tahoma"/>
                <a:cs typeface="Tahoma"/>
              </a:rPr>
              <a:t>Pemerintah</a:t>
            </a:r>
            <a:r>
              <a:rPr sz="1700" b="0" spc="-80" dirty="0">
                <a:latin typeface="Tahoma"/>
                <a:cs typeface="Tahoma"/>
              </a:rPr>
              <a:t> </a:t>
            </a:r>
            <a:r>
              <a:rPr sz="1700" b="0" spc="50" dirty="0">
                <a:latin typeface="Tahoma"/>
                <a:cs typeface="Tahoma"/>
              </a:rPr>
              <a:t>kolonial</a:t>
            </a:r>
            <a:r>
              <a:rPr sz="1700" b="0" spc="-30" dirty="0">
                <a:latin typeface="Tahoma"/>
                <a:cs typeface="Tahoma"/>
              </a:rPr>
              <a:t> </a:t>
            </a:r>
            <a:r>
              <a:rPr sz="1700" b="0" spc="55" dirty="0">
                <a:latin typeface="Tahoma"/>
                <a:cs typeface="Tahoma"/>
              </a:rPr>
              <a:t>Belanda </a:t>
            </a:r>
            <a:r>
              <a:rPr sz="1700" b="0" spc="60" dirty="0">
                <a:latin typeface="Tahoma"/>
                <a:cs typeface="Tahoma"/>
              </a:rPr>
              <a:t>menggunakan</a:t>
            </a:r>
            <a:r>
              <a:rPr sz="1700" b="0" spc="-60" dirty="0">
                <a:latin typeface="Tahoma"/>
                <a:cs typeface="Tahoma"/>
              </a:rPr>
              <a:t> </a:t>
            </a:r>
            <a:r>
              <a:rPr sz="1700" b="0" spc="75" dirty="0">
                <a:latin typeface="Tahoma"/>
                <a:cs typeface="Tahoma"/>
              </a:rPr>
              <a:t>Bahasa</a:t>
            </a:r>
            <a:r>
              <a:rPr sz="1700" b="0" spc="-40" dirty="0">
                <a:latin typeface="Tahoma"/>
                <a:cs typeface="Tahoma"/>
              </a:rPr>
              <a:t> </a:t>
            </a:r>
            <a:r>
              <a:rPr sz="1700" b="0" spc="70" dirty="0">
                <a:latin typeface="Tahoma"/>
                <a:cs typeface="Tahoma"/>
              </a:rPr>
              <a:t>Melayu </a:t>
            </a:r>
            <a:r>
              <a:rPr sz="1700" b="0" spc="75" dirty="0">
                <a:latin typeface="Tahoma"/>
                <a:cs typeface="Tahoma"/>
              </a:rPr>
              <a:t>sebagai</a:t>
            </a:r>
            <a:r>
              <a:rPr sz="1700" b="0" spc="-55" dirty="0">
                <a:latin typeface="Tahoma"/>
                <a:cs typeface="Tahoma"/>
              </a:rPr>
              <a:t> </a:t>
            </a:r>
            <a:r>
              <a:rPr sz="1700" b="0" spc="75" dirty="0">
                <a:latin typeface="Tahoma"/>
                <a:cs typeface="Tahoma"/>
              </a:rPr>
              <a:t>bahasa</a:t>
            </a:r>
            <a:r>
              <a:rPr sz="1700" b="0" spc="-65" dirty="0">
                <a:latin typeface="Tahoma"/>
                <a:cs typeface="Tahoma"/>
              </a:rPr>
              <a:t> </a:t>
            </a:r>
            <a:r>
              <a:rPr sz="1700" b="0" spc="-10" dirty="0">
                <a:latin typeface="Tahoma"/>
                <a:cs typeface="Tahoma"/>
              </a:rPr>
              <a:t>administrasi, </a:t>
            </a:r>
            <a:r>
              <a:rPr sz="1700" b="0" spc="70" dirty="0">
                <a:latin typeface="Tahoma"/>
                <a:cs typeface="Tahoma"/>
              </a:rPr>
              <a:t>mengadopsi</a:t>
            </a:r>
            <a:r>
              <a:rPr sz="1700" b="0" spc="60" dirty="0">
                <a:latin typeface="Tahoma"/>
                <a:cs typeface="Tahoma"/>
              </a:rPr>
              <a:t> </a:t>
            </a:r>
            <a:r>
              <a:rPr sz="1700" b="0" dirty="0">
                <a:latin typeface="Tahoma"/>
                <a:cs typeface="Tahoma"/>
              </a:rPr>
              <a:t>struktur</a:t>
            </a:r>
            <a:r>
              <a:rPr sz="1700" b="0" spc="30" dirty="0">
                <a:latin typeface="Tahoma"/>
                <a:cs typeface="Tahoma"/>
              </a:rPr>
              <a:t> </a:t>
            </a:r>
            <a:r>
              <a:rPr sz="1700" b="0" spc="65" dirty="0">
                <a:latin typeface="Tahoma"/>
                <a:cs typeface="Tahoma"/>
              </a:rPr>
              <a:t>dan</a:t>
            </a:r>
            <a:r>
              <a:rPr sz="1700" b="0" spc="55" dirty="0">
                <a:latin typeface="Tahoma"/>
                <a:cs typeface="Tahoma"/>
              </a:rPr>
              <a:t> </a:t>
            </a:r>
            <a:r>
              <a:rPr sz="1700" b="0" spc="-20" dirty="0">
                <a:latin typeface="Tahoma"/>
                <a:cs typeface="Tahoma"/>
              </a:rPr>
              <a:t>tata </a:t>
            </a:r>
            <a:r>
              <a:rPr sz="1700" b="0" spc="70" dirty="0">
                <a:latin typeface="Tahoma"/>
                <a:cs typeface="Tahoma"/>
              </a:rPr>
              <a:t>bahasanya</a:t>
            </a:r>
            <a:r>
              <a:rPr sz="1700" b="0" spc="25" dirty="0">
                <a:latin typeface="Tahoma"/>
                <a:cs typeface="Tahoma"/>
              </a:rPr>
              <a:t> </a:t>
            </a:r>
            <a:r>
              <a:rPr sz="1700" b="0" dirty="0">
                <a:latin typeface="Tahoma"/>
                <a:cs typeface="Tahoma"/>
              </a:rPr>
              <a:t>untuk</a:t>
            </a:r>
            <a:r>
              <a:rPr sz="1700" b="0" spc="40" dirty="0">
                <a:latin typeface="Tahoma"/>
                <a:cs typeface="Tahoma"/>
              </a:rPr>
              <a:t> </a:t>
            </a:r>
            <a:r>
              <a:rPr sz="1700" b="0" spc="50" dirty="0">
                <a:latin typeface="Tahoma"/>
                <a:cs typeface="Tahoma"/>
              </a:rPr>
              <a:t>keperluan </a:t>
            </a:r>
            <a:r>
              <a:rPr sz="1700" b="0" spc="45" dirty="0">
                <a:latin typeface="Tahoma"/>
                <a:cs typeface="Tahoma"/>
              </a:rPr>
              <a:t>pemerintahan.</a:t>
            </a:r>
            <a:r>
              <a:rPr sz="1700" b="0" spc="-85" dirty="0">
                <a:latin typeface="Tahoma"/>
                <a:cs typeface="Tahoma"/>
              </a:rPr>
              <a:t> </a:t>
            </a:r>
            <a:r>
              <a:rPr sz="1700" b="0" spc="75" dirty="0">
                <a:latin typeface="Tahoma"/>
                <a:cs typeface="Tahoma"/>
              </a:rPr>
              <a:t>Bahasa</a:t>
            </a:r>
            <a:r>
              <a:rPr sz="1700" b="0" spc="-55" dirty="0">
                <a:latin typeface="Tahoma"/>
                <a:cs typeface="Tahoma"/>
              </a:rPr>
              <a:t> </a:t>
            </a:r>
            <a:r>
              <a:rPr sz="1700" b="0" spc="55" dirty="0">
                <a:latin typeface="Tahoma"/>
                <a:cs typeface="Tahoma"/>
              </a:rPr>
              <a:t>Melayu, </a:t>
            </a:r>
            <a:r>
              <a:rPr sz="1700" b="0" spc="75" dirty="0">
                <a:latin typeface="Tahoma"/>
                <a:cs typeface="Tahoma"/>
              </a:rPr>
              <a:t>sebagai bahasa</a:t>
            </a:r>
            <a:r>
              <a:rPr sz="1700" b="0" spc="65" dirty="0">
                <a:latin typeface="Tahoma"/>
                <a:cs typeface="Tahoma"/>
              </a:rPr>
              <a:t> </a:t>
            </a:r>
            <a:r>
              <a:rPr sz="1700" b="0" dirty="0">
                <a:latin typeface="Tahoma"/>
                <a:cs typeface="Tahoma"/>
              </a:rPr>
              <a:t>perantara,</a:t>
            </a:r>
            <a:r>
              <a:rPr sz="1700" b="0" spc="55" dirty="0">
                <a:latin typeface="Tahoma"/>
                <a:cs typeface="Tahoma"/>
              </a:rPr>
              <a:t> </a:t>
            </a:r>
            <a:r>
              <a:rPr sz="1700" b="0" spc="-10" dirty="0">
                <a:latin typeface="Tahoma"/>
                <a:cs typeface="Tahoma"/>
              </a:rPr>
              <a:t>menjadi </a:t>
            </a:r>
            <a:r>
              <a:rPr sz="1700" b="0" dirty="0">
                <a:latin typeface="Tahoma"/>
                <a:cs typeface="Tahoma"/>
              </a:rPr>
              <a:t>alat</a:t>
            </a:r>
            <a:r>
              <a:rPr sz="1700" b="0" spc="100" dirty="0">
                <a:latin typeface="Tahoma"/>
                <a:cs typeface="Tahoma"/>
              </a:rPr>
              <a:t> </a:t>
            </a:r>
            <a:r>
              <a:rPr sz="1700" b="0" spc="55" dirty="0">
                <a:latin typeface="Tahoma"/>
                <a:cs typeface="Tahoma"/>
              </a:rPr>
              <a:t>komunikasi</a:t>
            </a:r>
            <a:r>
              <a:rPr sz="1700" b="0" spc="120" dirty="0">
                <a:latin typeface="Tahoma"/>
                <a:cs typeface="Tahoma"/>
              </a:rPr>
              <a:t> </a:t>
            </a:r>
            <a:r>
              <a:rPr sz="1700" b="0" dirty="0">
                <a:latin typeface="Tahoma"/>
                <a:cs typeface="Tahoma"/>
              </a:rPr>
              <a:t>antara</a:t>
            </a:r>
            <a:r>
              <a:rPr sz="1700" b="0" spc="75" dirty="0">
                <a:latin typeface="Tahoma"/>
                <a:cs typeface="Tahoma"/>
              </a:rPr>
              <a:t> </a:t>
            </a:r>
            <a:r>
              <a:rPr sz="1700" b="0" dirty="0">
                <a:latin typeface="Tahoma"/>
                <a:cs typeface="Tahoma"/>
              </a:rPr>
              <a:t>penjajah</a:t>
            </a:r>
            <a:r>
              <a:rPr sz="1700" b="0" spc="85" dirty="0">
                <a:latin typeface="Tahoma"/>
                <a:cs typeface="Tahoma"/>
              </a:rPr>
              <a:t> </a:t>
            </a:r>
            <a:r>
              <a:rPr sz="1700" b="0" spc="40" dirty="0">
                <a:latin typeface="Tahoma"/>
                <a:cs typeface="Tahoma"/>
              </a:rPr>
              <a:t>dan </a:t>
            </a:r>
            <a:r>
              <a:rPr sz="1700" b="0" spc="75" dirty="0">
                <a:latin typeface="Tahoma"/>
                <a:cs typeface="Tahoma"/>
              </a:rPr>
              <a:t>penduduk</a:t>
            </a:r>
            <a:r>
              <a:rPr sz="1700" b="0" spc="-25" dirty="0">
                <a:latin typeface="Tahoma"/>
                <a:cs typeface="Tahoma"/>
              </a:rPr>
              <a:t> </a:t>
            </a:r>
            <a:r>
              <a:rPr sz="1700" b="0" dirty="0">
                <a:latin typeface="Tahoma"/>
                <a:cs typeface="Tahoma"/>
              </a:rPr>
              <a:t>lokal,</a:t>
            </a:r>
            <a:r>
              <a:rPr sz="1700" b="0" spc="20" dirty="0">
                <a:latin typeface="Tahoma"/>
                <a:cs typeface="Tahoma"/>
              </a:rPr>
              <a:t> </a:t>
            </a:r>
            <a:r>
              <a:rPr sz="1700" b="0" spc="65" dirty="0">
                <a:latin typeface="Tahoma"/>
                <a:cs typeface="Tahoma"/>
              </a:rPr>
              <a:t>dan</a:t>
            </a:r>
            <a:r>
              <a:rPr sz="1700" b="0" spc="10" dirty="0">
                <a:latin typeface="Tahoma"/>
                <a:cs typeface="Tahoma"/>
              </a:rPr>
              <a:t> </a:t>
            </a:r>
            <a:r>
              <a:rPr sz="1700" b="0" spc="75" dirty="0">
                <a:latin typeface="Tahoma"/>
                <a:cs typeface="Tahoma"/>
              </a:rPr>
              <a:t>bahasa</a:t>
            </a:r>
            <a:r>
              <a:rPr sz="1700" b="0" spc="-15" dirty="0">
                <a:latin typeface="Tahoma"/>
                <a:cs typeface="Tahoma"/>
              </a:rPr>
              <a:t> </a:t>
            </a:r>
            <a:r>
              <a:rPr sz="1700" b="0" spc="-25" dirty="0">
                <a:latin typeface="Tahoma"/>
                <a:cs typeface="Tahoma"/>
              </a:rPr>
              <a:t>ini </a:t>
            </a:r>
            <a:r>
              <a:rPr sz="1700" b="0" spc="70" dirty="0">
                <a:latin typeface="Tahoma"/>
                <a:cs typeface="Tahoma"/>
              </a:rPr>
              <a:t>berkembang</a:t>
            </a:r>
            <a:r>
              <a:rPr sz="1700" b="0" spc="-45" dirty="0">
                <a:latin typeface="Tahoma"/>
                <a:cs typeface="Tahoma"/>
              </a:rPr>
              <a:t> </a:t>
            </a:r>
            <a:r>
              <a:rPr sz="1700" b="0" spc="65" dirty="0">
                <a:latin typeface="Tahoma"/>
                <a:cs typeface="Tahoma"/>
              </a:rPr>
              <a:t>dengan</a:t>
            </a:r>
            <a:r>
              <a:rPr sz="1700" b="0" spc="-50" dirty="0">
                <a:latin typeface="Tahoma"/>
                <a:cs typeface="Tahoma"/>
              </a:rPr>
              <a:t> </a:t>
            </a:r>
            <a:r>
              <a:rPr sz="1700" b="0" spc="50" dirty="0">
                <a:latin typeface="Tahoma"/>
                <a:cs typeface="Tahoma"/>
              </a:rPr>
              <a:t>pengaruh </a:t>
            </a:r>
            <a:r>
              <a:rPr sz="1700" b="0" spc="75" dirty="0">
                <a:latin typeface="Tahoma"/>
                <a:cs typeface="Tahoma"/>
              </a:rPr>
              <a:t>bahasa</a:t>
            </a:r>
            <a:r>
              <a:rPr sz="1700" b="0" spc="-65" dirty="0">
                <a:latin typeface="Tahoma"/>
                <a:cs typeface="Tahoma"/>
              </a:rPr>
              <a:t> </a:t>
            </a:r>
            <a:r>
              <a:rPr sz="1700" b="0" spc="45" dirty="0">
                <a:latin typeface="Tahoma"/>
                <a:cs typeface="Tahoma"/>
              </a:rPr>
              <a:t>Belanda.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01920" y="2649220"/>
            <a:ext cx="4226560" cy="4806950"/>
            <a:chOff x="5201920" y="2649220"/>
            <a:chExt cx="4226560" cy="4806950"/>
          </a:xfrm>
        </p:grpSpPr>
        <p:sp>
          <p:nvSpPr>
            <p:cNvPr id="8" name="object 8"/>
            <p:cNvSpPr/>
            <p:nvPr/>
          </p:nvSpPr>
          <p:spPr>
            <a:xfrm>
              <a:off x="5205730" y="2653030"/>
              <a:ext cx="4218940" cy="4799330"/>
            </a:xfrm>
            <a:custGeom>
              <a:avLst/>
              <a:gdLst/>
              <a:ahLst/>
              <a:cxnLst/>
              <a:rect l="l" t="t" r="r" b="b"/>
              <a:pathLst>
                <a:path w="4218940" h="4799330">
                  <a:moveTo>
                    <a:pt x="4126865" y="0"/>
                  </a:moveTo>
                  <a:lnTo>
                    <a:pt x="92075" y="0"/>
                  </a:lnTo>
                  <a:lnTo>
                    <a:pt x="56203" y="7225"/>
                  </a:lnTo>
                  <a:lnTo>
                    <a:pt x="26939" y="26939"/>
                  </a:lnTo>
                  <a:lnTo>
                    <a:pt x="7225" y="56203"/>
                  </a:lnTo>
                  <a:lnTo>
                    <a:pt x="0" y="92075"/>
                  </a:lnTo>
                  <a:lnTo>
                    <a:pt x="0" y="4707318"/>
                  </a:lnTo>
                  <a:lnTo>
                    <a:pt x="7225" y="4743131"/>
                  </a:lnTo>
                  <a:lnTo>
                    <a:pt x="26939" y="4772379"/>
                  </a:lnTo>
                  <a:lnTo>
                    <a:pt x="56203" y="4792098"/>
                  </a:lnTo>
                  <a:lnTo>
                    <a:pt x="92075" y="4799330"/>
                  </a:lnTo>
                  <a:lnTo>
                    <a:pt x="4126865" y="4799330"/>
                  </a:lnTo>
                  <a:lnTo>
                    <a:pt x="4162736" y="4792098"/>
                  </a:lnTo>
                  <a:lnTo>
                    <a:pt x="4192000" y="4772379"/>
                  </a:lnTo>
                  <a:lnTo>
                    <a:pt x="4211714" y="4743131"/>
                  </a:lnTo>
                  <a:lnTo>
                    <a:pt x="4218940" y="4707318"/>
                  </a:lnTo>
                  <a:lnTo>
                    <a:pt x="4218940" y="92075"/>
                  </a:lnTo>
                  <a:lnTo>
                    <a:pt x="4211714" y="56203"/>
                  </a:lnTo>
                  <a:lnTo>
                    <a:pt x="4192000" y="26939"/>
                  </a:lnTo>
                  <a:lnTo>
                    <a:pt x="4162736" y="7225"/>
                  </a:lnTo>
                  <a:lnTo>
                    <a:pt x="4126865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05730" y="2653030"/>
              <a:ext cx="4218940" cy="4799330"/>
            </a:xfrm>
            <a:custGeom>
              <a:avLst/>
              <a:gdLst/>
              <a:ahLst/>
              <a:cxnLst/>
              <a:rect l="l" t="t" r="r" b="b"/>
              <a:pathLst>
                <a:path w="4218940" h="4799330">
                  <a:moveTo>
                    <a:pt x="0" y="92075"/>
                  </a:moveTo>
                  <a:lnTo>
                    <a:pt x="7225" y="56203"/>
                  </a:lnTo>
                  <a:lnTo>
                    <a:pt x="26939" y="26939"/>
                  </a:lnTo>
                  <a:lnTo>
                    <a:pt x="56203" y="7225"/>
                  </a:lnTo>
                  <a:lnTo>
                    <a:pt x="92075" y="0"/>
                  </a:lnTo>
                  <a:lnTo>
                    <a:pt x="4126865" y="0"/>
                  </a:lnTo>
                  <a:lnTo>
                    <a:pt x="4162736" y="7225"/>
                  </a:lnTo>
                  <a:lnTo>
                    <a:pt x="4192000" y="26939"/>
                  </a:lnTo>
                  <a:lnTo>
                    <a:pt x="4211714" y="56203"/>
                  </a:lnTo>
                  <a:lnTo>
                    <a:pt x="4218940" y="92075"/>
                  </a:lnTo>
                  <a:lnTo>
                    <a:pt x="4218940" y="4707318"/>
                  </a:lnTo>
                  <a:lnTo>
                    <a:pt x="4211714" y="4743131"/>
                  </a:lnTo>
                  <a:lnTo>
                    <a:pt x="4192000" y="4772379"/>
                  </a:lnTo>
                  <a:lnTo>
                    <a:pt x="4162736" y="4792098"/>
                  </a:lnTo>
                  <a:lnTo>
                    <a:pt x="4126865" y="4799330"/>
                  </a:lnTo>
                  <a:lnTo>
                    <a:pt x="92075" y="4799330"/>
                  </a:lnTo>
                  <a:lnTo>
                    <a:pt x="56203" y="4792098"/>
                  </a:lnTo>
                  <a:lnTo>
                    <a:pt x="26939" y="4772379"/>
                  </a:lnTo>
                  <a:lnTo>
                    <a:pt x="7225" y="4743131"/>
                  </a:lnTo>
                  <a:lnTo>
                    <a:pt x="0" y="4707318"/>
                  </a:lnTo>
                  <a:lnTo>
                    <a:pt x="0" y="92075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19725" y="2848228"/>
            <a:ext cx="3763645" cy="4402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b="1" dirty="0">
                <a:latin typeface="Calibri"/>
                <a:cs typeface="Calibri"/>
              </a:rPr>
              <a:t>Balai</a:t>
            </a:r>
            <a:r>
              <a:rPr sz="2250" b="1" spc="-40" dirty="0">
                <a:latin typeface="Calibri"/>
                <a:cs typeface="Calibri"/>
              </a:rPr>
              <a:t> </a:t>
            </a:r>
            <a:r>
              <a:rPr sz="2250" b="1" spc="-10" dirty="0">
                <a:latin typeface="Calibri"/>
                <a:cs typeface="Calibri"/>
              </a:rPr>
              <a:t>Pustaka</a:t>
            </a: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37300"/>
              </a:lnSpc>
              <a:spcBef>
                <a:spcPts val="955"/>
              </a:spcBef>
            </a:pPr>
            <a:r>
              <a:rPr sz="1700" spc="60" dirty="0">
                <a:latin typeface="Tahoma"/>
                <a:cs typeface="Tahoma"/>
              </a:rPr>
              <a:t>Pendirian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Commissie</a:t>
            </a:r>
            <a:r>
              <a:rPr sz="1700" spc="-2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voor</a:t>
            </a:r>
            <a:r>
              <a:rPr sz="1700" spc="-3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de </a:t>
            </a:r>
            <a:r>
              <a:rPr sz="1700" spc="70" dirty="0">
                <a:latin typeface="Tahoma"/>
                <a:cs typeface="Tahoma"/>
              </a:rPr>
              <a:t>Volkslectuur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(Komisi</a:t>
            </a:r>
            <a:r>
              <a:rPr sz="1700" spc="-3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Bacaan</a:t>
            </a:r>
            <a:r>
              <a:rPr sz="1700" spc="-2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Rakyat) </a:t>
            </a:r>
            <a:r>
              <a:rPr sz="1700" dirty="0">
                <a:latin typeface="Tahoma"/>
                <a:cs typeface="Tahoma"/>
              </a:rPr>
              <a:t>atau</a:t>
            </a:r>
            <a:r>
              <a:rPr sz="1700" spc="2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Balai</a:t>
            </a:r>
            <a:r>
              <a:rPr sz="1700" spc="4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Pustaka</a:t>
            </a:r>
            <a:r>
              <a:rPr sz="1700" spc="1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tahun</a:t>
            </a:r>
            <a:r>
              <a:rPr sz="1700" spc="-1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1908 </a:t>
            </a:r>
            <a:r>
              <a:rPr sz="1700" spc="55" dirty="0">
                <a:latin typeface="Tahoma"/>
                <a:cs typeface="Tahoma"/>
              </a:rPr>
              <a:t>menandai</a:t>
            </a:r>
            <a:r>
              <a:rPr sz="1700" spc="-5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langkah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penting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dalam </a:t>
            </a:r>
            <a:r>
              <a:rPr sz="1700" spc="65" dirty="0">
                <a:latin typeface="Tahoma"/>
                <a:cs typeface="Tahoma"/>
              </a:rPr>
              <a:t>perkembangan</a:t>
            </a:r>
            <a:r>
              <a:rPr sz="1700" spc="-5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bahasa</a:t>
            </a:r>
            <a:r>
              <a:rPr sz="1700" spc="-5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dan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sastra </a:t>
            </a:r>
            <a:r>
              <a:rPr sz="1700" dirty="0">
                <a:latin typeface="Tahoma"/>
                <a:cs typeface="Tahoma"/>
              </a:rPr>
              <a:t>Indonesia.</a:t>
            </a:r>
            <a:r>
              <a:rPr sz="1700" spc="23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Balai</a:t>
            </a:r>
            <a:r>
              <a:rPr sz="1700" spc="23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Pustaka </a:t>
            </a:r>
            <a:r>
              <a:rPr sz="1700" spc="55" dirty="0">
                <a:latin typeface="Tahoma"/>
                <a:cs typeface="Tahoma"/>
              </a:rPr>
              <a:t>menerbitkan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buku-</a:t>
            </a:r>
            <a:r>
              <a:rPr sz="1700" spc="70" dirty="0">
                <a:latin typeface="Tahoma"/>
                <a:cs typeface="Tahoma"/>
              </a:rPr>
              <a:t>buku</a:t>
            </a:r>
            <a:r>
              <a:rPr sz="1700" spc="-5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berbahasa Melayu,</a:t>
            </a:r>
            <a:r>
              <a:rPr sz="1700" spc="-7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mendorong</a:t>
            </a:r>
            <a:r>
              <a:rPr sz="1700" spc="-5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munculnya </a:t>
            </a:r>
            <a:r>
              <a:rPr sz="1700" spc="75" dirty="0">
                <a:latin typeface="Tahoma"/>
                <a:cs typeface="Tahoma"/>
              </a:rPr>
              <a:t>karya-</a:t>
            </a:r>
            <a:r>
              <a:rPr sz="1700" spc="60" dirty="0">
                <a:latin typeface="Tahoma"/>
                <a:cs typeface="Tahoma"/>
              </a:rPr>
              <a:t>karya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sastra</a:t>
            </a:r>
            <a:r>
              <a:rPr sz="1700" spc="-4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modern,</a:t>
            </a:r>
            <a:r>
              <a:rPr sz="1700" spc="-50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dan </a:t>
            </a:r>
            <a:r>
              <a:rPr sz="1700" spc="50" dirty="0">
                <a:latin typeface="Tahoma"/>
                <a:cs typeface="Tahoma"/>
              </a:rPr>
              <a:t>membantu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menyebarkan </a:t>
            </a:r>
            <a:r>
              <a:rPr sz="1700" spc="60" dirty="0">
                <a:latin typeface="Tahoma"/>
                <a:cs typeface="Tahoma"/>
              </a:rPr>
              <a:t>pengetahuan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dan</a:t>
            </a:r>
            <a:r>
              <a:rPr sz="1700" spc="-5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literasi.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640569" y="2649220"/>
            <a:ext cx="4226560" cy="4806950"/>
            <a:chOff x="9640569" y="2649220"/>
            <a:chExt cx="4226560" cy="4806950"/>
          </a:xfrm>
        </p:grpSpPr>
        <p:sp>
          <p:nvSpPr>
            <p:cNvPr id="12" name="object 12"/>
            <p:cNvSpPr/>
            <p:nvPr/>
          </p:nvSpPr>
          <p:spPr>
            <a:xfrm>
              <a:off x="9644379" y="2653030"/>
              <a:ext cx="4218940" cy="4799330"/>
            </a:xfrm>
            <a:custGeom>
              <a:avLst/>
              <a:gdLst/>
              <a:ahLst/>
              <a:cxnLst/>
              <a:rect l="l" t="t" r="r" b="b"/>
              <a:pathLst>
                <a:path w="4218940" h="4799330">
                  <a:moveTo>
                    <a:pt x="4126864" y="0"/>
                  </a:moveTo>
                  <a:lnTo>
                    <a:pt x="92075" y="0"/>
                  </a:lnTo>
                  <a:lnTo>
                    <a:pt x="56203" y="7225"/>
                  </a:lnTo>
                  <a:lnTo>
                    <a:pt x="26939" y="26939"/>
                  </a:lnTo>
                  <a:lnTo>
                    <a:pt x="7225" y="56203"/>
                  </a:lnTo>
                  <a:lnTo>
                    <a:pt x="0" y="92075"/>
                  </a:lnTo>
                  <a:lnTo>
                    <a:pt x="0" y="4707318"/>
                  </a:lnTo>
                  <a:lnTo>
                    <a:pt x="7225" y="4743131"/>
                  </a:lnTo>
                  <a:lnTo>
                    <a:pt x="26939" y="4772379"/>
                  </a:lnTo>
                  <a:lnTo>
                    <a:pt x="56203" y="4792098"/>
                  </a:lnTo>
                  <a:lnTo>
                    <a:pt x="92075" y="4799330"/>
                  </a:lnTo>
                  <a:lnTo>
                    <a:pt x="4126864" y="4799330"/>
                  </a:lnTo>
                  <a:lnTo>
                    <a:pt x="4162736" y="4792098"/>
                  </a:lnTo>
                  <a:lnTo>
                    <a:pt x="4192000" y="4772379"/>
                  </a:lnTo>
                  <a:lnTo>
                    <a:pt x="4211714" y="4743131"/>
                  </a:lnTo>
                  <a:lnTo>
                    <a:pt x="4218939" y="4707318"/>
                  </a:lnTo>
                  <a:lnTo>
                    <a:pt x="4218939" y="92075"/>
                  </a:lnTo>
                  <a:lnTo>
                    <a:pt x="4211714" y="56203"/>
                  </a:lnTo>
                  <a:lnTo>
                    <a:pt x="4192000" y="26939"/>
                  </a:lnTo>
                  <a:lnTo>
                    <a:pt x="4162736" y="7225"/>
                  </a:lnTo>
                  <a:lnTo>
                    <a:pt x="4126864" y="0"/>
                  </a:lnTo>
                  <a:close/>
                </a:path>
              </a:pathLst>
            </a:custGeom>
            <a:solidFill>
              <a:srgbClr val="CC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44379" y="2653030"/>
              <a:ext cx="4218940" cy="4799330"/>
            </a:xfrm>
            <a:custGeom>
              <a:avLst/>
              <a:gdLst/>
              <a:ahLst/>
              <a:cxnLst/>
              <a:rect l="l" t="t" r="r" b="b"/>
              <a:pathLst>
                <a:path w="4218940" h="4799330">
                  <a:moveTo>
                    <a:pt x="0" y="92075"/>
                  </a:moveTo>
                  <a:lnTo>
                    <a:pt x="7225" y="56203"/>
                  </a:lnTo>
                  <a:lnTo>
                    <a:pt x="26939" y="26939"/>
                  </a:lnTo>
                  <a:lnTo>
                    <a:pt x="56203" y="7225"/>
                  </a:lnTo>
                  <a:lnTo>
                    <a:pt x="92075" y="0"/>
                  </a:lnTo>
                  <a:lnTo>
                    <a:pt x="4126864" y="0"/>
                  </a:lnTo>
                  <a:lnTo>
                    <a:pt x="4162736" y="7225"/>
                  </a:lnTo>
                  <a:lnTo>
                    <a:pt x="4192000" y="26939"/>
                  </a:lnTo>
                  <a:lnTo>
                    <a:pt x="4211714" y="56203"/>
                  </a:lnTo>
                  <a:lnTo>
                    <a:pt x="4218939" y="92075"/>
                  </a:lnTo>
                  <a:lnTo>
                    <a:pt x="4218939" y="4707318"/>
                  </a:lnTo>
                  <a:lnTo>
                    <a:pt x="4211714" y="4743131"/>
                  </a:lnTo>
                  <a:lnTo>
                    <a:pt x="4192000" y="4772379"/>
                  </a:lnTo>
                  <a:lnTo>
                    <a:pt x="4162736" y="4792098"/>
                  </a:lnTo>
                  <a:lnTo>
                    <a:pt x="4126864" y="4799330"/>
                  </a:lnTo>
                  <a:lnTo>
                    <a:pt x="92075" y="4799330"/>
                  </a:lnTo>
                  <a:lnTo>
                    <a:pt x="56203" y="4792098"/>
                  </a:lnTo>
                  <a:lnTo>
                    <a:pt x="26939" y="4772379"/>
                  </a:lnTo>
                  <a:lnTo>
                    <a:pt x="7225" y="4743131"/>
                  </a:lnTo>
                  <a:lnTo>
                    <a:pt x="0" y="4707318"/>
                  </a:lnTo>
                  <a:lnTo>
                    <a:pt x="0" y="92075"/>
                  </a:lnTo>
                  <a:close/>
                </a:path>
              </a:pathLst>
            </a:custGeom>
            <a:ln w="7620">
              <a:solidFill>
                <a:srgbClr val="B1D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Sastra</a:t>
            </a:r>
            <a:r>
              <a:rPr spc="-75" dirty="0"/>
              <a:t> </a:t>
            </a:r>
            <a:r>
              <a:rPr spc="-10" dirty="0"/>
              <a:t>Modern</a:t>
            </a:r>
          </a:p>
          <a:p>
            <a:pPr marL="12700" marR="202565">
              <a:lnSpc>
                <a:spcPct val="137300"/>
              </a:lnSpc>
              <a:spcBef>
                <a:spcPts val="955"/>
              </a:spcBef>
            </a:pPr>
            <a:r>
              <a:rPr sz="1700" b="0" spc="80" dirty="0">
                <a:latin typeface="Tahoma"/>
                <a:cs typeface="Tahoma"/>
              </a:rPr>
              <a:t>Munculnya</a:t>
            </a:r>
            <a:r>
              <a:rPr sz="1700" b="0" spc="-65" dirty="0">
                <a:latin typeface="Tahoma"/>
                <a:cs typeface="Tahoma"/>
              </a:rPr>
              <a:t> </a:t>
            </a:r>
            <a:r>
              <a:rPr sz="1700" b="0" spc="70" dirty="0">
                <a:latin typeface="Tahoma"/>
                <a:cs typeface="Tahoma"/>
              </a:rPr>
              <a:t>tokoh-</a:t>
            </a:r>
            <a:r>
              <a:rPr sz="1700" b="0" spc="55" dirty="0">
                <a:latin typeface="Tahoma"/>
                <a:cs typeface="Tahoma"/>
              </a:rPr>
              <a:t>tokoh</a:t>
            </a:r>
            <a:r>
              <a:rPr sz="1700" b="0" spc="-25" dirty="0">
                <a:latin typeface="Tahoma"/>
                <a:cs typeface="Tahoma"/>
              </a:rPr>
              <a:t> </a:t>
            </a:r>
            <a:r>
              <a:rPr sz="1700" b="0" spc="55" dirty="0">
                <a:latin typeface="Tahoma"/>
                <a:cs typeface="Tahoma"/>
              </a:rPr>
              <a:t>sastra </a:t>
            </a:r>
            <a:r>
              <a:rPr sz="1700" b="0" dirty="0">
                <a:latin typeface="Tahoma"/>
                <a:cs typeface="Tahoma"/>
              </a:rPr>
              <a:t>Indonesia</a:t>
            </a:r>
            <a:r>
              <a:rPr sz="1700" b="0" spc="75" dirty="0">
                <a:latin typeface="Tahoma"/>
                <a:cs typeface="Tahoma"/>
              </a:rPr>
              <a:t> </a:t>
            </a:r>
            <a:r>
              <a:rPr sz="1700" b="0" spc="45" dirty="0">
                <a:latin typeface="Tahoma"/>
                <a:cs typeface="Tahoma"/>
              </a:rPr>
              <a:t>modern,</a:t>
            </a:r>
            <a:r>
              <a:rPr sz="1700" b="0" spc="70" dirty="0">
                <a:latin typeface="Tahoma"/>
                <a:cs typeface="Tahoma"/>
              </a:rPr>
              <a:t> </a:t>
            </a:r>
            <a:r>
              <a:rPr sz="1700" b="0" spc="60" dirty="0">
                <a:latin typeface="Tahoma"/>
                <a:cs typeface="Tahoma"/>
              </a:rPr>
              <a:t>seperti</a:t>
            </a:r>
            <a:r>
              <a:rPr sz="1700" b="0" spc="65" dirty="0">
                <a:latin typeface="Tahoma"/>
                <a:cs typeface="Tahoma"/>
              </a:rPr>
              <a:t> </a:t>
            </a:r>
            <a:r>
              <a:rPr sz="1700" b="0" spc="55" dirty="0">
                <a:latin typeface="Tahoma"/>
                <a:cs typeface="Tahoma"/>
              </a:rPr>
              <a:t>Merari </a:t>
            </a:r>
            <a:r>
              <a:rPr sz="1700" b="0" spc="50" dirty="0">
                <a:latin typeface="Tahoma"/>
                <a:cs typeface="Tahoma"/>
              </a:rPr>
              <a:t>Siregar,</a:t>
            </a:r>
            <a:r>
              <a:rPr sz="1700" b="0" spc="-70" dirty="0">
                <a:latin typeface="Tahoma"/>
                <a:cs typeface="Tahoma"/>
              </a:rPr>
              <a:t> </a:t>
            </a:r>
            <a:r>
              <a:rPr sz="1700" b="0" spc="80" dirty="0">
                <a:latin typeface="Tahoma"/>
                <a:cs typeface="Tahoma"/>
              </a:rPr>
              <a:t>Abdul</a:t>
            </a:r>
            <a:r>
              <a:rPr sz="1700" b="0" spc="-55" dirty="0">
                <a:latin typeface="Tahoma"/>
                <a:cs typeface="Tahoma"/>
              </a:rPr>
              <a:t> </a:t>
            </a:r>
            <a:r>
              <a:rPr sz="1700" b="0" spc="75" dirty="0">
                <a:latin typeface="Tahoma"/>
                <a:cs typeface="Tahoma"/>
              </a:rPr>
              <a:t>Muis,</a:t>
            </a:r>
            <a:r>
              <a:rPr sz="1700" b="0" spc="-65" dirty="0">
                <a:latin typeface="Tahoma"/>
                <a:cs typeface="Tahoma"/>
              </a:rPr>
              <a:t> </a:t>
            </a:r>
            <a:r>
              <a:rPr sz="1700" b="0" spc="65" dirty="0">
                <a:latin typeface="Tahoma"/>
                <a:cs typeface="Tahoma"/>
              </a:rPr>
              <a:t>dan</a:t>
            </a:r>
            <a:r>
              <a:rPr sz="1700" b="0" spc="-45" dirty="0">
                <a:latin typeface="Tahoma"/>
                <a:cs typeface="Tahoma"/>
              </a:rPr>
              <a:t> </a:t>
            </a:r>
            <a:r>
              <a:rPr sz="1700" b="0" spc="-10" dirty="0">
                <a:latin typeface="Tahoma"/>
                <a:cs typeface="Tahoma"/>
              </a:rPr>
              <a:t>Armijn </a:t>
            </a:r>
            <a:r>
              <a:rPr sz="1700" b="0" spc="55" dirty="0">
                <a:latin typeface="Tahoma"/>
                <a:cs typeface="Tahoma"/>
              </a:rPr>
              <a:t>Pane,</a:t>
            </a:r>
            <a:r>
              <a:rPr sz="1700" b="0" spc="-50" dirty="0">
                <a:latin typeface="Tahoma"/>
                <a:cs typeface="Tahoma"/>
              </a:rPr>
              <a:t> </a:t>
            </a:r>
            <a:r>
              <a:rPr sz="1700" b="0" spc="55" dirty="0">
                <a:latin typeface="Tahoma"/>
                <a:cs typeface="Tahoma"/>
              </a:rPr>
              <a:t>menandai</a:t>
            </a:r>
            <a:r>
              <a:rPr sz="1700" b="0" spc="-50" dirty="0">
                <a:latin typeface="Tahoma"/>
                <a:cs typeface="Tahoma"/>
              </a:rPr>
              <a:t> </a:t>
            </a:r>
            <a:r>
              <a:rPr sz="1700" b="0" spc="55" dirty="0">
                <a:latin typeface="Tahoma"/>
                <a:cs typeface="Tahoma"/>
              </a:rPr>
              <a:t>perkembangan </a:t>
            </a:r>
            <a:r>
              <a:rPr sz="1700" b="0" spc="75" dirty="0">
                <a:latin typeface="Tahoma"/>
                <a:cs typeface="Tahoma"/>
              </a:rPr>
              <a:t>bahasa</a:t>
            </a:r>
            <a:r>
              <a:rPr sz="1700" b="0" spc="-65" dirty="0">
                <a:latin typeface="Tahoma"/>
                <a:cs typeface="Tahoma"/>
              </a:rPr>
              <a:t> </a:t>
            </a:r>
            <a:r>
              <a:rPr sz="1700" b="0" spc="65" dirty="0">
                <a:latin typeface="Tahoma"/>
                <a:cs typeface="Tahoma"/>
              </a:rPr>
              <a:t>dan</a:t>
            </a:r>
            <a:r>
              <a:rPr sz="1700" b="0" spc="-45" dirty="0">
                <a:latin typeface="Tahoma"/>
                <a:cs typeface="Tahoma"/>
              </a:rPr>
              <a:t> </a:t>
            </a:r>
            <a:r>
              <a:rPr sz="1700" b="0" spc="65" dirty="0">
                <a:latin typeface="Tahoma"/>
                <a:cs typeface="Tahoma"/>
              </a:rPr>
              <a:t>sastra</a:t>
            </a:r>
            <a:r>
              <a:rPr sz="1700" b="0" spc="-65" dirty="0">
                <a:latin typeface="Tahoma"/>
                <a:cs typeface="Tahoma"/>
              </a:rPr>
              <a:t> </a:t>
            </a:r>
            <a:r>
              <a:rPr sz="1700" b="0" spc="-10" dirty="0">
                <a:latin typeface="Tahoma"/>
                <a:cs typeface="Tahoma"/>
              </a:rPr>
              <a:t>Indonesia.</a:t>
            </a:r>
            <a:endParaRPr sz="1700">
              <a:latin typeface="Tahoma"/>
              <a:cs typeface="Tahoma"/>
            </a:endParaRPr>
          </a:p>
          <a:p>
            <a:pPr marL="12700" marR="5080">
              <a:lnSpc>
                <a:spcPct val="137300"/>
              </a:lnSpc>
            </a:pPr>
            <a:r>
              <a:rPr sz="1700" b="0" spc="90" dirty="0">
                <a:latin typeface="Tahoma"/>
                <a:cs typeface="Tahoma"/>
              </a:rPr>
              <a:t>Mereka</a:t>
            </a:r>
            <a:r>
              <a:rPr sz="1700" b="0" spc="-45" dirty="0">
                <a:latin typeface="Tahoma"/>
                <a:cs typeface="Tahoma"/>
              </a:rPr>
              <a:t> </a:t>
            </a:r>
            <a:r>
              <a:rPr sz="1700" b="0" spc="60" dirty="0">
                <a:latin typeface="Tahoma"/>
                <a:cs typeface="Tahoma"/>
              </a:rPr>
              <a:t>menciptakan</a:t>
            </a:r>
            <a:r>
              <a:rPr sz="1700" b="0" spc="-25" dirty="0">
                <a:latin typeface="Tahoma"/>
                <a:cs typeface="Tahoma"/>
              </a:rPr>
              <a:t> </a:t>
            </a:r>
            <a:r>
              <a:rPr sz="1700" b="0" spc="75" dirty="0">
                <a:latin typeface="Tahoma"/>
                <a:cs typeface="Tahoma"/>
              </a:rPr>
              <a:t>karya-</a:t>
            </a:r>
            <a:r>
              <a:rPr sz="1700" b="0" spc="50" dirty="0">
                <a:latin typeface="Tahoma"/>
                <a:cs typeface="Tahoma"/>
              </a:rPr>
              <a:t>karya </a:t>
            </a:r>
            <a:r>
              <a:rPr sz="1700" b="0" spc="65" dirty="0">
                <a:latin typeface="Tahoma"/>
                <a:cs typeface="Tahoma"/>
              </a:rPr>
              <a:t>sastra</a:t>
            </a:r>
            <a:r>
              <a:rPr sz="1700" b="0" spc="-60" dirty="0">
                <a:latin typeface="Tahoma"/>
                <a:cs typeface="Tahoma"/>
              </a:rPr>
              <a:t> </a:t>
            </a:r>
            <a:r>
              <a:rPr sz="1700" b="0" spc="75" dirty="0">
                <a:latin typeface="Tahoma"/>
                <a:cs typeface="Tahoma"/>
              </a:rPr>
              <a:t>yang</a:t>
            </a:r>
            <a:r>
              <a:rPr sz="1700" b="0" spc="-50" dirty="0">
                <a:latin typeface="Tahoma"/>
                <a:cs typeface="Tahoma"/>
              </a:rPr>
              <a:t> </a:t>
            </a:r>
            <a:r>
              <a:rPr sz="1700" b="0" spc="60" dirty="0">
                <a:latin typeface="Tahoma"/>
                <a:cs typeface="Tahoma"/>
              </a:rPr>
              <a:t>bermakna</a:t>
            </a:r>
            <a:r>
              <a:rPr sz="1700" b="0" spc="-50" dirty="0">
                <a:latin typeface="Tahoma"/>
                <a:cs typeface="Tahoma"/>
              </a:rPr>
              <a:t> </a:t>
            </a:r>
            <a:r>
              <a:rPr sz="1700" b="0" spc="40" dirty="0">
                <a:latin typeface="Tahoma"/>
                <a:cs typeface="Tahoma"/>
              </a:rPr>
              <a:t>dan </a:t>
            </a:r>
            <a:r>
              <a:rPr sz="1700" b="0" spc="70" dirty="0">
                <a:latin typeface="Tahoma"/>
                <a:cs typeface="Tahoma"/>
              </a:rPr>
              <a:t>memperkaya</a:t>
            </a:r>
            <a:r>
              <a:rPr sz="1700" b="0" spc="-70" dirty="0">
                <a:latin typeface="Tahoma"/>
                <a:cs typeface="Tahoma"/>
              </a:rPr>
              <a:t> </a:t>
            </a:r>
            <a:r>
              <a:rPr sz="1700" b="0" spc="70" dirty="0">
                <a:latin typeface="Tahoma"/>
                <a:cs typeface="Tahoma"/>
              </a:rPr>
              <a:t>khazanah</a:t>
            </a:r>
            <a:r>
              <a:rPr sz="1700" b="0" spc="-65" dirty="0">
                <a:latin typeface="Tahoma"/>
                <a:cs typeface="Tahoma"/>
              </a:rPr>
              <a:t> </a:t>
            </a:r>
            <a:r>
              <a:rPr sz="1700" b="0" spc="55" dirty="0">
                <a:latin typeface="Tahoma"/>
                <a:cs typeface="Tahoma"/>
              </a:rPr>
              <a:t>sastra </a:t>
            </a:r>
            <a:r>
              <a:rPr sz="1700" b="0" dirty="0">
                <a:latin typeface="Tahoma"/>
                <a:cs typeface="Tahoma"/>
              </a:rPr>
              <a:t>Indonesia.</a:t>
            </a:r>
            <a:r>
              <a:rPr sz="1700" b="0" spc="70" dirty="0">
                <a:latin typeface="Tahoma"/>
                <a:cs typeface="Tahoma"/>
              </a:rPr>
              <a:t> </a:t>
            </a:r>
            <a:r>
              <a:rPr sz="1700" b="0" spc="75" dirty="0">
                <a:latin typeface="Tahoma"/>
                <a:cs typeface="Tahoma"/>
              </a:rPr>
              <a:t>Karya</a:t>
            </a:r>
            <a:r>
              <a:rPr sz="1700" b="0" spc="45" dirty="0">
                <a:latin typeface="Tahoma"/>
                <a:cs typeface="Tahoma"/>
              </a:rPr>
              <a:t> </a:t>
            </a:r>
            <a:r>
              <a:rPr sz="1700" b="0" spc="65" dirty="0">
                <a:latin typeface="Tahoma"/>
                <a:cs typeface="Tahoma"/>
              </a:rPr>
              <a:t>mereka</a:t>
            </a:r>
            <a:r>
              <a:rPr sz="1700" b="0" spc="50" dirty="0">
                <a:latin typeface="Tahoma"/>
                <a:cs typeface="Tahoma"/>
              </a:rPr>
              <a:t> </a:t>
            </a:r>
            <a:r>
              <a:rPr sz="1700" b="0" spc="-10" dirty="0">
                <a:latin typeface="Tahoma"/>
                <a:cs typeface="Tahoma"/>
              </a:rPr>
              <a:t>menjadi </a:t>
            </a:r>
            <a:r>
              <a:rPr sz="1700" b="0" spc="55" dirty="0">
                <a:latin typeface="Tahoma"/>
                <a:cs typeface="Tahoma"/>
              </a:rPr>
              <a:t>inspirasi</a:t>
            </a:r>
            <a:r>
              <a:rPr sz="1700" b="0" spc="-40" dirty="0">
                <a:latin typeface="Tahoma"/>
                <a:cs typeface="Tahoma"/>
              </a:rPr>
              <a:t> </a:t>
            </a:r>
            <a:r>
              <a:rPr sz="1700" b="0" spc="65" dirty="0">
                <a:latin typeface="Tahoma"/>
                <a:cs typeface="Tahoma"/>
              </a:rPr>
              <a:t>bagi</a:t>
            </a:r>
            <a:r>
              <a:rPr sz="1700" b="0" spc="-50" dirty="0">
                <a:latin typeface="Tahoma"/>
                <a:cs typeface="Tahoma"/>
              </a:rPr>
              <a:t> </a:t>
            </a:r>
            <a:r>
              <a:rPr sz="1700" b="0" spc="70" dirty="0">
                <a:latin typeface="Tahoma"/>
                <a:cs typeface="Tahoma"/>
              </a:rPr>
              <a:t>penulis-</a:t>
            </a:r>
            <a:r>
              <a:rPr sz="1700" b="0" spc="60" dirty="0">
                <a:latin typeface="Tahoma"/>
                <a:cs typeface="Tahoma"/>
              </a:rPr>
              <a:t>penulis</a:t>
            </a:r>
            <a:r>
              <a:rPr sz="1700" b="0" spc="-60" dirty="0">
                <a:latin typeface="Tahoma"/>
                <a:cs typeface="Tahoma"/>
              </a:rPr>
              <a:t> </a:t>
            </a:r>
            <a:r>
              <a:rPr sz="1700" b="0" spc="55" dirty="0">
                <a:latin typeface="Tahoma"/>
                <a:cs typeface="Tahoma"/>
              </a:rPr>
              <a:t>masa </a:t>
            </a:r>
            <a:r>
              <a:rPr sz="1700" b="0" spc="45" dirty="0">
                <a:latin typeface="Tahoma"/>
                <a:cs typeface="Tahoma"/>
              </a:rPr>
              <a:t>depan.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-1"/>
            <a:ext cx="5486400" cy="822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3892" y="853292"/>
            <a:ext cx="6384290" cy="129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3950" dirty="0"/>
              <a:t>Peran</a:t>
            </a:r>
            <a:r>
              <a:rPr sz="3950" spc="-114" dirty="0"/>
              <a:t> </a:t>
            </a:r>
            <a:r>
              <a:rPr sz="3950" dirty="0"/>
              <a:t>Bahasa</a:t>
            </a:r>
            <a:r>
              <a:rPr sz="3950" spc="-110" dirty="0"/>
              <a:t> </a:t>
            </a:r>
            <a:r>
              <a:rPr sz="3950" dirty="0"/>
              <a:t>Indonesia</a:t>
            </a:r>
            <a:r>
              <a:rPr sz="3950" spc="-114" dirty="0"/>
              <a:t> </a:t>
            </a:r>
            <a:r>
              <a:rPr sz="3950" spc="-10" dirty="0"/>
              <a:t>dalam </a:t>
            </a:r>
            <a:r>
              <a:rPr sz="3950" spc="-20" dirty="0"/>
              <a:t>Kemerdekaan</a:t>
            </a:r>
            <a:r>
              <a:rPr sz="3950" spc="-110" dirty="0"/>
              <a:t> </a:t>
            </a:r>
            <a:r>
              <a:rPr sz="3950" spc="-10" dirty="0"/>
              <a:t>Indonesia</a:t>
            </a:r>
            <a:endParaRPr sz="39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909" y="2482850"/>
            <a:ext cx="482600" cy="4838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3892" y="3138804"/>
            <a:ext cx="2366010" cy="408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latin typeface="Calibri"/>
                <a:cs typeface="Calibri"/>
              </a:rPr>
              <a:t>Alat</a:t>
            </a:r>
            <a:r>
              <a:rPr sz="1950" b="1" spc="-5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Komunikasi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33400"/>
              </a:lnSpc>
              <a:spcBef>
                <a:spcPts val="835"/>
              </a:spcBef>
            </a:pPr>
            <a:r>
              <a:rPr sz="1500" spc="65" dirty="0">
                <a:latin typeface="Tahoma"/>
                <a:cs typeface="Tahoma"/>
              </a:rPr>
              <a:t>Bahasa</a:t>
            </a:r>
            <a:r>
              <a:rPr sz="1500" spc="11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Indonesia</a:t>
            </a:r>
            <a:r>
              <a:rPr sz="1500" spc="110" dirty="0">
                <a:latin typeface="Tahoma"/>
                <a:cs typeface="Tahoma"/>
              </a:rPr>
              <a:t> </a:t>
            </a:r>
            <a:r>
              <a:rPr sz="1500" spc="-10" dirty="0">
                <a:latin typeface="Tahoma"/>
                <a:cs typeface="Tahoma"/>
              </a:rPr>
              <a:t>menjadi </a:t>
            </a:r>
            <a:r>
              <a:rPr sz="1500" dirty="0">
                <a:latin typeface="Tahoma"/>
                <a:cs typeface="Tahoma"/>
              </a:rPr>
              <a:t>alat</a:t>
            </a:r>
            <a:r>
              <a:rPr sz="1500" spc="1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komunikasi</a:t>
            </a:r>
            <a:r>
              <a:rPr sz="1500" spc="2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yang </a:t>
            </a:r>
            <a:r>
              <a:rPr sz="1500" spc="50" dirty="0">
                <a:latin typeface="Tahoma"/>
                <a:cs typeface="Tahoma"/>
              </a:rPr>
              <a:t>efektif</a:t>
            </a:r>
            <a:r>
              <a:rPr sz="1500" spc="8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dalam</a:t>
            </a:r>
            <a:r>
              <a:rPr sz="1500" spc="75" dirty="0">
                <a:latin typeface="Tahoma"/>
                <a:cs typeface="Tahoma"/>
              </a:rPr>
              <a:t> </a:t>
            </a:r>
            <a:r>
              <a:rPr sz="1500" spc="-10" dirty="0">
                <a:latin typeface="Tahoma"/>
                <a:cs typeface="Tahoma"/>
              </a:rPr>
              <a:t>perjuangan </a:t>
            </a:r>
            <a:r>
              <a:rPr sz="1500" spc="50" dirty="0">
                <a:latin typeface="Tahoma"/>
                <a:cs typeface="Tahoma"/>
              </a:rPr>
              <a:t>kemerdekaan.</a:t>
            </a:r>
            <a:r>
              <a:rPr sz="150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Para </a:t>
            </a:r>
            <a:r>
              <a:rPr sz="1500" spc="50" dirty="0">
                <a:latin typeface="Tahoma"/>
                <a:cs typeface="Tahoma"/>
              </a:rPr>
              <a:t>pemimpin</a:t>
            </a:r>
            <a:r>
              <a:rPr sz="1500" spc="-20" dirty="0">
                <a:latin typeface="Tahoma"/>
                <a:cs typeface="Tahoma"/>
              </a:rPr>
              <a:t> </a:t>
            </a:r>
            <a:r>
              <a:rPr sz="1500" spc="-10" dirty="0">
                <a:latin typeface="Tahoma"/>
                <a:cs typeface="Tahoma"/>
              </a:rPr>
              <a:t>nasional,</a:t>
            </a:r>
            <a:r>
              <a:rPr sz="1500" spc="50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seperti</a:t>
            </a:r>
            <a:r>
              <a:rPr sz="1500" spc="-4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Soekarno, </a:t>
            </a:r>
            <a:r>
              <a:rPr sz="1500" spc="55" dirty="0">
                <a:latin typeface="Tahoma"/>
                <a:cs typeface="Tahoma"/>
              </a:rPr>
              <a:t>menggunakan</a:t>
            </a:r>
            <a:r>
              <a:rPr sz="1500" spc="-2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Bahasa </a:t>
            </a:r>
            <a:r>
              <a:rPr sz="1500" dirty="0">
                <a:latin typeface="Tahoma"/>
                <a:cs typeface="Tahoma"/>
              </a:rPr>
              <a:t>Indonesia</a:t>
            </a:r>
            <a:r>
              <a:rPr sz="1500" spc="13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dalam</a:t>
            </a:r>
            <a:r>
              <a:rPr sz="1500" spc="11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pidato- </a:t>
            </a:r>
            <a:r>
              <a:rPr sz="1500" spc="50" dirty="0">
                <a:latin typeface="Tahoma"/>
                <a:cs typeface="Tahoma"/>
              </a:rPr>
              <a:t>pidato</a:t>
            </a:r>
            <a:r>
              <a:rPr sz="1500" spc="-4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yang</a:t>
            </a:r>
            <a:r>
              <a:rPr sz="1500" spc="-3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menggugah </a:t>
            </a:r>
            <a:r>
              <a:rPr sz="1500" spc="50" dirty="0">
                <a:latin typeface="Tahoma"/>
                <a:cs typeface="Tahoma"/>
              </a:rPr>
              <a:t>semangat</a:t>
            </a:r>
            <a:r>
              <a:rPr sz="1500" spc="-10" dirty="0">
                <a:latin typeface="Tahoma"/>
                <a:cs typeface="Tahoma"/>
              </a:rPr>
              <a:t> rakyat</a:t>
            </a:r>
            <a:r>
              <a:rPr sz="1500" spc="50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Indonesia</a:t>
            </a:r>
            <a:r>
              <a:rPr sz="1500" spc="22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untuk</a:t>
            </a:r>
            <a:r>
              <a:rPr sz="1500" spc="215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melawan </a:t>
            </a:r>
            <a:r>
              <a:rPr sz="1500" spc="-10" dirty="0">
                <a:latin typeface="Tahoma"/>
                <a:cs typeface="Tahoma"/>
              </a:rPr>
              <a:t>penjajahan.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0579" y="2482850"/>
            <a:ext cx="482600" cy="4838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57879" y="3118828"/>
            <a:ext cx="2421255" cy="351027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950" b="1" spc="-10" dirty="0">
                <a:latin typeface="Calibri"/>
                <a:cs typeface="Calibri"/>
              </a:rPr>
              <a:t>Proklamasi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950" b="1" spc="-10" dirty="0">
                <a:latin typeface="Calibri"/>
                <a:cs typeface="Calibri"/>
              </a:rPr>
              <a:t>Kemerdekaan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33300"/>
              </a:lnSpc>
              <a:spcBef>
                <a:spcPts val="840"/>
              </a:spcBef>
            </a:pPr>
            <a:r>
              <a:rPr sz="1500" spc="55" dirty="0">
                <a:latin typeface="Tahoma"/>
                <a:cs typeface="Tahoma"/>
              </a:rPr>
              <a:t>Proklamasi</a:t>
            </a:r>
            <a:r>
              <a:rPr sz="1500" spc="-1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Kemerdekaan </a:t>
            </a:r>
            <a:r>
              <a:rPr sz="1500" spc="-105" dirty="0">
                <a:latin typeface="Tahoma"/>
                <a:cs typeface="Tahoma"/>
              </a:rPr>
              <a:t>17</a:t>
            </a:r>
            <a:r>
              <a:rPr sz="1500" spc="-2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Agustus</a:t>
            </a:r>
            <a:r>
              <a:rPr sz="1500" spc="-35" dirty="0">
                <a:latin typeface="Tahoma"/>
                <a:cs typeface="Tahoma"/>
              </a:rPr>
              <a:t> </a:t>
            </a:r>
            <a:r>
              <a:rPr sz="1500" spc="-20" dirty="0">
                <a:latin typeface="Tahoma"/>
                <a:cs typeface="Tahoma"/>
              </a:rPr>
              <a:t>1945</a:t>
            </a:r>
            <a:r>
              <a:rPr sz="1500" spc="50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dibacakan</a:t>
            </a:r>
            <a:r>
              <a:rPr sz="1500" spc="-5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dalam</a:t>
            </a:r>
            <a:r>
              <a:rPr sz="1500" spc="-4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Bahasa </a:t>
            </a:r>
            <a:r>
              <a:rPr sz="1500" dirty="0">
                <a:latin typeface="Tahoma"/>
                <a:cs typeface="Tahoma"/>
              </a:rPr>
              <a:t>Indonesia.</a:t>
            </a:r>
            <a:r>
              <a:rPr sz="1500" spc="12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Deklarasi</a:t>
            </a:r>
            <a:r>
              <a:rPr sz="1500" spc="160" dirty="0">
                <a:latin typeface="Tahoma"/>
                <a:cs typeface="Tahoma"/>
              </a:rPr>
              <a:t> </a:t>
            </a:r>
            <a:r>
              <a:rPr sz="1500" spc="-25" dirty="0">
                <a:latin typeface="Tahoma"/>
                <a:cs typeface="Tahoma"/>
              </a:rPr>
              <a:t>ini </a:t>
            </a:r>
            <a:r>
              <a:rPr sz="1500" spc="10" dirty="0">
                <a:latin typeface="Tahoma"/>
                <a:cs typeface="Tahoma"/>
              </a:rPr>
              <a:t>menunjukkan</a:t>
            </a:r>
            <a:r>
              <a:rPr sz="1500" spc="295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bahwa </a:t>
            </a:r>
            <a:r>
              <a:rPr sz="1500" spc="65" dirty="0">
                <a:latin typeface="Tahoma"/>
                <a:cs typeface="Tahoma"/>
              </a:rPr>
              <a:t>Bahasa</a:t>
            </a:r>
            <a:r>
              <a:rPr sz="1500" spc="11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Indonesia</a:t>
            </a:r>
            <a:r>
              <a:rPr sz="1500" spc="110" dirty="0">
                <a:latin typeface="Tahoma"/>
                <a:cs typeface="Tahoma"/>
              </a:rPr>
              <a:t> </a:t>
            </a:r>
            <a:r>
              <a:rPr sz="1500" spc="-10" dirty="0">
                <a:latin typeface="Tahoma"/>
                <a:cs typeface="Tahoma"/>
              </a:rPr>
              <a:t>adalah </a:t>
            </a:r>
            <a:r>
              <a:rPr sz="1500" spc="70" dirty="0">
                <a:latin typeface="Tahoma"/>
                <a:cs typeface="Tahoma"/>
              </a:rPr>
              <a:t>bahasa</a:t>
            </a:r>
            <a:r>
              <a:rPr sz="1500" spc="-5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resmi</a:t>
            </a:r>
            <a:r>
              <a:rPr sz="1500" spc="-3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negara</a:t>
            </a:r>
            <a:r>
              <a:rPr sz="1500" spc="-3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yang </a:t>
            </a:r>
            <a:r>
              <a:rPr sz="1500" dirty="0">
                <a:latin typeface="Tahoma"/>
                <a:cs typeface="Tahoma"/>
              </a:rPr>
              <a:t>baru</a:t>
            </a:r>
            <a:r>
              <a:rPr sz="1500" spc="25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merdeka</a:t>
            </a:r>
            <a:r>
              <a:rPr sz="1500" spc="3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dan</a:t>
            </a:r>
            <a:r>
              <a:rPr sz="1500" spc="15" dirty="0">
                <a:latin typeface="Tahoma"/>
                <a:cs typeface="Tahoma"/>
              </a:rPr>
              <a:t> </a:t>
            </a:r>
            <a:r>
              <a:rPr sz="1500" spc="-10" dirty="0">
                <a:latin typeface="Tahoma"/>
                <a:cs typeface="Tahoma"/>
              </a:rPr>
              <a:t>menjadi </a:t>
            </a:r>
            <a:r>
              <a:rPr sz="1500" spc="55" dirty="0">
                <a:latin typeface="Tahoma"/>
                <a:cs typeface="Tahoma"/>
              </a:rPr>
              <a:t>simbol</a:t>
            </a:r>
            <a:r>
              <a:rPr sz="1500" spc="130" dirty="0">
                <a:latin typeface="Tahoma"/>
                <a:cs typeface="Tahoma"/>
              </a:rPr>
              <a:t> </a:t>
            </a:r>
            <a:r>
              <a:rPr sz="1500" spc="10" dirty="0">
                <a:latin typeface="Tahoma"/>
                <a:cs typeface="Tahoma"/>
              </a:rPr>
              <a:t>persatuan</a:t>
            </a:r>
            <a:r>
              <a:rPr sz="1500" spc="13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bangsa.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4250" y="2482850"/>
            <a:ext cx="482600" cy="4838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51550" y="3118828"/>
            <a:ext cx="2365375" cy="29006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950" b="1" spc="-10" dirty="0">
                <a:latin typeface="Calibri"/>
                <a:cs typeface="Calibri"/>
              </a:rPr>
              <a:t>Penetapan</a:t>
            </a:r>
            <a:r>
              <a:rPr sz="1950" b="1" spc="-5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Bahasa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950" b="1" spc="-10" dirty="0">
                <a:latin typeface="Calibri"/>
                <a:cs typeface="Calibri"/>
              </a:rPr>
              <a:t>Resmi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33400"/>
              </a:lnSpc>
              <a:spcBef>
                <a:spcPts val="840"/>
              </a:spcBef>
            </a:pPr>
            <a:r>
              <a:rPr sz="1500" spc="55" dirty="0">
                <a:latin typeface="Tahoma"/>
                <a:cs typeface="Tahoma"/>
              </a:rPr>
              <a:t>Penetapan</a:t>
            </a:r>
            <a:r>
              <a:rPr sz="1500" spc="-1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Bahasa </a:t>
            </a:r>
            <a:r>
              <a:rPr sz="1500" dirty="0">
                <a:latin typeface="Tahoma"/>
                <a:cs typeface="Tahoma"/>
              </a:rPr>
              <a:t>Indonesia</a:t>
            </a:r>
            <a:r>
              <a:rPr sz="1500" spc="155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sebagai</a:t>
            </a:r>
            <a:r>
              <a:rPr sz="1500" spc="14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bahasa </a:t>
            </a:r>
            <a:r>
              <a:rPr sz="1500" spc="50" dirty="0">
                <a:latin typeface="Tahoma"/>
                <a:cs typeface="Tahoma"/>
              </a:rPr>
              <a:t>resmi</a:t>
            </a:r>
            <a:r>
              <a:rPr sz="1500" spc="-2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negara</a:t>
            </a:r>
            <a:r>
              <a:rPr sz="1500" spc="-3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dalam</a:t>
            </a:r>
            <a:r>
              <a:rPr sz="1500" spc="-50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UUD </a:t>
            </a:r>
            <a:r>
              <a:rPr sz="1500" dirty="0">
                <a:latin typeface="Tahoma"/>
                <a:cs typeface="Tahoma"/>
              </a:rPr>
              <a:t>1945</a:t>
            </a:r>
            <a:r>
              <a:rPr sz="1500" spc="1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memperkuat</a:t>
            </a:r>
            <a:r>
              <a:rPr sz="1500" spc="2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posisi Bahasa</a:t>
            </a:r>
            <a:r>
              <a:rPr sz="1500" spc="11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Indonesia</a:t>
            </a:r>
            <a:r>
              <a:rPr sz="1500" spc="11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sebagai </a:t>
            </a:r>
            <a:r>
              <a:rPr sz="1500" spc="70" dirty="0">
                <a:latin typeface="Tahoma"/>
                <a:cs typeface="Tahoma"/>
              </a:rPr>
              <a:t>bahasa</a:t>
            </a:r>
            <a:r>
              <a:rPr sz="1500" spc="110" dirty="0">
                <a:latin typeface="Tahoma"/>
                <a:cs typeface="Tahoma"/>
              </a:rPr>
              <a:t> </a:t>
            </a:r>
            <a:r>
              <a:rPr sz="1500" spc="10" dirty="0">
                <a:latin typeface="Tahoma"/>
                <a:cs typeface="Tahoma"/>
              </a:rPr>
              <a:t>persatuan</a:t>
            </a:r>
            <a:r>
              <a:rPr sz="1500" spc="13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dan </a:t>
            </a:r>
            <a:r>
              <a:rPr sz="1500" spc="55" dirty="0">
                <a:latin typeface="Tahoma"/>
                <a:cs typeface="Tahoma"/>
              </a:rPr>
              <a:t>simbol</a:t>
            </a:r>
            <a:r>
              <a:rPr sz="1500" spc="14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identitas</a:t>
            </a:r>
            <a:r>
              <a:rPr sz="1500" spc="16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bangsa.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1415</Words>
  <Application>Microsoft Office PowerPoint</Application>
  <PresentationFormat>Custom</PresentationFormat>
  <Paragraphs>111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 2</vt:lpstr>
      <vt:lpstr>Office Theme</vt:lpstr>
      <vt:lpstr>PowerPoint Presentation</vt:lpstr>
      <vt:lpstr>Welcome!</vt:lpstr>
      <vt:lpstr>KONTRAK KULIAH</vt:lpstr>
      <vt:lpstr>Deskripsi Mata Kuliah</vt:lpstr>
      <vt:lpstr>Sejarah Bahasa Indonesia</vt:lpstr>
      <vt:lpstr>Asal-Usul Bahasa Indonesia: Bahasa Melayu</vt:lpstr>
      <vt:lpstr>Kongres Pemuda 1928 dan Sumpah Pemuda</vt:lpstr>
      <vt:lpstr>Perkembangan Bahasa Indonesia pada Masa Penjajahan</vt:lpstr>
      <vt:lpstr>Peran Bahasa Indonesia dalam Kemerdekaan Indonesia</vt:lpstr>
      <vt:lpstr>Standarisasi Bahasa Indonesia</vt:lpstr>
      <vt:lpstr>Pengaruh Bahasa Asing terhadap Bahasa Indonesia</vt:lpstr>
      <vt:lpstr>Bahasa Indonesia di Era Globalisasi</vt:lpstr>
      <vt:lpstr>Tantangan dan Pelestarian Bahasa Indonesia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2026-03-05T08:50:51Z</dcterms:created>
  <dcterms:modified xsi:type="dcterms:W3CDTF">2026-03-05T08:58:51Z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2025-03-10T00:00:00Z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2026-03-05T00:00:00Z</vt:filetime>
  </property>
  <property fmtid="{D5CDD505-2E9C-101B-9397-08002B2CF9AE}" pid="5" name="Producer">
    <vt:lpwstr>Microsoft® PowerPoint® LTSC</vt:lpwstr>
  </property>
</Properties>
</file>