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8" r:id="rId13"/>
    <p:sldId id="275" r:id="rId14"/>
    <p:sldId id="274" r:id="rId15"/>
    <p:sldId id="276" r:id="rId16"/>
    <p:sldId id="272" r:id="rId1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18"/>
    <p:restoredTop sz="94704"/>
  </p:normalViewPr>
  <p:slideViewPr>
    <p:cSldViewPr>
      <p:cViewPr varScale="1">
        <p:scale>
          <a:sx n="67" d="100"/>
          <a:sy n="67" d="100"/>
        </p:scale>
        <p:origin x="130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439" y="135636"/>
            <a:ext cx="6672072" cy="86258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10692" y="1328394"/>
            <a:ext cx="3478529" cy="4781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883277" y="1328394"/>
            <a:ext cx="3104515" cy="4300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19925" y="160400"/>
            <a:ext cx="1873250" cy="1323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6334" y="279019"/>
            <a:ext cx="675005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59148" y="1427479"/>
            <a:ext cx="4122420" cy="4719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913369" y="6407108"/>
            <a:ext cx="694054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940" y="6354682"/>
            <a:ext cx="805815" cy="287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0.png"/><Relationship Id="rId18" Type="http://schemas.openxmlformats.org/officeDocument/2006/relationships/image" Target="../media/image75.png"/><Relationship Id="rId26" Type="http://schemas.openxmlformats.org/officeDocument/2006/relationships/image" Target="../media/image83.png"/><Relationship Id="rId39" Type="http://schemas.openxmlformats.org/officeDocument/2006/relationships/image" Target="../media/image24.png"/><Relationship Id="rId21" Type="http://schemas.openxmlformats.org/officeDocument/2006/relationships/image" Target="../media/image78.png"/><Relationship Id="rId34" Type="http://schemas.openxmlformats.org/officeDocument/2006/relationships/image" Target="../media/image91.png"/><Relationship Id="rId42" Type="http://schemas.openxmlformats.org/officeDocument/2006/relationships/image" Target="../media/image98.png"/><Relationship Id="rId47" Type="http://schemas.openxmlformats.org/officeDocument/2006/relationships/image" Target="../media/image103.png"/><Relationship Id="rId50" Type="http://schemas.openxmlformats.org/officeDocument/2006/relationships/image" Target="../media/image106.png"/><Relationship Id="rId55" Type="http://schemas.openxmlformats.org/officeDocument/2006/relationships/image" Target="../media/image111.png"/><Relationship Id="rId7" Type="http://schemas.openxmlformats.org/officeDocument/2006/relationships/image" Target="../media/image64.png"/><Relationship Id="rId2" Type="http://schemas.openxmlformats.org/officeDocument/2006/relationships/image" Target="../media/image16.png"/><Relationship Id="rId16" Type="http://schemas.openxmlformats.org/officeDocument/2006/relationships/image" Target="../media/image73.png"/><Relationship Id="rId29" Type="http://schemas.openxmlformats.org/officeDocument/2006/relationships/image" Target="../media/image86.png"/><Relationship Id="rId11" Type="http://schemas.openxmlformats.org/officeDocument/2006/relationships/image" Target="../media/image68.png"/><Relationship Id="rId24" Type="http://schemas.openxmlformats.org/officeDocument/2006/relationships/image" Target="../media/image81.png"/><Relationship Id="rId32" Type="http://schemas.openxmlformats.org/officeDocument/2006/relationships/image" Target="../media/image89.png"/><Relationship Id="rId37" Type="http://schemas.openxmlformats.org/officeDocument/2006/relationships/image" Target="../media/image94.png"/><Relationship Id="rId40" Type="http://schemas.openxmlformats.org/officeDocument/2006/relationships/image" Target="../media/image96.png"/><Relationship Id="rId45" Type="http://schemas.openxmlformats.org/officeDocument/2006/relationships/image" Target="../media/image101.png"/><Relationship Id="rId53" Type="http://schemas.openxmlformats.org/officeDocument/2006/relationships/image" Target="../media/image109.png"/><Relationship Id="rId5" Type="http://schemas.openxmlformats.org/officeDocument/2006/relationships/image" Target="../media/image62.png"/><Relationship Id="rId19" Type="http://schemas.openxmlformats.org/officeDocument/2006/relationships/image" Target="../media/image76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Relationship Id="rId22" Type="http://schemas.openxmlformats.org/officeDocument/2006/relationships/image" Target="../media/image79.png"/><Relationship Id="rId27" Type="http://schemas.openxmlformats.org/officeDocument/2006/relationships/image" Target="../media/image84.png"/><Relationship Id="rId30" Type="http://schemas.openxmlformats.org/officeDocument/2006/relationships/image" Target="../media/image87.png"/><Relationship Id="rId35" Type="http://schemas.openxmlformats.org/officeDocument/2006/relationships/image" Target="../media/image92.png"/><Relationship Id="rId43" Type="http://schemas.openxmlformats.org/officeDocument/2006/relationships/image" Target="../media/image99.png"/><Relationship Id="rId48" Type="http://schemas.openxmlformats.org/officeDocument/2006/relationships/image" Target="../media/image104.png"/><Relationship Id="rId56" Type="http://schemas.openxmlformats.org/officeDocument/2006/relationships/image" Target="../media/image112.png"/><Relationship Id="rId8" Type="http://schemas.openxmlformats.org/officeDocument/2006/relationships/image" Target="../media/image65.png"/><Relationship Id="rId51" Type="http://schemas.openxmlformats.org/officeDocument/2006/relationships/image" Target="../media/image107.png"/><Relationship Id="rId3" Type="http://schemas.openxmlformats.org/officeDocument/2006/relationships/image" Target="../media/image60.png"/><Relationship Id="rId12" Type="http://schemas.openxmlformats.org/officeDocument/2006/relationships/image" Target="../media/image69.png"/><Relationship Id="rId17" Type="http://schemas.openxmlformats.org/officeDocument/2006/relationships/image" Target="../media/image74.png"/><Relationship Id="rId25" Type="http://schemas.openxmlformats.org/officeDocument/2006/relationships/image" Target="../media/image82.png"/><Relationship Id="rId33" Type="http://schemas.openxmlformats.org/officeDocument/2006/relationships/image" Target="../media/image90.png"/><Relationship Id="rId38" Type="http://schemas.openxmlformats.org/officeDocument/2006/relationships/image" Target="../media/image95.png"/><Relationship Id="rId46" Type="http://schemas.openxmlformats.org/officeDocument/2006/relationships/image" Target="../media/image102.png"/><Relationship Id="rId20" Type="http://schemas.openxmlformats.org/officeDocument/2006/relationships/image" Target="../media/image77.png"/><Relationship Id="rId41" Type="http://schemas.openxmlformats.org/officeDocument/2006/relationships/image" Target="../media/image97.png"/><Relationship Id="rId54" Type="http://schemas.openxmlformats.org/officeDocument/2006/relationships/image" Target="../media/image1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3.png"/><Relationship Id="rId15" Type="http://schemas.openxmlformats.org/officeDocument/2006/relationships/image" Target="../media/image72.png"/><Relationship Id="rId23" Type="http://schemas.openxmlformats.org/officeDocument/2006/relationships/image" Target="../media/image80.png"/><Relationship Id="rId28" Type="http://schemas.openxmlformats.org/officeDocument/2006/relationships/image" Target="../media/image85.png"/><Relationship Id="rId36" Type="http://schemas.openxmlformats.org/officeDocument/2006/relationships/image" Target="../media/image93.png"/><Relationship Id="rId49" Type="http://schemas.openxmlformats.org/officeDocument/2006/relationships/image" Target="../media/image105.png"/><Relationship Id="rId57" Type="http://schemas.openxmlformats.org/officeDocument/2006/relationships/image" Target="../media/image113.png"/><Relationship Id="rId10" Type="http://schemas.openxmlformats.org/officeDocument/2006/relationships/image" Target="../media/image67.png"/><Relationship Id="rId31" Type="http://schemas.openxmlformats.org/officeDocument/2006/relationships/image" Target="../media/image88.png"/><Relationship Id="rId44" Type="http://schemas.openxmlformats.org/officeDocument/2006/relationships/image" Target="../media/image100.png"/><Relationship Id="rId52" Type="http://schemas.openxmlformats.org/officeDocument/2006/relationships/image" Target="../media/image10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5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17.png"/><Relationship Id="rId21" Type="http://schemas.openxmlformats.org/officeDocument/2006/relationships/image" Target="../media/image35.jp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image" Target="../media/image16.png"/><Relationship Id="rId16" Type="http://schemas.openxmlformats.org/officeDocument/2006/relationships/image" Target="../media/image30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18" Type="http://schemas.openxmlformats.org/officeDocument/2006/relationships/image" Target="../media/image51.png"/><Relationship Id="rId3" Type="http://schemas.openxmlformats.org/officeDocument/2006/relationships/image" Target="../media/image36.png"/><Relationship Id="rId21" Type="http://schemas.openxmlformats.org/officeDocument/2006/relationships/image" Target="../media/image54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17" Type="http://schemas.openxmlformats.org/officeDocument/2006/relationships/image" Target="../media/image50.png"/><Relationship Id="rId2" Type="http://schemas.openxmlformats.org/officeDocument/2006/relationships/image" Target="../media/image16.png"/><Relationship Id="rId16" Type="http://schemas.openxmlformats.org/officeDocument/2006/relationships/image" Target="../media/image49.png"/><Relationship Id="rId20" Type="http://schemas.openxmlformats.org/officeDocument/2006/relationships/image" Target="../media/image5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5" Type="http://schemas.openxmlformats.org/officeDocument/2006/relationships/image" Target="../media/image48.png"/><Relationship Id="rId23" Type="http://schemas.openxmlformats.org/officeDocument/2006/relationships/image" Target="../media/image56.jpg"/><Relationship Id="rId10" Type="http://schemas.openxmlformats.org/officeDocument/2006/relationships/image" Target="../media/image43.png"/><Relationship Id="rId19" Type="http://schemas.openxmlformats.org/officeDocument/2006/relationships/image" Target="../media/image52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Relationship Id="rId22" Type="http://schemas.openxmlformats.org/officeDocument/2006/relationships/image" Target="../media/image5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00" y="3049"/>
            <a:ext cx="9144000" cy="685799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3167" y="2593848"/>
            <a:ext cx="7214616" cy="50596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75104" y="3203448"/>
            <a:ext cx="5417820" cy="505968"/>
          </a:xfrm>
          <a:prstGeom prst="rect">
            <a:avLst/>
          </a:prstGeom>
        </p:spPr>
      </p:pic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535940" y="2080641"/>
            <a:ext cx="7769860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24255" marR="5080" indent="-1012190"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01F5F"/>
                </a:solidFill>
                <a:latin typeface="Cambria"/>
                <a:cs typeface="Cambria"/>
              </a:rPr>
              <a:t>EJAAN</a:t>
            </a:r>
            <a:r>
              <a:rPr sz="4000" spc="-1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US" sz="4000" spc="-125" dirty="0">
                <a:solidFill>
                  <a:srgbClr val="001F5F"/>
                </a:solidFill>
                <a:latin typeface="Cambria"/>
                <a:cs typeface="Cambria"/>
              </a:rPr>
              <a:t>BAHASA INDONESIA DAN KETERAMPILAN BERBAHASA</a:t>
            </a:r>
            <a:endParaRPr sz="4000" dirty="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80766" y="3909822"/>
            <a:ext cx="3472434" cy="16998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US" sz="4000" b="1" spc="-105" dirty="0" err="1">
                <a:solidFill>
                  <a:srgbClr val="001F5F"/>
                </a:solidFill>
                <a:latin typeface="Cambria"/>
                <a:cs typeface="Cambria"/>
              </a:rPr>
              <a:t>Zulkarnaini</a:t>
            </a:r>
            <a:endParaRPr lang="en-US" sz="4000" b="1" spc="-25" dirty="0">
              <a:solidFill>
                <a:srgbClr val="001F5F"/>
              </a:solidFill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id-ID" sz="4000" b="1" spc="-25" dirty="0">
              <a:solidFill>
                <a:srgbClr val="001F5F"/>
              </a:solidFill>
              <a:latin typeface="Cambria"/>
              <a:cs typeface="Cambria"/>
            </a:endParaRP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id-ID" sz="2800" b="1" spc="-25" dirty="0">
                <a:solidFill>
                  <a:srgbClr val="001F5F"/>
                </a:solidFill>
                <a:latin typeface="Cambria"/>
                <a:cs typeface="Cambria"/>
              </a:rPr>
              <a:t>Pertemuan Ke-2</a:t>
            </a:r>
            <a:endParaRPr sz="2800" dirty="0">
              <a:latin typeface="Cambria"/>
              <a:cs typeface="Cambria"/>
            </a:endParaRPr>
          </a:p>
        </p:txBody>
      </p:sp>
      <p:pic>
        <p:nvPicPr>
          <p:cNvPr id="25" name="object 2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dt" sz="half" idx="6"/>
          </p:nvPr>
        </p:nvSpPr>
        <p:spPr>
          <a:xfrm>
            <a:off x="535940" y="6354682"/>
            <a:ext cx="805815" cy="271869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</a:t>
            </a:r>
            <a:r>
              <a:rPr lang="en-US" spc="-10" dirty="0"/>
              <a:t>9</a:t>
            </a:r>
            <a:r>
              <a:rPr spc="-10" dirty="0"/>
              <a:t>-</a:t>
            </a:r>
            <a:r>
              <a:rPr spc="-20" dirty="0"/>
              <a:t>202</a:t>
            </a:r>
            <a:r>
              <a:rPr lang="en-US" spc="-20" dirty="0"/>
              <a:t>5</a:t>
            </a:r>
            <a:endParaRPr spc="-2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95"/>
              </a:spcBef>
              <a:buAutoNum type="arabicParenR"/>
              <a:tabLst>
                <a:tab pos="469265" algn="l"/>
              </a:tabLst>
            </a:pPr>
            <a:r>
              <a:rPr dirty="0"/>
              <a:t>Kata</a:t>
            </a:r>
            <a:r>
              <a:rPr spc="-75" dirty="0"/>
              <a:t> </a:t>
            </a:r>
            <a:r>
              <a:rPr spc="-20" dirty="0"/>
              <a:t>dasar</a:t>
            </a: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dirty="0"/>
              <a:t>Kata</a:t>
            </a:r>
            <a:r>
              <a:rPr spc="-75" dirty="0"/>
              <a:t> </a:t>
            </a:r>
            <a:r>
              <a:rPr spc="-10" dirty="0"/>
              <a:t>turunan</a:t>
            </a: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dirty="0"/>
              <a:t>Bentuk</a:t>
            </a:r>
            <a:r>
              <a:rPr spc="-80" dirty="0"/>
              <a:t> </a:t>
            </a:r>
            <a:r>
              <a:rPr spc="-20" dirty="0"/>
              <a:t>ulang</a:t>
            </a: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dirty="0"/>
              <a:t>Gabungan</a:t>
            </a:r>
            <a:r>
              <a:rPr spc="-130" dirty="0"/>
              <a:t> </a:t>
            </a:r>
            <a:r>
              <a:rPr spc="-20" dirty="0"/>
              <a:t>kata</a:t>
            </a:r>
          </a:p>
          <a:p>
            <a:pPr marL="468630" indent="-455930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468630" algn="l"/>
              </a:tabLst>
            </a:pPr>
            <a:r>
              <a:rPr dirty="0"/>
              <a:t>Kata</a:t>
            </a:r>
            <a:r>
              <a:rPr spc="-80" dirty="0"/>
              <a:t> </a:t>
            </a:r>
            <a:r>
              <a:rPr spc="-20" dirty="0"/>
              <a:t>ganti</a:t>
            </a: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dirty="0"/>
              <a:t>Kata</a:t>
            </a:r>
            <a:r>
              <a:rPr spc="-75" dirty="0"/>
              <a:t> </a:t>
            </a:r>
            <a:r>
              <a:rPr spc="-20" dirty="0"/>
              <a:t>depan</a:t>
            </a: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dirty="0"/>
              <a:t>Kata</a:t>
            </a:r>
            <a:r>
              <a:rPr spc="-50" dirty="0"/>
              <a:t> </a:t>
            </a:r>
            <a:r>
              <a:rPr dirty="0"/>
              <a:t>si</a:t>
            </a:r>
            <a:r>
              <a:rPr spc="-55" dirty="0"/>
              <a:t> </a:t>
            </a:r>
            <a:r>
              <a:rPr dirty="0"/>
              <a:t>dan</a:t>
            </a:r>
            <a:r>
              <a:rPr spc="-40" dirty="0"/>
              <a:t> </a:t>
            </a:r>
            <a:r>
              <a:rPr spc="-20" dirty="0"/>
              <a:t>sang</a:t>
            </a:r>
          </a:p>
          <a:p>
            <a:pPr marL="468630" indent="-455930">
              <a:lnSpc>
                <a:spcPct val="100000"/>
              </a:lnSpc>
              <a:buAutoNum type="arabicParenR"/>
              <a:tabLst>
                <a:tab pos="468630" algn="l"/>
              </a:tabLst>
            </a:pPr>
            <a:r>
              <a:rPr spc="-10" dirty="0"/>
              <a:t>Partikel</a:t>
            </a: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dirty="0"/>
              <a:t>Singkatan</a:t>
            </a:r>
            <a:r>
              <a:rPr spc="-85" dirty="0"/>
              <a:t> </a:t>
            </a:r>
            <a:r>
              <a:rPr dirty="0"/>
              <a:t>dan</a:t>
            </a:r>
            <a:r>
              <a:rPr spc="-100" dirty="0"/>
              <a:t> </a:t>
            </a:r>
            <a:r>
              <a:rPr spc="-10" dirty="0"/>
              <a:t>akronim</a:t>
            </a:r>
          </a:p>
          <a:p>
            <a:pPr marL="469900" marR="421005" indent="-469900">
              <a:lnSpc>
                <a:spcPct val="100000"/>
              </a:lnSpc>
              <a:buAutoNum type="arabicParenR"/>
              <a:tabLst>
                <a:tab pos="469900" algn="l"/>
                <a:tab pos="528955" algn="l"/>
              </a:tabLst>
            </a:pPr>
            <a:r>
              <a:rPr dirty="0"/>
              <a:t>	Angka</a:t>
            </a:r>
            <a:r>
              <a:rPr spc="-65" dirty="0"/>
              <a:t> </a:t>
            </a:r>
            <a:r>
              <a:rPr dirty="0"/>
              <a:t>dan</a:t>
            </a:r>
            <a:r>
              <a:rPr spc="-55" dirty="0"/>
              <a:t> </a:t>
            </a:r>
            <a:r>
              <a:rPr spc="-10" dirty="0"/>
              <a:t>lambang bilangan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6687" y="63"/>
            <a:ext cx="6708775" cy="615553"/>
          </a:xfrm>
          <a:prstGeom prst="rect">
            <a:avLst/>
          </a:prstGeom>
          <a:solidFill>
            <a:srgbClr val="548ED4"/>
          </a:solidFill>
          <a:ln w="25400">
            <a:solidFill>
              <a:srgbClr val="385D89"/>
            </a:solidFill>
          </a:ln>
        </p:spPr>
        <p:txBody>
          <a:bodyPr vert="horz" wrap="square" lIns="0" tIns="1219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960"/>
              </a:spcBef>
            </a:pPr>
            <a:r>
              <a:rPr sz="3200" dirty="0"/>
              <a:t>Penulisan</a:t>
            </a:r>
            <a:r>
              <a:rPr sz="3200" spc="-105" dirty="0"/>
              <a:t> </a:t>
            </a:r>
            <a:r>
              <a:rPr sz="3200" spc="-20" dirty="0"/>
              <a:t>Kata</a:t>
            </a:r>
            <a:endParaRPr sz="32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687" y="1403350"/>
            <a:ext cx="2965450" cy="425767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7160"/>
            <a:ext cx="7033259" cy="86105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Singkatan</a:t>
            </a:r>
            <a:r>
              <a:rPr sz="3200" spc="-40" dirty="0"/>
              <a:t> </a:t>
            </a:r>
            <a:r>
              <a:rPr sz="3200" dirty="0"/>
              <a:t>dan</a:t>
            </a:r>
            <a:r>
              <a:rPr sz="3200" spc="-155" dirty="0"/>
              <a:t> </a:t>
            </a:r>
            <a:r>
              <a:rPr sz="3200" spc="-10" dirty="0"/>
              <a:t>Akronim</a:t>
            </a:r>
            <a:endParaRPr sz="3200" dirty="0"/>
          </a:p>
        </p:txBody>
      </p:sp>
      <p:grpSp>
        <p:nvGrpSpPr>
          <p:cNvPr id="4" name="object 4"/>
          <p:cNvGrpSpPr/>
          <p:nvPr/>
        </p:nvGrpSpPr>
        <p:grpSpPr>
          <a:xfrm>
            <a:off x="53339" y="0"/>
            <a:ext cx="9090660" cy="5969635"/>
            <a:chOff x="53339" y="0"/>
            <a:chExt cx="9090660" cy="596963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75525" y="0"/>
              <a:ext cx="2268474" cy="163042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7950" y="1196975"/>
              <a:ext cx="3975100" cy="3527425"/>
            </a:xfrm>
            <a:custGeom>
              <a:avLst/>
              <a:gdLst/>
              <a:ahLst/>
              <a:cxnLst/>
              <a:rect l="l" t="t" r="r" b="b"/>
              <a:pathLst>
                <a:path w="3975100" h="3527425">
                  <a:moveTo>
                    <a:pt x="3975100" y="0"/>
                  </a:moveTo>
                  <a:lnTo>
                    <a:pt x="0" y="0"/>
                  </a:lnTo>
                  <a:lnTo>
                    <a:pt x="0" y="3527425"/>
                  </a:lnTo>
                  <a:lnTo>
                    <a:pt x="3387216" y="3527425"/>
                  </a:lnTo>
                  <a:lnTo>
                    <a:pt x="3975100" y="2939542"/>
                  </a:lnTo>
                  <a:lnTo>
                    <a:pt x="39751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495167" y="4136516"/>
              <a:ext cx="588010" cy="588010"/>
            </a:xfrm>
            <a:custGeom>
              <a:avLst/>
              <a:gdLst/>
              <a:ahLst/>
              <a:cxnLst/>
              <a:rect l="l" t="t" r="r" b="b"/>
              <a:pathLst>
                <a:path w="588010" h="588010">
                  <a:moveTo>
                    <a:pt x="587883" y="0"/>
                  </a:moveTo>
                  <a:lnTo>
                    <a:pt x="117602" y="117601"/>
                  </a:lnTo>
                  <a:lnTo>
                    <a:pt x="0" y="587882"/>
                  </a:lnTo>
                  <a:lnTo>
                    <a:pt x="587883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7950" y="1196975"/>
              <a:ext cx="3975100" cy="3527425"/>
            </a:xfrm>
            <a:custGeom>
              <a:avLst/>
              <a:gdLst/>
              <a:ahLst/>
              <a:cxnLst/>
              <a:rect l="l" t="t" r="r" b="b"/>
              <a:pathLst>
                <a:path w="3975100" h="3527425">
                  <a:moveTo>
                    <a:pt x="3387216" y="3527425"/>
                  </a:moveTo>
                  <a:lnTo>
                    <a:pt x="3504819" y="3057144"/>
                  </a:lnTo>
                  <a:lnTo>
                    <a:pt x="3975100" y="2939542"/>
                  </a:lnTo>
                  <a:lnTo>
                    <a:pt x="3387216" y="3527425"/>
                  </a:lnTo>
                  <a:lnTo>
                    <a:pt x="0" y="3527425"/>
                  </a:lnTo>
                  <a:lnTo>
                    <a:pt x="0" y="0"/>
                  </a:lnTo>
                  <a:lnTo>
                    <a:pt x="3975100" y="0"/>
                  </a:lnTo>
                  <a:lnTo>
                    <a:pt x="3975100" y="2939542"/>
                  </a:lnTo>
                </a:path>
              </a:pathLst>
            </a:custGeom>
            <a:ln w="25400">
              <a:solidFill>
                <a:srgbClr val="806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9339" y="1662633"/>
              <a:ext cx="1451483" cy="51846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66672" y="1662633"/>
              <a:ext cx="978255" cy="51846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67356" y="1662633"/>
              <a:ext cx="1051153" cy="51846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99339" y="2028698"/>
              <a:ext cx="790409" cy="51816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58012" y="2028698"/>
              <a:ext cx="1810893" cy="51816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577084" y="2028698"/>
              <a:ext cx="792238" cy="51816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9339" y="2394457"/>
              <a:ext cx="925194" cy="51816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69848" y="2394457"/>
              <a:ext cx="636651" cy="51816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38300" y="2394457"/>
              <a:ext cx="661415" cy="51816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228088" y="2394457"/>
              <a:ext cx="867219" cy="51816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013201" y="2394457"/>
              <a:ext cx="684276" cy="51816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99339" y="2760217"/>
              <a:ext cx="773950" cy="51816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44295" y="2760217"/>
              <a:ext cx="210312" cy="51816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99339" y="3492119"/>
              <a:ext cx="1159611" cy="51815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193292" y="3492119"/>
              <a:ext cx="934745" cy="51815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023872" y="3492119"/>
              <a:ext cx="528319" cy="51815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420112" y="3492119"/>
              <a:ext cx="264160" cy="51815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618485" y="3492119"/>
              <a:ext cx="501904" cy="518159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994913" y="3492119"/>
              <a:ext cx="294639" cy="518159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215894" y="3492119"/>
              <a:ext cx="631952" cy="518159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3689857" y="3492119"/>
              <a:ext cx="290575" cy="518159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360931" y="3857878"/>
              <a:ext cx="603504" cy="518160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813560" y="3857878"/>
              <a:ext cx="296672" cy="51816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036063" y="3857878"/>
              <a:ext cx="465327" cy="518160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385060" y="3857878"/>
              <a:ext cx="205739" cy="51816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4710175" y="2238375"/>
              <a:ext cx="3977004" cy="3529329"/>
            </a:xfrm>
            <a:custGeom>
              <a:avLst/>
              <a:gdLst/>
              <a:ahLst/>
              <a:cxnLst/>
              <a:rect l="l" t="t" r="r" b="b"/>
              <a:pathLst>
                <a:path w="3977004" h="3529329">
                  <a:moveTo>
                    <a:pt x="3976624" y="0"/>
                  </a:moveTo>
                  <a:lnTo>
                    <a:pt x="0" y="0"/>
                  </a:lnTo>
                  <a:lnTo>
                    <a:pt x="0" y="3529012"/>
                  </a:lnTo>
                  <a:lnTo>
                    <a:pt x="3388487" y="3529012"/>
                  </a:lnTo>
                  <a:lnTo>
                    <a:pt x="3976624" y="2940812"/>
                  </a:lnTo>
                  <a:lnTo>
                    <a:pt x="39766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098662" y="5179186"/>
              <a:ext cx="588645" cy="588645"/>
            </a:xfrm>
            <a:custGeom>
              <a:avLst/>
              <a:gdLst/>
              <a:ahLst/>
              <a:cxnLst/>
              <a:rect l="l" t="t" r="r" b="b"/>
              <a:pathLst>
                <a:path w="588645" h="588645">
                  <a:moveTo>
                    <a:pt x="588136" y="0"/>
                  </a:moveTo>
                  <a:lnTo>
                    <a:pt x="117601" y="117601"/>
                  </a:lnTo>
                  <a:lnTo>
                    <a:pt x="0" y="588200"/>
                  </a:lnTo>
                  <a:lnTo>
                    <a:pt x="588136" y="0"/>
                  </a:lnTo>
                  <a:close/>
                </a:path>
              </a:pathLst>
            </a:custGeom>
            <a:solidFill>
              <a:srgbClr val="CDC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710175" y="2238375"/>
              <a:ext cx="3977004" cy="3529329"/>
            </a:xfrm>
            <a:custGeom>
              <a:avLst/>
              <a:gdLst/>
              <a:ahLst/>
              <a:cxnLst/>
              <a:rect l="l" t="t" r="r" b="b"/>
              <a:pathLst>
                <a:path w="3977004" h="3529329">
                  <a:moveTo>
                    <a:pt x="3388487" y="3529012"/>
                  </a:moveTo>
                  <a:lnTo>
                    <a:pt x="3506089" y="3058414"/>
                  </a:lnTo>
                  <a:lnTo>
                    <a:pt x="3976624" y="2940812"/>
                  </a:lnTo>
                  <a:lnTo>
                    <a:pt x="3388487" y="3529012"/>
                  </a:lnTo>
                  <a:lnTo>
                    <a:pt x="0" y="3529012"/>
                  </a:lnTo>
                  <a:lnTo>
                    <a:pt x="0" y="0"/>
                  </a:lnTo>
                  <a:lnTo>
                    <a:pt x="3976624" y="0"/>
                  </a:lnTo>
                  <a:lnTo>
                    <a:pt x="3976624" y="2940812"/>
                  </a:lnTo>
                </a:path>
              </a:pathLst>
            </a:custGeom>
            <a:ln w="25400">
              <a:solidFill>
                <a:srgbClr val="8063A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802378" y="2339339"/>
              <a:ext cx="1328927" cy="518160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24625" y="2339339"/>
              <a:ext cx="977900" cy="518160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6927214" y="2339339"/>
              <a:ext cx="1383411" cy="518160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02378" y="2705100"/>
              <a:ext cx="790041" cy="518160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5460745" y="2705100"/>
              <a:ext cx="1034796" cy="518160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6410198" y="2705100"/>
              <a:ext cx="1416177" cy="518160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7730362" y="2705100"/>
              <a:ext cx="866851" cy="518160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4802378" y="3070809"/>
              <a:ext cx="716279" cy="518464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5375401" y="3070809"/>
              <a:ext cx="210312" cy="518464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5515610" y="3070809"/>
              <a:ext cx="763904" cy="51846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6187693" y="3070809"/>
              <a:ext cx="792988" cy="518464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6867779" y="3070809"/>
              <a:ext cx="1200035" cy="518464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802378" y="3436873"/>
              <a:ext cx="1416177" cy="518159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6122161" y="3436873"/>
              <a:ext cx="866851" cy="518159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6907403" y="3436873"/>
              <a:ext cx="633983" cy="518159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7443850" y="3436873"/>
              <a:ext cx="763904" cy="518159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4802378" y="3802634"/>
              <a:ext cx="724204" cy="518159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405881" y="3802634"/>
              <a:ext cx="636270" cy="518159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5975857" y="3802634"/>
              <a:ext cx="782726" cy="518159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6687946" y="3802634"/>
              <a:ext cx="1389760" cy="518159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4802378" y="4168394"/>
              <a:ext cx="1837944" cy="518159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6561455" y="4168394"/>
              <a:ext cx="1071156" cy="518159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7561198" y="4168394"/>
              <a:ext cx="751636" cy="518159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802378" y="4534230"/>
              <a:ext cx="1159255" cy="518464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5796025" y="4534230"/>
              <a:ext cx="1930400" cy="518464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5963666" y="4900295"/>
              <a:ext cx="1400810" cy="518159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7209155" y="4900295"/>
              <a:ext cx="201168" cy="518159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7343267" y="4900295"/>
              <a:ext cx="1045463" cy="518159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8239379" y="4900295"/>
              <a:ext cx="208025" cy="518159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5963666" y="5266029"/>
              <a:ext cx="465327" cy="518159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6312661" y="5266029"/>
              <a:ext cx="170687" cy="518159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4466843" y="2025395"/>
              <a:ext cx="1001268" cy="1002791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7912608" y="1967483"/>
              <a:ext cx="1045463" cy="1002791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4408931" y="5064252"/>
              <a:ext cx="1001267" cy="905256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53339" y="1152144"/>
              <a:ext cx="1001268" cy="1001267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3015995" y="1176527"/>
              <a:ext cx="1043940" cy="1001268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64007" y="4056888"/>
              <a:ext cx="1001268" cy="903732"/>
            </a:xfrm>
            <a:prstGeom prst="rect">
              <a:avLst/>
            </a:prstGeom>
          </p:spPr>
        </p:pic>
      </p:grpSp>
      <p:sp>
        <p:nvSpPr>
          <p:cNvPr id="74" name="object 7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75" name="object 75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95910" marR="5080" indent="-28384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9425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76" name="object 7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334" y="279019"/>
            <a:ext cx="675005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dirty="0"/>
              <a:t>Aksara dan </a:t>
            </a:r>
            <a:r>
              <a:rPr lang="en-US" sz="3200" dirty="0" err="1"/>
              <a:t>Lambang</a:t>
            </a:r>
            <a:r>
              <a:rPr lang="en-US" sz="3200" dirty="0"/>
              <a:t> </a:t>
            </a:r>
            <a:r>
              <a:rPr lang="en-US" sz="3200" dirty="0" err="1"/>
              <a:t>Bilangan</a:t>
            </a:r>
            <a:endParaRPr sz="3200" spc="-20" dirty="0"/>
          </a:p>
        </p:txBody>
      </p:sp>
      <p:sp>
        <p:nvSpPr>
          <p:cNvPr id="4" name="object 4"/>
          <p:cNvSpPr txBox="1">
            <a:spLocks noGrp="1"/>
          </p:cNvSpPr>
          <p:nvPr>
            <p:ph sz="half" idx="2"/>
          </p:nvPr>
        </p:nvSpPr>
        <p:spPr>
          <a:xfrm>
            <a:off x="310692" y="1328394"/>
            <a:ext cx="8528508" cy="4716676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0"/>
              </a:spcBef>
              <a:tabLst>
                <a:tab pos="527050" algn="l"/>
              </a:tabLst>
            </a:pPr>
            <a:r>
              <a:rPr lang="en-US" sz="2400" spc="-65" dirty="0"/>
              <a:t>1. Angka </a:t>
            </a:r>
            <a:r>
              <a:rPr lang="en-US" sz="2400" spc="-65" dirty="0" err="1"/>
              <a:t>dipakai</a:t>
            </a:r>
            <a:r>
              <a:rPr lang="en-US" sz="2400" spc="-65" dirty="0"/>
              <a:t> </a:t>
            </a:r>
            <a:r>
              <a:rPr lang="en-US" sz="2400" spc="-65" dirty="0" err="1"/>
              <a:t>untuk</a:t>
            </a:r>
            <a:r>
              <a:rPr lang="en-US" sz="2400" spc="-65" dirty="0"/>
              <a:t> </a:t>
            </a:r>
            <a:r>
              <a:rPr lang="en-US" sz="2400" spc="-65" dirty="0" err="1"/>
              <a:t>menyatakan</a:t>
            </a:r>
            <a:r>
              <a:rPr lang="en-US" sz="2400" spc="-65" dirty="0"/>
              <a:t> lambing </a:t>
            </a:r>
            <a:r>
              <a:rPr lang="en-US" sz="2400" spc="-65" dirty="0" err="1"/>
              <a:t>bilangan</a:t>
            </a:r>
            <a:r>
              <a:rPr lang="en-US" sz="2400" spc="-65" dirty="0"/>
              <a:t> </a:t>
            </a:r>
            <a:r>
              <a:rPr lang="en-US" sz="2400" spc="-65" dirty="0" err="1"/>
              <a:t>atau</a:t>
            </a:r>
            <a:r>
              <a:rPr lang="en-US" sz="2400" spc="-65" dirty="0"/>
              <a:t> </a:t>
            </a:r>
            <a:r>
              <a:rPr lang="en-US" sz="2400" spc="-65" dirty="0" err="1"/>
              <a:t>nomor</a:t>
            </a:r>
            <a:r>
              <a:rPr lang="en-US" sz="2400" spc="-65" dirty="0"/>
              <a:t>.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355600" algn="l"/>
              </a:tabLst>
            </a:pPr>
            <a:r>
              <a:rPr lang="en-US" sz="2400" spc="-65" dirty="0"/>
              <a:t>	Angka Arab	: 0, 1, 2, 3, 4, </a:t>
            </a:r>
            <a:r>
              <a:rPr lang="en-US" sz="2400" spc="-65" dirty="0" err="1"/>
              <a:t>dst</a:t>
            </a:r>
            <a:r>
              <a:rPr lang="en-US" sz="2400" spc="-65" dirty="0"/>
              <a:t>.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355600" algn="l"/>
              </a:tabLst>
            </a:pPr>
            <a:r>
              <a:rPr lang="en-US" sz="2400" spc="-65" dirty="0"/>
              <a:t>	Angka </a:t>
            </a:r>
            <a:r>
              <a:rPr lang="en-US" sz="2400" spc="-65" dirty="0" err="1"/>
              <a:t>Romawi</a:t>
            </a:r>
            <a:r>
              <a:rPr lang="en-US" sz="2400" spc="-65" dirty="0"/>
              <a:t>	: I, V, XL (50), C (100), M (1.000)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355600" algn="l"/>
              </a:tabLst>
            </a:pPr>
            <a:r>
              <a:rPr lang="en-US" sz="2400" spc="-65" dirty="0"/>
              <a:t>2. Angka </a:t>
            </a:r>
            <a:r>
              <a:rPr lang="en-US" sz="2400" spc="-65" dirty="0" err="1"/>
              <a:t>digunakan</a:t>
            </a:r>
            <a:r>
              <a:rPr lang="en-US" sz="2400" spc="-65" dirty="0"/>
              <a:t> </a:t>
            </a:r>
            <a:r>
              <a:rPr lang="en-US" sz="2400" spc="-65" dirty="0" err="1"/>
              <a:t>untuk</a:t>
            </a:r>
            <a:r>
              <a:rPr lang="en-US" sz="2400" spc="-65" dirty="0"/>
              <a:t> </a:t>
            </a:r>
            <a:r>
              <a:rPr lang="en-US" sz="2400" spc="-65" dirty="0" err="1"/>
              <a:t>menyatakan</a:t>
            </a:r>
            <a:r>
              <a:rPr lang="en-US" sz="2400" spc="-65" dirty="0"/>
              <a:t> (</a:t>
            </a:r>
            <a:r>
              <a:rPr lang="en-US" sz="2400" spc="-65" dirty="0" err="1"/>
              <a:t>i</a:t>
            </a:r>
            <a:r>
              <a:rPr lang="en-US" sz="2400" spc="-65" dirty="0"/>
              <a:t>) </a:t>
            </a:r>
            <a:r>
              <a:rPr lang="en-US" sz="2400" spc="-65" dirty="0" err="1"/>
              <a:t>ukuran</a:t>
            </a:r>
            <a:r>
              <a:rPr lang="en-US" sz="2400" spc="-65" dirty="0"/>
              <a:t> Panjang, </a:t>
            </a:r>
            <a:r>
              <a:rPr lang="en-US" sz="2400" spc="-65" dirty="0" err="1"/>
              <a:t>berat</a:t>
            </a:r>
            <a:r>
              <a:rPr lang="en-US" sz="2400" spc="-65" dirty="0"/>
              <a:t>, 	</a:t>
            </a:r>
            <a:r>
              <a:rPr lang="en-US" sz="2400" spc="-65" dirty="0" err="1"/>
              <a:t>luas</a:t>
            </a:r>
            <a:r>
              <a:rPr lang="en-US" sz="2400" spc="-65" dirty="0"/>
              <a:t>, dan </a:t>
            </a:r>
            <a:r>
              <a:rPr lang="en-US" sz="2400" spc="-65" dirty="0" err="1"/>
              <a:t>isi</a:t>
            </a:r>
            <a:r>
              <a:rPr lang="en-US" sz="2400" spc="-65" dirty="0"/>
              <a:t>; (ii) </a:t>
            </a:r>
            <a:r>
              <a:rPr lang="en-US" sz="2400" spc="-65" dirty="0" err="1"/>
              <a:t>satuan</a:t>
            </a:r>
            <a:r>
              <a:rPr lang="en-US" sz="2400" spc="-65" dirty="0"/>
              <a:t> </a:t>
            </a:r>
            <a:r>
              <a:rPr lang="en-US" sz="2400" spc="-65" dirty="0" err="1"/>
              <a:t>waktu</a:t>
            </a:r>
            <a:r>
              <a:rPr lang="en-US" sz="2400" spc="-65" dirty="0"/>
              <a:t>; (iii) </a:t>
            </a:r>
            <a:r>
              <a:rPr lang="en-US" sz="2400" spc="-65" dirty="0" err="1"/>
              <a:t>nilai</a:t>
            </a:r>
            <a:r>
              <a:rPr lang="en-US" sz="2400" spc="-65" dirty="0"/>
              <a:t> uang; dan (iv) </a:t>
            </a:r>
            <a:r>
              <a:rPr lang="en-US" sz="2400" spc="-65" dirty="0" err="1"/>
              <a:t>kuantitas</a:t>
            </a:r>
            <a:r>
              <a:rPr lang="en-US" sz="2400" spc="-65" dirty="0"/>
              <a:t>.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355600" algn="l"/>
              </a:tabLst>
            </a:pPr>
            <a:r>
              <a:rPr lang="en-US" sz="2400" spc="-65" dirty="0"/>
              <a:t>	</a:t>
            </a:r>
            <a:r>
              <a:rPr lang="en-US" sz="2400" spc="-65" dirty="0" err="1"/>
              <a:t>Contoh</a:t>
            </a:r>
            <a:r>
              <a:rPr lang="en-US" sz="2400" spc="-65" dirty="0"/>
              <a:t>: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355600" algn="l"/>
              </a:tabLst>
            </a:pPr>
            <a:r>
              <a:rPr lang="en-US" sz="2000" spc="-65" dirty="0"/>
              <a:t>	0,5 </a:t>
            </a:r>
            <a:r>
              <a:rPr lang="en-US" sz="2000" spc="-65" dirty="0" err="1"/>
              <a:t>sentimeter</a:t>
            </a:r>
            <a:r>
              <a:rPr lang="en-US" sz="2000" spc="-65" dirty="0"/>
              <a:t>     5 kilogram       4 meter </a:t>
            </a:r>
            <a:r>
              <a:rPr lang="en-US" sz="2000" spc="-65" dirty="0" err="1"/>
              <a:t>persegi</a:t>
            </a:r>
            <a:r>
              <a:rPr lang="en-US" sz="2000" spc="-65" dirty="0"/>
              <a:t>    10 liter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355600" algn="l"/>
              </a:tabLst>
            </a:pPr>
            <a:r>
              <a:rPr lang="en-US" sz="2000" spc="-65" dirty="0"/>
              <a:t>	Rp5.000,00         2.000 rupiah     27 orang                1 jam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355600" algn="l"/>
              </a:tabLst>
            </a:pPr>
            <a:r>
              <a:rPr lang="en-US" sz="2000" spc="-65" dirty="0"/>
              <a:t>	20 </a:t>
            </a:r>
            <a:r>
              <a:rPr lang="en-US" sz="2000" spc="-65" dirty="0" err="1"/>
              <a:t>menit</a:t>
            </a:r>
            <a:r>
              <a:rPr lang="en-US" sz="2000" spc="-65" dirty="0"/>
              <a:t>              </a:t>
            </a:r>
            <a:r>
              <a:rPr lang="en-US" sz="2000" spc="-65" dirty="0" err="1"/>
              <a:t>pukul</a:t>
            </a:r>
            <a:r>
              <a:rPr lang="en-US" sz="2000" spc="-65" dirty="0"/>
              <a:t> 15.00       </a:t>
            </a:r>
            <a:r>
              <a:rPr lang="en-US" sz="2000" spc="-65" dirty="0" err="1"/>
              <a:t>tahun</a:t>
            </a:r>
            <a:r>
              <a:rPr lang="en-US" sz="2000" spc="-65" dirty="0"/>
              <a:t> 1928           17 Agustus 1945 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355600" algn="l"/>
              </a:tabLst>
            </a:pPr>
            <a:r>
              <a:rPr lang="en-US" sz="2000" spc="-65" dirty="0"/>
              <a:t>	50 </a:t>
            </a:r>
            <a:r>
              <a:rPr lang="en-US" sz="2000" spc="-65" dirty="0" err="1"/>
              <a:t>dolar</a:t>
            </a:r>
            <a:r>
              <a:rPr lang="en-US" sz="2000" spc="-65" dirty="0"/>
              <a:t> Amerika      100 yen                   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527050" algn="l"/>
              </a:tabLst>
            </a:pPr>
            <a:endParaRPr sz="2400"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FF06B-4E83-8009-6DBD-26BC27037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D596FBD-146C-68E6-4D4F-78D3C59351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6334" y="279019"/>
            <a:ext cx="675005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dirty="0"/>
              <a:t>Aksara dan </a:t>
            </a:r>
            <a:r>
              <a:rPr lang="en-US" sz="3200" dirty="0" err="1"/>
              <a:t>Lambang</a:t>
            </a:r>
            <a:r>
              <a:rPr lang="en-US" sz="3200" dirty="0"/>
              <a:t> </a:t>
            </a:r>
            <a:r>
              <a:rPr lang="en-US" sz="3200" dirty="0" err="1"/>
              <a:t>Bilangan</a:t>
            </a:r>
            <a:endParaRPr sz="3200" spc="-2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10D3D6B-3CF5-8544-4584-310AA1B6DDB0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310692" y="1328394"/>
            <a:ext cx="8528508" cy="3954929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0"/>
              </a:spcBef>
              <a:tabLst>
                <a:tab pos="527050" algn="l"/>
              </a:tabLst>
            </a:pPr>
            <a:r>
              <a:rPr lang="en-US" sz="2400" spc="-65" dirty="0"/>
              <a:t>3. Angka </a:t>
            </a:r>
            <a:r>
              <a:rPr lang="en-US" sz="2400" spc="-65" dirty="0" err="1"/>
              <a:t>lazim</a:t>
            </a:r>
            <a:r>
              <a:rPr lang="en-US" sz="2400" spc="-65" dirty="0"/>
              <a:t> </a:t>
            </a:r>
            <a:r>
              <a:rPr lang="en-US" sz="2400" spc="-65" dirty="0" err="1"/>
              <a:t>dipakai</a:t>
            </a:r>
            <a:r>
              <a:rPr lang="en-US" sz="2400" spc="-65" dirty="0"/>
              <a:t> </a:t>
            </a:r>
            <a:r>
              <a:rPr lang="en-US" sz="2400" spc="-65" dirty="0" err="1"/>
              <a:t>untuk</a:t>
            </a:r>
            <a:r>
              <a:rPr lang="en-US" sz="2400" spc="-65" dirty="0"/>
              <a:t> </a:t>
            </a:r>
            <a:r>
              <a:rPr lang="en-US" sz="2400" spc="-65" dirty="0" err="1"/>
              <a:t>melambangkan</a:t>
            </a:r>
            <a:r>
              <a:rPr lang="en-US" sz="2400" spc="-65" dirty="0"/>
              <a:t> </a:t>
            </a:r>
            <a:r>
              <a:rPr lang="en-US" sz="2400" spc="-65" dirty="0" err="1"/>
              <a:t>nomor</a:t>
            </a:r>
            <a:r>
              <a:rPr lang="en-US" sz="2400" spc="-65" dirty="0"/>
              <a:t> </a:t>
            </a:r>
            <a:r>
              <a:rPr lang="en-US" sz="2400" spc="-65" dirty="0" err="1"/>
              <a:t>jalan</a:t>
            </a:r>
            <a:r>
              <a:rPr lang="en-US" sz="2400" spc="-65" dirty="0"/>
              <a:t>, </a:t>
            </a:r>
            <a:r>
              <a:rPr lang="en-US" sz="2400" spc="-65" dirty="0" err="1"/>
              <a:t>rumah</a:t>
            </a:r>
            <a:r>
              <a:rPr lang="en-US" sz="2400" spc="-65" dirty="0"/>
              <a:t>, </a:t>
            </a:r>
            <a:r>
              <a:rPr lang="en-US" sz="2400" spc="-65" dirty="0" err="1"/>
              <a:t>apartemen</a:t>
            </a:r>
            <a:r>
              <a:rPr lang="en-US" sz="2400" spc="-65" dirty="0"/>
              <a:t>, </a:t>
            </a:r>
            <a:r>
              <a:rPr lang="en-US" sz="2400" spc="-65" dirty="0" err="1"/>
              <a:t>atau</a:t>
            </a:r>
            <a:r>
              <a:rPr lang="en-US" sz="2400" spc="-65" dirty="0"/>
              <a:t> </a:t>
            </a:r>
            <a:r>
              <a:rPr lang="en-US" sz="2400" spc="-65" dirty="0" err="1"/>
              <a:t>kamar</a:t>
            </a:r>
            <a:r>
              <a:rPr lang="en-US" sz="2400" spc="-65" dirty="0"/>
              <a:t> pada </a:t>
            </a:r>
            <a:r>
              <a:rPr lang="en-US" sz="2400" spc="-65" dirty="0" err="1"/>
              <a:t>penulisan</a:t>
            </a:r>
            <a:r>
              <a:rPr lang="en-US" sz="2400" spc="-65" dirty="0"/>
              <a:t> Alamat.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tabLst>
                <a:tab pos="527050" algn="l"/>
              </a:tabLst>
            </a:pPr>
            <a:r>
              <a:rPr lang="en-US" sz="2400" spc="-65" dirty="0"/>
              <a:t>	</a:t>
            </a:r>
            <a:r>
              <a:rPr lang="en-US" sz="2400" spc="-65" dirty="0" err="1"/>
              <a:t>Contoh</a:t>
            </a:r>
            <a:r>
              <a:rPr lang="en-US" sz="2400" spc="-65" dirty="0"/>
              <a:t>: Jalan Alamanda II No. 16B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tabLst>
                <a:tab pos="527050" algn="l"/>
              </a:tabLst>
            </a:pPr>
            <a:r>
              <a:rPr lang="en-US" sz="2400" spc="-65" dirty="0"/>
              <a:t>                   Kamar 129, Sahida Inn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tabLst>
                <a:tab pos="527050" algn="l"/>
              </a:tabLst>
            </a:pPr>
            <a:r>
              <a:rPr lang="en-US" sz="2400" spc="-65" dirty="0"/>
              <a:t>4. Angka </a:t>
            </a:r>
            <a:r>
              <a:rPr lang="en-US" sz="2400" spc="-65" dirty="0" err="1"/>
              <a:t>digunakan</a:t>
            </a:r>
            <a:r>
              <a:rPr lang="en-US" sz="2400" spc="-65" dirty="0"/>
              <a:t> juga </a:t>
            </a:r>
            <a:r>
              <a:rPr lang="en-US" sz="2400" spc="-65" dirty="0" err="1"/>
              <a:t>untuk</a:t>
            </a:r>
            <a:r>
              <a:rPr lang="en-US" sz="2400" spc="-65" dirty="0"/>
              <a:t> </a:t>
            </a:r>
            <a:r>
              <a:rPr lang="en-US" sz="2400" spc="-65" dirty="0" err="1"/>
              <a:t>menomori</a:t>
            </a:r>
            <a:r>
              <a:rPr lang="en-US" sz="2400" spc="-65" dirty="0"/>
              <a:t> </a:t>
            </a:r>
            <a:r>
              <a:rPr lang="en-US" sz="2400" spc="-65" dirty="0" err="1"/>
              <a:t>bagian</a:t>
            </a:r>
            <a:r>
              <a:rPr lang="en-US" sz="2400" spc="-65" dirty="0"/>
              <a:t> </a:t>
            </a:r>
            <a:r>
              <a:rPr lang="en-US" sz="2400" spc="-65" dirty="0" err="1"/>
              <a:t>karangan</a:t>
            </a:r>
            <a:r>
              <a:rPr lang="en-US" sz="2400" spc="-65" dirty="0"/>
              <a:t> dan </a:t>
            </a:r>
            <a:r>
              <a:rPr lang="en-US" sz="2400" spc="-65" dirty="0" err="1"/>
              <a:t>ayat</a:t>
            </a:r>
            <a:r>
              <a:rPr lang="en-US" sz="2400" spc="-65" dirty="0"/>
              <a:t> kitab </a:t>
            </a:r>
            <a:r>
              <a:rPr lang="en-US" sz="2400" spc="-65" dirty="0" err="1"/>
              <a:t>suci</a:t>
            </a:r>
            <a:r>
              <a:rPr lang="en-US" sz="2400" spc="-65" dirty="0"/>
              <a:t>.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tabLst>
                <a:tab pos="527050" algn="l"/>
              </a:tabLst>
            </a:pPr>
            <a:r>
              <a:rPr lang="en-US" sz="2400" spc="-65" dirty="0"/>
              <a:t>	</a:t>
            </a:r>
            <a:r>
              <a:rPr lang="en-US" sz="2400" spc="-65" dirty="0" err="1"/>
              <a:t>Contoh</a:t>
            </a:r>
            <a:r>
              <a:rPr lang="en-US" sz="2400" spc="-65" dirty="0"/>
              <a:t>: Bab X	Pasal 5     </a:t>
            </a:r>
            <a:r>
              <a:rPr lang="en-US" sz="2400" spc="-65" dirty="0" err="1"/>
              <a:t>halaman</a:t>
            </a:r>
            <a:r>
              <a:rPr lang="en-US" sz="2400" spc="-65" dirty="0"/>
              <a:t> 252    Surat Yasin: 9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tabLst>
                <a:tab pos="527050" algn="l"/>
              </a:tabLst>
            </a:pPr>
            <a:r>
              <a:rPr lang="en-US" sz="2400" spc="-65" dirty="0"/>
              <a:t>5. </a:t>
            </a:r>
            <a:r>
              <a:rPr lang="en-US" sz="2400" spc="-65" dirty="0" err="1"/>
              <a:t>dst</a:t>
            </a:r>
            <a:r>
              <a:rPr lang="en-US" sz="2400" spc="-65" dirty="0"/>
              <a:t>.</a:t>
            </a: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tabLst>
                <a:tab pos="527050" algn="l"/>
              </a:tabLst>
            </a:pPr>
            <a:r>
              <a:rPr lang="en-US" sz="2400" spc="-65" dirty="0"/>
              <a:t>			       </a:t>
            </a:r>
            <a:endParaRPr sz="2400" spc="-10" dirty="0"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2CF517A5-1300-218C-C0BA-CBA8526CBB00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990E7DF-F033-EBE7-183E-A8F0CE6BA102}"/>
              </a:ext>
            </a:extLst>
          </p:cNvPr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293C5C10-5A58-9AB9-C874-5BA37E26F23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642590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D2D56-0B7E-9130-4BBB-81BE73305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1153544-A387-E679-FE65-652AF58234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Pemakaian</a:t>
            </a:r>
            <a:r>
              <a:rPr spc="-114" dirty="0"/>
              <a:t> </a:t>
            </a:r>
            <a:r>
              <a:rPr spc="-20" dirty="0"/>
              <a:t>Tanda</a:t>
            </a:r>
            <a:r>
              <a:rPr spc="-105" dirty="0"/>
              <a:t> </a:t>
            </a:r>
            <a:r>
              <a:rPr spc="-20" dirty="0"/>
              <a:t>Baca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0DE8066-62E8-329A-52CE-3BEF7092F3C8}"/>
              </a:ext>
            </a:extLst>
          </p:cNvPr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2130" marR="501015" indent="-520065">
              <a:lnSpc>
                <a:spcPct val="120000"/>
              </a:lnSpc>
              <a:spcBef>
                <a:spcPts val="100"/>
              </a:spcBef>
              <a:buAutoNum type="arabicPeriod" startAt="11"/>
              <a:tabLst>
                <a:tab pos="563880" algn="l"/>
              </a:tabLst>
            </a:pPr>
            <a:r>
              <a:rPr spc="-50" dirty="0"/>
              <a:t>Tanda</a:t>
            </a:r>
            <a:r>
              <a:rPr spc="-100" dirty="0"/>
              <a:t> </a:t>
            </a:r>
            <a:r>
              <a:rPr spc="-10" dirty="0"/>
              <a:t>Kurung 	</a:t>
            </a:r>
            <a:r>
              <a:rPr dirty="0"/>
              <a:t>Siku</a:t>
            </a:r>
            <a:r>
              <a:rPr spc="-10" dirty="0"/>
              <a:t> (([…])</a:t>
            </a:r>
          </a:p>
          <a:p>
            <a:pPr marL="558800" indent="-546100">
              <a:lnSpc>
                <a:spcPct val="100000"/>
              </a:lnSpc>
              <a:spcBef>
                <a:spcPts val="620"/>
              </a:spcBef>
              <a:buAutoNum type="arabicPeriod" startAt="11"/>
              <a:tabLst>
                <a:tab pos="558800" algn="l"/>
              </a:tabLst>
            </a:pPr>
            <a:r>
              <a:rPr spc="-55" dirty="0"/>
              <a:t>Tanda</a:t>
            </a:r>
            <a:r>
              <a:rPr spc="-50" dirty="0"/>
              <a:t> </a:t>
            </a:r>
            <a:r>
              <a:rPr dirty="0"/>
              <a:t>Petik</a:t>
            </a:r>
            <a:r>
              <a:rPr spc="-35" dirty="0"/>
              <a:t> </a:t>
            </a:r>
            <a:r>
              <a:rPr sz="2400" spc="-10" dirty="0"/>
              <a:t>(“…”)</a:t>
            </a:r>
            <a:endParaRPr sz="2400"/>
          </a:p>
          <a:p>
            <a:pPr marL="559435" marR="565150" indent="-547370">
              <a:lnSpc>
                <a:spcPct val="120000"/>
              </a:lnSpc>
              <a:spcBef>
                <a:spcPts val="5"/>
              </a:spcBef>
              <a:buAutoNum type="arabicPeriod" startAt="11"/>
              <a:tabLst>
                <a:tab pos="559435" algn="l"/>
              </a:tabLst>
            </a:pPr>
            <a:r>
              <a:rPr spc="-55" dirty="0"/>
              <a:t>Tanda</a:t>
            </a:r>
            <a:r>
              <a:rPr spc="-95" dirty="0"/>
              <a:t> </a:t>
            </a:r>
            <a:r>
              <a:rPr spc="-10" dirty="0"/>
              <a:t>Petik Tunggal</a:t>
            </a:r>
            <a:r>
              <a:rPr spc="-125" dirty="0"/>
              <a:t> </a:t>
            </a:r>
            <a:r>
              <a:rPr spc="-110" dirty="0"/>
              <a:t>(„…‟)</a:t>
            </a:r>
          </a:p>
          <a:p>
            <a:pPr marL="558165" marR="753745" indent="-546100">
              <a:lnSpc>
                <a:spcPts val="3750"/>
              </a:lnSpc>
              <a:spcBef>
                <a:spcPts val="225"/>
              </a:spcBef>
              <a:buAutoNum type="arabicPeriod" startAt="11"/>
              <a:tabLst>
                <a:tab pos="657225" algn="l"/>
              </a:tabLst>
            </a:pPr>
            <a:r>
              <a:rPr spc="-55" dirty="0"/>
              <a:t>Tanda</a:t>
            </a:r>
            <a:r>
              <a:rPr spc="-90" dirty="0"/>
              <a:t> </a:t>
            </a:r>
            <a:r>
              <a:rPr spc="-10" dirty="0"/>
              <a:t>Garis 	</a:t>
            </a:r>
            <a:r>
              <a:rPr dirty="0"/>
              <a:t>Miring</a:t>
            </a:r>
            <a:r>
              <a:rPr spc="-70" dirty="0"/>
              <a:t> </a:t>
            </a:r>
            <a:r>
              <a:rPr spc="-25" dirty="0"/>
              <a:t>(/)</a:t>
            </a:r>
          </a:p>
          <a:p>
            <a:pPr marL="558800" indent="-546100">
              <a:lnSpc>
                <a:spcPct val="100000"/>
              </a:lnSpc>
              <a:spcBef>
                <a:spcPts val="390"/>
              </a:spcBef>
              <a:buAutoNum type="arabicPeriod" startAt="11"/>
              <a:tabLst>
                <a:tab pos="558800" algn="l"/>
              </a:tabLst>
            </a:pPr>
            <a:r>
              <a:rPr spc="-50" dirty="0"/>
              <a:t>Tanda</a:t>
            </a:r>
            <a:r>
              <a:rPr spc="-105" dirty="0"/>
              <a:t> </a:t>
            </a:r>
            <a:r>
              <a:rPr sz="2400" spc="-10" dirty="0"/>
              <a:t>Penyingkat</a:t>
            </a:r>
            <a:endParaRPr sz="2400"/>
          </a:p>
          <a:p>
            <a:pPr marL="657225">
              <a:lnSpc>
                <a:spcPct val="100000"/>
              </a:lnSpc>
              <a:spcBef>
                <a:spcPts val="825"/>
              </a:spcBef>
            </a:pPr>
            <a:r>
              <a:rPr sz="2400" spc="-10" dirty="0"/>
              <a:t>atau</a:t>
            </a:r>
            <a:r>
              <a:rPr sz="2400" spc="-160" dirty="0"/>
              <a:t> </a:t>
            </a:r>
            <a:r>
              <a:rPr sz="2400" dirty="0"/>
              <a:t>Apostrof</a:t>
            </a:r>
            <a:r>
              <a:rPr sz="2400" spc="-40" dirty="0"/>
              <a:t> </a:t>
            </a:r>
            <a:r>
              <a:rPr sz="2400" spc="-25" dirty="0"/>
              <a:t>(„)</a:t>
            </a:r>
            <a:endParaRPr sz="240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F6EC3E6-192E-AE5B-BDEE-D4E416D60589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</a:tabLst>
            </a:pPr>
            <a:r>
              <a:rPr spc="-65" dirty="0"/>
              <a:t>Tanda</a:t>
            </a:r>
            <a:r>
              <a:rPr spc="-120" dirty="0"/>
              <a:t> </a:t>
            </a:r>
            <a:r>
              <a:rPr dirty="0"/>
              <a:t>Titik</a:t>
            </a:r>
            <a:r>
              <a:rPr spc="-95" dirty="0"/>
              <a:t> </a:t>
            </a:r>
            <a:r>
              <a:rPr spc="-25" dirty="0"/>
              <a:t>(.)</a:t>
            </a:r>
          </a:p>
          <a:p>
            <a:pPr marL="527685" indent="-514984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pc="-55" dirty="0"/>
              <a:t>Tanda </a:t>
            </a:r>
            <a:r>
              <a:rPr dirty="0"/>
              <a:t>Koma</a:t>
            </a:r>
            <a:r>
              <a:rPr spc="-60" dirty="0"/>
              <a:t> </a:t>
            </a:r>
            <a:r>
              <a:rPr spc="-25" dirty="0"/>
              <a:t>(,)</a:t>
            </a:r>
          </a:p>
          <a:p>
            <a:pPr marL="527685" indent="-514984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pc="-65" dirty="0"/>
              <a:t>Tanda</a:t>
            </a:r>
            <a:r>
              <a:rPr spc="-110" dirty="0"/>
              <a:t> </a:t>
            </a:r>
            <a:r>
              <a:rPr dirty="0"/>
              <a:t>Titik</a:t>
            </a:r>
            <a:r>
              <a:rPr spc="-65" dirty="0"/>
              <a:t> </a:t>
            </a:r>
            <a:r>
              <a:rPr dirty="0"/>
              <a:t>Koma</a:t>
            </a:r>
            <a:r>
              <a:rPr spc="-65" dirty="0"/>
              <a:t> </a:t>
            </a:r>
            <a:r>
              <a:rPr spc="-25" dirty="0"/>
              <a:t>(;)</a:t>
            </a:r>
          </a:p>
          <a:p>
            <a:pPr marL="527685" indent="-514984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pc="-65" dirty="0"/>
              <a:t>Tanda</a:t>
            </a:r>
            <a:r>
              <a:rPr spc="-114" dirty="0"/>
              <a:t> </a:t>
            </a:r>
            <a:r>
              <a:rPr dirty="0"/>
              <a:t>Titik</a:t>
            </a:r>
            <a:r>
              <a:rPr spc="-70" dirty="0"/>
              <a:t> </a:t>
            </a:r>
            <a:r>
              <a:rPr dirty="0"/>
              <a:t>Dua</a:t>
            </a:r>
            <a:r>
              <a:rPr spc="-50" dirty="0"/>
              <a:t> </a:t>
            </a:r>
            <a:r>
              <a:rPr spc="-25" dirty="0"/>
              <a:t>(:)</a:t>
            </a:r>
          </a:p>
          <a:p>
            <a:pPr marL="527685" indent="-514984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pc="-55" dirty="0"/>
              <a:t>Tanda</a:t>
            </a:r>
            <a:r>
              <a:rPr spc="-85" dirty="0"/>
              <a:t> </a:t>
            </a:r>
            <a:r>
              <a:rPr dirty="0"/>
              <a:t>Hubung</a:t>
            </a:r>
            <a:r>
              <a:rPr spc="-80" dirty="0"/>
              <a:t> </a:t>
            </a:r>
            <a:r>
              <a:rPr dirty="0"/>
              <a:t>(-</a:t>
            </a:r>
            <a:r>
              <a:rPr spc="-50" dirty="0"/>
              <a:t>)</a:t>
            </a:r>
          </a:p>
          <a:p>
            <a:pPr marL="527685" indent="-514984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pc="-55" dirty="0"/>
              <a:t>Tanda</a:t>
            </a:r>
            <a:r>
              <a:rPr spc="-60" dirty="0"/>
              <a:t> </a:t>
            </a:r>
            <a:r>
              <a:rPr dirty="0"/>
              <a:t>Pisah</a:t>
            </a:r>
            <a:r>
              <a:rPr spc="-60" dirty="0"/>
              <a:t> </a:t>
            </a:r>
            <a:r>
              <a:rPr dirty="0"/>
              <a:t>(-</a:t>
            </a:r>
            <a:r>
              <a:rPr spc="-10" dirty="0"/>
              <a:t>-</a:t>
            </a:r>
            <a:r>
              <a:rPr spc="-50" dirty="0"/>
              <a:t>)</a:t>
            </a:r>
          </a:p>
          <a:p>
            <a:pPr marL="527685" indent="-514984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pc="-55" dirty="0"/>
              <a:t>Tanda </a:t>
            </a:r>
            <a:r>
              <a:rPr dirty="0"/>
              <a:t>Elipsis</a:t>
            </a:r>
            <a:r>
              <a:rPr spc="-50" dirty="0"/>
              <a:t> </a:t>
            </a:r>
            <a:r>
              <a:rPr spc="-25" dirty="0"/>
              <a:t>(…)</a:t>
            </a:r>
          </a:p>
          <a:p>
            <a:pPr marL="527685" indent="-514984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pc="-65" dirty="0"/>
              <a:t>Tanda</a:t>
            </a:r>
            <a:r>
              <a:rPr spc="-120" dirty="0"/>
              <a:t> </a:t>
            </a:r>
            <a:r>
              <a:rPr spc="-40" dirty="0"/>
              <a:t>Tanya</a:t>
            </a:r>
            <a:r>
              <a:rPr spc="-105" dirty="0"/>
              <a:t> </a:t>
            </a:r>
            <a:r>
              <a:rPr spc="-25" dirty="0"/>
              <a:t>(?)</a:t>
            </a:r>
          </a:p>
          <a:p>
            <a:pPr marL="527685" indent="-514984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</a:tabLst>
            </a:pPr>
            <a:r>
              <a:rPr spc="-55" dirty="0"/>
              <a:t>Tanda</a:t>
            </a:r>
            <a:r>
              <a:rPr spc="-60" dirty="0"/>
              <a:t> </a:t>
            </a:r>
            <a:r>
              <a:rPr dirty="0"/>
              <a:t>Seru</a:t>
            </a:r>
            <a:r>
              <a:rPr spc="-40" dirty="0"/>
              <a:t> </a:t>
            </a:r>
            <a:r>
              <a:rPr spc="-25" dirty="0"/>
              <a:t>(!)</a:t>
            </a:r>
          </a:p>
          <a:p>
            <a:pPr marL="526415" indent="-51371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6415" algn="l"/>
              </a:tabLst>
            </a:pPr>
            <a:r>
              <a:rPr spc="-55" dirty="0"/>
              <a:t>Tanda</a:t>
            </a:r>
            <a:r>
              <a:rPr spc="-75" dirty="0"/>
              <a:t> </a:t>
            </a:r>
            <a:r>
              <a:rPr dirty="0"/>
              <a:t>Kurung</a:t>
            </a:r>
            <a:r>
              <a:rPr spc="-75" dirty="0"/>
              <a:t> </a:t>
            </a:r>
            <a:r>
              <a:rPr spc="-10" dirty="0"/>
              <a:t>((…))</a:t>
            </a:r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6788253C-E1FB-4CF8-3FB4-1C30254AC7B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9925" y="160401"/>
            <a:ext cx="1873250" cy="1323975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3351193-EAE8-9948-D9CD-8A9C19DA1CCF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77C40A2-5B1F-A06A-B4BD-CD4EAAD677FA}"/>
              </a:ext>
            </a:extLst>
          </p:cNvPr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66CE50AB-0B7C-E9C8-8674-018B4ED0695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606953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6B1D5D-F474-ABDD-42C0-BC9B12BEF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BECAB4B-FF36-435B-0E26-2B6C3AFF1B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Bahasa Baku dan </a:t>
            </a:r>
            <a:r>
              <a:rPr lang="en-US" dirty="0" err="1"/>
              <a:t>Fungsinya</a:t>
            </a:r>
            <a:endParaRPr spc="-2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72EA368-DEB7-15B5-2202-EA804CC353E7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310692" y="1328394"/>
            <a:ext cx="8376108" cy="4542269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1">
              <a:lnSpc>
                <a:spcPct val="100000"/>
              </a:lnSpc>
              <a:spcBef>
                <a:spcPts val="720"/>
              </a:spcBef>
              <a:tabLst>
                <a:tab pos="527685" algn="l"/>
              </a:tabLst>
            </a:pPr>
            <a:r>
              <a:rPr lang="en-US" spc="-10" dirty="0"/>
              <a:t>Bahasa </a:t>
            </a:r>
            <a:r>
              <a:rPr lang="en-US" spc="-10" dirty="0" err="1"/>
              <a:t>baku</a:t>
            </a:r>
            <a:r>
              <a:rPr lang="en-US" spc="-10" dirty="0"/>
              <a:t> </a:t>
            </a:r>
            <a:r>
              <a:rPr lang="en-US" spc="-10" dirty="0" err="1"/>
              <a:t>adalah</a:t>
            </a:r>
            <a:r>
              <a:rPr lang="en-US" spc="-10" dirty="0"/>
              <a:t> </a:t>
            </a:r>
            <a:r>
              <a:rPr lang="en-US" spc="-10" dirty="0" err="1"/>
              <a:t>tolok</a:t>
            </a:r>
            <a:r>
              <a:rPr lang="en-US" spc="-10" dirty="0"/>
              <a:t> </a:t>
            </a:r>
            <a:r>
              <a:rPr lang="en-US" spc="-10" dirty="0" err="1"/>
              <a:t>ukur</a:t>
            </a:r>
            <a:r>
              <a:rPr lang="en-US" spc="-10" dirty="0"/>
              <a:t> kata yang </a:t>
            </a:r>
            <a:r>
              <a:rPr lang="en-US" spc="-10" dirty="0" err="1"/>
              <a:t>ditetapkan</a:t>
            </a:r>
            <a:r>
              <a:rPr lang="en-US" spc="-10" dirty="0"/>
              <a:t> </a:t>
            </a:r>
            <a:r>
              <a:rPr lang="en-US" spc="-10" dirty="0" err="1"/>
              <a:t>berdasarkan</a:t>
            </a:r>
            <a:r>
              <a:rPr lang="en-US" spc="-10" dirty="0"/>
              <a:t> </a:t>
            </a:r>
            <a:r>
              <a:rPr lang="en-US" spc="-10" dirty="0" err="1"/>
              <a:t>kesepakatan</a:t>
            </a:r>
            <a:r>
              <a:rPr lang="en-US" spc="-10" dirty="0"/>
              <a:t>; </a:t>
            </a:r>
            <a:r>
              <a:rPr lang="en-US" spc="-10" dirty="0" err="1"/>
              <a:t>standar</a:t>
            </a:r>
            <a:r>
              <a:rPr lang="en-US" spc="-10" dirty="0"/>
              <a:t>. </a:t>
            </a:r>
            <a:r>
              <a:rPr lang="en-US" spc="-10" dirty="0" err="1"/>
              <a:t>Standar</a:t>
            </a:r>
            <a:r>
              <a:rPr lang="en-US" spc="-10" dirty="0"/>
              <a:t> </a:t>
            </a:r>
            <a:r>
              <a:rPr lang="en-US" spc="-10" dirty="0" err="1"/>
              <a:t>dimaksud</a:t>
            </a:r>
            <a:r>
              <a:rPr lang="en-US" spc="-10" dirty="0"/>
              <a:t> </a:t>
            </a:r>
            <a:r>
              <a:rPr lang="en-US" spc="-10" dirty="0" err="1"/>
              <a:t>ialah</a:t>
            </a:r>
            <a:r>
              <a:rPr lang="en-US" spc="-10" dirty="0"/>
              <a:t> </a:t>
            </a:r>
            <a:r>
              <a:rPr lang="en-US" spc="-10" dirty="0" err="1"/>
              <a:t>mengacu</a:t>
            </a:r>
            <a:r>
              <a:rPr lang="en-US" spc="-10" dirty="0"/>
              <a:t> </a:t>
            </a:r>
            <a:r>
              <a:rPr lang="en-US" spc="-10" dirty="0" err="1"/>
              <a:t>kepada</a:t>
            </a:r>
            <a:r>
              <a:rPr lang="en-US" spc="-10" dirty="0"/>
              <a:t> Kamus Besar Bahasa Indonesia (KBBI) dan </a:t>
            </a:r>
            <a:r>
              <a:rPr lang="en-US" spc="-10" dirty="0" err="1"/>
              <a:t>Pedoman</a:t>
            </a:r>
            <a:r>
              <a:rPr lang="en-US" spc="-10" dirty="0"/>
              <a:t> Umum </a:t>
            </a:r>
            <a:r>
              <a:rPr lang="en-US" spc="-10" dirty="0" err="1"/>
              <a:t>Ejaan</a:t>
            </a:r>
            <a:r>
              <a:rPr lang="en-US" spc="-10" dirty="0"/>
              <a:t> Bahasa Indonesia (PUEBI).</a:t>
            </a:r>
          </a:p>
          <a:p>
            <a:pPr marL="12701">
              <a:lnSpc>
                <a:spcPct val="100000"/>
              </a:lnSpc>
              <a:spcBef>
                <a:spcPts val="720"/>
              </a:spcBef>
              <a:tabLst>
                <a:tab pos="527685" algn="l"/>
              </a:tabLst>
            </a:pPr>
            <a:r>
              <a:rPr lang="id-ID" spc="-10" dirty="0"/>
              <a:t>Fungsi bahasa baku:</a:t>
            </a:r>
          </a:p>
          <a:p>
            <a:pPr marL="527051" indent="-51435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</a:tabLst>
            </a:pPr>
            <a:r>
              <a:rPr lang="id-ID" spc="-10" dirty="0"/>
              <a:t>Pemersatu</a:t>
            </a:r>
          </a:p>
          <a:p>
            <a:pPr marL="527051" indent="-51435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</a:tabLst>
            </a:pPr>
            <a:r>
              <a:rPr lang="id-ID" spc="-10" dirty="0"/>
              <a:t>Pemberi kekhasan</a:t>
            </a:r>
          </a:p>
          <a:p>
            <a:pPr marL="527051" indent="-51435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</a:tabLst>
            </a:pPr>
            <a:r>
              <a:rPr lang="id-ID" spc="-10" dirty="0"/>
              <a:t>Pembawa kewibawaan</a:t>
            </a:r>
          </a:p>
          <a:p>
            <a:pPr marL="527051" indent="-51435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527685" algn="l"/>
              </a:tabLst>
            </a:pPr>
            <a:r>
              <a:rPr lang="id-ID" spc="-10" dirty="0"/>
              <a:t>Kerangka acuan</a:t>
            </a:r>
            <a:endParaRPr spc="-10" dirty="0"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939FE9D-0111-4A02-6E3E-03F7BB689F66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8FA32D0D-870B-7792-2765-3EC53C8BC0E8}"/>
              </a:ext>
            </a:extLst>
          </p:cNvPr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E09595E5-409A-FA11-6BE1-FDD174C4F2B6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653950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13369" y="6392671"/>
            <a:ext cx="6940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Revisi: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00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71520" y="6386271"/>
            <a:ext cx="338962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80440" marR="5080" indent="-96837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Manajemen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Sumber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Daya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Manusia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Lanjutan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MAN19425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6340246"/>
            <a:ext cx="805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/>
                <a:cs typeface="Arial"/>
              </a:rPr>
              <a:t>23-03-</a:t>
            </a:r>
            <a:r>
              <a:rPr sz="1200" spc="-20" dirty="0">
                <a:latin typeface="Arial"/>
                <a:cs typeface="Arial"/>
              </a:rPr>
              <a:t>2020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7160"/>
            <a:ext cx="7033259" cy="86105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4221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FAKTOR</a:t>
            </a: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37451" y="14350"/>
            <a:ext cx="2106549" cy="273685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31368" y="1796034"/>
            <a:ext cx="4749800" cy="3025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Kepuasan kerja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kedisiplinan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  <a:buFont typeface="Wingdings"/>
              <a:buChar char=""/>
            </a:pP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Kepuasan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kerja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umur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karyawan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  <a:buFont typeface="Wingdings"/>
              <a:buChar char=""/>
            </a:pP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Kepuasan kerja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organisasi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5"/>
              </a:spcBef>
              <a:buFont typeface="Wingdings"/>
              <a:buChar char=""/>
            </a:pP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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Kepuasan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kerja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kepemimpinan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20395"/>
            <a:ext cx="7025640" cy="152552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334" y="328676"/>
            <a:ext cx="461426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00" indent="-787400" algn="l">
              <a:lnSpc>
                <a:spcPct val="100000"/>
              </a:lnSpc>
            </a:pPr>
            <a:r>
              <a:rPr dirty="0" err="1"/>
              <a:t>Pengertian</a:t>
            </a:r>
            <a:r>
              <a:rPr spc="-25" dirty="0"/>
              <a:t> </a:t>
            </a:r>
            <a:r>
              <a:rPr spc="-10" dirty="0"/>
              <a:t>Ejaan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44441" y="2077211"/>
            <a:ext cx="4072254" cy="2347595"/>
            <a:chOff x="4044441" y="2077211"/>
            <a:chExt cx="4072254" cy="234759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35525" y="2077211"/>
              <a:ext cx="3479291" cy="51816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22849" y="2442971"/>
              <a:ext cx="2100579" cy="51816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28261" y="2808681"/>
              <a:ext cx="3898011" cy="51846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44441" y="3174745"/>
              <a:ext cx="4071873" cy="51815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47133" y="3540505"/>
              <a:ext cx="3644011" cy="51815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996941" y="3906342"/>
              <a:ext cx="2207767" cy="51846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7975" y="2120900"/>
            <a:ext cx="3256026" cy="2892425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xfrm>
            <a:off x="535940" y="6354682"/>
            <a:ext cx="805815" cy="271869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</a:t>
            </a:r>
            <a:r>
              <a:rPr lang="en-US" spc="-10" dirty="0"/>
              <a:t>9</a:t>
            </a:r>
            <a:r>
              <a:rPr spc="-10" dirty="0"/>
              <a:t>-</a:t>
            </a:r>
            <a:r>
              <a:rPr spc="-20" dirty="0"/>
              <a:t>202</a:t>
            </a:r>
            <a:r>
              <a:rPr lang="en-US" spc="-20" dirty="0"/>
              <a:t>5</a:t>
            </a:r>
            <a:endParaRPr spc="-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7160"/>
            <a:ext cx="7033259" cy="86105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Pentingnya</a:t>
            </a:r>
            <a:r>
              <a:rPr spc="-120" dirty="0"/>
              <a:t> </a:t>
            </a:r>
            <a:r>
              <a:rPr spc="-10" dirty="0"/>
              <a:t>Ejaan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71848" y="2382596"/>
            <a:ext cx="356615" cy="51846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71848" y="3114420"/>
            <a:ext cx="356615" cy="51815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871848" y="3846017"/>
            <a:ext cx="356615" cy="518464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4329048" y="2382596"/>
            <a:ext cx="3354704" cy="2348230"/>
            <a:chOff x="4329048" y="2382596"/>
            <a:chExt cx="3354704" cy="2348230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329048" y="2382596"/>
              <a:ext cx="2067432" cy="51846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298438" y="2382596"/>
              <a:ext cx="1163815" cy="51846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316723" y="2382596"/>
              <a:ext cx="205740" cy="51846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29048" y="2748356"/>
              <a:ext cx="629107" cy="518464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853685" y="2748356"/>
              <a:ext cx="633984" cy="518464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390133" y="2748356"/>
              <a:ext cx="1057567" cy="51846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329048" y="3114421"/>
              <a:ext cx="1605661" cy="51815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836665" y="3114421"/>
              <a:ext cx="938174" cy="51815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679691" y="3114421"/>
              <a:ext cx="1003579" cy="51815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329048" y="3480181"/>
              <a:ext cx="963676" cy="51815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329048" y="3846017"/>
              <a:ext cx="1995424" cy="518464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220713" y="3846017"/>
              <a:ext cx="1387347" cy="51846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329048" y="4212082"/>
              <a:ext cx="833932" cy="51815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085333" y="4212082"/>
              <a:ext cx="837590" cy="51815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845809" y="4212082"/>
              <a:ext cx="680313" cy="518159"/>
            </a:xfrm>
            <a:prstGeom prst="rect">
              <a:avLst/>
            </a:prstGeom>
          </p:spPr>
        </p:pic>
      </p:grpSp>
      <p:pic>
        <p:nvPicPr>
          <p:cNvPr id="24" name="object 2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07975" y="2133600"/>
            <a:ext cx="2895600" cy="2879725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7160"/>
            <a:ext cx="7033259" cy="86105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Perkembangan</a:t>
            </a:r>
            <a:r>
              <a:rPr spc="-20" dirty="0"/>
              <a:t> </a:t>
            </a:r>
            <a:r>
              <a:rPr spc="-10" dirty="0"/>
              <a:t>Ejaan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3871848" y="2382596"/>
            <a:ext cx="3797935" cy="2713990"/>
            <a:chOff x="3871848" y="2382596"/>
            <a:chExt cx="3797935" cy="271399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71848" y="2382596"/>
              <a:ext cx="386079" cy="51846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61408" y="2382596"/>
              <a:ext cx="1149883" cy="51846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31637" y="2382596"/>
              <a:ext cx="892454" cy="51846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31738" y="2382596"/>
              <a:ext cx="691514" cy="51846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36084" y="2748356"/>
              <a:ext cx="1514221" cy="51846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658357" y="2748356"/>
              <a:ext cx="1071499" cy="51846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659879" y="2748356"/>
              <a:ext cx="892454" cy="518464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236084" y="3114421"/>
              <a:ext cx="1125829" cy="51815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265165" y="3114421"/>
              <a:ext cx="595376" cy="51815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771133" y="3114421"/>
              <a:ext cx="833932" cy="51815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871848" y="3480181"/>
              <a:ext cx="386079" cy="51815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61408" y="3480181"/>
              <a:ext cx="892454" cy="51815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966461" y="3480181"/>
              <a:ext cx="1407922" cy="51815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217666" y="3480181"/>
              <a:ext cx="228600" cy="51815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331966" y="3480181"/>
              <a:ext cx="1337690" cy="51815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236084" y="3846017"/>
              <a:ext cx="487679" cy="51846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601844" y="3846017"/>
              <a:ext cx="949147" cy="518464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454141" y="3846017"/>
              <a:ext cx="833932" cy="51846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871848" y="4212082"/>
              <a:ext cx="386079" cy="51815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61408" y="4212082"/>
              <a:ext cx="892454" cy="51815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966461" y="4212082"/>
              <a:ext cx="1188491" cy="518159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236084" y="4577842"/>
              <a:ext cx="2242312" cy="518160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377685" y="4577842"/>
              <a:ext cx="595376" cy="518160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883907" y="4577842"/>
              <a:ext cx="762000" cy="518160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307975" y="2060575"/>
            <a:ext cx="2751201" cy="3168650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33" name="object 3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39" y="137160"/>
            <a:ext cx="7033259" cy="86105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Perbedaan</a:t>
            </a:r>
            <a:r>
              <a:rPr sz="3200" spc="-85" dirty="0"/>
              <a:t> </a:t>
            </a:r>
            <a:r>
              <a:rPr sz="3200" spc="-10" dirty="0"/>
              <a:t>Ejaan</a:t>
            </a:r>
            <a:endParaRPr sz="3200"/>
          </a:p>
        </p:txBody>
      </p:sp>
      <p:grpSp>
        <p:nvGrpSpPr>
          <p:cNvPr id="4" name="object 4"/>
          <p:cNvGrpSpPr/>
          <p:nvPr/>
        </p:nvGrpSpPr>
        <p:grpSpPr>
          <a:xfrm>
            <a:off x="460375" y="8000"/>
            <a:ext cx="8683625" cy="6181725"/>
            <a:chOff x="460375" y="8000"/>
            <a:chExt cx="8683625" cy="618172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0375" y="1403286"/>
              <a:ext cx="8226425" cy="478637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24750" y="8000"/>
              <a:ext cx="1619250" cy="139534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0692" y="1427479"/>
            <a:ext cx="8105775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95"/>
              </a:spcBef>
              <a:buAutoNum type="arabicParenR"/>
              <a:tabLst>
                <a:tab pos="469265" algn="l"/>
              </a:tabLst>
            </a:pP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Abjad</a:t>
            </a:r>
            <a:endParaRPr sz="28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Vokal:</a:t>
            </a:r>
            <a:r>
              <a:rPr sz="28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a,</a:t>
            </a:r>
            <a:r>
              <a:rPr sz="28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e,</a:t>
            </a:r>
            <a:r>
              <a:rPr sz="28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i,</a:t>
            </a:r>
            <a:r>
              <a:rPr sz="28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o,</a:t>
            </a:r>
            <a:r>
              <a:rPr sz="2800" spc="-50" dirty="0">
                <a:solidFill>
                  <a:srgbClr val="001F5F"/>
                </a:solidFill>
                <a:latin typeface="Arial"/>
                <a:cs typeface="Arial"/>
              </a:rPr>
              <a:t> u</a:t>
            </a:r>
            <a:endParaRPr sz="28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Konsonan</a:t>
            </a:r>
            <a:endParaRPr sz="2800" dirty="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Diftong:</a:t>
            </a:r>
            <a:r>
              <a:rPr sz="28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ai,</a:t>
            </a:r>
            <a:r>
              <a:rPr sz="28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au,</a:t>
            </a:r>
            <a:r>
              <a:rPr sz="28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001F5F"/>
                </a:solidFill>
                <a:latin typeface="Arial"/>
                <a:cs typeface="Arial"/>
              </a:rPr>
              <a:t>oi</a:t>
            </a:r>
            <a:endParaRPr sz="2800" dirty="0">
              <a:latin typeface="Arial"/>
              <a:cs typeface="Arial"/>
            </a:endParaRPr>
          </a:p>
          <a:p>
            <a:pPr marL="468630" indent="-455930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468630" algn="l"/>
              </a:tabLst>
            </a:pP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Gabungan</a:t>
            </a:r>
            <a:r>
              <a:rPr sz="28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huruf</a:t>
            </a:r>
            <a:r>
              <a:rPr sz="2800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konsonan:</a:t>
            </a:r>
            <a:r>
              <a:rPr sz="28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kh,</a:t>
            </a:r>
            <a:r>
              <a:rPr sz="28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ng,</a:t>
            </a:r>
            <a:r>
              <a:rPr sz="28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35" dirty="0">
                <a:solidFill>
                  <a:srgbClr val="001F5F"/>
                </a:solidFill>
                <a:latin typeface="Arial"/>
                <a:cs typeface="Arial"/>
              </a:rPr>
              <a:t>ny,</a:t>
            </a:r>
            <a:r>
              <a:rPr sz="2800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25" dirty="0" err="1">
                <a:solidFill>
                  <a:srgbClr val="001F5F"/>
                </a:solidFill>
                <a:latin typeface="Arial"/>
                <a:cs typeface="Arial"/>
              </a:rPr>
              <a:t>sy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6687" y="63"/>
            <a:ext cx="6708775" cy="690880"/>
          </a:xfrm>
          <a:prstGeom prst="rect">
            <a:avLst/>
          </a:prstGeom>
          <a:solidFill>
            <a:srgbClr val="548ED4"/>
          </a:solidFill>
          <a:ln w="25400">
            <a:solidFill>
              <a:srgbClr val="385D89"/>
            </a:solidFill>
          </a:ln>
        </p:spPr>
        <p:txBody>
          <a:bodyPr vert="horz" wrap="square" lIns="0" tIns="1219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960"/>
              </a:spcBef>
            </a:pPr>
            <a:r>
              <a:rPr sz="2800" dirty="0"/>
              <a:t>Pemakaian</a:t>
            </a:r>
            <a:r>
              <a:rPr sz="2800" spc="-120" dirty="0"/>
              <a:t> </a:t>
            </a:r>
            <a:r>
              <a:rPr sz="2800" spc="-10" dirty="0"/>
              <a:t>Huruf</a:t>
            </a:r>
            <a:endParaRPr sz="28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92950" y="344550"/>
            <a:ext cx="1800225" cy="157162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DF557-5CD9-F3AB-6FA4-5855E9895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50C952E-E0CB-7E43-3071-8F5A956EF5C7}"/>
              </a:ext>
            </a:extLst>
          </p:cNvPr>
          <p:cNvSpPr txBox="1"/>
          <p:nvPr/>
        </p:nvSpPr>
        <p:spPr>
          <a:xfrm>
            <a:off x="310692" y="1427479"/>
            <a:ext cx="8105775" cy="2607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9265" algn="l"/>
              </a:tabLst>
            </a:pPr>
            <a:r>
              <a:rPr sz="2800" dirty="0" err="1">
                <a:solidFill>
                  <a:srgbClr val="001F5F"/>
                </a:solidFill>
                <a:latin typeface="Arial"/>
                <a:cs typeface="Arial"/>
              </a:rPr>
              <a:t>Pe</a:t>
            </a:r>
            <a:r>
              <a:rPr lang="en-US" sz="2800" dirty="0" err="1">
                <a:solidFill>
                  <a:srgbClr val="001F5F"/>
                </a:solidFill>
                <a:latin typeface="Arial"/>
                <a:cs typeface="Arial"/>
              </a:rPr>
              <a:t>me</a:t>
            </a:r>
            <a:r>
              <a:rPr sz="2800" dirty="0" err="1">
                <a:solidFill>
                  <a:srgbClr val="001F5F"/>
                </a:solidFill>
                <a:latin typeface="Arial"/>
                <a:cs typeface="Arial"/>
              </a:rPr>
              <a:t>nggalan</a:t>
            </a:r>
            <a:r>
              <a:rPr sz="2800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1F5F"/>
                </a:solidFill>
                <a:latin typeface="Arial"/>
                <a:cs typeface="Arial"/>
              </a:rPr>
              <a:t>kata</a:t>
            </a:r>
            <a:endParaRPr sz="2800" dirty="0">
              <a:latin typeface="Arial"/>
              <a:cs typeface="Arial"/>
            </a:endParaRPr>
          </a:p>
          <a:p>
            <a:pPr marL="691515" marR="5080" lvl="1" indent="-221615">
              <a:lnSpc>
                <a:spcPct val="100000"/>
              </a:lnSpc>
              <a:buChar char="•"/>
              <a:tabLst>
                <a:tab pos="728980" algn="l"/>
              </a:tabLst>
            </a:pP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Diperlukan</a:t>
            </a:r>
            <a:r>
              <a:rPr sz="2800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apabila</a:t>
            </a:r>
            <a:r>
              <a:rPr sz="28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kata</a:t>
            </a:r>
            <a:r>
              <a:rPr sz="2800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terakhir</a:t>
            </a:r>
            <a:r>
              <a:rPr sz="2800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melebihi</a:t>
            </a:r>
            <a:r>
              <a:rPr sz="28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batas 	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margin</a:t>
            </a:r>
            <a:r>
              <a:rPr sz="2800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kanan</a:t>
            </a:r>
            <a:endParaRPr sz="2800" dirty="0">
              <a:latin typeface="Arial"/>
              <a:cs typeface="Arial"/>
            </a:endParaRPr>
          </a:p>
          <a:p>
            <a:pPr marL="691515" lvl="1" indent="-221615">
              <a:lnSpc>
                <a:spcPct val="100000"/>
              </a:lnSpc>
              <a:buChar char="•"/>
              <a:tabLst>
                <a:tab pos="691515" algn="l"/>
              </a:tabLst>
            </a:pP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Pemenggalan</a:t>
            </a:r>
            <a:r>
              <a:rPr sz="2800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berdasarkan</a:t>
            </a:r>
            <a:r>
              <a:rPr sz="2800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suku</a:t>
            </a:r>
            <a:r>
              <a:rPr sz="2800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1F5F"/>
                </a:solidFill>
                <a:latin typeface="Arial"/>
                <a:cs typeface="Arial"/>
              </a:rPr>
              <a:t>kata</a:t>
            </a:r>
            <a:endParaRPr sz="2800" dirty="0">
              <a:latin typeface="Arial"/>
              <a:cs typeface="Arial"/>
            </a:endParaRPr>
          </a:p>
          <a:p>
            <a:pPr marL="691515" marR="601980" lvl="1" indent="-221615">
              <a:lnSpc>
                <a:spcPts val="3279"/>
              </a:lnSpc>
              <a:spcBef>
                <a:spcPts val="180"/>
              </a:spcBef>
              <a:buChar char="•"/>
              <a:tabLst>
                <a:tab pos="728980" algn="l"/>
              </a:tabLst>
            </a:pP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Setiap</a:t>
            </a:r>
            <a:r>
              <a:rPr sz="28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satu</a:t>
            </a:r>
            <a:r>
              <a:rPr sz="28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kata</a:t>
            </a:r>
            <a:r>
              <a:rPr sz="28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ditandai</a:t>
            </a:r>
            <a:r>
              <a:rPr sz="28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satu</a:t>
            </a:r>
            <a:r>
              <a:rPr sz="28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vokal</a:t>
            </a:r>
            <a:r>
              <a:rPr sz="28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kecuali 	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kata</a:t>
            </a:r>
            <a:r>
              <a:rPr sz="28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001F5F"/>
                </a:solidFill>
                <a:latin typeface="Arial"/>
                <a:cs typeface="Arial"/>
              </a:rPr>
              <a:t>berdiftong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D7F7765-1CB9-0540-6CF6-31952767181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687" y="63"/>
            <a:ext cx="6708775" cy="553998"/>
          </a:xfrm>
          <a:prstGeom prst="rect">
            <a:avLst/>
          </a:prstGeom>
          <a:solidFill>
            <a:srgbClr val="548ED4"/>
          </a:solidFill>
          <a:ln w="25400">
            <a:solidFill>
              <a:srgbClr val="385D89"/>
            </a:solidFill>
          </a:ln>
        </p:spPr>
        <p:txBody>
          <a:bodyPr vert="horz" wrap="square" lIns="0" tIns="1219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960"/>
              </a:spcBef>
            </a:pPr>
            <a:r>
              <a:rPr lang="en-US" sz="2800" dirty="0" err="1"/>
              <a:t>Pemenggalan</a:t>
            </a:r>
            <a:r>
              <a:rPr lang="en-US" sz="2800" dirty="0"/>
              <a:t> Kata</a:t>
            </a:r>
            <a:endParaRPr sz="280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4271CDD-4C54-3BFA-AD25-29767F7629C3}"/>
              </a:ext>
            </a:extLst>
          </p:cNvPr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FB310B84-B480-41A1-22FA-66F14D5466B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5A660EBC-B0F8-9B02-1481-F5CC8AD793F3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4176308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0692" y="1429003"/>
            <a:ext cx="8058150" cy="4772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469265" algn="l"/>
              </a:tabLst>
            </a:pP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Huruf</a:t>
            </a:r>
            <a:r>
              <a:rPr sz="24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pertama</a:t>
            </a:r>
            <a:r>
              <a:rPr sz="24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awal</a:t>
            </a:r>
            <a:r>
              <a:rPr sz="2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kalimat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Huruf</a:t>
            </a:r>
            <a:r>
              <a:rPr sz="2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pertama</a:t>
            </a:r>
            <a:r>
              <a:rPr sz="2400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petikan</a:t>
            </a:r>
            <a:r>
              <a:rPr sz="24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langsung</a:t>
            </a:r>
            <a:endParaRPr sz="240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  <a:buAutoNum type="arabicParenR"/>
              <a:tabLst>
                <a:tab pos="469900" algn="l"/>
              </a:tabLst>
            </a:pP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Huruf</a:t>
            </a:r>
            <a:r>
              <a:rPr sz="2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pertama</a:t>
            </a:r>
            <a:r>
              <a:rPr sz="2400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dalam</a:t>
            </a:r>
            <a:r>
              <a:rPr sz="24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ungkapan</a:t>
            </a:r>
            <a:r>
              <a:rPr sz="2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yang</a:t>
            </a:r>
            <a:r>
              <a:rPr sz="2400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berhubungan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dengan</a:t>
            </a:r>
            <a:r>
              <a:rPr sz="24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nama</a:t>
            </a:r>
            <a:r>
              <a:rPr sz="2400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Tuhan</a:t>
            </a:r>
            <a:r>
              <a:rPr sz="2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dan</a:t>
            </a:r>
            <a:r>
              <a:rPr sz="24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kitab</a:t>
            </a:r>
            <a:r>
              <a:rPr sz="2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suci,</a:t>
            </a:r>
            <a:r>
              <a:rPr sz="24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termasuk</a:t>
            </a:r>
            <a:r>
              <a:rPr sz="2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kata</a:t>
            </a:r>
            <a:r>
              <a:rPr sz="2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ganti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untuk</a:t>
            </a:r>
            <a:r>
              <a:rPr sz="2400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Tuhan</a:t>
            </a:r>
            <a:endParaRPr sz="2400">
              <a:latin typeface="Arial"/>
              <a:cs typeface="Arial"/>
            </a:endParaRPr>
          </a:p>
          <a:p>
            <a:pPr marL="469900" marR="970915" indent="-457200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469900" algn="l"/>
              </a:tabLst>
            </a:pP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Huruf</a:t>
            </a:r>
            <a:r>
              <a:rPr sz="24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pertama</a:t>
            </a:r>
            <a:r>
              <a:rPr sz="2400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gelar</a:t>
            </a:r>
            <a:r>
              <a:rPr sz="24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kehormatan,</a:t>
            </a:r>
            <a:r>
              <a:rPr sz="2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keturunan,</a:t>
            </a:r>
            <a:r>
              <a:rPr sz="24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001F5F"/>
                </a:solidFill>
                <a:latin typeface="Arial"/>
                <a:cs typeface="Arial"/>
              </a:rPr>
              <a:t>dan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keagamaan</a:t>
            </a:r>
            <a:r>
              <a:rPr sz="24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yang</a:t>
            </a:r>
            <a:r>
              <a:rPr sz="2400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diikuti</a:t>
            </a:r>
            <a:r>
              <a:rPr sz="2400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nama</a:t>
            </a:r>
            <a:r>
              <a:rPr sz="2400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orang</a:t>
            </a:r>
            <a:endParaRPr sz="2400">
              <a:latin typeface="Arial"/>
              <a:cs typeface="Arial"/>
            </a:endParaRPr>
          </a:p>
          <a:p>
            <a:pPr marL="469900" marR="513080" indent="-457200">
              <a:lnSpc>
                <a:spcPct val="100000"/>
              </a:lnSpc>
              <a:buAutoNum type="arabicParenR"/>
              <a:tabLst>
                <a:tab pos="469900" algn="l"/>
              </a:tabLst>
            </a:pP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Huruf</a:t>
            </a:r>
            <a:r>
              <a:rPr sz="24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pertam</a:t>
            </a:r>
            <a:r>
              <a:rPr sz="24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unsur</a:t>
            </a:r>
            <a:r>
              <a:rPr sz="24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nama</a:t>
            </a:r>
            <a:r>
              <a:rPr sz="24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jabatan</a:t>
            </a:r>
            <a:r>
              <a:rPr sz="2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dan</a:t>
            </a:r>
            <a:r>
              <a:rPr sz="24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pangkat</a:t>
            </a:r>
            <a:r>
              <a:rPr sz="2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01F5F"/>
                </a:solidFill>
                <a:latin typeface="Arial"/>
                <a:cs typeface="Arial"/>
              </a:rPr>
              <a:t>yang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diikuti</a:t>
            </a:r>
            <a:r>
              <a:rPr sz="2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nama</a:t>
            </a:r>
            <a:r>
              <a:rPr sz="24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orang,</a:t>
            </a:r>
            <a:r>
              <a:rPr sz="2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instansi,</a:t>
            </a:r>
            <a:r>
              <a:rPr sz="2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atau</a:t>
            </a:r>
            <a:r>
              <a:rPr sz="24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nama</a:t>
            </a:r>
            <a:r>
              <a:rPr sz="24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tempat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Huruf</a:t>
            </a:r>
            <a:r>
              <a:rPr sz="2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pertama</a:t>
            </a:r>
            <a:r>
              <a:rPr sz="24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01F5F"/>
                </a:solidFill>
                <a:latin typeface="Arial"/>
                <a:cs typeface="Arial"/>
              </a:rPr>
              <a:t>unsur-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unsur</a:t>
            </a:r>
            <a:r>
              <a:rPr sz="2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nama</a:t>
            </a:r>
            <a:r>
              <a:rPr sz="2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orang</a:t>
            </a:r>
            <a:endParaRPr sz="24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Huruf</a:t>
            </a:r>
            <a:r>
              <a:rPr sz="2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pertama</a:t>
            </a:r>
            <a:r>
              <a:rPr sz="2400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nama</a:t>
            </a:r>
            <a:r>
              <a:rPr sz="2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bangsa,</a:t>
            </a:r>
            <a:r>
              <a:rPr sz="24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suku</a:t>
            </a:r>
            <a:r>
              <a:rPr sz="24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bangsa,</a:t>
            </a:r>
            <a:r>
              <a:rPr sz="2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dan</a:t>
            </a:r>
            <a:r>
              <a:rPr sz="24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bahasa</a:t>
            </a:r>
            <a:endParaRPr sz="2400">
              <a:latin typeface="Arial"/>
              <a:cs typeface="Arial"/>
            </a:endParaRPr>
          </a:p>
          <a:p>
            <a:pPr marL="469900" marR="987425" indent="-457200">
              <a:lnSpc>
                <a:spcPts val="2810"/>
              </a:lnSpc>
              <a:spcBef>
                <a:spcPts val="155"/>
              </a:spcBef>
              <a:buAutoNum type="arabicParenR"/>
              <a:tabLst>
                <a:tab pos="469900" algn="l"/>
              </a:tabLst>
            </a:pP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Huruf</a:t>
            </a:r>
            <a:r>
              <a:rPr sz="24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pertama</a:t>
            </a:r>
            <a:r>
              <a:rPr sz="24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nama</a:t>
            </a:r>
            <a:r>
              <a:rPr sz="24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tahun,</a:t>
            </a:r>
            <a:r>
              <a:rPr sz="2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bulan,</a:t>
            </a:r>
            <a:r>
              <a:rPr sz="2400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hari</a:t>
            </a:r>
            <a:r>
              <a:rPr sz="2400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raya,</a:t>
            </a:r>
            <a:r>
              <a:rPr sz="24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001F5F"/>
                </a:solidFill>
                <a:latin typeface="Arial"/>
                <a:cs typeface="Arial"/>
              </a:rPr>
              <a:t>dan </a:t>
            </a:r>
            <a:r>
              <a:rPr sz="2400" dirty="0">
                <a:solidFill>
                  <a:srgbClr val="001F5F"/>
                </a:solidFill>
                <a:latin typeface="Arial"/>
                <a:cs typeface="Arial"/>
              </a:rPr>
              <a:t>peristiwa</a:t>
            </a:r>
            <a:r>
              <a:rPr sz="2400" spc="-1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Arial"/>
                <a:cs typeface="Arial"/>
              </a:rPr>
              <a:t>sejarah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6687" y="63"/>
            <a:ext cx="6708775" cy="553998"/>
          </a:xfrm>
          <a:prstGeom prst="rect">
            <a:avLst/>
          </a:prstGeom>
          <a:solidFill>
            <a:srgbClr val="548ED4"/>
          </a:solidFill>
          <a:ln w="25400">
            <a:solidFill>
              <a:srgbClr val="385D89"/>
            </a:solidFill>
          </a:ln>
        </p:spPr>
        <p:txBody>
          <a:bodyPr vert="horz" wrap="square" lIns="0" tIns="1219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960"/>
              </a:spcBef>
            </a:pPr>
            <a:r>
              <a:rPr sz="2800" dirty="0" err="1"/>
              <a:t>Pemakaian</a:t>
            </a:r>
            <a:r>
              <a:rPr sz="2800" spc="-80" dirty="0"/>
              <a:t> </a:t>
            </a:r>
            <a:r>
              <a:rPr sz="2800" dirty="0"/>
              <a:t>Huruf</a:t>
            </a:r>
            <a:r>
              <a:rPr sz="2800" spc="-95" dirty="0"/>
              <a:t> </a:t>
            </a:r>
            <a:r>
              <a:rPr sz="2800" spc="-10" dirty="0"/>
              <a:t>Kapital</a:t>
            </a:r>
            <a:endParaRPr sz="2800" dirty="0"/>
          </a:p>
        </p:txBody>
      </p:sp>
      <p:sp>
        <p:nvSpPr>
          <p:cNvPr id="5" name="object 5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00450" y="1427479"/>
            <a:ext cx="480314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marR="243840" indent="-3416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55600" algn="l"/>
              </a:tabLst>
            </a:pP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Menuliskan</a:t>
            </a:r>
            <a:r>
              <a:rPr sz="2800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nama</a:t>
            </a:r>
            <a:r>
              <a:rPr sz="2800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buku, 	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majalah,</a:t>
            </a:r>
            <a:r>
              <a:rPr sz="28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dan</a:t>
            </a:r>
            <a:r>
              <a:rPr sz="28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surat</a:t>
            </a:r>
            <a:r>
              <a:rPr sz="28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kabar 	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yang</a:t>
            </a:r>
            <a:r>
              <a:rPr sz="28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dikutip</a:t>
            </a:r>
            <a:r>
              <a:rPr sz="28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dalam</a:t>
            </a:r>
            <a:r>
              <a:rPr sz="28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tulisan.</a:t>
            </a:r>
            <a:endParaRPr sz="2800">
              <a:latin typeface="Arial"/>
              <a:cs typeface="Arial"/>
            </a:endParaRPr>
          </a:p>
          <a:p>
            <a:pPr marL="355600" marR="88265" indent="-342900">
              <a:lnSpc>
                <a:spcPct val="100000"/>
              </a:lnSpc>
              <a:buAutoNum type="arabicPeriod"/>
              <a:tabLst>
                <a:tab pos="355600" algn="l"/>
                <a:tab pos="406400" algn="l"/>
              </a:tabLst>
            </a:pP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	Menegaskan</a:t>
            </a:r>
            <a:r>
              <a:rPr sz="2800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1F5F"/>
                </a:solidFill>
                <a:latin typeface="Arial"/>
                <a:cs typeface="Arial"/>
              </a:rPr>
              <a:t>atau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mengkhususkan</a:t>
            </a:r>
            <a:r>
              <a:rPr sz="2800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huruf,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bagian</a:t>
            </a:r>
            <a:r>
              <a:rPr sz="2800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kata,</a:t>
            </a:r>
            <a:r>
              <a:rPr sz="28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atau</a:t>
            </a:r>
            <a:r>
              <a:rPr sz="28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kelompok kata.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5600" algn="l"/>
                <a:tab pos="406400" algn="l"/>
              </a:tabLst>
            </a:pP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	Menuliskan</a:t>
            </a:r>
            <a:r>
              <a:rPr sz="2800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kata</a:t>
            </a:r>
            <a:r>
              <a:rPr sz="2800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1F5F"/>
                </a:solidFill>
                <a:latin typeface="Arial"/>
                <a:cs typeface="Arial"/>
              </a:rPr>
              <a:t>nama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ilmiah</a:t>
            </a:r>
            <a:r>
              <a:rPr sz="28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atau</a:t>
            </a:r>
            <a:r>
              <a:rPr sz="2800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ungkapan</a:t>
            </a:r>
            <a:r>
              <a:rPr sz="2800" spc="-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asing,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kecuali</a:t>
            </a:r>
            <a:r>
              <a:rPr sz="2800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yang</a:t>
            </a:r>
            <a:r>
              <a:rPr sz="2800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001F5F"/>
                </a:solidFill>
                <a:latin typeface="Arial"/>
                <a:cs typeface="Arial"/>
              </a:rPr>
              <a:t>sudah </a:t>
            </a:r>
            <a:r>
              <a:rPr sz="2800" dirty="0">
                <a:solidFill>
                  <a:srgbClr val="001F5F"/>
                </a:solidFill>
                <a:latin typeface="Arial"/>
                <a:cs typeface="Arial"/>
              </a:rPr>
              <a:t>disesuaikan</a:t>
            </a:r>
            <a:r>
              <a:rPr sz="2800" spc="-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Arial"/>
                <a:cs typeface="Arial"/>
              </a:rPr>
              <a:t>ejaannya.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6687" y="63"/>
            <a:ext cx="6708775" cy="690880"/>
          </a:xfrm>
          <a:prstGeom prst="rect">
            <a:avLst/>
          </a:prstGeom>
          <a:solidFill>
            <a:srgbClr val="548ED4"/>
          </a:solidFill>
          <a:ln w="25400">
            <a:solidFill>
              <a:srgbClr val="385D89"/>
            </a:solidFill>
          </a:ln>
        </p:spPr>
        <p:txBody>
          <a:bodyPr vert="horz" wrap="square" lIns="0" tIns="1219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960"/>
              </a:spcBef>
              <a:tabLst>
                <a:tab pos="3197860" algn="l"/>
              </a:tabLst>
            </a:pPr>
            <a:r>
              <a:rPr sz="2800" dirty="0"/>
              <a:t>Pemakaian</a:t>
            </a:r>
            <a:r>
              <a:rPr sz="2800" spc="-120" dirty="0"/>
              <a:t> </a:t>
            </a:r>
            <a:r>
              <a:rPr sz="2800" spc="-10" dirty="0"/>
              <a:t>Huruf</a:t>
            </a:r>
            <a:r>
              <a:rPr sz="2800" dirty="0"/>
              <a:t>	</a:t>
            </a:r>
            <a:r>
              <a:rPr sz="2800" spc="-10" dirty="0"/>
              <a:t>Miring</a:t>
            </a:r>
            <a:endParaRPr sz="28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687" y="1700276"/>
            <a:ext cx="2605024" cy="396074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166361" y="6400707"/>
            <a:ext cx="1601470" cy="37909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0020" marR="5080" indent="-147955">
              <a:lnSpc>
                <a:spcPts val="1440"/>
              </a:lnSpc>
              <a:spcBef>
                <a:spcPts val="35"/>
              </a:spcBef>
            </a:pPr>
            <a:r>
              <a:rPr sz="1200" dirty="0">
                <a:latin typeface="Arial"/>
                <a:cs typeface="Arial"/>
              </a:rPr>
              <a:t>MK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Bahasa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Indonesia </a:t>
            </a:r>
            <a:r>
              <a:rPr sz="1200" dirty="0">
                <a:latin typeface="Arial"/>
                <a:cs typeface="Arial"/>
              </a:rPr>
              <a:t>Kode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MK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IBI19202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Revisi:</a:t>
            </a:r>
            <a:r>
              <a:rPr spc="-35" dirty="0"/>
              <a:t> </a:t>
            </a:r>
            <a:r>
              <a:rPr spc="-25" dirty="0"/>
              <a:t>00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23-03-</a:t>
            </a:r>
            <a:r>
              <a:rPr spc="-20" dirty="0"/>
              <a:t>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756</Words>
  <Application>Microsoft Office PowerPoint</Application>
  <PresentationFormat>On-screen Show (4:3)</PresentationFormat>
  <Paragraphs>142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Cambria</vt:lpstr>
      <vt:lpstr>Times New Roman</vt:lpstr>
      <vt:lpstr>Wingdings</vt:lpstr>
      <vt:lpstr>Office Theme</vt:lpstr>
      <vt:lpstr>EJAAN BAHASA INDONESIA DAN KETERAMPILAN BERBAHASA</vt:lpstr>
      <vt:lpstr>Pengertian Ejaan</vt:lpstr>
      <vt:lpstr>Pentingnya Ejaan</vt:lpstr>
      <vt:lpstr>Perkembangan Ejaan</vt:lpstr>
      <vt:lpstr>Perbedaan Ejaan</vt:lpstr>
      <vt:lpstr>Pemakaian Huruf</vt:lpstr>
      <vt:lpstr>Pemenggalan Kata</vt:lpstr>
      <vt:lpstr>Pemakaian Huruf Kapital</vt:lpstr>
      <vt:lpstr>Pemakaian Huruf Miring</vt:lpstr>
      <vt:lpstr>Penulisan Kata</vt:lpstr>
      <vt:lpstr>Singkatan dan Akronim</vt:lpstr>
      <vt:lpstr>Aksara dan Lambang Bilangan</vt:lpstr>
      <vt:lpstr>Aksara dan Lambang Bilangan</vt:lpstr>
      <vt:lpstr>Pemakaian Tanda Baca</vt:lpstr>
      <vt:lpstr>Bahasa Baku dan Fungsinya</vt:lpstr>
      <vt:lpstr>FAKTOR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</cp:lastModifiedBy>
  <cp:revision>10</cp:revision>
  <dcterms:created xsi:type="dcterms:W3CDTF">2025-09-29T04:26:16Z</dcterms:created>
  <dcterms:modified xsi:type="dcterms:W3CDTF">2026-04-04T06:45:49Z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2025-09-29T00:00:00Z</vt:filetime>
  </property>
  <property fmtid="{D5CDD505-2E9C-101B-9397-08002B2CF9AE}" pid="5" name="Producer">
    <vt:lpwstr>3-Heights(TM) PDF Security Shell 4.8.25.2 (http://www.pdf-tools.com)</vt:lpwstr>
  </property>
</Properties>
</file>