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6" r:id="rId3"/>
    <p:sldId id="274" r:id="rId4"/>
    <p:sldId id="273" r:id="rId5"/>
    <p:sldId id="277" r:id="rId6"/>
    <p:sldId id="278" r:id="rId7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386"/>
    <p:restoredTop sz="94704"/>
  </p:normalViewPr>
  <p:slideViewPr>
    <p:cSldViewPr>
      <p:cViewPr varScale="1">
        <p:scale>
          <a:sx n="67" d="100"/>
          <a:sy n="67" d="100"/>
        </p:scale>
        <p:origin x="111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rgbClr val="001F5F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dirty="0"/>
              <a:t>Revisi:</a:t>
            </a:r>
            <a:r>
              <a:rPr spc="-35" dirty="0"/>
              <a:t> </a:t>
            </a:r>
            <a:r>
              <a:rPr spc="-25" dirty="0"/>
              <a:t>00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10" dirty="0"/>
              <a:t>23-03-</a:t>
            </a:r>
            <a:r>
              <a:rPr spc="-20" dirty="0"/>
              <a:t>2020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001F5F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dirty="0"/>
              <a:t>Revisi:</a:t>
            </a:r>
            <a:r>
              <a:rPr spc="-35" dirty="0"/>
              <a:t> </a:t>
            </a:r>
            <a:r>
              <a:rPr spc="-25" dirty="0"/>
              <a:t>00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10" dirty="0"/>
              <a:t>23-03-</a:t>
            </a:r>
            <a:r>
              <a:rPr spc="-20" dirty="0"/>
              <a:t>2020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1439" y="135636"/>
            <a:ext cx="6672072" cy="86258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10692" y="1328394"/>
            <a:ext cx="3478529" cy="47815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883277" y="1328394"/>
            <a:ext cx="3104515" cy="43008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dirty="0"/>
              <a:t>Revisi:</a:t>
            </a:r>
            <a:r>
              <a:rPr spc="-35" dirty="0"/>
              <a:t> </a:t>
            </a:r>
            <a:r>
              <a:rPr spc="-25" dirty="0"/>
              <a:t>00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10" dirty="0"/>
              <a:t>23-03-</a:t>
            </a:r>
            <a:r>
              <a:rPr spc="-20" dirty="0"/>
              <a:t>2020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dirty="0"/>
              <a:t>Revisi:</a:t>
            </a:r>
            <a:r>
              <a:rPr spc="-35" dirty="0"/>
              <a:t> </a:t>
            </a:r>
            <a:r>
              <a:rPr spc="-25" dirty="0"/>
              <a:t>00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10" dirty="0"/>
              <a:t>23-03-</a:t>
            </a:r>
            <a:r>
              <a:rPr spc="-20" dirty="0"/>
              <a:t>2020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019925" y="160400"/>
            <a:ext cx="1873250" cy="132397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dirty="0"/>
              <a:t>Revisi:</a:t>
            </a:r>
            <a:r>
              <a:rPr spc="-35" dirty="0"/>
              <a:t> </a:t>
            </a:r>
            <a:r>
              <a:rPr spc="-25" dirty="0"/>
              <a:t>00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10" dirty="0"/>
              <a:t>23-03-</a:t>
            </a:r>
            <a:r>
              <a:rPr spc="-20" dirty="0"/>
              <a:t>2020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6334" y="279019"/>
            <a:ext cx="6750050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59148" y="1427479"/>
            <a:ext cx="4122420" cy="47199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rgbClr val="001F5F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7913369" y="6407108"/>
            <a:ext cx="694054" cy="196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dirty="0"/>
              <a:t>Revisi:</a:t>
            </a:r>
            <a:r>
              <a:rPr spc="-35" dirty="0"/>
              <a:t> </a:t>
            </a:r>
            <a:r>
              <a:rPr spc="-25" dirty="0"/>
              <a:t>00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5940" y="6354682"/>
            <a:ext cx="805815" cy="2876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10" dirty="0"/>
              <a:t>23-03-</a:t>
            </a:r>
            <a:r>
              <a:rPr spc="-20" dirty="0"/>
              <a:t>2020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1.jp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63167" y="2593848"/>
            <a:ext cx="7214616" cy="505967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975104" y="3203448"/>
            <a:ext cx="5417820" cy="505968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2781300" y="4422647"/>
            <a:ext cx="3578860" cy="506095"/>
            <a:chOff x="2781300" y="4422647"/>
            <a:chExt cx="3578860" cy="506095"/>
          </a:xfrm>
        </p:grpSpPr>
        <p:pic>
          <p:nvPicPr>
            <p:cNvPr id="6" name="object 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781300" y="4422647"/>
              <a:ext cx="1392936" cy="505968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552444" y="4422647"/>
              <a:ext cx="2807207" cy="505968"/>
            </a:xfrm>
            <a:prstGeom prst="rect">
              <a:avLst/>
            </a:prstGeom>
          </p:spPr>
        </p:pic>
      </p:grpSp>
      <p:sp>
        <p:nvSpPr>
          <p:cNvPr id="23" name="object 23"/>
          <p:cNvSpPr txBox="1">
            <a:spLocks noGrp="1"/>
          </p:cNvSpPr>
          <p:nvPr>
            <p:ph type="title"/>
          </p:nvPr>
        </p:nvSpPr>
        <p:spPr>
          <a:xfrm>
            <a:off x="1262252" y="2080641"/>
            <a:ext cx="5906644" cy="124328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24255" marR="5080" indent="-1012190" algn="ctr">
              <a:lnSpc>
                <a:spcPct val="100000"/>
              </a:lnSpc>
              <a:spcBef>
                <a:spcPts val="95"/>
              </a:spcBef>
            </a:pPr>
            <a:r>
              <a:rPr lang="en-US" sz="4000" spc="-10" dirty="0">
                <a:solidFill>
                  <a:srgbClr val="001F5F"/>
                </a:solidFill>
                <a:latin typeface="Cambria"/>
                <a:cs typeface="Cambria"/>
              </a:rPr>
              <a:t>UNSUR SERAPAN </a:t>
            </a:r>
            <a:br>
              <a:rPr lang="en-US" sz="4000" spc="-10" dirty="0">
                <a:solidFill>
                  <a:srgbClr val="001F5F"/>
                </a:solidFill>
                <a:latin typeface="Cambria"/>
                <a:cs typeface="Cambria"/>
              </a:rPr>
            </a:br>
            <a:r>
              <a:rPr lang="en-US" sz="4000" spc="-10" dirty="0">
                <a:solidFill>
                  <a:srgbClr val="001F5F"/>
                </a:solidFill>
                <a:latin typeface="Cambria"/>
                <a:cs typeface="Cambria"/>
              </a:rPr>
              <a:t>BAHASA INDONESIA</a:t>
            </a:r>
            <a:endParaRPr sz="4000" dirty="0">
              <a:latin typeface="Cambria"/>
              <a:cs typeface="Cambri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080766" y="3909822"/>
            <a:ext cx="2980055" cy="169982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4000" b="1" spc="-105" dirty="0" err="1">
                <a:solidFill>
                  <a:srgbClr val="001F5F"/>
                </a:solidFill>
                <a:latin typeface="Cambria"/>
                <a:cs typeface="Cambria"/>
              </a:rPr>
              <a:t>Zulkarnaini</a:t>
            </a:r>
            <a:r>
              <a:rPr sz="4000" b="1" spc="-10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endParaRPr lang="en-US" sz="4000" b="1" spc="-25" dirty="0">
              <a:solidFill>
                <a:srgbClr val="001F5F"/>
              </a:solidFill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endParaRPr lang="id-ID" sz="4000" b="1" spc="-25" dirty="0">
              <a:solidFill>
                <a:srgbClr val="001F5F"/>
              </a:solidFill>
              <a:latin typeface="Cambria"/>
              <a:cs typeface="Cambria"/>
            </a:endParaRPr>
          </a:p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id-ID" sz="2800" b="1" spc="-25" dirty="0">
                <a:solidFill>
                  <a:srgbClr val="001F5F"/>
                </a:solidFill>
                <a:latin typeface="Cambria"/>
                <a:cs typeface="Cambria"/>
              </a:rPr>
              <a:t>Pertemuan Ke-3</a:t>
            </a:r>
            <a:endParaRPr sz="2800" dirty="0">
              <a:latin typeface="Cambria"/>
              <a:cs typeface="Cambria"/>
            </a:endParaRPr>
          </a:p>
        </p:txBody>
      </p:sp>
      <p:pic>
        <p:nvPicPr>
          <p:cNvPr id="25" name="object 25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715250" y="142875"/>
            <a:ext cx="1244600" cy="1244600"/>
          </a:xfrm>
          <a:prstGeom prst="rect">
            <a:avLst/>
          </a:prstGeom>
        </p:spPr>
      </p:pic>
      <p:sp>
        <p:nvSpPr>
          <p:cNvPr id="26" name="object 26"/>
          <p:cNvSpPr txBox="1"/>
          <p:nvPr/>
        </p:nvSpPr>
        <p:spPr>
          <a:xfrm>
            <a:off x="4166361" y="6400707"/>
            <a:ext cx="1601470" cy="379095"/>
          </a:xfrm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60020" marR="5080" indent="-147955">
              <a:lnSpc>
                <a:spcPts val="1440"/>
              </a:lnSpc>
              <a:spcBef>
                <a:spcPts val="35"/>
              </a:spcBef>
            </a:pPr>
            <a:r>
              <a:rPr sz="1200" dirty="0">
                <a:latin typeface="Arial"/>
                <a:cs typeface="Arial"/>
              </a:rPr>
              <a:t>MK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:</a:t>
            </a:r>
            <a:r>
              <a:rPr sz="1200" spc="-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Bahasa</a:t>
            </a:r>
            <a:r>
              <a:rPr sz="1200" spc="-40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Indonesia </a:t>
            </a:r>
            <a:r>
              <a:rPr sz="1200" dirty="0">
                <a:latin typeface="Arial"/>
                <a:cs typeface="Arial"/>
              </a:rPr>
              <a:t>Kode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MK</a:t>
            </a:r>
            <a:r>
              <a:rPr sz="1200" spc="15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IBI19202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27" name="object 2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/>
              <a:t>Revisi:</a:t>
            </a:r>
            <a:r>
              <a:rPr spc="-35" dirty="0"/>
              <a:t> </a:t>
            </a:r>
            <a:r>
              <a:rPr spc="-25" dirty="0"/>
              <a:t>00</a:t>
            </a:r>
          </a:p>
        </p:txBody>
      </p:sp>
      <p:sp>
        <p:nvSpPr>
          <p:cNvPr id="28" name="object 28"/>
          <p:cNvSpPr txBox="1">
            <a:spLocks noGrp="1"/>
          </p:cNvSpPr>
          <p:nvPr>
            <p:ph type="dt" sz="half" idx="6"/>
          </p:nvPr>
        </p:nvSpPr>
        <p:spPr>
          <a:xfrm>
            <a:off x="535940" y="6354682"/>
            <a:ext cx="805815" cy="271869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23-0</a:t>
            </a:r>
            <a:r>
              <a:rPr lang="en-US" spc="-10" dirty="0"/>
              <a:t>9</a:t>
            </a:r>
            <a:r>
              <a:rPr spc="-10" dirty="0"/>
              <a:t>-</a:t>
            </a:r>
            <a:r>
              <a:rPr spc="-20" dirty="0"/>
              <a:t>202</a:t>
            </a:r>
            <a:r>
              <a:rPr lang="en-US" spc="-20" dirty="0"/>
              <a:t>5</a:t>
            </a:r>
            <a:endParaRPr spc="-2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913369" y="6392671"/>
            <a:ext cx="6940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"/>
                <a:cs typeface="Arial"/>
              </a:rPr>
              <a:t>Revisi: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spc="-25" dirty="0">
                <a:latin typeface="Arial"/>
                <a:cs typeface="Arial"/>
              </a:rPr>
              <a:t>00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6340246"/>
            <a:ext cx="8058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Arial"/>
                <a:cs typeface="Arial"/>
              </a:rPr>
              <a:t>23-03-</a:t>
            </a:r>
            <a:r>
              <a:rPr sz="1200" spc="-20" dirty="0">
                <a:latin typeface="Arial"/>
                <a:cs typeface="Arial"/>
              </a:rPr>
              <a:t>2020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39" y="137160"/>
            <a:ext cx="7176516" cy="859536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86334" y="279019"/>
            <a:ext cx="6750050" cy="574040"/>
          </a:xfrm>
        </p:spPr>
        <p:txBody>
          <a:bodyPr vert="horz" wrap="square" lIns="0" tIns="12700" rIns="0" bIns="0" rtlCol="0">
            <a:spAutoFit/>
          </a:bodyPr>
          <a:lstStyle/>
          <a:p>
            <a:r>
              <a:rPr lang="en-US" dirty="0" err="1"/>
              <a:t>Pengertian</a:t>
            </a:r>
            <a:r>
              <a:rPr lang="en-US" dirty="0"/>
              <a:t> Kata Serapan</a:t>
            </a:r>
          </a:p>
        </p:txBody>
      </p:sp>
      <p:sp>
        <p:nvSpPr>
          <p:cNvPr id="11" name="Tampungan Teks 10">
            <a:extLst>
              <a:ext uri="{FF2B5EF4-FFF2-40B4-BE49-F238E27FC236}">
                <a16:creationId xmlns:a16="http://schemas.microsoft.com/office/drawing/2014/main" id="{6D73D4A5-FE01-24E2-CDCA-74FE027D6A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00400" y="2209800"/>
            <a:ext cx="5407024" cy="2514600"/>
          </a:xfrm>
        </p:spPr>
        <p:txBody>
          <a:bodyPr/>
          <a:lstStyle/>
          <a:p>
            <a:r>
              <a:rPr lang="id-ID" sz="2400" dirty="0"/>
              <a:t>Menurut KBBI, kata serapan adalah kata yang diserap dari bahasa lain berdasarkan kaidah bahasa penerima.  Dapat dikatakan sebagai kata serapan jika memenuhi kaidah-kaidah bahasa, khususnya bahasa Indonesia. </a:t>
            </a:r>
          </a:p>
        </p:txBody>
      </p:sp>
      <p:pic>
        <p:nvPicPr>
          <p:cNvPr id="12" name="object 1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07975" y="1628775"/>
            <a:ext cx="2392426" cy="3671951"/>
          </a:xfrm>
          <a:prstGeom prst="rect">
            <a:avLst/>
          </a:prstGeom>
        </p:spPr>
      </p:pic>
      <p:sp>
        <p:nvSpPr>
          <p:cNvPr id="18" name="object 26">
            <a:extLst>
              <a:ext uri="{FF2B5EF4-FFF2-40B4-BE49-F238E27FC236}">
                <a16:creationId xmlns:a16="http://schemas.microsoft.com/office/drawing/2014/main" id="{BD0E6898-70C2-E8D1-DD3F-388D30D79F9B}"/>
              </a:ext>
            </a:extLst>
          </p:cNvPr>
          <p:cNvSpPr txBox="1"/>
          <p:nvPr/>
        </p:nvSpPr>
        <p:spPr>
          <a:xfrm>
            <a:off x="4166361" y="6400707"/>
            <a:ext cx="1601470" cy="379095"/>
          </a:xfrm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60020" marR="5080" indent="-147955">
              <a:lnSpc>
                <a:spcPts val="1440"/>
              </a:lnSpc>
              <a:spcBef>
                <a:spcPts val="35"/>
              </a:spcBef>
            </a:pPr>
            <a:r>
              <a:rPr sz="1200" dirty="0">
                <a:latin typeface="Arial"/>
                <a:cs typeface="Arial"/>
              </a:rPr>
              <a:t>MK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:</a:t>
            </a:r>
            <a:r>
              <a:rPr sz="1200" spc="-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Bahasa</a:t>
            </a:r>
            <a:r>
              <a:rPr sz="1200" spc="-40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Indonesia </a:t>
            </a:r>
            <a:r>
              <a:rPr sz="1200" dirty="0">
                <a:latin typeface="Arial"/>
                <a:cs typeface="Arial"/>
              </a:rPr>
              <a:t>Kode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MK</a:t>
            </a:r>
            <a:r>
              <a:rPr sz="1200" spc="15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IBI19202</a:t>
            </a:r>
            <a:endParaRPr sz="12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D21562-F70B-5C2D-C3F3-2D53DFDB14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8FC62CE8-007D-D8BE-F576-A8D44E0425AA}"/>
              </a:ext>
            </a:extLst>
          </p:cNvPr>
          <p:cNvSpPr txBox="1"/>
          <p:nvPr/>
        </p:nvSpPr>
        <p:spPr>
          <a:xfrm>
            <a:off x="7913369" y="6392671"/>
            <a:ext cx="6940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"/>
                <a:cs typeface="Arial"/>
              </a:rPr>
              <a:t>Revisi: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spc="-25" dirty="0">
                <a:latin typeface="Arial"/>
                <a:cs typeface="Arial"/>
              </a:rPr>
              <a:t>00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5B270D56-FBD8-76EF-46CE-2300F38AFB1C}"/>
              </a:ext>
            </a:extLst>
          </p:cNvPr>
          <p:cNvSpPr txBox="1"/>
          <p:nvPr/>
        </p:nvSpPr>
        <p:spPr>
          <a:xfrm>
            <a:off x="535940" y="6340246"/>
            <a:ext cx="8058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Arial"/>
                <a:cs typeface="Arial"/>
              </a:rPr>
              <a:t>23-03-</a:t>
            </a:r>
            <a:r>
              <a:rPr sz="1200" spc="-20" dirty="0">
                <a:latin typeface="Arial"/>
                <a:cs typeface="Arial"/>
              </a:rPr>
              <a:t>2020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5" name="object 5">
            <a:extLst>
              <a:ext uri="{FF2B5EF4-FFF2-40B4-BE49-F238E27FC236}">
                <a16:creationId xmlns:a16="http://schemas.microsoft.com/office/drawing/2014/main" id="{7CDD6AA5-5190-E069-BC04-4256F2B5848F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39" y="137160"/>
            <a:ext cx="7176516" cy="859536"/>
          </a:xfrm>
          <a:prstGeom prst="rect">
            <a:avLst/>
          </a:prstGeom>
        </p:spPr>
      </p:pic>
      <p:sp>
        <p:nvSpPr>
          <p:cNvPr id="6" name="object 6">
            <a:extLst>
              <a:ext uri="{FF2B5EF4-FFF2-40B4-BE49-F238E27FC236}">
                <a16:creationId xmlns:a16="http://schemas.microsoft.com/office/drawing/2014/main" id="{6CF1A33A-99D2-5FFA-5DC2-212159C2A7E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85737" y="279400"/>
            <a:ext cx="7082217" cy="566822"/>
          </a:xfrm>
        </p:spPr>
        <p:txBody>
          <a:bodyPr vert="horz" wrap="square" lIns="0" tIns="12700" rIns="0" bIns="0" rtlCol="0">
            <a:spAutoFit/>
          </a:bodyPr>
          <a:lstStyle/>
          <a:p>
            <a:r>
              <a:rPr lang="en-US"/>
              <a:t>Penyebab adanya Kata Serapan</a:t>
            </a:r>
            <a:endParaRPr lang="en-US" dirty="0"/>
          </a:p>
        </p:txBody>
      </p:sp>
      <p:sp>
        <p:nvSpPr>
          <p:cNvPr id="13" name="Tampungan Teks 12">
            <a:extLst>
              <a:ext uri="{FF2B5EF4-FFF2-40B4-BE49-F238E27FC236}">
                <a16:creationId xmlns:a16="http://schemas.microsoft.com/office/drawing/2014/main" id="{B8D11403-1754-07DD-9359-C9D9925003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52800" y="1427479"/>
            <a:ext cx="5254624" cy="2585323"/>
          </a:xfrm>
        </p:spPr>
        <p:txBody>
          <a:bodyPr/>
          <a:lstStyle/>
          <a:p>
            <a:r>
              <a:rPr lang="id-ID" sz="2400" dirty="0"/>
              <a:t>Faktornya adalah interaksi masyarakat, pesatnya iptek di segala bidang dan kehidupan. Kemajuan dalam berbagai bidang dapat memperluas kosa kata dalam bahasa di dunia. Berdampak juga pada bahasa Indonesia.</a:t>
            </a:r>
          </a:p>
        </p:txBody>
      </p:sp>
      <p:pic>
        <p:nvPicPr>
          <p:cNvPr id="12" name="object 12">
            <a:extLst>
              <a:ext uri="{FF2B5EF4-FFF2-40B4-BE49-F238E27FC236}">
                <a16:creationId xmlns:a16="http://schemas.microsoft.com/office/drawing/2014/main" id="{C2082FA4-0594-43D4-B4A2-159CACFC3CDE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07975" y="1628775"/>
            <a:ext cx="2392426" cy="3671951"/>
          </a:xfrm>
          <a:prstGeom prst="rect">
            <a:avLst/>
          </a:prstGeom>
        </p:spPr>
      </p:pic>
      <p:sp>
        <p:nvSpPr>
          <p:cNvPr id="18" name="object 26">
            <a:extLst>
              <a:ext uri="{FF2B5EF4-FFF2-40B4-BE49-F238E27FC236}">
                <a16:creationId xmlns:a16="http://schemas.microsoft.com/office/drawing/2014/main" id="{B94AF3EE-3A78-5B29-7837-E66B253DF554}"/>
              </a:ext>
            </a:extLst>
          </p:cNvPr>
          <p:cNvSpPr txBox="1"/>
          <p:nvPr/>
        </p:nvSpPr>
        <p:spPr>
          <a:xfrm>
            <a:off x="4166361" y="6400707"/>
            <a:ext cx="1601470" cy="379095"/>
          </a:xfrm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60020" marR="5080" indent="-147955">
              <a:lnSpc>
                <a:spcPts val="1440"/>
              </a:lnSpc>
              <a:spcBef>
                <a:spcPts val="35"/>
              </a:spcBef>
            </a:pPr>
            <a:r>
              <a:rPr sz="1200" dirty="0">
                <a:latin typeface="Arial"/>
                <a:cs typeface="Arial"/>
              </a:rPr>
              <a:t>MK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:</a:t>
            </a:r>
            <a:r>
              <a:rPr sz="1200" spc="-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Bahasa</a:t>
            </a:r>
            <a:r>
              <a:rPr sz="1200" spc="-40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Indonesia </a:t>
            </a:r>
            <a:r>
              <a:rPr sz="1200" dirty="0">
                <a:latin typeface="Arial"/>
                <a:cs typeface="Arial"/>
              </a:rPr>
              <a:t>Kode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MK</a:t>
            </a:r>
            <a:r>
              <a:rPr sz="1200" spc="15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IBI19202</a:t>
            </a:r>
            <a:endParaRPr sz="12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96512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6B9C81-154C-E560-2FBC-02F350F983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ADCD990E-CDA7-0A10-E5B7-0C866FA02AE9}"/>
              </a:ext>
            </a:extLst>
          </p:cNvPr>
          <p:cNvSpPr txBox="1"/>
          <p:nvPr/>
        </p:nvSpPr>
        <p:spPr>
          <a:xfrm>
            <a:off x="7913369" y="6392671"/>
            <a:ext cx="6940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"/>
                <a:cs typeface="Arial"/>
              </a:rPr>
              <a:t>Revisi: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spc="-25" dirty="0">
                <a:latin typeface="Arial"/>
                <a:cs typeface="Arial"/>
              </a:rPr>
              <a:t>00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D1AC2E6F-8C70-DFAE-BE22-DFCF9A19754E}"/>
              </a:ext>
            </a:extLst>
          </p:cNvPr>
          <p:cNvSpPr txBox="1"/>
          <p:nvPr/>
        </p:nvSpPr>
        <p:spPr>
          <a:xfrm>
            <a:off x="535940" y="6340246"/>
            <a:ext cx="8058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Arial"/>
                <a:cs typeface="Arial"/>
              </a:rPr>
              <a:t>23-03-</a:t>
            </a:r>
            <a:r>
              <a:rPr sz="1200" spc="-20" dirty="0">
                <a:latin typeface="Arial"/>
                <a:cs typeface="Arial"/>
              </a:rPr>
              <a:t>2020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5" name="object 5">
            <a:extLst>
              <a:ext uri="{FF2B5EF4-FFF2-40B4-BE49-F238E27FC236}">
                <a16:creationId xmlns:a16="http://schemas.microsoft.com/office/drawing/2014/main" id="{DD2D9119-0CE5-C054-A25A-B537E4B4698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39" y="137160"/>
            <a:ext cx="7176516" cy="859536"/>
          </a:xfrm>
          <a:prstGeom prst="rect">
            <a:avLst/>
          </a:prstGeom>
        </p:spPr>
      </p:pic>
      <p:sp>
        <p:nvSpPr>
          <p:cNvPr id="6" name="object 6">
            <a:extLst>
              <a:ext uri="{FF2B5EF4-FFF2-40B4-BE49-F238E27FC236}">
                <a16:creationId xmlns:a16="http://schemas.microsoft.com/office/drawing/2014/main" id="{2B801ADB-D281-635D-FFBD-3FA4C399EF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PENULISAN</a:t>
            </a:r>
            <a:r>
              <a:rPr spc="-25" dirty="0"/>
              <a:t> </a:t>
            </a:r>
            <a:r>
              <a:rPr dirty="0"/>
              <a:t>UNSUR</a:t>
            </a:r>
            <a:r>
              <a:rPr spc="-25" dirty="0"/>
              <a:t> </a:t>
            </a:r>
            <a:r>
              <a:rPr spc="-30" dirty="0"/>
              <a:t>SERAPAN</a:t>
            </a:r>
          </a:p>
        </p:txBody>
      </p:sp>
      <p:grpSp>
        <p:nvGrpSpPr>
          <p:cNvPr id="7" name="object 7">
            <a:extLst>
              <a:ext uri="{FF2B5EF4-FFF2-40B4-BE49-F238E27FC236}">
                <a16:creationId xmlns:a16="http://schemas.microsoft.com/office/drawing/2014/main" id="{464D0D7C-6BE0-7547-3C13-C1AE25748AE7}"/>
              </a:ext>
            </a:extLst>
          </p:cNvPr>
          <p:cNvGrpSpPr/>
          <p:nvPr/>
        </p:nvGrpSpPr>
        <p:grpSpPr>
          <a:xfrm>
            <a:off x="3727450" y="2253691"/>
            <a:ext cx="4187190" cy="1886585"/>
            <a:chOff x="3727450" y="2253691"/>
            <a:chExt cx="4187190" cy="1886585"/>
          </a:xfrm>
        </p:grpSpPr>
        <p:pic>
          <p:nvPicPr>
            <p:cNvPr id="8" name="object 8">
              <a:extLst>
                <a:ext uri="{FF2B5EF4-FFF2-40B4-BE49-F238E27FC236}">
                  <a16:creationId xmlns:a16="http://schemas.microsoft.com/office/drawing/2014/main" id="{E6D03C5B-91C5-845E-3B0F-8D85D0241ADB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27450" y="2253691"/>
              <a:ext cx="3797427" cy="605332"/>
            </a:xfrm>
            <a:prstGeom prst="rect">
              <a:avLst/>
            </a:prstGeom>
          </p:spPr>
        </p:pic>
        <p:pic>
          <p:nvPicPr>
            <p:cNvPr id="9" name="object 9">
              <a:extLst>
                <a:ext uri="{FF2B5EF4-FFF2-40B4-BE49-F238E27FC236}">
                  <a16:creationId xmlns:a16="http://schemas.microsoft.com/office/drawing/2014/main" id="{C16E60CE-C4AE-B227-7827-CC44B4415937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727450" y="2680969"/>
              <a:ext cx="3691636" cy="605027"/>
            </a:xfrm>
            <a:prstGeom prst="rect">
              <a:avLst/>
            </a:prstGeom>
          </p:spPr>
        </p:pic>
        <p:pic>
          <p:nvPicPr>
            <p:cNvPr id="10" name="object 10">
              <a:extLst>
                <a:ext uri="{FF2B5EF4-FFF2-40B4-BE49-F238E27FC236}">
                  <a16:creationId xmlns:a16="http://schemas.microsoft.com/office/drawing/2014/main" id="{50057E84-C2C8-A91C-9C41-5BD394B02102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727450" y="3107689"/>
              <a:ext cx="4187190" cy="605028"/>
            </a:xfrm>
            <a:prstGeom prst="rect">
              <a:avLst/>
            </a:prstGeom>
          </p:spPr>
        </p:pic>
        <p:pic>
          <p:nvPicPr>
            <p:cNvPr id="11" name="object 11">
              <a:extLst>
                <a:ext uri="{FF2B5EF4-FFF2-40B4-BE49-F238E27FC236}">
                  <a16:creationId xmlns:a16="http://schemas.microsoft.com/office/drawing/2014/main" id="{7C1181AF-3318-7CFC-377D-F2EC08670C93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727450" y="3534486"/>
              <a:ext cx="3433063" cy="605332"/>
            </a:xfrm>
            <a:prstGeom prst="rect">
              <a:avLst/>
            </a:prstGeom>
          </p:spPr>
        </p:pic>
      </p:grpSp>
      <p:pic>
        <p:nvPicPr>
          <p:cNvPr id="12" name="object 12">
            <a:extLst>
              <a:ext uri="{FF2B5EF4-FFF2-40B4-BE49-F238E27FC236}">
                <a16:creationId xmlns:a16="http://schemas.microsoft.com/office/drawing/2014/main" id="{6441F312-CA6C-8BC8-8DEF-682127BA3549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07975" y="1628775"/>
            <a:ext cx="2392426" cy="3671951"/>
          </a:xfrm>
          <a:prstGeom prst="rect">
            <a:avLst/>
          </a:prstGeom>
        </p:spPr>
      </p:pic>
      <p:sp>
        <p:nvSpPr>
          <p:cNvPr id="13" name="object 26">
            <a:extLst>
              <a:ext uri="{FF2B5EF4-FFF2-40B4-BE49-F238E27FC236}">
                <a16:creationId xmlns:a16="http://schemas.microsoft.com/office/drawing/2014/main" id="{948622A4-C897-2CAF-3423-F39DE868AD81}"/>
              </a:ext>
            </a:extLst>
          </p:cNvPr>
          <p:cNvSpPr txBox="1"/>
          <p:nvPr/>
        </p:nvSpPr>
        <p:spPr>
          <a:xfrm>
            <a:off x="4166361" y="6400707"/>
            <a:ext cx="1601470" cy="379095"/>
          </a:xfrm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60020" marR="5080" indent="-147955">
              <a:lnSpc>
                <a:spcPts val="1440"/>
              </a:lnSpc>
              <a:spcBef>
                <a:spcPts val="35"/>
              </a:spcBef>
            </a:pPr>
            <a:r>
              <a:rPr sz="1200" dirty="0">
                <a:latin typeface="Arial"/>
                <a:cs typeface="Arial"/>
              </a:rPr>
              <a:t>MK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:</a:t>
            </a:r>
            <a:r>
              <a:rPr sz="1200" spc="-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Bahasa</a:t>
            </a:r>
            <a:r>
              <a:rPr sz="1200" spc="-40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Indonesia </a:t>
            </a:r>
            <a:r>
              <a:rPr sz="1200" dirty="0">
                <a:latin typeface="Arial"/>
                <a:cs typeface="Arial"/>
              </a:rPr>
              <a:t>Kode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MK</a:t>
            </a:r>
            <a:r>
              <a:rPr sz="1200" spc="15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IBI19202</a:t>
            </a:r>
            <a:endParaRPr sz="12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67078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4C83F1-A4F2-34BA-2809-BEF45B2D2D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3BFF9F06-16E3-758B-BBCA-88B986C030DF}"/>
              </a:ext>
            </a:extLst>
          </p:cNvPr>
          <p:cNvSpPr txBox="1"/>
          <p:nvPr/>
        </p:nvSpPr>
        <p:spPr>
          <a:xfrm>
            <a:off x="7913369" y="6392671"/>
            <a:ext cx="6940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"/>
                <a:cs typeface="Arial"/>
              </a:rPr>
              <a:t>Revisi: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spc="-25" dirty="0">
                <a:latin typeface="Arial"/>
                <a:cs typeface="Arial"/>
              </a:rPr>
              <a:t>00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0DD3EE56-5592-D9F7-10AA-FA5416F32432}"/>
              </a:ext>
            </a:extLst>
          </p:cNvPr>
          <p:cNvSpPr txBox="1"/>
          <p:nvPr/>
        </p:nvSpPr>
        <p:spPr>
          <a:xfrm>
            <a:off x="4166361" y="6386271"/>
            <a:ext cx="16014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5910" marR="5080" indent="-283845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"/>
                <a:cs typeface="Arial"/>
              </a:rPr>
              <a:t>MK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:</a:t>
            </a:r>
            <a:r>
              <a:rPr sz="1200" spc="-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Bahasa</a:t>
            </a:r>
            <a:r>
              <a:rPr sz="1200" spc="-40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Indonesia </a:t>
            </a:r>
            <a:r>
              <a:rPr sz="1200" dirty="0">
                <a:latin typeface="Arial"/>
                <a:cs typeface="Arial"/>
              </a:rPr>
              <a:t>Kode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MK</a:t>
            </a:r>
            <a:r>
              <a:rPr sz="1200" spc="15" dirty="0">
                <a:latin typeface="Arial"/>
                <a:cs typeface="Arial"/>
              </a:rPr>
              <a:t> </a:t>
            </a:r>
            <a:r>
              <a:rPr sz="1200" spc="-20" dirty="0">
                <a:latin typeface="Arial"/>
                <a:cs typeface="Arial"/>
              </a:rPr>
              <a:t>9425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99F97EB7-F805-4CFE-B552-6A68CD9F498E}"/>
              </a:ext>
            </a:extLst>
          </p:cNvPr>
          <p:cNvSpPr txBox="1"/>
          <p:nvPr/>
        </p:nvSpPr>
        <p:spPr>
          <a:xfrm>
            <a:off x="535940" y="6340246"/>
            <a:ext cx="8058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Arial"/>
                <a:cs typeface="Arial"/>
              </a:rPr>
              <a:t>23-03-</a:t>
            </a:r>
            <a:r>
              <a:rPr sz="1200" spc="-20" dirty="0">
                <a:latin typeface="Arial"/>
                <a:cs typeface="Arial"/>
              </a:rPr>
              <a:t>2020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5" name="object 5">
            <a:extLst>
              <a:ext uri="{FF2B5EF4-FFF2-40B4-BE49-F238E27FC236}">
                <a16:creationId xmlns:a16="http://schemas.microsoft.com/office/drawing/2014/main" id="{7AFF0525-A2D8-7D0E-50C0-F3CF52CB234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39" y="134112"/>
            <a:ext cx="6239256" cy="864107"/>
          </a:xfrm>
          <a:prstGeom prst="rect">
            <a:avLst/>
          </a:prstGeom>
        </p:spPr>
      </p:pic>
      <p:sp>
        <p:nvSpPr>
          <p:cNvPr id="6" name="object 6">
            <a:extLst>
              <a:ext uri="{FF2B5EF4-FFF2-40B4-BE49-F238E27FC236}">
                <a16:creationId xmlns:a16="http://schemas.microsoft.com/office/drawing/2014/main" id="{3D09D838-A519-39C3-5701-FE01B80EB32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dirty="0"/>
              <a:t>Pembagian</a:t>
            </a:r>
            <a:r>
              <a:rPr sz="3200" spc="-35" dirty="0"/>
              <a:t> </a:t>
            </a:r>
            <a:r>
              <a:rPr sz="3200" dirty="0"/>
              <a:t>Unsur</a:t>
            </a:r>
            <a:r>
              <a:rPr sz="3200" spc="-30" dirty="0"/>
              <a:t> </a:t>
            </a:r>
            <a:r>
              <a:rPr sz="3200" spc="-10" dirty="0"/>
              <a:t>Serapan</a:t>
            </a:r>
            <a:endParaRPr sz="3200"/>
          </a:p>
        </p:txBody>
      </p:sp>
      <p:grpSp>
        <p:nvGrpSpPr>
          <p:cNvPr id="7" name="object 7">
            <a:extLst>
              <a:ext uri="{FF2B5EF4-FFF2-40B4-BE49-F238E27FC236}">
                <a16:creationId xmlns:a16="http://schemas.microsoft.com/office/drawing/2014/main" id="{BE3BCA18-5369-6EAB-8703-C0B9EA9EE0D1}"/>
              </a:ext>
            </a:extLst>
          </p:cNvPr>
          <p:cNvGrpSpPr/>
          <p:nvPr/>
        </p:nvGrpSpPr>
        <p:grpSpPr>
          <a:xfrm>
            <a:off x="4343628" y="1967483"/>
            <a:ext cx="4614443" cy="3899917"/>
            <a:chOff x="4408932" y="1967483"/>
            <a:chExt cx="4549139" cy="4002024"/>
          </a:xfrm>
        </p:grpSpPr>
        <p:sp>
          <p:nvSpPr>
            <p:cNvPr id="8" name="object 8">
              <a:extLst>
                <a:ext uri="{FF2B5EF4-FFF2-40B4-BE49-F238E27FC236}">
                  <a16:creationId xmlns:a16="http://schemas.microsoft.com/office/drawing/2014/main" id="{D703CEAE-D019-B160-97F2-3FABC41BADDF}"/>
                </a:ext>
              </a:extLst>
            </p:cNvPr>
            <p:cNvSpPr/>
            <p:nvPr/>
          </p:nvSpPr>
          <p:spPr>
            <a:xfrm>
              <a:off x="4634072" y="2372534"/>
              <a:ext cx="4206476" cy="3596972"/>
            </a:xfrm>
            <a:custGeom>
              <a:avLst/>
              <a:gdLst/>
              <a:ahLst/>
              <a:cxnLst/>
              <a:rect l="l" t="t" r="r" b="b"/>
              <a:pathLst>
                <a:path w="3977004" h="3529329">
                  <a:moveTo>
                    <a:pt x="3976624" y="0"/>
                  </a:moveTo>
                  <a:lnTo>
                    <a:pt x="0" y="0"/>
                  </a:lnTo>
                  <a:lnTo>
                    <a:pt x="0" y="3529012"/>
                  </a:lnTo>
                  <a:lnTo>
                    <a:pt x="3388487" y="3529012"/>
                  </a:lnTo>
                  <a:lnTo>
                    <a:pt x="3976624" y="2940812"/>
                  </a:lnTo>
                  <a:lnTo>
                    <a:pt x="397662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algn="ctr"/>
              <a:r>
                <a:rPr lang="en-US" dirty="0"/>
                <a:t>2. </a:t>
              </a:r>
              <a:r>
                <a:rPr lang="en-US" dirty="0" err="1"/>
                <a:t>Adaptasi</a:t>
              </a:r>
              <a:endParaRPr lang="en-US" dirty="0"/>
            </a:p>
            <a:p>
              <a:r>
                <a:rPr lang="en-US" dirty="0"/>
                <a:t>Akan </a:t>
              </a:r>
              <a:r>
                <a:rPr lang="en-US" dirty="0" err="1"/>
                <a:t>mengambil</a:t>
              </a:r>
              <a:r>
                <a:rPr lang="en-US" dirty="0"/>
                <a:t> </a:t>
              </a:r>
              <a:r>
                <a:rPr lang="en-US" dirty="0" err="1"/>
                <a:t>makna</a:t>
              </a:r>
              <a:r>
                <a:rPr lang="en-US" dirty="0"/>
                <a:t> kata </a:t>
              </a:r>
              <a:r>
                <a:rPr lang="en-US" dirty="0" err="1"/>
                <a:t>asing</a:t>
              </a:r>
              <a:r>
                <a:rPr lang="en-US" dirty="0"/>
                <a:t> yang </a:t>
              </a:r>
              <a:r>
                <a:rPr lang="en-US" dirty="0" err="1"/>
                <a:t>diserap</a:t>
              </a:r>
              <a:r>
                <a:rPr lang="en-US" dirty="0"/>
                <a:t> </a:t>
              </a:r>
              <a:r>
                <a:rPr lang="en-US" dirty="0" err="1"/>
                <a:t>namun</a:t>
              </a:r>
              <a:r>
                <a:rPr lang="en-US" dirty="0"/>
                <a:t> </a:t>
              </a:r>
              <a:r>
                <a:rPr lang="en-US" dirty="0" err="1"/>
                <a:t>penulisannya</a:t>
              </a:r>
              <a:r>
                <a:rPr lang="en-US" dirty="0"/>
                <a:t> </a:t>
              </a:r>
              <a:r>
                <a:rPr lang="en-US" dirty="0" err="1"/>
                <a:t>akan</a:t>
              </a:r>
              <a:r>
                <a:rPr lang="en-US" dirty="0"/>
                <a:t> </a:t>
              </a:r>
              <a:r>
                <a:rPr lang="en-US" dirty="0" err="1"/>
                <a:t>disesuaikan</a:t>
              </a:r>
              <a:r>
                <a:rPr lang="en-US" dirty="0"/>
                <a:t> </a:t>
              </a:r>
              <a:r>
                <a:rPr lang="en-US" dirty="0" err="1"/>
                <a:t>dengan</a:t>
              </a:r>
              <a:r>
                <a:rPr lang="en-US" dirty="0"/>
                <a:t> Bahasa Indonesia. </a:t>
              </a:r>
              <a:r>
                <a:rPr lang="en-US" dirty="0" err="1"/>
                <a:t>Adaptasi</a:t>
              </a:r>
              <a:r>
                <a:rPr lang="en-US" dirty="0"/>
                <a:t> </a:t>
              </a:r>
              <a:r>
                <a:rPr lang="en-US" dirty="0" err="1"/>
                <a:t>tersebut</a:t>
              </a:r>
              <a:r>
                <a:rPr lang="en-US" dirty="0"/>
                <a:t> </a:t>
              </a:r>
              <a:r>
                <a:rPr lang="en-US" dirty="0" err="1"/>
                <a:t>mengikuti</a:t>
              </a:r>
              <a:r>
                <a:rPr lang="en-US" dirty="0"/>
                <a:t> </a:t>
              </a:r>
              <a:r>
                <a:rPr lang="en-US" dirty="0" err="1"/>
                <a:t>Pedoman</a:t>
              </a:r>
              <a:r>
                <a:rPr lang="en-US" dirty="0"/>
                <a:t> </a:t>
              </a:r>
              <a:r>
                <a:rPr lang="en-US" dirty="0" err="1"/>
                <a:t>Penulisan</a:t>
              </a:r>
              <a:r>
                <a:rPr lang="en-US" dirty="0"/>
                <a:t> Istilah dan </a:t>
              </a:r>
              <a:r>
                <a:rPr lang="en-US" dirty="0" err="1"/>
                <a:t>Ejaan</a:t>
              </a:r>
              <a:r>
                <a:rPr lang="en-US" dirty="0"/>
                <a:t> Bahasa Indonesia yang </a:t>
              </a:r>
              <a:r>
                <a:rPr lang="en-US" dirty="0" err="1"/>
                <a:t>Disempurnakan</a:t>
              </a:r>
              <a:r>
                <a:rPr lang="en-US" dirty="0"/>
                <a:t> yang </a:t>
              </a:r>
              <a:r>
                <a:rPr lang="en-US" dirty="0" err="1"/>
                <a:t>dikeluarkan</a:t>
              </a:r>
              <a:r>
                <a:rPr lang="en-US" dirty="0"/>
                <a:t> oleh Pusat Bahasa.</a:t>
              </a:r>
            </a:p>
            <a:p>
              <a:pPr marL="889000" indent="-889000"/>
              <a:r>
                <a:rPr lang="en-US" dirty="0" err="1"/>
                <a:t>Contoh</a:t>
              </a:r>
              <a:r>
                <a:rPr lang="en-US" dirty="0"/>
                <a:t>: </a:t>
              </a:r>
              <a:r>
                <a:rPr lang="en-US" dirty="0" err="1"/>
                <a:t>pluralisasi</a:t>
              </a:r>
              <a:r>
                <a:rPr lang="en-US" dirty="0"/>
                <a:t>, </a:t>
              </a:r>
              <a:r>
                <a:rPr lang="en-US" dirty="0" err="1"/>
                <a:t>akseptabilitas</a:t>
              </a:r>
              <a:r>
                <a:rPr lang="en-US" dirty="0"/>
                <a:t>, </a:t>
              </a:r>
              <a:r>
                <a:rPr lang="en-US" dirty="0" err="1"/>
                <a:t>maksimal</a:t>
              </a:r>
              <a:r>
                <a:rPr lang="en-US" dirty="0"/>
                <a:t>, dan </a:t>
              </a:r>
              <a:r>
                <a:rPr lang="en-US" dirty="0" err="1"/>
                <a:t>kado</a:t>
              </a:r>
              <a:endParaRPr dirty="0"/>
            </a:p>
          </p:txBody>
        </p:sp>
        <p:sp>
          <p:nvSpPr>
            <p:cNvPr id="9" name="object 9">
              <a:extLst>
                <a:ext uri="{FF2B5EF4-FFF2-40B4-BE49-F238E27FC236}">
                  <a16:creationId xmlns:a16="http://schemas.microsoft.com/office/drawing/2014/main" id="{987E07EC-2656-0844-3D5B-736AF9AAB8A7}"/>
                </a:ext>
              </a:extLst>
            </p:cNvPr>
            <p:cNvSpPr/>
            <p:nvPr/>
          </p:nvSpPr>
          <p:spPr>
            <a:xfrm>
              <a:off x="8098663" y="5179186"/>
              <a:ext cx="588645" cy="588645"/>
            </a:xfrm>
            <a:custGeom>
              <a:avLst/>
              <a:gdLst/>
              <a:ahLst/>
              <a:cxnLst/>
              <a:rect l="l" t="t" r="r" b="b"/>
              <a:pathLst>
                <a:path w="588645" h="588645">
                  <a:moveTo>
                    <a:pt x="588136" y="0"/>
                  </a:moveTo>
                  <a:lnTo>
                    <a:pt x="117601" y="117601"/>
                  </a:lnTo>
                  <a:lnTo>
                    <a:pt x="0" y="588200"/>
                  </a:lnTo>
                  <a:lnTo>
                    <a:pt x="588136" y="0"/>
                  </a:lnTo>
                  <a:close/>
                </a:path>
              </a:pathLst>
            </a:custGeom>
            <a:solidFill>
              <a:srgbClr val="CDCD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>
              <a:extLst>
                <a:ext uri="{FF2B5EF4-FFF2-40B4-BE49-F238E27FC236}">
                  <a16:creationId xmlns:a16="http://schemas.microsoft.com/office/drawing/2014/main" id="{66F88015-7222-4392-0362-EFE4CFDFF4C4}"/>
                </a:ext>
              </a:extLst>
            </p:cNvPr>
            <p:cNvSpPr/>
            <p:nvPr/>
          </p:nvSpPr>
          <p:spPr>
            <a:xfrm>
              <a:off x="4482258" y="2025395"/>
              <a:ext cx="4420520" cy="3911146"/>
            </a:xfrm>
            <a:custGeom>
              <a:avLst/>
              <a:gdLst/>
              <a:ahLst/>
              <a:cxnLst/>
              <a:rect l="l" t="t" r="r" b="b"/>
              <a:pathLst>
                <a:path w="3977004" h="3529329">
                  <a:moveTo>
                    <a:pt x="3388487" y="3529012"/>
                  </a:moveTo>
                  <a:lnTo>
                    <a:pt x="3506089" y="3058414"/>
                  </a:lnTo>
                  <a:lnTo>
                    <a:pt x="3976624" y="2940812"/>
                  </a:lnTo>
                  <a:lnTo>
                    <a:pt x="3388487" y="3529012"/>
                  </a:lnTo>
                  <a:lnTo>
                    <a:pt x="0" y="3529012"/>
                  </a:lnTo>
                  <a:lnTo>
                    <a:pt x="0" y="0"/>
                  </a:lnTo>
                  <a:lnTo>
                    <a:pt x="3976624" y="0"/>
                  </a:lnTo>
                  <a:lnTo>
                    <a:pt x="3976624" y="2940812"/>
                  </a:lnTo>
                </a:path>
              </a:pathLst>
            </a:custGeom>
            <a:ln w="25400">
              <a:solidFill>
                <a:srgbClr val="8063A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5" name="object 35">
              <a:extLst>
                <a:ext uri="{FF2B5EF4-FFF2-40B4-BE49-F238E27FC236}">
                  <a16:creationId xmlns:a16="http://schemas.microsoft.com/office/drawing/2014/main" id="{627A3DFA-ECB2-9D56-487B-A624BF878785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692519" y="5083149"/>
              <a:ext cx="210311" cy="518160"/>
            </a:xfrm>
            <a:prstGeom prst="rect">
              <a:avLst/>
            </a:prstGeom>
          </p:spPr>
        </p:pic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id="{99596FC7-41A2-71E8-AFB5-07C22D9EF2DF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466845" y="2025395"/>
              <a:ext cx="805212" cy="886731"/>
            </a:xfrm>
            <a:prstGeom prst="rect">
              <a:avLst/>
            </a:prstGeom>
          </p:spPr>
        </p:pic>
        <p:pic>
          <p:nvPicPr>
            <p:cNvPr id="37" name="object 37">
              <a:extLst>
                <a:ext uri="{FF2B5EF4-FFF2-40B4-BE49-F238E27FC236}">
                  <a16:creationId xmlns:a16="http://schemas.microsoft.com/office/drawing/2014/main" id="{BB4F781B-795F-5673-CB82-6D8C1A83695B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912608" y="1967483"/>
              <a:ext cx="1045463" cy="1002791"/>
            </a:xfrm>
            <a:prstGeom prst="rect">
              <a:avLst/>
            </a:prstGeom>
          </p:spPr>
        </p:pic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id="{8C994605-6E54-5983-D7FE-FEBF6D70A680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408932" y="5064251"/>
              <a:ext cx="1001267" cy="905256"/>
            </a:xfrm>
            <a:prstGeom prst="rect">
              <a:avLst/>
            </a:prstGeom>
          </p:spPr>
        </p:pic>
      </p:grpSp>
      <p:grpSp>
        <p:nvGrpSpPr>
          <p:cNvPr id="39" name="object 39">
            <a:extLst>
              <a:ext uri="{FF2B5EF4-FFF2-40B4-BE49-F238E27FC236}">
                <a16:creationId xmlns:a16="http://schemas.microsoft.com/office/drawing/2014/main" id="{686D9CDE-F26B-CD90-98A8-BD98076B15C3}"/>
              </a:ext>
            </a:extLst>
          </p:cNvPr>
          <p:cNvGrpSpPr/>
          <p:nvPr/>
        </p:nvGrpSpPr>
        <p:grpSpPr>
          <a:xfrm>
            <a:off x="185929" y="1371600"/>
            <a:ext cx="3897248" cy="4500447"/>
            <a:chOff x="53339" y="1152144"/>
            <a:chExt cx="4029838" cy="3808476"/>
          </a:xfrm>
        </p:grpSpPr>
        <p:sp>
          <p:nvSpPr>
            <p:cNvPr id="40" name="object 40">
              <a:extLst>
                <a:ext uri="{FF2B5EF4-FFF2-40B4-BE49-F238E27FC236}">
                  <a16:creationId xmlns:a16="http://schemas.microsoft.com/office/drawing/2014/main" id="{6520541D-36B4-3C7E-4339-B947A8CBA9B0}"/>
                </a:ext>
              </a:extLst>
            </p:cNvPr>
            <p:cNvSpPr/>
            <p:nvPr/>
          </p:nvSpPr>
          <p:spPr>
            <a:xfrm>
              <a:off x="255047" y="1556441"/>
              <a:ext cx="3740318" cy="2884376"/>
            </a:xfrm>
            <a:custGeom>
              <a:avLst/>
              <a:gdLst/>
              <a:ahLst/>
              <a:cxnLst/>
              <a:rect l="l" t="t" r="r" b="b"/>
              <a:pathLst>
                <a:path w="3975100" h="3527425">
                  <a:moveTo>
                    <a:pt x="3975100" y="0"/>
                  </a:moveTo>
                  <a:lnTo>
                    <a:pt x="0" y="0"/>
                  </a:lnTo>
                  <a:lnTo>
                    <a:pt x="0" y="3527425"/>
                  </a:lnTo>
                  <a:lnTo>
                    <a:pt x="3387216" y="3527425"/>
                  </a:lnTo>
                  <a:lnTo>
                    <a:pt x="3975100" y="2939542"/>
                  </a:lnTo>
                  <a:lnTo>
                    <a:pt x="39751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marL="342900" indent="-342900" algn="ctr">
                <a:buAutoNum type="arabicPeriod"/>
              </a:pPr>
              <a:r>
                <a:rPr lang="en-US" sz="2000" dirty="0" err="1"/>
                <a:t>Adopsi</a:t>
              </a:r>
              <a:endParaRPr lang="en-US" sz="2000" dirty="0"/>
            </a:p>
            <a:p>
              <a:r>
                <a:rPr lang="en-US" sz="2000" dirty="0" err="1"/>
                <a:t>Merupakan</a:t>
              </a:r>
              <a:r>
                <a:rPr lang="en-US" sz="2000" dirty="0"/>
                <a:t> kata yang </a:t>
              </a:r>
              <a:r>
                <a:rPr lang="en-US" sz="2000" dirty="0" err="1"/>
                <a:t>mengambil</a:t>
              </a:r>
              <a:r>
                <a:rPr lang="en-US" sz="2000" dirty="0"/>
                <a:t> </a:t>
              </a:r>
              <a:r>
                <a:rPr lang="en-US" sz="2000" dirty="0" err="1"/>
                <a:t>bentuk</a:t>
              </a:r>
              <a:r>
                <a:rPr lang="en-US" sz="2000" dirty="0"/>
                <a:t> dan </a:t>
              </a:r>
              <a:r>
                <a:rPr lang="en-US" sz="2000" dirty="0" err="1"/>
                <a:t>makna</a:t>
              </a:r>
              <a:r>
                <a:rPr lang="en-US" sz="2000" dirty="0"/>
                <a:t> </a:t>
              </a:r>
              <a:r>
                <a:rPr lang="en-US" sz="2000" dirty="0" err="1"/>
                <a:t>asing</a:t>
              </a:r>
              <a:r>
                <a:rPr lang="en-US" sz="2000" dirty="0"/>
                <a:t> </a:t>
              </a:r>
              <a:r>
                <a:rPr lang="en-US" sz="2000" dirty="0" err="1"/>
                <a:t>kemudian</a:t>
              </a:r>
              <a:r>
                <a:rPr lang="en-US" sz="2000" dirty="0"/>
                <a:t> </a:t>
              </a:r>
              <a:r>
                <a:rPr lang="en-US" sz="2000" dirty="0" err="1"/>
                <a:t>diserap</a:t>
              </a:r>
              <a:r>
                <a:rPr lang="en-US" sz="2000" dirty="0"/>
                <a:t> </a:t>
              </a:r>
              <a:r>
                <a:rPr lang="en-US" sz="2000" dirty="0" err="1"/>
                <a:t>secara</a:t>
              </a:r>
              <a:r>
                <a:rPr lang="en-US" sz="2000" dirty="0"/>
                <a:t> </a:t>
              </a:r>
              <a:r>
                <a:rPr lang="en-US" sz="2000" dirty="0" err="1"/>
                <a:t>keseluruhan</a:t>
              </a:r>
              <a:r>
                <a:rPr lang="en-US" sz="2000" dirty="0"/>
                <a:t>. </a:t>
              </a:r>
              <a:r>
                <a:rPr lang="en-US" sz="2000" dirty="0" err="1"/>
                <a:t>Sehingga</a:t>
              </a:r>
              <a:r>
                <a:rPr lang="en-US" sz="2000" dirty="0"/>
                <a:t>, </a:t>
              </a:r>
              <a:r>
                <a:rPr lang="en-US" sz="2000" dirty="0" err="1"/>
                <a:t>tidak</a:t>
              </a:r>
              <a:r>
                <a:rPr lang="en-US" sz="2000" dirty="0"/>
                <a:t> </a:t>
              </a:r>
              <a:r>
                <a:rPr lang="en-US" sz="2000" dirty="0" err="1"/>
                <a:t>terdapat</a:t>
              </a:r>
              <a:r>
                <a:rPr lang="en-US" sz="2000" dirty="0"/>
                <a:t> </a:t>
              </a:r>
              <a:r>
                <a:rPr lang="en-US" sz="2000" dirty="0" err="1"/>
                <a:t>perbedaan</a:t>
              </a:r>
              <a:r>
                <a:rPr lang="en-US" sz="2000" dirty="0"/>
                <a:t> </a:t>
              </a:r>
              <a:r>
                <a:rPr lang="en-US" sz="2000" dirty="0" err="1"/>
                <a:t>penulisan</a:t>
              </a:r>
              <a:r>
                <a:rPr lang="en-US" sz="2000" dirty="0"/>
                <a:t> </a:t>
              </a:r>
              <a:r>
                <a:rPr lang="en-US" sz="2000" dirty="0" err="1"/>
                <a:t>maupun</a:t>
              </a:r>
              <a:r>
                <a:rPr lang="en-US" sz="2000" dirty="0"/>
                <a:t> </a:t>
              </a:r>
              <a:r>
                <a:rPr lang="en-US" sz="2000" dirty="0" err="1"/>
                <a:t>pelafalan</a:t>
              </a:r>
              <a:r>
                <a:rPr lang="en-US" sz="2000" dirty="0"/>
                <a:t> </a:t>
              </a:r>
              <a:r>
                <a:rPr lang="en-US" sz="2000" dirty="0" err="1"/>
                <a:t>antara</a:t>
              </a:r>
              <a:r>
                <a:rPr lang="en-US" sz="2000" dirty="0"/>
                <a:t> Bahasa Indonesia dan </a:t>
              </a:r>
              <a:r>
                <a:rPr lang="en-US" sz="2000" dirty="0" err="1"/>
                <a:t>asing</a:t>
              </a:r>
              <a:r>
                <a:rPr lang="en-US" sz="2000" dirty="0"/>
                <a:t>.</a:t>
              </a:r>
            </a:p>
            <a:p>
              <a:r>
                <a:rPr lang="en-US" sz="2000" dirty="0" err="1"/>
                <a:t>Contoh</a:t>
              </a:r>
              <a:r>
                <a:rPr lang="en-US" sz="2000" dirty="0"/>
                <a:t>: supermarket, plaza, mall, hotdog </a:t>
              </a:r>
              <a:endParaRPr sz="2000" dirty="0"/>
            </a:p>
          </p:txBody>
        </p:sp>
        <p:sp>
          <p:nvSpPr>
            <p:cNvPr id="41" name="object 41">
              <a:extLst>
                <a:ext uri="{FF2B5EF4-FFF2-40B4-BE49-F238E27FC236}">
                  <a16:creationId xmlns:a16="http://schemas.microsoft.com/office/drawing/2014/main" id="{AE3A9E82-4434-1584-9751-829BD53E9B68}"/>
                </a:ext>
              </a:extLst>
            </p:cNvPr>
            <p:cNvSpPr/>
            <p:nvPr/>
          </p:nvSpPr>
          <p:spPr>
            <a:xfrm>
              <a:off x="3495167" y="4136517"/>
              <a:ext cx="588010" cy="588010"/>
            </a:xfrm>
            <a:custGeom>
              <a:avLst/>
              <a:gdLst/>
              <a:ahLst/>
              <a:cxnLst/>
              <a:rect l="l" t="t" r="r" b="b"/>
              <a:pathLst>
                <a:path w="588010" h="588010">
                  <a:moveTo>
                    <a:pt x="587883" y="0"/>
                  </a:moveTo>
                  <a:lnTo>
                    <a:pt x="117602" y="117601"/>
                  </a:lnTo>
                  <a:lnTo>
                    <a:pt x="0" y="587882"/>
                  </a:lnTo>
                  <a:lnTo>
                    <a:pt x="587883" y="0"/>
                  </a:lnTo>
                  <a:close/>
                </a:path>
              </a:pathLst>
            </a:custGeom>
            <a:solidFill>
              <a:srgbClr val="CDCD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>
              <a:extLst>
                <a:ext uri="{FF2B5EF4-FFF2-40B4-BE49-F238E27FC236}">
                  <a16:creationId xmlns:a16="http://schemas.microsoft.com/office/drawing/2014/main" id="{DC4CF93B-2535-5B19-B5F8-EB1407EBCEC2}"/>
                </a:ext>
              </a:extLst>
            </p:cNvPr>
            <p:cNvSpPr/>
            <p:nvPr/>
          </p:nvSpPr>
          <p:spPr>
            <a:xfrm>
              <a:off x="107950" y="1196975"/>
              <a:ext cx="3975100" cy="3759712"/>
            </a:xfrm>
            <a:custGeom>
              <a:avLst/>
              <a:gdLst/>
              <a:ahLst/>
              <a:cxnLst/>
              <a:rect l="l" t="t" r="r" b="b"/>
              <a:pathLst>
                <a:path w="3975100" h="3527425">
                  <a:moveTo>
                    <a:pt x="3387216" y="3527425"/>
                  </a:moveTo>
                  <a:lnTo>
                    <a:pt x="3504819" y="3057144"/>
                  </a:lnTo>
                  <a:lnTo>
                    <a:pt x="3975100" y="2939542"/>
                  </a:lnTo>
                  <a:lnTo>
                    <a:pt x="3387216" y="3527425"/>
                  </a:lnTo>
                  <a:lnTo>
                    <a:pt x="0" y="3527425"/>
                  </a:lnTo>
                  <a:lnTo>
                    <a:pt x="0" y="0"/>
                  </a:lnTo>
                  <a:lnTo>
                    <a:pt x="3975100" y="0"/>
                  </a:lnTo>
                  <a:lnTo>
                    <a:pt x="3975100" y="2939542"/>
                  </a:lnTo>
                </a:path>
              </a:pathLst>
            </a:custGeom>
            <a:ln w="25400">
              <a:solidFill>
                <a:srgbClr val="8063A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7" name="object 67">
              <a:extLst>
                <a:ext uri="{FF2B5EF4-FFF2-40B4-BE49-F238E27FC236}">
                  <a16:creationId xmlns:a16="http://schemas.microsoft.com/office/drawing/2014/main" id="{807A3B01-3197-9DCE-BD0A-6E3249D29AB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3339" y="1152144"/>
              <a:ext cx="1001268" cy="1001267"/>
            </a:xfrm>
            <a:prstGeom prst="rect">
              <a:avLst/>
            </a:prstGeom>
          </p:spPr>
        </p:pic>
        <p:pic>
          <p:nvPicPr>
            <p:cNvPr id="68" name="object 68">
              <a:extLst>
                <a:ext uri="{FF2B5EF4-FFF2-40B4-BE49-F238E27FC236}">
                  <a16:creationId xmlns:a16="http://schemas.microsoft.com/office/drawing/2014/main" id="{08DE8D92-A1DC-AEFF-665E-4C37D9926343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095788" y="1176528"/>
              <a:ext cx="964146" cy="976883"/>
            </a:xfrm>
            <a:prstGeom prst="rect">
              <a:avLst/>
            </a:prstGeom>
          </p:spPr>
        </p:pic>
        <p:pic>
          <p:nvPicPr>
            <p:cNvPr id="69" name="object 69">
              <a:extLst>
                <a:ext uri="{FF2B5EF4-FFF2-40B4-BE49-F238E27FC236}">
                  <a16:creationId xmlns:a16="http://schemas.microsoft.com/office/drawing/2014/main" id="{D89B951C-FD68-F6F5-BE62-7D3B756D6535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4007" y="4056888"/>
              <a:ext cx="1001268" cy="90373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207731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3601DC-C0AD-C4A7-EF73-0F0DB52DE6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A74CC2AD-C95B-9043-B8F5-2F604C76197E}"/>
              </a:ext>
            </a:extLst>
          </p:cNvPr>
          <p:cNvSpPr txBox="1"/>
          <p:nvPr/>
        </p:nvSpPr>
        <p:spPr>
          <a:xfrm>
            <a:off x="7913369" y="6392671"/>
            <a:ext cx="6940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"/>
                <a:cs typeface="Arial"/>
              </a:rPr>
              <a:t>Revisi: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spc="-25" dirty="0">
                <a:latin typeface="Arial"/>
                <a:cs typeface="Arial"/>
              </a:rPr>
              <a:t>00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C4CF3DE5-F14D-8898-0773-0EEAB56BBDA6}"/>
              </a:ext>
            </a:extLst>
          </p:cNvPr>
          <p:cNvSpPr txBox="1"/>
          <p:nvPr/>
        </p:nvSpPr>
        <p:spPr>
          <a:xfrm>
            <a:off x="4166361" y="6386271"/>
            <a:ext cx="16014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5910" marR="5080" indent="-283845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"/>
                <a:cs typeface="Arial"/>
              </a:rPr>
              <a:t>MK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:</a:t>
            </a:r>
            <a:r>
              <a:rPr sz="1200" spc="-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Bahasa</a:t>
            </a:r>
            <a:r>
              <a:rPr sz="1200" spc="-40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Indonesia </a:t>
            </a:r>
            <a:r>
              <a:rPr sz="1200" dirty="0">
                <a:latin typeface="Arial"/>
                <a:cs typeface="Arial"/>
              </a:rPr>
              <a:t>Kode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MK</a:t>
            </a:r>
            <a:r>
              <a:rPr sz="1200" spc="15" dirty="0">
                <a:latin typeface="Arial"/>
                <a:cs typeface="Arial"/>
              </a:rPr>
              <a:t> </a:t>
            </a:r>
            <a:r>
              <a:rPr sz="1200" spc="-20" dirty="0">
                <a:latin typeface="Arial"/>
                <a:cs typeface="Arial"/>
              </a:rPr>
              <a:t>9425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94D21702-D51C-16B2-4BD2-68383FB76941}"/>
              </a:ext>
            </a:extLst>
          </p:cNvPr>
          <p:cNvSpPr txBox="1"/>
          <p:nvPr/>
        </p:nvSpPr>
        <p:spPr>
          <a:xfrm>
            <a:off x="535940" y="6340246"/>
            <a:ext cx="8058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Arial"/>
                <a:cs typeface="Arial"/>
              </a:rPr>
              <a:t>23-03-</a:t>
            </a:r>
            <a:r>
              <a:rPr sz="1200" spc="-20" dirty="0">
                <a:latin typeface="Arial"/>
                <a:cs typeface="Arial"/>
              </a:rPr>
              <a:t>2020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5" name="object 5">
            <a:extLst>
              <a:ext uri="{FF2B5EF4-FFF2-40B4-BE49-F238E27FC236}">
                <a16:creationId xmlns:a16="http://schemas.microsoft.com/office/drawing/2014/main" id="{0B9BAF11-22EB-E34A-AB46-4DDFAD86BAF7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39" y="134112"/>
            <a:ext cx="6239256" cy="864107"/>
          </a:xfrm>
          <a:prstGeom prst="rect">
            <a:avLst/>
          </a:prstGeom>
        </p:spPr>
      </p:pic>
      <p:sp>
        <p:nvSpPr>
          <p:cNvPr id="6" name="object 6">
            <a:extLst>
              <a:ext uri="{FF2B5EF4-FFF2-40B4-BE49-F238E27FC236}">
                <a16:creationId xmlns:a16="http://schemas.microsoft.com/office/drawing/2014/main" id="{0F006C24-0075-7B14-09C3-91F5CA356F1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dirty="0"/>
              <a:t>Pembagian</a:t>
            </a:r>
            <a:r>
              <a:rPr sz="3200" spc="-35" dirty="0"/>
              <a:t> </a:t>
            </a:r>
            <a:r>
              <a:rPr sz="3200" dirty="0"/>
              <a:t>Unsur</a:t>
            </a:r>
            <a:r>
              <a:rPr sz="3200" spc="-30" dirty="0"/>
              <a:t> </a:t>
            </a:r>
            <a:r>
              <a:rPr sz="3200" spc="-10" dirty="0"/>
              <a:t>Serapan</a:t>
            </a:r>
            <a:endParaRPr sz="3200"/>
          </a:p>
        </p:txBody>
      </p:sp>
      <p:grpSp>
        <p:nvGrpSpPr>
          <p:cNvPr id="7" name="object 7">
            <a:extLst>
              <a:ext uri="{FF2B5EF4-FFF2-40B4-BE49-F238E27FC236}">
                <a16:creationId xmlns:a16="http://schemas.microsoft.com/office/drawing/2014/main" id="{FE135D71-0C6A-3933-CB17-1BD56451A57C}"/>
              </a:ext>
            </a:extLst>
          </p:cNvPr>
          <p:cNvGrpSpPr/>
          <p:nvPr/>
        </p:nvGrpSpPr>
        <p:grpSpPr>
          <a:xfrm>
            <a:off x="4343628" y="1967483"/>
            <a:ext cx="4614443" cy="3899917"/>
            <a:chOff x="4408932" y="1967483"/>
            <a:chExt cx="4549139" cy="4002024"/>
          </a:xfrm>
        </p:grpSpPr>
        <p:sp>
          <p:nvSpPr>
            <p:cNvPr id="8" name="object 8">
              <a:extLst>
                <a:ext uri="{FF2B5EF4-FFF2-40B4-BE49-F238E27FC236}">
                  <a16:creationId xmlns:a16="http://schemas.microsoft.com/office/drawing/2014/main" id="{B9B11927-0BA6-44D1-4B26-2E1A513547D6}"/>
                </a:ext>
              </a:extLst>
            </p:cNvPr>
            <p:cNvSpPr/>
            <p:nvPr/>
          </p:nvSpPr>
          <p:spPr>
            <a:xfrm>
              <a:off x="4634072" y="2372534"/>
              <a:ext cx="4206476" cy="3596972"/>
            </a:xfrm>
            <a:custGeom>
              <a:avLst/>
              <a:gdLst/>
              <a:ahLst/>
              <a:cxnLst/>
              <a:rect l="l" t="t" r="r" b="b"/>
              <a:pathLst>
                <a:path w="3977004" h="3529329">
                  <a:moveTo>
                    <a:pt x="3976624" y="0"/>
                  </a:moveTo>
                  <a:lnTo>
                    <a:pt x="0" y="0"/>
                  </a:lnTo>
                  <a:lnTo>
                    <a:pt x="0" y="3529012"/>
                  </a:lnTo>
                  <a:lnTo>
                    <a:pt x="3388487" y="3529012"/>
                  </a:lnTo>
                  <a:lnTo>
                    <a:pt x="3976624" y="2940812"/>
                  </a:lnTo>
                  <a:lnTo>
                    <a:pt x="397662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algn="ctr"/>
              <a:r>
                <a:rPr lang="en-US" dirty="0"/>
                <a:t>2. </a:t>
              </a:r>
              <a:r>
                <a:rPr lang="en-US" dirty="0" err="1"/>
                <a:t>Adaptasi</a:t>
              </a:r>
              <a:endParaRPr lang="en-US" dirty="0"/>
            </a:p>
            <a:p>
              <a:r>
                <a:rPr lang="en-US" dirty="0"/>
                <a:t>Akan </a:t>
              </a:r>
              <a:r>
                <a:rPr lang="en-US" dirty="0" err="1"/>
                <a:t>mengambil</a:t>
              </a:r>
              <a:r>
                <a:rPr lang="en-US" dirty="0"/>
                <a:t> </a:t>
              </a:r>
              <a:r>
                <a:rPr lang="en-US" dirty="0" err="1"/>
                <a:t>makna</a:t>
              </a:r>
              <a:r>
                <a:rPr lang="en-US" dirty="0"/>
                <a:t> kata </a:t>
              </a:r>
              <a:r>
                <a:rPr lang="en-US" dirty="0" err="1"/>
                <a:t>asing</a:t>
              </a:r>
              <a:r>
                <a:rPr lang="en-US" dirty="0"/>
                <a:t> yang </a:t>
              </a:r>
              <a:r>
                <a:rPr lang="en-US" dirty="0" err="1"/>
                <a:t>diserap</a:t>
              </a:r>
              <a:r>
                <a:rPr lang="en-US" dirty="0"/>
                <a:t> </a:t>
              </a:r>
              <a:r>
                <a:rPr lang="en-US" dirty="0" err="1"/>
                <a:t>namun</a:t>
              </a:r>
              <a:r>
                <a:rPr lang="en-US" dirty="0"/>
                <a:t> </a:t>
              </a:r>
              <a:r>
                <a:rPr lang="en-US" dirty="0" err="1"/>
                <a:t>penulisannya</a:t>
              </a:r>
              <a:r>
                <a:rPr lang="en-US" dirty="0"/>
                <a:t> </a:t>
              </a:r>
              <a:r>
                <a:rPr lang="en-US" dirty="0" err="1"/>
                <a:t>akan</a:t>
              </a:r>
              <a:r>
                <a:rPr lang="en-US" dirty="0"/>
                <a:t> </a:t>
              </a:r>
              <a:r>
                <a:rPr lang="en-US" dirty="0" err="1"/>
                <a:t>disesuaikan</a:t>
              </a:r>
              <a:r>
                <a:rPr lang="en-US" dirty="0"/>
                <a:t> </a:t>
              </a:r>
              <a:r>
                <a:rPr lang="en-US" dirty="0" err="1"/>
                <a:t>dengan</a:t>
              </a:r>
              <a:r>
                <a:rPr lang="en-US" dirty="0"/>
                <a:t> Bahasa Indonesia. </a:t>
              </a:r>
              <a:r>
                <a:rPr lang="en-US" dirty="0" err="1"/>
                <a:t>Adaptasi</a:t>
              </a:r>
              <a:r>
                <a:rPr lang="en-US" dirty="0"/>
                <a:t> </a:t>
              </a:r>
              <a:r>
                <a:rPr lang="en-US" dirty="0" err="1"/>
                <a:t>tersebut</a:t>
              </a:r>
              <a:r>
                <a:rPr lang="en-US" dirty="0"/>
                <a:t> </a:t>
              </a:r>
              <a:r>
                <a:rPr lang="en-US" dirty="0" err="1"/>
                <a:t>mengikuti</a:t>
              </a:r>
              <a:r>
                <a:rPr lang="en-US" dirty="0"/>
                <a:t> </a:t>
              </a:r>
              <a:r>
                <a:rPr lang="en-US" dirty="0" err="1"/>
                <a:t>Pedoman</a:t>
              </a:r>
              <a:r>
                <a:rPr lang="en-US" dirty="0"/>
                <a:t> </a:t>
              </a:r>
              <a:r>
                <a:rPr lang="en-US" dirty="0" err="1"/>
                <a:t>Penulisan</a:t>
              </a:r>
              <a:r>
                <a:rPr lang="en-US" dirty="0"/>
                <a:t> Istilah dan </a:t>
              </a:r>
              <a:r>
                <a:rPr lang="en-US" dirty="0" err="1"/>
                <a:t>Ejaan</a:t>
              </a:r>
              <a:r>
                <a:rPr lang="en-US" dirty="0"/>
                <a:t> Bahasa Indonesia yang </a:t>
              </a:r>
              <a:r>
                <a:rPr lang="en-US" dirty="0" err="1"/>
                <a:t>Disempurnakan</a:t>
              </a:r>
              <a:r>
                <a:rPr lang="en-US" dirty="0"/>
                <a:t> yang </a:t>
              </a:r>
              <a:r>
                <a:rPr lang="en-US" dirty="0" err="1"/>
                <a:t>dikeluarkan</a:t>
              </a:r>
              <a:r>
                <a:rPr lang="en-US" dirty="0"/>
                <a:t> oleh Pusat Bahasa.</a:t>
              </a:r>
            </a:p>
            <a:p>
              <a:pPr marL="889000" indent="-889000"/>
              <a:r>
                <a:rPr lang="en-US" dirty="0" err="1"/>
                <a:t>Contoh</a:t>
              </a:r>
              <a:r>
                <a:rPr lang="en-US" dirty="0"/>
                <a:t>: </a:t>
              </a:r>
              <a:r>
                <a:rPr lang="en-US" dirty="0" err="1"/>
                <a:t>pluralisasi</a:t>
              </a:r>
              <a:r>
                <a:rPr lang="en-US" dirty="0"/>
                <a:t>, </a:t>
              </a:r>
              <a:r>
                <a:rPr lang="en-US" dirty="0" err="1"/>
                <a:t>akseptabilitas</a:t>
              </a:r>
              <a:r>
                <a:rPr lang="en-US" dirty="0"/>
                <a:t>, </a:t>
              </a:r>
              <a:r>
                <a:rPr lang="en-US" dirty="0" err="1"/>
                <a:t>maksimal</a:t>
              </a:r>
              <a:r>
                <a:rPr lang="en-US" dirty="0"/>
                <a:t>, dan </a:t>
              </a:r>
              <a:r>
                <a:rPr lang="en-US" dirty="0" err="1"/>
                <a:t>kado</a:t>
              </a:r>
              <a:endParaRPr dirty="0"/>
            </a:p>
          </p:txBody>
        </p:sp>
        <p:sp>
          <p:nvSpPr>
            <p:cNvPr id="9" name="object 9">
              <a:extLst>
                <a:ext uri="{FF2B5EF4-FFF2-40B4-BE49-F238E27FC236}">
                  <a16:creationId xmlns:a16="http://schemas.microsoft.com/office/drawing/2014/main" id="{E4A9A533-92C1-C7E7-15D5-3987870543C9}"/>
                </a:ext>
              </a:extLst>
            </p:cNvPr>
            <p:cNvSpPr/>
            <p:nvPr/>
          </p:nvSpPr>
          <p:spPr>
            <a:xfrm>
              <a:off x="8098663" y="5179186"/>
              <a:ext cx="588645" cy="588645"/>
            </a:xfrm>
            <a:custGeom>
              <a:avLst/>
              <a:gdLst/>
              <a:ahLst/>
              <a:cxnLst/>
              <a:rect l="l" t="t" r="r" b="b"/>
              <a:pathLst>
                <a:path w="588645" h="588645">
                  <a:moveTo>
                    <a:pt x="588136" y="0"/>
                  </a:moveTo>
                  <a:lnTo>
                    <a:pt x="117601" y="117601"/>
                  </a:lnTo>
                  <a:lnTo>
                    <a:pt x="0" y="588200"/>
                  </a:lnTo>
                  <a:lnTo>
                    <a:pt x="588136" y="0"/>
                  </a:lnTo>
                  <a:close/>
                </a:path>
              </a:pathLst>
            </a:custGeom>
            <a:solidFill>
              <a:srgbClr val="CDCD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>
              <a:extLst>
                <a:ext uri="{FF2B5EF4-FFF2-40B4-BE49-F238E27FC236}">
                  <a16:creationId xmlns:a16="http://schemas.microsoft.com/office/drawing/2014/main" id="{CCCCC047-DA2C-592A-1DE9-AA80092760D7}"/>
                </a:ext>
              </a:extLst>
            </p:cNvPr>
            <p:cNvSpPr/>
            <p:nvPr/>
          </p:nvSpPr>
          <p:spPr>
            <a:xfrm>
              <a:off x="4482258" y="2025395"/>
              <a:ext cx="4420520" cy="3911146"/>
            </a:xfrm>
            <a:custGeom>
              <a:avLst/>
              <a:gdLst/>
              <a:ahLst/>
              <a:cxnLst/>
              <a:rect l="l" t="t" r="r" b="b"/>
              <a:pathLst>
                <a:path w="3977004" h="3529329">
                  <a:moveTo>
                    <a:pt x="3388487" y="3529012"/>
                  </a:moveTo>
                  <a:lnTo>
                    <a:pt x="3506089" y="3058414"/>
                  </a:lnTo>
                  <a:lnTo>
                    <a:pt x="3976624" y="2940812"/>
                  </a:lnTo>
                  <a:lnTo>
                    <a:pt x="3388487" y="3529012"/>
                  </a:lnTo>
                  <a:lnTo>
                    <a:pt x="0" y="3529012"/>
                  </a:lnTo>
                  <a:lnTo>
                    <a:pt x="0" y="0"/>
                  </a:lnTo>
                  <a:lnTo>
                    <a:pt x="3976624" y="0"/>
                  </a:lnTo>
                  <a:lnTo>
                    <a:pt x="3976624" y="2940812"/>
                  </a:lnTo>
                </a:path>
              </a:pathLst>
            </a:custGeom>
            <a:ln w="25400">
              <a:solidFill>
                <a:srgbClr val="8063A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5" name="object 35">
              <a:extLst>
                <a:ext uri="{FF2B5EF4-FFF2-40B4-BE49-F238E27FC236}">
                  <a16:creationId xmlns:a16="http://schemas.microsoft.com/office/drawing/2014/main" id="{8CA6C786-E5CB-FD3E-C034-716324811C25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692519" y="5083149"/>
              <a:ext cx="210311" cy="518160"/>
            </a:xfrm>
            <a:prstGeom prst="rect">
              <a:avLst/>
            </a:prstGeom>
          </p:spPr>
        </p:pic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id="{0B6908A5-3054-87B2-952A-F8D86C4E626D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466845" y="2025395"/>
              <a:ext cx="805212" cy="886731"/>
            </a:xfrm>
            <a:prstGeom prst="rect">
              <a:avLst/>
            </a:prstGeom>
          </p:spPr>
        </p:pic>
        <p:pic>
          <p:nvPicPr>
            <p:cNvPr id="37" name="object 37">
              <a:extLst>
                <a:ext uri="{FF2B5EF4-FFF2-40B4-BE49-F238E27FC236}">
                  <a16:creationId xmlns:a16="http://schemas.microsoft.com/office/drawing/2014/main" id="{8C3ACC4E-5750-331D-AFA4-0BEAC23B20ED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912608" y="1967483"/>
              <a:ext cx="1045463" cy="1002791"/>
            </a:xfrm>
            <a:prstGeom prst="rect">
              <a:avLst/>
            </a:prstGeom>
          </p:spPr>
        </p:pic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id="{52D498EF-F357-08DC-5B35-08837919527D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408932" y="5064251"/>
              <a:ext cx="1001267" cy="905256"/>
            </a:xfrm>
            <a:prstGeom prst="rect">
              <a:avLst/>
            </a:prstGeom>
          </p:spPr>
        </p:pic>
      </p:grpSp>
      <p:grpSp>
        <p:nvGrpSpPr>
          <p:cNvPr id="39" name="object 39">
            <a:extLst>
              <a:ext uri="{FF2B5EF4-FFF2-40B4-BE49-F238E27FC236}">
                <a16:creationId xmlns:a16="http://schemas.microsoft.com/office/drawing/2014/main" id="{EA3FEDE5-32D8-EEF5-B128-E5CBAE4565A5}"/>
              </a:ext>
            </a:extLst>
          </p:cNvPr>
          <p:cNvGrpSpPr/>
          <p:nvPr/>
        </p:nvGrpSpPr>
        <p:grpSpPr>
          <a:xfrm>
            <a:off x="185929" y="1371600"/>
            <a:ext cx="3897248" cy="4500447"/>
            <a:chOff x="53339" y="1152144"/>
            <a:chExt cx="4029838" cy="3808476"/>
          </a:xfrm>
        </p:grpSpPr>
        <p:sp>
          <p:nvSpPr>
            <p:cNvPr id="40" name="object 40">
              <a:extLst>
                <a:ext uri="{FF2B5EF4-FFF2-40B4-BE49-F238E27FC236}">
                  <a16:creationId xmlns:a16="http://schemas.microsoft.com/office/drawing/2014/main" id="{C15C5A24-0430-03E3-5587-2B456E626E61}"/>
                </a:ext>
              </a:extLst>
            </p:cNvPr>
            <p:cNvSpPr/>
            <p:nvPr/>
          </p:nvSpPr>
          <p:spPr>
            <a:xfrm>
              <a:off x="255047" y="1556441"/>
              <a:ext cx="3740318" cy="2884376"/>
            </a:xfrm>
            <a:custGeom>
              <a:avLst/>
              <a:gdLst/>
              <a:ahLst/>
              <a:cxnLst/>
              <a:rect l="l" t="t" r="r" b="b"/>
              <a:pathLst>
                <a:path w="3975100" h="3527425">
                  <a:moveTo>
                    <a:pt x="3975100" y="0"/>
                  </a:moveTo>
                  <a:lnTo>
                    <a:pt x="0" y="0"/>
                  </a:lnTo>
                  <a:lnTo>
                    <a:pt x="0" y="3527425"/>
                  </a:lnTo>
                  <a:lnTo>
                    <a:pt x="3387216" y="3527425"/>
                  </a:lnTo>
                  <a:lnTo>
                    <a:pt x="3975100" y="2939542"/>
                  </a:lnTo>
                  <a:lnTo>
                    <a:pt x="39751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marL="342900" indent="-342900" algn="ctr">
                <a:buAutoNum type="arabicPeriod"/>
              </a:pPr>
              <a:r>
                <a:rPr lang="en-US" sz="2000" dirty="0" err="1"/>
                <a:t>Adopsi</a:t>
              </a:r>
              <a:endParaRPr lang="en-US" sz="2000" dirty="0"/>
            </a:p>
            <a:p>
              <a:r>
                <a:rPr lang="en-US" sz="2000" dirty="0" err="1"/>
                <a:t>Merupakan</a:t>
              </a:r>
              <a:r>
                <a:rPr lang="en-US" sz="2000" dirty="0"/>
                <a:t> kata yang </a:t>
              </a:r>
              <a:r>
                <a:rPr lang="en-US" sz="2000" dirty="0" err="1"/>
                <a:t>mengambil</a:t>
              </a:r>
              <a:r>
                <a:rPr lang="en-US" sz="2000" dirty="0"/>
                <a:t> </a:t>
              </a:r>
              <a:r>
                <a:rPr lang="en-US" sz="2000" dirty="0" err="1"/>
                <a:t>bentuk</a:t>
              </a:r>
              <a:r>
                <a:rPr lang="en-US" sz="2000" dirty="0"/>
                <a:t> dan </a:t>
              </a:r>
              <a:r>
                <a:rPr lang="en-US" sz="2000" dirty="0" err="1"/>
                <a:t>makna</a:t>
              </a:r>
              <a:r>
                <a:rPr lang="en-US" sz="2000" dirty="0"/>
                <a:t> </a:t>
              </a:r>
              <a:r>
                <a:rPr lang="en-US" sz="2000" dirty="0" err="1"/>
                <a:t>asing</a:t>
              </a:r>
              <a:r>
                <a:rPr lang="en-US" sz="2000" dirty="0"/>
                <a:t> </a:t>
              </a:r>
              <a:r>
                <a:rPr lang="en-US" sz="2000" dirty="0" err="1"/>
                <a:t>kemudian</a:t>
              </a:r>
              <a:r>
                <a:rPr lang="en-US" sz="2000" dirty="0"/>
                <a:t> </a:t>
              </a:r>
              <a:r>
                <a:rPr lang="en-US" sz="2000" dirty="0" err="1"/>
                <a:t>diserap</a:t>
              </a:r>
              <a:r>
                <a:rPr lang="en-US" sz="2000" dirty="0"/>
                <a:t> </a:t>
              </a:r>
              <a:r>
                <a:rPr lang="en-US" sz="2000" dirty="0" err="1"/>
                <a:t>secara</a:t>
              </a:r>
              <a:r>
                <a:rPr lang="en-US" sz="2000" dirty="0"/>
                <a:t> </a:t>
              </a:r>
              <a:r>
                <a:rPr lang="en-US" sz="2000" dirty="0" err="1"/>
                <a:t>keseluruhan</a:t>
              </a:r>
              <a:r>
                <a:rPr lang="en-US" sz="2000" dirty="0"/>
                <a:t>. </a:t>
              </a:r>
              <a:r>
                <a:rPr lang="en-US" sz="2000" dirty="0" err="1"/>
                <a:t>Sehingga</a:t>
              </a:r>
              <a:r>
                <a:rPr lang="en-US" sz="2000" dirty="0"/>
                <a:t>, </a:t>
              </a:r>
              <a:r>
                <a:rPr lang="en-US" sz="2000" dirty="0" err="1"/>
                <a:t>tidak</a:t>
              </a:r>
              <a:r>
                <a:rPr lang="en-US" sz="2000" dirty="0"/>
                <a:t> </a:t>
              </a:r>
              <a:r>
                <a:rPr lang="en-US" sz="2000" dirty="0" err="1"/>
                <a:t>terdapat</a:t>
              </a:r>
              <a:r>
                <a:rPr lang="en-US" sz="2000" dirty="0"/>
                <a:t> </a:t>
              </a:r>
              <a:r>
                <a:rPr lang="en-US" sz="2000" dirty="0" err="1"/>
                <a:t>perbedaan</a:t>
              </a:r>
              <a:r>
                <a:rPr lang="en-US" sz="2000" dirty="0"/>
                <a:t> </a:t>
              </a:r>
              <a:r>
                <a:rPr lang="en-US" sz="2000" dirty="0" err="1"/>
                <a:t>penulisan</a:t>
              </a:r>
              <a:r>
                <a:rPr lang="en-US" sz="2000" dirty="0"/>
                <a:t> </a:t>
              </a:r>
              <a:r>
                <a:rPr lang="en-US" sz="2000" dirty="0" err="1"/>
                <a:t>maupun</a:t>
              </a:r>
              <a:r>
                <a:rPr lang="en-US" sz="2000" dirty="0"/>
                <a:t> </a:t>
              </a:r>
              <a:r>
                <a:rPr lang="en-US" sz="2000" dirty="0" err="1"/>
                <a:t>pelafalan</a:t>
              </a:r>
              <a:r>
                <a:rPr lang="en-US" sz="2000" dirty="0"/>
                <a:t> </a:t>
              </a:r>
              <a:r>
                <a:rPr lang="en-US" sz="2000" dirty="0" err="1"/>
                <a:t>antara</a:t>
              </a:r>
              <a:r>
                <a:rPr lang="en-US" sz="2000" dirty="0"/>
                <a:t> Bahasa Indonesia dan </a:t>
              </a:r>
              <a:r>
                <a:rPr lang="en-US" sz="2000" dirty="0" err="1"/>
                <a:t>asing</a:t>
              </a:r>
              <a:r>
                <a:rPr lang="en-US" sz="2000" dirty="0"/>
                <a:t>.</a:t>
              </a:r>
            </a:p>
            <a:p>
              <a:r>
                <a:rPr lang="en-US" sz="2000" dirty="0" err="1"/>
                <a:t>Contoh</a:t>
              </a:r>
              <a:r>
                <a:rPr lang="en-US" sz="2000" dirty="0"/>
                <a:t>: supermarket, plaza, mall, hotdog </a:t>
              </a:r>
              <a:endParaRPr sz="2000" dirty="0"/>
            </a:p>
          </p:txBody>
        </p:sp>
        <p:sp>
          <p:nvSpPr>
            <p:cNvPr id="41" name="object 41">
              <a:extLst>
                <a:ext uri="{FF2B5EF4-FFF2-40B4-BE49-F238E27FC236}">
                  <a16:creationId xmlns:a16="http://schemas.microsoft.com/office/drawing/2014/main" id="{DA767B4F-F605-1CD9-DB1E-38136B7BD4C0}"/>
                </a:ext>
              </a:extLst>
            </p:cNvPr>
            <p:cNvSpPr/>
            <p:nvPr/>
          </p:nvSpPr>
          <p:spPr>
            <a:xfrm>
              <a:off x="3495167" y="4136517"/>
              <a:ext cx="588010" cy="588010"/>
            </a:xfrm>
            <a:custGeom>
              <a:avLst/>
              <a:gdLst/>
              <a:ahLst/>
              <a:cxnLst/>
              <a:rect l="l" t="t" r="r" b="b"/>
              <a:pathLst>
                <a:path w="588010" h="588010">
                  <a:moveTo>
                    <a:pt x="587883" y="0"/>
                  </a:moveTo>
                  <a:lnTo>
                    <a:pt x="117602" y="117601"/>
                  </a:lnTo>
                  <a:lnTo>
                    <a:pt x="0" y="587882"/>
                  </a:lnTo>
                  <a:lnTo>
                    <a:pt x="587883" y="0"/>
                  </a:lnTo>
                  <a:close/>
                </a:path>
              </a:pathLst>
            </a:custGeom>
            <a:solidFill>
              <a:srgbClr val="CDCD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>
              <a:extLst>
                <a:ext uri="{FF2B5EF4-FFF2-40B4-BE49-F238E27FC236}">
                  <a16:creationId xmlns:a16="http://schemas.microsoft.com/office/drawing/2014/main" id="{F0266D7E-A04B-47F7-CE5C-E2ABB22591FF}"/>
                </a:ext>
              </a:extLst>
            </p:cNvPr>
            <p:cNvSpPr/>
            <p:nvPr/>
          </p:nvSpPr>
          <p:spPr>
            <a:xfrm>
              <a:off x="107950" y="1196975"/>
              <a:ext cx="3975100" cy="3759712"/>
            </a:xfrm>
            <a:custGeom>
              <a:avLst/>
              <a:gdLst/>
              <a:ahLst/>
              <a:cxnLst/>
              <a:rect l="l" t="t" r="r" b="b"/>
              <a:pathLst>
                <a:path w="3975100" h="3527425">
                  <a:moveTo>
                    <a:pt x="3387216" y="3527425"/>
                  </a:moveTo>
                  <a:lnTo>
                    <a:pt x="3504819" y="3057144"/>
                  </a:lnTo>
                  <a:lnTo>
                    <a:pt x="3975100" y="2939542"/>
                  </a:lnTo>
                  <a:lnTo>
                    <a:pt x="3387216" y="3527425"/>
                  </a:lnTo>
                  <a:lnTo>
                    <a:pt x="0" y="3527425"/>
                  </a:lnTo>
                  <a:lnTo>
                    <a:pt x="0" y="0"/>
                  </a:lnTo>
                  <a:lnTo>
                    <a:pt x="3975100" y="0"/>
                  </a:lnTo>
                  <a:lnTo>
                    <a:pt x="3975100" y="2939542"/>
                  </a:lnTo>
                </a:path>
              </a:pathLst>
            </a:custGeom>
            <a:ln w="25400">
              <a:solidFill>
                <a:srgbClr val="8063A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7" name="object 67">
              <a:extLst>
                <a:ext uri="{FF2B5EF4-FFF2-40B4-BE49-F238E27FC236}">
                  <a16:creationId xmlns:a16="http://schemas.microsoft.com/office/drawing/2014/main" id="{43B91B0E-C924-27EE-CB34-40B77AD71012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3339" y="1152144"/>
              <a:ext cx="1001268" cy="1001267"/>
            </a:xfrm>
            <a:prstGeom prst="rect">
              <a:avLst/>
            </a:prstGeom>
          </p:spPr>
        </p:pic>
        <p:pic>
          <p:nvPicPr>
            <p:cNvPr id="68" name="object 68">
              <a:extLst>
                <a:ext uri="{FF2B5EF4-FFF2-40B4-BE49-F238E27FC236}">
                  <a16:creationId xmlns:a16="http://schemas.microsoft.com/office/drawing/2014/main" id="{94EE6D30-8BE5-034E-939D-B55C8C94D8DE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095788" y="1176528"/>
              <a:ext cx="964146" cy="976883"/>
            </a:xfrm>
            <a:prstGeom prst="rect">
              <a:avLst/>
            </a:prstGeom>
          </p:spPr>
        </p:pic>
        <p:pic>
          <p:nvPicPr>
            <p:cNvPr id="69" name="object 69">
              <a:extLst>
                <a:ext uri="{FF2B5EF4-FFF2-40B4-BE49-F238E27FC236}">
                  <a16:creationId xmlns:a16="http://schemas.microsoft.com/office/drawing/2014/main" id="{B68B1551-E79B-4128-61AD-74D63A0E7AE4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4007" y="4056888"/>
              <a:ext cx="1001268" cy="90373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82651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</TotalTime>
  <Words>322</Words>
  <Application>Microsoft Office PowerPoint</Application>
  <PresentationFormat>On-screen Show (4:3)</PresentationFormat>
  <Paragraphs>41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Cambria</vt:lpstr>
      <vt:lpstr>Office Theme</vt:lpstr>
      <vt:lpstr>UNSUR SERAPAN  BAHASA INDONESIA</vt:lpstr>
      <vt:lpstr>Pengertian Kata Serapan</vt:lpstr>
      <vt:lpstr>Penyebab adanya Kata Serapan</vt:lpstr>
      <vt:lpstr>PENULISAN UNSUR SERAPAN</vt:lpstr>
      <vt:lpstr>Pembagian Unsur Serapan</vt:lpstr>
      <vt:lpstr>Pembagian Unsur Serapan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HP</cp:lastModifiedBy>
  <cp:revision>6</cp:revision>
  <dcterms:created xsi:type="dcterms:W3CDTF">2025-09-29T04:26:16Z</dcterms:created>
  <dcterms:modified xsi:type="dcterms:W3CDTF">2026-04-04T07:17:48Z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2020-04-16T00:00:00Z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2025-09-29T00:00:00Z</vt:filetime>
  </property>
  <property fmtid="{D5CDD505-2E9C-101B-9397-08002B2CF9AE}" pid="5" name="Producer">
    <vt:lpwstr>3-Heights(TM) PDF Security Shell 4.8.25.2 (http://www.pdf-tools.com)</vt:lpwstr>
  </property>
</Properties>
</file>