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11" r:id="rId3"/>
    <p:sldId id="330" r:id="rId4"/>
    <p:sldId id="342" r:id="rId5"/>
    <p:sldId id="361" r:id="rId6"/>
    <p:sldId id="362" r:id="rId7"/>
    <p:sldId id="363" r:id="rId8"/>
    <p:sldId id="365" r:id="rId9"/>
    <p:sldId id="345" r:id="rId10"/>
    <p:sldId id="348" r:id="rId11"/>
    <p:sldId id="349" r:id="rId12"/>
    <p:sldId id="339" r:id="rId13"/>
  </p:sldIdLst>
  <p:sldSz cx="9144000" cy="6858000" type="screen4x3"/>
  <p:notesSz cx="6761163" cy="9942513"/>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4656" autoAdjust="0"/>
  </p:normalViewPr>
  <p:slideViewPr>
    <p:cSldViewPr>
      <p:cViewPr varScale="1">
        <p:scale>
          <a:sx n="71" d="100"/>
          <a:sy n="71" d="100"/>
        </p:scale>
        <p:origin x="145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F386B08-6F03-499A-822E-462490D6BA81}" type="slidenum">
              <a:rPr lang="en-US" altLang="en-US"/>
              <a:pPr/>
              <a:t>‹#›</a:t>
            </a:fld>
            <a:endParaRPr lang="en-US" altLang="en-US"/>
          </a:p>
        </p:txBody>
      </p:sp>
    </p:spTree>
    <p:extLst>
      <p:ext uri="{BB962C8B-B14F-4D97-AF65-F5344CB8AC3E}">
        <p14:creationId xmlns:p14="http://schemas.microsoft.com/office/powerpoint/2010/main" val="373160080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3935CFA-B665-4BAA-ACA2-7E172ACAE19A}" type="slidenum">
              <a:rPr lang="en-US" altLang="en-US"/>
              <a:pPr/>
              <a:t>‹#›</a:t>
            </a:fld>
            <a:endParaRPr lang="en-US" altLang="en-US"/>
          </a:p>
        </p:txBody>
      </p:sp>
    </p:spTree>
    <p:extLst>
      <p:ext uri="{BB962C8B-B14F-4D97-AF65-F5344CB8AC3E}">
        <p14:creationId xmlns:p14="http://schemas.microsoft.com/office/powerpoint/2010/main" val="162206061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 name="Footer Placeholder 1"/>
          <p:cNvSpPr>
            <a:spLocks noGrp="1"/>
          </p:cNvSpPr>
          <p:nvPr>
            <p:ph type="ftr" sz="quarter" idx="4"/>
          </p:nvPr>
        </p:nvSpPr>
        <p:spPr/>
        <p:txBody>
          <a:bodyPr/>
          <a:lstStyle/>
          <a:p>
            <a:pPr>
              <a:defRPr/>
            </a:pPr>
            <a:endParaRPr lang="en-US"/>
          </a:p>
        </p:txBody>
      </p:sp>
      <p:sp>
        <p:nvSpPr>
          <p:cNvPr id="27653" name="Slide Number Placeholder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0241CD-4456-4CDC-AC52-7938B8F1A7F9}" type="slidenum">
              <a:rPr lang="en-US" altLang="en-US">
                <a:latin typeface="Calibri" panose="020F0502020204030204" pitchFamily="34" charset="0"/>
              </a:rPr>
              <a:pPr/>
              <a:t>1</a:t>
            </a:fld>
            <a:endParaRPr lang="en-US" altLang="en-US">
              <a:latin typeface="Calibri" panose="020F0502020204030204" pitchFamily="34" charset="0"/>
            </a:endParaRPr>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40161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fld id="{9DBE1A4A-DD10-4B84-8B9A-91A0B387C436}" type="slidenum">
              <a:rPr lang="en-US" altLang="en-US"/>
              <a:pPr/>
              <a:t>‹#›</a:t>
            </a:fld>
            <a:endParaRPr lang="en-US" altLang="en-US"/>
          </a:p>
        </p:txBody>
      </p:sp>
    </p:spTree>
    <p:extLst>
      <p:ext uri="{BB962C8B-B14F-4D97-AF65-F5344CB8AC3E}">
        <p14:creationId xmlns:p14="http://schemas.microsoft.com/office/powerpoint/2010/main" val="1093659365"/>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C56A92-1FE1-4F6C-BCEC-5D0AD0DCCBEF}" type="slidenum">
              <a:rPr lang="en-US" altLang="en-US"/>
              <a:pPr/>
              <a:t>‹#›</a:t>
            </a:fld>
            <a:endParaRPr lang="en-US" altLang="en-US"/>
          </a:p>
        </p:txBody>
      </p:sp>
    </p:spTree>
    <p:extLst>
      <p:ext uri="{BB962C8B-B14F-4D97-AF65-F5344CB8AC3E}">
        <p14:creationId xmlns:p14="http://schemas.microsoft.com/office/powerpoint/2010/main" val="2405575224"/>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6E539A-55A2-4925-BD0B-8C8F3D1C5E3A}" type="slidenum">
              <a:rPr lang="en-US" altLang="en-US"/>
              <a:pPr/>
              <a:t>‹#›</a:t>
            </a:fld>
            <a:endParaRPr lang="en-US" altLang="en-US"/>
          </a:p>
        </p:txBody>
      </p:sp>
    </p:spTree>
    <p:extLst>
      <p:ext uri="{BB962C8B-B14F-4D97-AF65-F5344CB8AC3E}">
        <p14:creationId xmlns:p14="http://schemas.microsoft.com/office/powerpoint/2010/main" val="589226226"/>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67FA5814-605D-48FA-B1CE-E48D471C40C1}" type="datetimeFigureOut">
              <a:rPr lang="id-ID"/>
              <a:pPr>
                <a:defRPr/>
              </a:pPr>
              <a:t>04/04/2026</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fld id="{B00CC4BE-CB8B-4423-8F60-33D317724F86}" type="slidenum">
              <a:rPr lang="id-ID"/>
              <a:pPr/>
              <a:t>‹#›</a:t>
            </a:fld>
            <a:endParaRPr lang="id-ID"/>
          </a:p>
        </p:txBody>
      </p:sp>
    </p:spTree>
    <p:extLst>
      <p:ext uri="{BB962C8B-B14F-4D97-AF65-F5344CB8AC3E}">
        <p14:creationId xmlns:p14="http://schemas.microsoft.com/office/powerpoint/2010/main" val="87082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fld id="{45D0A0BE-7ADC-4463-BBF7-1159ADDE909F}" type="slidenum">
              <a:rPr lang="en-US" altLang="en-US"/>
              <a:pPr/>
              <a:t>‹#›</a:t>
            </a:fld>
            <a:endParaRPr lang="en-US" altLang="en-US"/>
          </a:p>
        </p:txBody>
      </p:sp>
    </p:spTree>
    <p:extLst>
      <p:ext uri="{BB962C8B-B14F-4D97-AF65-F5344CB8AC3E}">
        <p14:creationId xmlns:p14="http://schemas.microsoft.com/office/powerpoint/2010/main" val="1896533780"/>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F94FD5-FDE2-4C90-B36A-3EF27DEB4CE6}" type="slidenum">
              <a:rPr lang="en-US" altLang="en-US"/>
              <a:pPr/>
              <a:t>‹#›</a:t>
            </a:fld>
            <a:endParaRPr lang="en-US" altLang="en-US"/>
          </a:p>
        </p:txBody>
      </p:sp>
    </p:spTree>
    <p:extLst>
      <p:ext uri="{BB962C8B-B14F-4D97-AF65-F5344CB8AC3E}">
        <p14:creationId xmlns:p14="http://schemas.microsoft.com/office/powerpoint/2010/main" val="1242754330"/>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710D190-272C-4653-9F07-550BE6FAD21F}" type="slidenum">
              <a:rPr lang="en-US" altLang="en-US"/>
              <a:pPr/>
              <a:t>‹#›</a:t>
            </a:fld>
            <a:endParaRPr lang="en-US" altLang="en-US"/>
          </a:p>
        </p:txBody>
      </p:sp>
    </p:spTree>
    <p:extLst>
      <p:ext uri="{BB962C8B-B14F-4D97-AF65-F5344CB8AC3E}">
        <p14:creationId xmlns:p14="http://schemas.microsoft.com/office/powerpoint/2010/main" val="2086962613"/>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899657CB-D94B-4A08-9C6D-318AF7744C0B}" type="slidenum">
              <a:rPr lang="en-US" altLang="en-US"/>
              <a:pPr/>
              <a:t>‹#›</a:t>
            </a:fld>
            <a:endParaRPr lang="en-US" altLang="en-US"/>
          </a:p>
        </p:txBody>
      </p:sp>
    </p:spTree>
    <p:extLst>
      <p:ext uri="{BB962C8B-B14F-4D97-AF65-F5344CB8AC3E}">
        <p14:creationId xmlns:p14="http://schemas.microsoft.com/office/powerpoint/2010/main" val="2441279772"/>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03030C16-2010-46C5-8CC3-43CEAD98FB42}" type="slidenum">
              <a:rPr lang="en-US" altLang="en-US"/>
              <a:pPr/>
              <a:t>‹#›</a:t>
            </a:fld>
            <a:endParaRPr lang="en-US" altLang="en-US"/>
          </a:p>
        </p:txBody>
      </p:sp>
    </p:spTree>
    <p:extLst>
      <p:ext uri="{BB962C8B-B14F-4D97-AF65-F5344CB8AC3E}">
        <p14:creationId xmlns:p14="http://schemas.microsoft.com/office/powerpoint/2010/main" val="3792017625"/>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F3878C6C-C877-496F-83F5-41251385B86F}" type="slidenum">
              <a:rPr lang="en-US" altLang="en-US"/>
              <a:pPr/>
              <a:t>‹#›</a:t>
            </a:fld>
            <a:endParaRPr lang="en-US" altLang="en-US"/>
          </a:p>
        </p:txBody>
      </p:sp>
    </p:spTree>
    <p:extLst>
      <p:ext uri="{BB962C8B-B14F-4D97-AF65-F5344CB8AC3E}">
        <p14:creationId xmlns:p14="http://schemas.microsoft.com/office/powerpoint/2010/main" val="441089700"/>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09490AC-4D09-4191-ACB3-5A0BAFF4C4B6}" type="slidenum">
              <a:rPr lang="en-US" altLang="en-US"/>
              <a:pPr/>
              <a:t>‹#›</a:t>
            </a:fld>
            <a:endParaRPr lang="en-US" altLang="en-US"/>
          </a:p>
        </p:txBody>
      </p:sp>
    </p:spTree>
    <p:extLst>
      <p:ext uri="{BB962C8B-B14F-4D97-AF65-F5344CB8AC3E}">
        <p14:creationId xmlns:p14="http://schemas.microsoft.com/office/powerpoint/2010/main" val="121734492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BAE99EF-3D6B-484D-A92A-DE5412E5E5EB}" type="slidenum">
              <a:rPr lang="en-US" altLang="en-US"/>
              <a:pPr/>
              <a:t>‹#›</a:t>
            </a:fld>
            <a:endParaRPr lang="en-US" altLang="en-US"/>
          </a:p>
        </p:txBody>
      </p:sp>
    </p:spTree>
    <p:extLst>
      <p:ext uri="{BB962C8B-B14F-4D97-AF65-F5344CB8AC3E}">
        <p14:creationId xmlns:p14="http://schemas.microsoft.com/office/powerpoint/2010/main" val="228042642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2814A67-8841-45E7-8AFA-26D670E5CCE2}" type="slidenum">
              <a:rPr lang="en-US" altLang="en-US"/>
              <a:pPr/>
              <a:t>‹#›</a:t>
            </a:fld>
            <a:endParaRPr lang="en-US" altLang="en-US"/>
          </a:p>
        </p:txBody>
      </p:sp>
      <p:sp>
        <p:nvSpPr>
          <p:cNvPr id="1029" name="TextBox 6"/>
          <p:cNvSpPr txBox="1">
            <a:spLocks noChangeArrowheads="1"/>
          </p:cNvSpPr>
          <p:nvPr/>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1030" name="TextBox 7"/>
          <p:cNvSpPr txBox="1">
            <a:spLocks noChangeArrowheads="1"/>
          </p:cNvSpPr>
          <p:nvPr/>
        </p:nvSpPr>
        <p:spPr bwMode="auto">
          <a:xfrm>
            <a:off x="323850" y="404813"/>
            <a:ext cx="1655763" cy="276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b="1"/>
              <a:t>I.</a:t>
            </a:r>
            <a:fld id="{0043A260-07B4-429A-B24B-AC4CE967CBC9}" type="slidenum">
              <a:rPr lang="id-ID" altLang="en-US" sz="1200" b="1"/>
              <a:pPr eaLnBrk="1" hangingPunct="1"/>
              <a:t>‹#›</a:t>
            </a:fld>
            <a:endParaRPr lang="id-ID" altLang="en-US" sz="1200" b="1"/>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Lst>
  <p:transition spd="slow">
    <p:fade thruBlk="1"/>
  </p:transition>
  <p:hf sldNum="0" hdr="0" ft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4216539"/>
          </a:xfrm>
          <a:prstGeom prst="rect">
            <a:avLst/>
          </a:prstGeom>
          <a:noFill/>
        </p:spPr>
        <p:txBody>
          <a:bodyPr>
            <a:spAutoFit/>
          </a:bodyPr>
          <a:lstStyle/>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DIKSI (PILIHAN KATA)</a:t>
            </a:r>
          </a:p>
          <a:p>
            <a:pPr algn="ctr" eaLnBrk="1" fontAlgn="auto" hangingPunct="1">
              <a:spcBef>
                <a:spcPts val="0"/>
              </a:spcBef>
              <a:spcAft>
                <a:spcPts val="0"/>
              </a:spcAft>
              <a:defRPr/>
            </a:pP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err="1">
                <a:solidFill>
                  <a:srgbClr val="002060"/>
                </a:solidFill>
                <a:effectLst>
                  <a:reflection blurRad="6350" stA="55000" endA="300" endPos="45500" dir="5400000" sy="-100000" algn="bl" rotWithShape="0"/>
                </a:effectLst>
                <a:latin typeface="Cambria" panose="02040503050406030204" pitchFamily="18" charset="0"/>
              </a:rPr>
              <a:t>Zulkarnaini</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p>
          <a:p>
            <a:pPr algn="ctr" eaLnBrk="1" fontAlgn="auto" hangingPunct="1">
              <a:spcBef>
                <a:spcPts val="0"/>
              </a:spcBef>
              <a:spcAft>
                <a:spcPts val="0"/>
              </a:spcAft>
              <a:defRPr/>
            </a:pP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Pertemuan</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Minggu</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ke</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a:t>
            </a:r>
            <a:r>
              <a:rPr lang="id-ID"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4</a:t>
            </a:r>
          </a:p>
          <a:p>
            <a:pPr algn="ctr" eaLnBrk="1" fontAlgn="auto" hangingPunct="1">
              <a:spcBef>
                <a:spcPts val="0"/>
              </a:spcBef>
              <a:spcAft>
                <a:spcPts val="0"/>
              </a:spcAft>
              <a:defRPr/>
            </a:pPr>
            <a:endPar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3600"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p:txBody>
      </p:sp>
      <p:pic>
        <p:nvPicPr>
          <p:cNvPr id="14339"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a:t>
            </a:r>
            <a:r>
              <a:rPr lang="en-US" altLang="en-US" sz="1200"/>
              <a:t>IBI19202</a:t>
            </a:r>
          </a:p>
          <a:p>
            <a:pPr algn="ctr"/>
            <a:endParaRPr lang="id-ID" altLang="en-US" sz="1200"/>
          </a:p>
          <a:p>
            <a:pPr algn="ctr" eaLnBrk="1" hangingPunct="1"/>
            <a:endParaRPr lang="en-US" altLang="en-US" sz="1200"/>
          </a:p>
        </p:txBody>
      </p:sp>
      <p:sp>
        <p:nvSpPr>
          <p:cNvPr id="14341"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355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9425</a:t>
            </a:r>
          </a:p>
        </p:txBody>
      </p:sp>
      <p:sp>
        <p:nvSpPr>
          <p:cNvPr id="2355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5976663" cy="656342"/>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3200" b="1" dirty="0">
              <a:latin typeface="Arial" pitchFamily="34" charset="0"/>
              <a:cs typeface="Arial" pitchFamily="34" charset="0"/>
            </a:endParaRPr>
          </a:p>
          <a:p>
            <a:pPr eaLnBrk="1" hangingPunct="1">
              <a:defRPr/>
            </a:pPr>
            <a:r>
              <a:rPr lang="en-US" sz="3200" b="1" dirty="0" err="1">
                <a:latin typeface="Arial" pitchFamily="34" charset="0"/>
                <a:cs typeface="Arial" pitchFamily="34" charset="0"/>
              </a:rPr>
              <a:t>Macam</a:t>
            </a:r>
            <a:r>
              <a:rPr lang="en-US" sz="3200" b="1" dirty="0">
                <a:latin typeface="Arial" pitchFamily="34" charset="0"/>
                <a:cs typeface="Arial" pitchFamily="34" charset="0"/>
              </a:rPr>
              <a:t> </a:t>
            </a:r>
            <a:r>
              <a:rPr lang="en-US" sz="3200" b="1" dirty="0" err="1">
                <a:latin typeface="Arial" pitchFamily="34" charset="0"/>
                <a:cs typeface="Arial" pitchFamily="34" charset="0"/>
              </a:rPr>
              <a:t>Makna</a:t>
            </a:r>
            <a:r>
              <a:rPr lang="en-US" sz="3200" b="1" dirty="0">
                <a:latin typeface="Arial" pitchFamily="34" charset="0"/>
                <a:cs typeface="Arial" pitchFamily="34" charset="0"/>
              </a:rPr>
              <a:t> Kata</a:t>
            </a:r>
            <a:endParaRPr lang="id-ID" sz="3200" b="1" dirty="0">
              <a:latin typeface="Arial" pitchFamily="34" charset="0"/>
              <a:cs typeface="Arial" pitchFamily="34" charset="0"/>
            </a:endParaRPr>
          </a:p>
          <a:p>
            <a:pPr eaLnBrk="1" hangingPunct="1">
              <a:defRPr/>
            </a:pPr>
            <a:endParaRPr lang="id-ID" sz="3600" b="1" dirty="0">
              <a:latin typeface="Arial" pitchFamily="34" charset="0"/>
              <a:cs typeface="Arial" pitchFamily="34" charset="0"/>
            </a:endParaRPr>
          </a:p>
        </p:txBody>
      </p:sp>
      <p:sp>
        <p:nvSpPr>
          <p:cNvPr id="23560"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1"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562"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9" name="Folded Corner 8"/>
          <p:cNvSpPr/>
          <p:nvPr/>
        </p:nvSpPr>
        <p:spPr>
          <a:xfrm>
            <a:off x="107950" y="1196975"/>
            <a:ext cx="8712200" cy="3289300"/>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eaLnBrk="1" hangingPunct="1">
              <a:defRPr/>
            </a:pPr>
            <a:endParaRPr lang="en-US" sz="2400" b="1" dirty="0">
              <a:solidFill>
                <a:schemeClr val="tx1"/>
              </a:solidFill>
              <a:latin typeface="Adobe Caslon Pro Bold" pitchFamily="18" charset="0"/>
            </a:endParaRPr>
          </a:p>
          <a:p>
            <a:pPr eaLnBrk="1" hangingPunct="1">
              <a:defRPr/>
            </a:pPr>
            <a:endParaRPr lang="en-US" sz="2400" b="1" dirty="0">
              <a:solidFill>
                <a:schemeClr val="tx1"/>
              </a:solidFill>
              <a:latin typeface="Adobe Caslon Pro Bold" pitchFamily="18" charset="0"/>
            </a:endParaRPr>
          </a:p>
          <a:p>
            <a:pPr eaLnBrk="1" hangingPunct="1">
              <a:defRPr/>
            </a:pPr>
            <a:endParaRPr lang="en-US" sz="2400" b="1" dirty="0">
              <a:solidFill>
                <a:schemeClr val="tx1"/>
              </a:solidFill>
              <a:latin typeface="Adobe Caslon Pro Bold" pitchFamily="18" charset="0"/>
            </a:endParaRPr>
          </a:p>
          <a:p>
            <a:pPr eaLnBrk="1" hangingPunct="1">
              <a:defRPr/>
            </a:pPr>
            <a:r>
              <a:rPr lang="en-US" sz="2400" b="1" dirty="0">
                <a:solidFill>
                  <a:schemeClr val="tx1"/>
                </a:solidFill>
                <a:latin typeface="Adobe Caslon Pro Bold" pitchFamily="18" charset="0"/>
              </a:rPr>
              <a:t>	2.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Denotatif</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Konotatif</a:t>
            </a:r>
            <a:endParaRPr lang="en-US" sz="2400" b="1" dirty="0">
              <a:solidFill>
                <a:schemeClr val="tx1"/>
              </a:solidFill>
              <a:latin typeface="Adobe Caslon Pro Bold" pitchFamily="18" charset="0"/>
            </a:endParaRPr>
          </a:p>
          <a:p>
            <a:pPr marL="269875" eaLnBrk="1" hangingPunct="1">
              <a:defRPr/>
            </a:pP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denotatif</a:t>
            </a:r>
            <a:r>
              <a:rPr lang="en-US" sz="2400" b="1" dirty="0">
                <a:solidFill>
                  <a:schemeClr val="tx1"/>
                </a:solidFill>
                <a:latin typeface="Adobe Caslon Pro Bold" pitchFamily="18" charset="0"/>
              </a:rPr>
              <a:t>/</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referensial</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adalah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yang </a:t>
            </a:r>
            <a:r>
              <a:rPr lang="en-US" sz="2400" b="1" dirty="0" err="1">
                <a:solidFill>
                  <a:schemeClr val="tx1"/>
                </a:solidFill>
                <a:latin typeface="Adobe Caslon Pro Bold" pitchFamily="18" charset="0"/>
              </a:rPr>
              <a:t>menunjuk</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langusung</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pada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acuan</a:t>
            </a:r>
            <a:r>
              <a:rPr lang="en-US" sz="2400" b="1" dirty="0">
                <a:solidFill>
                  <a:schemeClr val="tx1"/>
                </a:solidFill>
                <a:latin typeface="Adobe Caslon Pro Bold" pitchFamily="18" charset="0"/>
              </a:rPr>
              <a:t>/</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dasarnya</a:t>
            </a:r>
            <a:r>
              <a:rPr lang="en-US" sz="2400" b="1" dirty="0">
                <a:solidFill>
                  <a:schemeClr val="tx1"/>
                </a:solidFill>
                <a:latin typeface="Adobe Caslon Pro Bold" pitchFamily="18" charset="0"/>
              </a:rPr>
              <a:t>.</a:t>
            </a:r>
          </a:p>
          <a:p>
            <a:pPr marL="269875" eaLnBrk="1" hangingPunct="1">
              <a:defRPr/>
            </a:pP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konotatif</a:t>
            </a:r>
            <a:r>
              <a:rPr lang="en-US" sz="2400" b="1" dirty="0">
                <a:solidFill>
                  <a:schemeClr val="tx1"/>
                </a:solidFill>
                <a:latin typeface="Adobe Caslon Pro Bold" pitchFamily="18" charset="0"/>
              </a:rPr>
              <a:t>/</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evaluatif</a:t>
            </a:r>
            <a:r>
              <a:rPr lang="en-US" sz="2400" b="1" dirty="0">
                <a:solidFill>
                  <a:schemeClr val="tx1"/>
                </a:solidFill>
                <a:latin typeface="Adobe Caslon Pro Bold" pitchFamily="18" charset="0"/>
              </a:rPr>
              <a:t>/</a:t>
            </a:r>
            <a:r>
              <a:rPr lang="en-US" sz="2400" b="1" dirty="0" err="1">
                <a:solidFill>
                  <a:schemeClr val="tx1"/>
                </a:solidFill>
                <a:latin typeface="Adobe Caslon Pro Bold" pitchFamily="18" charset="0"/>
              </a:rPr>
              <a:t>emotif</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adalah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tambahan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terhadap</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dasarnya</a:t>
            </a:r>
            <a:r>
              <a:rPr lang="en-US" sz="2400" b="1" dirty="0">
                <a:solidFill>
                  <a:schemeClr val="tx1"/>
                </a:solidFill>
                <a:latin typeface="Adobe Caslon Pro Bold" pitchFamily="18" charset="0"/>
              </a:rPr>
              <a:t> yang </a:t>
            </a:r>
            <a:r>
              <a:rPr lang="en-US" sz="2400" b="1" dirty="0" err="1">
                <a:solidFill>
                  <a:schemeClr val="tx1"/>
                </a:solidFill>
                <a:latin typeface="Adobe Caslon Pro Bold" pitchFamily="18" charset="0"/>
              </a:rPr>
              <a:t>berupa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nilai</a:t>
            </a:r>
            <a:r>
              <a:rPr lang="en-US" sz="2400" b="1" dirty="0">
                <a:solidFill>
                  <a:schemeClr val="tx1"/>
                </a:solidFill>
                <a:latin typeface="Adobe Caslon Pro Bold" pitchFamily="18" charset="0"/>
              </a:rPr>
              <a:t> rasa/ </a:t>
            </a:r>
            <a:r>
              <a:rPr lang="en-US" sz="2400" b="1" dirty="0" err="1">
                <a:solidFill>
                  <a:schemeClr val="tx1"/>
                </a:solidFill>
                <a:latin typeface="Adobe Caslon Pro Bold" pitchFamily="18" charset="0"/>
              </a:rPr>
              <a:t>gambaran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tertentu</a:t>
            </a:r>
            <a:r>
              <a:rPr lang="en-US" sz="2400" b="1" dirty="0">
                <a:solidFill>
                  <a:schemeClr val="tx1"/>
                </a:solidFill>
                <a:latin typeface="Adobe Caslon Pro Bold" pitchFamily="18" charset="0"/>
              </a:rPr>
              <a:t>. </a:t>
            </a:r>
          </a:p>
          <a:p>
            <a:pPr marL="269875" eaLnBrk="1" hangingPunct="1">
              <a:defRPr/>
            </a:pPr>
            <a:r>
              <a:rPr lang="en-US" sz="2400" b="1" dirty="0" err="1">
                <a:solidFill>
                  <a:schemeClr val="tx1"/>
                </a:solidFill>
                <a:latin typeface="Adobe Caslon Pro Bold" pitchFamily="18" charset="0"/>
              </a:rPr>
              <a:t>Dalam</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penulisan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karya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ilmiah</a:t>
            </a:r>
            <a:r>
              <a:rPr lang="en-US" sz="2400" b="1" dirty="0">
                <a:solidFill>
                  <a:schemeClr val="tx1"/>
                </a:solidFill>
                <a:latin typeface="Adobe Caslon Pro Bold" pitchFamily="18" charset="0"/>
                <a:sym typeface="Wingdings" pitchFamily="2" charset="2"/>
              </a:rPr>
              <a:t> </a:t>
            </a:r>
            <a:r>
              <a:rPr lang="en-US" sz="2400" b="1" dirty="0" err="1">
                <a:solidFill>
                  <a:schemeClr val="tx1"/>
                </a:solidFill>
                <a:latin typeface="Adobe Caslon Pro Bold" pitchFamily="18" charset="0"/>
                <a:sym typeface="Wingdings" pitchFamily="2" charset="2"/>
              </a:rPr>
              <a:t>makna</a:t>
            </a:r>
            <a:r>
              <a:rPr lang="en-US" sz="2400" b="1" dirty="0">
                <a:solidFill>
                  <a:schemeClr val="tx1"/>
                </a:solidFill>
                <a:latin typeface="Adobe Caslon Pro Bold" pitchFamily="18" charset="0"/>
                <a:sym typeface="Wingdings" pitchFamily="2" charset="2"/>
              </a:rPr>
              <a:t> </a:t>
            </a:r>
            <a:r>
              <a:rPr lang="en-US" sz="2400" b="1" dirty="0" err="1">
                <a:solidFill>
                  <a:schemeClr val="tx1"/>
                </a:solidFill>
                <a:latin typeface="Adobe Caslon Pro Bold" pitchFamily="18" charset="0"/>
                <a:sym typeface="Wingdings" pitchFamily="2" charset="2"/>
              </a:rPr>
              <a:t>denotatif</a:t>
            </a:r>
            <a:endParaRPr lang="en-US" sz="2400" b="1" dirty="0">
              <a:solidFill>
                <a:schemeClr val="tx1"/>
              </a:solidFill>
              <a:latin typeface="Adobe Caslon Pro Bold" pitchFamily="18" charset="0"/>
              <a:sym typeface="Wingdings" pitchFamily="2" charset="2"/>
            </a:endParaRPr>
          </a:p>
          <a:p>
            <a:pPr marL="269875" eaLnBrk="1" hangingPunct="1">
              <a:defRPr/>
            </a:pPr>
            <a:r>
              <a:rPr lang="en-US" sz="2400" b="1" dirty="0" err="1">
                <a:solidFill>
                  <a:schemeClr val="tx1"/>
                </a:solidFill>
                <a:latin typeface="Adobe Caslon Pro Bold" pitchFamily="18" charset="0"/>
                <a:sym typeface="Wingdings" pitchFamily="2" charset="2"/>
              </a:rPr>
              <a:t>Contoh</a:t>
            </a:r>
            <a:r>
              <a:rPr lang="en-US" sz="2400" b="1" dirty="0">
                <a:solidFill>
                  <a:schemeClr val="tx1"/>
                </a:solidFill>
                <a:latin typeface="Adobe Caslon Pro Bold" pitchFamily="18" charset="0"/>
                <a:sym typeface="Wingdings" pitchFamily="2" charset="2"/>
              </a:rPr>
              <a:t>: </a:t>
            </a:r>
            <a:r>
              <a:rPr lang="en-US" sz="2400" b="1" dirty="0" err="1">
                <a:solidFill>
                  <a:schemeClr val="tx1"/>
                </a:solidFill>
                <a:latin typeface="Adobe Caslon Pro Bold" pitchFamily="18" charset="0"/>
                <a:sym typeface="Wingdings" pitchFamily="2" charset="2"/>
              </a:rPr>
              <a:t>makan</a:t>
            </a:r>
            <a:r>
              <a:rPr lang="en-US" sz="2400" b="1" dirty="0">
                <a:solidFill>
                  <a:schemeClr val="tx1"/>
                </a:solidFill>
                <a:latin typeface="Adobe Caslon Pro Bold" pitchFamily="18" charset="0"/>
                <a:sym typeface="Wingdings" pitchFamily="2" charset="2"/>
              </a:rPr>
              <a:t> </a:t>
            </a:r>
            <a:r>
              <a:rPr lang="en-US" sz="2400" b="1" dirty="0" err="1">
                <a:solidFill>
                  <a:schemeClr val="tx1"/>
                </a:solidFill>
                <a:latin typeface="Adobe Caslon Pro Bold" pitchFamily="18" charset="0"/>
                <a:sym typeface="Wingdings" pitchFamily="2" charset="2"/>
              </a:rPr>
              <a:t>hati</a:t>
            </a:r>
            <a:endParaRPr lang="en-US" sz="2400" b="1" dirty="0">
              <a:solidFill>
                <a:schemeClr val="tx1"/>
              </a:solidFill>
              <a:latin typeface="Adobe Caslon Pro Bold" pitchFamily="18" charset="0"/>
            </a:endParaRPr>
          </a:p>
          <a:p>
            <a:pPr eaLnBrk="1" hangingPunct="1">
              <a:defRPr/>
            </a:pPr>
            <a:endParaRPr lang="en-US" sz="2400" b="1" dirty="0">
              <a:solidFill>
                <a:schemeClr val="tx1"/>
              </a:solidFill>
              <a:latin typeface="Adobe Caslon Pro Bold" pitchFamily="18" charset="0"/>
            </a:endParaRPr>
          </a:p>
        </p:txBody>
      </p:sp>
      <p:sp>
        <p:nvSpPr>
          <p:cNvPr id="14" name="Folded Corner 13"/>
          <p:cNvSpPr/>
          <p:nvPr/>
        </p:nvSpPr>
        <p:spPr>
          <a:xfrm>
            <a:off x="765175" y="4984750"/>
            <a:ext cx="7921625" cy="1371600"/>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en-US" sz="2400" b="1" dirty="0">
                <a:solidFill>
                  <a:schemeClr val="tx1"/>
                </a:solidFill>
                <a:latin typeface="Adobe Caslon Pro Bold" pitchFamily="18" charset="0"/>
              </a:rPr>
              <a:t>	3.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Kontekstual</a:t>
            </a:r>
            <a:endParaRPr lang="en-US" sz="2400" b="1" dirty="0">
              <a:solidFill>
                <a:schemeClr val="tx1"/>
              </a:solidFill>
              <a:latin typeface="Adobe Caslon Pro Bold" pitchFamily="18" charset="0"/>
            </a:endParaRPr>
          </a:p>
          <a:p>
            <a:pPr eaLnBrk="1" hangingPunct="1">
              <a:defRPr/>
            </a:pPr>
            <a:r>
              <a:rPr lang="en-US" sz="2400" b="1" dirty="0" err="1">
                <a:solidFill>
                  <a:schemeClr val="tx1"/>
                </a:solidFill>
                <a:latin typeface="Adobe Caslon Pro Bold" pitchFamily="18" charset="0"/>
              </a:rPr>
              <a:t>Adalah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makna</a:t>
            </a:r>
            <a:r>
              <a:rPr lang="en-US" sz="2400" b="1" dirty="0">
                <a:solidFill>
                  <a:schemeClr val="tx1"/>
                </a:solidFill>
                <a:latin typeface="Adobe Caslon Pro Bold" pitchFamily="18" charset="0"/>
              </a:rPr>
              <a:t> yang </a:t>
            </a:r>
            <a:r>
              <a:rPr lang="en-US" sz="2400" b="1" dirty="0" err="1">
                <a:solidFill>
                  <a:schemeClr val="tx1"/>
                </a:solidFill>
                <a:latin typeface="Adobe Caslon Pro Bold" pitchFamily="18" charset="0"/>
              </a:rPr>
              <a:t>ditentukan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oleh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konteks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pemakainya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Contoh</a:t>
            </a:r>
            <a:r>
              <a:rPr lang="en-US" sz="2400" b="1" dirty="0">
                <a:solidFill>
                  <a:schemeClr val="tx1"/>
                </a:solidFill>
                <a:latin typeface="Adobe Caslon Pro Bold" pitchFamily="18" charset="0"/>
              </a:rPr>
              <a:t>: Dian </a:t>
            </a:r>
            <a:r>
              <a:rPr lang="en-US" sz="2400" b="1" dirty="0" err="1">
                <a:solidFill>
                  <a:schemeClr val="tx1"/>
                </a:solidFill>
                <a:latin typeface="Adobe Caslon Pro Bold" pitchFamily="18" charset="0"/>
              </a:rPr>
              <a:t>sedang</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belajar</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sedang</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melakukan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kegiatan</a:t>
            </a:r>
            <a:r>
              <a:rPr lang="en-US" sz="2400" b="1" dirty="0">
                <a:solidFill>
                  <a:schemeClr val="tx1"/>
                </a:solidFill>
                <a:latin typeface="Adobe Caslon Pro Bold" pitchFamily="18" charset="0"/>
              </a:rPr>
              <a:t>)</a:t>
            </a:r>
          </a:p>
        </p:txBody>
      </p:sp>
      <p:sp>
        <p:nvSpPr>
          <p:cNvPr id="10" name="Half Frame 9"/>
          <p:cNvSpPr/>
          <p:nvPr/>
        </p:nvSpPr>
        <p:spPr>
          <a:xfrm>
            <a:off x="765177" y="4985146"/>
            <a:ext cx="566463" cy="460077"/>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6" name="Half Frame 15"/>
          <p:cNvSpPr/>
          <p:nvPr/>
        </p:nvSpPr>
        <p:spPr>
          <a:xfrm flipH="1">
            <a:off x="7956374" y="4985146"/>
            <a:ext cx="730426" cy="460077"/>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8" name="Half Frame 17"/>
          <p:cNvSpPr/>
          <p:nvPr/>
        </p:nvSpPr>
        <p:spPr>
          <a:xfrm flipV="1">
            <a:off x="765177" y="5670746"/>
            <a:ext cx="422450" cy="685597"/>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9" name="Half Frame 18"/>
          <p:cNvSpPr/>
          <p:nvPr/>
        </p:nvSpPr>
        <p:spPr>
          <a:xfrm>
            <a:off x="96393" y="1172541"/>
            <a:ext cx="516382" cy="672283"/>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0" name="Half Frame 19"/>
          <p:cNvSpPr/>
          <p:nvPr/>
        </p:nvSpPr>
        <p:spPr>
          <a:xfrm flipH="1">
            <a:off x="7812358" y="1196752"/>
            <a:ext cx="1008111" cy="457200"/>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1" name="Half Frame 20"/>
          <p:cNvSpPr/>
          <p:nvPr/>
        </p:nvSpPr>
        <p:spPr>
          <a:xfrm flipV="1">
            <a:off x="107505" y="3645024"/>
            <a:ext cx="505270" cy="840582"/>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5715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457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9425</a:t>
            </a:r>
          </a:p>
        </p:txBody>
      </p:sp>
      <p:sp>
        <p:nvSpPr>
          <p:cNvPr id="2458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2458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9" name="Folded Corner 8"/>
          <p:cNvSpPr/>
          <p:nvPr/>
        </p:nvSpPr>
        <p:spPr>
          <a:xfrm>
            <a:off x="107950" y="1628775"/>
            <a:ext cx="3975100" cy="3095625"/>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eaLnBrk="1" hangingPunct="1">
              <a:defRPr/>
            </a:pPr>
            <a:endParaRPr lang="en-US" sz="2400" b="1" dirty="0">
              <a:solidFill>
                <a:schemeClr val="tx1"/>
              </a:solidFill>
              <a:latin typeface="Adobe Caslon Pro Bold" pitchFamily="18" charset="0"/>
            </a:endParaRPr>
          </a:p>
          <a:p>
            <a:pPr eaLnBrk="1" hangingPunct="1">
              <a:defRPr/>
            </a:pPr>
            <a:endParaRPr lang="en-US" sz="2400" b="1" dirty="0">
              <a:solidFill>
                <a:schemeClr val="tx1"/>
              </a:solidFill>
              <a:latin typeface="Adobe Caslon Pro Bold" pitchFamily="18" charset="0"/>
            </a:endParaRPr>
          </a:p>
          <a:p>
            <a:pPr marL="457200" indent="-457200" eaLnBrk="1" hangingPunct="1">
              <a:buFontTx/>
              <a:buAutoNum type="arabicPeriod"/>
              <a:defRPr/>
            </a:pPr>
            <a:r>
              <a:rPr lang="en-US" sz="2400" b="1" dirty="0" err="1">
                <a:solidFill>
                  <a:schemeClr val="tx1"/>
                </a:solidFill>
                <a:latin typeface="Adobe Caslon Pro Bold" pitchFamily="18" charset="0"/>
              </a:rPr>
              <a:t>Pemakaian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kamus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umum</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kamus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sinonim</a:t>
            </a:r>
            <a:r>
              <a:rPr lang="en-US" sz="2400" b="1" dirty="0">
                <a:solidFill>
                  <a:schemeClr val="tx1"/>
                </a:solidFill>
                <a:latin typeface="Adobe Caslon Pro Bold" pitchFamily="18" charset="0"/>
              </a:rPr>
              <a:t> yang </a:t>
            </a:r>
            <a:r>
              <a:rPr lang="en-US" sz="2400" b="1" dirty="0" err="1">
                <a:solidFill>
                  <a:schemeClr val="tx1"/>
                </a:solidFill>
                <a:latin typeface="Adobe Caslon Pro Bold" pitchFamily="18" charset="0"/>
              </a:rPr>
              <a:t>baik</a:t>
            </a:r>
            <a:endParaRPr lang="en-US" sz="2400" b="1" dirty="0">
              <a:solidFill>
                <a:schemeClr val="tx1"/>
              </a:solidFill>
              <a:latin typeface="Adobe Caslon Pro Bold" pitchFamily="18" charset="0"/>
            </a:endParaRPr>
          </a:p>
          <a:p>
            <a:pPr marL="457200" indent="-457200" eaLnBrk="1" hangingPunct="1">
              <a:buFontTx/>
              <a:buAutoNum type="arabicPeriod"/>
              <a:defRPr/>
            </a:pPr>
            <a:r>
              <a:rPr lang="en-US" sz="2400" b="1" dirty="0" err="1">
                <a:solidFill>
                  <a:schemeClr val="tx1"/>
                </a:solidFill>
                <a:latin typeface="Adobe Caslon Pro Bold" pitchFamily="18" charset="0"/>
              </a:rPr>
              <a:t>Pemasukan</a:t>
            </a:r>
            <a:r>
              <a:rPr lang="en-US" sz="2400" b="1" dirty="0">
                <a:solidFill>
                  <a:schemeClr val="tx1"/>
                </a:solidFill>
                <a:latin typeface="Adobe Caslon Pro Bold" pitchFamily="18" charset="0"/>
              </a:rPr>
              <a:t> kata </a:t>
            </a:r>
            <a:r>
              <a:rPr lang="en-US" sz="2400" b="1" dirty="0" err="1">
                <a:solidFill>
                  <a:schemeClr val="tx1"/>
                </a:solidFill>
                <a:latin typeface="Adobe Caslon Pro Bold" pitchFamily="18" charset="0"/>
              </a:rPr>
              <a:t>baru</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dalam</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tulisan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pembicaraan</a:t>
            </a:r>
            <a:endParaRPr lang="en-US" sz="2400" b="1" dirty="0">
              <a:solidFill>
                <a:schemeClr val="tx1"/>
              </a:solidFill>
              <a:latin typeface="Adobe Caslon Pro Bold" pitchFamily="18" charset="0"/>
            </a:endParaRPr>
          </a:p>
        </p:txBody>
      </p:sp>
      <p:sp>
        <p:nvSpPr>
          <p:cNvPr id="14" name="Folded Corner 13"/>
          <p:cNvSpPr/>
          <p:nvPr/>
        </p:nvSpPr>
        <p:spPr>
          <a:xfrm>
            <a:off x="4710113" y="2238375"/>
            <a:ext cx="3976687" cy="2919413"/>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US" sz="2400" b="1" dirty="0">
                <a:solidFill>
                  <a:schemeClr val="tx1"/>
                </a:solidFill>
                <a:latin typeface="Adobe Caslon Pro Bold" pitchFamily="18" charset="0"/>
              </a:rPr>
              <a:t>3. </a:t>
            </a:r>
            <a:r>
              <a:rPr lang="en-US" sz="2400" b="1" dirty="0" err="1">
                <a:solidFill>
                  <a:schemeClr val="tx1"/>
                </a:solidFill>
                <a:latin typeface="Adobe Caslon Pro Bold" pitchFamily="18" charset="0"/>
              </a:rPr>
              <a:t>Berusaha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membaca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berbagai</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jenis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tulisan</a:t>
            </a:r>
            <a:endParaRPr lang="en-US" sz="2400" b="1" dirty="0">
              <a:solidFill>
                <a:schemeClr val="tx1"/>
              </a:solidFill>
              <a:latin typeface="Adobe Caslon Pro Bold" pitchFamily="18" charset="0"/>
            </a:endParaRPr>
          </a:p>
        </p:txBody>
      </p:sp>
      <p:sp>
        <p:nvSpPr>
          <p:cNvPr id="10" name="Half Frame 9"/>
          <p:cNvSpPr/>
          <p:nvPr/>
        </p:nvSpPr>
        <p:spPr>
          <a:xfrm>
            <a:off x="4510088" y="2046548"/>
            <a:ext cx="914400" cy="914400"/>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6" name="Half Frame 15"/>
          <p:cNvSpPr/>
          <p:nvPr/>
        </p:nvSpPr>
        <p:spPr>
          <a:xfrm flipH="1">
            <a:off x="7956376" y="1988840"/>
            <a:ext cx="957411" cy="914400"/>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8" name="Half Frame 17"/>
          <p:cNvSpPr/>
          <p:nvPr/>
        </p:nvSpPr>
        <p:spPr>
          <a:xfrm flipV="1">
            <a:off x="4710113" y="4724398"/>
            <a:ext cx="656318" cy="648817"/>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9" name="Half Frame 18"/>
          <p:cNvSpPr/>
          <p:nvPr/>
        </p:nvSpPr>
        <p:spPr>
          <a:xfrm>
            <a:off x="96393" y="1628800"/>
            <a:ext cx="914400" cy="609575"/>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0" name="Half Frame 19"/>
          <p:cNvSpPr/>
          <p:nvPr/>
        </p:nvSpPr>
        <p:spPr>
          <a:xfrm flipH="1">
            <a:off x="3059107" y="1628800"/>
            <a:ext cx="957411" cy="609574"/>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1" name="Half Frame 20"/>
          <p:cNvSpPr/>
          <p:nvPr/>
        </p:nvSpPr>
        <p:spPr>
          <a:xfrm flipV="1">
            <a:off x="107505" y="4077072"/>
            <a:ext cx="914400" cy="817066"/>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2" name="Snip Single Corner Rectangle 21"/>
          <p:cNvSpPr/>
          <p:nvPr/>
        </p:nvSpPr>
        <p:spPr>
          <a:xfrm>
            <a:off x="0" y="0"/>
            <a:ext cx="6698456" cy="692696"/>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chemeClr val="tx1"/>
                </a:solidFill>
                <a:latin typeface="Arial Black" pitchFamily="34" charset="0"/>
              </a:rPr>
              <a:t>Cara </a:t>
            </a:r>
            <a:r>
              <a:rPr lang="en-US" sz="3200" b="1" dirty="0" err="1">
                <a:solidFill>
                  <a:schemeClr val="tx1"/>
                </a:solidFill>
                <a:latin typeface="Arial Black" pitchFamily="34" charset="0"/>
              </a:rPr>
              <a:t>Memperluas</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Kosakata</a:t>
            </a:r>
            <a:endParaRPr lang="id-ID" sz="3200" b="1" dirty="0">
              <a:solidFill>
                <a:schemeClr val="tx1"/>
              </a:solidFill>
              <a:latin typeface="Arial Black"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560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Manajemen Sumber Daya Manusia Lanjutan</a:t>
            </a:r>
          </a:p>
          <a:p>
            <a:pPr algn="ctr"/>
            <a:r>
              <a:rPr lang="id-ID" altLang="en-US" sz="1200"/>
              <a:t>Kode </a:t>
            </a:r>
            <a:r>
              <a:rPr lang="en-US" altLang="en-US" sz="1200"/>
              <a:t>MK</a:t>
            </a:r>
            <a:r>
              <a:rPr lang="id-ID" altLang="en-US" sz="1200"/>
              <a:t> MAN19425</a:t>
            </a:r>
          </a:p>
        </p:txBody>
      </p:sp>
      <p:sp>
        <p:nvSpPr>
          <p:cNvPr id="2560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2560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5611"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256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536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a:t>
            </a:r>
            <a:r>
              <a:rPr lang="en-US" altLang="en-US" sz="1200"/>
              <a:t>IBI19202</a:t>
            </a:r>
            <a:endParaRPr lang="id-ID" altLang="en-US" sz="1200"/>
          </a:p>
        </p:txBody>
      </p:sp>
      <p:sp>
        <p:nvSpPr>
          <p:cNvPr id="1536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6912767" cy="80522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600" b="1" dirty="0" err="1">
                <a:latin typeface="Arial" pitchFamily="34" charset="0"/>
                <a:cs typeface="Arial" pitchFamily="34" charset="0"/>
              </a:rPr>
              <a:t>Pengertian</a:t>
            </a:r>
            <a:r>
              <a:rPr lang="en-US" sz="3600" b="1" dirty="0">
                <a:latin typeface="Arial" pitchFamily="34" charset="0"/>
                <a:cs typeface="Arial" pitchFamily="34" charset="0"/>
              </a:rPr>
              <a:t> </a:t>
            </a:r>
            <a:r>
              <a:rPr lang="en-US" sz="3600" b="1" dirty="0" err="1">
                <a:latin typeface="Arial" pitchFamily="34" charset="0"/>
                <a:cs typeface="Arial" pitchFamily="34" charset="0"/>
              </a:rPr>
              <a:t>Diksi</a:t>
            </a:r>
            <a:endParaRPr lang="id-ID" sz="3600" b="1" dirty="0">
              <a:latin typeface="Arial" pitchFamily="34" charset="0"/>
              <a:cs typeface="Arial" pitchFamily="34" charset="0"/>
            </a:endParaRPr>
          </a:p>
        </p:txBody>
      </p:sp>
      <p:sp>
        <p:nvSpPr>
          <p:cNvPr id="15368"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69"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0"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8" name="Rectangle 7"/>
          <p:cNvSpPr>
            <a:spLocks noChangeArrowheads="1"/>
          </p:cNvSpPr>
          <p:nvPr/>
        </p:nvSpPr>
        <p:spPr bwMode="auto">
          <a:xfrm>
            <a:off x="2700338" y="2120900"/>
            <a:ext cx="54721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Adobe Caslon Pro Bold" panose="0205070206050A020403" pitchFamily="18" charset="0"/>
              </a:rPr>
              <a:t>Diksi adalah pilihan kata yang sesuai dengan konteks kalimat untuk menyampaikan pesan atau gagasan oleh penulis atau pembicara kepada pembaca atau pendengar yang sesuai dengan kondisi dan rasa bahasa tertentu serta berterima</a:t>
            </a:r>
          </a:p>
        </p:txBody>
      </p:sp>
      <p:sp>
        <p:nvSpPr>
          <p:cNvPr id="1537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p>
        </p:txBody>
      </p:sp>
      <p:sp>
        <p:nvSpPr>
          <p:cNvPr id="1537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p>
        </p:txBody>
      </p:sp>
      <p:pic>
        <p:nvPicPr>
          <p:cNvPr id="1537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312738"/>
            <a:ext cx="1547812"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120900"/>
            <a:ext cx="18161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638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a:t>
            </a:r>
            <a:r>
              <a:rPr lang="en-US" altLang="en-US" sz="1200"/>
              <a:t>IBI19202</a:t>
            </a:r>
            <a:endParaRPr lang="id-ID" altLang="en-US" sz="1200"/>
          </a:p>
        </p:txBody>
      </p:sp>
      <p:sp>
        <p:nvSpPr>
          <p:cNvPr id="1638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600" b="1" dirty="0">
                <a:latin typeface="Arial" pitchFamily="34" charset="0"/>
                <a:cs typeface="Arial" pitchFamily="34" charset="0"/>
              </a:rPr>
              <a:t>P</a:t>
            </a:r>
            <a:r>
              <a:rPr lang="en-US" sz="3600" b="1" dirty="0" err="1">
                <a:latin typeface="Arial" pitchFamily="34" charset="0"/>
                <a:cs typeface="Arial" pitchFamily="34" charset="0"/>
              </a:rPr>
              <a:t>entingnya</a:t>
            </a:r>
            <a:r>
              <a:rPr lang="en-US" sz="3600" b="1" dirty="0">
                <a:latin typeface="Arial" pitchFamily="34" charset="0"/>
                <a:cs typeface="Arial" pitchFamily="34" charset="0"/>
              </a:rPr>
              <a:t> </a:t>
            </a:r>
            <a:r>
              <a:rPr lang="en-US" sz="3600" b="1" dirty="0" err="1">
                <a:latin typeface="Arial" pitchFamily="34" charset="0"/>
                <a:cs typeface="Arial" pitchFamily="34" charset="0"/>
              </a:rPr>
              <a:t>Diksi</a:t>
            </a:r>
            <a:endParaRPr lang="id-ID" sz="3600" b="1" dirty="0">
              <a:latin typeface="Arial" pitchFamily="34" charset="0"/>
              <a:cs typeface="Arial" pitchFamily="34" charset="0"/>
            </a:endParaRPr>
          </a:p>
        </p:txBody>
      </p:sp>
      <p:sp>
        <p:nvSpPr>
          <p:cNvPr id="16392"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3"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4"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8" name="Rectangle 7"/>
          <p:cNvSpPr>
            <a:spLocks noChangeArrowheads="1"/>
          </p:cNvSpPr>
          <p:nvPr/>
        </p:nvSpPr>
        <p:spPr bwMode="auto">
          <a:xfrm>
            <a:off x="2339975" y="2060575"/>
            <a:ext cx="6553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altLang="en-US" sz="2800" dirty="0">
                <a:latin typeface="Adobe Caslon Pro Bold" pitchFamily="18" charset="0"/>
                <a:cs typeface="Arial" charset="0"/>
              </a:rPr>
              <a:t>1. </a:t>
            </a:r>
            <a:r>
              <a:rPr lang="en-US" altLang="en-US" sz="2800" dirty="0" err="1">
                <a:latin typeface="Adobe Caslon Pro Bold" pitchFamily="18" charset="0"/>
                <a:cs typeface="Arial" charset="0"/>
              </a:rPr>
              <a:t>Membangun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kalimat</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efektif</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dan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utuh</a:t>
            </a:r>
            <a:r>
              <a:rPr lang="en-US" altLang="en-US" sz="2800" dirty="0">
                <a:latin typeface="Adobe Caslon Pro Bold" pitchFamily="18" charset="0"/>
                <a:cs typeface="Arial" charset="0"/>
              </a:rPr>
              <a:t>.</a:t>
            </a:r>
          </a:p>
          <a:p>
            <a:pPr marL="355600" indent="-355600" eaLnBrk="1" hangingPunct="1">
              <a:defRPr/>
            </a:pPr>
            <a:r>
              <a:rPr lang="en-US" altLang="en-US" sz="2800" dirty="0">
                <a:latin typeface="Adobe Caslon Pro Bold" pitchFamily="18" charset="0"/>
                <a:cs typeface="Arial" charset="0"/>
              </a:rPr>
              <a:t>2. </a:t>
            </a:r>
            <a:r>
              <a:rPr lang="en-US" altLang="en-US" sz="2800" dirty="0" err="1">
                <a:latin typeface="Adobe Caslon Pro Bold" pitchFamily="18" charset="0"/>
                <a:cs typeface="Arial" charset="0"/>
              </a:rPr>
              <a:t>Memberikan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kemudahan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penulis</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dalam</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menyampaikan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pesan</a:t>
            </a:r>
            <a:r>
              <a:rPr lang="en-US" altLang="en-US" sz="2800" dirty="0">
                <a:latin typeface="Adobe Caslon Pro Bold" pitchFamily="18" charset="0"/>
                <a:cs typeface="Arial" charset="0"/>
              </a:rPr>
              <a:t>/</a:t>
            </a:r>
            <a:r>
              <a:rPr lang="en-US" altLang="en-US" sz="2800" dirty="0" err="1">
                <a:latin typeface="Adobe Caslon Pro Bold" pitchFamily="18" charset="0"/>
                <a:cs typeface="Arial" charset="0"/>
              </a:rPr>
              <a:t>informasi</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kepada</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pembacanya</a:t>
            </a:r>
            <a:r>
              <a:rPr lang="en-US" altLang="en-US" sz="2800" dirty="0">
                <a:latin typeface="Adobe Caslon Pro Bold" pitchFamily="18" charset="0"/>
                <a:cs typeface="Arial" charset="0"/>
              </a:rPr>
              <a:t>. </a:t>
            </a:r>
          </a:p>
          <a:p>
            <a:pPr marL="355600" indent="-355600" eaLnBrk="1" hangingPunct="1">
              <a:defRPr/>
            </a:pPr>
            <a:r>
              <a:rPr lang="en-US" altLang="en-US" sz="2800" dirty="0">
                <a:latin typeface="Adobe Caslon Pro Bold" pitchFamily="18" charset="0"/>
                <a:cs typeface="Arial" charset="0"/>
              </a:rPr>
              <a:t>3. </a:t>
            </a:r>
            <a:r>
              <a:rPr lang="en-US" altLang="en-US" sz="2800" dirty="0" err="1">
                <a:latin typeface="Adobe Caslon Pro Bold" pitchFamily="18" charset="0"/>
                <a:cs typeface="Arial" charset="0"/>
              </a:rPr>
              <a:t>Menghindari</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miskomunikasi</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antara</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penulis</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dan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pembaca</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atau</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pembicara</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dan</a:t>
            </a:r>
            <a:r>
              <a:rPr lang="en-US" altLang="en-US" sz="2800" dirty="0">
                <a:latin typeface="Adobe Caslon Pro Bold" pitchFamily="18" charset="0"/>
                <a:cs typeface="Arial" charset="0"/>
              </a:rPr>
              <a:t> </a:t>
            </a:r>
            <a:r>
              <a:rPr lang="en-US" altLang="en-US" sz="2800" dirty="0" err="1">
                <a:latin typeface="Adobe Caslon Pro Bold" pitchFamily="18" charset="0"/>
                <a:cs typeface="Arial" charset="0"/>
              </a:rPr>
              <a:t>pendengar</a:t>
            </a:r>
            <a:r>
              <a:rPr lang="en-US" altLang="en-US" sz="2800" dirty="0">
                <a:latin typeface="Adobe Caslon Pro Bold" pitchFamily="18" charset="0"/>
                <a:cs typeface="Arial" charset="0"/>
              </a:rPr>
              <a:t>.</a:t>
            </a:r>
            <a:endParaRPr lang="id-ID" altLang="en-US" sz="2800" dirty="0">
              <a:latin typeface="Adobe Caslon Pro Bold" pitchFamily="18" charset="0"/>
              <a:cs typeface="Arial" charset="0"/>
            </a:endParaRPr>
          </a:p>
        </p:txBody>
      </p:sp>
      <p:pic>
        <p:nvPicPr>
          <p:cNvPr id="1639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060575"/>
            <a:ext cx="1752600"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741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a:t>
            </a:r>
            <a:r>
              <a:rPr lang="en-US" altLang="en-US" sz="1200"/>
              <a:t>IBI19202</a:t>
            </a:r>
            <a:endParaRPr lang="id-ID" altLang="en-US" sz="1200"/>
          </a:p>
        </p:txBody>
      </p:sp>
      <p:sp>
        <p:nvSpPr>
          <p:cNvPr id="1741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600" b="1" dirty="0" err="1">
                <a:latin typeface="Arial" pitchFamily="34" charset="0"/>
                <a:cs typeface="Arial" pitchFamily="34" charset="0"/>
              </a:rPr>
              <a:t>Ketepatan</a:t>
            </a:r>
            <a:r>
              <a:rPr lang="en-US" sz="3600" b="1" dirty="0">
                <a:latin typeface="Arial" pitchFamily="34" charset="0"/>
                <a:cs typeface="Arial" pitchFamily="34" charset="0"/>
              </a:rPr>
              <a:t> </a:t>
            </a:r>
            <a:r>
              <a:rPr lang="en-US" sz="3600" b="1" dirty="0" err="1">
                <a:latin typeface="Arial" pitchFamily="34" charset="0"/>
                <a:cs typeface="Arial" pitchFamily="34" charset="0"/>
              </a:rPr>
              <a:t>Diksi</a:t>
            </a:r>
            <a:endParaRPr lang="id-ID" sz="3600" b="1" dirty="0">
              <a:latin typeface="Arial" pitchFamily="34" charset="0"/>
              <a:cs typeface="Arial" pitchFamily="34" charset="0"/>
            </a:endParaRPr>
          </a:p>
        </p:txBody>
      </p:sp>
      <p:sp>
        <p:nvSpPr>
          <p:cNvPr id="17416"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7"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8"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7419" name="Picture 14" descr="C:\Users\ASUS\Pictures\download (2).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0"/>
            <a:ext cx="244951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7421" name="Rectangle 7"/>
          <p:cNvSpPr>
            <a:spLocks noChangeArrowheads="1"/>
          </p:cNvSpPr>
          <p:nvPr/>
        </p:nvSpPr>
        <p:spPr bwMode="auto">
          <a:xfrm>
            <a:off x="2771775" y="2060575"/>
            <a:ext cx="51133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Adobe Caslon Pro Bold" panose="0205070206050A020403" pitchFamily="18" charset="0"/>
              </a:rPr>
              <a:t>Ketepatan diksi adalah kemampuan sebuah kata untuk menimbulkan gagasan yang sama pada imajinasi pembaca/ pendengar, seperti yang dipikirkan atau dirasakan oleh penulis/pembicara.</a:t>
            </a:r>
            <a:endParaRPr lang="id-ID" altLang="en-US" sz="2800">
              <a:latin typeface="Adobe Caslon Pro Bold" panose="0205070206050A020403" pitchFamily="18" charset="0"/>
            </a:endParaRPr>
          </a:p>
        </p:txBody>
      </p:sp>
      <p:pic>
        <p:nvPicPr>
          <p:cNvPr id="1742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060575"/>
            <a:ext cx="18161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843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endParaRPr lang="id-ID" altLang="en-US" sz="1200"/>
          </a:p>
          <a:p>
            <a:pPr algn="ctr"/>
            <a:r>
              <a:rPr lang="id-ID" altLang="en-US" sz="1200"/>
              <a:t>Kode </a:t>
            </a:r>
            <a:r>
              <a:rPr lang="en-US" altLang="en-US" sz="1200"/>
              <a:t>MK</a:t>
            </a:r>
            <a:r>
              <a:rPr lang="id-ID" altLang="en-US" sz="1200"/>
              <a:t> </a:t>
            </a:r>
            <a:r>
              <a:rPr lang="en-US" altLang="en-US" sz="1200"/>
              <a:t>IBI19202</a:t>
            </a:r>
            <a:endParaRPr lang="id-ID" altLang="en-US" sz="1200"/>
          </a:p>
        </p:txBody>
      </p:sp>
      <p:sp>
        <p:nvSpPr>
          <p:cNvPr id="1843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1200"/>
              <a:t>23-03-2020</a:t>
            </a:r>
            <a:endParaRPr lang="en-US" altLang="en-US" sz="1200"/>
          </a:p>
          <a:p>
            <a:pPr eaLnBrk="1" hangingPunct="1"/>
            <a:endParaRPr lang="en-US" altLang="en-US" sz="1200"/>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600" b="1" dirty="0" err="1">
                <a:latin typeface="Arial" pitchFamily="34" charset="0"/>
                <a:cs typeface="Arial" pitchFamily="34" charset="0"/>
              </a:rPr>
              <a:t>Ketepatan</a:t>
            </a:r>
            <a:r>
              <a:rPr lang="en-US" sz="3600" b="1" dirty="0">
                <a:latin typeface="Arial" pitchFamily="34" charset="0"/>
                <a:cs typeface="Arial" pitchFamily="34" charset="0"/>
              </a:rPr>
              <a:t> </a:t>
            </a:r>
            <a:r>
              <a:rPr lang="en-US" sz="3600" b="1" dirty="0" err="1">
                <a:latin typeface="Arial" pitchFamily="34" charset="0"/>
                <a:cs typeface="Arial" pitchFamily="34" charset="0"/>
              </a:rPr>
              <a:t>Diksi</a:t>
            </a:r>
            <a:endParaRPr lang="id-ID" sz="3600" b="1" dirty="0">
              <a:latin typeface="Arial" pitchFamily="34" charset="0"/>
              <a:cs typeface="Arial" pitchFamily="34" charset="0"/>
            </a:endParaRPr>
          </a:p>
        </p:txBody>
      </p:sp>
      <p:sp>
        <p:nvSpPr>
          <p:cNvPr id="18440"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1"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2"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8443" name="Picture 14" descr="C:\Users\ASUS\Pictures\download (2).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0"/>
            <a:ext cx="244951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8445" name="Rectangle 7"/>
          <p:cNvSpPr>
            <a:spLocks noChangeArrowheads="1"/>
          </p:cNvSpPr>
          <p:nvPr/>
        </p:nvSpPr>
        <p:spPr bwMode="auto">
          <a:xfrm>
            <a:off x="2771775" y="2060575"/>
            <a:ext cx="51133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Adobe Caslon Pro Bold" panose="0205070206050A020403" pitchFamily="18" charset="0"/>
              </a:rPr>
              <a:t>Kita memilih kata yang akan digunakan secermat mungkin untuk mencapai tujuan komunikasi yang efektif.  Ketepatan tidak akan menimbulkan salah paham. </a:t>
            </a:r>
            <a:endParaRPr lang="id-ID" altLang="en-US" sz="2800">
              <a:latin typeface="Adobe Caslon Pro Bold" panose="0205070206050A020403" pitchFamily="18" charset="0"/>
            </a:endParaRPr>
          </a:p>
        </p:txBody>
      </p:sp>
      <p:pic>
        <p:nvPicPr>
          <p:cNvPr id="1844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060575"/>
            <a:ext cx="18161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ingle Corner Rectangle 12"/>
          <p:cNvSpPr/>
          <p:nvPr/>
        </p:nvSpPr>
        <p:spPr>
          <a:xfrm>
            <a:off x="0" y="0"/>
            <a:ext cx="6215106" cy="692696"/>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Arial Black" pitchFamily="34" charset="0"/>
              </a:rPr>
              <a:t>Syarat</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Ketepatan</a:t>
            </a:r>
            <a:r>
              <a:rPr lang="en-US" sz="3200" b="1" dirty="0">
                <a:solidFill>
                  <a:schemeClr val="tx1"/>
                </a:solidFill>
                <a:latin typeface="Arial Black" pitchFamily="34" charset="0"/>
              </a:rPr>
              <a:t> </a:t>
            </a:r>
            <a:r>
              <a:rPr lang="en-US" sz="3200" b="1" dirty="0" err="1">
                <a:solidFill>
                  <a:schemeClr val="tx1"/>
                </a:solidFill>
                <a:latin typeface="Arial Black" pitchFamily="34" charset="0"/>
              </a:rPr>
              <a:t>Diksi</a:t>
            </a:r>
            <a:endParaRPr lang="id-ID" sz="3200" b="1" dirty="0">
              <a:solidFill>
                <a:schemeClr val="tx1"/>
              </a:solidFill>
              <a:latin typeface="Arial Black" pitchFamily="34" charset="0"/>
            </a:endParaRPr>
          </a:p>
        </p:txBody>
      </p:sp>
      <p:sp>
        <p:nvSpPr>
          <p:cNvPr id="46" name="Pentagon 45"/>
          <p:cNvSpPr/>
          <p:nvPr/>
        </p:nvSpPr>
        <p:spPr>
          <a:xfrm>
            <a:off x="179512" y="1196752"/>
            <a:ext cx="8568952" cy="1512168"/>
          </a:xfrm>
          <a:prstGeom prst="homePlate">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US" sz="2400" b="1" dirty="0">
                <a:solidFill>
                  <a:schemeClr val="tx1"/>
                </a:solidFill>
              </a:rPr>
              <a:t>1. </a:t>
            </a:r>
            <a:r>
              <a:rPr lang="id-ID" sz="2400" b="1" dirty="0">
                <a:solidFill>
                  <a:schemeClr val="tx1"/>
                </a:solidFill>
              </a:rPr>
              <a:t>Membedakan secara cermat denotasi dan konotas</a:t>
            </a:r>
            <a:endParaRPr lang="en-US" sz="2400" b="1" dirty="0">
              <a:solidFill>
                <a:schemeClr val="tx1"/>
              </a:solidFill>
            </a:endParaRPr>
          </a:p>
          <a:p>
            <a:pPr marL="269875">
              <a:defRPr/>
            </a:pPr>
            <a:r>
              <a:rPr lang="en-US" sz="2400" b="1" dirty="0" err="1">
                <a:solidFill>
                  <a:schemeClr val="tx1"/>
                </a:solidFill>
              </a:rPr>
              <a:t>Contoh</a:t>
            </a:r>
            <a:r>
              <a:rPr lang="en-US" sz="2400" b="1" dirty="0">
                <a:solidFill>
                  <a:schemeClr val="tx1"/>
                </a:solidFill>
              </a:rPr>
              <a:t>: </a:t>
            </a:r>
            <a:r>
              <a:rPr lang="en-US" sz="2400" b="1" dirty="0" err="1">
                <a:solidFill>
                  <a:schemeClr val="tx1"/>
                </a:solidFill>
              </a:rPr>
              <a:t>Amplop</a:t>
            </a:r>
            <a:r>
              <a:rPr lang="en-US" sz="2400" b="1" dirty="0">
                <a:solidFill>
                  <a:schemeClr val="tx1"/>
                </a:solidFill>
              </a:rPr>
              <a:t> </a:t>
            </a:r>
            <a:r>
              <a:rPr lang="en-US" sz="2400" b="1" dirty="0" err="1">
                <a:solidFill>
                  <a:schemeClr val="tx1"/>
                </a:solidFill>
              </a:rPr>
              <a:t>putih</a:t>
            </a:r>
            <a:r>
              <a:rPr lang="en-US" sz="2400" b="1" dirty="0">
                <a:solidFill>
                  <a:schemeClr val="tx1"/>
                </a:solidFill>
              </a:rPr>
              <a:t> </a:t>
            </a:r>
            <a:r>
              <a:rPr lang="en-US" sz="2400" b="1" dirty="0" err="1">
                <a:solidFill>
                  <a:schemeClr val="tx1"/>
                </a:solidFill>
              </a:rPr>
              <a:t>itu</a:t>
            </a:r>
            <a:r>
              <a:rPr lang="en-US" sz="2400" b="1" dirty="0">
                <a:solidFill>
                  <a:schemeClr val="tx1"/>
                </a:solidFill>
              </a:rPr>
              <a:t> </a:t>
            </a:r>
            <a:r>
              <a:rPr lang="en-US" sz="2400" b="1" dirty="0" err="1">
                <a:solidFill>
                  <a:schemeClr val="tx1"/>
                </a:solidFill>
              </a:rPr>
              <a:t>milik</a:t>
            </a:r>
            <a:r>
              <a:rPr lang="en-US" sz="2400" b="1" dirty="0">
                <a:solidFill>
                  <a:schemeClr val="tx1"/>
                </a:solidFill>
              </a:rPr>
              <a:t> Pak Joni (</a:t>
            </a:r>
            <a:r>
              <a:rPr lang="en-US" sz="2400" b="1" dirty="0" err="1">
                <a:solidFill>
                  <a:schemeClr val="tx1"/>
                </a:solidFill>
              </a:rPr>
              <a:t>Denotasi</a:t>
            </a:r>
            <a:r>
              <a:rPr lang="en-US" sz="2400" b="1" dirty="0">
                <a:solidFill>
                  <a:schemeClr val="tx1"/>
                </a:solidFill>
              </a:rPr>
              <a:t>)</a:t>
            </a:r>
          </a:p>
          <a:p>
            <a:pPr marL="630238">
              <a:defRPr/>
            </a:pPr>
            <a:r>
              <a:rPr lang="en-US" sz="2400" b="1" dirty="0">
                <a:solidFill>
                  <a:schemeClr val="tx1"/>
                </a:solidFill>
              </a:rPr>
              <a:t>	      </a:t>
            </a:r>
            <a:r>
              <a:rPr lang="en-US" sz="2400" b="1" dirty="0" err="1">
                <a:solidFill>
                  <a:schemeClr val="tx1"/>
                </a:solidFill>
              </a:rPr>
              <a:t>Azizah</a:t>
            </a:r>
            <a:r>
              <a:rPr lang="en-US" sz="2400" b="1" dirty="0">
                <a:solidFill>
                  <a:schemeClr val="tx1"/>
                </a:solidFill>
              </a:rPr>
              <a:t> </a:t>
            </a:r>
            <a:r>
              <a:rPr lang="en-US" sz="2400" b="1" dirty="0" err="1">
                <a:solidFill>
                  <a:schemeClr val="tx1"/>
                </a:solidFill>
              </a:rPr>
              <a:t>adalah</a:t>
            </a:r>
            <a:r>
              <a:rPr lang="en-US" sz="2400" b="1" dirty="0">
                <a:solidFill>
                  <a:schemeClr val="tx1"/>
                </a:solidFill>
              </a:rPr>
              <a:t> </a:t>
            </a:r>
            <a:r>
              <a:rPr lang="en-US" sz="2400" b="1" dirty="0" err="1">
                <a:solidFill>
                  <a:schemeClr val="tx1"/>
                </a:solidFill>
              </a:rPr>
              <a:t>bunga</a:t>
            </a:r>
            <a:r>
              <a:rPr lang="en-US" sz="2400" b="1" dirty="0">
                <a:solidFill>
                  <a:schemeClr val="tx1"/>
                </a:solidFill>
              </a:rPr>
              <a:t> </a:t>
            </a:r>
            <a:r>
              <a:rPr lang="en-US" sz="2400" b="1" dirty="0" err="1">
                <a:solidFill>
                  <a:schemeClr val="tx1"/>
                </a:solidFill>
              </a:rPr>
              <a:t>desa</a:t>
            </a:r>
            <a:r>
              <a:rPr lang="en-US" sz="2400" b="1" dirty="0">
                <a:solidFill>
                  <a:schemeClr val="tx1"/>
                </a:solidFill>
              </a:rPr>
              <a:t> di </a:t>
            </a:r>
            <a:r>
              <a:rPr lang="en-US" sz="2400" b="1" dirty="0" err="1">
                <a:solidFill>
                  <a:schemeClr val="tx1"/>
                </a:solidFill>
              </a:rPr>
              <a:t>kampungnya</a:t>
            </a:r>
            <a:r>
              <a:rPr lang="en-US" sz="2400" b="1" dirty="0">
                <a:solidFill>
                  <a:schemeClr val="tx1"/>
                </a:solidFill>
              </a:rPr>
              <a:t> (</a:t>
            </a:r>
            <a:r>
              <a:rPr lang="en-US" sz="2400" b="1" dirty="0" err="1">
                <a:solidFill>
                  <a:schemeClr val="tx1"/>
                </a:solidFill>
              </a:rPr>
              <a:t>Konotasi</a:t>
            </a:r>
            <a:r>
              <a:rPr lang="en-US" sz="2400" b="1" dirty="0">
                <a:solidFill>
                  <a:schemeClr val="tx1"/>
                </a:solidFill>
              </a:rPr>
              <a:t>) </a:t>
            </a:r>
            <a:endParaRPr lang="id-ID" sz="2400" b="1" dirty="0">
              <a:solidFill>
                <a:schemeClr val="tx1"/>
              </a:solidFill>
            </a:endParaRPr>
          </a:p>
        </p:txBody>
      </p:sp>
      <p:sp>
        <p:nvSpPr>
          <p:cNvPr id="47" name="Pentagon 46"/>
          <p:cNvSpPr/>
          <p:nvPr/>
        </p:nvSpPr>
        <p:spPr>
          <a:xfrm>
            <a:off x="179512" y="2852936"/>
            <a:ext cx="8964488" cy="2160240"/>
          </a:xfrm>
          <a:prstGeom prst="homePlate">
            <a:avLst/>
          </a:prstGeom>
          <a:solidFill>
            <a:schemeClr val="accent2">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US" sz="2400" b="1" dirty="0">
                <a:solidFill>
                  <a:schemeClr val="tx1"/>
                </a:solidFill>
              </a:rPr>
              <a:t>2. </a:t>
            </a:r>
            <a:r>
              <a:rPr lang="en-US" sz="2400" b="1" dirty="0" err="1">
                <a:solidFill>
                  <a:schemeClr val="tx1"/>
                </a:solidFill>
              </a:rPr>
              <a:t>Membedakan</a:t>
            </a:r>
            <a:r>
              <a:rPr lang="en-US" sz="2400" b="1" dirty="0">
                <a:solidFill>
                  <a:schemeClr val="tx1"/>
                </a:solidFill>
              </a:rPr>
              <a:t> kata-kata yang </a:t>
            </a:r>
            <a:r>
              <a:rPr lang="en-US" sz="2400" b="1" dirty="0" err="1">
                <a:solidFill>
                  <a:schemeClr val="tx1"/>
                </a:solidFill>
              </a:rPr>
              <a:t>hampir</a:t>
            </a:r>
            <a:r>
              <a:rPr lang="en-US" sz="2400" b="1" dirty="0">
                <a:solidFill>
                  <a:schemeClr val="tx1"/>
                </a:solidFill>
              </a:rPr>
              <a:t> </a:t>
            </a:r>
            <a:r>
              <a:rPr lang="en-US" sz="2400" b="1" dirty="0" err="1">
                <a:solidFill>
                  <a:schemeClr val="tx1"/>
                </a:solidFill>
              </a:rPr>
              <a:t>bersinonim</a:t>
            </a:r>
            <a:r>
              <a:rPr lang="en-US" sz="2400" b="1" dirty="0">
                <a:solidFill>
                  <a:schemeClr val="tx1"/>
                </a:solidFill>
              </a:rPr>
              <a:t> </a:t>
            </a:r>
            <a:r>
              <a:rPr lang="en-US" sz="2400" b="1" dirty="0" err="1">
                <a:solidFill>
                  <a:schemeClr val="tx1"/>
                </a:solidFill>
              </a:rPr>
              <a:t>dengan</a:t>
            </a:r>
            <a:r>
              <a:rPr lang="en-US" sz="2400" b="1" dirty="0">
                <a:solidFill>
                  <a:schemeClr val="tx1"/>
                </a:solidFill>
              </a:rPr>
              <a:t> </a:t>
            </a:r>
            <a:r>
              <a:rPr lang="en-US" sz="2400" b="1" dirty="0" err="1">
                <a:solidFill>
                  <a:schemeClr val="tx1"/>
                </a:solidFill>
              </a:rPr>
              <a:t>cermat</a:t>
            </a:r>
            <a:r>
              <a:rPr lang="en-US" sz="2400" b="1" dirty="0">
                <a:solidFill>
                  <a:schemeClr val="tx1"/>
                </a:solidFill>
              </a:rPr>
              <a:t>. </a:t>
            </a:r>
            <a:r>
              <a:rPr lang="en-US" sz="2400" b="1" dirty="0" err="1">
                <a:solidFill>
                  <a:schemeClr val="tx1"/>
                </a:solidFill>
              </a:rPr>
              <a:t>Contoh</a:t>
            </a:r>
            <a:r>
              <a:rPr lang="en-US" sz="2400" b="1" dirty="0">
                <a:solidFill>
                  <a:schemeClr val="tx1"/>
                </a:solidFill>
              </a:rPr>
              <a:t>:</a:t>
            </a:r>
          </a:p>
          <a:p>
            <a:pPr marL="269875">
              <a:defRPr/>
            </a:pPr>
            <a:r>
              <a:rPr lang="en-US" sz="2400" b="1" dirty="0" err="1">
                <a:solidFill>
                  <a:schemeClr val="tx1"/>
                </a:solidFill>
              </a:rPr>
              <a:t>Siapa</a:t>
            </a:r>
            <a:r>
              <a:rPr lang="en-US" sz="2400" b="1" dirty="0">
                <a:solidFill>
                  <a:schemeClr val="tx1"/>
                </a:solidFill>
              </a:rPr>
              <a:t> </a:t>
            </a:r>
            <a:r>
              <a:rPr lang="en-US" sz="2400" b="1" dirty="0" err="1">
                <a:solidFill>
                  <a:schemeClr val="tx1"/>
                </a:solidFill>
              </a:rPr>
              <a:t>pengubah</a:t>
            </a:r>
            <a:r>
              <a:rPr lang="en-US" sz="2400" b="1" dirty="0">
                <a:solidFill>
                  <a:schemeClr val="tx1"/>
                </a:solidFill>
              </a:rPr>
              <a:t> </a:t>
            </a:r>
            <a:r>
              <a:rPr lang="en-US" sz="2400" b="1" dirty="0" err="1">
                <a:solidFill>
                  <a:schemeClr val="tx1"/>
                </a:solidFill>
              </a:rPr>
              <a:t>peraturan</a:t>
            </a:r>
            <a:r>
              <a:rPr lang="en-US" sz="2400" b="1" dirty="0">
                <a:solidFill>
                  <a:schemeClr val="tx1"/>
                </a:solidFill>
              </a:rPr>
              <a:t> yang </a:t>
            </a:r>
            <a:r>
              <a:rPr lang="en-US" sz="2400" b="1" dirty="0" err="1">
                <a:solidFill>
                  <a:schemeClr val="tx1"/>
                </a:solidFill>
              </a:rPr>
              <a:t>memberatkan</a:t>
            </a:r>
            <a:r>
              <a:rPr lang="en-US" sz="2400" b="1" dirty="0">
                <a:solidFill>
                  <a:schemeClr val="tx1"/>
                </a:solidFill>
              </a:rPr>
              <a:t> </a:t>
            </a:r>
            <a:r>
              <a:rPr lang="en-US" sz="2400" b="1" dirty="0" err="1">
                <a:solidFill>
                  <a:schemeClr val="tx1"/>
                </a:solidFill>
              </a:rPr>
              <a:t>pengusaha</a:t>
            </a:r>
            <a:r>
              <a:rPr lang="en-US" sz="2400" b="1" dirty="0">
                <a:solidFill>
                  <a:schemeClr val="tx1"/>
                </a:solidFill>
              </a:rPr>
              <a:t>?</a:t>
            </a:r>
          </a:p>
          <a:p>
            <a:pPr marL="269875">
              <a:defRPr/>
            </a:pPr>
            <a:r>
              <a:rPr lang="en-US" sz="2400" b="1" dirty="0" err="1">
                <a:solidFill>
                  <a:schemeClr val="tx1"/>
                </a:solidFill>
              </a:rPr>
              <a:t>Pembebasan</a:t>
            </a:r>
            <a:r>
              <a:rPr lang="en-US" sz="2400" b="1" dirty="0">
                <a:solidFill>
                  <a:schemeClr val="tx1"/>
                </a:solidFill>
              </a:rPr>
              <a:t> </a:t>
            </a:r>
            <a:r>
              <a:rPr lang="en-US" sz="2400" b="1" dirty="0" err="1">
                <a:solidFill>
                  <a:schemeClr val="tx1"/>
                </a:solidFill>
              </a:rPr>
              <a:t>bea</a:t>
            </a:r>
            <a:r>
              <a:rPr lang="en-US" sz="2400" b="1" dirty="0">
                <a:solidFill>
                  <a:schemeClr val="tx1"/>
                </a:solidFill>
              </a:rPr>
              <a:t> </a:t>
            </a:r>
            <a:r>
              <a:rPr lang="en-US" sz="2400" b="1" dirty="0" err="1">
                <a:solidFill>
                  <a:schemeClr val="tx1"/>
                </a:solidFill>
              </a:rPr>
              <a:t>masuk</a:t>
            </a:r>
            <a:r>
              <a:rPr lang="en-US" sz="2400" b="1" dirty="0">
                <a:solidFill>
                  <a:schemeClr val="tx1"/>
                </a:solidFill>
              </a:rPr>
              <a:t> </a:t>
            </a:r>
            <a:r>
              <a:rPr lang="en-US" sz="2400" b="1" dirty="0" err="1">
                <a:solidFill>
                  <a:schemeClr val="tx1"/>
                </a:solidFill>
              </a:rPr>
              <a:t>untuk</a:t>
            </a:r>
            <a:r>
              <a:rPr lang="en-US" sz="2400" b="1" dirty="0">
                <a:solidFill>
                  <a:schemeClr val="tx1"/>
                </a:solidFill>
              </a:rPr>
              <a:t> </a:t>
            </a:r>
            <a:r>
              <a:rPr lang="en-US" sz="2400" b="1" dirty="0" err="1">
                <a:solidFill>
                  <a:schemeClr val="tx1"/>
                </a:solidFill>
              </a:rPr>
              <a:t>jenis</a:t>
            </a:r>
            <a:r>
              <a:rPr lang="en-US" sz="2400" b="1" dirty="0">
                <a:solidFill>
                  <a:schemeClr val="tx1"/>
                </a:solidFill>
              </a:rPr>
              <a:t> </a:t>
            </a:r>
            <a:r>
              <a:rPr lang="en-US" sz="2400" b="1" dirty="0" err="1">
                <a:solidFill>
                  <a:schemeClr val="tx1"/>
                </a:solidFill>
              </a:rPr>
              <a:t>barang</a:t>
            </a:r>
            <a:r>
              <a:rPr lang="en-US" sz="2400" b="1" dirty="0">
                <a:solidFill>
                  <a:schemeClr val="tx1"/>
                </a:solidFill>
              </a:rPr>
              <a:t> </a:t>
            </a:r>
            <a:r>
              <a:rPr lang="en-US" sz="2400" b="1" dirty="0" err="1">
                <a:solidFill>
                  <a:schemeClr val="tx1"/>
                </a:solidFill>
              </a:rPr>
              <a:t>tertentu</a:t>
            </a:r>
            <a:r>
              <a:rPr lang="en-US" sz="2400" b="1" dirty="0">
                <a:solidFill>
                  <a:schemeClr val="tx1"/>
                </a:solidFill>
              </a:rPr>
              <a:t> </a:t>
            </a:r>
            <a:r>
              <a:rPr lang="en-US" sz="2400" b="1" dirty="0" err="1">
                <a:solidFill>
                  <a:schemeClr val="tx1"/>
                </a:solidFill>
              </a:rPr>
              <a:t>adalah</a:t>
            </a:r>
            <a:r>
              <a:rPr lang="en-US" sz="2400" b="1" dirty="0">
                <a:solidFill>
                  <a:schemeClr val="tx1"/>
                </a:solidFill>
              </a:rPr>
              <a:t> </a:t>
            </a:r>
            <a:r>
              <a:rPr lang="en-US" sz="2400" b="1" dirty="0" err="1">
                <a:solidFill>
                  <a:schemeClr val="tx1"/>
                </a:solidFill>
              </a:rPr>
              <a:t>peubah</a:t>
            </a:r>
            <a:r>
              <a:rPr lang="en-US" sz="2400" b="1" dirty="0">
                <a:solidFill>
                  <a:schemeClr val="tx1"/>
                </a:solidFill>
              </a:rPr>
              <a:t> </a:t>
            </a:r>
            <a:r>
              <a:rPr lang="en-US" sz="2400" b="1" dirty="0" err="1">
                <a:solidFill>
                  <a:schemeClr val="tx1"/>
                </a:solidFill>
              </a:rPr>
              <a:t>peraturan</a:t>
            </a:r>
            <a:r>
              <a:rPr lang="en-US" sz="2400" b="1" dirty="0">
                <a:solidFill>
                  <a:schemeClr val="tx1"/>
                </a:solidFill>
              </a:rPr>
              <a:t> yang </a:t>
            </a:r>
            <a:r>
              <a:rPr lang="en-US" sz="2400" b="1" dirty="0" err="1">
                <a:solidFill>
                  <a:schemeClr val="tx1"/>
                </a:solidFill>
              </a:rPr>
              <a:t>selama</a:t>
            </a:r>
            <a:r>
              <a:rPr lang="en-US" sz="2400" b="1" dirty="0">
                <a:solidFill>
                  <a:schemeClr val="tx1"/>
                </a:solidFill>
              </a:rPr>
              <a:t> </a:t>
            </a:r>
            <a:r>
              <a:rPr lang="en-US" sz="2400" b="1" dirty="0" err="1">
                <a:solidFill>
                  <a:schemeClr val="tx1"/>
                </a:solidFill>
              </a:rPr>
              <a:t>ini</a:t>
            </a:r>
            <a:r>
              <a:rPr lang="en-US" sz="2400" b="1" dirty="0">
                <a:solidFill>
                  <a:schemeClr val="tx1"/>
                </a:solidFill>
              </a:rPr>
              <a:t> </a:t>
            </a:r>
            <a:r>
              <a:rPr lang="en-US" sz="2400" b="1" dirty="0" err="1">
                <a:solidFill>
                  <a:schemeClr val="tx1"/>
                </a:solidFill>
              </a:rPr>
              <a:t>memberatkan</a:t>
            </a:r>
            <a:r>
              <a:rPr lang="en-US" sz="2400" b="1" dirty="0">
                <a:solidFill>
                  <a:schemeClr val="tx1"/>
                </a:solidFill>
              </a:rPr>
              <a:t> </a:t>
            </a:r>
            <a:r>
              <a:rPr lang="en-US" sz="2400" b="1" dirty="0" err="1">
                <a:solidFill>
                  <a:schemeClr val="tx1"/>
                </a:solidFill>
              </a:rPr>
              <a:t>pengusaha</a:t>
            </a:r>
            <a:r>
              <a:rPr lang="en-US" sz="2400" b="1" dirty="0">
                <a:solidFill>
                  <a:schemeClr val="tx1"/>
                </a:solidFill>
              </a:rPr>
              <a:t>.</a:t>
            </a:r>
          </a:p>
          <a:p>
            <a:pPr algn="ctr">
              <a:defRPr/>
            </a:pPr>
            <a:r>
              <a:rPr lang="id-ID" sz="2400" b="1" dirty="0">
                <a:solidFill>
                  <a:schemeClr val="tx1"/>
                </a:solidFill>
              </a:rPr>
              <a:t>  </a:t>
            </a:r>
          </a:p>
        </p:txBody>
      </p:sp>
      <p:sp>
        <p:nvSpPr>
          <p:cNvPr id="48" name="Pentagon 47"/>
          <p:cNvSpPr/>
          <p:nvPr/>
        </p:nvSpPr>
        <p:spPr>
          <a:xfrm>
            <a:off x="179512" y="5229200"/>
            <a:ext cx="8568952" cy="1512168"/>
          </a:xfrm>
          <a:prstGeom prst="homePlate">
            <a:avLst/>
          </a:prstGeom>
          <a:solidFill>
            <a:schemeClr val="accent5">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rPr>
              <a:t>3. </a:t>
            </a:r>
            <a:r>
              <a:rPr lang="en-US" sz="2400" b="1" dirty="0" err="1">
                <a:solidFill>
                  <a:schemeClr val="tx1"/>
                </a:solidFill>
              </a:rPr>
              <a:t>Membedakan</a:t>
            </a:r>
            <a:r>
              <a:rPr lang="en-US" sz="2400" b="1" dirty="0">
                <a:solidFill>
                  <a:schemeClr val="tx1"/>
                </a:solidFill>
              </a:rPr>
              <a:t> kata-kata yang </a:t>
            </a:r>
            <a:r>
              <a:rPr lang="en-US" sz="2400" b="1" dirty="0" err="1">
                <a:solidFill>
                  <a:schemeClr val="tx1"/>
                </a:solidFill>
              </a:rPr>
              <a:t>mirip</a:t>
            </a:r>
            <a:r>
              <a:rPr lang="en-US" sz="2400" b="1" dirty="0">
                <a:solidFill>
                  <a:schemeClr val="tx1"/>
                </a:solidFill>
              </a:rPr>
              <a:t> </a:t>
            </a:r>
            <a:r>
              <a:rPr lang="en-US" sz="2400" b="1" dirty="0" err="1">
                <a:solidFill>
                  <a:schemeClr val="tx1"/>
                </a:solidFill>
              </a:rPr>
              <a:t>ejaannya</a:t>
            </a:r>
            <a:r>
              <a:rPr lang="en-US" sz="2400" b="1" dirty="0">
                <a:solidFill>
                  <a:schemeClr val="tx1"/>
                </a:solidFill>
              </a:rPr>
              <a:t>.</a:t>
            </a:r>
          </a:p>
          <a:p>
            <a:pPr marL="269875">
              <a:defRPr/>
            </a:pPr>
            <a:r>
              <a:rPr lang="en-US" sz="2400" b="1" dirty="0" err="1">
                <a:solidFill>
                  <a:schemeClr val="tx1"/>
                </a:solidFill>
              </a:rPr>
              <a:t>Contoh</a:t>
            </a:r>
            <a:r>
              <a:rPr lang="en-US" sz="2400" b="1" dirty="0">
                <a:solidFill>
                  <a:schemeClr val="tx1"/>
                </a:solidFill>
              </a:rPr>
              <a:t>:  	</a:t>
            </a:r>
            <a:r>
              <a:rPr lang="en-US" sz="2400" b="1" dirty="0" err="1">
                <a:solidFill>
                  <a:schemeClr val="tx1"/>
                </a:solidFill>
              </a:rPr>
              <a:t>intensif</a:t>
            </a:r>
            <a:r>
              <a:rPr lang="en-US" sz="2400" b="1" dirty="0">
                <a:solidFill>
                  <a:schemeClr val="tx1"/>
                </a:solidFill>
              </a:rPr>
              <a:t> – </a:t>
            </a:r>
            <a:r>
              <a:rPr lang="en-US" sz="2400" b="1" dirty="0" err="1">
                <a:solidFill>
                  <a:schemeClr val="tx1"/>
                </a:solidFill>
              </a:rPr>
              <a:t>insentif</a:t>
            </a:r>
            <a:endParaRPr lang="en-US" sz="2400" b="1" dirty="0">
              <a:solidFill>
                <a:schemeClr val="tx1"/>
              </a:solidFill>
            </a:endParaRPr>
          </a:p>
          <a:p>
            <a:pPr marL="269875">
              <a:defRPr/>
            </a:pPr>
            <a:r>
              <a:rPr lang="en-US" sz="2400" b="1" dirty="0">
                <a:solidFill>
                  <a:schemeClr val="tx1"/>
                </a:solidFill>
              </a:rPr>
              <a:t>		</a:t>
            </a:r>
            <a:r>
              <a:rPr lang="en-US" sz="2400" b="1" dirty="0" err="1">
                <a:solidFill>
                  <a:schemeClr val="tx1"/>
                </a:solidFill>
              </a:rPr>
              <a:t>karton</a:t>
            </a:r>
            <a:r>
              <a:rPr lang="en-US" sz="2400" b="1" dirty="0">
                <a:solidFill>
                  <a:schemeClr val="tx1"/>
                </a:solidFill>
              </a:rPr>
              <a:t> -- </a:t>
            </a:r>
            <a:r>
              <a:rPr lang="en-US" sz="2400" b="1" dirty="0" err="1">
                <a:solidFill>
                  <a:schemeClr val="tx1"/>
                </a:solidFill>
              </a:rPr>
              <a:t>kartun</a:t>
            </a:r>
            <a:r>
              <a:rPr lang="en-US" sz="2400" b="1" dirty="0">
                <a:solidFill>
                  <a:schemeClr val="tx1"/>
                </a:solidFill>
              </a:rPr>
              <a:t> </a:t>
            </a:r>
          </a:p>
          <a:p>
            <a:pPr>
              <a:defRPr/>
            </a:pPr>
            <a:r>
              <a:rPr lang="id-ID" sz="2400" b="1" dirty="0">
                <a:solidFill>
                  <a:schemeClr val="tx1"/>
                </a:solidFill>
              </a:rPr>
              <a:t>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ingle Corner Rectangle 12"/>
          <p:cNvSpPr/>
          <p:nvPr/>
        </p:nvSpPr>
        <p:spPr>
          <a:xfrm>
            <a:off x="0" y="0"/>
            <a:ext cx="6215106" cy="620688"/>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latin typeface="Arial Black" pitchFamily="34" charset="0"/>
              </a:rPr>
              <a:t>Syarat</a:t>
            </a:r>
            <a:r>
              <a:rPr lang="en-US" sz="2800" b="1" dirty="0">
                <a:solidFill>
                  <a:schemeClr val="tx1"/>
                </a:solidFill>
                <a:latin typeface="Arial Black" pitchFamily="34" charset="0"/>
              </a:rPr>
              <a:t> </a:t>
            </a:r>
            <a:r>
              <a:rPr lang="en-US" sz="2800" b="1" dirty="0" err="1">
                <a:solidFill>
                  <a:schemeClr val="tx1"/>
                </a:solidFill>
                <a:latin typeface="Arial Black" pitchFamily="34" charset="0"/>
              </a:rPr>
              <a:t>Ketepatan</a:t>
            </a:r>
            <a:r>
              <a:rPr lang="en-US" sz="2800" b="1" dirty="0">
                <a:solidFill>
                  <a:schemeClr val="tx1"/>
                </a:solidFill>
                <a:latin typeface="Arial Black" pitchFamily="34" charset="0"/>
              </a:rPr>
              <a:t> </a:t>
            </a:r>
            <a:r>
              <a:rPr lang="en-US" sz="2800" b="1" dirty="0" err="1">
                <a:solidFill>
                  <a:schemeClr val="tx1"/>
                </a:solidFill>
                <a:latin typeface="Arial Black" pitchFamily="34" charset="0"/>
              </a:rPr>
              <a:t>Diksi</a:t>
            </a:r>
            <a:endParaRPr lang="id-ID" sz="2800" b="1" dirty="0">
              <a:solidFill>
                <a:schemeClr val="tx1"/>
              </a:solidFill>
              <a:latin typeface="Arial Black" pitchFamily="34" charset="0"/>
            </a:endParaRPr>
          </a:p>
        </p:txBody>
      </p:sp>
      <p:sp>
        <p:nvSpPr>
          <p:cNvPr id="46" name="Pentagon 45"/>
          <p:cNvSpPr/>
          <p:nvPr/>
        </p:nvSpPr>
        <p:spPr>
          <a:xfrm>
            <a:off x="251520" y="1052736"/>
            <a:ext cx="7535222" cy="1008112"/>
          </a:xfrm>
          <a:prstGeom prst="homePlate">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indent="-360363">
              <a:defRPr/>
            </a:pPr>
            <a:r>
              <a:rPr lang="en-US" sz="2400" b="1" dirty="0">
                <a:solidFill>
                  <a:schemeClr val="tx1"/>
                </a:solidFill>
              </a:rPr>
              <a:t>4. </a:t>
            </a:r>
            <a:r>
              <a:rPr lang="en-US" sz="2400" b="1" dirty="0" err="1">
                <a:solidFill>
                  <a:schemeClr val="tx1"/>
                </a:solidFill>
              </a:rPr>
              <a:t>Membedakan</a:t>
            </a:r>
            <a:r>
              <a:rPr lang="en-US" sz="2400" b="1" dirty="0">
                <a:solidFill>
                  <a:schemeClr val="tx1"/>
                </a:solidFill>
              </a:rPr>
              <a:t> kata-kata yang </a:t>
            </a:r>
            <a:r>
              <a:rPr lang="en-US" sz="2400" b="1" dirty="0" err="1">
                <a:solidFill>
                  <a:schemeClr val="tx1"/>
                </a:solidFill>
              </a:rPr>
              <a:t>berakhiran</a:t>
            </a:r>
            <a:r>
              <a:rPr lang="en-US" sz="2400" b="1" dirty="0">
                <a:solidFill>
                  <a:schemeClr val="tx1"/>
                </a:solidFill>
              </a:rPr>
              <a:t> </a:t>
            </a:r>
            <a:r>
              <a:rPr lang="en-US" sz="2400" b="1" dirty="0" err="1">
                <a:solidFill>
                  <a:schemeClr val="tx1"/>
                </a:solidFill>
              </a:rPr>
              <a:t>asing</a:t>
            </a:r>
            <a:r>
              <a:rPr lang="en-US" sz="2400" b="1" dirty="0">
                <a:solidFill>
                  <a:schemeClr val="tx1"/>
                </a:solidFill>
              </a:rPr>
              <a:t>/ </a:t>
            </a:r>
            <a:r>
              <a:rPr lang="en-US" sz="2400" b="1" dirty="0" err="1">
                <a:solidFill>
                  <a:schemeClr val="tx1"/>
                </a:solidFill>
              </a:rPr>
              <a:t>bersufiks</a:t>
            </a:r>
            <a:r>
              <a:rPr lang="en-US" sz="2400" b="1" dirty="0">
                <a:solidFill>
                  <a:schemeClr val="tx1"/>
                </a:solidFill>
              </a:rPr>
              <a:t> </a:t>
            </a:r>
            <a:r>
              <a:rPr lang="en-US" sz="2400" b="1" dirty="0" err="1">
                <a:solidFill>
                  <a:schemeClr val="tx1"/>
                </a:solidFill>
              </a:rPr>
              <a:t>asing</a:t>
            </a:r>
            <a:r>
              <a:rPr lang="en-US" sz="2400" b="1" dirty="0">
                <a:solidFill>
                  <a:schemeClr val="tx1"/>
                </a:solidFill>
              </a:rPr>
              <a:t>. </a:t>
            </a:r>
            <a:r>
              <a:rPr lang="en-US" sz="2400" b="1" dirty="0" err="1">
                <a:solidFill>
                  <a:schemeClr val="tx1"/>
                </a:solidFill>
              </a:rPr>
              <a:t>Contoh</a:t>
            </a:r>
            <a:r>
              <a:rPr lang="en-US" sz="2400" b="1" dirty="0">
                <a:solidFill>
                  <a:schemeClr val="tx1"/>
                </a:solidFill>
              </a:rPr>
              <a:t>: 	</a:t>
            </a:r>
            <a:r>
              <a:rPr lang="en-US" sz="2400" b="1" dirty="0" err="1">
                <a:solidFill>
                  <a:schemeClr val="tx1"/>
                </a:solidFill>
              </a:rPr>
              <a:t>biologi</a:t>
            </a:r>
            <a:r>
              <a:rPr lang="en-US" sz="2400" b="1" dirty="0">
                <a:solidFill>
                  <a:schemeClr val="tx1"/>
                </a:solidFill>
              </a:rPr>
              <a:t>--</a:t>
            </a:r>
            <a:r>
              <a:rPr lang="en-US" sz="2400" b="1" dirty="0" err="1">
                <a:solidFill>
                  <a:schemeClr val="tx1"/>
                </a:solidFill>
              </a:rPr>
              <a:t>biologis</a:t>
            </a:r>
            <a:endParaRPr lang="id-ID" sz="2400" b="1" dirty="0">
              <a:solidFill>
                <a:schemeClr val="tx1"/>
              </a:solidFill>
            </a:endParaRPr>
          </a:p>
        </p:txBody>
      </p:sp>
      <p:sp>
        <p:nvSpPr>
          <p:cNvPr id="49" name="Pentagon 48"/>
          <p:cNvSpPr/>
          <p:nvPr/>
        </p:nvSpPr>
        <p:spPr>
          <a:xfrm>
            <a:off x="251520" y="2348880"/>
            <a:ext cx="8064896" cy="936104"/>
          </a:xfrm>
          <a:prstGeom prst="homePlate">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rPr>
              <a:t>5. </a:t>
            </a:r>
            <a:r>
              <a:rPr lang="en-US" sz="2400" b="1" dirty="0" err="1">
                <a:solidFill>
                  <a:schemeClr val="tx1"/>
                </a:solidFill>
              </a:rPr>
              <a:t>Membedakan</a:t>
            </a:r>
            <a:r>
              <a:rPr lang="en-US" sz="2400" b="1" dirty="0">
                <a:solidFill>
                  <a:schemeClr val="tx1"/>
                </a:solidFill>
              </a:rPr>
              <a:t> kata </a:t>
            </a:r>
            <a:r>
              <a:rPr lang="en-US" sz="2400" b="1" dirty="0" err="1">
                <a:solidFill>
                  <a:schemeClr val="tx1"/>
                </a:solidFill>
              </a:rPr>
              <a:t>depan</a:t>
            </a:r>
            <a:r>
              <a:rPr lang="en-US" sz="2400" b="1" dirty="0">
                <a:solidFill>
                  <a:schemeClr val="tx1"/>
                </a:solidFill>
              </a:rPr>
              <a:t> </a:t>
            </a:r>
            <a:r>
              <a:rPr lang="en-US" sz="2400" b="1" dirty="0" err="1">
                <a:solidFill>
                  <a:schemeClr val="tx1"/>
                </a:solidFill>
              </a:rPr>
              <a:t>secara</a:t>
            </a:r>
            <a:r>
              <a:rPr lang="en-US" sz="2400" b="1" dirty="0">
                <a:solidFill>
                  <a:schemeClr val="tx1"/>
                </a:solidFill>
              </a:rPr>
              <a:t> </a:t>
            </a:r>
            <a:r>
              <a:rPr lang="en-US" sz="2400" b="1" dirty="0" err="1">
                <a:solidFill>
                  <a:schemeClr val="tx1"/>
                </a:solidFill>
              </a:rPr>
              <a:t>idiomatik</a:t>
            </a:r>
            <a:r>
              <a:rPr lang="en-US" sz="2400" b="1" dirty="0">
                <a:solidFill>
                  <a:schemeClr val="tx1"/>
                </a:solidFill>
              </a:rPr>
              <a:t>. </a:t>
            </a:r>
            <a:r>
              <a:rPr lang="en-US" sz="2400" b="1" dirty="0" err="1">
                <a:solidFill>
                  <a:schemeClr val="tx1"/>
                </a:solidFill>
              </a:rPr>
              <a:t>Seperti</a:t>
            </a:r>
            <a:r>
              <a:rPr lang="en-US" sz="2400" b="1" dirty="0">
                <a:solidFill>
                  <a:schemeClr val="tx1"/>
                </a:solidFill>
              </a:rPr>
              <a:t>:</a:t>
            </a:r>
          </a:p>
          <a:p>
            <a:pPr marL="269875">
              <a:defRPr/>
            </a:pPr>
            <a:r>
              <a:rPr lang="en-US" sz="2400" b="1" dirty="0">
                <a:solidFill>
                  <a:schemeClr val="tx1"/>
                </a:solidFill>
              </a:rPr>
              <a:t>Kata </a:t>
            </a:r>
            <a:r>
              <a:rPr lang="en-US" sz="2400" b="1" dirty="0" err="1">
                <a:solidFill>
                  <a:schemeClr val="tx1"/>
                </a:solidFill>
              </a:rPr>
              <a:t>ingat</a:t>
            </a:r>
            <a:r>
              <a:rPr lang="en-US" sz="2400" b="1" dirty="0">
                <a:solidFill>
                  <a:schemeClr val="tx1"/>
                </a:solidFill>
              </a:rPr>
              <a:t> (</a:t>
            </a:r>
            <a:r>
              <a:rPr lang="en-US" sz="2400" b="1" dirty="0" err="1">
                <a:solidFill>
                  <a:schemeClr val="tx1"/>
                </a:solidFill>
              </a:rPr>
              <a:t>seharusnya</a:t>
            </a:r>
            <a:r>
              <a:rPr lang="en-US" sz="2400" b="1" dirty="0">
                <a:solidFill>
                  <a:schemeClr val="tx1"/>
                </a:solidFill>
              </a:rPr>
              <a:t> </a:t>
            </a:r>
            <a:r>
              <a:rPr lang="en-US" sz="2400" b="1" i="1" dirty="0" err="1">
                <a:solidFill>
                  <a:schemeClr val="tx1"/>
                </a:solidFill>
              </a:rPr>
              <a:t>ingat</a:t>
            </a:r>
            <a:r>
              <a:rPr lang="en-US" sz="2400" b="1" i="1" dirty="0">
                <a:solidFill>
                  <a:schemeClr val="tx1"/>
                </a:solidFill>
              </a:rPr>
              <a:t> </a:t>
            </a:r>
            <a:r>
              <a:rPr lang="en-US" sz="2400" b="1" i="1" dirty="0" err="1">
                <a:solidFill>
                  <a:schemeClr val="tx1"/>
                </a:solidFill>
              </a:rPr>
              <a:t>akan</a:t>
            </a:r>
            <a:r>
              <a:rPr lang="en-US" sz="2400" b="1" dirty="0">
                <a:solidFill>
                  <a:schemeClr val="tx1"/>
                </a:solidFill>
              </a:rPr>
              <a:t> </a:t>
            </a:r>
            <a:r>
              <a:rPr lang="en-US" sz="2400" b="1" dirty="0" err="1">
                <a:solidFill>
                  <a:schemeClr val="tx1"/>
                </a:solidFill>
              </a:rPr>
              <a:t>bukan</a:t>
            </a:r>
            <a:r>
              <a:rPr lang="en-US" sz="2400" b="1" dirty="0">
                <a:solidFill>
                  <a:schemeClr val="tx1"/>
                </a:solidFill>
              </a:rPr>
              <a:t> </a:t>
            </a:r>
            <a:r>
              <a:rPr lang="en-US" sz="2400" b="1" i="1" dirty="0" err="1">
                <a:solidFill>
                  <a:schemeClr val="tx1"/>
                </a:solidFill>
              </a:rPr>
              <a:t>ingat</a:t>
            </a:r>
            <a:r>
              <a:rPr lang="en-US" sz="2400" b="1" i="1" dirty="0">
                <a:solidFill>
                  <a:schemeClr val="tx1"/>
                </a:solidFill>
              </a:rPr>
              <a:t> </a:t>
            </a:r>
            <a:r>
              <a:rPr lang="en-US" sz="2400" b="1" i="1" dirty="0" err="1">
                <a:solidFill>
                  <a:schemeClr val="tx1"/>
                </a:solidFill>
              </a:rPr>
              <a:t>terhadap</a:t>
            </a:r>
            <a:r>
              <a:rPr lang="en-US" sz="2400" b="1" dirty="0">
                <a:solidFill>
                  <a:schemeClr val="tx1"/>
                </a:solidFill>
              </a:rPr>
              <a:t>)</a:t>
            </a:r>
            <a:r>
              <a:rPr lang="id-ID" sz="2400" b="1" dirty="0">
                <a:solidFill>
                  <a:schemeClr val="tx1"/>
                </a:solidFill>
              </a:rPr>
              <a:t> </a:t>
            </a:r>
          </a:p>
        </p:txBody>
      </p:sp>
      <p:sp>
        <p:nvSpPr>
          <p:cNvPr id="50" name="Pentagon 49"/>
          <p:cNvSpPr/>
          <p:nvPr/>
        </p:nvSpPr>
        <p:spPr>
          <a:xfrm>
            <a:off x="251520" y="3573016"/>
            <a:ext cx="7535222" cy="864096"/>
          </a:xfrm>
          <a:prstGeom prst="homePlate">
            <a:avLst/>
          </a:prstGeom>
          <a:solidFill>
            <a:schemeClr val="bg2">
              <a:lumMod val="9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en-US" sz="2400" b="1" dirty="0">
                <a:solidFill>
                  <a:schemeClr val="tx1"/>
                </a:solidFill>
              </a:rPr>
              <a:t>6. </a:t>
            </a:r>
            <a:r>
              <a:rPr lang="en-US" sz="2400" b="1" dirty="0" err="1">
                <a:solidFill>
                  <a:schemeClr val="tx1"/>
                </a:solidFill>
              </a:rPr>
              <a:t>Membedakan</a:t>
            </a:r>
            <a:r>
              <a:rPr lang="en-US" sz="2400" b="1" dirty="0">
                <a:solidFill>
                  <a:schemeClr val="tx1"/>
                </a:solidFill>
              </a:rPr>
              <a:t> kata </a:t>
            </a:r>
            <a:r>
              <a:rPr lang="en-US" sz="2400" b="1" dirty="0" err="1">
                <a:solidFill>
                  <a:schemeClr val="tx1"/>
                </a:solidFill>
              </a:rPr>
              <a:t>umum</a:t>
            </a:r>
            <a:r>
              <a:rPr lang="en-US" sz="2400" b="1" dirty="0">
                <a:solidFill>
                  <a:schemeClr val="tx1"/>
                </a:solidFill>
              </a:rPr>
              <a:t> </a:t>
            </a:r>
            <a:r>
              <a:rPr lang="en-US" sz="2400" b="1" dirty="0" err="1">
                <a:solidFill>
                  <a:schemeClr val="tx1"/>
                </a:solidFill>
              </a:rPr>
              <a:t>dan</a:t>
            </a:r>
            <a:r>
              <a:rPr lang="en-US" sz="2400" b="1" dirty="0">
                <a:solidFill>
                  <a:schemeClr val="tx1"/>
                </a:solidFill>
              </a:rPr>
              <a:t> kata </a:t>
            </a:r>
            <a:r>
              <a:rPr lang="en-US" sz="2400" b="1" dirty="0" err="1">
                <a:solidFill>
                  <a:schemeClr val="tx1"/>
                </a:solidFill>
              </a:rPr>
              <a:t>khusus</a:t>
            </a:r>
            <a:r>
              <a:rPr lang="en-US" sz="2400" b="1" dirty="0">
                <a:solidFill>
                  <a:schemeClr val="tx1"/>
                </a:solidFill>
              </a:rPr>
              <a:t>, </a:t>
            </a:r>
            <a:r>
              <a:rPr lang="en-US" sz="2400" b="1" dirty="0" err="1">
                <a:solidFill>
                  <a:schemeClr val="tx1"/>
                </a:solidFill>
              </a:rPr>
              <a:t>seperti</a:t>
            </a:r>
            <a:r>
              <a:rPr lang="en-US" sz="2400" b="1" dirty="0">
                <a:solidFill>
                  <a:schemeClr val="tx1"/>
                </a:solidFill>
              </a:rPr>
              <a:t> </a:t>
            </a:r>
            <a:r>
              <a:rPr lang="en-US" sz="2400" b="1" dirty="0" err="1">
                <a:solidFill>
                  <a:schemeClr val="tx1"/>
                </a:solidFill>
              </a:rPr>
              <a:t>binatang</a:t>
            </a:r>
            <a:r>
              <a:rPr lang="en-US" sz="2400" b="1" dirty="0">
                <a:solidFill>
                  <a:schemeClr val="tx1"/>
                </a:solidFill>
              </a:rPr>
              <a:t> (</a:t>
            </a:r>
            <a:r>
              <a:rPr lang="en-US" sz="2400" b="1" dirty="0" err="1">
                <a:solidFill>
                  <a:schemeClr val="tx1"/>
                </a:solidFill>
              </a:rPr>
              <a:t>umum</a:t>
            </a:r>
            <a:r>
              <a:rPr lang="en-US" sz="2400" b="1" dirty="0">
                <a:solidFill>
                  <a:schemeClr val="tx1"/>
                </a:solidFill>
              </a:rPr>
              <a:t>) </a:t>
            </a:r>
            <a:r>
              <a:rPr lang="en-US" sz="2400" b="1" dirty="0" err="1">
                <a:solidFill>
                  <a:schemeClr val="tx1"/>
                </a:solidFill>
              </a:rPr>
              <a:t>dan</a:t>
            </a:r>
            <a:r>
              <a:rPr lang="en-US" sz="2400" b="1" dirty="0">
                <a:solidFill>
                  <a:schemeClr val="tx1"/>
                </a:solidFill>
              </a:rPr>
              <a:t> </a:t>
            </a:r>
            <a:r>
              <a:rPr lang="en-US" sz="2400" b="1" dirty="0" err="1">
                <a:solidFill>
                  <a:schemeClr val="tx1"/>
                </a:solidFill>
              </a:rPr>
              <a:t>kelinci</a:t>
            </a:r>
            <a:r>
              <a:rPr lang="en-US" sz="2400" b="1" dirty="0">
                <a:solidFill>
                  <a:schemeClr val="tx1"/>
                </a:solidFill>
              </a:rPr>
              <a:t> (</a:t>
            </a:r>
            <a:r>
              <a:rPr lang="en-US" sz="2400" b="1" dirty="0" err="1">
                <a:solidFill>
                  <a:schemeClr val="tx1"/>
                </a:solidFill>
              </a:rPr>
              <a:t>khusus</a:t>
            </a:r>
            <a:r>
              <a:rPr lang="en-US" sz="2400" b="1" dirty="0">
                <a:solidFill>
                  <a:schemeClr val="tx1"/>
                </a:solidFill>
              </a:rPr>
              <a:t>)</a:t>
            </a:r>
            <a:r>
              <a:rPr lang="id-ID" sz="2400" b="1" dirty="0">
                <a:solidFill>
                  <a:schemeClr val="tx1"/>
                </a:solidFill>
              </a:rPr>
              <a:t> </a:t>
            </a:r>
          </a:p>
        </p:txBody>
      </p:sp>
      <p:sp>
        <p:nvSpPr>
          <p:cNvPr id="8" name="Pentagon 7"/>
          <p:cNvSpPr/>
          <p:nvPr/>
        </p:nvSpPr>
        <p:spPr>
          <a:xfrm>
            <a:off x="251520" y="5877272"/>
            <a:ext cx="8217296" cy="648072"/>
          </a:xfrm>
          <a:prstGeom prst="homePlate">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chemeClr val="tx1"/>
                </a:solidFill>
              </a:rPr>
              <a:t>8. </a:t>
            </a:r>
            <a:r>
              <a:rPr lang="en-US" sz="2400" b="1" dirty="0" err="1">
                <a:solidFill>
                  <a:schemeClr val="tx1"/>
                </a:solidFill>
              </a:rPr>
              <a:t>Perhatikan</a:t>
            </a:r>
            <a:r>
              <a:rPr lang="en-US" sz="2400" b="1" dirty="0">
                <a:solidFill>
                  <a:schemeClr val="tx1"/>
                </a:solidFill>
              </a:rPr>
              <a:t> </a:t>
            </a:r>
            <a:r>
              <a:rPr lang="en-US" sz="2400" b="1" dirty="0" err="1">
                <a:solidFill>
                  <a:schemeClr val="tx1"/>
                </a:solidFill>
              </a:rPr>
              <a:t>kelangsungan</a:t>
            </a:r>
            <a:r>
              <a:rPr lang="en-US" sz="2400" b="1" dirty="0">
                <a:solidFill>
                  <a:schemeClr val="tx1"/>
                </a:solidFill>
              </a:rPr>
              <a:t> </a:t>
            </a:r>
            <a:r>
              <a:rPr lang="en-US" sz="2400" b="1" dirty="0" err="1">
                <a:solidFill>
                  <a:schemeClr val="tx1"/>
                </a:solidFill>
              </a:rPr>
              <a:t>pilihan</a:t>
            </a:r>
            <a:r>
              <a:rPr lang="en-US" sz="2400" b="1" dirty="0">
                <a:solidFill>
                  <a:schemeClr val="tx1"/>
                </a:solidFill>
              </a:rPr>
              <a:t> kata</a:t>
            </a:r>
            <a:r>
              <a:rPr lang="id-ID" sz="2400" b="1" dirty="0">
                <a:solidFill>
                  <a:schemeClr val="tx1"/>
                </a:solidFill>
              </a:rPr>
              <a:t> </a:t>
            </a:r>
          </a:p>
        </p:txBody>
      </p:sp>
      <p:sp>
        <p:nvSpPr>
          <p:cNvPr id="10" name="Pentagon 9"/>
          <p:cNvSpPr/>
          <p:nvPr/>
        </p:nvSpPr>
        <p:spPr>
          <a:xfrm>
            <a:off x="251520" y="4653136"/>
            <a:ext cx="8217296" cy="936104"/>
          </a:xfrm>
          <a:prstGeom prst="homePlate">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indent="-360363">
              <a:defRPr/>
            </a:pPr>
            <a:r>
              <a:rPr lang="en-US" sz="2400" b="1" dirty="0">
                <a:solidFill>
                  <a:schemeClr val="tx1"/>
                </a:solidFill>
              </a:rPr>
              <a:t>7. </a:t>
            </a:r>
            <a:r>
              <a:rPr lang="en-US" sz="2400" b="1" dirty="0" err="1">
                <a:solidFill>
                  <a:schemeClr val="tx1"/>
                </a:solidFill>
              </a:rPr>
              <a:t>Mengetahui</a:t>
            </a:r>
            <a:r>
              <a:rPr lang="en-US" sz="2400" b="1" dirty="0">
                <a:solidFill>
                  <a:schemeClr val="tx1"/>
                </a:solidFill>
              </a:rPr>
              <a:t> </a:t>
            </a:r>
            <a:r>
              <a:rPr lang="en-US" sz="2400" b="1" dirty="0" err="1">
                <a:solidFill>
                  <a:schemeClr val="tx1"/>
                </a:solidFill>
              </a:rPr>
              <a:t>perubahan</a:t>
            </a:r>
            <a:r>
              <a:rPr lang="en-US" sz="2400" b="1" dirty="0">
                <a:solidFill>
                  <a:schemeClr val="tx1"/>
                </a:solidFill>
              </a:rPr>
              <a:t> </a:t>
            </a:r>
            <a:r>
              <a:rPr lang="en-US" sz="2400" b="1" dirty="0" err="1">
                <a:solidFill>
                  <a:schemeClr val="tx1"/>
                </a:solidFill>
              </a:rPr>
              <a:t>makna</a:t>
            </a:r>
            <a:r>
              <a:rPr lang="en-US" sz="2400" b="1" dirty="0">
                <a:solidFill>
                  <a:schemeClr val="tx1"/>
                </a:solidFill>
              </a:rPr>
              <a:t> yang </a:t>
            </a:r>
            <a:r>
              <a:rPr lang="en-US" sz="2400" b="1" dirty="0" err="1">
                <a:solidFill>
                  <a:schemeClr val="tx1"/>
                </a:solidFill>
              </a:rPr>
              <a:t>terjadi</a:t>
            </a:r>
            <a:r>
              <a:rPr lang="en-US" sz="2400" b="1" dirty="0">
                <a:solidFill>
                  <a:schemeClr val="tx1"/>
                </a:solidFill>
              </a:rPr>
              <a:t> </a:t>
            </a:r>
            <a:r>
              <a:rPr lang="en-US" sz="2400" b="1" dirty="0" err="1">
                <a:solidFill>
                  <a:schemeClr val="tx1"/>
                </a:solidFill>
              </a:rPr>
              <a:t>pada</a:t>
            </a:r>
            <a:r>
              <a:rPr lang="en-US" sz="2400" b="1" dirty="0">
                <a:solidFill>
                  <a:schemeClr val="tx1"/>
                </a:solidFill>
              </a:rPr>
              <a:t> kata2 </a:t>
            </a:r>
            <a:r>
              <a:rPr lang="en-US" sz="2400" b="1" dirty="0" err="1">
                <a:solidFill>
                  <a:schemeClr val="tx1"/>
                </a:solidFill>
              </a:rPr>
              <a:t>tertentu</a:t>
            </a:r>
            <a:r>
              <a:rPr lang="en-US" sz="2400" b="1" dirty="0">
                <a:solidFill>
                  <a:schemeClr val="tx1"/>
                </a:solidFill>
              </a:rPr>
              <a:t> yang </a:t>
            </a:r>
            <a:r>
              <a:rPr lang="en-US" sz="2400" b="1" dirty="0" err="1">
                <a:solidFill>
                  <a:schemeClr val="tx1"/>
                </a:solidFill>
              </a:rPr>
              <a:t>telah</a:t>
            </a:r>
            <a:r>
              <a:rPr lang="en-US" sz="2400" b="1" dirty="0">
                <a:solidFill>
                  <a:schemeClr val="tx1"/>
                </a:solidFill>
              </a:rPr>
              <a:t> </a:t>
            </a:r>
            <a:r>
              <a:rPr lang="en-US" sz="2400" b="1" dirty="0" err="1">
                <a:solidFill>
                  <a:schemeClr val="tx1"/>
                </a:solidFill>
              </a:rPr>
              <a:t>dikenal</a:t>
            </a:r>
            <a:r>
              <a:rPr lang="en-US" sz="2400" b="1" dirty="0">
                <a:solidFill>
                  <a:schemeClr val="tx1"/>
                </a:solidFill>
              </a:rPr>
              <a:t>, </a:t>
            </a:r>
            <a:r>
              <a:rPr lang="en-US" sz="2400" b="1" dirty="0" err="1">
                <a:solidFill>
                  <a:schemeClr val="tx1"/>
                </a:solidFill>
              </a:rPr>
              <a:t>seperti</a:t>
            </a:r>
            <a:r>
              <a:rPr lang="en-US" sz="2400" b="1" dirty="0">
                <a:solidFill>
                  <a:schemeClr val="tx1"/>
                </a:solidFill>
              </a:rPr>
              <a:t> </a:t>
            </a:r>
            <a:r>
              <a:rPr lang="en-US" sz="2400" b="1" dirty="0" err="1">
                <a:solidFill>
                  <a:schemeClr val="tx1"/>
                </a:solidFill>
              </a:rPr>
              <a:t>hipotesa</a:t>
            </a:r>
            <a:r>
              <a:rPr lang="en-US" sz="2400" b="1" dirty="0">
                <a:solidFill>
                  <a:schemeClr val="tx1"/>
                </a:solidFill>
              </a:rPr>
              <a:t> </a:t>
            </a:r>
            <a:r>
              <a:rPr lang="en-US" sz="2400" b="1" dirty="0">
                <a:solidFill>
                  <a:schemeClr val="tx1"/>
                </a:solidFill>
                <a:sym typeface="Wingdings" pitchFamily="2" charset="2"/>
              </a:rPr>
              <a:t></a:t>
            </a:r>
            <a:r>
              <a:rPr lang="en-US" sz="2400" b="1" dirty="0" err="1">
                <a:solidFill>
                  <a:schemeClr val="tx1"/>
                </a:solidFill>
                <a:sym typeface="Wingdings" pitchFamily="2" charset="2"/>
              </a:rPr>
              <a:t>hipotesis</a:t>
            </a:r>
            <a:endParaRPr lang="id-ID" sz="2400" b="1" dirty="0">
              <a:solidFill>
                <a:schemeClr val="tx1"/>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4"/>
          <p:cNvSpPr txBox="1">
            <a:spLocks noChangeArrowheads="1"/>
          </p:cNvSpPr>
          <p:nvPr/>
        </p:nvSpPr>
        <p:spPr bwMode="auto">
          <a:xfrm>
            <a:off x="2051050" y="1403350"/>
            <a:ext cx="67691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defRPr/>
            </a:pPr>
            <a:r>
              <a:rPr lang="en-US" sz="2800" dirty="0">
                <a:solidFill>
                  <a:srgbClr val="002060"/>
                </a:solidFill>
                <a:latin typeface="Arial" pitchFamily="34" charset="0"/>
                <a:cs typeface="Arial" pitchFamily="34" charset="0"/>
              </a:rPr>
              <a:t>Kata </a:t>
            </a:r>
            <a:r>
              <a:rPr lang="en-US" sz="2800" dirty="0" err="1">
                <a:solidFill>
                  <a:srgbClr val="002060"/>
                </a:solidFill>
                <a:latin typeface="Arial" pitchFamily="34" charset="0"/>
                <a:cs typeface="Arial" pitchFamily="34" charset="0"/>
              </a:rPr>
              <a:t>merupakan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satuan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bebas</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terkecil</a:t>
            </a:r>
            <a:r>
              <a:rPr lang="en-US" sz="2800" dirty="0">
                <a:solidFill>
                  <a:srgbClr val="002060"/>
                </a:solidFill>
                <a:latin typeface="Arial" pitchFamily="34" charset="0"/>
                <a:cs typeface="Arial" pitchFamily="34" charset="0"/>
              </a:rPr>
              <a:t> yang </a:t>
            </a:r>
            <a:r>
              <a:rPr lang="en-US" sz="2800" dirty="0" err="1">
                <a:solidFill>
                  <a:srgbClr val="002060"/>
                </a:solidFill>
                <a:latin typeface="Arial" pitchFamily="34" charset="0"/>
                <a:cs typeface="Arial" pitchFamily="34" charset="0"/>
              </a:rPr>
              <a:t>mempunyai</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dua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aspek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yaitu</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aspek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bentuk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ekspresi</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dan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aspek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isi</a:t>
            </a:r>
            <a:r>
              <a:rPr lang="en-US" sz="2800" dirty="0">
                <a:solidFill>
                  <a:srgbClr val="002060"/>
                </a:solidFill>
                <a:latin typeface="Arial" pitchFamily="34" charset="0"/>
                <a:cs typeface="Arial" pitchFamily="34" charset="0"/>
              </a:rPr>
              <a:t>/</a:t>
            </a:r>
            <a:r>
              <a:rPr lang="en-US" sz="2800" dirty="0" err="1">
                <a:solidFill>
                  <a:srgbClr val="002060"/>
                </a:solidFill>
                <a:latin typeface="Arial" pitchFamily="34" charset="0"/>
                <a:cs typeface="Arial" pitchFamily="34" charset="0"/>
              </a:rPr>
              <a:t>makna</a:t>
            </a:r>
            <a:r>
              <a:rPr lang="en-US" sz="2800" dirty="0">
                <a:solidFill>
                  <a:srgbClr val="002060"/>
                </a:solidFill>
                <a:latin typeface="Arial" pitchFamily="34" charset="0"/>
                <a:cs typeface="Arial" pitchFamily="34" charset="0"/>
              </a:rPr>
              <a:t>. </a:t>
            </a:r>
          </a:p>
          <a:p>
            <a:pPr marL="0" indent="0">
              <a:defRPr/>
            </a:pPr>
            <a:r>
              <a:rPr lang="en-US" sz="2800" dirty="0" err="1">
                <a:solidFill>
                  <a:srgbClr val="002060"/>
                </a:solidFill>
                <a:latin typeface="Arial" pitchFamily="34" charset="0"/>
                <a:cs typeface="Arial" pitchFamily="34" charset="0"/>
              </a:rPr>
              <a:t>Bentuk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bahasa</a:t>
            </a:r>
            <a:r>
              <a:rPr lang="en-US" sz="2800" dirty="0">
                <a:solidFill>
                  <a:srgbClr val="002060"/>
                </a:solidFill>
                <a:latin typeface="Arial" pitchFamily="34" charset="0"/>
                <a:cs typeface="Arial" pitchFamily="34" charset="0"/>
                <a:sym typeface="Wingdings" pitchFamily="2" charset="2"/>
              </a:rPr>
              <a:t></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sesuatu</a:t>
            </a:r>
            <a:r>
              <a:rPr lang="en-US" sz="2800" dirty="0">
                <a:solidFill>
                  <a:srgbClr val="002060"/>
                </a:solidFill>
                <a:latin typeface="Arial" pitchFamily="34" charset="0"/>
                <a:cs typeface="Arial" pitchFamily="34" charset="0"/>
              </a:rPr>
              <a:t> yang </a:t>
            </a:r>
            <a:r>
              <a:rPr lang="en-US" sz="2800" dirty="0" err="1">
                <a:solidFill>
                  <a:srgbClr val="002060"/>
                </a:solidFill>
                <a:latin typeface="Arial" pitchFamily="34" charset="0"/>
                <a:cs typeface="Arial" pitchFamily="34" charset="0"/>
              </a:rPr>
              <a:t>dapat</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dicerna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oleh</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panca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indera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didengar</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dilihat</a:t>
            </a:r>
            <a:r>
              <a:rPr lang="en-US" sz="2800" dirty="0">
                <a:solidFill>
                  <a:srgbClr val="002060"/>
                </a:solidFill>
                <a:latin typeface="Arial" pitchFamily="34" charset="0"/>
                <a:cs typeface="Arial" pitchFamily="34" charset="0"/>
              </a:rPr>
              <a:t>)</a:t>
            </a:r>
          </a:p>
          <a:p>
            <a:pPr marL="0" indent="0">
              <a:defRPr/>
            </a:pPr>
            <a:r>
              <a:rPr lang="en-US" sz="2800" dirty="0">
                <a:solidFill>
                  <a:srgbClr val="002060"/>
                </a:solidFill>
                <a:latin typeface="Arial" pitchFamily="34" charset="0"/>
                <a:cs typeface="Arial" pitchFamily="34" charset="0"/>
              </a:rPr>
              <a:t>Isi/</a:t>
            </a:r>
            <a:r>
              <a:rPr lang="en-US" sz="2800" dirty="0" err="1">
                <a:solidFill>
                  <a:srgbClr val="002060"/>
                </a:solidFill>
                <a:latin typeface="Arial" pitchFamily="34" charset="0"/>
                <a:cs typeface="Arial" pitchFamily="34" charset="0"/>
              </a:rPr>
              <a:t>makna</a:t>
            </a:r>
            <a:r>
              <a:rPr lang="en-US" sz="2800" dirty="0" err="1">
                <a:solidFill>
                  <a:srgbClr val="002060"/>
                </a:solidFill>
                <a:latin typeface="Arial" pitchFamily="34" charset="0"/>
                <a:cs typeface="Arial" pitchFamily="34" charset="0"/>
                <a:sym typeface="Wingdings" pitchFamily="2" charset="2"/>
              </a:rPr>
              <a:t></a:t>
            </a:r>
            <a:r>
              <a:rPr lang="en-US" sz="2800" dirty="0" err="1">
                <a:solidFill>
                  <a:srgbClr val="002060"/>
                </a:solidFill>
                <a:latin typeface="Arial" pitchFamily="34" charset="0"/>
                <a:cs typeface="Arial" pitchFamily="34" charset="0"/>
              </a:rPr>
              <a:t>segi</a:t>
            </a:r>
            <a:r>
              <a:rPr lang="en-US" sz="2800" dirty="0">
                <a:solidFill>
                  <a:srgbClr val="002060"/>
                </a:solidFill>
                <a:latin typeface="Arial" pitchFamily="34" charset="0"/>
                <a:cs typeface="Arial" pitchFamily="34" charset="0"/>
              </a:rPr>
              <a:t> yang </a:t>
            </a:r>
            <a:r>
              <a:rPr lang="en-US" sz="2800" dirty="0" err="1">
                <a:solidFill>
                  <a:srgbClr val="002060"/>
                </a:solidFill>
                <a:latin typeface="Arial" pitchFamily="34" charset="0"/>
                <a:cs typeface="Arial" pitchFamily="34" charset="0"/>
              </a:rPr>
              <a:t>menimbulkan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reaksi</a:t>
            </a:r>
            <a:r>
              <a:rPr lang="en-US" sz="2800" dirty="0">
                <a:solidFill>
                  <a:srgbClr val="002060"/>
                </a:solidFill>
                <a:latin typeface="Arial" pitchFamily="34" charset="0"/>
                <a:cs typeface="Arial" pitchFamily="34" charset="0"/>
              </a:rPr>
              <a:t>/</a:t>
            </a:r>
            <a:r>
              <a:rPr lang="en-US" sz="2800" dirty="0" err="1">
                <a:solidFill>
                  <a:srgbClr val="002060"/>
                </a:solidFill>
                <a:latin typeface="Arial" pitchFamily="34" charset="0"/>
                <a:cs typeface="Arial" pitchFamily="34" charset="0"/>
              </a:rPr>
              <a:t>respons</a:t>
            </a:r>
            <a:r>
              <a:rPr lang="en-US" sz="2800" dirty="0">
                <a:solidFill>
                  <a:srgbClr val="002060"/>
                </a:solidFill>
                <a:latin typeface="Arial" pitchFamily="34" charset="0"/>
                <a:cs typeface="Arial" pitchFamily="34" charset="0"/>
              </a:rPr>
              <a:t> di </a:t>
            </a:r>
            <a:r>
              <a:rPr lang="en-US" sz="2800" dirty="0" err="1">
                <a:solidFill>
                  <a:srgbClr val="002060"/>
                </a:solidFill>
                <a:latin typeface="Arial" pitchFamily="34" charset="0"/>
                <a:cs typeface="Arial" pitchFamily="34" charset="0"/>
              </a:rPr>
              <a:t>dalam</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pikiran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pendengar</a:t>
            </a:r>
            <a:r>
              <a:rPr lang="en-US" sz="2800" dirty="0">
                <a:solidFill>
                  <a:srgbClr val="002060"/>
                </a:solidFill>
                <a:latin typeface="Arial" pitchFamily="34" charset="0"/>
                <a:cs typeface="Arial" pitchFamily="34" charset="0"/>
              </a:rPr>
              <a:t>/</a:t>
            </a:r>
            <a:r>
              <a:rPr lang="en-US" sz="2800" dirty="0" err="1">
                <a:solidFill>
                  <a:srgbClr val="002060"/>
                </a:solidFill>
                <a:latin typeface="Arial" pitchFamily="34" charset="0"/>
                <a:cs typeface="Arial" pitchFamily="34" charset="0"/>
              </a:rPr>
              <a:t>pembaca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karena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ransangan</a:t>
            </a:r>
            <a:r>
              <a:rPr lang="en-US" sz="2800" dirty="0">
                <a:solidFill>
                  <a:srgbClr val="002060"/>
                </a:solidFill>
                <a:latin typeface="Arial" pitchFamily="34" charset="0"/>
                <a:cs typeface="Arial" pitchFamily="34" charset="0"/>
              </a:rPr>
              <a:t>/ stimulus </a:t>
            </a:r>
            <a:r>
              <a:rPr lang="en-US" sz="2800" dirty="0" err="1">
                <a:solidFill>
                  <a:srgbClr val="002060"/>
                </a:solidFill>
                <a:latin typeface="Arial" pitchFamily="34" charset="0"/>
                <a:cs typeface="Arial" pitchFamily="34" charset="0"/>
              </a:rPr>
              <a:t>berupa</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bentuk</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bahasa</a:t>
            </a:r>
            <a:r>
              <a:rPr lang="en-US" sz="2800" dirty="0">
                <a:solidFill>
                  <a:srgbClr val="002060"/>
                </a:solidFill>
                <a:latin typeface="Arial" pitchFamily="34" charset="0"/>
                <a:cs typeface="Arial" pitchFamily="34" charset="0"/>
              </a:rPr>
              <a:t>. </a:t>
            </a:r>
          </a:p>
          <a:p>
            <a:pPr marL="0" indent="0">
              <a:defRPr/>
            </a:pPr>
            <a:r>
              <a:rPr lang="en-US" sz="2800" dirty="0" err="1">
                <a:solidFill>
                  <a:srgbClr val="002060"/>
                </a:solidFill>
                <a:latin typeface="Arial" pitchFamily="34" charset="0"/>
                <a:cs typeface="Arial" pitchFamily="34" charset="0"/>
              </a:rPr>
              <a:t>Wujud</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reaksi</a:t>
            </a:r>
            <a:r>
              <a:rPr lang="en-US" sz="2800" dirty="0">
                <a:solidFill>
                  <a:srgbClr val="002060"/>
                </a:solidFill>
                <a:latin typeface="Arial" pitchFamily="34" charset="0"/>
                <a:cs typeface="Arial" pitchFamily="34" charset="0"/>
                <a:sym typeface="Wingdings" pitchFamily="2" charset="2"/>
              </a:rPr>
              <a:t> </a:t>
            </a:r>
            <a:r>
              <a:rPr lang="en-US" sz="2800" dirty="0" err="1">
                <a:solidFill>
                  <a:srgbClr val="002060"/>
                </a:solidFill>
                <a:latin typeface="Arial" pitchFamily="34" charset="0"/>
                <a:cs typeface="Arial" pitchFamily="34" charset="0"/>
                <a:sym typeface="Wingdings" pitchFamily="2" charset="2"/>
              </a:rPr>
              <a:t>tindakan</a:t>
            </a:r>
            <a:r>
              <a:rPr lang="en-US" sz="2800" dirty="0">
                <a:solidFill>
                  <a:srgbClr val="002060"/>
                </a:solidFill>
                <a:latin typeface="Arial" pitchFamily="34" charset="0"/>
                <a:cs typeface="Arial" pitchFamily="34" charset="0"/>
                <a:sym typeface="Wingdings" pitchFamily="2" charset="2"/>
              </a:rPr>
              <a:t>, </a:t>
            </a:r>
            <a:r>
              <a:rPr lang="en-US" sz="2800" dirty="0" err="1">
                <a:solidFill>
                  <a:srgbClr val="002060"/>
                </a:solidFill>
                <a:latin typeface="Arial" pitchFamily="34" charset="0"/>
                <a:cs typeface="Arial" pitchFamily="34" charset="0"/>
                <a:sym typeface="Wingdings" pitchFamily="2" charset="2"/>
              </a:rPr>
              <a:t>perilaku</a:t>
            </a:r>
            <a:r>
              <a:rPr lang="en-US" sz="2800" dirty="0">
                <a:solidFill>
                  <a:srgbClr val="002060"/>
                </a:solidFill>
                <a:latin typeface="Arial" pitchFamily="34" charset="0"/>
                <a:cs typeface="Arial" pitchFamily="34" charset="0"/>
                <a:sym typeface="Wingdings" pitchFamily="2" charset="2"/>
              </a:rPr>
              <a:t>, </a:t>
            </a:r>
            <a:r>
              <a:rPr lang="en-US" sz="2800" dirty="0" err="1">
                <a:solidFill>
                  <a:srgbClr val="002060"/>
                </a:solidFill>
                <a:latin typeface="Arial" pitchFamily="34" charset="0"/>
                <a:cs typeface="Arial" pitchFamily="34" charset="0"/>
                <a:sym typeface="Wingdings" pitchFamily="2" charset="2"/>
              </a:rPr>
              <a:t>pengertian</a:t>
            </a:r>
            <a:r>
              <a:rPr lang="en-US" sz="2800" dirty="0">
                <a:solidFill>
                  <a:srgbClr val="002060"/>
                </a:solidFill>
                <a:latin typeface="Arial" pitchFamily="34" charset="0"/>
                <a:cs typeface="Arial" pitchFamily="34" charset="0"/>
              </a:rPr>
              <a:t> </a:t>
            </a:r>
            <a:endParaRPr lang="id-ID" sz="2800" dirty="0">
              <a:solidFill>
                <a:srgbClr val="002060"/>
              </a:solidFill>
              <a:latin typeface="Arial" pitchFamily="34" charset="0"/>
              <a:cs typeface="Arial" pitchFamily="34" charset="0"/>
            </a:endParaRPr>
          </a:p>
          <a:p>
            <a:pPr>
              <a:defRPr/>
            </a:pPr>
            <a:r>
              <a:rPr lang="id-ID" sz="2800" dirty="0">
                <a:solidFill>
                  <a:srgbClr val="002060"/>
                </a:solidFill>
                <a:latin typeface="Arial" pitchFamily="34" charset="0"/>
                <a:cs typeface="Arial" pitchFamily="34" charset="0"/>
              </a:rPr>
              <a:t>	</a:t>
            </a:r>
            <a:endParaRPr lang="en-US" sz="2800" dirty="0">
              <a:solidFill>
                <a:srgbClr val="002060"/>
              </a:solidFill>
              <a:latin typeface="Arial" pitchFamily="34" charset="0"/>
              <a:cs typeface="Arial" pitchFamily="34" charset="0"/>
            </a:endParaRPr>
          </a:p>
          <a:p>
            <a:pPr marL="0" indent="0">
              <a:defRPr/>
            </a:pPr>
            <a:endParaRPr lang="id-ID" altLang="en-US" sz="2600" dirty="0">
              <a:latin typeface="Arial Black" pitchFamily="34" charset="0"/>
            </a:endParaRPr>
          </a:p>
        </p:txBody>
      </p:sp>
      <p:sp>
        <p:nvSpPr>
          <p:cNvPr id="2150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p>
          <a:p>
            <a:pPr algn="ctr" eaLnBrk="1" hangingPunct="1"/>
            <a:r>
              <a:rPr lang="id-ID" altLang="en-US" sz="1200"/>
              <a:t>Kode </a:t>
            </a:r>
            <a:r>
              <a:rPr lang="en-US" altLang="en-US" sz="1200"/>
              <a:t>MK</a:t>
            </a:r>
            <a:r>
              <a:rPr lang="id-ID" altLang="en-US" sz="1200"/>
              <a:t> </a:t>
            </a:r>
            <a:r>
              <a:rPr lang="en-US" altLang="en-US" sz="1200"/>
              <a:t>IBI19202</a:t>
            </a:r>
            <a:endParaRPr lang="id-ID" altLang="en-US" sz="1200"/>
          </a:p>
        </p:txBody>
      </p:sp>
      <p:sp>
        <p:nvSpPr>
          <p:cNvPr id="2150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23-03-2020</a:t>
            </a:r>
          </a:p>
        </p:txBody>
      </p:sp>
      <p:sp>
        <p:nvSpPr>
          <p:cNvPr id="7" name="Rectangle 6"/>
          <p:cNvSpPr/>
          <p:nvPr/>
        </p:nvSpPr>
        <p:spPr>
          <a:xfrm>
            <a:off x="166688" y="0"/>
            <a:ext cx="6708775" cy="6905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atin typeface="Arial" pitchFamily="34" charset="0"/>
              <a:cs typeface="Arial" pitchFamily="34" charset="0"/>
            </a:endParaRPr>
          </a:p>
          <a:p>
            <a:pPr eaLnBrk="1" hangingPunct="1">
              <a:defRPr/>
            </a:pPr>
            <a:r>
              <a:rPr lang="en-US" sz="2800" b="1" dirty="0" err="1">
                <a:latin typeface="Arial" pitchFamily="34" charset="0"/>
                <a:cs typeface="Arial" pitchFamily="34" charset="0"/>
              </a:rPr>
              <a:t>Makna</a:t>
            </a:r>
            <a:r>
              <a:rPr lang="en-US" sz="2800" b="1" dirty="0">
                <a:latin typeface="Arial" pitchFamily="34" charset="0"/>
                <a:cs typeface="Arial" pitchFamily="34" charset="0"/>
              </a:rPr>
              <a:t> Kata</a:t>
            </a:r>
            <a:endParaRPr lang="id-ID" sz="2800" b="1" dirty="0">
              <a:latin typeface="Arial" pitchFamily="34" charset="0"/>
              <a:cs typeface="Arial" pitchFamily="34" charset="0"/>
            </a:endParaRPr>
          </a:p>
          <a:p>
            <a:pPr algn="ctr" eaLnBrk="1" hangingPunct="1">
              <a:defRPr/>
            </a:pPr>
            <a:endParaRPr lang="en-US" sz="2800" dirty="0"/>
          </a:p>
        </p:txBody>
      </p:sp>
      <p:pic>
        <p:nvPicPr>
          <p:cNvPr id="215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403350"/>
            <a:ext cx="1357312"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9459">
                                            <p:txEl>
                                              <p:pRg st="4" end="4"/>
                                            </p:txEl>
                                          </p:spTgt>
                                        </p:tgtEl>
                                        <p:attrNameLst>
                                          <p:attrName>style.visibility</p:attrName>
                                        </p:attrNameLst>
                                      </p:cBhvr>
                                      <p:to>
                                        <p:strVal val="visible"/>
                                      </p:to>
                                    </p:set>
                                    <p:anim calcmode="lin" valueType="num">
                                      <p:cBhvr>
                                        <p:cTn id="7" dur="10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19459">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19459">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19459">
                                            <p:txEl>
                                              <p:pRg st="4" end="4"/>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p:cTn id="13"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9459">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9459">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 calcmode="lin" valueType="num">
                                      <p:cBhvr>
                                        <p:cTn id="19"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9459">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19459">
                                            <p:txEl>
                                              <p:pRg st="1" end="1"/>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9459">
                                            <p:txEl>
                                              <p:pRg st="2" end="2"/>
                                            </p:txEl>
                                          </p:spTgt>
                                        </p:tgtEl>
                                        <p:attrNameLst>
                                          <p:attrName>style.visibility</p:attrName>
                                        </p:attrNameLst>
                                      </p:cBhvr>
                                      <p:to>
                                        <p:strVal val="visible"/>
                                      </p:to>
                                    </p:set>
                                    <p:anim calcmode="lin" valueType="num">
                                      <p:cBhvr>
                                        <p:cTn id="25" dur="10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9459">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19459">
                                            <p:txEl>
                                              <p:pRg st="2" end="2"/>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19459">
                                            <p:txEl>
                                              <p:pRg st="3" end="3"/>
                                            </p:txEl>
                                          </p:spTgt>
                                        </p:tgtEl>
                                        <p:attrNameLst>
                                          <p:attrName>style.visibility</p:attrName>
                                        </p:attrNameLst>
                                      </p:cBhvr>
                                      <p:to>
                                        <p:strVal val="visible"/>
                                      </p:to>
                                    </p:set>
                                    <p:anim calcmode="lin" valueType="num">
                                      <p:cBhvr>
                                        <p:cTn id="31" dur="10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945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9459">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4"/>
          <p:cNvSpPr txBox="1">
            <a:spLocks noChangeArrowheads="1"/>
          </p:cNvSpPr>
          <p:nvPr/>
        </p:nvSpPr>
        <p:spPr bwMode="auto">
          <a:xfrm>
            <a:off x="166688" y="1403350"/>
            <a:ext cx="865346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Tx/>
              <a:buAutoNum type="arabicPeriod"/>
              <a:defRPr/>
            </a:pPr>
            <a:r>
              <a:rPr lang="id-ID" sz="2400" dirty="0">
                <a:solidFill>
                  <a:srgbClr val="002060"/>
                </a:solidFill>
                <a:latin typeface="Arial" pitchFamily="34" charset="0"/>
                <a:cs typeface="Arial" pitchFamily="34" charset="0"/>
              </a:rPr>
              <a:t>M</a:t>
            </a:r>
            <a:r>
              <a:rPr lang="en-US" sz="2400" dirty="0" err="1">
                <a:solidFill>
                  <a:srgbClr val="002060"/>
                </a:solidFill>
                <a:latin typeface="Arial" pitchFamily="34" charset="0"/>
                <a:cs typeface="Arial" pitchFamily="34" charset="0"/>
              </a:rPr>
              <a:t>akna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Leksikal</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Makna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Gramatikal</a:t>
            </a:r>
            <a:endParaRPr lang="en-US" sz="2400" dirty="0">
              <a:solidFill>
                <a:srgbClr val="002060"/>
              </a:solidFill>
              <a:latin typeface="Arial" pitchFamily="34" charset="0"/>
              <a:cs typeface="Arial" pitchFamily="34" charset="0"/>
            </a:endParaRPr>
          </a:p>
          <a:p>
            <a:pPr marL="360363" indent="0">
              <a:defRPr/>
            </a:pPr>
            <a:r>
              <a:rPr lang="en-US" sz="2400" dirty="0" err="1">
                <a:solidFill>
                  <a:srgbClr val="002060"/>
                </a:solidFill>
                <a:latin typeface="Arial" pitchFamily="34" charset="0"/>
                <a:cs typeface="Arial" pitchFamily="34" charset="0"/>
              </a:rPr>
              <a:t>Makna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Leksikal</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adalah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makna</a:t>
            </a:r>
            <a:r>
              <a:rPr lang="en-US" sz="2400" dirty="0">
                <a:solidFill>
                  <a:srgbClr val="002060"/>
                </a:solidFill>
                <a:latin typeface="Arial" pitchFamily="34" charset="0"/>
                <a:cs typeface="Arial" pitchFamily="34" charset="0"/>
              </a:rPr>
              <a:t> kata </a:t>
            </a:r>
            <a:r>
              <a:rPr lang="en-US" sz="2400" dirty="0" err="1">
                <a:solidFill>
                  <a:srgbClr val="002060"/>
                </a:solidFill>
                <a:latin typeface="Arial" pitchFamily="34" charset="0"/>
                <a:cs typeface="Arial" pitchFamily="34" charset="0"/>
              </a:rPr>
              <a:t>secara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lepas</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tanpa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kaitan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dengan</a:t>
            </a:r>
            <a:r>
              <a:rPr lang="en-US" sz="2400" dirty="0">
                <a:solidFill>
                  <a:srgbClr val="002060"/>
                </a:solidFill>
                <a:latin typeface="Arial" pitchFamily="34" charset="0"/>
                <a:cs typeface="Arial" pitchFamily="34" charset="0"/>
              </a:rPr>
              <a:t> kata </a:t>
            </a:r>
            <a:r>
              <a:rPr lang="en-US" sz="2400" dirty="0" err="1">
                <a:solidFill>
                  <a:srgbClr val="002060"/>
                </a:solidFill>
                <a:latin typeface="Arial" pitchFamily="34" charset="0"/>
                <a:cs typeface="Arial" pitchFamily="34" charset="0"/>
              </a:rPr>
              <a:t>lainnya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dalam</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stuktur</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bahasa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frase</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klausa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kalimat</a:t>
            </a:r>
            <a:r>
              <a:rPr lang="en-US" sz="2400" dirty="0">
                <a:solidFill>
                  <a:srgbClr val="002060"/>
                </a:solidFill>
                <a:latin typeface="Arial" pitchFamily="34" charset="0"/>
                <a:cs typeface="Arial" pitchFamily="34" charset="0"/>
              </a:rPr>
              <a:t>)</a:t>
            </a:r>
          </a:p>
          <a:p>
            <a:pPr marL="360363" indent="0">
              <a:defRPr/>
            </a:pPr>
            <a:r>
              <a:rPr lang="en-US" sz="2400" dirty="0" err="1">
                <a:solidFill>
                  <a:srgbClr val="002060"/>
                </a:solidFill>
                <a:latin typeface="Arial" pitchFamily="34" charset="0"/>
                <a:cs typeface="Arial" pitchFamily="34" charset="0"/>
              </a:rPr>
              <a:t>Contoh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Rumah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adalah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bangunan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untuk</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tempat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tinggal</a:t>
            </a:r>
            <a:r>
              <a:rPr lang="en-US" sz="2400" dirty="0">
                <a:solidFill>
                  <a:srgbClr val="002060"/>
                </a:solidFill>
                <a:latin typeface="Arial" pitchFamily="34" charset="0"/>
                <a:cs typeface="Arial" pitchFamily="34" charset="0"/>
              </a:rPr>
              <a:t>.</a:t>
            </a:r>
          </a:p>
          <a:p>
            <a:pPr marL="360363" indent="0">
              <a:defRPr/>
            </a:pPr>
            <a:endParaRPr lang="en-US" sz="2400" dirty="0">
              <a:solidFill>
                <a:srgbClr val="002060"/>
              </a:solidFill>
              <a:latin typeface="Arial" pitchFamily="34" charset="0"/>
              <a:cs typeface="Arial" pitchFamily="34" charset="0"/>
            </a:endParaRPr>
          </a:p>
          <a:p>
            <a:pPr marL="360363" indent="0">
              <a:defRPr/>
            </a:pPr>
            <a:r>
              <a:rPr lang="en-US" sz="2400" dirty="0" err="1">
                <a:solidFill>
                  <a:srgbClr val="002060"/>
                </a:solidFill>
                <a:latin typeface="Arial" pitchFamily="34" charset="0"/>
                <a:cs typeface="Arial" pitchFamily="34" charset="0"/>
              </a:rPr>
              <a:t>Makna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Gramatikal</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adalah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makna</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baru</a:t>
            </a:r>
            <a:r>
              <a:rPr lang="en-US" sz="2400" dirty="0">
                <a:solidFill>
                  <a:srgbClr val="002060"/>
                </a:solidFill>
                <a:latin typeface="Arial" pitchFamily="34" charset="0"/>
                <a:cs typeface="Arial" pitchFamily="34" charset="0"/>
              </a:rPr>
              <a:t> yang </a:t>
            </a:r>
            <a:r>
              <a:rPr lang="en-US" sz="2400" dirty="0" err="1">
                <a:solidFill>
                  <a:srgbClr val="002060"/>
                </a:solidFill>
                <a:latin typeface="Arial" pitchFamily="34" charset="0"/>
                <a:cs typeface="Arial" pitchFamily="34" charset="0"/>
              </a:rPr>
              <a:t>timbul</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akibat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terjadinya</a:t>
            </a:r>
            <a:r>
              <a:rPr lang="en-US" sz="2400" dirty="0">
                <a:solidFill>
                  <a:srgbClr val="002060"/>
                </a:solidFill>
                <a:latin typeface="Arial" pitchFamily="34" charset="0"/>
                <a:cs typeface="Arial" pitchFamily="34" charset="0"/>
              </a:rPr>
              <a:t> proses </a:t>
            </a:r>
            <a:r>
              <a:rPr lang="en-US" sz="2400" dirty="0" err="1">
                <a:solidFill>
                  <a:srgbClr val="002060"/>
                </a:solidFill>
                <a:latin typeface="Arial" pitchFamily="34" charset="0"/>
                <a:cs typeface="Arial" pitchFamily="34" charset="0"/>
              </a:rPr>
              <a:t>gramatikal</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pengimbuhan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pengulangan</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pemajemukan</a:t>
            </a:r>
            <a:r>
              <a:rPr lang="en-US" sz="2400" dirty="0">
                <a:solidFill>
                  <a:srgbClr val="002060"/>
                </a:solidFill>
                <a:latin typeface="Arial" pitchFamily="34" charset="0"/>
                <a:cs typeface="Arial" pitchFamily="34" charset="0"/>
              </a:rPr>
              <a:t>). </a:t>
            </a:r>
          </a:p>
          <a:p>
            <a:pPr marL="360363" indent="0">
              <a:defRPr/>
            </a:pPr>
            <a:r>
              <a:rPr lang="en-US" sz="2400" dirty="0" err="1">
                <a:solidFill>
                  <a:srgbClr val="002060"/>
                </a:solidFill>
                <a:latin typeface="Arial" pitchFamily="34" charset="0"/>
                <a:cs typeface="Arial" pitchFamily="34" charset="0"/>
              </a:rPr>
              <a:t>Contoh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berumah</a:t>
            </a:r>
            <a:r>
              <a:rPr lang="en-US" sz="2400" dirty="0">
                <a:solidFill>
                  <a:srgbClr val="002060"/>
                </a:solidFill>
                <a:latin typeface="Arial" pitchFamily="34" charset="0"/>
                <a:cs typeface="Arial" pitchFamily="34" charset="0"/>
              </a:rPr>
              <a:t>—</a:t>
            </a:r>
            <a:r>
              <a:rPr lang="en-US" sz="2400" dirty="0" err="1">
                <a:solidFill>
                  <a:srgbClr val="002060"/>
                </a:solidFill>
                <a:latin typeface="Arial" pitchFamily="34" charset="0"/>
                <a:cs typeface="Arial" pitchFamily="34" charset="0"/>
              </a:rPr>
              <a:t>mempunyai</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rumah</a:t>
            </a:r>
            <a:r>
              <a:rPr lang="id-ID" sz="2400" dirty="0">
                <a:solidFill>
                  <a:srgbClr val="002060"/>
                </a:solidFill>
                <a:latin typeface="Arial" pitchFamily="34" charset="0"/>
                <a:cs typeface="Arial" pitchFamily="34" charset="0"/>
              </a:rPr>
              <a:t>	</a:t>
            </a:r>
            <a:endParaRPr lang="en-US" sz="2400" dirty="0">
              <a:solidFill>
                <a:srgbClr val="002060"/>
              </a:solidFill>
              <a:latin typeface="Arial" pitchFamily="34" charset="0"/>
              <a:cs typeface="Arial" pitchFamily="34" charset="0"/>
            </a:endParaRPr>
          </a:p>
          <a:p>
            <a:pPr marL="360363" indent="0">
              <a:defRPr/>
            </a:pP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rumah-rumah</a:t>
            </a:r>
            <a:r>
              <a:rPr lang="en-US" sz="2400" dirty="0">
                <a:solidFill>
                  <a:srgbClr val="002060"/>
                </a:solidFill>
                <a:latin typeface="Arial" pitchFamily="34" charset="0"/>
                <a:cs typeface="Arial" pitchFamily="34" charset="0"/>
              </a:rPr>
              <a:t>—</a:t>
            </a:r>
            <a:r>
              <a:rPr lang="en-US" sz="2400" dirty="0" err="1">
                <a:solidFill>
                  <a:srgbClr val="002060"/>
                </a:solidFill>
                <a:latin typeface="Arial" pitchFamily="34" charset="0"/>
                <a:cs typeface="Arial" pitchFamily="34" charset="0"/>
              </a:rPr>
              <a:t>banyak</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rumah</a:t>
            </a:r>
            <a:endParaRPr lang="en-US" sz="2400" dirty="0">
              <a:solidFill>
                <a:srgbClr val="002060"/>
              </a:solidFill>
              <a:latin typeface="Arial" pitchFamily="34" charset="0"/>
              <a:cs typeface="Arial" pitchFamily="34" charset="0"/>
            </a:endParaRPr>
          </a:p>
          <a:p>
            <a:pPr marL="360363" indent="0">
              <a:defRPr/>
            </a:pP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rumah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makan</a:t>
            </a:r>
            <a:r>
              <a:rPr lang="en-US" sz="2400" dirty="0">
                <a:solidFill>
                  <a:srgbClr val="002060"/>
                </a:solidFill>
                <a:latin typeface="Arial" pitchFamily="34" charset="0"/>
                <a:cs typeface="Arial" pitchFamily="34" charset="0"/>
              </a:rPr>
              <a:t>—</a:t>
            </a:r>
            <a:r>
              <a:rPr lang="en-US" sz="2400" dirty="0" err="1">
                <a:solidFill>
                  <a:srgbClr val="002060"/>
                </a:solidFill>
                <a:latin typeface="Arial" pitchFamily="34" charset="0"/>
                <a:cs typeface="Arial" pitchFamily="34" charset="0"/>
              </a:rPr>
              <a:t>rumah</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tempat</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makan</a:t>
            </a:r>
            <a:endParaRPr lang="en-US" sz="2400" dirty="0">
              <a:solidFill>
                <a:srgbClr val="002060"/>
              </a:solidFill>
              <a:latin typeface="Arial" pitchFamily="34" charset="0"/>
              <a:cs typeface="Arial" pitchFamily="34" charset="0"/>
            </a:endParaRPr>
          </a:p>
          <a:p>
            <a:pPr marL="0" indent="0">
              <a:defRPr/>
            </a:pPr>
            <a:endParaRPr lang="id-ID" altLang="en-US" sz="2400" dirty="0">
              <a:latin typeface="Arial Black" pitchFamily="34" charset="0"/>
            </a:endParaRPr>
          </a:p>
        </p:txBody>
      </p:sp>
      <p:sp>
        <p:nvSpPr>
          <p:cNvPr id="2253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MK :</a:t>
            </a:r>
            <a:r>
              <a:rPr lang="id-ID" altLang="en-US" sz="1200"/>
              <a:t> </a:t>
            </a:r>
            <a:r>
              <a:rPr lang="en-US" altLang="en-US" sz="1200"/>
              <a:t>Bahasa Indonesia</a:t>
            </a:r>
          </a:p>
          <a:p>
            <a:pPr algn="ctr" eaLnBrk="1" hangingPunct="1"/>
            <a:r>
              <a:rPr lang="id-ID" altLang="en-US" sz="1200"/>
              <a:t>Kode </a:t>
            </a:r>
            <a:r>
              <a:rPr lang="en-US" altLang="en-US" sz="1200"/>
              <a:t>MK</a:t>
            </a:r>
            <a:r>
              <a:rPr lang="id-ID" altLang="en-US" sz="1200"/>
              <a:t> </a:t>
            </a:r>
            <a:r>
              <a:rPr lang="en-US" altLang="en-US" sz="1200"/>
              <a:t>IBI19202</a:t>
            </a:r>
            <a:endParaRPr lang="id-ID" altLang="en-US" sz="1200"/>
          </a:p>
        </p:txBody>
      </p:sp>
      <p:sp>
        <p:nvSpPr>
          <p:cNvPr id="2253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23-03-2020</a:t>
            </a:r>
          </a:p>
        </p:txBody>
      </p:sp>
      <p:sp>
        <p:nvSpPr>
          <p:cNvPr id="7" name="Rectangle 6"/>
          <p:cNvSpPr/>
          <p:nvPr/>
        </p:nvSpPr>
        <p:spPr>
          <a:xfrm>
            <a:off x="166688" y="0"/>
            <a:ext cx="6708775" cy="6905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atin typeface="Arial" pitchFamily="34" charset="0"/>
              <a:cs typeface="Arial" pitchFamily="34" charset="0"/>
            </a:endParaRPr>
          </a:p>
          <a:p>
            <a:pPr eaLnBrk="1" hangingPunct="1">
              <a:defRPr/>
            </a:pPr>
            <a:r>
              <a:rPr lang="en-US" sz="2800" b="1" dirty="0" err="1">
                <a:latin typeface="Arial" pitchFamily="34" charset="0"/>
                <a:cs typeface="Arial" pitchFamily="34" charset="0"/>
              </a:rPr>
              <a:t>Macam</a:t>
            </a:r>
            <a:r>
              <a:rPr lang="en-US" sz="2800" b="1" dirty="0">
                <a:latin typeface="Arial" pitchFamily="34" charset="0"/>
                <a:cs typeface="Arial" pitchFamily="34" charset="0"/>
              </a:rPr>
              <a:t> </a:t>
            </a:r>
            <a:r>
              <a:rPr lang="en-US" sz="2800" b="1" dirty="0" err="1">
                <a:latin typeface="Arial" pitchFamily="34" charset="0"/>
                <a:cs typeface="Arial" pitchFamily="34" charset="0"/>
              </a:rPr>
              <a:t>Makna</a:t>
            </a:r>
            <a:r>
              <a:rPr lang="en-US" sz="2800" b="1" dirty="0">
                <a:latin typeface="Arial" pitchFamily="34" charset="0"/>
                <a:cs typeface="Arial" pitchFamily="34" charset="0"/>
              </a:rPr>
              <a:t> Kata</a:t>
            </a:r>
            <a:endParaRPr lang="id-ID" sz="2800" b="1" dirty="0">
              <a:latin typeface="Arial" pitchFamily="34" charset="0"/>
              <a:cs typeface="Arial" pitchFamily="34" charset="0"/>
            </a:endParaRPr>
          </a:p>
          <a:p>
            <a:pPr algn="ctr" eaLnBrk="1" hangingPunct="1">
              <a:defRPr/>
            </a:pPr>
            <a:endParaRPr lang="en-US" sz="28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10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4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45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45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p:cTn id="13" dur="10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945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945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9459">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p:cTn id="19" dur="10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945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9459">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9459">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p:cTn id="25" dur="10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19459">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19459">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19459">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19459">
                                            <p:txEl>
                                              <p:pRg st="5" end="5"/>
                                            </p:txEl>
                                          </p:spTgt>
                                        </p:tgtEl>
                                        <p:attrNameLst>
                                          <p:attrName>style.visibility</p:attrName>
                                        </p:attrNameLst>
                                      </p:cBhvr>
                                      <p:to>
                                        <p:strVal val="visible"/>
                                      </p:to>
                                    </p:set>
                                    <p:anim calcmode="lin" valueType="num">
                                      <p:cBhvr>
                                        <p:cTn id="31" dur="10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19459">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19459">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19459">
                                            <p:txEl>
                                              <p:pRg st="5" end="5"/>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 calcmode="lin" valueType="num">
                                      <p:cBhvr>
                                        <p:cTn id="37" dur="1000" fill="hold"/>
                                        <p:tgtEl>
                                          <p:spTgt spid="19459">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19459">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19459">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19459">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19459">
                                            <p:txEl>
                                              <p:pRg st="7" end="7"/>
                                            </p:txEl>
                                          </p:spTgt>
                                        </p:tgtEl>
                                        <p:attrNameLst>
                                          <p:attrName>style.visibility</p:attrName>
                                        </p:attrNameLst>
                                      </p:cBhvr>
                                      <p:to>
                                        <p:strVal val="visible"/>
                                      </p:to>
                                    </p:set>
                                    <p:anim calcmode="lin" valueType="num">
                                      <p:cBhvr>
                                        <p:cTn id="43" dur="1000" fill="hold"/>
                                        <p:tgtEl>
                                          <p:spTgt spid="19459">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19459">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19459">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20789</TotalTime>
  <Words>663</Words>
  <Application>Microsoft Office PowerPoint</Application>
  <PresentationFormat>On-screen Show (4:3)</PresentationFormat>
  <Paragraphs>108</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Adobe Caslon Pro Bold</vt:lpstr>
      <vt:lpstr>Arial</vt:lpstr>
      <vt:lpstr>Arial Black</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HP</cp:lastModifiedBy>
  <cp:revision>531</cp:revision>
  <cp:lastPrinted>2015-09-17T08:41:14Z</cp:lastPrinted>
  <dcterms:created xsi:type="dcterms:W3CDTF">2010-04-18T12:06:30Z</dcterms:created>
  <dcterms:modified xsi:type="dcterms:W3CDTF">2026-04-04T07:32:22Z</dcterms:modified>
</cp:coreProperties>
</file>