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1" r:id="rId2"/>
    <p:sldId id="290" r:id="rId3"/>
    <p:sldId id="292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3" r:id="rId20"/>
    <p:sldId id="324" r:id="rId21"/>
    <p:sldId id="28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54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40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68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20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48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24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235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701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46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714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9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7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19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83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 smtClean="0"/>
              <a:t>2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id-ID" sz="3200" dirty="0"/>
              <a:t>Karakteristik Data dalam Visualisasi</a:t>
            </a: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Catatan Penting </a:t>
            </a:r>
            <a:r>
              <a:rPr lang="id-ID" sz="2400" dirty="0" smtClean="0"/>
              <a:t>Ordinal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👉 </a:t>
            </a:r>
            <a:r>
              <a:rPr lang="id-ID" sz="2400" dirty="0"/>
              <a:t>Bisa diurutkan, </a:t>
            </a:r>
            <a:r>
              <a:rPr lang="id-ID" sz="2400" dirty="0" smtClean="0"/>
              <a:t>tetapi: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tidak bisa dihitung selisihnya secara </a:t>
            </a:r>
            <a:r>
              <a:rPr lang="id-ID" sz="2400" dirty="0" smtClean="0"/>
              <a:t>pasti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Selisih “puas” dan “sangat puas” tidak bisa diukur angka </a:t>
            </a:r>
            <a:r>
              <a:rPr lang="id-ID" sz="2400" dirty="0" smtClean="0"/>
              <a:t>pasti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97978173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Definisi: Data numerik dengan jarak antar nilai yang sama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Ciri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400" dirty="0"/>
              <a:t>bisa </a:t>
            </a:r>
            <a:r>
              <a:rPr lang="id-ID" sz="2400" dirty="0" smtClean="0"/>
              <a:t>dihitung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400" dirty="0"/>
              <a:t>memiliki </a:t>
            </a:r>
            <a:r>
              <a:rPr lang="id-ID" sz="2400" dirty="0" smtClean="0"/>
              <a:t>urutan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tidak memiliki nol mutlak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a. </a:t>
            </a:r>
            <a:r>
              <a:rPr lang="id-ID" sz="2400" dirty="0"/>
              <a:t>suhu (°C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b. </a:t>
            </a:r>
            <a:r>
              <a:rPr lang="id-ID" sz="2400" dirty="0" smtClean="0"/>
              <a:t>Tahun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endParaRPr lang="id-ID" sz="23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 smtClean="0"/>
              <a:t> </a:t>
            </a:r>
            <a:r>
              <a:rPr lang="id-ID" sz="2400" dirty="0" smtClean="0"/>
              <a:t>Analisis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a. </a:t>
            </a:r>
            <a:r>
              <a:rPr lang="id-ID" sz="2400" dirty="0" smtClean="0"/>
              <a:t>Median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b. </a:t>
            </a:r>
            <a:r>
              <a:rPr lang="id-ID" sz="2400" dirty="0" smtClean="0"/>
              <a:t>Modus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c. standar </a:t>
            </a:r>
            <a:r>
              <a:rPr lang="id-ID" sz="2400" dirty="0" smtClean="0"/>
              <a:t>deviasi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d. standar deviasi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Visualisasi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/>
              <a:t>a. </a:t>
            </a:r>
            <a:r>
              <a:rPr lang="id-ID" sz="2400" dirty="0" smtClean="0"/>
              <a:t>Histogram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b. </a:t>
            </a:r>
            <a:r>
              <a:rPr lang="id-ID" sz="2400" dirty="0" smtClean="0"/>
              <a:t>Histogram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c. </a:t>
            </a:r>
            <a:r>
              <a:rPr lang="id-ID" sz="2400" dirty="0"/>
              <a:t>scatter </a:t>
            </a:r>
            <a:r>
              <a:rPr lang="id-ID" sz="2400" dirty="0" smtClean="0"/>
              <a:t>plot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👉 Data interval paling fleksibel untuk analisis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c. </a:t>
            </a:r>
            <a:r>
              <a:rPr lang="id-ID" sz="3200" dirty="0"/>
              <a:t>Data </a:t>
            </a:r>
            <a:r>
              <a:rPr lang="id-ID" sz="3200" b="1" dirty="0" smtClean="0"/>
              <a:t>Interval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581339793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622963"/>
              </p:ext>
            </p:extLst>
          </p:nvPr>
        </p:nvGraphicFramePr>
        <p:xfrm>
          <a:off x="838199" y="2641018"/>
          <a:ext cx="105156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915654850"/>
                    </a:ext>
                  </a:extLst>
                </a:gridCol>
                <a:gridCol w="2268683">
                  <a:extLst>
                    <a:ext uri="{9D8B030D-6E8A-4147-A177-3AD203B41FA5}">
                      <a16:colId xmlns:a16="http://schemas.microsoft.com/office/drawing/2014/main" val="311457862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533253136"/>
                    </a:ext>
                  </a:extLst>
                </a:gridCol>
                <a:gridCol w="3103417">
                  <a:extLst>
                    <a:ext uri="{9D8B030D-6E8A-4147-A177-3AD203B41FA5}">
                      <a16:colId xmlns:a16="http://schemas.microsoft.com/office/drawing/2014/main" val="13739372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Jenis		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Urutan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Jarak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Contoh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953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Nominal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❌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❌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Warna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29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Ordinal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✅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❌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Rangking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98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Interval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✅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✅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Suhu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12335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Perbandingan Skala Data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24525880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dirty="0"/>
              <a:t>Definisi</a:t>
            </a:r>
            <a:r>
              <a:rPr lang="id-ID" sz="2000" dirty="0" smtClean="0"/>
              <a:t>: </a:t>
            </a:r>
            <a:r>
              <a:rPr lang="nn-NO" sz="2400" dirty="0"/>
              <a:t>Data yang berkaitan dengan lokasi/geografis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lokasi pelanggan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lokasi </a:t>
            </a:r>
            <a:r>
              <a:rPr lang="id-ID" sz="2400" dirty="0" smtClean="0"/>
              <a:t>pelanggan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koordinat </a:t>
            </a:r>
            <a:r>
              <a:rPr lang="id-ID" sz="2400" dirty="0" smtClean="0"/>
              <a:t>GPS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/>
              <a:t> </a:t>
            </a:r>
            <a:r>
              <a:rPr lang="id-ID" sz="2400" dirty="0"/>
              <a:t>Visualisasi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Peta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geospatial chart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Data Spasial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225690028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Pentingnya Data </a:t>
            </a:r>
            <a:r>
              <a:rPr lang="id-ID" sz="2400" dirty="0" smtClean="0"/>
              <a:t>Spasial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Digunakan 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analisis wilayah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perencanaan </a:t>
            </a:r>
            <a:r>
              <a:rPr lang="id-ID" sz="2400" dirty="0" smtClean="0"/>
              <a:t>lokasi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pemetaan </a:t>
            </a:r>
            <a:r>
              <a:rPr lang="id-ID" sz="2400" dirty="0" smtClean="0"/>
              <a:t>masalah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 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Menentukan daerah dengan penjualan tertinggi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41122904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dirty="0"/>
              <a:t>Definisi</a:t>
            </a:r>
            <a:r>
              <a:rPr lang="id-ID" sz="2000" dirty="0" smtClean="0"/>
              <a:t>: </a:t>
            </a:r>
            <a:r>
              <a:rPr lang="nn-NO" sz="2400" dirty="0"/>
              <a:t>Data yang berkaitan dengan </a:t>
            </a:r>
            <a:r>
              <a:rPr lang="nn-NO" sz="2400" dirty="0" smtClean="0"/>
              <a:t>waktu.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penjualan </a:t>
            </a:r>
            <a:r>
              <a:rPr lang="id-ID" sz="2400" dirty="0" smtClean="0"/>
              <a:t>bulanan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suhu </a:t>
            </a:r>
            <a:r>
              <a:rPr lang="id-ID" sz="2400" dirty="0" smtClean="0"/>
              <a:t>harian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jumlah </a:t>
            </a:r>
            <a:r>
              <a:rPr lang="id-ID" sz="2400" dirty="0" smtClean="0"/>
              <a:t>pengunjung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/>
              <a:t> </a:t>
            </a:r>
            <a:r>
              <a:rPr lang="id-ID" sz="2400" dirty="0" smtClean="0"/>
              <a:t>Ciri: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memiliki urutan </a:t>
            </a:r>
            <a:r>
              <a:rPr lang="id-ID" sz="2400" dirty="0" smtClean="0"/>
              <a:t>waktu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digunakan untuk analisis tren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Data Temporal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90892988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Visualisasi Data </a:t>
            </a:r>
            <a:r>
              <a:rPr lang="id-ID" sz="2400" dirty="0" smtClean="0"/>
              <a:t>Temporal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Cocok digunakan: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line </a:t>
            </a:r>
            <a:r>
              <a:rPr lang="id-ID" sz="2400" dirty="0" smtClean="0"/>
              <a:t>chart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area </a:t>
            </a:r>
            <a:r>
              <a:rPr lang="id-ID" sz="2400" dirty="0" smtClean="0"/>
              <a:t>chart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Fungsi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melihat tren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melihat </a:t>
            </a:r>
            <a:r>
              <a:rPr lang="id-ID" sz="2400" dirty="0" smtClean="0"/>
              <a:t>tren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prediksi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670785179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Analisis Statistik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r>
              <a:rPr lang="id-ID" sz="2400" b="1" dirty="0"/>
              <a:t>Analisis statistik</a:t>
            </a:r>
            <a:r>
              <a:rPr lang="id-ID" sz="2400" dirty="0"/>
              <a:t> adalah proses mengolah data menjadi informasi</a:t>
            </a:r>
            <a:r>
              <a:rPr lang="id-ID" sz="2400" dirty="0" smtClean="0"/>
              <a:t>.</a:t>
            </a:r>
          </a:p>
          <a:p>
            <a:pPr marL="0" indent="0">
              <a:buNone/>
            </a:pPr>
            <a:r>
              <a:rPr lang="id-ID" sz="2400" dirty="0"/>
              <a:t>Tujuan</a:t>
            </a:r>
            <a:r>
              <a:rPr lang="id-ID" sz="2400" dirty="0" smtClean="0"/>
              <a:t>:</a:t>
            </a:r>
          </a:p>
          <a:p>
            <a:pPr marL="457200" indent="-457200">
              <a:buAutoNum type="alphaLcPeriod"/>
            </a:pPr>
            <a:r>
              <a:rPr lang="id-ID" sz="2400" dirty="0"/>
              <a:t>memahami </a:t>
            </a:r>
            <a:r>
              <a:rPr lang="id-ID" sz="2400" dirty="0" smtClean="0"/>
              <a:t>data</a:t>
            </a:r>
          </a:p>
          <a:p>
            <a:pPr marL="457200" indent="-457200">
              <a:buAutoNum type="alphaLcPeriod"/>
            </a:pPr>
            <a:r>
              <a:rPr lang="id-ID" sz="2400" dirty="0"/>
              <a:t>memahami </a:t>
            </a:r>
            <a:r>
              <a:rPr lang="id-ID" sz="2400" dirty="0" smtClean="0"/>
              <a:t>data</a:t>
            </a:r>
          </a:p>
          <a:p>
            <a:pPr marL="457200" indent="-457200">
              <a:buAutoNum type="alphaLcPeriod"/>
            </a:pPr>
            <a:r>
              <a:rPr lang="id-ID" sz="2400" dirty="0"/>
              <a:t>mendukung </a:t>
            </a:r>
            <a:r>
              <a:rPr lang="id-ID" sz="2400" dirty="0" smtClean="0"/>
              <a:t>keputusan</a:t>
            </a:r>
          </a:p>
          <a:p>
            <a:pPr marL="0" indent="0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789352752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dirty="0"/>
              <a:t>Ukuran Pemusatan</a:t>
            </a:r>
            <a:r>
              <a:rPr lang="id-ID" sz="20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Mean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Modus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Median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000" dirty="0" smtClean="0"/>
              <a:t> Ukuran Penyebaran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Range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Standar deviasi</a:t>
            </a:r>
            <a:endParaRPr lang="id-ID" sz="20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Statistik Deskriptif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552573419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423514"/>
              </p:ext>
            </p:extLst>
          </p:nvPr>
        </p:nvGraphicFramePr>
        <p:xfrm>
          <a:off x="838200" y="2457450"/>
          <a:ext cx="105156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53466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7906326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Data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Analisis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0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Nominal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Frekuensi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2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Ordinal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Median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45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Interval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Mean, std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16617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Statistik Berdasarkan Jenis Data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222612171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Mengapa Karakteristik Data Penting?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Sebelum membuat visualisasi, kita harus memahami </a:t>
            </a:r>
            <a:r>
              <a:rPr lang="id-ID" sz="2400" b="1" dirty="0" smtClean="0"/>
              <a:t>data</a:t>
            </a:r>
            <a:r>
              <a:rPr lang="id-ID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Tanpa memahami </a:t>
            </a:r>
            <a:r>
              <a:rPr lang="id-ID" sz="2400" dirty="0" smtClean="0"/>
              <a:t>data: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de-DE" sz="2400" dirty="0"/>
              <a:t>Grafik bisa </a:t>
            </a:r>
            <a:r>
              <a:rPr lang="de-DE" sz="2400" dirty="0" smtClean="0"/>
              <a:t>salah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Analisis bisa </a:t>
            </a:r>
            <a:r>
              <a:rPr lang="id-ID" sz="2400" dirty="0" smtClean="0"/>
              <a:t>keliru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Kesimpulan bisa </a:t>
            </a:r>
            <a:r>
              <a:rPr lang="id-ID" sz="2400" dirty="0" smtClean="0"/>
              <a:t>menyesatkan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fi-FI" sz="2400" dirty="0"/>
              <a:t>Menghitung rata-rata jenis kelamin ❌ (salah</a:t>
            </a:r>
            <a:r>
              <a:rPr lang="fi-FI" sz="2400" dirty="0" smtClean="0"/>
              <a:t>)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Menggunakan pie chart untuk data waktu ❌ (tidak tepat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Prinsip: “Kenali datanya sebelum divisualisasikan”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2767" y="1146546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Hubungan dengan </a:t>
            </a:r>
            <a:r>
              <a:rPr lang="id-ID" sz="3200" dirty="0" smtClean="0"/>
              <a:t>Visualisasi</a:t>
            </a:r>
            <a:br>
              <a:rPr lang="id-ID" sz="3200" dirty="0" smtClean="0"/>
            </a:br>
            <a:endParaRPr lang="id-ID" sz="36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Jenis data menentukan grafik “</a:t>
            </a:r>
          </a:p>
          <a:p>
            <a:pPr marL="514350" indent="-514350">
              <a:buAutoNum type="alphaLcPeriod"/>
            </a:pPr>
            <a:r>
              <a:rPr lang="id-ID" dirty="0" smtClean="0"/>
              <a:t>Nominal 	: Pie/bar</a:t>
            </a:r>
          </a:p>
          <a:p>
            <a:pPr marL="514350" indent="-514350">
              <a:buAutoNum type="alphaLcPeriod"/>
            </a:pPr>
            <a:r>
              <a:rPr lang="id-ID" dirty="0" smtClean="0"/>
              <a:t>Ordinal	</a:t>
            </a:r>
            <a:r>
              <a:rPr lang="id-ID" dirty="0"/>
              <a:t>: ordered </a:t>
            </a:r>
            <a:r>
              <a:rPr lang="id-ID" dirty="0" smtClean="0"/>
              <a:t>bar</a:t>
            </a:r>
          </a:p>
          <a:p>
            <a:pPr marL="514350" indent="-514350">
              <a:buAutoNum type="alphaLcPeriod"/>
            </a:pPr>
            <a:r>
              <a:rPr lang="id-ID" dirty="0"/>
              <a:t>Interval	: histogram / </a:t>
            </a:r>
            <a:r>
              <a:rPr lang="id-ID" dirty="0" smtClean="0"/>
              <a:t>line</a:t>
            </a:r>
          </a:p>
          <a:p>
            <a:pPr marL="514350" indent="-514350">
              <a:buAutoNum type="alphaLcPeriod"/>
            </a:pPr>
            <a:r>
              <a:rPr lang="id-ID" dirty="0" smtClean="0"/>
              <a:t>Spasial	: Map</a:t>
            </a:r>
          </a:p>
          <a:p>
            <a:pPr marL="514350" indent="-514350">
              <a:buAutoNum type="alphaLcPeriod"/>
            </a:pPr>
            <a:r>
              <a:rPr lang="id-ID" dirty="0" smtClean="0"/>
              <a:t>Temporal	: Line chart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64867843"/>
      </p:ext>
    </p:extLst>
  </p:cSld>
  <p:clrMapOvr>
    <a:masterClrMapping/>
  </p:clrMapOvr>
  <p:transition spd="slow">
    <p:push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Definisi Karakteristik Data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Karakteristik data adalah sifat atau ciri dari data yang menentukan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cara </a:t>
            </a:r>
            <a:r>
              <a:rPr lang="id-ID" sz="2400" dirty="0" smtClean="0"/>
              <a:t>pengolahan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metode </a:t>
            </a:r>
            <a:r>
              <a:rPr lang="id-ID" sz="2400" dirty="0" smtClean="0"/>
              <a:t>analisis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bentuk </a:t>
            </a:r>
            <a:r>
              <a:rPr lang="id-ID" sz="2400" dirty="0" smtClean="0"/>
              <a:t>visualisasi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Karakteristik </a:t>
            </a:r>
            <a:r>
              <a:rPr lang="id-ID" sz="2400" dirty="0" smtClean="0"/>
              <a:t>meliputi </a:t>
            </a:r>
            <a:r>
              <a:rPr lang="id-ID" sz="2400" dirty="0" smtClean="0"/>
              <a:t>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jenis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skala </a:t>
            </a:r>
            <a:r>
              <a:rPr lang="id-ID" sz="2400" dirty="0" smtClean="0"/>
              <a:t>pengukuran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dimensi </a:t>
            </a:r>
            <a:r>
              <a:rPr lang="id-ID" sz="2400" dirty="0" smtClean="0"/>
              <a:t>waktu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dimensi </a:t>
            </a:r>
            <a:r>
              <a:rPr lang="id-ID" sz="2400" dirty="0" smtClean="0"/>
              <a:t>ruang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distribusi </a:t>
            </a:r>
            <a:r>
              <a:rPr lang="id-ID" sz="2400" dirty="0" smtClean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Klasifikasi Data Secara Umum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dapat diklasifikasikan menjadi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Berdasarkan sifat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Kualitatif </a:t>
            </a:r>
            <a:r>
              <a:rPr lang="id-ID" sz="2000" dirty="0"/>
              <a:t>(kategori</a:t>
            </a:r>
            <a:r>
              <a:rPr lang="id-ID" sz="2000" dirty="0" smtClean="0"/>
              <a:t>)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/>
              <a:t>Kuantitatif (angka)</a:t>
            </a: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Berdasarkan skala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Nominal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Ordinal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Interval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Berdasarkan dimensi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Spasial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/>
              <a:t>Spasial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fi-FI" sz="2400" dirty="0"/>
              <a:t>👉 Klasifikasi ini menentukan cara analisis &amp; visualisasi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b="1" dirty="0"/>
              <a:t>Data</a:t>
            </a:r>
            <a:r>
              <a:rPr lang="id-ID" sz="2400" b="1" dirty="0"/>
              <a:t> </a:t>
            </a:r>
            <a:r>
              <a:rPr lang="id-ID" sz="2400" b="1" dirty="0" smtClean="0"/>
              <a:t>Kualitatif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Tidak berbentuk </a:t>
            </a:r>
            <a:r>
              <a:rPr lang="id-ID" sz="2400" dirty="0" smtClean="0"/>
              <a:t>angka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Tidak berbentuk </a:t>
            </a:r>
            <a:r>
              <a:rPr lang="id-ID" sz="2400" dirty="0" smtClean="0"/>
              <a:t>angka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a. Berupa </a:t>
            </a:r>
            <a:r>
              <a:rPr lang="id-ID" sz="2400" dirty="0" smtClean="0"/>
              <a:t>kategori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b. </a:t>
            </a:r>
            <a:r>
              <a:rPr lang="id-ID" sz="2400" dirty="0" smtClean="0"/>
              <a:t>Jurusan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c. </a:t>
            </a:r>
            <a:r>
              <a:rPr lang="id-ID" sz="2400" dirty="0" smtClean="0"/>
              <a:t>Jurusan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/>
              <a:t> </a:t>
            </a:r>
            <a:r>
              <a:rPr lang="id-ID" sz="2400" b="1" dirty="0"/>
              <a:t>Data </a:t>
            </a:r>
            <a:r>
              <a:rPr lang="id-ID" sz="2400" b="1" dirty="0" smtClean="0"/>
              <a:t>Kuantitatif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</a:t>
            </a:r>
            <a:r>
              <a:rPr lang="id-ID" sz="2400" dirty="0"/>
              <a:t>Berbentuk </a:t>
            </a:r>
            <a:r>
              <a:rPr lang="id-ID" sz="2400" dirty="0" smtClean="0"/>
              <a:t>angka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</a:t>
            </a:r>
            <a:r>
              <a:rPr lang="id-ID" sz="2400" dirty="0"/>
              <a:t>Bisa </a:t>
            </a:r>
            <a:r>
              <a:rPr lang="id-ID" sz="2400" dirty="0" smtClean="0"/>
              <a:t>dihitung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Contoh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a. </a:t>
            </a:r>
            <a:r>
              <a:rPr lang="id-ID" sz="2400" dirty="0" smtClean="0"/>
              <a:t>Umur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b. Pendapatan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c. jumlah </a:t>
            </a:r>
            <a:r>
              <a:rPr lang="id-ID" sz="2400" dirty="0" smtClean="0"/>
              <a:t>penjualan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/>
              <a:t>👉 Kuantitatif → bisa dianalisis statistik lebih lanjut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Data</a:t>
            </a:r>
            <a:r>
              <a:rPr lang="id-ID" sz="3600" dirty="0" smtClean="0"/>
              <a:t> Kualitatif vs Kuantitatif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28989468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n-NO" sz="2300" dirty="0"/>
              <a:t>Data atributif adalah data yang menggambarkan atribut/kategori suatu objek</a:t>
            </a:r>
            <a:r>
              <a:rPr lang="nn-NO" sz="2300" dirty="0" smtClean="0"/>
              <a:t>.</a:t>
            </a: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 smtClean="0"/>
              <a:t>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/>
              <a:t>Digunakan untuk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300" dirty="0" smtClean="0"/>
              <a:t>klasifikasi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300" dirty="0" smtClean="0"/>
              <a:t>pengelompokan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penilaian</a:t>
            </a: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a. status: aktif / tidak </a:t>
            </a:r>
            <a:r>
              <a:rPr lang="id-ID" sz="2300" dirty="0" smtClean="0"/>
              <a:t>aktif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b. kepuasan: puas / tidak </a:t>
            </a:r>
            <a:r>
              <a:rPr lang="id-ID" sz="2300" dirty="0" smtClean="0"/>
              <a:t>puas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c. </a:t>
            </a:r>
            <a:r>
              <a:rPr lang="id-ID" sz="2300" dirty="0" smtClean="0"/>
              <a:t>Jurusan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 smtClean="0"/>
              <a:t> 👉 </a:t>
            </a:r>
            <a:r>
              <a:rPr lang="id-ID" sz="2300" dirty="0"/>
              <a:t>Termasuk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a. </a:t>
            </a:r>
            <a:r>
              <a:rPr lang="id-ID" sz="2300" dirty="0" smtClean="0"/>
              <a:t>Nominal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b. </a:t>
            </a:r>
            <a:r>
              <a:rPr lang="id-ID" sz="2300" dirty="0" smtClean="0"/>
              <a:t>Ordinal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c. </a:t>
            </a:r>
            <a:r>
              <a:rPr lang="id-ID" sz="2300" dirty="0"/>
              <a:t>interval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Data </a:t>
            </a:r>
            <a:r>
              <a:rPr lang="id-ID" sz="3200" dirty="0" smtClean="0"/>
              <a:t>Atributif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33066924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Definisi: Data kategorik tanpa urutan.</a:t>
            </a:r>
            <a:r>
              <a:rPr lang="id-ID" sz="2300" dirty="0" smtClean="0"/>
              <a:t> 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Ciri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400" dirty="0"/>
              <a:t>hanya </a:t>
            </a:r>
            <a:r>
              <a:rPr lang="id-ID" sz="2400" dirty="0" smtClean="0"/>
              <a:t>label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t-IT" sz="2300" dirty="0"/>
              <a:t>idak bisa dibandingkan secara </a:t>
            </a:r>
            <a:r>
              <a:rPr lang="it-IT" sz="2300" dirty="0" smtClean="0"/>
              <a:t>numerik</a:t>
            </a: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3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a. </a:t>
            </a:r>
            <a:r>
              <a:rPr lang="id-ID" sz="2400" dirty="0"/>
              <a:t>jenis </a:t>
            </a:r>
            <a:r>
              <a:rPr lang="id-ID" sz="2400" dirty="0" smtClean="0"/>
              <a:t>kelamin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b. warna</a:t>
            </a: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c. </a:t>
            </a:r>
            <a:r>
              <a:rPr lang="id-ID" sz="2300" dirty="0" smtClean="0"/>
              <a:t>Agama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3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 smtClean="0"/>
              <a:t> </a:t>
            </a:r>
            <a:r>
              <a:rPr lang="id-ID" sz="2400" dirty="0" smtClean="0"/>
              <a:t>Analisis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a. </a:t>
            </a:r>
            <a:r>
              <a:rPr lang="id-ID" sz="2400" dirty="0" smtClean="0"/>
              <a:t>Frekuensi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b. </a:t>
            </a:r>
            <a:r>
              <a:rPr lang="id-ID" sz="2400" dirty="0" smtClean="0"/>
              <a:t>Persentase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c. </a:t>
            </a:r>
            <a:r>
              <a:rPr lang="id-ID" sz="2400" dirty="0" smtClean="0"/>
              <a:t>Modus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Visualisasi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a. </a:t>
            </a:r>
            <a:r>
              <a:rPr lang="id-ID" sz="2400" dirty="0" smtClean="0"/>
              <a:t>Modus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b. </a:t>
            </a:r>
            <a:r>
              <a:rPr lang="id-ID" sz="2400" dirty="0"/>
              <a:t>bar chart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a. Data </a:t>
            </a:r>
            <a:r>
              <a:rPr lang="id-ID" sz="3200" dirty="0"/>
              <a:t>Nominal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54716915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Catatan Penting </a:t>
            </a:r>
            <a:r>
              <a:rPr lang="id-ID" sz="2400" dirty="0" smtClean="0"/>
              <a:t>Nominal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Tidak </a:t>
            </a:r>
            <a:r>
              <a:rPr lang="id-ID" sz="2400" dirty="0"/>
              <a:t>boleh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dihitung </a:t>
            </a:r>
            <a:r>
              <a:rPr lang="id-ID" sz="2400" dirty="0" smtClean="0"/>
              <a:t>rata-rata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dihitung </a:t>
            </a:r>
            <a:r>
              <a:rPr lang="id-ID" sz="2400" dirty="0" smtClean="0"/>
              <a:t>rata-rata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 </a:t>
            </a:r>
            <a:r>
              <a:rPr lang="id-ID" sz="2400" dirty="0" smtClean="0"/>
              <a:t>yang salah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“Rata-rata jenis kelamin = 1.5” </a:t>
            </a:r>
            <a:r>
              <a:rPr lang="id-ID" sz="2400" dirty="0" smtClean="0"/>
              <a:t>❌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👉 Nominal hanya untuk </a:t>
            </a:r>
            <a:r>
              <a:rPr lang="id-ID" sz="2400" b="1" dirty="0"/>
              <a:t>membedakan kategori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149338418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Definisi: Data yang memiliki urutan/tingkatan.</a:t>
            </a:r>
            <a:endParaRPr lang="id-ID" sz="23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Ciri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400" dirty="0"/>
              <a:t>ada </a:t>
            </a:r>
            <a:r>
              <a:rPr lang="id-ID" sz="2400" dirty="0" smtClean="0"/>
              <a:t>ranking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- </a:t>
            </a:r>
            <a:r>
              <a:rPr lang="id-ID" sz="2400" dirty="0"/>
              <a:t>jarak antar level tidak pasti</a:t>
            </a:r>
            <a:endParaRPr lang="id-ID" sz="23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a. </a:t>
            </a:r>
            <a:r>
              <a:rPr lang="id-ID" sz="2400" dirty="0"/>
              <a:t>sangat puas → puas → cukup → </a:t>
            </a:r>
            <a:r>
              <a:rPr lang="id-ID" sz="2400" dirty="0" smtClean="0"/>
              <a:t>kurang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b. </a:t>
            </a:r>
            <a:r>
              <a:rPr lang="id-ID" sz="2400" dirty="0"/>
              <a:t>juara 1, 2, </a:t>
            </a:r>
            <a:r>
              <a:rPr lang="id-ID" sz="2400" dirty="0" smtClean="0"/>
              <a:t>3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endParaRPr lang="id-ID" sz="23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 smtClean="0"/>
              <a:t> </a:t>
            </a:r>
            <a:r>
              <a:rPr lang="id-ID" sz="2400" dirty="0" smtClean="0"/>
              <a:t>Analisis</a:t>
            </a:r>
            <a:r>
              <a:rPr lang="id-ID" sz="23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a. </a:t>
            </a:r>
            <a:r>
              <a:rPr lang="id-ID" sz="2400" dirty="0" smtClean="0"/>
              <a:t>Median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r>
              <a:rPr lang="id-ID" sz="2300" dirty="0" smtClean="0"/>
              <a:t>b. </a:t>
            </a:r>
            <a:r>
              <a:rPr lang="id-ID" sz="2400" dirty="0" smtClean="0"/>
              <a:t>Modus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300" dirty="0"/>
              <a:t>	</a:t>
            </a: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Visualisasi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/>
              <a:t>bar chart terurut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b</a:t>
            </a:r>
            <a:r>
              <a:rPr lang="id-ID" sz="3200" dirty="0" smtClean="0"/>
              <a:t>. </a:t>
            </a:r>
            <a:r>
              <a:rPr lang="id-ID" sz="3200" dirty="0"/>
              <a:t>Data Ordinal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18012779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3848</TotalTime>
  <Words>617</Words>
  <Application>Microsoft Office PowerPoint</Application>
  <PresentationFormat>Widescreen</PresentationFormat>
  <Paragraphs>297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2 Karakteristik Data dalam Visualisasi</vt:lpstr>
      <vt:lpstr>Mengapa Karakteristik Data Penting?</vt:lpstr>
      <vt:lpstr>Definisi Karakteristik Data</vt:lpstr>
      <vt:lpstr>Klasifikasi Data Secara Umum</vt:lpstr>
      <vt:lpstr>Data Kualitatif vs Kuantitatif</vt:lpstr>
      <vt:lpstr>Data Atributif</vt:lpstr>
      <vt:lpstr>a. Data Nominal</vt:lpstr>
      <vt:lpstr>PowerPoint Presentation</vt:lpstr>
      <vt:lpstr>b. Data Ordinal</vt:lpstr>
      <vt:lpstr>PowerPoint Presentation</vt:lpstr>
      <vt:lpstr>c. Data Interval</vt:lpstr>
      <vt:lpstr>Perbandingan Skala Data</vt:lpstr>
      <vt:lpstr>Data Spasial</vt:lpstr>
      <vt:lpstr>PowerPoint Presentation</vt:lpstr>
      <vt:lpstr>Data Temporal</vt:lpstr>
      <vt:lpstr>PowerPoint Presentation</vt:lpstr>
      <vt:lpstr>Analisis Statistik</vt:lpstr>
      <vt:lpstr>Statistik Deskriptif</vt:lpstr>
      <vt:lpstr>Statistik Berdasarkan Jenis Data</vt:lpstr>
      <vt:lpstr>Hubungan dengan Visualisasi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53</cp:revision>
  <dcterms:created xsi:type="dcterms:W3CDTF">2025-03-16T09:42:29Z</dcterms:created>
  <dcterms:modified xsi:type="dcterms:W3CDTF">2026-04-05T06:35:02Z</dcterms:modified>
</cp:coreProperties>
</file>