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24" r:id="rId5"/>
    <p:sldId id="2532" r:id="rId6"/>
    <p:sldId id="2527" r:id="rId7"/>
    <p:sldId id="2531" r:id="rId8"/>
    <p:sldId id="2469" r:id="rId9"/>
    <p:sldId id="2525" r:id="rId10"/>
    <p:sldId id="2523" r:id="rId11"/>
    <p:sldId id="2431" r:id="rId12"/>
    <p:sldId id="2427" r:id="rId13"/>
    <p:sldId id="2530" r:id="rId14"/>
    <p:sldId id="25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74"/>
  </p:normalViewPr>
  <p:slideViewPr>
    <p:cSldViewPr snapToGrid="0" snapToObjects="1" showGuides="1">
      <p:cViewPr varScale="1">
        <p:scale>
          <a:sx n="105" d="100"/>
          <a:sy n="105" d="100"/>
        </p:scale>
        <p:origin x="834" y="54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8" d="100"/>
          <a:sy n="58" d="100"/>
        </p:scale>
        <p:origin x="2491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018837-64B5-4E20-83A5-89B993CB3C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C2A4FB-A56B-4413-A08B-0E9894B98B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8B25D-8766-427E-8C9E-4845048D8DFC}" type="datetimeFigureOut">
              <a:rPr lang="en-US" smtClean="0"/>
              <a:t>04/02/2026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977F36-950D-4655-BC4A-F80BE1DBF7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246FD-229D-4B04-9855-212AD8D784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8A28B-0568-4092-BB1A-13C9B073E3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5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F439B-391B-4B41-826A-951FCF412C34}" type="datetimeFigureOut">
              <a:rPr lang="en-US" smtClean="0"/>
              <a:t>04/02/2026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A0038-7055-434C-B6C4-B8C69565C6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64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664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768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527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746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987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447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031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272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257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212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55077"/>
            <a:ext cx="6548438" cy="2831323"/>
          </a:xfrm>
        </p:spPr>
        <p:txBody>
          <a:bodyPr anchor="b">
            <a:noAutofit/>
          </a:bodyPr>
          <a:lstStyle>
            <a:lvl1pPr>
              <a:defRPr sz="80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0D9A71-4723-318F-C9C2-A78E2B694A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758" y="5998559"/>
            <a:ext cx="539496" cy="71323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 cap="all" baseline="0"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9BF2D20-DAE2-42DC-9AB8-77B7B38D73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0"/>
            <a:ext cx="11353800" cy="5791201"/>
          </a:xfrm>
          <a:custGeom>
            <a:avLst/>
            <a:gdLst>
              <a:gd name="connsiteX0" fmla="*/ 1 w 11353800"/>
              <a:gd name="connsiteY0" fmla="*/ 5791200 h 5791201"/>
              <a:gd name="connsiteX1" fmla="*/ 6662737 w 11353800"/>
              <a:gd name="connsiteY1" fmla="*/ 5791200 h 5791201"/>
              <a:gd name="connsiteX2" fmla="*/ 6662737 w 11353800"/>
              <a:gd name="connsiteY2" fmla="*/ 5791201 h 5791201"/>
              <a:gd name="connsiteX3" fmla="*/ 1 w 11353800"/>
              <a:gd name="connsiteY3" fmla="*/ 5791201 h 5791201"/>
              <a:gd name="connsiteX4" fmla="*/ 0 w 11353800"/>
              <a:gd name="connsiteY4" fmla="*/ 0 h 5791201"/>
              <a:gd name="connsiteX5" fmla="*/ 11353800 w 11353800"/>
              <a:gd name="connsiteY5" fmla="*/ 0 h 5791201"/>
              <a:gd name="connsiteX6" fmla="*/ 11353800 w 11353800"/>
              <a:gd name="connsiteY6" fmla="*/ 5791200 h 5791201"/>
              <a:gd name="connsiteX7" fmla="*/ 6662737 w 11353800"/>
              <a:gd name="connsiteY7" fmla="*/ 5791200 h 5791201"/>
              <a:gd name="connsiteX8" fmla="*/ 6662737 w 11353800"/>
              <a:gd name="connsiteY8" fmla="*/ 2531373 h 5791201"/>
              <a:gd name="connsiteX9" fmla="*/ 1 w 11353800"/>
              <a:gd name="connsiteY9" fmla="*/ 2531373 h 5791201"/>
              <a:gd name="connsiteX10" fmla="*/ 1 w 11353800"/>
              <a:gd name="connsiteY10" fmla="*/ 5791200 h 5791201"/>
              <a:gd name="connsiteX11" fmla="*/ 0 w 11353800"/>
              <a:gd name="connsiteY11" fmla="*/ 5791200 h 5791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353800" h="5791201">
                <a:moveTo>
                  <a:pt x="1" y="5791200"/>
                </a:moveTo>
                <a:lnTo>
                  <a:pt x="6662737" y="5791200"/>
                </a:lnTo>
                <a:lnTo>
                  <a:pt x="6662737" y="5791201"/>
                </a:lnTo>
                <a:lnTo>
                  <a:pt x="1" y="5791201"/>
                </a:lnTo>
                <a:close/>
                <a:moveTo>
                  <a:pt x="0" y="0"/>
                </a:moveTo>
                <a:lnTo>
                  <a:pt x="11353800" y="0"/>
                </a:lnTo>
                <a:lnTo>
                  <a:pt x="11353800" y="5791200"/>
                </a:lnTo>
                <a:lnTo>
                  <a:pt x="6662737" y="5791200"/>
                </a:lnTo>
                <a:lnTo>
                  <a:pt x="6662737" y="2531373"/>
                </a:lnTo>
                <a:lnTo>
                  <a:pt x="1" y="2531373"/>
                </a:lnTo>
                <a:lnTo>
                  <a:pt x="1" y="5791200"/>
                </a:lnTo>
                <a:lnTo>
                  <a:pt x="0" y="5791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486400"/>
            <a:ext cx="6548438" cy="304801"/>
          </a:xfrm>
        </p:spPr>
        <p:txBody>
          <a:bodyPr>
            <a:normAutofit/>
          </a:bodyPr>
          <a:lstStyle>
            <a:lvl1pPr marL="0" indent="0">
              <a:buNone/>
              <a:defRPr sz="1600" spc="300"/>
            </a:lvl1pPr>
          </a:lstStyle>
          <a:p>
            <a:pPr lvl="0"/>
            <a:r>
              <a:rPr lang="en-US" dirty="0"/>
              <a:t>WEBSITE GOES HERE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997E42D-5E17-7C76-9F7D-0B1EC402C33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Margie's Travel</a:t>
            </a:r>
          </a:p>
        </p:txBody>
      </p:sp>
    </p:spTree>
    <p:extLst>
      <p:ext uri="{BB962C8B-B14F-4D97-AF65-F5344CB8AC3E}">
        <p14:creationId xmlns:p14="http://schemas.microsoft.com/office/powerpoint/2010/main" val="1399467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BF98B-2743-4B47-AE32-9926CC2B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6908B9-8BB9-5247-A9CC-EADBF62AB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85361"/>
            <a:ext cx="5157787" cy="430430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572680-8F07-DD43-A1EC-F836900FF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85361"/>
            <a:ext cx="5183188" cy="430430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4CF5214-BAF8-8514-D9E3-DDD504A31B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758" y="5998559"/>
            <a:ext cx="539496" cy="71323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 cap="all" baseline="0"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1000703-5040-3702-1528-F2226277CC9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Margie's Travel</a:t>
            </a:r>
          </a:p>
        </p:txBody>
      </p:sp>
    </p:spTree>
    <p:extLst>
      <p:ext uri="{BB962C8B-B14F-4D97-AF65-F5344CB8AC3E}">
        <p14:creationId xmlns:p14="http://schemas.microsoft.com/office/powerpoint/2010/main" val="4138893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s in 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6458601" y="-13063"/>
            <a:ext cx="4984597" cy="6881852"/>
          </a:xfrm>
          <a:custGeom>
            <a:avLst/>
            <a:gdLst>
              <a:gd name="connsiteX0" fmla="*/ 1503648 w 9969194"/>
              <a:gd name="connsiteY0" fmla="*/ 0 h 13763703"/>
              <a:gd name="connsiteX1" fmla="*/ 5527552 w 9969194"/>
              <a:gd name="connsiteY1" fmla="*/ 0 h 13763703"/>
              <a:gd name="connsiteX2" fmla="*/ 5527552 w 9969194"/>
              <a:gd name="connsiteY2" fmla="*/ 1227909 h 13763703"/>
              <a:gd name="connsiteX3" fmla="*/ 7022614 w 9969194"/>
              <a:gd name="connsiteY3" fmla="*/ 1227909 h 13763703"/>
              <a:gd name="connsiteX4" fmla="*/ 7022614 w 9969194"/>
              <a:gd name="connsiteY4" fmla="*/ 2794727 h 13763703"/>
              <a:gd name="connsiteX5" fmla="*/ 9969194 w 9969194"/>
              <a:gd name="connsiteY5" fmla="*/ 2794727 h 13763703"/>
              <a:gd name="connsiteX6" fmla="*/ 9969194 w 9969194"/>
              <a:gd name="connsiteY6" fmla="*/ 5957026 h 13763703"/>
              <a:gd name="connsiteX7" fmla="*/ 8950610 w 9969194"/>
              <a:gd name="connsiteY7" fmla="*/ 5957026 h 13763703"/>
              <a:gd name="connsiteX8" fmla="*/ 8950610 w 9969194"/>
              <a:gd name="connsiteY8" fmla="*/ 12565789 h 13763703"/>
              <a:gd name="connsiteX9" fmla="*/ 1869952 w 9969194"/>
              <a:gd name="connsiteY9" fmla="*/ 12565789 h 13763703"/>
              <a:gd name="connsiteX10" fmla="*/ 1869952 w 9969194"/>
              <a:gd name="connsiteY10" fmla="*/ 13763703 h 13763703"/>
              <a:gd name="connsiteX11" fmla="*/ 0 w 9969194"/>
              <a:gd name="connsiteY11" fmla="*/ 13763703 h 13763703"/>
              <a:gd name="connsiteX12" fmla="*/ 0 w 9969194"/>
              <a:gd name="connsiteY12" fmla="*/ 12096207 h 13763703"/>
              <a:gd name="connsiteX13" fmla="*/ 1503648 w 9969194"/>
              <a:gd name="connsiteY13" fmla="*/ 12096207 h 13763703"/>
              <a:gd name="connsiteX14" fmla="*/ 1503648 w 9969194"/>
              <a:gd name="connsiteY14" fmla="*/ 5147401 h 13763703"/>
              <a:gd name="connsiteX15" fmla="*/ 6808482 w 9969194"/>
              <a:gd name="connsiteY15" fmla="*/ 5147401 h 13763703"/>
              <a:gd name="connsiteX16" fmla="*/ 6808482 w 9969194"/>
              <a:gd name="connsiteY16" fmla="*/ 3088415 h 13763703"/>
              <a:gd name="connsiteX17" fmla="*/ 5160598 w 9969194"/>
              <a:gd name="connsiteY17" fmla="*/ 3088415 h 13763703"/>
              <a:gd name="connsiteX18" fmla="*/ 5160598 w 9969194"/>
              <a:gd name="connsiteY18" fmla="*/ 1436915 h 13763703"/>
              <a:gd name="connsiteX19" fmla="*/ 1503648 w 9969194"/>
              <a:gd name="connsiteY19" fmla="*/ 1436915 h 1376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969194" h="13763703">
                <a:moveTo>
                  <a:pt x="1503648" y="0"/>
                </a:moveTo>
                <a:lnTo>
                  <a:pt x="5527552" y="0"/>
                </a:lnTo>
                <a:lnTo>
                  <a:pt x="5527552" y="1227909"/>
                </a:lnTo>
                <a:lnTo>
                  <a:pt x="7022614" y="1227909"/>
                </a:lnTo>
                <a:lnTo>
                  <a:pt x="7022614" y="2794727"/>
                </a:lnTo>
                <a:lnTo>
                  <a:pt x="9969194" y="2794727"/>
                </a:lnTo>
                <a:lnTo>
                  <a:pt x="9969194" y="5957026"/>
                </a:lnTo>
                <a:lnTo>
                  <a:pt x="8950610" y="5957026"/>
                </a:lnTo>
                <a:lnTo>
                  <a:pt x="8950610" y="12565789"/>
                </a:lnTo>
                <a:lnTo>
                  <a:pt x="1869952" y="12565789"/>
                </a:lnTo>
                <a:lnTo>
                  <a:pt x="1869952" y="13763703"/>
                </a:lnTo>
                <a:lnTo>
                  <a:pt x="0" y="13763703"/>
                </a:lnTo>
                <a:lnTo>
                  <a:pt x="0" y="12096207"/>
                </a:lnTo>
                <a:lnTo>
                  <a:pt x="1503648" y="12096207"/>
                </a:lnTo>
                <a:lnTo>
                  <a:pt x="1503648" y="5147401"/>
                </a:lnTo>
                <a:lnTo>
                  <a:pt x="6808482" y="5147401"/>
                </a:lnTo>
                <a:lnTo>
                  <a:pt x="6808482" y="3088415"/>
                </a:lnTo>
                <a:lnTo>
                  <a:pt x="5160598" y="3088415"/>
                </a:lnTo>
                <a:lnTo>
                  <a:pt x="5160598" y="1436915"/>
                </a:lnTo>
                <a:lnTo>
                  <a:pt x="1503648" y="1436915"/>
                </a:lnTo>
                <a:close/>
              </a:path>
            </a:pathLst>
          </a:cu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7" name="Shape 223">
            <a:extLst>
              <a:ext uri="{FF2B5EF4-FFF2-40B4-BE49-F238E27FC236}">
                <a16:creationId xmlns:a16="http://schemas.microsoft.com/office/drawing/2014/main" id="{00159812-53E9-D848-9606-198A5B9858E2}"/>
              </a:ext>
            </a:extLst>
          </p:cNvPr>
          <p:cNvSpPr/>
          <p:nvPr userDrawn="1"/>
        </p:nvSpPr>
        <p:spPr>
          <a:xfrm>
            <a:off x="10491266" y="1562652"/>
            <a:ext cx="1562173" cy="1562173"/>
          </a:xfrm>
          <a:prstGeom prst="rect">
            <a:avLst/>
          </a:prstGeom>
          <a:ln w="38100">
            <a:solidFill>
              <a:schemeClr val="bg2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>
              <a:solidFill>
                <a:schemeClr val="bg2"/>
              </a:solidFill>
            </a:endParaRPr>
          </a:p>
        </p:txBody>
      </p:sp>
      <p:sp>
        <p:nvSpPr>
          <p:cNvPr id="8" name="Shape 224">
            <a:extLst>
              <a:ext uri="{FF2B5EF4-FFF2-40B4-BE49-F238E27FC236}">
                <a16:creationId xmlns:a16="http://schemas.microsoft.com/office/drawing/2014/main" id="{B6EC8FD8-5421-9645-9F0E-CBC6D7CF690B}"/>
              </a:ext>
            </a:extLst>
          </p:cNvPr>
          <p:cNvSpPr/>
          <p:nvPr userDrawn="1"/>
        </p:nvSpPr>
        <p:spPr>
          <a:xfrm>
            <a:off x="7144406" y="879573"/>
            <a:ext cx="662702" cy="662702"/>
          </a:xfrm>
          <a:prstGeom prst="rect">
            <a:avLst/>
          </a:prstGeom>
          <a:ln w="38100">
            <a:solidFill>
              <a:schemeClr val="bg2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>
              <a:solidFill>
                <a:schemeClr val="bg2"/>
              </a:solidFill>
            </a:endParaRPr>
          </a:p>
        </p:txBody>
      </p:sp>
      <p:sp>
        <p:nvSpPr>
          <p:cNvPr id="9" name="Shape 225">
            <a:extLst>
              <a:ext uri="{FF2B5EF4-FFF2-40B4-BE49-F238E27FC236}">
                <a16:creationId xmlns:a16="http://schemas.microsoft.com/office/drawing/2014/main" id="{FB52FD4B-1ED8-5C42-8013-FD61B2A3A2CB}"/>
              </a:ext>
            </a:extLst>
          </p:cNvPr>
          <p:cNvSpPr/>
          <p:nvPr userDrawn="1"/>
        </p:nvSpPr>
        <p:spPr>
          <a:xfrm>
            <a:off x="11488701" y="6383701"/>
            <a:ext cx="781358" cy="781358"/>
          </a:xfrm>
          <a:prstGeom prst="rect">
            <a:avLst/>
          </a:prstGeom>
          <a:ln w="38100">
            <a:solidFill>
              <a:schemeClr val="bg2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>
              <a:solidFill>
                <a:schemeClr val="bg2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9038DA1-6D5C-EA47-BDA4-388C0BC571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8737" y="786810"/>
            <a:ext cx="4008437" cy="1395208"/>
          </a:xfrm>
        </p:spPr>
        <p:txBody>
          <a:bodyPr lIns="0" anchor="b"/>
          <a:lstStyle/>
          <a:p>
            <a:r>
              <a:rPr lang="en-US" dirty="0"/>
              <a:t>TITLE GOES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7404C76-F118-6149-96DF-BF25D43E26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3019352"/>
            <a:ext cx="4008437" cy="3099153"/>
          </a:xfrm>
        </p:spPr>
        <p:txBody>
          <a:bodyPr lIns="0">
            <a:normAutofit/>
          </a:bodyPr>
          <a:lstStyle>
            <a:lvl1pPr>
              <a:lnSpc>
                <a:spcPct val="150000"/>
              </a:lnSpc>
              <a:defRPr sz="1200" spc="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1100" spc="0"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defRPr sz="1050" spc="0">
                <a:solidFill>
                  <a:schemeClr val="tx2"/>
                </a:solidFill>
              </a:defRPr>
            </a:lvl3pPr>
            <a:lvl4pPr>
              <a:lnSpc>
                <a:spcPct val="150000"/>
              </a:lnSpc>
              <a:defRPr sz="1000" spc="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205F80F-3B88-A44D-812A-11909F0C93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8738" y="224767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935BE1-FFA8-5263-EA27-46138F971B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758" y="5998559"/>
            <a:ext cx="539496" cy="71323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 cap="all" baseline="0"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86477F-C803-A169-A862-0FBB704A9DB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Margie's Travel</a:t>
            </a:r>
          </a:p>
        </p:txBody>
      </p:sp>
    </p:spTree>
    <p:extLst>
      <p:ext uri="{BB962C8B-B14F-4D97-AF65-F5344CB8AC3E}">
        <p14:creationId xmlns:p14="http://schemas.microsoft.com/office/powerpoint/2010/main" val="414190984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55077"/>
            <a:ext cx="6548438" cy="2831323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B11A616-4D84-4BF3-86C7-9F1BBDAD3A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486400"/>
            <a:ext cx="6548438" cy="69758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447B9-A1CD-B8D8-4FD3-A505B9ACD3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758" y="5998559"/>
            <a:ext cx="539496" cy="71323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 cap="all" baseline="0"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D79251-F5C6-C2BD-F8FF-834672C7112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Margie's Travel</a:t>
            </a:r>
          </a:p>
        </p:txBody>
      </p:sp>
    </p:spTree>
    <p:extLst>
      <p:ext uri="{BB962C8B-B14F-4D97-AF65-F5344CB8AC3E}">
        <p14:creationId xmlns:p14="http://schemas.microsoft.com/office/powerpoint/2010/main" val="3442725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6BA20-74C4-B146-8DF6-85C573E19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1488558"/>
            <a:ext cx="5445858" cy="270464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9FC2C-42AA-424F-9223-5F73B95D7C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4220187"/>
            <a:ext cx="5445858" cy="1223684"/>
          </a:xfrm>
        </p:spPr>
        <p:txBody>
          <a:bodyPr>
            <a:normAutofit/>
          </a:bodyPr>
          <a:lstStyle>
            <a:lvl1pPr marL="0" indent="0">
              <a:buNone/>
              <a:defRPr sz="1800" b="0" i="0" spc="300">
                <a:solidFill>
                  <a:schemeClr val="tx1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2FE91B6-3FF0-7E5D-54DA-F1738C53B0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758" y="5998559"/>
            <a:ext cx="539496" cy="71323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 cap="all" baseline="0"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FC4073-3846-B3C7-13EA-D585D0241C4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Margie's Travel</a:t>
            </a:r>
          </a:p>
        </p:txBody>
      </p:sp>
    </p:spTree>
    <p:extLst>
      <p:ext uri="{BB962C8B-B14F-4D97-AF65-F5344CB8AC3E}">
        <p14:creationId xmlns:p14="http://schemas.microsoft.com/office/powerpoint/2010/main" val="303474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57"/>
            <a:ext cx="10515600" cy="98694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08C8E-8848-0563-A020-43F3295C00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758" y="5998559"/>
            <a:ext cx="539496" cy="71323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 cap="all" baseline="0"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2989D8-A347-81C7-32D9-E12299F6335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Margie's Travel</a:t>
            </a:r>
          </a:p>
        </p:txBody>
      </p:sp>
    </p:spTree>
    <p:extLst>
      <p:ext uri="{BB962C8B-B14F-4D97-AF65-F5344CB8AC3E}">
        <p14:creationId xmlns:p14="http://schemas.microsoft.com/office/powerpoint/2010/main" val="865092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57"/>
            <a:ext cx="10515600" cy="98694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5E0DD3-854B-420F-ADA1-DED8ADDCC3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54163" y="2062956"/>
            <a:ext cx="9083675" cy="27320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5B803F5-45DF-1128-6100-2F10EB13F4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758" y="5998559"/>
            <a:ext cx="539496" cy="71323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 cap="all" baseline="0"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08DF6-5037-363A-D495-7D49D3EE209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Margie's Travel</a:t>
            </a:r>
          </a:p>
        </p:txBody>
      </p:sp>
    </p:spTree>
    <p:extLst>
      <p:ext uri="{BB962C8B-B14F-4D97-AF65-F5344CB8AC3E}">
        <p14:creationId xmlns:p14="http://schemas.microsoft.com/office/powerpoint/2010/main" val="1181346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5E4FE9-CEDE-F34D-924F-EB11B49749A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63424" y="2367777"/>
            <a:ext cx="5056426" cy="37914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0780" y="839972"/>
            <a:ext cx="4767262" cy="1342045"/>
          </a:xfrm>
        </p:spPr>
        <p:txBody>
          <a:bodyPr lIns="0" anchor="b"/>
          <a:lstStyle/>
          <a:p>
            <a:r>
              <a:rPr lang="en-US" dirty="0"/>
              <a:t>TITLE GOES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90780" y="3019352"/>
            <a:ext cx="4767262" cy="3099153"/>
          </a:xfrm>
        </p:spPr>
        <p:txBody>
          <a:bodyPr lIns="0">
            <a:normAutofit/>
          </a:bodyPr>
          <a:lstStyle>
            <a:lvl1pPr>
              <a:lnSpc>
                <a:spcPct val="150000"/>
              </a:lnSpc>
              <a:defRPr sz="1200" spc="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1100" spc="0"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defRPr sz="1050" spc="0">
                <a:solidFill>
                  <a:schemeClr val="tx2"/>
                </a:solidFill>
              </a:defRPr>
            </a:lvl3pPr>
            <a:lvl4pPr>
              <a:lnSpc>
                <a:spcPct val="150000"/>
              </a:lnSpc>
              <a:defRPr sz="1000" spc="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90780" y="2247679"/>
            <a:ext cx="4767262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9EF11-83C6-1E6E-D9A6-DD964B3D06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758" y="5998559"/>
            <a:ext cx="539496" cy="71323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 cap="all" baseline="0"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07588-E70B-5ECF-D859-7B2652D7036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Margie's Travel</a:t>
            </a:r>
          </a:p>
        </p:txBody>
      </p:sp>
    </p:spTree>
    <p:extLst>
      <p:ext uri="{BB962C8B-B14F-4D97-AF65-F5344CB8AC3E}">
        <p14:creationId xmlns:p14="http://schemas.microsoft.com/office/powerpoint/2010/main" val="1820781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74535-13A9-914D-A6BC-97AFF2883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10896600" cy="1226916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D75C1F3A-BBBB-2946-BF9D-CD1C4898C8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90688"/>
            <a:ext cx="10896600" cy="4862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3A40995-514F-A74C-B120-F2ADB4920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175657"/>
            <a:ext cx="10896600" cy="3204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DA51DAE-70D5-670E-0512-6D3D872790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758" y="5998559"/>
            <a:ext cx="539496" cy="71323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 cap="all" baseline="0"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15E8D-1FEC-DF9F-AFBC-45AC80A9DA4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Margie's Travel</a:t>
            </a:r>
          </a:p>
        </p:txBody>
      </p:sp>
    </p:spTree>
    <p:extLst>
      <p:ext uri="{BB962C8B-B14F-4D97-AF65-F5344CB8AC3E}">
        <p14:creationId xmlns:p14="http://schemas.microsoft.com/office/powerpoint/2010/main" val="850829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868896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B3D6EB-0B4B-4C00-A78E-E618E038C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6353079-34E7-4CF0-8300-BCC1060B3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56322"/>
            <a:ext cx="3932237" cy="301266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672F7-6F1E-B5F8-D111-799B2C4A5A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758" y="5998559"/>
            <a:ext cx="539496" cy="71323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 cap="all" baseline="0"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5FB2EE8-F086-AC09-D4FF-5B41B4EAF10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Margie's Travel</a:t>
            </a:r>
          </a:p>
        </p:txBody>
      </p:sp>
    </p:spTree>
    <p:extLst>
      <p:ext uri="{BB962C8B-B14F-4D97-AF65-F5344CB8AC3E}">
        <p14:creationId xmlns:p14="http://schemas.microsoft.com/office/powerpoint/2010/main" val="3386122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868896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6353079-34E7-4CF0-8300-BCC1060B3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56322"/>
            <a:ext cx="3932237" cy="301266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04B7B3E-1EE1-4212-9F4F-0C7DC6C1584F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5180012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F25DC-2220-A7C3-D7CF-C9BF7DC3E0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758" y="5998559"/>
            <a:ext cx="539496" cy="71323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 cap="all" baseline="0"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DD550B-8177-0A10-F8B5-965766F9098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Margie's Travel</a:t>
            </a:r>
          </a:p>
        </p:txBody>
      </p:sp>
    </p:spTree>
    <p:extLst>
      <p:ext uri="{BB962C8B-B14F-4D97-AF65-F5344CB8AC3E}">
        <p14:creationId xmlns:p14="http://schemas.microsoft.com/office/powerpoint/2010/main" val="3259013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A8FB924-7820-A342-A545-0DFCE2908E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0"/>
            <a:ext cx="1136015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451231 h 6858000"/>
              <a:gd name="connsiteX5" fmla="*/ 6277708 w 12192000"/>
              <a:gd name="connsiteY5" fmla="*/ 5451231 h 6858000"/>
              <a:gd name="connsiteX6" fmla="*/ 6277708 w 12192000"/>
              <a:gd name="connsiteY6" fmla="*/ 1481138 h 6858000"/>
              <a:gd name="connsiteX7" fmla="*/ 0 w 12192000"/>
              <a:gd name="connsiteY7" fmla="*/ 14811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451231"/>
                </a:lnTo>
                <a:lnTo>
                  <a:pt x="6277708" y="5451231"/>
                </a:lnTo>
                <a:lnTo>
                  <a:pt x="6277708" y="1481138"/>
                </a:lnTo>
                <a:lnTo>
                  <a:pt x="0" y="14811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D6BA20-74C4-B146-8DF6-85C573E19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1488558"/>
            <a:ext cx="5445858" cy="270464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9FC2C-42AA-424F-9223-5F73B95D7C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4220187"/>
            <a:ext cx="5445858" cy="1223684"/>
          </a:xfrm>
        </p:spPr>
        <p:txBody>
          <a:bodyPr>
            <a:normAutofit/>
          </a:bodyPr>
          <a:lstStyle>
            <a:lvl1pPr marL="0" indent="0">
              <a:buNone/>
              <a:defRPr sz="1800" b="0" i="0" spc="300">
                <a:solidFill>
                  <a:schemeClr val="tx1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F4DAD80-935E-1259-8337-9302BCD9A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758" y="5998559"/>
            <a:ext cx="539496" cy="71323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 cap="all" baseline="0"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C3A7E5-67D2-51AE-C09E-4EB06E74959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Margie's Travel</a:t>
            </a:r>
          </a:p>
        </p:txBody>
      </p:sp>
    </p:spTree>
    <p:extLst>
      <p:ext uri="{BB962C8B-B14F-4D97-AF65-F5344CB8AC3E}">
        <p14:creationId xmlns:p14="http://schemas.microsoft.com/office/powerpoint/2010/main" val="1132737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825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7CA2F9-D292-2A36-2C2B-01C0A5C159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758" y="5998559"/>
            <a:ext cx="539496" cy="71323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 cap="all" baseline="0"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13771C-0245-E2F2-6D9B-A80890CD07E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Margie's Travel</a:t>
            </a:r>
          </a:p>
        </p:txBody>
      </p:sp>
    </p:spTree>
    <p:extLst>
      <p:ext uri="{BB962C8B-B14F-4D97-AF65-F5344CB8AC3E}">
        <p14:creationId xmlns:p14="http://schemas.microsoft.com/office/powerpoint/2010/main" val="1286972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3EE4273-5B11-44D2-BB30-AB361AEA56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0"/>
            <a:ext cx="11353800" cy="5791201"/>
          </a:xfrm>
          <a:custGeom>
            <a:avLst/>
            <a:gdLst>
              <a:gd name="connsiteX0" fmla="*/ 1 w 11353800"/>
              <a:gd name="connsiteY0" fmla="*/ 5791200 h 5791201"/>
              <a:gd name="connsiteX1" fmla="*/ 6662737 w 11353800"/>
              <a:gd name="connsiteY1" fmla="*/ 5791200 h 5791201"/>
              <a:gd name="connsiteX2" fmla="*/ 6662737 w 11353800"/>
              <a:gd name="connsiteY2" fmla="*/ 5791201 h 5791201"/>
              <a:gd name="connsiteX3" fmla="*/ 1 w 11353800"/>
              <a:gd name="connsiteY3" fmla="*/ 5791201 h 5791201"/>
              <a:gd name="connsiteX4" fmla="*/ 0 w 11353800"/>
              <a:gd name="connsiteY4" fmla="*/ 0 h 5791201"/>
              <a:gd name="connsiteX5" fmla="*/ 8012252 w 11353800"/>
              <a:gd name="connsiteY5" fmla="*/ 0 h 5791201"/>
              <a:gd name="connsiteX6" fmla="*/ 8012252 w 11353800"/>
              <a:gd name="connsiteY6" fmla="*/ 1892595 h 5791201"/>
              <a:gd name="connsiteX7" fmla="*/ 11353800 w 11353800"/>
              <a:gd name="connsiteY7" fmla="*/ 1892595 h 5791201"/>
              <a:gd name="connsiteX8" fmla="*/ 11353800 w 11353800"/>
              <a:gd name="connsiteY8" fmla="*/ 5791200 h 5791201"/>
              <a:gd name="connsiteX9" fmla="*/ 6662737 w 11353800"/>
              <a:gd name="connsiteY9" fmla="*/ 5791200 h 5791201"/>
              <a:gd name="connsiteX10" fmla="*/ 6662737 w 11353800"/>
              <a:gd name="connsiteY10" fmla="*/ 2531373 h 5791201"/>
              <a:gd name="connsiteX11" fmla="*/ 1 w 11353800"/>
              <a:gd name="connsiteY11" fmla="*/ 2531373 h 5791201"/>
              <a:gd name="connsiteX12" fmla="*/ 1 w 11353800"/>
              <a:gd name="connsiteY12" fmla="*/ 5791200 h 5791201"/>
              <a:gd name="connsiteX13" fmla="*/ 0 w 11353800"/>
              <a:gd name="connsiteY13" fmla="*/ 5791200 h 5791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353800" h="5791201">
                <a:moveTo>
                  <a:pt x="1" y="5791200"/>
                </a:moveTo>
                <a:lnTo>
                  <a:pt x="6662737" y="5791200"/>
                </a:lnTo>
                <a:lnTo>
                  <a:pt x="6662737" y="5791201"/>
                </a:lnTo>
                <a:lnTo>
                  <a:pt x="1" y="5791201"/>
                </a:lnTo>
                <a:close/>
                <a:moveTo>
                  <a:pt x="0" y="0"/>
                </a:moveTo>
                <a:lnTo>
                  <a:pt x="8012252" y="0"/>
                </a:lnTo>
                <a:lnTo>
                  <a:pt x="8012252" y="1892595"/>
                </a:lnTo>
                <a:lnTo>
                  <a:pt x="11353800" y="1892595"/>
                </a:lnTo>
                <a:lnTo>
                  <a:pt x="11353800" y="5791200"/>
                </a:lnTo>
                <a:lnTo>
                  <a:pt x="6662737" y="5791200"/>
                </a:lnTo>
                <a:lnTo>
                  <a:pt x="6662737" y="2531373"/>
                </a:lnTo>
                <a:lnTo>
                  <a:pt x="1" y="2531373"/>
                </a:lnTo>
                <a:lnTo>
                  <a:pt x="1" y="5791200"/>
                </a:lnTo>
                <a:lnTo>
                  <a:pt x="0" y="5791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072985"/>
            <a:ext cx="6548438" cy="2413416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5486401"/>
            <a:ext cx="6548439" cy="304800"/>
          </a:xfrm>
        </p:spPr>
        <p:txBody>
          <a:bodyPr>
            <a:normAutofit/>
          </a:bodyPr>
          <a:lstStyle>
            <a:lvl1pPr marL="0" indent="0">
              <a:buNone/>
              <a:defRPr sz="1600" spc="300"/>
            </a:lvl1pPr>
          </a:lstStyle>
          <a:p>
            <a:pPr lvl="0"/>
            <a:r>
              <a:rPr lang="en-US" dirty="0"/>
              <a:t>WEBSITE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224C5-CBBF-C6D4-C9CD-4858D41B98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758" y="5998559"/>
            <a:ext cx="539496" cy="71323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 cap="all" baseline="0"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0C47D-B0AE-9E59-A1D3-21F8530029C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Margie's Travel</a:t>
            </a:r>
          </a:p>
        </p:txBody>
      </p:sp>
    </p:spTree>
    <p:extLst>
      <p:ext uri="{BB962C8B-B14F-4D97-AF65-F5344CB8AC3E}">
        <p14:creationId xmlns:p14="http://schemas.microsoft.com/office/powerpoint/2010/main" val="1506622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0C00A69-6129-E54C-B138-69D96462CE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6682850 w 12192000"/>
              <a:gd name="connsiteY3" fmla="*/ 6858000 h 6858000"/>
              <a:gd name="connsiteX4" fmla="*/ 6682850 w 12192000"/>
              <a:gd name="connsiteY4" fmla="*/ 3259237 h 6858000"/>
              <a:gd name="connsiteX5" fmla="*/ 838200 w 12192000"/>
              <a:gd name="connsiteY5" fmla="*/ 3259237 h 6858000"/>
              <a:gd name="connsiteX6" fmla="*/ 8382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6682850" y="6858000"/>
                </a:lnTo>
                <a:lnTo>
                  <a:pt x="6682850" y="3259237"/>
                </a:lnTo>
                <a:lnTo>
                  <a:pt x="838200" y="3259237"/>
                </a:lnTo>
                <a:lnTo>
                  <a:pt x="838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985175C-7C48-9449-9A0A-088E9BCAE9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3259237"/>
            <a:ext cx="5445858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4F669B5-8A24-5846-82A0-51E5506817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6138962"/>
            <a:ext cx="5445858" cy="580815"/>
          </a:xfrm>
        </p:spPr>
        <p:txBody>
          <a:bodyPr>
            <a:normAutofit/>
          </a:bodyPr>
          <a:lstStyle>
            <a:lvl1pPr marL="0" indent="0">
              <a:buNone/>
              <a:defRPr sz="1800" b="0" i="0" spc="300">
                <a:solidFill>
                  <a:schemeClr val="tx2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4178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8737" y="786810"/>
            <a:ext cx="4008437" cy="1395208"/>
          </a:xfrm>
        </p:spPr>
        <p:txBody>
          <a:bodyPr lIns="0" anchor="b"/>
          <a:lstStyle/>
          <a:p>
            <a:r>
              <a:rPr lang="en-US" dirty="0"/>
              <a:t>TITLE GOES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A80A15A-88F2-2144-8707-F31DD26C52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3019352"/>
            <a:ext cx="4008437" cy="3099153"/>
          </a:xfrm>
        </p:spPr>
        <p:txBody>
          <a:bodyPr lIns="0">
            <a:normAutofit/>
          </a:bodyPr>
          <a:lstStyle>
            <a:lvl1pPr>
              <a:lnSpc>
                <a:spcPct val="150000"/>
              </a:lnSpc>
              <a:defRPr sz="1600" spc="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1400" spc="0"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defRPr sz="1200" spc="0">
                <a:solidFill>
                  <a:schemeClr val="tx2"/>
                </a:solidFill>
              </a:defRPr>
            </a:lvl3pPr>
            <a:lvl4pPr>
              <a:lnSpc>
                <a:spcPct val="150000"/>
              </a:lnSpc>
              <a:defRPr sz="1100" spc="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11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8738" y="224767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3522F9F-EB81-A0A9-3124-03576F3C94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758" y="5998559"/>
            <a:ext cx="539496" cy="71323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 cap="all" baseline="0"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6B880-736A-41D0-4CDF-906D0D32D4A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Margie's Travel</a:t>
            </a:r>
          </a:p>
        </p:txBody>
      </p:sp>
    </p:spTree>
    <p:extLst>
      <p:ext uri="{BB962C8B-B14F-4D97-AF65-F5344CB8AC3E}">
        <p14:creationId xmlns:p14="http://schemas.microsoft.com/office/powerpoint/2010/main" val="3836849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6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38200" y="0"/>
            <a:ext cx="5257800" cy="685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CDB5228-26E3-B388-99AB-D6E28F6ED6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758" y="5998559"/>
            <a:ext cx="539496" cy="71323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 cap="all" baseline="0"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DB750-8624-CF47-B512-2548F394EBC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Margie's Travel</a:t>
            </a:r>
          </a:p>
        </p:txBody>
      </p:sp>
    </p:spTree>
    <p:extLst>
      <p:ext uri="{BB962C8B-B14F-4D97-AF65-F5344CB8AC3E}">
        <p14:creationId xmlns:p14="http://schemas.microsoft.com/office/powerpoint/2010/main" val="1437461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9295395-4EC9-4A2A-A4BF-5B0E3F1E90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" y="0"/>
            <a:ext cx="11353800" cy="6858000"/>
          </a:xfrm>
          <a:custGeom>
            <a:avLst/>
            <a:gdLst>
              <a:gd name="connsiteX0" fmla="*/ 0 w 11353800"/>
              <a:gd name="connsiteY0" fmla="*/ 0 h 6858000"/>
              <a:gd name="connsiteX1" fmla="*/ 11353800 w 11353800"/>
              <a:gd name="connsiteY1" fmla="*/ 0 h 6858000"/>
              <a:gd name="connsiteX2" fmla="*/ 11353800 w 11353800"/>
              <a:gd name="connsiteY2" fmla="*/ 4947138 h 6858000"/>
              <a:gd name="connsiteX3" fmla="*/ 7133492 w 11353800"/>
              <a:gd name="connsiteY3" fmla="*/ 4947138 h 6858000"/>
              <a:gd name="connsiteX4" fmla="*/ 7133492 w 11353800"/>
              <a:gd name="connsiteY4" fmla="*/ 6858000 h 6858000"/>
              <a:gd name="connsiteX5" fmla="*/ 0 w 113538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53800" h="6858000">
                <a:moveTo>
                  <a:pt x="0" y="0"/>
                </a:moveTo>
                <a:lnTo>
                  <a:pt x="11353800" y="0"/>
                </a:lnTo>
                <a:lnTo>
                  <a:pt x="11353800" y="4947138"/>
                </a:lnTo>
                <a:lnTo>
                  <a:pt x="7133492" y="4947138"/>
                </a:lnTo>
                <a:lnTo>
                  <a:pt x="7133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6DA884-7C48-8D49-9DFE-4CE990C95A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81989" y="5829950"/>
            <a:ext cx="3558320" cy="62865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/>
            </a:lvl1pPr>
            <a:lvl2pPr marL="457200" indent="0">
              <a:buNone/>
              <a:defRPr sz="900"/>
            </a:lvl2pPr>
            <a:lvl3pPr marL="914400" indent="0">
              <a:buNone/>
              <a:defRPr sz="8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Caption Goes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EFCCE50-D1A9-1249-AF64-BA06424C8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6179" y="5250600"/>
            <a:ext cx="3545503" cy="564335"/>
          </a:xfrm>
        </p:spPr>
        <p:txBody>
          <a:bodyPr>
            <a:normAutofit/>
          </a:bodyPr>
          <a:lstStyle>
            <a:lvl1pPr algn="ctr">
              <a:defRPr sz="2800"/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56811-6AF7-0E20-D7FA-553D839C0B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758" y="5998559"/>
            <a:ext cx="539496" cy="71323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 cap="all" baseline="0"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314A5E-0111-C20E-9AD9-4CAB4D23DBE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Margie's Travel</a:t>
            </a:r>
          </a:p>
        </p:txBody>
      </p:sp>
    </p:spTree>
    <p:extLst>
      <p:ext uri="{BB962C8B-B14F-4D97-AF65-F5344CB8AC3E}">
        <p14:creationId xmlns:p14="http://schemas.microsoft.com/office/powerpoint/2010/main" val="1565262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71C3BC6-F801-857C-8E0C-7DDA360BC9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2627"/>
            <a:ext cx="11353799" cy="4631365"/>
          </a:xfrm>
          <a:custGeom>
            <a:avLst/>
            <a:gdLst>
              <a:gd name="connsiteX0" fmla="*/ 0 w 11353799"/>
              <a:gd name="connsiteY0" fmla="*/ 0 h 4631365"/>
              <a:gd name="connsiteX1" fmla="*/ 11353799 w 11353799"/>
              <a:gd name="connsiteY1" fmla="*/ 0 h 4631365"/>
              <a:gd name="connsiteX2" fmla="*/ 11353799 w 11353799"/>
              <a:gd name="connsiteY2" fmla="*/ 4631365 h 4631365"/>
              <a:gd name="connsiteX3" fmla="*/ 10892905 w 11353799"/>
              <a:gd name="connsiteY3" fmla="*/ 4631365 h 4631365"/>
              <a:gd name="connsiteX4" fmla="*/ 10892905 w 11353799"/>
              <a:gd name="connsiteY4" fmla="*/ 1965657 h 4631365"/>
              <a:gd name="connsiteX5" fmla="*/ 5773993 w 11353799"/>
              <a:gd name="connsiteY5" fmla="*/ 1965657 h 4631365"/>
              <a:gd name="connsiteX6" fmla="*/ 5773993 w 11353799"/>
              <a:gd name="connsiteY6" fmla="*/ 4631365 h 4631365"/>
              <a:gd name="connsiteX7" fmla="*/ 5118912 w 11353799"/>
              <a:gd name="connsiteY7" fmla="*/ 4631365 h 4631365"/>
              <a:gd name="connsiteX8" fmla="*/ 5118912 w 11353799"/>
              <a:gd name="connsiteY8" fmla="*/ 1965657 h 4631365"/>
              <a:gd name="connsiteX9" fmla="*/ 0 w 11353799"/>
              <a:gd name="connsiteY9" fmla="*/ 1965657 h 4631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353799" h="4631365">
                <a:moveTo>
                  <a:pt x="0" y="0"/>
                </a:moveTo>
                <a:lnTo>
                  <a:pt x="11353799" y="0"/>
                </a:lnTo>
                <a:lnTo>
                  <a:pt x="11353799" y="4631365"/>
                </a:lnTo>
                <a:lnTo>
                  <a:pt x="10892905" y="4631365"/>
                </a:lnTo>
                <a:lnTo>
                  <a:pt x="10892905" y="1965657"/>
                </a:lnTo>
                <a:lnTo>
                  <a:pt x="5773993" y="1965657"/>
                </a:lnTo>
                <a:lnTo>
                  <a:pt x="5773993" y="4631365"/>
                </a:lnTo>
                <a:lnTo>
                  <a:pt x="5118912" y="4631365"/>
                </a:lnTo>
                <a:lnTo>
                  <a:pt x="5118912" y="1965657"/>
                </a:lnTo>
                <a:lnTo>
                  <a:pt x="0" y="196565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94B1A93-5100-5048-8230-09B3D176D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2100" y="2679700"/>
            <a:ext cx="4242611" cy="645001"/>
          </a:xfrm>
        </p:spPr>
        <p:txBody>
          <a:bodyPr anchor="ctr"/>
          <a:lstStyle>
            <a:lvl1pPr marL="0" indent="0">
              <a:buNone/>
              <a:defRPr sz="2400" b="1" i="0">
                <a:solidFill>
                  <a:schemeClr val="tx2"/>
                </a:solidFill>
                <a:latin typeface="+mj-lt"/>
                <a:cs typeface="Gill Sans" panose="020B0502020104020203" pitchFamily="34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A037B8A-C781-9F40-A9F6-BCCD198DD3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62100" y="3324700"/>
            <a:ext cx="4242611" cy="330469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6926CBF-E2B0-C44C-AD98-B15D17ADD5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67601" y="2679700"/>
            <a:ext cx="4072192" cy="645001"/>
          </a:xfrm>
        </p:spPr>
        <p:txBody>
          <a:bodyPr anchor="ctr"/>
          <a:lstStyle>
            <a:lvl1pPr marL="0" indent="0">
              <a:buNone/>
              <a:defRPr sz="2400" b="1" i="0">
                <a:solidFill>
                  <a:schemeClr val="tx2"/>
                </a:solidFill>
                <a:latin typeface="+mj-lt"/>
                <a:cs typeface="Gill Sans" panose="020B0502020104020203" pitchFamily="34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318A1595-1A86-304F-A361-B3E4B06837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67601" y="3324700"/>
            <a:ext cx="4072192" cy="330469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DEFE0B-9B5C-734D-8394-A770FAA615B3}"/>
              </a:ext>
            </a:extLst>
          </p:cNvPr>
          <p:cNvSpPr/>
          <p:nvPr userDrawn="1"/>
        </p:nvSpPr>
        <p:spPr>
          <a:xfrm>
            <a:off x="838200" y="2679700"/>
            <a:ext cx="546100" cy="546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2390A6-F565-8844-A9B9-4C6ACB7857F5}"/>
              </a:ext>
            </a:extLst>
          </p:cNvPr>
          <p:cNvSpPr/>
          <p:nvPr userDrawn="1"/>
        </p:nvSpPr>
        <p:spPr>
          <a:xfrm>
            <a:off x="6742889" y="2679700"/>
            <a:ext cx="546100" cy="546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674C34-BF58-4A21-BEE1-52BA2A5DB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B9DBB42-C0AF-BA88-3E44-5D81D04685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758" y="5998559"/>
            <a:ext cx="539496" cy="71323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 cap="all" baseline="0"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0BB105E-34AD-3B20-BA4B-F2896C2BFBA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Margie's Travel</a:t>
            </a:r>
          </a:p>
        </p:txBody>
      </p:sp>
    </p:spTree>
    <p:extLst>
      <p:ext uri="{BB962C8B-B14F-4D97-AF65-F5344CB8AC3E}">
        <p14:creationId xmlns:p14="http://schemas.microsoft.com/office/powerpoint/2010/main" val="1241760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3ADF8-C269-5D42-A626-BE35303B9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7CE01-A53E-894C-9672-25D8CB7D5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1B6C343-7B00-3AEC-3ED2-3100843466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758" y="5998559"/>
            <a:ext cx="539496" cy="71323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 cap="all" baseline="0"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501290A-034A-F4BD-B23D-0BCD0540BB4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Margie's Travel</a:t>
            </a:r>
          </a:p>
        </p:txBody>
      </p:sp>
    </p:spTree>
    <p:extLst>
      <p:ext uri="{BB962C8B-B14F-4D97-AF65-F5344CB8AC3E}">
        <p14:creationId xmlns:p14="http://schemas.microsoft.com/office/powerpoint/2010/main" val="61417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BF98B-2743-4B47-AE32-9926CC2B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824E8-8F6B-3D44-A59E-3179A03A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6908B9-8BB9-5247-A9CC-EADBF62AB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7E1808-3255-6342-8F11-708C178C6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572680-8F07-DD43-A1EC-F836900FF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FF4A16E-398B-0ACC-EC1B-8E5E2D8729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758" y="5998559"/>
            <a:ext cx="539496" cy="71323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 cap="all" baseline="0"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FCDBD04-BDA1-3ED9-D460-DCB6842CE34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Margie's Travel</a:t>
            </a:r>
          </a:p>
        </p:txBody>
      </p:sp>
    </p:spTree>
    <p:extLst>
      <p:ext uri="{BB962C8B-B14F-4D97-AF65-F5344CB8AC3E}">
        <p14:creationId xmlns:p14="http://schemas.microsoft.com/office/powerpoint/2010/main" val="3257765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F0FA98-2EE8-734A-95BB-A4637DCA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5A45B-F495-F641-AA7A-36292C3CC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27B26-65C5-5A4B-AAEC-70B3B5201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678794" y="4213707"/>
            <a:ext cx="2194560" cy="2834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Margie's Travel</a:t>
            </a:r>
          </a:p>
        </p:txBody>
      </p:sp>
      <p:sp>
        <p:nvSpPr>
          <p:cNvPr id="16" name="Shape 62">
            <a:extLst>
              <a:ext uri="{FF2B5EF4-FFF2-40B4-BE49-F238E27FC236}">
                <a16:creationId xmlns:a16="http://schemas.microsoft.com/office/drawing/2014/main" id="{2C8F251E-BB08-9D42-8813-D3CD1AE6AF9A}"/>
              </a:ext>
            </a:extLst>
          </p:cNvPr>
          <p:cNvSpPr/>
          <p:nvPr userDrawn="1"/>
        </p:nvSpPr>
        <p:spPr>
          <a:xfrm flipV="1">
            <a:off x="419100" y="798384"/>
            <a:ext cx="1" cy="2188805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17" name="Shape 42">
            <a:extLst>
              <a:ext uri="{FF2B5EF4-FFF2-40B4-BE49-F238E27FC236}">
                <a16:creationId xmlns:a16="http://schemas.microsoft.com/office/drawing/2014/main" id="{3890D1E5-941D-C642-A000-669C7923941B}"/>
              </a:ext>
            </a:extLst>
          </p:cNvPr>
          <p:cNvSpPr txBox="1">
            <a:spLocks/>
          </p:cNvSpPr>
          <p:nvPr userDrawn="1"/>
        </p:nvSpPr>
        <p:spPr>
          <a:xfrm>
            <a:off x="158397" y="77222"/>
            <a:ext cx="521406" cy="2476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C1C0B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050" smtClean="0">
                <a:solidFill>
                  <a:schemeClr val="tx2"/>
                </a:solidFill>
              </a:rPr>
              <a:pPr algn="ctr"/>
              <a:t>‹#›</a:t>
            </a:fld>
            <a:endParaRPr lang="en-US" sz="105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73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1" r:id="rId2"/>
    <p:sldLayoutId id="2147483674" r:id="rId3"/>
    <p:sldLayoutId id="2147483660" r:id="rId4"/>
    <p:sldLayoutId id="2147483670" r:id="rId5"/>
    <p:sldLayoutId id="2147483669" r:id="rId6"/>
    <p:sldLayoutId id="2147483664" r:id="rId7"/>
    <p:sldLayoutId id="2147483650" r:id="rId8"/>
    <p:sldLayoutId id="2147483653" r:id="rId9"/>
    <p:sldLayoutId id="2147483680" r:id="rId10"/>
    <p:sldLayoutId id="2147483666" r:id="rId11"/>
    <p:sldLayoutId id="2147483678" r:id="rId12"/>
    <p:sldLayoutId id="2147483679" r:id="rId13"/>
    <p:sldLayoutId id="2147483672" r:id="rId14"/>
    <p:sldLayoutId id="2147483683" r:id="rId15"/>
    <p:sldLayoutId id="2147483663" r:id="rId16"/>
    <p:sldLayoutId id="2147483675" r:id="rId17"/>
    <p:sldLayoutId id="2147483681" r:id="rId18"/>
    <p:sldLayoutId id="2147483682" r:id="rId19"/>
    <p:sldLayoutId id="2147483671" r:id="rId20"/>
    <p:sldLayoutId id="2147483677" r:id="rId21"/>
    <p:sldLayoutId id="2147483676" r:id="rId2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spc="-150" baseline="0">
          <a:solidFill>
            <a:schemeClr val="tx2"/>
          </a:solidFill>
          <a:latin typeface="+mj-lt"/>
          <a:ea typeface="+mj-ea"/>
          <a:cs typeface="Gill Sans" panose="020B05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8" userDrawn="1">
          <p15:clr>
            <a:srgbClr val="F26B43"/>
          </p15:clr>
        </p15:guide>
        <p15:guide id="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01ABD-7339-4C70-82A3-696BE8EF1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5077"/>
            <a:ext cx="6548438" cy="3136124"/>
          </a:xfrm>
        </p:spPr>
        <p:txBody>
          <a:bodyPr/>
          <a:lstStyle/>
          <a:p>
            <a:pPr algn="ctr"/>
            <a:r>
              <a:rPr lang="en-US" dirty="0"/>
              <a:t>Javelin Board 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E100AFA-D330-A425-282C-C5DFDB0F3C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9758" y="5998559"/>
            <a:ext cx="539496" cy="713232"/>
          </a:xfrm>
        </p:spPr>
        <p:txBody>
          <a:bodyPr/>
          <a:lstStyle/>
          <a:p>
            <a:r>
              <a:rPr lang="en-US" dirty="0"/>
              <a:t>D</a:t>
            </a:r>
          </a:p>
        </p:txBody>
      </p:sp>
      <p:pic>
        <p:nvPicPr>
          <p:cNvPr id="5" name="Picture Placeholder 4" descr="Woman walking in big city">
            <a:extLst>
              <a:ext uri="{FF2B5EF4-FFF2-40B4-BE49-F238E27FC236}">
                <a16:creationId xmlns:a16="http://schemas.microsoft.com/office/drawing/2014/main" id="{ECA3BA48-F34B-6346-ABF0-1EE5BC4FF2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" b="56"/>
          <a:stretch/>
        </p:blipFill>
        <p:spPr>
          <a:xfrm>
            <a:off x="838200" y="0"/>
            <a:ext cx="11353800" cy="5791201"/>
          </a:xfrm>
        </p:spPr>
      </p:pic>
    </p:spTree>
    <p:extLst>
      <p:ext uri="{BB962C8B-B14F-4D97-AF65-F5344CB8AC3E}">
        <p14:creationId xmlns:p14="http://schemas.microsoft.com/office/powerpoint/2010/main" val="2439656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16E3E-5EFE-4EBE-B821-28A54E2B1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072985"/>
            <a:ext cx="6548438" cy="2413416"/>
          </a:xfrm>
        </p:spPr>
        <p:txBody>
          <a:bodyPr anchor="b"/>
          <a:lstStyle/>
          <a:p>
            <a:pPr lvl="0"/>
            <a:r>
              <a:rPr lang="en-US" dirty="0">
                <a:sym typeface="Bebas"/>
              </a:rPr>
              <a:t>THANK YOU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C7B7CA-81CE-C459-DA9A-0757BF8C93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pic>
        <p:nvPicPr>
          <p:cNvPr id="5" name="Picture Placeholder 4" descr="Travel Themed Flat lay">
            <a:extLst>
              <a:ext uri="{FF2B5EF4-FFF2-40B4-BE49-F238E27FC236}">
                <a16:creationId xmlns:a16="http://schemas.microsoft.com/office/drawing/2014/main" id="{2320BECE-3734-8743-8137-451E559E99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1745" b="11745"/>
          <a:stretch/>
        </p:blipFill>
        <p:spPr>
          <a:xfrm>
            <a:off x="838200" y="0"/>
            <a:ext cx="11353800" cy="5791201"/>
          </a:xfrm>
        </p:spPr>
      </p:pic>
      <p:grpSp>
        <p:nvGrpSpPr>
          <p:cNvPr id="51" name="Group 50" descr="Contact information text box group">
            <a:extLst>
              <a:ext uri="{FF2B5EF4-FFF2-40B4-BE49-F238E27FC236}">
                <a16:creationId xmlns:a16="http://schemas.microsoft.com/office/drawing/2014/main" id="{5440D331-C6D8-D844-8811-5ED6AEB3F4BD}"/>
              </a:ext>
            </a:extLst>
          </p:cNvPr>
          <p:cNvGrpSpPr/>
          <p:nvPr/>
        </p:nvGrpSpPr>
        <p:grpSpPr>
          <a:xfrm>
            <a:off x="9309516" y="502274"/>
            <a:ext cx="2780443" cy="993643"/>
            <a:chOff x="7718027" y="4213936"/>
            <a:chExt cx="2780443" cy="99364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8D1A7A2-A799-E043-8B93-F66D87909B8A}"/>
                </a:ext>
              </a:extLst>
            </p:cNvPr>
            <p:cNvGrpSpPr/>
            <p:nvPr/>
          </p:nvGrpSpPr>
          <p:grpSpPr>
            <a:xfrm>
              <a:off x="8029588" y="4225347"/>
              <a:ext cx="2468882" cy="982232"/>
              <a:chOff x="6095998" y="4225347"/>
              <a:chExt cx="4707723" cy="982232"/>
            </a:xfrm>
          </p:grpSpPr>
          <p:sp>
            <p:nvSpPr>
              <p:cNvPr id="45" name="Subtitle 2">
                <a:extLst>
                  <a:ext uri="{FF2B5EF4-FFF2-40B4-BE49-F238E27FC236}">
                    <a16:creationId xmlns:a16="http://schemas.microsoft.com/office/drawing/2014/main" id="{6727AF79-CC43-B24F-91AB-59C97C3486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5998" y="4225347"/>
                <a:ext cx="4031470" cy="309048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50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None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None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00B0F0"/>
                  </a:buClr>
                </a:pPr>
                <a:r>
                  <a:rPr lang="en-US" b="1" dirty="0">
                    <a:solidFill>
                      <a:schemeClr val="tx2"/>
                    </a:solidFill>
                    <a:latin typeface="+mj-lt"/>
                    <a:cs typeface="Gill Sans" panose="020B0502020104020203" pitchFamily="34" charset="-79"/>
                  </a:rPr>
                  <a:t>VICTORIA LINDQVIST</a:t>
                </a:r>
                <a:endParaRPr kumimoji="0" lang="en-US" sz="1400" b="1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cs typeface="Gill Sans" panose="020B0502020104020203" pitchFamily="34" charset="-79"/>
                </a:endParaRPr>
              </a:p>
            </p:txBody>
          </p:sp>
          <p:sp>
            <p:nvSpPr>
              <p:cNvPr id="46" name="Text Placeholder 17">
                <a:extLst>
                  <a:ext uri="{FF2B5EF4-FFF2-40B4-BE49-F238E27FC236}">
                    <a16:creationId xmlns:a16="http://schemas.microsoft.com/office/drawing/2014/main" id="{698B802A-61BF-5142-91CD-EF6EE9F1A6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2" y="4570697"/>
                <a:ext cx="3206749" cy="247650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50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lang="en-US" sz="1400" kern="1200" dirty="0" smtClean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542925" indent="-276225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2000" kern="1200" dirty="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096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0763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1600" kern="1200" dirty="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430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ZA" sz="1600" kern="1200" dirty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00B0F0"/>
                  </a:buClr>
                </a:pPr>
                <a:r>
                  <a:rPr kumimoji="0" lang="en-US" sz="140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cs typeface="Gill Sans Light" panose="020B0302020104020203" pitchFamily="34" charset="-79"/>
                  </a:rPr>
                  <a:t>+</a:t>
                </a:r>
                <a:r>
                  <a:rPr lang="en-US" dirty="0">
                    <a:solidFill>
                      <a:schemeClr val="tx2"/>
                    </a:solidFill>
                    <a:cs typeface="Gill Sans Light" panose="020B0302020104020203" pitchFamily="34" charset="-79"/>
                  </a:rPr>
                  <a:t>1 (589) 555‐0199</a:t>
                </a:r>
                <a:endParaRPr kumimoji="0" lang="en-US" sz="140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cs typeface="Gill Sans Light" panose="020B0302020104020203" pitchFamily="34" charset="-79"/>
                </a:endParaRPr>
              </a:p>
            </p:txBody>
          </p:sp>
          <p:sp>
            <p:nvSpPr>
              <p:cNvPr id="47" name="Text Placeholder 18">
                <a:extLst>
                  <a:ext uri="{FF2B5EF4-FFF2-40B4-BE49-F238E27FC236}">
                    <a16:creationId xmlns:a16="http://schemas.microsoft.com/office/drawing/2014/main" id="{22512C4B-7E64-EA4F-9C2C-D59EF00F75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2" y="4959929"/>
                <a:ext cx="4707719" cy="247650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50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lang="en-US" sz="1400" kern="1200" smtClean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542925" indent="-276225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2000" kern="120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096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1800" kern="120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0763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1600" kern="120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430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ZA"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500"/>
                  </a:spcAft>
                  <a:buClr>
                    <a:srgbClr val="00B0F0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40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cs typeface="Gill Sans Light" panose="020B0302020104020203" pitchFamily="34" charset="-79"/>
                  </a:rPr>
                  <a:t>victoria@margiestravel.com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A9978F1-A4D0-0C48-82F7-A677ECC15EF8}"/>
                </a:ext>
              </a:extLst>
            </p:cNvPr>
            <p:cNvGrpSpPr/>
            <p:nvPr/>
          </p:nvGrpSpPr>
          <p:grpSpPr>
            <a:xfrm>
              <a:off x="7718027" y="4213936"/>
              <a:ext cx="218900" cy="979268"/>
              <a:chOff x="6582150" y="5034270"/>
              <a:chExt cx="218900" cy="979268"/>
            </a:xfrm>
          </p:grpSpPr>
          <p:pic>
            <p:nvPicPr>
              <p:cNvPr id="52" name="Graphic 51" descr="User" title="Icon - Presenter Name">
                <a:extLst>
                  <a:ext uri="{FF2B5EF4-FFF2-40B4-BE49-F238E27FC236}">
                    <a16:creationId xmlns:a16="http://schemas.microsoft.com/office/drawing/2014/main" id="{174B9B52-F256-CC43-B002-B0CC73035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582150" y="5034270"/>
                <a:ext cx="218900" cy="218900"/>
              </a:xfrm>
              <a:prstGeom prst="rect">
                <a:avLst/>
              </a:prstGeom>
            </p:spPr>
          </p:pic>
          <p:pic>
            <p:nvPicPr>
              <p:cNvPr id="53" name="Graphic 52" descr="Envelope" title="Icon Presenter Email">
                <a:extLst>
                  <a:ext uri="{FF2B5EF4-FFF2-40B4-BE49-F238E27FC236}">
                    <a16:creationId xmlns:a16="http://schemas.microsoft.com/office/drawing/2014/main" id="{F2F4E712-3E0F-6C46-96C5-35C27A46BA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582150" y="5794638"/>
                <a:ext cx="218900" cy="218900"/>
              </a:xfrm>
              <a:prstGeom prst="rect">
                <a:avLst/>
              </a:prstGeom>
            </p:spPr>
          </p:pic>
          <p:pic>
            <p:nvPicPr>
              <p:cNvPr id="54" name="Graphic 53" descr="Smart Phone" title="Icon - Presenter Phone Number">
                <a:extLst>
                  <a:ext uri="{FF2B5EF4-FFF2-40B4-BE49-F238E27FC236}">
                    <a16:creationId xmlns:a16="http://schemas.microsoft.com/office/drawing/2014/main" id="{A4DE8733-7009-1A4C-AF89-8881265D09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582150" y="5405406"/>
                <a:ext cx="218900" cy="2189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11889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528"/>
            <a:ext cx="9476232" cy="986943"/>
          </a:xfrm>
        </p:spPr>
        <p:txBody>
          <a:bodyPr/>
          <a:lstStyle/>
          <a:p>
            <a:r>
              <a:rPr lang="en-US" dirty="0"/>
              <a:t>Studi </a:t>
            </a:r>
            <a:r>
              <a:rPr lang="en-US" dirty="0" err="1"/>
              <a:t>Kasus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9895F57-13C7-9E6D-6D90-94D7EAAE0E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59119B-5C46-A7A7-3D55-2637006B41F1}"/>
              </a:ext>
            </a:extLst>
          </p:cNvPr>
          <p:cNvSpPr txBox="1"/>
          <p:nvPr/>
        </p:nvSpPr>
        <p:spPr>
          <a:xfrm>
            <a:off x="1115568" y="1429804"/>
            <a:ext cx="100766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/>
              <a:t>Perusahaan </a:t>
            </a:r>
            <a:r>
              <a:rPr lang="en-ID" dirty="0" err="1"/>
              <a:t>teknologi</a:t>
            </a:r>
            <a:r>
              <a:rPr lang="en-ID" dirty="0"/>
              <a:t> </a:t>
            </a:r>
            <a:r>
              <a:rPr lang="en-ID" dirty="0" err="1"/>
              <a:t>berencana</a:t>
            </a:r>
            <a:r>
              <a:rPr lang="en-ID" dirty="0"/>
              <a:t> </a:t>
            </a:r>
            <a:r>
              <a:rPr lang="en-ID" dirty="0" err="1"/>
              <a:t>mengembangkan</a:t>
            </a:r>
            <a:r>
              <a:rPr lang="en-ID" dirty="0"/>
              <a:t> </a:t>
            </a:r>
            <a:r>
              <a:rPr lang="en-ID" dirty="0" err="1"/>
              <a:t>sistem</a:t>
            </a:r>
            <a:r>
              <a:rPr lang="en-ID" dirty="0"/>
              <a:t> </a:t>
            </a:r>
            <a:r>
              <a:rPr lang="en-ID" dirty="0" err="1"/>
              <a:t>otomasi</a:t>
            </a:r>
            <a:r>
              <a:rPr lang="en-ID" dirty="0"/>
              <a:t> </a:t>
            </a:r>
            <a:r>
              <a:rPr lang="en-ID" dirty="0" err="1"/>
              <a:t>gedung</a:t>
            </a:r>
            <a:r>
              <a:rPr lang="en-ID" dirty="0"/>
              <a:t> </a:t>
            </a:r>
            <a:r>
              <a:rPr lang="en-ID" dirty="0" err="1"/>
              <a:t>pintar</a:t>
            </a:r>
            <a:r>
              <a:rPr lang="en-ID" dirty="0"/>
              <a:t> (smart </a:t>
            </a:r>
            <a:r>
              <a:rPr lang="en-ID" dirty="0" err="1"/>
              <a:t>builddidng</a:t>
            </a:r>
            <a:r>
              <a:rPr lang="en-ID" dirty="0"/>
              <a:t>) yang </a:t>
            </a:r>
            <a:r>
              <a:rPr lang="en-ID" dirty="0" err="1"/>
              <a:t>mampu</a:t>
            </a:r>
            <a:r>
              <a:rPr lang="en-ID" dirty="0"/>
              <a:t> </a:t>
            </a:r>
            <a:r>
              <a:rPr lang="en-ID" dirty="0" err="1"/>
              <a:t>mengontrol</a:t>
            </a:r>
            <a:r>
              <a:rPr lang="en-ID" dirty="0"/>
              <a:t> </a:t>
            </a:r>
            <a:r>
              <a:rPr lang="en-ID" dirty="0" err="1"/>
              <a:t>perangkat</a:t>
            </a:r>
            <a:r>
              <a:rPr lang="en-ID" dirty="0"/>
              <a:t> Listrik dan </a:t>
            </a:r>
            <a:r>
              <a:rPr lang="en-ID" dirty="0" err="1"/>
              <a:t>pintu</a:t>
            </a:r>
            <a:r>
              <a:rPr lang="en-ID" dirty="0"/>
              <a:t> </a:t>
            </a:r>
            <a:r>
              <a:rPr lang="en-ID" dirty="0" err="1"/>
              <a:t>ruangan</a:t>
            </a:r>
            <a:r>
              <a:rPr lang="en-ID" dirty="0"/>
              <a:t> </a:t>
            </a:r>
            <a:r>
              <a:rPr lang="en-ID" dirty="0" err="1"/>
              <a:t>melalui</a:t>
            </a:r>
            <a:r>
              <a:rPr lang="en-ID" dirty="0"/>
              <a:t> </a:t>
            </a:r>
            <a:r>
              <a:rPr lang="en-ID" dirty="0" err="1"/>
              <a:t>aplikasi</a:t>
            </a:r>
            <a:r>
              <a:rPr lang="en-ID" dirty="0"/>
              <a:t> </a:t>
            </a:r>
            <a:r>
              <a:rPr lang="en-ID" dirty="0" err="1"/>
              <a:t>berbasis</a:t>
            </a:r>
            <a:r>
              <a:rPr lang="en-ID" dirty="0"/>
              <a:t> web/mobile (IOT) dan Web Lokal.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604D18-DC44-A016-CC99-BDCAA7F7ACD7}"/>
              </a:ext>
            </a:extLst>
          </p:cNvPr>
          <p:cNvSpPr txBox="1"/>
          <p:nvPr/>
        </p:nvSpPr>
        <p:spPr>
          <a:xfrm>
            <a:off x="1115568" y="2267823"/>
            <a:ext cx="5943600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400" dirty="0" err="1"/>
              <a:t>Berdasarkan</a:t>
            </a:r>
            <a:r>
              <a:rPr lang="en-ID" sz="1400" dirty="0"/>
              <a:t> </a:t>
            </a:r>
            <a:r>
              <a:rPr lang="en-ID" sz="1400" dirty="0" err="1"/>
              <a:t>kasus</a:t>
            </a:r>
            <a:r>
              <a:rPr lang="en-ID" sz="1400" dirty="0"/>
              <a:t> </a:t>
            </a:r>
            <a:r>
              <a:rPr lang="en-ID" sz="1400" dirty="0" err="1"/>
              <a:t>berikut</a:t>
            </a:r>
            <a:r>
              <a:rPr lang="en-ID" sz="1400" dirty="0"/>
              <a:t>, </a:t>
            </a:r>
            <a:r>
              <a:rPr lang="en-ID" sz="1400" dirty="0" err="1"/>
              <a:t>lakukan</a:t>
            </a:r>
            <a:r>
              <a:rPr lang="en-ID" sz="1400" dirty="0"/>
              <a:t> </a:t>
            </a:r>
            <a:r>
              <a:rPr lang="en-ID" sz="1400" dirty="0" err="1"/>
              <a:t>analisis</a:t>
            </a:r>
            <a:r>
              <a:rPr lang="en-ID" sz="1400" dirty="0"/>
              <a:t> </a:t>
            </a:r>
            <a:r>
              <a:rPr lang="en-ID" sz="1400" dirty="0" err="1"/>
              <a:t>menggunakan</a:t>
            </a:r>
            <a:r>
              <a:rPr lang="en-ID" sz="1400" dirty="0"/>
              <a:t> </a:t>
            </a:r>
            <a:r>
              <a:rPr lang="en-ID" sz="1400" dirty="0" err="1"/>
              <a:t>tahapan</a:t>
            </a:r>
            <a:r>
              <a:rPr lang="en-ID" sz="1400" dirty="0"/>
              <a:t> Design Sprint:</a:t>
            </a:r>
          </a:p>
          <a:p>
            <a:pPr marL="342900" indent="-342900">
              <a:buFont typeface="+mj-lt"/>
              <a:buAutoNum type="arabicPeriod"/>
            </a:pPr>
            <a:r>
              <a:rPr lang="en-ID" sz="1400" dirty="0"/>
              <a:t>Understand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D" sz="1400" dirty="0" err="1"/>
              <a:t>Identifikasi</a:t>
            </a:r>
            <a:r>
              <a:rPr lang="en-ID" sz="1400" dirty="0"/>
              <a:t> </a:t>
            </a:r>
            <a:r>
              <a:rPr lang="en-ID" sz="1400" dirty="0" err="1"/>
              <a:t>masalah</a:t>
            </a:r>
            <a:r>
              <a:rPr lang="en-ID" sz="1400" dirty="0"/>
              <a:t> </a:t>
            </a:r>
            <a:r>
              <a:rPr lang="en-ID" sz="1400" dirty="0" err="1"/>
              <a:t>utama</a:t>
            </a:r>
            <a:r>
              <a:rPr lang="en-ID" sz="14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D" sz="1400" dirty="0" err="1"/>
              <a:t>Tentukan</a:t>
            </a:r>
            <a:r>
              <a:rPr lang="en-ID" sz="1400" dirty="0"/>
              <a:t> </a:t>
            </a:r>
            <a:r>
              <a:rPr lang="en-ID" sz="1400" dirty="0" err="1"/>
              <a:t>tujuan</a:t>
            </a:r>
            <a:r>
              <a:rPr lang="en-ID" sz="1400" dirty="0"/>
              <a:t> </a:t>
            </a:r>
            <a:r>
              <a:rPr lang="en-ID" sz="1400" dirty="0" err="1"/>
              <a:t>sistem</a:t>
            </a:r>
            <a:r>
              <a:rPr lang="en-ID" sz="14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D" sz="1400" dirty="0"/>
              <a:t>Buat user journey </a:t>
            </a:r>
            <a:r>
              <a:rPr lang="en-ID" sz="1400" dirty="0" err="1"/>
              <a:t>sederhana</a:t>
            </a:r>
            <a:r>
              <a:rPr lang="en-ID" sz="1400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ID" sz="1400" dirty="0"/>
              <a:t>Diverge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D" sz="1400" dirty="0"/>
              <a:t>Buat minimal 3 ide </a:t>
            </a:r>
            <a:r>
              <a:rPr lang="en-ID" sz="1400" dirty="0" err="1"/>
              <a:t>solusi</a:t>
            </a:r>
            <a:r>
              <a:rPr lang="en-ID" sz="1400" dirty="0"/>
              <a:t> </a:t>
            </a:r>
            <a:r>
              <a:rPr lang="en-ID" sz="1400" dirty="0" err="1"/>
              <a:t>sistem</a:t>
            </a:r>
            <a:r>
              <a:rPr lang="en-ID" sz="1400" dirty="0"/>
              <a:t> </a:t>
            </a:r>
            <a:r>
              <a:rPr lang="en-ID" sz="1400" dirty="0" err="1"/>
              <a:t>otomasi</a:t>
            </a:r>
            <a:r>
              <a:rPr lang="en-ID" sz="14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D" sz="1400" dirty="0" err="1"/>
              <a:t>Jelaskan</a:t>
            </a:r>
            <a:r>
              <a:rPr lang="en-ID" sz="1400" dirty="0"/>
              <a:t> </a:t>
            </a:r>
            <a:r>
              <a:rPr lang="en-ID" sz="1400" dirty="0" err="1"/>
              <a:t>fitur</a:t>
            </a:r>
            <a:r>
              <a:rPr lang="en-ID" sz="1400" dirty="0"/>
              <a:t> </a:t>
            </a:r>
            <a:r>
              <a:rPr lang="en-ID" sz="1400" dirty="0" err="1"/>
              <a:t>utama</a:t>
            </a:r>
            <a:r>
              <a:rPr lang="en-ID" sz="1400" dirty="0"/>
              <a:t> </a:t>
            </a:r>
            <a:r>
              <a:rPr lang="en-ID" sz="1400" dirty="0" err="1"/>
              <a:t>dari</a:t>
            </a:r>
            <a:r>
              <a:rPr lang="en-ID" sz="1400" dirty="0"/>
              <a:t> </a:t>
            </a:r>
            <a:r>
              <a:rPr lang="en-ID" sz="1400" dirty="0" err="1"/>
              <a:t>setiap</a:t>
            </a:r>
            <a:r>
              <a:rPr lang="en-ID" sz="1400" dirty="0"/>
              <a:t> ide </a:t>
            </a:r>
          </a:p>
          <a:p>
            <a:pPr marL="342900" indent="-342900">
              <a:buFont typeface="+mj-lt"/>
              <a:buAutoNum type="arabicPeriod"/>
            </a:pPr>
            <a:r>
              <a:rPr lang="en-ID" sz="1400" dirty="0"/>
              <a:t>Decide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D" sz="1400" dirty="0" err="1"/>
              <a:t>Pilih</a:t>
            </a:r>
            <a:r>
              <a:rPr lang="en-ID" sz="1400" dirty="0"/>
              <a:t> 1 </a:t>
            </a:r>
            <a:r>
              <a:rPr lang="en-ID" sz="1400" dirty="0" err="1"/>
              <a:t>solusi</a:t>
            </a:r>
            <a:r>
              <a:rPr lang="en-ID" sz="1400" dirty="0"/>
              <a:t> </a:t>
            </a:r>
            <a:r>
              <a:rPr lang="en-ID" sz="1400" dirty="0" err="1"/>
              <a:t>terbaik</a:t>
            </a:r>
            <a:r>
              <a:rPr lang="en-ID" sz="14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D" sz="1400" dirty="0" err="1"/>
              <a:t>Jelaskan</a:t>
            </a:r>
            <a:r>
              <a:rPr lang="en-ID" sz="1400" dirty="0"/>
              <a:t> </a:t>
            </a:r>
            <a:r>
              <a:rPr lang="en-ID" sz="1400" dirty="0" err="1"/>
              <a:t>alasan</a:t>
            </a:r>
            <a:r>
              <a:rPr lang="en-ID" sz="1400" dirty="0"/>
              <a:t> </a:t>
            </a:r>
            <a:r>
              <a:rPr lang="en-ID" sz="1400" dirty="0" err="1"/>
              <a:t>pemilihan</a:t>
            </a:r>
            <a:r>
              <a:rPr lang="en-ID" sz="14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D" sz="1400" dirty="0"/>
              <a:t>Buat storyboard </a:t>
            </a:r>
            <a:r>
              <a:rPr lang="en-ID" sz="1400" dirty="0" err="1"/>
              <a:t>alur</a:t>
            </a:r>
            <a:r>
              <a:rPr lang="en-ID" sz="1400" dirty="0"/>
              <a:t> </a:t>
            </a:r>
            <a:r>
              <a:rPr lang="en-ID" sz="1400" dirty="0" err="1"/>
              <a:t>sistem</a:t>
            </a:r>
            <a:r>
              <a:rPr lang="en-ID" sz="1400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ID" sz="1400" dirty="0"/>
              <a:t>Prototype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D" sz="1400" dirty="0" err="1"/>
              <a:t>Rancang</a:t>
            </a:r>
            <a:r>
              <a:rPr lang="en-ID" sz="1400" dirty="0"/>
              <a:t> </a:t>
            </a:r>
            <a:r>
              <a:rPr lang="en-ID" sz="1400" dirty="0" err="1"/>
              <a:t>tampilan</a:t>
            </a:r>
            <a:r>
              <a:rPr lang="en-ID" sz="1400" dirty="0"/>
              <a:t> </a:t>
            </a:r>
            <a:r>
              <a:rPr lang="en-ID" sz="1400" dirty="0" err="1"/>
              <a:t>sistem</a:t>
            </a:r>
            <a:r>
              <a:rPr lang="en-ID" sz="1400" dirty="0"/>
              <a:t> (wireframe/</a:t>
            </a:r>
            <a:r>
              <a:rPr lang="en-ID" sz="1400" dirty="0" err="1"/>
              <a:t>mockup</a:t>
            </a:r>
            <a:r>
              <a:rPr lang="en-ID" sz="1400" dirty="0"/>
              <a:t>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D" sz="1400" dirty="0" err="1"/>
              <a:t>Jelaskan</a:t>
            </a:r>
            <a:r>
              <a:rPr lang="en-ID" sz="1400" dirty="0"/>
              <a:t> </a:t>
            </a:r>
            <a:r>
              <a:rPr lang="en-ID" sz="1400" dirty="0" err="1"/>
              <a:t>fungsi</a:t>
            </a:r>
            <a:r>
              <a:rPr lang="en-ID" sz="1400" dirty="0"/>
              <a:t> </a:t>
            </a:r>
            <a:r>
              <a:rPr lang="en-ID" sz="1400" dirty="0" err="1"/>
              <a:t>utama</a:t>
            </a:r>
            <a:r>
              <a:rPr lang="en-ID" sz="1400" dirty="0"/>
              <a:t> </a:t>
            </a:r>
            <a:r>
              <a:rPr lang="en-ID" sz="1400" dirty="0" err="1"/>
              <a:t>sistem</a:t>
            </a:r>
            <a:r>
              <a:rPr lang="en-ID" sz="1400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ID" sz="1400" dirty="0"/>
              <a:t>Test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D" sz="1400" dirty="0"/>
              <a:t>Buat </a:t>
            </a:r>
            <a:r>
              <a:rPr lang="en-ID" sz="1400" dirty="0" err="1"/>
              <a:t>skenario</a:t>
            </a:r>
            <a:r>
              <a:rPr lang="en-ID" sz="1400" dirty="0"/>
              <a:t> </a:t>
            </a:r>
            <a:r>
              <a:rPr lang="en-ID" sz="1400" dirty="0" err="1"/>
              <a:t>pengujian</a:t>
            </a:r>
            <a:r>
              <a:rPr lang="en-ID" sz="14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D" sz="1400" dirty="0" err="1"/>
              <a:t>Tentukan</a:t>
            </a:r>
            <a:r>
              <a:rPr lang="en-ID" sz="1400" dirty="0"/>
              <a:t> </a:t>
            </a:r>
            <a:r>
              <a:rPr lang="en-ID" sz="1400" dirty="0" err="1"/>
              <a:t>indikator</a:t>
            </a:r>
            <a:r>
              <a:rPr lang="en-ID" sz="1400" dirty="0"/>
              <a:t> </a:t>
            </a:r>
            <a:r>
              <a:rPr lang="en-ID" sz="1400" dirty="0" err="1"/>
              <a:t>keberhasilan</a:t>
            </a:r>
            <a:r>
              <a:rPr lang="en-ID" sz="14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D" sz="1400" dirty="0" err="1"/>
              <a:t>Jelaskan</a:t>
            </a:r>
            <a:r>
              <a:rPr lang="en-ID" sz="1400" dirty="0"/>
              <a:t> </a:t>
            </a:r>
            <a:r>
              <a:rPr lang="en-ID" sz="1400" dirty="0" err="1"/>
              <a:t>kemungkinan</a:t>
            </a:r>
            <a:r>
              <a:rPr lang="en-ID" sz="1400" dirty="0"/>
              <a:t> feedback </a:t>
            </a:r>
            <a:r>
              <a:rPr lang="en-ID" sz="1400" dirty="0" err="1"/>
              <a:t>pengguna</a:t>
            </a:r>
            <a:endParaRPr lang="en-ID" sz="1400" dirty="0"/>
          </a:p>
        </p:txBody>
      </p:sp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3C1376-836C-2913-5FE0-CB8A168298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D</a:t>
            </a:r>
            <a:endParaRPr lang="en-ID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6B7C11-8323-5179-7155-76F905FDCA03}"/>
              </a:ext>
            </a:extLst>
          </p:cNvPr>
          <p:cNvSpPr txBox="1"/>
          <p:nvPr/>
        </p:nvSpPr>
        <p:spPr>
          <a:xfrm>
            <a:off x="6665979" y="1311701"/>
            <a:ext cx="483717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i="1" dirty="0"/>
              <a:t>Eric Ries </a:t>
            </a:r>
            <a:r>
              <a:rPr lang="en-US" sz="1600" dirty="0" err="1"/>
              <a:t>dalam</a:t>
            </a:r>
            <a:r>
              <a:rPr lang="en-US" sz="1600" dirty="0"/>
              <a:t> </a:t>
            </a:r>
            <a:r>
              <a:rPr lang="en-US" sz="1600" dirty="0" err="1"/>
              <a:t>bukunya</a:t>
            </a:r>
            <a:r>
              <a:rPr lang="en-US" sz="1600" dirty="0"/>
              <a:t> The Lean Startup, </a:t>
            </a:r>
            <a:r>
              <a:rPr lang="en-ID" sz="1600" b="1" dirty="0"/>
              <a:t>Javelin Board </a:t>
            </a:r>
            <a:r>
              <a:rPr lang="en-ID" sz="1600" dirty="0" err="1"/>
              <a:t>merupakan</a:t>
            </a:r>
            <a:r>
              <a:rPr lang="en-ID" sz="1600" dirty="0"/>
              <a:t> salah </a:t>
            </a:r>
            <a:r>
              <a:rPr lang="en-ID" sz="1600" dirty="0" err="1"/>
              <a:t>satu</a:t>
            </a:r>
            <a:r>
              <a:rPr lang="en-ID" sz="1600" dirty="0"/>
              <a:t> </a:t>
            </a:r>
            <a:r>
              <a:rPr lang="en-ID" sz="1600" dirty="0" err="1"/>
              <a:t>alat</a:t>
            </a:r>
            <a:r>
              <a:rPr lang="en-ID" sz="1600" dirty="0"/>
              <a:t> </a:t>
            </a:r>
            <a:r>
              <a:rPr lang="en-ID" sz="1600" dirty="0" err="1"/>
              <a:t>penting</a:t>
            </a:r>
            <a:r>
              <a:rPr lang="en-ID" sz="1600" dirty="0"/>
              <a:t> </a:t>
            </a:r>
            <a:r>
              <a:rPr lang="en-ID" sz="1600" dirty="0" err="1"/>
              <a:t>dalam</a:t>
            </a:r>
            <a:r>
              <a:rPr lang="en-ID" sz="1600" dirty="0"/>
              <a:t> </a:t>
            </a:r>
            <a:r>
              <a:rPr lang="en-ID" sz="1600" dirty="0" err="1"/>
              <a:t>pendekatan</a:t>
            </a:r>
            <a:r>
              <a:rPr lang="en-ID" sz="1600" dirty="0"/>
              <a:t> </a:t>
            </a:r>
            <a:r>
              <a:rPr lang="en-ID" sz="1600" dirty="0" err="1"/>
              <a:t>pengembangan</a:t>
            </a:r>
            <a:r>
              <a:rPr lang="en-ID" sz="1600" dirty="0"/>
              <a:t> </a:t>
            </a:r>
            <a:r>
              <a:rPr lang="en-ID" sz="1600" dirty="0" err="1"/>
              <a:t>bisnis</a:t>
            </a:r>
            <a:r>
              <a:rPr lang="en-ID" sz="1600" dirty="0"/>
              <a:t> modern yang </a:t>
            </a:r>
            <a:r>
              <a:rPr lang="en-ID" sz="1600" dirty="0" err="1"/>
              <a:t>berbasis</a:t>
            </a:r>
            <a:r>
              <a:rPr lang="en-ID" sz="1600" dirty="0"/>
              <a:t> pada </a:t>
            </a:r>
            <a:r>
              <a:rPr lang="en-ID" sz="1600" dirty="0" err="1"/>
              <a:t>metode</a:t>
            </a:r>
            <a:r>
              <a:rPr lang="en-ID" sz="1600" dirty="0"/>
              <a:t> </a:t>
            </a:r>
            <a:r>
              <a:rPr lang="en-ID" sz="1600" i="1" dirty="0"/>
              <a:t>lean startup</a:t>
            </a:r>
            <a:r>
              <a:rPr lang="en-ID" sz="1600" dirty="0"/>
              <a:t>, Alat </a:t>
            </a:r>
            <a:r>
              <a:rPr lang="en-ID" sz="1600" dirty="0" err="1"/>
              <a:t>ini</a:t>
            </a:r>
            <a:r>
              <a:rPr lang="en-ID" sz="1600" dirty="0"/>
              <a:t> </a:t>
            </a:r>
            <a:r>
              <a:rPr lang="en-ID" sz="1600" dirty="0" err="1"/>
              <a:t>dirancang</a:t>
            </a:r>
            <a:r>
              <a:rPr lang="en-ID" sz="1600" dirty="0"/>
              <a:t> </a:t>
            </a:r>
            <a:r>
              <a:rPr lang="en-ID" sz="1600" dirty="0" err="1"/>
              <a:t>untuk</a:t>
            </a:r>
            <a:r>
              <a:rPr lang="en-ID" sz="1600" dirty="0"/>
              <a:t> </a:t>
            </a:r>
            <a:r>
              <a:rPr lang="en-ID" sz="1600" dirty="0" err="1"/>
              <a:t>membantu</a:t>
            </a:r>
            <a:r>
              <a:rPr lang="en-ID" sz="1600" dirty="0"/>
              <a:t> para </a:t>
            </a:r>
            <a:r>
              <a:rPr lang="en-ID" sz="1600" dirty="0" err="1"/>
              <a:t>pelaku</a:t>
            </a:r>
            <a:r>
              <a:rPr lang="en-ID" sz="1600" dirty="0"/>
              <a:t> </a:t>
            </a:r>
            <a:r>
              <a:rPr lang="en-ID" sz="1600" dirty="0" err="1"/>
              <a:t>usaha</a:t>
            </a:r>
            <a:r>
              <a:rPr lang="en-ID" sz="1600" dirty="0"/>
              <a:t>, </a:t>
            </a:r>
            <a:r>
              <a:rPr lang="en-ID" sz="1600" dirty="0" err="1"/>
              <a:t>khususnya</a:t>
            </a:r>
            <a:r>
              <a:rPr lang="en-ID" sz="1600" dirty="0"/>
              <a:t> startup, </a:t>
            </a:r>
            <a:r>
              <a:rPr lang="en-ID" sz="1600" dirty="0" err="1"/>
              <a:t>dalam</a:t>
            </a:r>
            <a:r>
              <a:rPr lang="en-ID" sz="1600" dirty="0"/>
              <a:t> </a:t>
            </a:r>
            <a:r>
              <a:rPr lang="en-ID" sz="1600" dirty="0" err="1"/>
              <a:t>menguji</a:t>
            </a:r>
            <a:r>
              <a:rPr lang="en-ID" sz="1600" dirty="0"/>
              <a:t> dan </a:t>
            </a:r>
            <a:r>
              <a:rPr lang="en-ID" sz="1600" dirty="0" err="1"/>
              <a:t>memvalidasi</a:t>
            </a:r>
            <a:r>
              <a:rPr lang="en-ID" sz="1600" dirty="0"/>
              <a:t> ide </a:t>
            </a:r>
            <a:r>
              <a:rPr lang="en-ID" sz="1600" dirty="0" err="1"/>
              <a:t>bisnis</a:t>
            </a:r>
            <a:r>
              <a:rPr lang="en-ID" sz="1600" dirty="0"/>
              <a:t> </a:t>
            </a:r>
            <a:r>
              <a:rPr lang="en-ID" sz="1600" dirty="0" err="1"/>
              <a:t>secara</a:t>
            </a:r>
            <a:r>
              <a:rPr lang="en-ID" sz="1600" dirty="0"/>
              <a:t> </a:t>
            </a:r>
            <a:r>
              <a:rPr lang="en-ID" sz="1600" dirty="0" err="1"/>
              <a:t>sistematis</a:t>
            </a:r>
            <a:r>
              <a:rPr lang="en-ID" sz="1600" dirty="0"/>
              <a:t> </a:t>
            </a:r>
            <a:r>
              <a:rPr lang="en-ID" sz="1600" dirty="0" err="1"/>
              <a:t>sebelum</a:t>
            </a:r>
            <a:r>
              <a:rPr lang="en-ID" sz="1600" dirty="0"/>
              <a:t> </a:t>
            </a:r>
            <a:r>
              <a:rPr lang="en-ID" sz="1600" dirty="0" err="1"/>
              <a:t>mengembangkan</a:t>
            </a:r>
            <a:r>
              <a:rPr lang="en-ID" sz="1600" dirty="0"/>
              <a:t> </a:t>
            </a:r>
            <a:r>
              <a:rPr lang="en-ID" sz="1600" dirty="0" err="1"/>
              <a:t>produk</a:t>
            </a:r>
            <a:r>
              <a:rPr lang="en-ID" sz="1600" dirty="0"/>
              <a:t> </a:t>
            </a:r>
            <a:r>
              <a:rPr lang="en-ID" sz="1600" dirty="0" err="1"/>
              <a:t>secara</a:t>
            </a:r>
            <a:r>
              <a:rPr lang="en-ID" sz="1600" dirty="0"/>
              <a:t> </a:t>
            </a:r>
            <a:r>
              <a:rPr lang="en-ID" sz="1600" dirty="0" err="1"/>
              <a:t>lebih</a:t>
            </a:r>
            <a:r>
              <a:rPr lang="en-ID" sz="1600" dirty="0"/>
              <a:t> </a:t>
            </a:r>
            <a:r>
              <a:rPr lang="en-ID" sz="1600" dirty="0" err="1"/>
              <a:t>luas</a:t>
            </a:r>
            <a:r>
              <a:rPr lang="en-ID" sz="1600" dirty="0"/>
              <a:t>.</a:t>
            </a:r>
          </a:p>
          <a:p>
            <a:pPr algn="just"/>
            <a:r>
              <a:rPr lang="en-ID" sz="1600" dirty="0"/>
              <a:t>Javelin Board </a:t>
            </a:r>
            <a:r>
              <a:rPr lang="en-ID" sz="1600" dirty="0" err="1"/>
              <a:t>berfungsi</a:t>
            </a:r>
            <a:r>
              <a:rPr lang="en-ID" sz="1600" dirty="0"/>
              <a:t> </a:t>
            </a:r>
            <a:r>
              <a:rPr lang="en-ID" sz="1600" dirty="0" err="1"/>
              <a:t>sebagai</a:t>
            </a:r>
            <a:r>
              <a:rPr lang="en-ID" sz="1600" dirty="0"/>
              <a:t> </a:t>
            </a:r>
            <a:r>
              <a:rPr lang="en-ID" sz="1600" dirty="0" err="1"/>
              <a:t>kerangka</a:t>
            </a:r>
            <a:r>
              <a:rPr lang="en-ID" sz="1600" dirty="0"/>
              <a:t> </a:t>
            </a:r>
            <a:r>
              <a:rPr lang="en-ID" sz="1600" dirty="0" err="1"/>
              <a:t>kerja</a:t>
            </a:r>
            <a:r>
              <a:rPr lang="en-ID" sz="1600" dirty="0"/>
              <a:t> yang </a:t>
            </a:r>
            <a:r>
              <a:rPr lang="en-ID" sz="1600" dirty="0" err="1"/>
              <a:t>memandu</a:t>
            </a:r>
            <a:r>
              <a:rPr lang="en-ID" sz="1600" dirty="0"/>
              <a:t> proses </a:t>
            </a:r>
            <a:r>
              <a:rPr lang="en-ID" sz="1600" dirty="0" err="1"/>
              <a:t>pembelajaran</a:t>
            </a:r>
            <a:r>
              <a:rPr lang="en-ID" sz="1600" dirty="0"/>
              <a:t> </a:t>
            </a:r>
            <a:r>
              <a:rPr lang="en-ID" sz="1600" dirty="0" err="1"/>
              <a:t>bisnis</a:t>
            </a:r>
            <a:r>
              <a:rPr lang="en-ID" sz="1600" dirty="0"/>
              <a:t> </a:t>
            </a:r>
            <a:r>
              <a:rPr lang="en-ID" sz="1600" dirty="0" err="1"/>
              <a:t>melalui</a:t>
            </a:r>
            <a:r>
              <a:rPr lang="en-ID" sz="1600" dirty="0"/>
              <a:t> </a:t>
            </a:r>
            <a:r>
              <a:rPr lang="en-ID" sz="1600" dirty="0" err="1"/>
              <a:t>siklus</a:t>
            </a:r>
            <a:r>
              <a:rPr lang="en-ID" sz="1600" dirty="0"/>
              <a:t> </a:t>
            </a:r>
            <a:r>
              <a:rPr lang="en-ID" sz="1600" i="1" dirty="0"/>
              <a:t>Build–Measure–Learn</a:t>
            </a:r>
            <a:r>
              <a:rPr lang="en-ID" sz="1600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0423FB-497F-8144-9D95-CB404C4A6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609" y="914738"/>
            <a:ext cx="4660391" cy="43430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C43F78-3397-53A4-6D7C-AE30AAC7476B}"/>
              </a:ext>
            </a:extLst>
          </p:cNvPr>
          <p:cNvSpPr txBox="1"/>
          <p:nvPr/>
        </p:nvSpPr>
        <p:spPr>
          <a:xfrm>
            <a:off x="6665979" y="3866246"/>
            <a:ext cx="51572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dirty="0"/>
              <a:t>Metode Lean Startup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pendekatan</a:t>
            </a:r>
            <a:r>
              <a:rPr lang="en-ID" dirty="0"/>
              <a:t> </a:t>
            </a:r>
            <a:r>
              <a:rPr lang="en-ID" dirty="0" err="1"/>
              <a:t>pengembangan</a:t>
            </a:r>
            <a:r>
              <a:rPr lang="en-ID" dirty="0"/>
              <a:t> </a:t>
            </a:r>
            <a:r>
              <a:rPr lang="en-ID" dirty="0" err="1"/>
              <a:t>bisnis</a:t>
            </a:r>
            <a:r>
              <a:rPr lang="en-ID" dirty="0"/>
              <a:t> yang </a:t>
            </a:r>
            <a:r>
              <a:rPr lang="en-ID" dirty="0" err="1"/>
              <a:t>menekankan</a:t>
            </a:r>
            <a:r>
              <a:rPr lang="en-ID" dirty="0"/>
              <a:t> </a:t>
            </a:r>
            <a:r>
              <a:rPr lang="en-ID" dirty="0" err="1"/>
              <a:t>eksperimen</a:t>
            </a:r>
            <a:r>
              <a:rPr lang="en-ID" dirty="0"/>
              <a:t> </a:t>
            </a:r>
            <a:r>
              <a:rPr lang="en-ID" dirty="0" err="1"/>
              <a:t>cepat</a:t>
            </a:r>
            <a:r>
              <a:rPr lang="en-ID" dirty="0"/>
              <a:t>, </a:t>
            </a:r>
            <a:r>
              <a:rPr lang="en-ID" dirty="0" err="1"/>
              <a:t>pembelajaran</a:t>
            </a:r>
            <a:r>
              <a:rPr lang="en-ID" dirty="0"/>
              <a:t> </a:t>
            </a:r>
            <a:r>
              <a:rPr lang="en-ID" dirty="0" err="1"/>
              <a:t>berkelanjutan</a:t>
            </a:r>
            <a:r>
              <a:rPr lang="en-ID" dirty="0"/>
              <a:t>, dan </a:t>
            </a:r>
            <a:r>
              <a:rPr lang="en-ID" dirty="0" err="1"/>
              <a:t>keputusan</a:t>
            </a:r>
            <a:r>
              <a:rPr lang="en-ID" dirty="0"/>
              <a:t> </a:t>
            </a:r>
            <a:r>
              <a:rPr lang="en-ID" dirty="0" err="1"/>
              <a:t>berbasis</a:t>
            </a:r>
            <a:r>
              <a:rPr lang="en-ID" dirty="0"/>
              <a:t> data, </a:t>
            </a:r>
            <a:r>
              <a:rPr lang="en-ID" dirty="0" err="1"/>
              <a:t>bukan</a:t>
            </a:r>
            <a:r>
              <a:rPr lang="en-ID" dirty="0"/>
              <a:t> </a:t>
            </a:r>
            <a:r>
              <a:rPr lang="en-ID" dirty="0" err="1"/>
              <a:t>asumsi</a:t>
            </a:r>
            <a:r>
              <a:rPr lang="en-ID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80943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1D6827-B7E6-D50B-F7B0-F4D5026350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pic>
        <p:nvPicPr>
          <p:cNvPr id="5" name="Picture Placeholder 4" descr="packed traveling bag">
            <a:extLst>
              <a:ext uri="{FF2B5EF4-FFF2-40B4-BE49-F238E27FC236}">
                <a16:creationId xmlns:a16="http://schemas.microsoft.com/office/drawing/2014/main" id="{1953526E-7475-6A40-B32A-AB90CBA937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4656" b="4656"/>
          <a:stretch/>
        </p:blipFill>
        <p:spPr>
          <a:xfrm>
            <a:off x="831850" y="0"/>
            <a:ext cx="11360150" cy="68580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03AE0E-E11D-ACE3-BA65-33F216CF5459}"/>
              </a:ext>
            </a:extLst>
          </p:cNvPr>
          <p:cNvSpPr txBox="1"/>
          <p:nvPr/>
        </p:nvSpPr>
        <p:spPr>
          <a:xfrm>
            <a:off x="831850" y="1656279"/>
            <a:ext cx="568782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b="1" dirty="0"/>
              <a:t>Metode </a:t>
            </a:r>
            <a:r>
              <a:rPr lang="en-ID" dirty="0" err="1"/>
              <a:t>kerja</a:t>
            </a:r>
            <a:r>
              <a:rPr lang="en-ID" dirty="0"/>
              <a:t> </a:t>
            </a:r>
            <a:r>
              <a:rPr lang="en-ID" dirty="0" err="1"/>
              <a:t>kolaboratif</a:t>
            </a:r>
            <a:r>
              <a:rPr lang="en-ID" dirty="0"/>
              <a:t> yang </a:t>
            </a:r>
            <a:r>
              <a:rPr lang="en-ID" dirty="0" err="1"/>
              <a:t>digunakan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memahami</a:t>
            </a:r>
            <a:r>
              <a:rPr lang="en-ID" dirty="0"/>
              <a:t> </a:t>
            </a:r>
            <a:r>
              <a:rPr lang="en-ID" dirty="0" err="1"/>
              <a:t>masalah</a:t>
            </a:r>
            <a:r>
              <a:rPr lang="en-ID" dirty="0"/>
              <a:t>, </a:t>
            </a:r>
            <a:r>
              <a:rPr lang="en-ID" dirty="0" err="1"/>
              <a:t>menghasilkan</a:t>
            </a:r>
            <a:r>
              <a:rPr lang="en-ID" dirty="0"/>
              <a:t> ide, </a:t>
            </a:r>
            <a:r>
              <a:rPr lang="en-ID" dirty="0" err="1"/>
              <a:t>membuat</a:t>
            </a:r>
            <a:r>
              <a:rPr lang="en-ID" dirty="0"/>
              <a:t> </a:t>
            </a:r>
            <a:r>
              <a:rPr lang="en-ID" dirty="0" err="1"/>
              <a:t>solusi</a:t>
            </a:r>
            <a:r>
              <a:rPr lang="en-ID" dirty="0"/>
              <a:t>, dan </a:t>
            </a:r>
            <a:r>
              <a:rPr lang="en-ID" dirty="0" err="1"/>
              <a:t>mengujinya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cepat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waktu</a:t>
            </a:r>
            <a:r>
              <a:rPr lang="en-ID" dirty="0"/>
              <a:t> </a:t>
            </a:r>
            <a:r>
              <a:rPr lang="en-ID" dirty="0" err="1"/>
              <a:t>singkat</a:t>
            </a:r>
            <a:r>
              <a:rPr lang="en-ID" dirty="0"/>
              <a:t>. Metode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dikembangkan</a:t>
            </a:r>
            <a:r>
              <a:rPr lang="en-ID" dirty="0"/>
              <a:t> oleh Google Ventures </a:t>
            </a:r>
            <a:r>
              <a:rPr lang="en-ID" dirty="0" err="1"/>
              <a:t>melalui</a:t>
            </a:r>
            <a:r>
              <a:rPr lang="en-ID" dirty="0"/>
              <a:t> Jake Knapp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cara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mempercepat</a:t>
            </a:r>
            <a:r>
              <a:rPr lang="en-ID" dirty="0"/>
              <a:t> proses </a:t>
            </a:r>
            <a:r>
              <a:rPr lang="en-ID" dirty="0" err="1"/>
              <a:t>inovasi</a:t>
            </a:r>
            <a:r>
              <a:rPr lang="en-ID" dirty="0"/>
              <a:t> </a:t>
            </a:r>
            <a:r>
              <a:rPr lang="en-ID" dirty="0" err="1"/>
              <a:t>tanpa</a:t>
            </a:r>
            <a:r>
              <a:rPr lang="en-ID" dirty="0"/>
              <a:t> </a:t>
            </a:r>
            <a:r>
              <a:rPr lang="en-ID" dirty="0" err="1"/>
              <a:t>harus</a:t>
            </a:r>
            <a:r>
              <a:rPr lang="en-ID" dirty="0"/>
              <a:t> </a:t>
            </a:r>
            <a:r>
              <a:rPr lang="en-ID" dirty="0" err="1"/>
              <a:t>menunggu</a:t>
            </a:r>
            <a:r>
              <a:rPr lang="en-ID" dirty="0"/>
              <a:t> </a:t>
            </a:r>
            <a:r>
              <a:rPr lang="en-ID" dirty="0" err="1"/>
              <a:t>pengembangan</a:t>
            </a:r>
            <a:r>
              <a:rPr lang="en-ID" dirty="0"/>
              <a:t> </a:t>
            </a:r>
            <a:r>
              <a:rPr lang="en-ID" dirty="0" err="1"/>
              <a:t>produk</a:t>
            </a:r>
            <a:r>
              <a:rPr lang="en-ID" dirty="0"/>
              <a:t> yang </a:t>
            </a:r>
            <a:r>
              <a:rPr lang="en-ID" dirty="0" err="1"/>
              <a:t>panjang</a:t>
            </a:r>
            <a:r>
              <a:rPr lang="en-ID" dirty="0"/>
              <a:t>. Dalam Design Sprint, </a:t>
            </a:r>
            <a:r>
              <a:rPr lang="en-ID" dirty="0" err="1"/>
              <a:t>tim</a:t>
            </a:r>
            <a:r>
              <a:rPr lang="en-ID" dirty="0"/>
              <a:t> </a:t>
            </a:r>
            <a:r>
              <a:rPr lang="en-ID" dirty="0" err="1"/>
              <a:t>lintas</a:t>
            </a:r>
            <a:r>
              <a:rPr lang="en-ID" dirty="0"/>
              <a:t> </a:t>
            </a:r>
            <a:r>
              <a:rPr lang="en-ID" dirty="0" err="1"/>
              <a:t>disiplin</a:t>
            </a:r>
            <a:r>
              <a:rPr lang="en-ID" dirty="0"/>
              <a:t> </a:t>
            </a:r>
            <a:r>
              <a:rPr lang="en-ID" dirty="0" err="1"/>
              <a:t>seperti</a:t>
            </a:r>
            <a:r>
              <a:rPr lang="en-ID" dirty="0"/>
              <a:t> </a:t>
            </a:r>
            <a:r>
              <a:rPr lang="en-ID" dirty="0" err="1"/>
              <a:t>desainer</a:t>
            </a:r>
            <a:r>
              <a:rPr lang="en-ID" dirty="0"/>
              <a:t>, developer, dan </a:t>
            </a:r>
            <a:r>
              <a:rPr lang="en-ID" dirty="0" err="1"/>
              <a:t>pelaku</a:t>
            </a:r>
            <a:r>
              <a:rPr lang="en-ID" dirty="0"/>
              <a:t> </a:t>
            </a:r>
            <a:r>
              <a:rPr lang="en-ID" dirty="0" err="1"/>
              <a:t>bisnis</a:t>
            </a:r>
            <a:r>
              <a:rPr lang="en-ID" dirty="0"/>
              <a:t> </a:t>
            </a:r>
            <a:r>
              <a:rPr lang="en-ID" dirty="0" err="1"/>
              <a:t>bekerja</a:t>
            </a:r>
            <a:r>
              <a:rPr lang="en-ID" dirty="0"/>
              <a:t> </a:t>
            </a:r>
            <a:r>
              <a:rPr lang="en-ID" dirty="0" err="1"/>
              <a:t>bersama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intensif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fokus</a:t>
            </a:r>
            <a:r>
              <a:rPr lang="en-ID" dirty="0"/>
              <a:t> pada </a:t>
            </a:r>
            <a:r>
              <a:rPr lang="en-ID" dirty="0" err="1"/>
              <a:t>satu</a:t>
            </a:r>
            <a:r>
              <a:rPr lang="en-ID" dirty="0"/>
              <a:t> </a:t>
            </a:r>
            <a:r>
              <a:rPr lang="en-ID" dirty="0" err="1"/>
              <a:t>masalah</a:t>
            </a:r>
            <a:r>
              <a:rPr lang="en-ID" dirty="0"/>
              <a:t> </a:t>
            </a:r>
            <a:r>
              <a:rPr lang="en-ID" dirty="0" err="1"/>
              <a:t>utama</a:t>
            </a:r>
            <a:r>
              <a:rPr lang="en-ID" dirty="0"/>
              <a:t> yang </a:t>
            </a:r>
            <a:r>
              <a:rPr lang="en-ID" dirty="0" err="1"/>
              <a:t>ingin</a:t>
            </a:r>
            <a:r>
              <a:rPr lang="en-ID" dirty="0"/>
              <a:t> </a:t>
            </a:r>
            <a:r>
              <a:rPr lang="en-ID" dirty="0" err="1"/>
              <a:t>diselesaikan</a:t>
            </a:r>
            <a:r>
              <a:rPr lang="en-ID" dirty="0"/>
              <a:t>. </a:t>
            </a:r>
            <a:br>
              <a:rPr lang="en-ID" dirty="0"/>
            </a:br>
            <a:r>
              <a:rPr lang="en-ID" dirty="0"/>
              <a:t>Proses Design Sprint </a:t>
            </a:r>
            <a:r>
              <a:rPr lang="en-ID" dirty="0" err="1"/>
              <a:t>dimulai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tahap</a:t>
            </a:r>
            <a:r>
              <a:rPr lang="en-ID" dirty="0"/>
              <a:t> </a:t>
            </a:r>
            <a:r>
              <a:rPr lang="en-ID" dirty="0" err="1"/>
              <a:t>memahami</a:t>
            </a:r>
            <a:r>
              <a:rPr lang="en-ID" dirty="0"/>
              <a:t> </a:t>
            </a:r>
            <a:r>
              <a:rPr lang="en-ID" dirty="0" err="1"/>
              <a:t>masalah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mendalam</a:t>
            </a:r>
            <a:r>
              <a:rPr lang="en-ID" dirty="0"/>
              <a:t>, </a:t>
            </a:r>
            <a:r>
              <a:rPr lang="en-ID" dirty="0" err="1"/>
              <a:t>termasuk</a:t>
            </a:r>
            <a:r>
              <a:rPr lang="en-ID" dirty="0"/>
              <a:t> </a:t>
            </a:r>
            <a:r>
              <a:rPr lang="en-ID" dirty="0" err="1"/>
              <a:t>mengenali</a:t>
            </a:r>
            <a:r>
              <a:rPr lang="en-ID" dirty="0"/>
              <a:t> </a:t>
            </a:r>
            <a:r>
              <a:rPr lang="en-ID" dirty="0" err="1"/>
              <a:t>kebutuhan</a:t>
            </a:r>
            <a:r>
              <a:rPr lang="en-ID" dirty="0"/>
              <a:t> </a:t>
            </a:r>
            <a:r>
              <a:rPr lang="en-ID" dirty="0" err="1"/>
              <a:t>pengguna</a:t>
            </a:r>
            <a:r>
              <a:rPr lang="en-ID" dirty="0"/>
              <a:t> dan </a:t>
            </a:r>
            <a:r>
              <a:rPr lang="en-ID" dirty="0" err="1"/>
              <a:t>tujuan</a:t>
            </a:r>
            <a:r>
              <a:rPr lang="en-ID" dirty="0"/>
              <a:t> </a:t>
            </a:r>
            <a:r>
              <a:rPr lang="en-ID" dirty="0" err="1"/>
              <a:t>bisnis</a:t>
            </a:r>
            <a:r>
              <a:rPr lang="en-ID" dirty="0"/>
              <a:t>, </a:t>
            </a:r>
            <a:r>
              <a:rPr lang="en-ID" dirty="0" err="1"/>
              <a:t>biasanya</a:t>
            </a:r>
            <a:r>
              <a:rPr lang="en-ID" dirty="0"/>
              <a:t> </a:t>
            </a:r>
            <a:r>
              <a:rPr lang="en-ID" dirty="0" err="1"/>
              <a:t>dilaksanakan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waktu</a:t>
            </a:r>
            <a:r>
              <a:rPr lang="en-ID" dirty="0"/>
              <a:t> lima </a:t>
            </a:r>
            <a:r>
              <a:rPr lang="en-ID" dirty="0" err="1"/>
              <a:t>hari</a:t>
            </a:r>
            <a:r>
              <a:rPr lang="en-ID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5216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 descr="Woman hiking">
            <a:extLst>
              <a:ext uri="{FF2B5EF4-FFF2-40B4-BE49-F238E27FC236}">
                <a16:creationId xmlns:a16="http://schemas.microsoft.com/office/drawing/2014/main" id="{73DAE110-F0EA-3148-A07C-325BF5660E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75" b="7875"/>
          <a:stretch>
            <a:fillRect/>
          </a:stretch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C57508-28D9-293C-D5D4-7562BB4C632E}"/>
              </a:ext>
            </a:extLst>
          </p:cNvPr>
          <p:cNvSpPr txBox="1"/>
          <p:nvPr/>
        </p:nvSpPr>
        <p:spPr>
          <a:xfrm>
            <a:off x="889254" y="3787700"/>
            <a:ext cx="57492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dirty="0"/>
              <a:t>Design Sprint </a:t>
            </a:r>
            <a:r>
              <a:rPr lang="en-ID" dirty="0" err="1"/>
              <a:t>membantu</a:t>
            </a:r>
            <a:r>
              <a:rPr lang="en-ID" dirty="0"/>
              <a:t> </a:t>
            </a:r>
            <a:r>
              <a:rPr lang="en-ID" dirty="0" err="1"/>
              <a:t>organisasi</a:t>
            </a:r>
            <a:r>
              <a:rPr lang="en-ID" dirty="0"/>
              <a:t> </a:t>
            </a:r>
            <a:r>
              <a:rPr lang="en-ID" dirty="0" err="1"/>
              <a:t>mengurangi</a:t>
            </a:r>
            <a:r>
              <a:rPr lang="en-ID" dirty="0"/>
              <a:t> </a:t>
            </a:r>
            <a:r>
              <a:rPr lang="en-ID" dirty="0" err="1"/>
              <a:t>risiko</a:t>
            </a:r>
            <a:r>
              <a:rPr lang="en-ID" dirty="0"/>
              <a:t> </a:t>
            </a:r>
            <a:r>
              <a:rPr lang="en-ID" dirty="0" err="1"/>
              <a:t>kegagalan</a:t>
            </a:r>
            <a:r>
              <a:rPr lang="en-ID" dirty="0"/>
              <a:t>, </a:t>
            </a:r>
            <a:r>
              <a:rPr lang="en-ID" dirty="0" err="1"/>
              <a:t>menghemat</a:t>
            </a:r>
            <a:r>
              <a:rPr lang="en-ID" dirty="0"/>
              <a:t> </a:t>
            </a:r>
            <a:r>
              <a:rPr lang="en-ID" dirty="0" err="1"/>
              <a:t>waktu</a:t>
            </a:r>
            <a:r>
              <a:rPr lang="en-ID" dirty="0"/>
              <a:t> dan </a:t>
            </a:r>
            <a:r>
              <a:rPr lang="en-ID" dirty="0" err="1"/>
              <a:t>biaya</a:t>
            </a:r>
            <a:r>
              <a:rPr lang="en-ID" dirty="0"/>
              <a:t>, </a:t>
            </a:r>
            <a:r>
              <a:rPr lang="en-ID" dirty="0" err="1"/>
              <a:t>serta</a:t>
            </a:r>
            <a:r>
              <a:rPr lang="en-ID" dirty="0"/>
              <a:t> </a:t>
            </a:r>
            <a:r>
              <a:rPr lang="en-ID" dirty="0" err="1"/>
              <a:t>memastikan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solusi</a:t>
            </a:r>
            <a:r>
              <a:rPr lang="en-ID" dirty="0"/>
              <a:t> yang </a:t>
            </a:r>
            <a:r>
              <a:rPr lang="en-ID" dirty="0" err="1"/>
              <a:t>dikembangkan</a:t>
            </a:r>
            <a:r>
              <a:rPr lang="en-ID" dirty="0"/>
              <a:t> </a:t>
            </a:r>
            <a:r>
              <a:rPr lang="en-ID" dirty="0" err="1"/>
              <a:t>benar-benar</a:t>
            </a:r>
            <a:r>
              <a:rPr lang="en-ID" dirty="0"/>
              <a:t> </a:t>
            </a:r>
            <a:r>
              <a:rPr lang="en-ID" dirty="0" err="1"/>
              <a:t>sesuai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kebutuhan</a:t>
            </a:r>
            <a:r>
              <a:rPr lang="en-ID" dirty="0"/>
              <a:t> </a:t>
            </a:r>
            <a:r>
              <a:rPr lang="en-ID" dirty="0" err="1"/>
              <a:t>pengguna</a:t>
            </a:r>
            <a:r>
              <a:rPr lang="en-ID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D0388A-805C-E75A-309C-7B3903327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530" y="29600"/>
            <a:ext cx="8413470" cy="380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04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12FCB55E-59A0-A24E-82CA-C8675958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254" y="835034"/>
            <a:ext cx="4780570" cy="767426"/>
          </a:xfrm>
        </p:spPr>
        <p:txBody>
          <a:bodyPr>
            <a:noAutofit/>
          </a:bodyPr>
          <a:lstStyle/>
          <a:p>
            <a:r>
              <a:rPr lang="en-ID" sz="2400" dirty="0"/>
              <a:t>Understand </a:t>
            </a:r>
            <a:br>
              <a:rPr lang="en-ID" sz="2400" dirty="0"/>
            </a:br>
            <a:r>
              <a:rPr lang="en-ID" sz="2400" dirty="0"/>
              <a:t>(</a:t>
            </a:r>
            <a:r>
              <a:rPr lang="en-ID" sz="2400" dirty="0" err="1"/>
              <a:t>Memahami</a:t>
            </a:r>
            <a:r>
              <a:rPr lang="en-ID" sz="2400" dirty="0"/>
              <a:t> Masalah)</a:t>
            </a:r>
            <a:endParaRPr lang="en-US" sz="240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4E2D50E-1B0B-6638-B0E4-76816F2417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DA8123-7ECD-2A44-A629-7F2DB0D01D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8294" y="1986508"/>
            <a:ext cx="5164618" cy="309915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ID" dirty="0" err="1"/>
              <a:t>Merupakan</a:t>
            </a:r>
            <a:r>
              <a:rPr lang="en-ID" dirty="0"/>
              <a:t> </a:t>
            </a:r>
            <a:r>
              <a:rPr lang="en-ID" dirty="0" err="1"/>
              <a:t>fondasi</a:t>
            </a:r>
            <a:r>
              <a:rPr lang="en-ID" dirty="0"/>
              <a:t> </a:t>
            </a:r>
            <a:r>
              <a:rPr lang="en-ID" dirty="0" err="1"/>
              <a:t>awal</a:t>
            </a:r>
            <a:r>
              <a:rPr lang="en-ID" dirty="0"/>
              <a:t> yang sangat </a:t>
            </a:r>
            <a:r>
              <a:rPr lang="en-ID" dirty="0" err="1"/>
              <a:t>penting</a:t>
            </a:r>
            <a:r>
              <a:rPr lang="en-ID" dirty="0"/>
              <a:t>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menentukan</a:t>
            </a:r>
            <a:r>
              <a:rPr lang="en-ID" dirty="0"/>
              <a:t> </a:t>
            </a:r>
            <a:r>
              <a:rPr lang="en-ID" dirty="0" err="1"/>
              <a:t>arah</a:t>
            </a:r>
            <a:r>
              <a:rPr lang="en-ID" dirty="0"/>
              <a:t> </a:t>
            </a:r>
            <a:r>
              <a:rPr lang="en-ID" dirty="0" err="1"/>
              <a:t>keseluruhan</a:t>
            </a:r>
            <a:r>
              <a:rPr lang="en-ID" dirty="0"/>
              <a:t> proses sprint. </a:t>
            </a:r>
            <a:br>
              <a:rPr lang="en-ID" dirty="0"/>
            </a:br>
            <a:r>
              <a:rPr lang="en-ID" dirty="0"/>
              <a:t>Pada </a:t>
            </a:r>
            <a:r>
              <a:rPr lang="en-ID" dirty="0" err="1"/>
              <a:t>tahap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, </a:t>
            </a:r>
            <a:r>
              <a:rPr lang="en-ID" dirty="0" err="1"/>
              <a:t>tim</a:t>
            </a:r>
            <a:r>
              <a:rPr lang="en-ID" dirty="0"/>
              <a:t> </a:t>
            </a:r>
            <a:r>
              <a:rPr lang="en-ID" dirty="0" err="1"/>
              <a:t>berfokus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menggali</a:t>
            </a:r>
            <a:r>
              <a:rPr lang="en-ID" dirty="0"/>
              <a:t> dan </a:t>
            </a:r>
            <a:r>
              <a:rPr lang="en-ID" dirty="0" err="1"/>
              <a:t>memahami</a:t>
            </a:r>
            <a:r>
              <a:rPr lang="en-ID" dirty="0"/>
              <a:t> </a:t>
            </a:r>
            <a:r>
              <a:rPr lang="en-ID" dirty="0" err="1"/>
              <a:t>masalah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menyeluruh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mengumpulkan</a:t>
            </a:r>
            <a:r>
              <a:rPr lang="en-ID" dirty="0"/>
              <a:t> </a:t>
            </a:r>
            <a:r>
              <a:rPr lang="en-ID" dirty="0" err="1"/>
              <a:t>berbagai</a:t>
            </a:r>
            <a:r>
              <a:rPr lang="en-ID" dirty="0"/>
              <a:t> </a:t>
            </a:r>
            <a:r>
              <a:rPr lang="en-ID" dirty="0" err="1"/>
              <a:t>informasi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sudut</a:t>
            </a:r>
            <a:r>
              <a:rPr lang="en-ID" dirty="0"/>
              <a:t> </a:t>
            </a:r>
            <a:r>
              <a:rPr lang="en-ID" dirty="0" err="1"/>
              <a:t>pandang</a:t>
            </a:r>
            <a:r>
              <a:rPr lang="en-ID" dirty="0"/>
              <a:t> </a:t>
            </a:r>
            <a:r>
              <a:rPr lang="en-ID" dirty="0" err="1"/>
              <a:t>pengguna</a:t>
            </a:r>
            <a:r>
              <a:rPr lang="en-ID" dirty="0"/>
              <a:t>, </a:t>
            </a:r>
            <a:r>
              <a:rPr lang="en-ID" dirty="0" err="1"/>
              <a:t>bisnis</a:t>
            </a:r>
            <a:r>
              <a:rPr lang="en-ID" dirty="0"/>
              <a:t>, dan </a:t>
            </a:r>
            <a:r>
              <a:rPr lang="en-ID" dirty="0" err="1"/>
              <a:t>teknologi</a:t>
            </a:r>
            <a:r>
              <a:rPr lang="en-ID" dirty="0"/>
              <a:t>. Proses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biasanya</a:t>
            </a:r>
            <a:r>
              <a:rPr lang="en-ID" dirty="0"/>
              <a:t> </a:t>
            </a:r>
            <a:r>
              <a:rPr lang="en-ID" dirty="0" err="1"/>
              <a:t>melibatkan</a:t>
            </a:r>
            <a:r>
              <a:rPr lang="en-ID" dirty="0"/>
              <a:t> </a:t>
            </a:r>
            <a:r>
              <a:rPr lang="en-ID" dirty="0" err="1"/>
              <a:t>diskusi</a:t>
            </a:r>
            <a:r>
              <a:rPr lang="en-ID" dirty="0"/>
              <a:t> </a:t>
            </a:r>
            <a:r>
              <a:rPr lang="en-ID" dirty="0" err="1"/>
              <a:t>intensif</a:t>
            </a:r>
            <a:r>
              <a:rPr lang="en-ID" dirty="0"/>
              <a:t>, </a:t>
            </a:r>
            <a:r>
              <a:rPr lang="en-ID" dirty="0" err="1"/>
              <a:t>wawancara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stakeholder, </a:t>
            </a:r>
            <a:r>
              <a:rPr lang="en-ID" dirty="0" err="1"/>
              <a:t>serta</a:t>
            </a:r>
            <a:r>
              <a:rPr lang="en-ID" dirty="0"/>
              <a:t> </a:t>
            </a:r>
            <a:r>
              <a:rPr lang="en-ID" dirty="0" err="1"/>
              <a:t>analisis</a:t>
            </a:r>
            <a:r>
              <a:rPr lang="en-ID" dirty="0"/>
              <a:t> data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pengalaman</a:t>
            </a:r>
            <a:r>
              <a:rPr lang="en-ID" dirty="0"/>
              <a:t> </a:t>
            </a:r>
            <a:r>
              <a:rPr lang="en-ID" dirty="0" err="1"/>
              <a:t>pengguna</a:t>
            </a:r>
            <a:r>
              <a:rPr lang="en-ID" dirty="0"/>
              <a:t> </a:t>
            </a:r>
            <a:r>
              <a:rPr lang="en-ID" dirty="0" err="1"/>
              <a:t>sebelumnya</a:t>
            </a:r>
            <a:r>
              <a:rPr lang="en-ID" dirty="0"/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ID" dirty="0" err="1"/>
              <a:t>Tujuannya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menghindari</a:t>
            </a:r>
            <a:r>
              <a:rPr lang="en-ID" dirty="0"/>
              <a:t> </a:t>
            </a:r>
            <a:r>
              <a:rPr lang="en-ID" dirty="0" err="1"/>
              <a:t>kesalahpahaman</a:t>
            </a:r>
            <a:r>
              <a:rPr lang="en-ID" dirty="0"/>
              <a:t> </a:t>
            </a:r>
            <a:r>
              <a:rPr lang="en-ID" dirty="0" err="1"/>
              <a:t>terhadap</a:t>
            </a:r>
            <a:r>
              <a:rPr lang="en-ID" dirty="0"/>
              <a:t> </a:t>
            </a:r>
            <a:r>
              <a:rPr lang="en-ID" dirty="0" err="1"/>
              <a:t>masalah</a:t>
            </a:r>
            <a:r>
              <a:rPr lang="en-ID" dirty="0"/>
              <a:t> yang </a:t>
            </a:r>
            <a:r>
              <a:rPr lang="en-ID" dirty="0" err="1"/>
              <a:t>sebenarnya</a:t>
            </a:r>
            <a:r>
              <a:rPr lang="en-ID" dirty="0"/>
              <a:t>, </a:t>
            </a:r>
            <a:r>
              <a:rPr lang="en-ID" dirty="0" err="1"/>
              <a:t>sehingga</a:t>
            </a:r>
            <a:r>
              <a:rPr lang="en-ID" dirty="0"/>
              <a:t> </a:t>
            </a:r>
            <a:r>
              <a:rPr lang="en-ID" dirty="0" err="1"/>
              <a:t>solusi</a:t>
            </a:r>
            <a:r>
              <a:rPr lang="en-ID" dirty="0"/>
              <a:t> yang </a:t>
            </a:r>
            <a:r>
              <a:rPr lang="en-ID" dirty="0" err="1"/>
              <a:t>dihasilkan</a:t>
            </a:r>
            <a:r>
              <a:rPr lang="en-ID" dirty="0"/>
              <a:t> </a:t>
            </a:r>
            <a:r>
              <a:rPr lang="en-ID" dirty="0" err="1"/>
              <a:t>nantinya</a:t>
            </a:r>
            <a:r>
              <a:rPr lang="en-ID" dirty="0"/>
              <a:t> </a:t>
            </a:r>
            <a:r>
              <a:rPr lang="en-ID" dirty="0" err="1"/>
              <a:t>benar-benar</a:t>
            </a:r>
            <a:r>
              <a:rPr lang="en-ID" dirty="0"/>
              <a:t> </a:t>
            </a:r>
            <a:r>
              <a:rPr lang="en-ID" dirty="0" err="1"/>
              <a:t>tepat</a:t>
            </a:r>
            <a:r>
              <a:rPr lang="en-ID" dirty="0"/>
              <a:t> </a:t>
            </a:r>
            <a:r>
              <a:rPr lang="en-ID" dirty="0" err="1"/>
              <a:t>sasaran</a:t>
            </a:r>
            <a:r>
              <a:rPr lang="en-ID" dirty="0"/>
              <a:t>.</a:t>
            </a:r>
            <a:endParaRPr lang="en-US" dirty="0"/>
          </a:p>
        </p:txBody>
      </p:sp>
      <p:pic>
        <p:nvPicPr>
          <p:cNvPr id="5" name="Picture Placeholder 4" descr="Flat lay of work desk with woman pointing at map">
            <a:extLst>
              <a:ext uri="{FF2B5EF4-FFF2-40B4-BE49-F238E27FC236}">
                <a16:creationId xmlns:a16="http://schemas.microsoft.com/office/drawing/2014/main" id="{F1AF67EB-A440-4F40-861A-A266D594A0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4321" r="4321"/>
          <a:stretch/>
        </p:blipFill>
        <p:spPr>
          <a:xfrm>
            <a:off x="6096000" y="0"/>
            <a:ext cx="6096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D2886C-E0FD-D022-2682-1EC5887F0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681" y="118872"/>
            <a:ext cx="4695447" cy="35215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91B1EB-904D-B1FD-B7F1-6EF2726D2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713" y="4764024"/>
            <a:ext cx="2824199" cy="202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67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4A9CB7-A076-A425-5869-28BBD835C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601" y="0"/>
            <a:ext cx="5733400" cy="276148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BD23F2-EF16-92D0-5068-FE4CAD2975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11BD6B0-E24A-7F4B-8641-F7B254D58E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9254" y="2068376"/>
            <a:ext cx="5310922" cy="3099153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ID" sz="1600" dirty="0">
                <a:latin typeface="Aptos" panose="020B0004020202020204" pitchFamily="34" charset="0"/>
              </a:rPr>
              <a:t>Diverge </a:t>
            </a:r>
            <a:r>
              <a:rPr lang="en-ID" sz="1600" dirty="0" err="1">
                <a:latin typeface="Aptos" panose="020B0004020202020204" pitchFamily="34" charset="0"/>
              </a:rPr>
              <a:t>dalam</a:t>
            </a:r>
            <a:r>
              <a:rPr lang="en-ID" sz="1600" dirty="0">
                <a:latin typeface="Aptos" panose="020B0004020202020204" pitchFamily="34" charset="0"/>
              </a:rPr>
              <a:t> Design Sprint </a:t>
            </a:r>
            <a:r>
              <a:rPr lang="en-ID" sz="1600" dirty="0" err="1">
                <a:latin typeface="Aptos" panose="020B0004020202020204" pitchFamily="34" charset="0"/>
              </a:rPr>
              <a:t>merupakan</a:t>
            </a:r>
            <a:r>
              <a:rPr lang="en-ID" sz="1600" dirty="0">
                <a:latin typeface="Aptos" panose="020B0004020202020204" pitchFamily="34" charset="0"/>
              </a:rPr>
              <a:t> </a:t>
            </a:r>
            <a:r>
              <a:rPr lang="en-ID" sz="1600" dirty="0" err="1">
                <a:latin typeface="Aptos" panose="020B0004020202020204" pitchFamily="34" charset="0"/>
              </a:rPr>
              <a:t>fase</a:t>
            </a:r>
            <a:r>
              <a:rPr lang="en-ID" sz="1600" dirty="0">
                <a:latin typeface="Aptos" panose="020B0004020202020204" pitchFamily="34" charset="0"/>
              </a:rPr>
              <a:t> </a:t>
            </a:r>
            <a:r>
              <a:rPr lang="en-ID" sz="1600" dirty="0" err="1">
                <a:latin typeface="Aptos" panose="020B0004020202020204" pitchFamily="34" charset="0"/>
              </a:rPr>
              <a:t>eksplorasi</a:t>
            </a:r>
            <a:r>
              <a:rPr lang="en-ID" sz="1600" dirty="0">
                <a:latin typeface="Aptos" panose="020B0004020202020204" pitchFamily="34" charset="0"/>
              </a:rPr>
              <a:t> </a:t>
            </a:r>
            <a:r>
              <a:rPr lang="en-ID" sz="1600" dirty="0" err="1">
                <a:latin typeface="Aptos" panose="020B0004020202020204" pitchFamily="34" charset="0"/>
              </a:rPr>
              <a:t>kreatif</a:t>
            </a:r>
            <a:r>
              <a:rPr lang="en-ID" sz="1600" dirty="0">
                <a:latin typeface="Aptos" panose="020B0004020202020204" pitchFamily="34" charset="0"/>
              </a:rPr>
              <a:t> di mana </a:t>
            </a:r>
            <a:r>
              <a:rPr lang="en-ID" sz="1600" dirty="0" err="1">
                <a:latin typeface="Aptos" panose="020B0004020202020204" pitchFamily="34" charset="0"/>
              </a:rPr>
              <a:t>tim</a:t>
            </a:r>
            <a:r>
              <a:rPr lang="en-ID" sz="1600" dirty="0">
                <a:latin typeface="Aptos" panose="020B0004020202020204" pitchFamily="34" charset="0"/>
              </a:rPr>
              <a:t> </a:t>
            </a:r>
            <a:r>
              <a:rPr lang="en-ID" sz="1600" dirty="0" err="1">
                <a:latin typeface="Aptos" panose="020B0004020202020204" pitchFamily="34" charset="0"/>
              </a:rPr>
              <a:t>didorong</a:t>
            </a:r>
            <a:r>
              <a:rPr lang="en-ID" sz="1600" dirty="0">
                <a:latin typeface="Aptos" panose="020B0004020202020204" pitchFamily="34" charset="0"/>
              </a:rPr>
              <a:t> </a:t>
            </a:r>
            <a:r>
              <a:rPr lang="en-ID" sz="1600" dirty="0" err="1">
                <a:latin typeface="Aptos" panose="020B0004020202020204" pitchFamily="34" charset="0"/>
              </a:rPr>
              <a:t>untuk</a:t>
            </a:r>
            <a:r>
              <a:rPr lang="en-ID" sz="1600" dirty="0">
                <a:latin typeface="Aptos" panose="020B0004020202020204" pitchFamily="34" charset="0"/>
              </a:rPr>
              <a:t> </a:t>
            </a:r>
            <a:r>
              <a:rPr lang="en-ID" sz="1600" dirty="0" err="1">
                <a:latin typeface="Aptos" panose="020B0004020202020204" pitchFamily="34" charset="0"/>
              </a:rPr>
              <a:t>menghasilkan</a:t>
            </a:r>
            <a:r>
              <a:rPr lang="en-ID" sz="1600" dirty="0">
                <a:latin typeface="Aptos" panose="020B0004020202020204" pitchFamily="34" charset="0"/>
              </a:rPr>
              <a:t> </a:t>
            </a:r>
            <a:r>
              <a:rPr lang="en-ID" sz="1600" dirty="0" err="1">
                <a:latin typeface="Aptos" panose="020B0004020202020204" pitchFamily="34" charset="0"/>
              </a:rPr>
              <a:t>sebanyak</a:t>
            </a:r>
            <a:r>
              <a:rPr lang="en-ID" sz="1600" dirty="0">
                <a:latin typeface="Aptos" panose="020B0004020202020204" pitchFamily="34" charset="0"/>
              </a:rPr>
              <a:t> </a:t>
            </a:r>
            <a:r>
              <a:rPr lang="en-ID" sz="1600" dirty="0" err="1">
                <a:latin typeface="Aptos" panose="020B0004020202020204" pitchFamily="34" charset="0"/>
              </a:rPr>
              <a:t>mungkin</a:t>
            </a:r>
            <a:r>
              <a:rPr lang="en-ID" sz="1600" dirty="0">
                <a:latin typeface="Aptos" panose="020B0004020202020204" pitchFamily="34" charset="0"/>
              </a:rPr>
              <a:t> </a:t>
            </a:r>
            <a:r>
              <a:rPr lang="en-ID" sz="1600" dirty="0" err="1">
                <a:latin typeface="Aptos" panose="020B0004020202020204" pitchFamily="34" charset="0"/>
              </a:rPr>
              <a:t>solusi</a:t>
            </a:r>
            <a:r>
              <a:rPr lang="en-ID" sz="1600" dirty="0">
                <a:latin typeface="Aptos" panose="020B0004020202020204" pitchFamily="34" charset="0"/>
              </a:rPr>
              <a:t> </a:t>
            </a:r>
            <a:r>
              <a:rPr lang="en-ID" sz="1600" dirty="0" err="1">
                <a:latin typeface="Aptos" panose="020B0004020202020204" pitchFamily="34" charset="0"/>
              </a:rPr>
              <a:t>terhadap</a:t>
            </a:r>
            <a:r>
              <a:rPr lang="en-ID" sz="1600" dirty="0">
                <a:latin typeface="Aptos" panose="020B0004020202020204" pitchFamily="34" charset="0"/>
              </a:rPr>
              <a:t> </a:t>
            </a:r>
            <a:r>
              <a:rPr lang="en-ID" sz="1600" dirty="0" err="1">
                <a:latin typeface="Aptos" panose="020B0004020202020204" pitchFamily="34" charset="0"/>
              </a:rPr>
              <a:t>masalah</a:t>
            </a:r>
            <a:r>
              <a:rPr lang="en-ID" sz="1600" dirty="0">
                <a:latin typeface="Aptos" panose="020B0004020202020204" pitchFamily="34" charset="0"/>
              </a:rPr>
              <a:t> yang </a:t>
            </a:r>
            <a:r>
              <a:rPr lang="en-ID" sz="1600" dirty="0" err="1">
                <a:latin typeface="Aptos" panose="020B0004020202020204" pitchFamily="34" charset="0"/>
              </a:rPr>
              <a:t>telah</a:t>
            </a:r>
            <a:r>
              <a:rPr lang="en-ID" sz="1600" dirty="0">
                <a:latin typeface="Aptos" panose="020B0004020202020204" pitchFamily="34" charset="0"/>
              </a:rPr>
              <a:t> </a:t>
            </a:r>
            <a:r>
              <a:rPr lang="en-ID" sz="1600" dirty="0" err="1">
                <a:latin typeface="Aptos" panose="020B0004020202020204" pitchFamily="34" charset="0"/>
              </a:rPr>
              <a:t>dipahami</a:t>
            </a:r>
            <a:r>
              <a:rPr lang="en-ID" sz="1600" dirty="0">
                <a:latin typeface="Aptos" panose="020B0004020202020204" pitchFamily="34" charset="0"/>
              </a:rPr>
              <a:t> </a:t>
            </a:r>
            <a:r>
              <a:rPr lang="en-ID" sz="1600" dirty="0" err="1">
                <a:latin typeface="Aptos" panose="020B0004020202020204" pitchFamily="34" charset="0"/>
              </a:rPr>
              <a:t>sebelumnya</a:t>
            </a:r>
            <a:r>
              <a:rPr lang="en-ID" sz="1600" dirty="0">
                <a:latin typeface="Aptos" panose="020B0004020202020204" pitchFamily="34" charset="0"/>
              </a:rPr>
              <a:t>, </a:t>
            </a:r>
            <a:r>
              <a:rPr lang="en-ID" sz="1600" dirty="0" err="1">
                <a:latin typeface="Aptos" panose="020B0004020202020204" pitchFamily="34" charset="0"/>
              </a:rPr>
              <a:t>fokus</a:t>
            </a:r>
            <a:r>
              <a:rPr lang="en-ID" sz="1600" dirty="0">
                <a:latin typeface="Aptos" panose="020B0004020202020204" pitchFamily="34" charset="0"/>
              </a:rPr>
              <a:t> </a:t>
            </a:r>
            <a:r>
              <a:rPr lang="en-ID" sz="1600" dirty="0" err="1">
                <a:latin typeface="Aptos" panose="020B0004020202020204" pitchFamily="34" charset="0"/>
              </a:rPr>
              <a:t>utama</a:t>
            </a:r>
            <a:r>
              <a:rPr lang="en-ID" sz="1600" dirty="0">
                <a:latin typeface="Aptos" panose="020B0004020202020204" pitchFamily="34" charset="0"/>
              </a:rPr>
              <a:t> </a:t>
            </a:r>
            <a:r>
              <a:rPr lang="en-ID" sz="1600" dirty="0" err="1">
                <a:latin typeface="Aptos" panose="020B0004020202020204" pitchFamily="34" charset="0"/>
              </a:rPr>
              <a:t>bukan</a:t>
            </a:r>
            <a:r>
              <a:rPr lang="en-ID" sz="1600" dirty="0">
                <a:latin typeface="Aptos" panose="020B0004020202020204" pitchFamily="34" charset="0"/>
              </a:rPr>
              <a:t> pada </a:t>
            </a:r>
            <a:r>
              <a:rPr lang="en-ID" sz="1600" dirty="0" err="1">
                <a:latin typeface="Aptos" panose="020B0004020202020204" pitchFamily="34" charset="0"/>
              </a:rPr>
              <a:t>memilih</a:t>
            </a:r>
            <a:r>
              <a:rPr lang="en-ID" sz="1600" dirty="0">
                <a:latin typeface="Aptos" panose="020B0004020202020204" pitchFamily="34" charset="0"/>
              </a:rPr>
              <a:t> ide </a:t>
            </a:r>
            <a:r>
              <a:rPr lang="en-ID" sz="1600" dirty="0" err="1">
                <a:latin typeface="Aptos" panose="020B0004020202020204" pitchFamily="34" charset="0"/>
              </a:rPr>
              <a:t>terbaik</a:t>
            </a:r>
            <a:r>
              <a:rPr lang="en-ID" sz="1600" dirty="0">
                <a:latin typeface="Aptos" panose="020B0004020202020204" pitchFamily="34" charset="0"/>
              </a:rPr>
              <a:t>, </a:t>
            </a:r>
            <a:r>
              <a:rPr lang="en-ID" sz="1600" dirty="0" err="1">
                <a:latin typeface="Aptos" panose="020B0004020202020204" pitchFamily="34" charset="0"/>
              </a:rPr>
              <a:t>melainkan</a:t>
            </a:r>
            <a:r>
              <a:rPr lang="en-ID" sz="1600" dirty="0">
                <a:latin typeface="Aptos" panose="020B0004020202020204" pitchFamily="34" charset="0"/>
              </a:rPr>
              <a:t> </a:t>
            </a:r>
            <a:r>
              <a:rPr lang="en-ID" sz="1600" dirty="0" err="1">
                <a:latin typeface="Aptos" panose="020B0004020202020204" pitchFamily="34" charset="0"/>
              </a:rPr>
              <a:t>membuka</a:t>
            </a:r>
            <a:r>
              <a:rPr lang="en-ID" sz="1600" dirty="0">
                <a:latin typeface="Aptos" panose="020B0004020202020204" pitchFamily="34" charset="0"/>
              </a:rPr>
              <a:t> </a:t>
            </a:r>
            <a:r>
              <a:rPr lang="en-ID" sz="1600" dirty="0" err="1">
                <a:latin typeface="Aptos" panose="020B0004020202020204" pitchFamily="34" charset="0"/>
              </a:rPr>
              <a:t>ruang</a:t>
            </a:r>
            <a:r>
              <a:rPr lang="en-ID" sz="1600" dirty="0">
                <a:latin typeface="Aptos" panose="020B0004020202020204" pitchFamily="34" charset="0"/>
              </a:rPr>
              <a:t> </a:t>
            </a:r>
            <a:r>
              <a:rPr lang="en-ID" sz="1600" dirty="0" err="1">
                <a:latin typeface="Aptos" panose="020B0004020202020204" pitchFamily="34" charset="0"/>
              </a:rPr>
              <a:t>berpikir</a:t>
            </a:r>
            <a:r>
              <a:rPr lang="en-ID" sz="1600" dirty="0">
                <a:latin typeface="Aptos" panose="020B0004020202020204" pitchFamily="34" charset="0"/>
              </a:rPr>
              <a:t> </a:t>
            </a:r>
            <a:r>
              <a:rPr lang="en-ID" sz="1600" dirty="0" err="1">
                <a:latin typeface="Aptos" panose="020B0004020202020204" pitchFamily="34" charset="0"/>
              </a:rPr>
              <a:t>seluas-luasnya</a:t>
            </a:r>
            <a:r>
              <a:rPr lang="en-ID" sz="1600" dirty="0">
                <a:latin typeface="Aptos" panose="020B0004020202020204" pitchFamily="34" charset="0"/>
              </a:rPr>
              <a:t> </a:t>
            </a:r>
            <a:r>
              <a:rPr lang="en-ID" sz="1600" dirty="0" err="1">
                <a:latin typeface="Aptos" panose="020B0004020202020204" pitchFamily="34" charset="0"/>
              </a:rPr>
              <a:t>tanpa</a:t>
            </a:r>
            <a:r>
              <a:rPr lang="en-ID" sz="1600" dirty="0">
                <a:latin typeface="Aptos" panose="020B0004020202020204" pitchFamily="34" charset="0"/>
              </a:rPr>
              <a:t> </a:t>
            </a:r>
            <a:r>
              <a:rPr lang="en-ID" sz="1600" dirty="0" err="1">
                <a:latin typeface="Aptos" panose="020B0004020202020204" pitchFamily="34" charset="0"/>
              </a:rPr>
              <a:t>batasan</a:t>
            </a:r>
            <a:r>
              <a:rPr lang="en-ID" sz="1600" dirty="0">
                <a:latin typeface="Aptos" panose="020B0004020202020204" pitchFamily="34" charset="0"/>
              </a:rPr>
              <a:t> </a:t>
            </a:r>
            <a:r>
              <a:rPr lang="en-ID" sz="1600" dirty="0" err="1">
                <a:latin typeface="Aptos" panose="020B0004020202020204" pitchFamily="34" charset="0"/>
              </a:rPr>
              <a:t>atau</a:t>
            </a:r>
            <a:r>
              <a:rPr lang="en-ID" sz="1600" dirty="0">
                <a:latin typeface="Aptos" panose="020B0004020202020204" pitchFamily="34" charset="0"/>
              </a:rPr>
              <a:t> </a:t>
            </a:r>
            <a:r>
              <a:rPr lang="en-ID" sz="1600" dirty="0" err="1">
                <a:latin typeface="Aptos" panose="020B0004020202020204" pitchFamily="34" charset="0"/>
              </a:rPr>
              <a:t>kritik</a:t>
            </a:r>
            <a:r>
              <a:rPr lang="en-ID" sz="1600" dirty="0">
                <a:latin typeface="Aptos" panose="020B0004020202020204" pitchFamily="34" charset="0"/>
              </a:rPr>
              <a:t>. </a:t>
            </a:r>
            <a:r>
              <a:rPr lang="en-ID" sz="1600" dirty="0" err="1">
                <a:latin typeface="Aptos" panose="020B0004020202020204" pitchFamily="34" charset="0"/>
              </a:rPr>
              <a:t>tim</a:t>
            </a:r>
            <a:r>
              <a:rPr lang="en-ID" sz="1600" dirty="0">
                <a:latin typeface="Aptos" panose="020B0004020202020204" pitchFamily="34" charset="0"/>
              </a:rPr>
              <a:t> </a:t>
            </a:r>
            <a:r>
              <a:rPr lang="en-ID" sz="1600" dirty="0" err="1">
                <a:latin typeface="Aptos" panose="020B0004020202020204" pitchFamily="34" charset="0"/>
              </a:rPr>
              <a:t>diberi</a:t>
            </a:r>
            <a:r>
              <a:rPr lang="en-ID" sz="1600" dirty="0">
                <a:latin typeface="Aptos" panose="020B0004020202020204" pitchFamily="34" charset="0"/>
              </a:rPr>
              <a:t> </a:t>
            </a:r>
            <a:r>
              <a:rPr lang="en-ID" sz="1600" dirty="0" err="1">
                <a:latin typeface="Aptos" panose="020B0004020202020204" pitchFamily="34" charset="0"/>
              </a:rPr>
              <a:t>kesempatan</a:t>
            </a:r>
            <a:r>
              <a:rPr lang="en-ID" sz="1600" dirty="0">
                <a:latin typeface="Aptos" panose="020B0004020202020204" pitchFamily="34" charset="0"/>
              </a:rPr>
              <a:t> </a:t>
            </a:r>
            <a:r>
              <a:rPr lang="en-ID" sz="1600" dirty="0" err="1">
                <a:latin typeface="Aptos" panose="020B0004020202020204" pitchFamily="34" charset="0"/>
              </a:rPr>
              <a:t>untuk</a:t>
            </a:r>
            <a:r>
              <a:rPr lang="en-ID" sz="1600" dirty="0">
                <a:latin typeface="Aptos" panose="020B0004020202020204" pitchFamily="34" charset="0"/>
              </a:rPr>
              <a:t> </a:t>
            </a:r>
            <a:r>
              <a:rPr lang="en-ID" sz="1600" dirty="0" err="1">
                <a:latin typeface="Aptos" panose="020B0004020202020204" pitchFamily="34" charset="0"/>
              </a:rPr>
              <a:t>menuangkan</a:t>
            </a:r>
            <a:r>
              <a:rPr lang="en-ID" sz="1600" dirty="0">
                <a:latin typeface="Aptos" panose="020B0004020202020204" pitchFamily="34" charset="0"/>
              </a:rPr>
              <a:t> </a:t>
            </a:r>
            <a:r>
              <a:rPr lang="en-ID" sz="1600" dirty="0" err="1">
                <a:latin typeface="Aptos" panose="020B0004020202020204" pitchFamily="34" charset="0"/>
              </a:rPr>
              <a:t>gagasannya</a:t>
            </a:r>
            <a:r>
              <a:rPr lang="en-ID" sz="1600" dirty="0">
                <a:latin typeface="Aptos" panose="020B0004020202020204" pitchFamily="34" charset="0"/>
              </a:rPr>
              <a:t> </a:t>
            </a:r>
            <a:r>
              <a:rPr lang="en-ID" sz="1600" dirty="0" err="1">
                <a:latin typeface="Aptos" panose="020B0004020202020204" pitchFamily="34" charset="0"/>
              </a:rPr>
              <a:t>secara</a:t>
            </a:r>
            <a:r>
              <a:rPr lang="en-ID" sz="1600" dirty="0">
                <a:latin typeface="Aptos" panose="020B0004020202020204" pitchFamily="34" charset="0"/>
              </a:rPr>
              <a:t> </a:t>
            </a:r>
            <a:r>
              <a:rPr lang="en-ID" sz="1600" dirty="0" err="1">
                <a:latin typeface="Aptos" panose="020B0004020202020204" pitchFamily="34" charset="0"/>
              </a:rPr>
              <a:t>mandiri</a:t>
            </a:r>
            <a:r>
              <a:rPr lang="en-ID" sz="1600" dirty="0">
                <a:latin typeface="Aptos" panose="020B0004020202020204" pitchFamily="34" charset="0"/>
              </a:rPr>
              <a:t> </a:t>
            </a:r>
            <a:r>
              <a:rPr lang="en-ID" sz="1600" dirty="0" err="1">
                <a:latin typeface="Aptos" panose="020B0004020202020204" pitchFamily="34" charset="0"/>
              </a:rPr>
              <a:t>melalui</a:t>
            </a:r>
            <a:r>
              <a:rPr lang="en-ID" sz="1600" dirty="0">
                <a:latin typeface="Aptos" panose="020B0004020202020204" pitchFamily="34" charset="0"/>
              </a:rPr>
              <a:t> </a:t>
            </a:r>
            <a:r>
              <a:rPr lang="en-ID" sz="1600" dirty="0" err="1">
                <a:latin typeface="Aptos" panose="020B0004020202020204" pitchFamily="34" charset="0"/>
              </a:rPr>
              <a:t>teknik</a:t>
            </a:r>
            <a:r>
              <a:rPr lang="en-ID" sz="1600" dirty="0">
                <a:latin typeface="Aptos" panose="020B0004020202020204" pitchFamily="34" charset="0"/>
              </a:rPr>
              <a:t> </a:t>
            </a:r>
            <a:r>
              <a:rPr lang="en-ID" sz="1600" dirty="0" err="1">
                <a:latin typeface="Aptos" panose="020B0004020202020204" pitchFamily="34" charset="0"/>
              </a:rPr>
              <a:t>seperti</a:t>
            </a:r>
            <a:r>
              <a:rPr lang="en-ID" sz="1600" dirty="0">
                <a:latin typeface="Aptos" panose="020B0004020202020204" pitchFamily="34" charset="0"/>
              </a:rPr>
              <a:t> </a:t>
            </a:r>
            <a:r>
              <a:rPr lang="en-ID" sz="1600" i="1" dirty="0">
                <a:latin typeface="Aptos" panose="020B0004020202020204" pitchFamily="34" charset="0"/>
              </a:rPr>
              <a:t>brainstorming</a:t>
            </a:r>
            <a:r>
              <a:rPr lang="en-ID" sz="1600" dirty="0">
                <a:latin typeface="Aptos" panose="020B0004020202020204" pitchFamily="34" charset="0"/>
              </a:rPr>
              <a:t>, </a:t>
            </a:r>
            <a:r>
              <a:rPr lang="en-ID" sz="1600" i="1" dirty="0">
                <a:latin typeface="Aptos" panose="020B0004020202020204" pitchFamily="34" charset="0"/>
              </a:rPr>
              <a:t>mind mapping</a:t>
            </a:r>
            <a:r>
              <a:rPr lang="en-ID" sz="1600" dirty="0">
                <a:latin typeface="Aptos" panose="020B0004020202020204" pitchFamily="34" charset="0"/>
              </a:rPr>
              <a:t>, </a:t>
            </a:r>
            <a:r>
              <a:rPr lang="en-ID" sz="1600" dirty="0" err="1">
                <a:latin typeface="Aptos" panose="020B0004020202020204" pitchFamily="34" charset="0"/>
              </a:rPr>
              <a:t>maupun</a:t>
            </a:r>
            <a:r>
              <a:rPr lang="en-ID" sz="1600" dirty="0">
                <a:latin typeface="Aptos" panose="020B0004020202020204" pitchFamily="34" charset="0"/>
              </a:rPr>
              <a:t> </a:t>
            </a:r>
            <a:r>
              <a:rPr lang="en-ID" sz="1600" i="1" dirty="0">
                <a:latin typeface="Aptos" panose="020B0004020202020204" pitchFamily="34" charset="0"/>
              </a:rPr>
              <a:t>sketching. </a:t>
            </a:r>
            <a:r>
              <a:rPr lang="en-ID" sz="1600" dirty="0" err="1"/>
              <a:t>tim</a:t>
            </a:r>
            <a:r>
              <a:rPr lang="en-ID" sz="1600" dirty="0"/>
              <a:t> juga </a:t>
            </a:r>
            <a:r>
              <a:rPr lang="en-ID" sz="1600" dirty="0" err="1"/>
              <a:t>biasanya</a:t>
            </a:r>
            <a:r>
              <a:rPr lang="en-ID" sz="1600" dirty="0"/>
              <a:t> </a:t>
            </a:r>
            <a:r>
              <a:rPr lang="en-ID" sz="1600" dirty="0" err="1"/>
              <a:t>mencari</a:t>
            </a:r>
            <a:r>
              <a:rPr lang="en-ID" sz="1600" dirty="0"/>
              <a:t> </a:t>
            </a:r>
            <a:r>
              <a:rPr lang="en-ID" sz="1600" dirty="0" err="1"/>
              <a:t>inspirasi</a:t>
            </a:r>
            <a:r>
              <a:rPr lang="en-ID" sz="1600" dirty="0"/>
              <a:t> </a:t>
            </a:r>
            <a:r>
              <a:rPr lang="en-ID" sz="1600" dirty="0" err="1"/>
              <a:t>dari</a:t>
            </a:r>
            <a:r>
              <a:rPr lang="en-ID" sz="1600" dirty="0"/>
              <a:t> </a:t>
            </a:r>
            <a:r>
              <a:rPr lang="en-ID" sz="1600" dirty="0" err="1"/>
              <a:t>produk</a:t>
            </a:r>
            <a:r>
              <a:rPr lang="en-ID" sz="1600" dirty="0"/>
              <a:t> lain, </a:t>
            </a:r>
            <a:r>
              <a:rPr lang="en-ID" sz="1600" dirty="0" err="1"/>
              <a:t>tren</a:t>
            </a:r>
            <a:r>
              <a:rPr lang="en-ID" sz="1600" dirty="0"/>
              <a:t> </a:t>
            </a:r>
            <a:r>
              <a:rPr lang="en-ID" sz="1600" dirty="0" err="1"/>
              <a:t>teknologi</a:t>
            </a:r>
            <a:r>
              <a:rPr lang="en-ID" sz="1600" dirty="0"/>
              <a:t>, </a:t>
            </a:r>
            <a:r>
              <a:rPr lang="en-ID" sz="1600" dirty="0" err="1"/>
              <a:t>atau</a:t>
            </a:r>
            <a:r>
              <a:rPr lang="en-ID" sz="1600" dirty="0"/>
              <a:t> </a:t>
            </a:r>
            <a:r>
              <a:rPr lang="en-ID" sz="1600" dirty="0" err="1"/>
              <a:t>pengalaman</a:t>
            </a:r>
            <a:r>
              <a:rPr lang="en-ID" sz="1600" dirty="0"/>
              <a:t> </a:t>
            </a:r>
            <a:r>
              <a:rPr lang="en-ID" sz="1600" dirty="0" err="1"/>
              <a:t>pengguna</a:t>
            </a:r>
            <a:r>
              <a:rPr lang="en-ID" sz="1600" dirty="0"/>
              <a:t> yang </a:t>
            </a:r>
            <a:r>
              <a:rPr lang="en-ID" sz="1600" dirty="0" err="1"/>
              <a:t>relevan</a:t>
            </a:r>
            <a:r>
              <a:rPr lang="en-ID" sz="1600" dirty="0"/>
              <a:t> </a:t>
            </a:r>
            <a:r>
              <a:rPr lang="en-ID" sz="1600" dirty="0" err="1"/>
              <a:t>untuk</a:t>
            </a:r>
            <a:r>
              <a:rPr lang="en-ID" sz="1600" dirty="0"/>
              <a:t> </a:t>
            </a:r>
            <a:r>
              <a:rPr lang="en-ID" sz="1600" dirty="0" err="1"/>
              <a:t>memperkaya</a:t>
            </a:r>
            <a:r>
              <a:rPr lang="en-ID" sz="1600" dirty="0"/>
              <a:t> ide yang </a:t>
            </a:r>
            <a:r>
              <a:rPr lang="en-ID" sz="1600" dirty="0" err="1"/>
              <a:t>dihasilkan</a:t>
            </a:r>
            <a:r>
              <a:rPr lang="en-ID" sz="1600" dirty="0"/>
              <a:t>. </a:t>
            </a:r>
            <a:r>
              <a:rPr lang="en-ID" sz="1600" dirty="0" err="1"/>
              <a:t>Sehingga</a:t>
            </a:r>
            <a:r>
              <a:rPr lang="en-ID" sz="1600" dirty="0"/>
              <a:t> </a:t>
            </a:r>
            <a:r>
              <a:rPr lang="en-ID" sz="1600" dirty="0" err="1"/>
              <a:t>dapat</a:t>
            </a:r>
            <a:r>
              <a:rPr lang="en-ID" sz="1600" dirty="0"/>
              <a:t> </a:t>
            </a:r>
            <a:r>
              <a:rPr lang="en-ID" sz="1600" dirty="0" err="1"/>
              <a:t>dihasilkan</a:t>
            </a:r>
            <a:r>
              <a:rPr lang="en-ID" sz="1600" dirty="0"/>
              <a:t> </a:t>
            </a:r>
            <a:r>
              <a:rPr lang="en-ID" sz="1600" dirty="0" err="1"/>
              <a:t>solusi</a:t>
            </a:r>
            <a:r>
              <a:rPr lang="en-ID" sz="1600" dirty="0"/>
              <a:t> </a:t>
            </a:r>
            <a:r>
              <a:rPr lang="en-ID" sz="1600" dirty="0" err="1"/>
              <a:t>alternatif</a:t>
            </a:r>
            <a:r>
              <a:rPr lang="en-ID" sz="1600" dirty="0"/>
              <a:t> </a:t>
            </a:r>
            <a:r>
              <a:rPr lang="en-ID" sz="1600" dirty="0" err="1"/>
              <a:t>dalam</a:t>
            </a:r>
            <a:r>
              <a:rPr lang="en-ID" sz="1600" dirty="0"/>
              <a:t> </a:t>
            </a:r>
            <a:r>
              <a:rPr lang="en-ID" sz="1600" dirty="0" err="1"/>
              <a:t>bentuk</a:t>
            </a:r>
            <a:r>
              <a:rPr lang="en-ID" sz="1600" dirty="0"/>
              <a:t> </a:t>
            </a:r>
            <a:r>
              <a:rPr lang="en-ID" sz="1600" dirty="0" err="1"/>
              <a:t>sketsa</a:t>
            </a:r>
            <a:r>
              <a:rPr lang="en-ID" sz="1600" dirty="0"/>
              <a:t> </a:t>
            </a:r>
            <a:r>
              <a:rPr lang="en-ID" sz="1600" dirty="0" err="1"/>
              <a:t>atau</a:t>
            </a:r>
            <a:r>
              <a:rPr lang="en-ID" sz="1600" dirty="0"/>
              <a:t> </a:t>
            </a:r>
            <a:r>
              <a:rPr lang="en-ID" sz="1600" dirty="0" err="1"/>
              <a:t>konsep</a:t>
            </a:r>
            <a:r>
              <a:rPr lang="en-ID" sz="1600" dirty="0"/>
              <a:t> visual yang </a:t>
            </a:r>
            <a:r>
              <a:rPr lang="en-ID" sz="1600" dirty="0" err="1"/>
              <a:t>siap</a:t>
            </a:r>
            <a:r>
              <a:rPr lang="en-ID" sz="1600" dirty="0"/>
              <a:t> </a:t>
            </a:r>
            <a:r>
              <a:rPr lang="en-ID" sz="1600" dirty="0" err="1"/>
              <a:t>dipertimbangkan</a:t>
            </a:r>
            <a:r>
              <a:rPr lang="en-ID" sz="1600" dirty="0"/>
              <a:t> pada </a:t>
            </a:r>
            <a:r>
              <a:rPr lang="en-ID" sz="1600" dirty="0" err="1"/>
              <a:t>tahap</a:t>
            </a:r>
            <a:r>
              <a:rPr lang="en-ID" sz="1600" dirty="0"/>
              <a:t> </a:t>
            </a:r>
            <a:r>
              <a:rPr lang="en-ID" sz="1600" dirty="0" err="1"/>
              <a:t>berikutnya</a:t>
            </a:r>
            <a:r>
              <a:rPr lang="en-ID" sz="1600" dirty="0"/>
              <a:t>.</a:t>
            </a:r>
            <a:endParaRPr lang="en-US" sz="1600" dirty="0">
              <a:latin typeface="Aptos" panose="020B00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3D23EC-1FA0-3CB1-7CC5-57EB9284A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255" y="896538"/>
            <a:ext cx="4667920" cy="968838"/>
          </a:xfrm>
        </p:spPr>
        <p:txBody>
          <a:bodyPr>
            <a:noAutofit/>
          </a:bodyPr>
          <a:lstStyle/>
          <a:p>
            <a:r>
              <a:rPr lang="en-ID" sz="3200" dirty="0"/>
              <a:t>Diverge (</a:t>
            </a:r>
            <a:r>
              <a:rPr lang="en-ID" sz="3200" dirty="0" err="1"/>
              <a:t>Menghasilkan</a:t>
            </a:r>
            <a:r>
              <a:rPr lang="en-ID" sz="3200" dirty="0"/>
              <a:t> Ide)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566018-02AE-338C-BFEA-A9010DA6E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600" y="1865376"/>
            <a:ext cx="5733400" cy="499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83070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67182A4-D17D-4F6A-B389-045E096E8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936"/>
            <a:ext cx="10515600" cy="803720"/>
          </a:xfrm>
        </p:spPr>
        <p:txBody>
          <a:bodyPr>
            <a:normAutofit/>
          </a:bodyPr>
          <a:lstStyle/>
          <a:p>
            <a:r>
              <a:rPr lang="en-ID" sz="3200" dirty="0"/>
              <a:t>Decide (</a:t>
            </a:r>
            <a:r>
              <a:rPr lang="en-ID" sz="3200" dirty="0" err="1"/>
              <a:t>Menentukan</a:t>
            </a:r>
            <a:r>
              <a:rPr lang="en-ID" sz="3200" dirty="0"/>
              <a:t> Solusi)</a:t>
            </a:r>
            <a:endParaRPr lang="en-US" sz="3200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74B8FDD6-9EE6-F990-99B2-4C6D72E65B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9758" y="5998559"/>
            <a:ext cx="539496" cy="713232"/>
          </a:xfrm>
        </p:spPr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CAD5706-E9F8-6746-8560-1CC21AA84A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1319737"/>
            <a:ext cx="10515600" cy="1406176"/>
          </a:xfrm>
        </p:spPr>
        <p:txBody>
          <a:bodyPr>
            <a:normAutofit lnSpcReduction="10000"/>
          </a:bodyPr>
          <a:lstStyle/>
          <a:p>
            <a:pPr marL="0" lvl="0" indent="0" algn="just">
              <a:buNone/>
            </a:pPr>
            <a:r>
              <a:rPr lang="en-ID" sz="1600" dirty="0" err="1">
                <a:latin typeface="Bebas"/>
              </a:rPr>
              <a:t>Merupakan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fase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krusial</a:t>
            </a:r>
            <a:r>
              <a:rPr lang="en-ID" sz="1600" dirty="0">
                <a:latin typeface="Bebas"/>
              </a:rPr>
              <a:t> di mana </a:t>
            </a:r>
            <a:r>
              <a:rPr lang="en-ID" sz="1600" dirty="0" err="1">
                <a:latin typeface="Bebas"/>
              </a:rPr>
              <a:t>tim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menyaring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berbagai</a:t>
            </a:r>
            <a:r>
              <a:rPr lang="en-ID" sz="1600" dirty="0">
                <a:latin typeface="Bebas"/>
              </a:rPr>
              <a:t> ide yang </a:t>
            </a:r>
            <a:r>
              <a:rPr lang="en-ID" sz="1600" dirty="0" err="1">
                <a:latin typeface="Bebas"/>
              </a:rPr>
              <a:t>telah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dihasilkan</a:t>
            </a:r>
            <a:r>
              <a:rPr lang="en-ID" sz="1600" dirty="0">
                <a:latin typeface="Bebas"/>
              </a:rPr>
              <a:t> pada </a:t>
            </a:r>
            <a:r>
              <a:rPr lang="en-ID" sz="1600" dirty="0" err="1">
                <a:latin typeface="Bebas"/>
              </a:rPr>
              <a:t>tahap</a:t>
            </a:r>
            <a:r>
              <a:rPr lang="en-ID" sz="1600" dirty="0">
                <a:latin typeface="Bebas"/>
              </a:rPr>
              <a:t> </a:t>
            </a:r>
            <a:r>
              <a:rPr lang="en-ID" sz="1600" i="1" dirty="0">
                <a:latin typeface="Bebas"/>
              </a:rPr>
              <a:t>Diverge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untuk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kemudian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memilih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satu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solusi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terbaik</a:t>
            </a:r>
            <a:r>
              <a:rPr lang="en-ID" sz="1600" dirty="0">
                <a:latin typeface="Bebas"/>
              </a:rPr>
              <a:t> yang </a:t>
            </a:r>
            <a:r>
              <a:rPr lang="en-ID" sz="1600" dirty="0" err="1">
                <a:latin typeface="Bebas"/>
              </a:rPr>
              <a:t>akan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dikembangkan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lebih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lanjut</a:t>
            </a:r>
            <a:r>
              <a:rPr lang="en-ID" sz="1600" dirty="0">
                <a:latin typeface="Bebas"/>
              </a:rPr>
              <a:t>. Pada </a:t>
            </a:r>
            <a:r>
              <a:rPr lang="en-ID" sz="1600" dirty="0" err="1">
                <a:latin typeface="Bebas"/>
              </a:rPr>
              <a:t>tahap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ini</a:t>
            </a:r>
            <a:r>
              <a:rPr lang="en-ID" sz="1600" dirty="0">
                <a:latin typeface="Bebas"/>
              </a:rPr>
              <a:t>, proses </a:t>
            </a:r>
            <a:r>
              <a:rPr lang="en-ID" sz="1600" dirty="0" err="1">
                <a:latin typeface="Bebas"/>
              </a:rPr>
              <a:t>pengambilan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keputusan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dilakukan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secara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sistematis</a:t>
            </a:r>
            <a:r>
              <a:rPr lang="en-ID" sz="1600" dirty="0">
                <a:latin typeface="Bebas"/>
              </a:rPr>
              <a:t> dan </a:t>
            </a:r>
            <a:r>
              <a:rPr lang="en-ID" sz="1600" dirty="0" err="1">
                <a:latin typeface="Bebas"/>
              </a:rPr>
              <a:t>kolaboratif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dengan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mempertimbangkan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aspek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kebutuhan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pengguna</a:t>
            </a:r>
            <a:r>
              <a:rPr lang="en-ID" sz="1600" dirty="0">
                <a:latin typeface="Bebas"/>
              </a:rPr>
              <a:t>, </a:t>
            </a:r>
            <a:r>
              <a:rPr lang="en-ID" sz="1600" dirty="0" err="1">
                <a:latin typeface="Bebas"/>
              </a:rPr>
              <a:t>tujuan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bisnis</a:t>
            </a:r>
            <a:r>
              <a:rPr lang="en-ID" sz="1600" dirty="0">
                <a:latin typeface="Bebas"/>
              </a:rPr>
              <a:t>, </a:t>
            </a:r>
            <a:r>
              <a:rPr lang="en-ID" sz="1600" dirty="0" err="1">
                <a:latin typeface="Bebas"/>
              </a:rPr>
              <a:t>serta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kelayakan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teknis</a:t>
            </a:r>
            <a:r>
              <a:rPr lang="en-ID" sz="1600" dirty="0">
                <a:latin typeface="Bebas"/>
              </a:rPr>
              <a:t>. Tim </a:t>
            </a:r>
            <a:r>
              <a:rPr lang="en-ID" sz="1600" dirty="0" err="1">
                <a:latin typeface="Bebas"/>
              </a:rPr>
              <a:t>biasanya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menggunakan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teknik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seperti</a:t>
            </a:r>
            <a:r>
              <a:rPr lang="en-ID" sz="1600" dirty="0">
                <a:latin typeface="Bebas"/>
              </a:rPr>
              <a:t> </a:t>
            </a:r>
            <a:r>
              <a:rPr lang="en-ID" sz="1600" i="1" dirty="0">
                <a:latin typeface="Bebas"/>
              </a:rPr>
              <a:t>dot voting</a:t>
            </a:r>
            <a:r>
              <a:rPr lang="en-ID" sz="1600" dirty="0">
                <a:latin typeface="Bebas"/>
              </a:rPr>
              <a:t> (</a:t>
            </a:r>
            <a:r>
              <a:rPr lang="en-ID" sz="1600" dirty="0" err="1">
                <a:latin typeface="Bebas"/>
              </a:rPr>
              <a:t>pemungutan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suara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menggunakan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tanda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titik</a:t>
            </a:r>
            <a:r>
              <a:rPr lang="en-ID" sz="1600" dirty="0">
                <a:latin typeface="Bebas"/>
              </a:rPr>
              <a:t>), </a:t>
            </a:r>
            <a:r>
              <a:rPr lang="en-ID" sz="1600" i="1" dirty="0">
                <a:latin typeface="Bebas"/>
              </a:rPr>
              <a:t>heat map</a:t>
            </a:r>
            <a:r>
              <a:rPr lang="en-ID" sz="1600" dirty="0">
                <a:latin typeface="Bebas"/>
              </a:rPr>
              <a:t>, dan </a:t>
            </a:r>
            <a:r>
              <a:rPr lang="en-ID" sz="1600" dirty="0" err="1">
                <a:latin typeface="Bebas"/>
              </a:rPr>
              <a:t>diskusi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terarah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untuk</a:t>
            </a:r>
            <a:r>
              <a:rPr lang="en-ID" sz="1600" dirty="0">
                <a:latin typeface="Bebas"/>
              </a:rPr>
              <a:t> </a:t>
            </a:r>
            <a:r>
              <a:rPr lang="en-ID" sz="1600" dirty="0" err="1">
                <a:latin typeface="Bebas"/>
              </a:rPr>
              <a:t>mengidentifikasi</a:t>
            </a:r>
            <a:r>
              <a:rPr lang="en-ID" sz="1600" dirty="0">
                <a:latin typeface="Bebas"/>
              </a:rPr>
              <a:t> ide yang paling </a:t>
            </a:r>
            <a:r>
              <a:rPr lang="en-ID" sz="1600" dirty="0" err="1">
                <a:latin typeface="Bebas"/>
              </a:rPr>
              <a:t>potensial</a:t>
            </a:r>
            <a:r>
              <a:rPr lang="en-ID" sz="1600" dirty="0">
                <a:latin typeface="Bebas"/>
              </a:rPr>
              <a:t>. </a:t>
            </a:r>
            <a:r>
              <a:rPr lang="en-ID" sz="1600" i="1" dirty="0"/>
              <a:t>decider</a:t>
            </a:r>
            <a:r>
              <a:rPr lang="en-ID" sz="1600" dirty="0"/>
              <a:t> (</a:t>
            </a:r>
            <a:r>
              <a:rPr lang="en-ID" sz="1600" dirty="0" err="1"/>
              <a:t>pengambil</a:t>
            </a:r>
            <a:r>
              <a:rPr lang="en-ID" sz="1600" dirty="0"/>
              <a:t> </a:t>
            </a:r>
            <a:r>
              <a:rPr lang="en-ID" sz="1600" dirty="0" err="1"/>
              <a:t>keputusan</a:t>
            </a:r>
            <a:r>
              <a:rPr lang="en-ID" sz="1600" dirty="0"/>
              <a:t> </a:t>
            </a:r>
            <a:r>
              <a:rPr lang="en-ID" sz="1600" dirty="0" err="1"/>
              <a:t>utama</a:t>
            </a:r>
            <a:r>
              <a:rPr lang="en-ID" sz="1600" dirty="0"/>
              <a:t>) </a:t>
            </a:r>
            <a:r>
              <a:rPr lang="en-ID" sz="1600" dirty="0" err="1"/>
              <a:t>menjadi</a:t>
            </a:r>
            <a:r>
              <a:rPr lang="en-ID" sz="1600" dirty="0"/>
              <a:t> </a:t>
            </a:r>
            <a:r>
              <a:rPr lang="en-ID" sz="1600" dirty="0" err="1"/>
              <a:t>penting</a:t>
            </a:r>
            <a:r>
              <a:rPr lang="en-ID" sz="1600" dirty="0"/>
              <a:t> </a:t>
            </a:r>
            <a:r>
              <a:rPr lang="en-ID" sz="1600" dirty="0" err="1"/>
              <a:t>dalam</a:t>
            </a:r>
            <a:r>
              <a:rPr lang="en-ID" sz="1600" dirty="0"/>
              <a:t> </a:t>
            </a:r>
            <a:r>
              <a:rPr lang="en-ID" sz="1600" dirty="0" err="1"/>
              <a:t>menentukan</a:t>
            </a:r>
            <a:r>
              <a:rPr lang="en-ID" sz="1600" dirty="0"/>
              <a:t> </a:t>
            </a:r>
            <a:r>
              <a:rPr lang="en-ID" sz="1600" dirty="0" err="1"/>
              <a:t>pilihan</a:t>
            </a:r>
            <a:r>
              <a:rPr lang="en-ID" sz="1600" dirty="0"/>
              <a:t> </a:t>
            </a:r>
            <a:r>
              <a:rPr lang="en-ID" sz="1600" dirty="0" err="1"/>
              <a:t>akhir</a:t>
            </a:r>
            <a:r>
              <a:rPr lang="en-ID" sz="1600" dirty="0"/>
              <a:t> </a:t>
            </a:r>
            <a:r>
              <a:rPr lang="en-ID" sz="1600" dirty="0" err="1"/>
              <a:t>ketika</a:t>
            </a:r>
            <a:r>
              <a:rPr lang="en-ID" sz="1600" dirty="0"/>
              <a:t> </a:t>
            </a:r>
            <a:r>
              <a:rPr lang="en-ID" sz="1600" dirty="0" err="1"/>
              <a:t>terdapat</a:t>
            </a:r>
            <a:r>
              <a:rPr lang="en-ID" sz="1600" dirty="0"/>
              <a:t> </a:t>
            </a:r>
            <a:r>
              <a:rPr lang="en-ID" sz="1600" dirty="0" err="1"/>
              <a:t>beberapa</a:t>
            </a:r>
            <a:r>
              <a:rPr lang="en-ID" sz="1600" dirty="0"/>
              <a:t> </a:t>
            </a:r>
            <a:r>
              <a:rPr lang="en-ID" sz="1600" dirty="0" err="1"/>
              <a:t>alternatif</a:t>
            </a:r>
            <a:r>
              <a:rPr lang="en-ID" sz="1600" dirty="0"/>
              <a:t> yang </a:t>
            </a:r>
            <a:r>
              <a:rPr lang="en-ID" sz="1600" dirty="0" err="1"/>
              <a:t>sama</a:t>
            </a:r>
            <a:r>
              <a:rPr lang="en-ID" sz="1600" dirty="0"/>
              <a:t> </a:t>
            </a:r>
            <a:r>
              <a:rPr lang="en-ID" sz="1600" dirty="0" err="1"/>
              <a:t>kuat</a:t>
            </a:r>
            <a:r>
              <a:rPr lang="en-ID" sz="1600" dirty="0"/>
              <a:t>.</a:t>
            </a:r>
            <a:endParaRPr lang="en-US" sz="1600" dirty="0">
              <a:latin typeface="Beba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7DFF1F9-9331-1B6F-FDAE-FF59F7117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645300"/>
            <a:ext cx="4212700" cy="38652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49640E-DDC8-8675-8383-7678419BF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0620" y="2670143"/>
            <a:ext cx="4972723" cy="36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10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93DB58A-52A5-8A21-BB00-5C97C1276C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FCE427C-F517-8E19-AF13-D9EAC32F0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302" y="789514"/>
            <a:ext cx="86027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PROTOTYPE (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Membuat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Prototipe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AAF7CD-67C4-61E4-B328-F12B6224B668}"/>
              </a:ext>
            </a:extLst>
          </p:cNvPr>
          <p:cNvSpPr txBox="1"/>
          <p:nvPr/>
        </p:nvSpPr>
        <p:spPr>
          <a:xfrm>
            <a:off x="1053302" y="1508997"/>
            <a:ext cx="522862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sz="1600" dirty="0" err="1"/>
              <a:t>fase</a:t>
            </a:r>
            <a:r>
              <a:rPr lang="en-ID" sz="1600" dirty="0"/>
              <a:t> di mana ide </a:t>
            </a:r>
            <a:r>
              <a:rPr lang="en-ID" sz="1600" dirty="0" err="1"/>
              <a:t>atau</a:t>
            </a:r>
            <a:r>
              <a:rPr lang="en-ID" sz="1600" dirty="0"/>
              <a:t> </a:t>
            </a:r>
            <a:r>
              <a:rPr lang="en-ID" sz="1600" dirty="0" err="1"/>
              <a:t>solusi</a:t>
            </a:r>
            <a:r>
              <a:rPr lang="en-ID" sz="1600" dirty="0"/>
              <a:t> </a:t>
            </a:r>
            <a:r>
              <a:rPr lang="en-ID" sz="1600" dirty="0" err="1"/>
              <a:t>terpilih</a:t>
            </a:r>
            <a:r>
              <a:rPr lang="en-ID" sz="1600" dirty="0"/>
              <a:t> </a:t>
            </a:r>
            <a:r>
              <a:rPr lang="en-ID" sz="1600" dirty="0" err="1"/>
              <a:t>dari</a:t>
            </a:r>
            <a:r>
              <a:rPr lang="en-ID" sz="1600" dirty="0"/>
              <a:t> </a:t>
            </a:r>
            <a:r>
              <a:rPr lang="en-ID" sz="1600" dirty="0" err="1"/>
              <a:t>tahap</a:t>
            </a:r>
            <a:r>
              <a:rPr lang="en-ID" sz="1600" dirty="0"/>
              <a:t> </a:t>
            </a:r>
            <a:r>
              <a:rPr lang="en-ID" sz="1600" dirty="0" err="1"/>
              <a:t>sebelumnya</a:t>
            </a:r>
            <a:r>
              <a:rPr lang="en-ID" sz="1600" dirty="0"/>
              <a:t> </a:t>
            </a:r>
            <a:r>
              <a:rPr lang="en-ID" sz="1600" dirty="0" err="1"/>
              <a:t>diwujudkan</a:t>
            </a:r>
            <a:r>
              <a:rPr lang="en-ID" sz="1600" dirty="0"/>
              <a:t> </a:t>
            </a:r>
            <a:r>
              <a:rPr lang="en-ID" sz="1600" dirty="0" err="1"/>
              <a:t>ke</a:t>
            </a:r>
            <a:r>
              <a:rPr lang="en-ID" sz="1600" dirty="0"/>
              <a:t> </a:t>
            </a:r>
            <a:r>
              <a:rPr lang="en-ID" sz="1600" dirty="0" err="1"/>
              <a:t>dalam</a:t>
            </a:r>
            <a:r>
              <a:rPr lang="en-ID" sz="1600" dirty="0"/>
              <a:t> </a:t>
            </a:r>
            <a:r>
              <a:rPr lang="en-ID" sz="1600" dirty="0" err="1"/>
              <a:t>bentuk</a:t>
            </a:r>
            <a:r>
              <a:rPr lang="en-ID" sz="1600" dirty="0"/>
              <a:t> </a:t>
            </a:r>
            <a:r>
              <a:rPr lang="en-ID" sz="1600" dirty="0" err="1"/>
              <a:t>nyata</a:t>
            </a:r>
            <a:r>
              <a:rPr lang="en-ID" sz="1600" dirty="0"/>
              <a:t> yang </a:t>
            </a:r>
            <a:r>
              <a:rPr lang="en-ID" sz="1600" dirty="0" err="1"/>
              <a:t>dapat</a:t>
            </a:r>
            <a:r>
              <a:rPr lang="en-ID" sz="1600" dirty="0"/>
              <a:t> </a:t>
            </a:r>
            <a:r>
              <a:rPr lang="en-ID" sz="1600" dirty="0" err="1"/>
              <a:t>dilihat</a:t>
            </a:r>
            <a:r>
              <a:rPr lang="en-ID" sz="1600" dirty="0"/>
              <a:t>, </a:t>
            </a:r>
            <a:r>
              <a:rPr lang="en-ID" sz="1600" dirty="0" err="1"/>
              <a:t>digunakan</a:t>
            </a:r>
            <a:r>
              <a:rPr lang="en-ID" sz="1600" dirty="0"/>
              <a:t>, dan </a:t>
            </a:r>
            <a:r>
              <a:rPr lang="en-ID" sz="1600" dirty="0" err="1"/>
              <a:t>diuji</a:t>
            </a:r>
            <a:r>
              <a:rPr lang="en-ID" sz="1600" dirty="0"/>
              <a:t> oleh </a:t>
            </a:r>
            <a:r>
              <a:rPr lang="en-ID" sz="1600" dirty="0" err="1"/>
              <a:t>pengguna</a:t>
            </a:r>
            <a:r>
              <a:rPr lang="en-ID" sz="1600" dirty="0"/>
              <a:t>. </a:t>
            </a:r>
            <a:r>
              <a:rPr lang="en-ID" sz="1600" b="1" dirty="0" err="1"/>
              <a:t>Prototipe</a:t>
            </a:r>
            <a:r>
              <a:rPr lang="en-ID" sz="1600" dirty="0"/>
              <a:t> yang </a:t>
            </a:r>
            <a:r>
              <a:rPr lang="en-ID" sz="1600" dirty="0" err="1"/>
              <a:t>dibuat</a:t>
            </a:r>
            <a:r>
              <a:rPr lang="en-ID" sz="1600" dirty="0"/>
              <a:t> </a:t>
            </a:r>
            <a:r>
              <a:rPr lang="en-ID" sz="1600" dirty="0" err="1"/>
              <a:t>bukanlah</a:t>
            </a:r>
            <a:r>
              <a:rPr lang="en-ID" sz="1600" dirty="0"/>
              <a:t> </a:t>
            </a:r>
            <a:r>
              <a:rPr lang="en-ID" sz="1600" dirty="0" err="1"/>
              <a:t>produk</a:t>
            </a:r>
            <a:r>
              <a:rPr lang="en-ID" sz="1600" dirty="0"/>
              <a:t> </a:t>
            </a:r>
            <a:r>
              <a:rPr lang="en-ID" sz="1600" dirty="0" err="1"/>
              <a:t>akhir</a:t>
            </a:r>
            <a:r>
              <a:rPr lang="en-ID" sz="1600" dirty="0"/>
              <a:t>, </a:t>
            </a:r>
            <a:r>
              <a:rPr lang="en-ID" sz="1600" dirty="0" err="1"/>
              <a:t>melainkan</a:t>
            </a:r>
            <a:r>
              <a:rPr lang="en-ID" sz="1600" dirty="0"/>
              <a:t> </a:t>
            </a:r>
            <a:r>
              <a:rPr lang="en-ID" sz="1600" dirty="0" err="1"/>
              <a:t>representasi</a:t>
            </a:r>
            <a:r>
              <a:rPr lang="en-ID" sz="1600" dirty="0"/>
              <a:t> </a:t>
            </a:r>
            <a:r>
              <a:rPr lang="en-ID" sz="1600" dirty="0" err="1"/>
              <a:t>sederhana</a:t>
            </a:r>
            <a:r>
              <a:rPr lang="en-ID" sz="1600" dirty="0"/>
              <a:t> (</a:t>
            </a:r>
            <a:r>
              <a:rPr lang="en-ID" sz="1600" b="1" i="1" dirty="0"/>
              <a:t>low-fidelity</a:t>
            </a:r>
            <a:r>
              <a:rPr lang="en-ID" sz="1600" dirty="0"/>
              <a:t> </a:t>
            </a:r>
            <a:r>
              <a:rPr lang="en-ID" sz="1600" dirty="0" err="1"/>
              <a:t>hingga</a:t>
            </a:r>
            <a:r>
              <a:rPr lang="en-ID" sz="1600" dirty="0"/>
              <a:t> </a:t>
            </a:r>
            <a:r>
              <a:rPr lang="en-ID" sz="1600" b="1" i="1" dirty="0"/>
              <a:t>high-fidelity</a:t>
            </a:r>
            <a:r>
              <a:rPr lang="en-ID" sz="1600" dirty="0"/>
              <a:t>) yang </a:t>
            </a:r>
            <a:r>
              <a:rPr lang="en-ID" sz="1600" dirty="0" err="1"/>
              <a:t>menampilkan</a:t>
            </a:r>
            <a:r>
              <a:rPr lang="en-ID" sz="1600" dirty="0"/>
              <a:t> </a:t>
            </a:r>
            <a:r>
              <a:rPr lang="en-ID" sz="1600" dirty="0" err="1"/>
              <a:t>fungsi</a:t>
            </a:r>
            <a:r>
              <a:rPr lang="en-ID" sz="1600" dirty="0"/>
              <a:t> </a:t>
            </a:r>
            <a:r>
              <a:rPr lang="en-ID" sz="1600" dirty="0" err="1"/>
              <a:t>utama</a:t>
            </a:r>
            <a:r>
              <a:rPr lang="en-ID" sz="1600" dirty="0"/>
              <a:t> </a:t>
            </a:r>
            <a:r>
              <a:rPr lang="en-ID" sz="1600" dirty="0" err="1"/>
              <a:t>dari</a:t>
            </a:r>
            <a:r>
              <a:rPr lang="en-ID" sz="1600" dirty="0"/>
              <a:t> </a:t>
            </a:r>
            <a:r>
              <a:rPr lang="en-ID" sz="1600" dirty="0" err="1"/>
              <a:t>solusi</a:t>
            </a:r>
            <a:r>
              <a:rPr lang="en-ID" sz="1600" dirty="0"/>
              <a:t>. </a:t>
            </a:r>
          </a:p>
          <a:p>
            <a:pPr algn="just"/>
            <a:r>
              <a:rPr lang="en-ID" sz="1600" dirty="0"/>
              <a:t>Tujuan </a:t>
            </a:r>
            <a:r>
              <a:rPr lang="en-ID" sz="1600" dirty="0" err="1"/>
              <a:t>utama</a:t>
            </a:r>
            <a:r>
              <a:rPr lang="en-ID" sz="1600" dirty="0"/>
              <a:t> </a:t>
            </a:r>
            <a:r>
              <a:rPr lang="en-ID" sz="1600" dirty="0" err="1"/>
              <a:t>untuk</a:t>
            </a:r>
            <a:r>
              <a:rPr lang="en-ID" sz="1600" dirty="0"/>
              <a:t> </a:t>
            </a:r>
            <a:r>
              <a:rPr lang="en-ID" sz="1600" dirty="0" err="1"/>
              <a:t>menghadirkan</a:t>
            </a:r>
            <a:r>
              <a:rPr lang="en-ID" sz="1600" dirty="0"/>
              <a:t> </a:t>
            </a:r>
            <a:r>
              <a:rPr lang="en-ID" sz="1600" dirty="0" err="1"/>
              <a:t>gambaran</a:t>
            </a:r>
            <a:r>
              <a:rPr lang="en-ID" sz="1600" dirty="0"/>
              <a:t> </a:t>
            </a:r>
            <a:r>
              <a:rPr lang="en-ID" sz="1600" dirty="0" err="1"/>
              <a:t>konkret</a:t>
            </a:r>
            <a:r>
              <a:rPr lang="en-ID" sz="1600" dirty="0"/>
              <a:t> </a:t>
            </a:r>
            <a:r>
              <a:rPr lang="en-ID" sz="1600" dirty="0" err="1"/>
              <a:t>dari</a:t>
            </a:r>
            <a:r>
              <a:rPr lang="en-ID" sz="1600" dirty="0"/>
              <a:t> ide </a:t>
            </a:r>
            <a:r>
              <a:rPr lang="en-ID" sz="1600" dirty="0" err="1"/>
              <a:t>sehingga</a:t>
            </a:r>
            <a:r>
              <a:rPr lang="en-ID" sz="1600" dirty="0"/>
              <a:t> </a:t>
            </a:r>
            <a:r>
              <a:rPr lang="en-ID" sz="1600" dirty="0" err="1"/>
              <a:t>tim</a:t>
            </a:r>
            <a:r>
              <a:rPr lang="en-ID" sz="1600" dirty="0"/>
              <a:t> </a:t>
            </a:r>
            <a:r>
              <a:rPr lang="en-ID" sz="1600" dirty="0" err="1"/>
              <a:t>dapat</a:t>
            </a:r>
            <a:r>
              <a:rPr lang="en-ID" sz="1600" dirty="0"/>
              <a:t> </a:t>
            </a:r>
            <a:r>
              <a:rPr lang="en-ID" sz="1600" dirty="0" err="1"/>
              <a:t>memperoleh</a:t>
            </a:r>
            <a:r>
              <a:rPr lang="en-ID" sz="1600" dirty="0"/>
              <a:t> </a:t>
            </a:r>
            <a:r>
              <a:rPr lang="en-ID" sz="1600" dirty="0" err="1"/>
              <a:t>umpan</a:t>
            </a:r>
            <a:r>
              <a:rPr lang="en-ID" sz="1600" dirty="0"/>
              <a:t> </a:t>
            </a:r>
            <a:r>
              <a:rPr lang="en-ID" sz="1600" dirty="0" err="1"/>
              <a:t>balik</a:t>
            </a:r>
            <a:r>
              <a:rPr lang="en-ID" sz="1600" dirty="0"/>
              <a:t> yang </a:t>
            </a:r>
            <a:r>
              <a:rPr lang="en-ID" sz="1600" dirty="0" err="1"/>
              <a:t>realistis</a:t>
            </a:r>
            <a:r>
              <a:rPr lang="en-ID" sz="1600" dirty="0"/>
              <a:t> </a:t>
            </a:r>
            <a:r>
              <a:rPr lang="en-ID" sz="1600" dirty="0" err="1"/>
              <a:t>tanpa</a:t>
            </a:r>
            <a:r>
              <a:rPr lang="en-ID" sz="1600" dirty="0"/>
              <a:t> </a:t>
            </a:r>
            <a:r>
              <a:rPr lang="en-ID" sz="1600" dirty="0" err="1"/>
              <a:t>harus</a:t>
            </a:r>
            <a:r>
              <a:rPr lang="en-ID" sz="1600" dirty="0"/>
              <a:t> </a:t>
            </a:r>
            <a:r>
              <a:rPr lang="en-ID" sz="1600" dirty="0" err="1"/>
              <a:t>menghabiskan</a:t>
            </a:r>
            <a:r>
              <a:rPr lang="en-ID" sz="1600" dirty="0"/>
              <a:t> </a:t>
            </a:r>
            <a:r>
              <a:rPr lang="en-ID" sz="1600" dirty="0" err="1"/>
              <a:t>banyak</a:t>
            </a:r>
            <a:r>
              <a:rPr lang="en-ID" sz="1600" dirty="0"/>
              <a:t> </a:t>
            </a:r>
            <a:r>
              <a:rPr lang="en-ID" sz="1600" dirty="0" err="1"/>
              <a:t>waktu</a:t>
            </a:r>
            <a:r>
              <a:rPr lang="en-ID" sz="1600" dirty="0"/>
              <a:t> dan </a:t>
            </a:r>
            <a:r>
              <a:rPr lang="en-ID" sz="1600" dirty="0" err="1"/>
              <a:t>biaya</a:t>
            </a:r>
            <a:r>
              <a:rPr lang="en-ID" sz="1600" dirty="0"/>
              <a:t> </a:t>
            </a:r>
            <a:r>
              <a:rPr lang="en-ID" sz="1600" dirty="0" err="1"/>
              <a:t>dalam</a:t>
            </a:r>
            <a:r>
              <a:rPr lang="en-ID" sz="1600" dirty="0"/>
              <a:t> </a:t>
            </a:r>
            <a:r>
              <a:rPr lang="en-ID" sz="1600" dirty="0" err="1"/>
              <a:t>pengembangan</a:t>
            </a:r>
            <a:r>
              <a:rPr lang="en-ID" sz="1600" dirty="0"/>
              <a:t> </a:t>
            </a:r>
            <a:r>
              <a:rPr lang="en-ID" sz="1600" dirty="0" err="1"/>
              <a:t>penuh</a:t>
            </a:r>
            <a:r>
              <a:rPr lang="en-ID" sz="1600" dirty="0"/>
              <a:t>. </a:t>
            </a:r>
          </a:p>
          <a:p>
            <a:pPr algn="just"/>
            <a:r>
              <a:rPr lang="en-ID" sz="1600" dirty="0" err="1"/>
              <a:t>Prototipe</a:t>
            </a:r>
            <a:r>
              <a:rPr lang="en-ID" sz="1600" dirty="0"/>
              <a:t> </a:t>
            </a:r>
            <a:r>
              <a:rPr lang="en-ID" sz="1600" dirty="0" err="1"/>
              <a:t>dapat</a:t>
            </a:r>
            <a:r>
              <a:rPr lang="en-ID" sz="1600" dirty="0"/>
              <a:t> </a:t>
            </a:r>
            <a:r>
              <a:rPr lang="en-ID" sz="1600" dirty="0" err="1"/>
              <a:t>berupa</a:t>
            </a:r>
            <a:r>
              <a:rPr lang="en-ID" sz="1600" dirty="0"/>
              <a:t> </a:t>
            </a:r>
            <a:r>
              <a:rPr lang="en-ID" sz="1600" dirty="0" err="1"/>
              <a:t>desain</a:t>
            </a:r>
            <a:r>
              <a:rPr lang="en-ID" sz="1600" dirty="0"/>
              <a:t> </a:t>
            </a:r>
            <a:r>
              <a:rPr lang="en-ID" sz="1600" dirty="0" err="1"/>
              <a:t>antarmuka</a:t>
            </a:r>
            <a:r>
              <a:rPr lang="en-ID" sz="1600" dirty="0"/>
              <a:t> </a:t>
            </a:r>
            <a:r>
              <a:rPr lang="en-ID" sz="1600" dirty="0" err="1"/>
              <a:t>aplikasi</a:t>
            </a:r>
            <a:r>
              <a:rPr lang="en-ID" sz="1600" dirty="0"/>
              <a:t>, model </a:t>
            </a:r>
            <a:r>
              <a:rPr lang="en-ID" sz="1600" dirty="0" err="1"/>
              <a:t>interaktif</a:t>
            </a:r>
            <a:r>
              <a:rPr lang="en-ID" sz="1600" dirty="0"/>
              <a:t>, </a:t>
            </a:r>
            <a:r>
              <a:rPr lang="en-ID" sz="1600" dirty="0" err="1"/>
              <a:t>atau</a:t>
            </a:r>
            <a:r>
              <a:rPr lang="en-ID" sz="1600" dirty="0"/>
              <a:t> </a:t>
            </a:r>
            <a:r>
              <a:rPr lang="en-ID" sz="1600" dirty="0" err="1"/>
              <a:t>simulasi</a:t>
            </a:r>
            <a:r>
              <a:rPr lang="en-ID" sz="1600" dirty="0"/>
              <a:t> </a:t>
            </a:r>
            <a:r>
              <a:rPr lang="en-ID" sz="1600" dirty="0" err="1"/>
              <a:t>layanan</a:t>
            </a:r>
            <a:r>
              <a:rPr lang="en-ID" sz="1600" dirty="0"/>
              <a:t> yang </a:t>
            </a:r>
            <a:r>
              <a:rPr lang="en-ID" sz="1600" dirty="0" err="1"/>
              <a:t>dibuat</a:t>
            </a:r>
            <a:r>
              <a:rPr lang="en-ID" sz="1600" dirty="0"/>
              <a:t> </a:t>
            </a:r>
            <a:r>
              <a:rPr lang="en-ID" sz="1600" dirty="0" err="1"/>
              <a:t>menggunakan</a:t>
            </a:r>
            <a:r>
              <a:rPr lang="en-ID" sz="1600" dirty="0"/>
              <a:t> </a:t>
            </a:r>
            <a:r>
              <a:rPr lang="en-ID" sz="1600" dirty="0" err="1"/>
              <a:t>alat</a:t>
            </a:r>
            <a:r>
              <a:rPr lang="en-ID" sz="1600" dirty="0"/>
              <a:t> </a:t>
            </a:r>
            <a:r>
              <a:rPr lang="en-ID" sz="1600" dirty="0" err="1"/>
              <a:t>seperti</a:t>
            </a:r>
            <a:r>
              <a:rPr lang="en-ID" sz="1600" dirty="0"/>
              <a:t> Figma, Adobe XD, </a:t>
            </a:r>
            <a:r>
              <a:rPr lang="en-ID" sz="1600" dirty="0" err="1"/>
              <a:t>atau</a:t>
            </a:r>
            <a:r>
              <a:rPr lang="en-ID" sz="1600" dirty="0"/>
              <a:t> InVision.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2B40053-0A7A-E8B5-D4D1-FEF859B31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243" y="1527048"/>
            <a:ext cx="4702079" cy="30723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9CA541E-3C8B-F429-0F4E-6A899A24B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243" y="3724046"/>
            <a:ext cx="4702079" cy="3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29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F23E5A-91D7-FF30-A285-24287201A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216" y="0"/>
            <a:ext cx="121920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9AE0A8A-2B01-FC43-AA90-88BA2A4E3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45" y="532794"/>
            <a:ext cx="10896600" cy="623412"/>
          </a:xfrm>
        </p:spPr>
        <p:txBody>
          <a:bodyPr>
            <a:noAutofit/>
          </a:bodyPr>
          <a:lstStyle/>
          <a:p>
            <a:pPr algn="l"/>
            <a:r>
              <a:rPr lang="en-ID" sz="3200" dirty="0">
                <a:solidFill>
                  <a:srgbClr val="FF0000"/>
                </a:solidFill>
              </a:rPr>
              <a:t>Test (</a:t>
            </a:r>
            <a:r>
              <a:rPr lang="en-ID" sz="3200" dirty="0" err="1">
                <a:solidFill>
                  <a:srgbClr val="FF0000"/>
                </a:solidFill>
              </a:rPr>
              <a:t>Pengujian</a:t>
            </a:r>
            <a:r>
              <a:rPr lang="en-ID" sz="3200" dirty="0">
                <a:solidFill>
                  <a:srgbClr val="FF0000"/>
                </a:solidFill>
              </a:rPr>
              <a:t> </a:t>
            </a:r>
            <a:r>
              <a:rPr lang="en-ID" sz="3200" dirty="0" err="1">
                <a:solidFill>
                  <a:srgbClr val="FF0000"/>
                </a:solidFill>
              </a:rPr>
              <a:t>ke</a:t>
            </a:r>
            <a:r>
              <a:rPr lang="en-ID" sz="3200" dirty="0">
                <a:solidFill>
                  <a:srgbClr val="FF0000"/>
                </a:solidFill>
              </a:rPr>
              <a:t> </a:t>
            </a:r>
            <a:r>
              <a:rPr lang="en-ID" sz="3200" dirty="0" err="1">
                <a:solidFill>
                  <a:srgbClr val="FF0000"/>
                </a:solidFill>
              </a:rPr>
              <a:t>Pengguna</a:t>
            </a:r>
            <a:r>
              <a:rPr lang="en-ID" sz="3200" dirty="0">
                <a:solidFill>
                  <a:srgbClr val="FF0000"/>
                </a:solidFill>
              </a:rPr>
              <a:t>)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EC3ED20-CB76-1340-0B2F-8087663A25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6154BE-73F1-2A8C-1904-F0C93515526B}"/>
              </a:ext>
            </a:extLst>
          </p:cNvPr>
          <p:cNvSpPr txBox="1"/>
          <p:nvPr/>
        </p:nvSpPr>
        <p:spPr>
          <a:xfrm>
            <a:off x="1086645" y="994307"/>
            <a:ext cx="735664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Untuk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memvalidasi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solusi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yang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telah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dibuat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melalui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prototipe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dengan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melibatkan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pengguna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nyata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.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Prototipe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diuji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secara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langsung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kepada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beberapa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target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pengguna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untuk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melihat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bagaimana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mereka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berinteraksi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,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memahami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, dan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merespons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solusi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yang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ditawarkan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.  </a:t>
            </a:r>
          </a:p>
          <a:p>
            <a:pPr algn="just"/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Proses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pengujian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biasanya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dilakukan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melalui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wawancara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terarah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dan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observasi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perilaku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pengguna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saat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mencoba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prototipe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,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sehingga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tim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dapat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memperoleh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insight yang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jujur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dan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objektif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.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Fokus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utama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tidak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hanya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pada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pendapat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pengguna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,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tetapi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juga pada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bagaimana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mereka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bertindak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, di mana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mereka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mengalami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kebingungan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,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serta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bagian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mana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dari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solusi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yang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dianggap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efektif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atau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 </a:t>
            </a:r>
            <a:r>
              <a:rPr lang="en-ID" sz="1600" dirty="0" err="1">
                <a:solidFill>
                  <a:srgbClr val="FFFF00"/>
                </a:solidFill>
                <a:latin typeface="Aptos" panose="020B0004020202020204" pitchFamily="34" charset="0"/>
              </a:rPr>
              <a:t>tidak</a:t>
            </a:r>
            <a:r>
              <a:rPr lang="en-ID" sz="1600" dirty="0">
                <a:solidFill>
                  <a:srgbClr val="FFFF00"/>
                </a:solidFill>
                <a:latin typeface="Aptos" panose="020B000402020202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BD4784-E8CD-1E6F-343B-C2A28CF2F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7621" y="4346888"/>
            <a:ext cx="2216163" cy="251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164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5">
      <a:dk1>
        <a:srgbClr val="3F3F3F"/>
      </a:dk1>
      <a:lt1>
        <a:srgbClr val="FFFFFF"/>
      </a:lt1>
      <a:dk2>
        <a:srgbClr val="000000"/>
      </a:dk2>
      <a:lt2>
        <a:srgbClr val="A5A5A5"/>
      </a:lt2>
      <a:accent1>
        <a:srgbClr val="00194C"/>
      </a:accent1>
      <a:accent2>
        <a:srgbClr val="EAB200"/>
      </a:accent2>
      <a:accent3>
        <a:srgbClr val="DDDDDD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ustom 28">
      <a:majorFont>
        <a:latin typeface="Gill Sans MT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avel Presentation_win32_v2" id="{1F3BE848-A059-4AF4-89B2-3C575AFD7A20}" vid="{A68E0537-505F-4C11-B0E8-DA8640CB4D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C5179A-B9B5-4229-BCDD-2E1CD5D344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A88F49E-C42F-4822-8376-318FB5D7679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64ED8A25-70CA-4AFB-A0DB-C391ACAAD2C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Travel presentation</Template>
  <TotalTime>6301</TotalTime>
  <Words>864</Words>
  <Application>Microsoft Office PowerPoint</Application>
  <PresentationFormat>Widescreen</PresentationFormat>
  <Paragraphs>63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Aptos</vt:lpstr>
      <vt:lpstr>Arial</vt:lpstr>
      <vt:lpstr>Bebas</vt:lpstr>
      <vt:lpstr>Calibri</vt:lpstr>
      <vt:lpstr>Gill Sans Light</vt:lpstr>
      <vt:lpstr>Gill Sans MT</vt:lpstr>
      <vt:lpstr>Gill Sans Nova Light</vt:lpstr>
      <vt:lpstr>Helvetica Light</vt:lpstr>
      <vt:lpstr>Office Theme</vt:lpstr>
      <vt:lpstr>Javelin Board </vt:lpstr>
      <vt:lpstr>PowerPoint Presentation</vt:lpstr>
      <vt:lpstr>PowerPoint Presentation</vt:lpstr>
      <vt:lpstr>PowerPoint Presentation</vt:lpstr>
      <vt:lpstr>Understand  (Memahami Masalah)</vt:lpstr>
      <vt:lpstr>Diverge (Menghasilkan Ide)</vt:lpstr>
      <vt:lpstr>Decide (Menentukan Solusi)</vt:lpstr>
      <vt:lpstr>PowerPoint Presentation</vt:lpstr>
      <vt:lpstr>Test (Pengujian ke Pengguna)</vt:lpstr>
      <vt:lpstr>THANK YOU</vt:lpstr>
      <vt:lpstr>Studi Kasus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Dibyo s</dc:creator>
  <cp:lastModifiedBy>Dibyo s</cp:lastModifiedBy>
  <cp:revision>3</cp:revision>
  <dcterms:created xsi:type="dcterms:W3CDTF">2026-04-02T03:53:21Z</dcterms:created>
  <dcterms:modified xsi:type="dcterms:W3CDTF">2026-04-06T12:54:50Z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