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7"/>
  </p:notesMasterIdLst>
  <p:handoutMasterIdLst>
    <p:handoutMasterId r:id="rId18"/>
  </p:handoutMasterIdLst>
  <p:sldIdLst>
    <p:sldId id="258" r:id="rId5"/>
    <p:sldId id="265" r:id="rId6"/>
    <p:sldId id="268" r:id="rId7"/>
    <p:sldId id="272" r:id="rId8"/>
    <p:sldId id="277" r:id="rId9"/>
    <p:sldId id="282" r:id="rId10"/>
    <p:sldId id="287" r:id="rId11"/>
    <p:sldId id="292" r:id="rId12"/>
    <p:sldId id="300" r:id="rId13"/>
    <p:sldId id="301" r:id="rId14"/>
    <p:sldId id="299" r:id="rId15"/>
    <p:sldId id="302" r:id="rId16"/>
  </p:sldIdLst>
  <p:sldSz cx="12192000" cy="6858000"/>
  <p:notesSz cx="6858000" cy="9144000"/>
  <p:embeddedFontLst>
    <p:embeddedFont>
      <p:font typeface="Aharoni" panose="02010803020104030203" pitchFamily="2" charset="-79"/>
      <p:bold r:id="rId19"/>
    </p:embeddedFont>
    <p:embeddedFont>
      <p:font typeface="Avenir Next LT Pro" panose="020B0504020202020204" pitchFamily="34" charset="0"/>
      <p:regular r:id="rId20"/>
      <p:bold r:id="rId21"/>
      <p:italic r:id="rId22"/>
      <p:boldItalic r:id="rId23"/>
    </p:embeddedFont>
    <p:embeddedFont>
      <p:font typeface="Bodoni Bk BT" panose="02070603070706020303" pitchFamily="18" charset="0"/>
      <p:regular r:id="rId24"/>
      <p:italic r:id="rId25"/>
    </p:embeddedFont>
    <p:embeddedFont>
      <p:font typeface="Lucida Bright" panose="02040602050505020304" pitchFamily="18" charset="0"/>
      <p:regular r:id="rId26"/>
      <p:bold r:id="rId27"/>
      <p:italic r:id="rId28"/>
      <p:boldItalic r:id="rId29"/>
    </p:embeddedFont>
    <p:embeddedFont>
      <p:font typeface="Speak Pro" panose="020B0504020101020102"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111" d="100"/>
          <a:sy n="111" d="100"/>
        </p:scale>
        <p:origin x="594" y="84"/>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03/26/2026</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03/26/2026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03/26/2026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357903" y="472066"/>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03/26/2026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03/26/2026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03/26/2026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03/26/2026</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03/26/2026</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03/26/2026</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03/26/2026</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03/26/2026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03/26/2026</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03/26/2026</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2026</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03/26/2026</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03/26/2026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03/26/2026</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03/26/2026</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03/26/2026</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03/26/2026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11111104" y="131619"/>
            <a:ext cx="963693" cy="347435"/>
          </a:xfrm>
        </p:spPr>
        <p:txBody>
          <a:bodyPr>
            <a:noAutofit/>
          </a:bodyPr>
          <a:lstStyle>
            <a:lvl1pPr marL="0" indent="0" algn="r">
              <a:buNone/>
              <a:defRPr lang="en-US" sz="2400" b="1" i="0" kern="1200" dirty="0">
                <a:solidFill>
                  <a:schemeClr val="bg2"/>
                </a:solidFill>
                <a:latin typeface="+mn-lt"/>
                <a:ea typeface="+mn-ea"/>
                <a:cs typeface="+mn-cs"/>
              </a:defRPr>
            </a:lvl1pPr>
          </a:lstStyle>
          <a:p>
            <a:pPr lvl="0"/>
            <a:r>
              <a:rPr lang="en-US" noProof="0" dirty="0"/>
              <a:t>2026</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03/26/2026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03/26/2026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03/26/2026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03/26/2026</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03/26/2026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03/26/2026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03/26/2026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03/26/2026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03/26/2026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dirty="0"/>
              <a:t>2026</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03/26/2026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03/26/2026</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03/26/2026</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03/26/2026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03/26/2026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03/26/2026</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03/26/2026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7006"/>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03/26/2026</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731500" y="388989"/>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dirty="0"/>
              <a:t>2026</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2026</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03/26/2026</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2026</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03/26/2026</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p:txBody>
          <a:bodyPr/>
          <a:lstStyle/>
          <a:p>
            <a:r>
              <a:rPr lang="en-US" dirty="0" err="1"/>
              <a:t>Perencanaan</a:t>
            </a:r>
            <a:r>
              <a:rPr lang="en-US" dirty="0"/>
              <a:t> </a:t>
            </a:r>
            <a:r>
              <a:rPr lang="en-US" dirty="0" err="1"/>
              <a:t>Pemasaran</a:t>
            </a:r>
            <a:endParaRPr lang="en-US"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lstStyle/>
          <a:p>
            <a:r>
              <a:rPr lang="en-US" dirty="0" err="1">
                <a:solidFill>
                  <a:srgbClr val="00B050"/>
                </a:solidFill>
              </a:rPr>
              <a:t>Identifikasi</a:t>
            </a:r>
            <a:r>
              <a:rPr lang="en-US" dirty="0">
                <a:solidFill>
                  <a:srgbClr val="00B050"/>
                </a:solidFill>
              </a:rPr>
              <a:t> </a:t>
            </a:r>
            <a:r>
              <a:rPr lang="en-US" dirty="0" err="1">
                <a:solidFill>
                  <a:srgbClr val="00B050"/>
                </a:solidFill>
              </a:rPr>
              <a:t>peluang</a:t>
            </a:r>
            <a:r>
              <a:rPr lang="en-US" dirty="0">
                <a:solidFill>
                  <a:srgbClr val="00B050"/>
                </a:solidFill>
              </a:rPr>
              <a:t> &amp; </a:t>
            </a:r>
            <a:r>
              <a:rPr lang="en-US" dirty="0" err="1">
                <a:solidFill>
                  <a:srgbClr val="00B050"/>
                </a:solidFill>
              </a:rPr>
              <a:t>analisis</a:t>
            </a:r>
            <a:r>
              <a:rPr lang="en-US" dirty="0">
                <a:solidFill>
                  <a:srgbClr val="00B050"/>
                </a:solidFill>
              </a:rPr>
              <a:t> pasar</a:t>
            </a:r>
          </a:p>
        </p:txBody>
      </p:sp>
      <p:sp>
        <p:nvSpPr>
          <p:cNvPr id="7" name="Text Placeholder 10">
            <a:extLst>
              <a:ext uri="{FF2B5EF4-FFF2-40B4-BE49-F238E27FC236}">
                <a16:creationId xmlns:a16="http://schemas.microsoft.com/office/drawing/2014/main" id="{D52898BF-B145-4502-04E6-31EA35183C8E}"/>
              </a:ext>
            </a:extLst>
          </p:cNvPr>
          <p:cNvSpPr>
            <a:spLocks noGrp="1"/>
          </p:cNvSpPr>
          <p:nvPr>
            <p:ph type="body" sz="quarter" idx="14"/>
          </p:nvPr>
        </p:nvSpPr>
        <p:spPr>
          <a:xfrm>
            <a:off x="11352152" y="6386650"/>
            <a:ext cx="839848" cy="328893"/>
          </a:xfrm>
        </p:spPr>
        <p:txBody>
          <a:bodyPr/>
          <a:lstStyle/>
          <a:p>
            <a:r>
              <a:rPr lang="en-US" dirty="0"/>
              <a:t>P-2</a:t>
            </a:r>
            <a:endParaRPr lang="en-ID" dirty="0"/>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18DB-14BB-1218-CD5D-2775AC2300D9}"/>
              </a:ext>
            </a:extLst>
          </p:cNvPr>
          <p:cNvSpPr>
            <a:spLocks noGrp="1"/>
          </p:cNvSpPr>
          <p:nvPr>
            <p:ph type="title"/>
          </p:nvPr>
        </p:nvSpPr>
        <p:spPr/>
        <p:txBody>
          <a:bodyPr/>
          <a:lstStyle/>
          <a:p>
            <a:r>
              <a:rPr lang="en-ID" sz="2800" dirty="0" err="1"/>
              <a:t>Konsep</a:t>
            </a:r>
            <a:r>
              <a:rPr lang="en-ID" sz="2800" dirty="0"/>
              <a:t> dan </a:t>
            </a:r>
            <a:r>
              <a:rPr lang="en-ID" sz="2800" dirty="0" err="1"/>
              <a:t>Orientasi</a:t>
            </a:r>
            <a:r>
              <a:rPr lang="en-ID" sz="2800" dirty="0"/>
              <a:t> </a:t>
            </a:r>
            <a:r>
              <a:rPr lang="en-ID" sz="2800" dirty="0" err="1"/>
              <a:t>Pemasaran</a:t>
            </a:r>
            <a:endParaRPr lang="en-ID" sz="2800" dirty="0"/>
          </a:p>
        </p:txBody>
      </p:sp>
      <p:sp>
        <p:nvSpPr>
          <p:cNvPr id="4" name="Footer Placeholder 3">
            <a:extLst>
              <a:ext uri="{FF2B5EF4-FFF2-40B4-BE49-F238E27FC236}">
                <a16:creationId xmlns:a16="http://schemas.microsoft.com/office/drawing/2014/main" id="{8B7CF245-3194-1B45-B300-FDAF3C97FB94}"/>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5" name="Slide Number Placeholder 4">
            <a:extLst>
              <a:ext uri="{FF2B5EF4-FFF2-40B4-BE49-F238E27FC236}">
                <a16:creationId xmlns:a16="http://schemas.microsoft.com/office/drawing/2014/main" id="{D71B4020-0338-A08B-DE71-446F6240DD6A}"/>
              </a:ext>
            </a:extLst>
          </p:cNvPr>
          <p:cNvSpPr>
            <a:spLocks noGrp="1"/>
          </p:cNvSpPr>
          <p:nvPr>
            <p:ph type="sldNum" sz="quarter" idx="12"/>
          </p:nvPr>
        </p:nvSpPr>
        <p:spPr/>
        <p:txBody>
          <a:bodyPr/>
          <a:lstStyle/>
          <a:p>
            <a:fld id="{95CBEC59-7FF9-4688-98DF-89832A0C9025}" type="slidenum">
              <a:rPr lang="en-US" smtClean="0"/>
              <a:t>10</a:t>
            </a:fld>
            <a:endParaRPr lang="en-US" dirty="0"/>
          </a:p>
        </p:txBody>
      </p:sp>
      <p:sp>
        <p:nvSpPr>
          <p:cNvPr id="6" name="Text Placeholder 5">
            <a:extLst>
              <a:ext uri="{FF2B5EF4-FFF2-40B4-BE49-F238E27FC236}">
                <a16:creationId xmlns:a16="http://schemas.microsoft.com/office/drawing/2014/main" id="{1B30DF64-C788-0F96-DDE3-20162E155240}"/>
              </a:ext>
            </a:extLst>
          </p:cNvPr>
          <p:cNvSpPr>
            <a:spLocks noGrp="1"/>
          </p:cNvSpPr>
          <p:nvPr>
            <p:ph type="body" sz="quarter" idx="14"/>
          </p:nvPr>
        </p:nvSpPr>
        <p:spPr/>
        <p:txBody>
          <a:bodyPr/>
          <a:lstStyle/>
          <a:p>
            <a:r>
              <a:rPr lang="en-US" dirty="0"/>
              <a:t>2026</a:t>
            </a:r>
          </a:p>
        </p:txBody>
      </p:sp>
      <p:sp>
        <p:nvSpPr>
          <p:cNvPr id="25" name="TextBox 24">
            <a:extLst>
              <a:ext uri="{FF2B5EF4-FFF2-40B4-BE49-F238E27FC236}">
                <a16:creationId xmlns:a16="http://schemas.microsoft.com/office/drawing/2014/main" id="{C7348AB4-5EA3-7CFD-EBBB-CAAF25D1DB05}"/>
              </a:ext>
            </a:extLst>
          </p:cNvPr>
          <p:cNvSpPr txBox="1"/>
          <p:nvPr/>
        </p:nvSpPr>
        <p:spPr>
          <a:xfrm>
            <a:off x="928799" y="1376238"/>
            <a:ext cx="9103721" cy="4770537"/>
          </a:xfrm>
          <a:prstGeom prst="rect">
            <a:avLst/>
          </a:prstGeom>
          <a:noFill/>
        </p:spPr>
        <p:txBody>
          <a:bodyPr wrap="square">
            <a:spAutoFit/>
          </a:bodyPr>
          <a:lstStyle/>
          <a:p>
            <a:r>
              <a:rPr lang="en-ID" dirty="0"/>
              <a:t>lima </a:t>
            </a:r>
            <a:r>
              <a:rPr lang="en-ID" dirty="0" err="1"/>
              <a:t>konsep</a:t>
            </a:r>
            <a:r>
              <a:rPr lang="en-ID" dirty="0"/>
              <a:t> yang </a:t>
            </a:r>
            <a:r>
              <a:rPr lang="en-ID" dirty="0" err="1"/>
              <a:t>melandasi</a:t>
            </a:r>
            <a:r>
              <a:rPr lang="en-ID" dirty="0"/>
              <a:t> </a:t>
            </a:r>
            <a:r>
              <a:rPr lang="en-ID" dirty="0" err="1"/>
              <a:t>cara</a:t>
            </a:r>
            <a:r>
              <a:rPr lang="en-ID" dirty="0"/>
              <a:t> </a:t>
            </a:r>
            <a:r>
              <a:rPr lang="en-ID" dirty="0" err="1"/>
              <a:t>organisasi</a:t>
            </a:r>
            <a:r>
              <a:rPr lang="en-ID" dirty="0"/>
              <a:t> </a:t>
            </a:r>
            <a:r>
              <a:rPr lang="en-ID" dirty="0" err="1"/>
              <a:t>melakukan</a:t>
            </a:r>
            <a:r>
              <a:rPr lang="en-ID" dirty="0"/>
              <a:t> </a:t>
            </a:r>
            <a:r>
              <a:rPr lang="en-ID" dirty="0" err="1"/>
              <a:t>kegiatan</a:t>
            </a:r>
            <a:r>
              <a:rPr lang="en-ID" dirty="0"/>
              <a:t> </a:t>
            </a:r>
            <a:r>
              <a:rPr lang="en-ID" dirty="0" err="1"/>
              <a:t>pemasaran</a:t>
            </a:r>
            <a:r>
              <a:rPr lang="en-ID" dirty="0"/>
              <a:t>:</a:t>
            </a:r>
          </a:p>
          <a:p>
            <a:pPr marL="342900" indent="-342900">
              <a:buAutoNum type="arabicPeriod"/>
            </a:pPr>
            <a:r>
              <a:rPr lang="en-ID" dirty="0" err="1"/>
              <a:t>Konsep</a:t>
            </a:r>
            <a:r>
              <a:rPr lang="en-ID" dirty="0"/>
              <a:t> </a:t>
            </a:r>
            <a:r>
              <a:rPr lang="en-ID" dirty="0" err="1"/>
              <a:t>Produksi</a:t>
            </a:r>
            <a:endParaRPr lang="en-ID" dirty="0"/>
          </a:p>
          <a:p>
            <a:pPr lvl="1"/>
            <a:r>
              <a:rPr lang="en-ID" sz="1600" dirty="0" err="1"/>
              <a:t>Menegaskan</a:t>
            </a:r>
            <a:r>
              <a:rPr lang="en-ID" sz="1600" dirty="0"/>
              <a:t> </a:t>
            </a:r>
            <a:r>
              <a:rPr lang="en-ID" sz="1600" dirty="0" err="1"/>
              <a:t>bahwa</a:t>
            </a:r>
            <a:r>
              <a:rPr lang="en-ID" sz="1600" dirty="0"/>
              <a:t> </a:t>
            </a:r>
            <a:r>
              <a:rPr lang="en-ID" sz="1600" dirty="0" err="1"/>
              <a:t>konsumen</a:t>
            </a:r>
            <a:r>
              <a:rPr lang="en-ID" sz="1600" dirty="0"/>
              <a:t> </a:t>
            </a:r>
            <a:r>
              <a:rPr lang="en-ID" sz="1600" dirty="0" err="1"/>
              <a:t>akan</a:t>
            </a:r>
            <a:r>
              <a:rPr lang="en-ID" sz="1600" dirty="0"/>
              <a:t> </a:t>
            </a:r>
            <a:r>
              <a:rPr lang="en-ID" sz="1600" dirty="0" err="1"/>
              <a:t>lebih</a:t>
            </a:r>
            <a:r>
              <a:rPr lang="en-ID" sz="1600" dirty="0"/>
              <a:t> </a:t>
            </a:r>
            <a:r>
              <a:rPr lang="en-ID" sz="1600" dirty="0" err="1"/>
              <a:t>menyukai</a:t>
            </a:r>
            <a:r>
              <a:rPr lang="en-ID" sz="1600" dirty="0"/>
              <a:t> </a:t>
            </a:r>
            <a:r>
              <a:rPr lang="en-ID" sz="1600" dirty="0" err="1"/>
              <a:t>produk</a:t>
            </a:r>
            <a:r>
              <a:rPr lang="en-ID" sz="1600" dirty="0"/>
              <a:t> </a:t>
            </a:r>
            <a:r>
              <a:rPr lang="en-ID" sz="1600" dirty="0" err="1"/>
              <a:t>yangtersedia</a:t>
            </a:r>
            <a:r>
              <a:rPr lang="en-ID" sz="1600" dirty="0"/>
              <a:t> </a:t>
            </a:r>
            <a:r>
              <a:rPr lang="en-ID" sz="1600" dirty="0" err="1"/>
              <a:t>secara</a:t>
            </a:r>
            <a:r>
              <a:rPr lang="en-ID" sz="1600" dirty="0"/>
              <a:t> </a:t>
            </a:r>
            <a:r>
              <a:rPr lang="en-ID" sz="1600" dirty="0" err="1"/>
              <a:t>luas</a:t>
            </a:r>
            <a:r>
              <a:rPr lang="en-ID" sz="1600" dirty="0"/>
              <a:t> dan </a:t>
            </a:r>
            <a:r>
              <a:rPr lang="en-ID" sz="1600" dirty="0" err="1"/>
              <a:t>murah</a:t>
            </a:r>
            <a:endParaRPr lang="en-ID" sz="1600" dirty="0"/>
          </a:p>
          <a:p>
            <a:pPr marL="342900" indent="-342900">
              <a:buAutoNum type="arabicPeriod"/>
            </a:pPr>
            <a:r>
              <a:rPr lang="en-ID" dirty="0" err="1"/>
              <a:t>Konsep</a:t>
            </a:r>
            <a:r>
              <a:rPr lang="en-ID" dirty="0"/>
              <a:t> </a:t>
            </a:r>
            <a:r>
              <a:rPr lang="en-ID" dirty="0" err="1"/>
              <a:t>Produk</a:t>
            </a:r>
            <a:endParaRPr lang="en-ID" dirty="0"/>
          </a:p>
          <a:p>
            <a:pPr lvl="1"/>
            <a:r>
              <a:rPr lang="en-ID" sz="1600" dirty="0" err="1"/>
              <a:t>Menegaskan</a:t>
            </a:r>
            <a:r>
              <a:rPr lang="en-ID" sz="1600" dirty="0"/>
              <a:t> </a:t>
            </a:r>
            <a:r>
              <a:rPr lang="en-ID" sz="1600" dirty="0" err="1"/>
              <a:t>bahwa</a:t>
            </a:r>
            <a:r>
              <a:rPr lang="en-ID" sz="1600" dirty="0"/>
              <a:t> </a:t>
            </a:r>
            <a:r>
              <a:rPr lang="en-ID" sz="1600" dirty="0" err="1"/>
              <a:t>konsumen</a:t>
            </a:r>
            <a:r>
              <a:rPr lang="en-ID" sz="1600" dirty="0"/>
              <a:t> </a:t>
            </a:r>
            <a:r>
              <a:rPr lang="en-ID" sz="1600" dirty="0" err="1"/>
              <a:t>akan</a:t>
            </a:r>
            <a:r>
              <a:rPr lang="en-ID" sz="1600" dirty="0"/>
              <a:t> </a:t>
            </a:r>
            <a:r>
              <a:rPr lang="en-ID" sz="1600" dirty="0" err="1"/>
              <a:t>menyukai</a:t>
            </a:r>
            <a:r>
              <a:rPr lang="en-ID" sz="1600" dirty="0"/>
              <a:t> </a:t>
            </a:r>
            <a:r>
              <a:rPr lang="en-ID" sz="1600" dirty="0" err="1"/>
              <a:t>produk-produk</a:t>
            </a:r>
            <a:r>
              <a:rPr lang="en-ID" sz="1600" dirty="0"/>
              <a:t> yang </a:t>
            </a:r>
            <a:r>
              <a:rPr lang="en-ID" sz="1600" dirty="0" err="1"/>
              <a:t>menawarkan</a:t>
            </a:r>
            <a:r>
              <a:rPr lang="en-ID" sz="1600" dirty="0"/>
              <a:t> </a:t>
            </a:r>
            <a:r>
              <a:rPr lang="en-ID" sz="1600" dirty="0" err="1"/>
              <a:t>ciri</a:t>
            </a:r>
            <a:r>
              <a:rPr lang="en-ID" sz="1600" dirty="0"/>
              <a:t> paling </a:t>
            </a:r>
            <a:r>
              <a:rPr lang="en-ID" sz="1600" dirty="0" err="1"/>
              <a:t>bermutu</a:t>
            </a:r>
            <a:r>
              <a:rPr lang="en-ID" sz="1600" dirty="0"/>
              <a:t>, </a:t>
            </a:r>
            <a:r>
              <a:rPr lang="en-ID" sz="1600" dirty="0" err="1"/>
              <a:t>berkinerja</a:t>
            </a:r>
            <a:r>
              <a:rPr lang="en-ID" sz="1600" dirty="0"/>
              <a:t>, </a:t>
            </a:r>
            <a:r>
              <a:rPr lang="en-ID" sz="1600" dirty="0" err="1"/>
              <a:t>atau</a:t>
            </a:r>
            <a:r>
              <a:rPr lang="en-ID" sz="1600" dirty="0"/>
              <a:t> </a:t>
            </a:r>
            <a:r>
              <a:rPr lang="en-ID" sz="1600" dirty="0" err="1"/>
              <a:t>inovatif</a:t>
            </a:r>
            <a:r>
              <a:rPr lang="en-ID" sz="1600" dirty="0"/>
              <a:t>.</a:t>
            </a:r>
          </a:p>
          <a:p>
            <a:pPr marL="342900" indent="-342900">
              <a:buAutoNum type="arabicPeriod"/>
            </a:pPr>
            <a:r>
              <a:rPr lang="en-ID" dirty="0" err="1"/>
              <a:t>Konsep</a:t>
            </a:r>
            <a:r>
              <a:rPr lang="en-ID" dirty="0"/>
              <a:t> </a:t>
            </a:r>
            <a:r>
              <a:rPr lang="en-ID" dirty="0" err="1"/>
              <a:t>Penjualan</a:t>
            </a:r>
            <a:endParaRPr lang="en-ID" dirty="0"/>
          </a:p>
          <a:p>
            <a:pPr lvl="1"/>
            <a:r>
              <a:rPr lang="sv-SE" sz="1600" dirty="0"/>
              <a:t>Berkeyakinan bahwa para konsumen dan perusahaan bisnis, jika dibiarkan, tidak akan secara teratur membeli cukup banyak produksi yang ditawarkan oleh organisasi tertentu</a:t>
            </a:r>
            <a:endParaRPr lang="en-ID" dirty="0"/>
          </a:p>
          <a:p>
            <a:pPr marL="342900" indent="-342900">
              <a:buAutoNum type="arabicPeriod"/>
            </a:pPr>
            <a:r>
              <a:rPr lang="en-ID" dirty="0" err="1"/>
              <a:t>Konsep</a:t>
            </a:r>
            <a:r>
              <a:rPr lang="en-ID" dirty="0"/>
              <a:t> </a:t>
            </a:r>
            <a:r>
              <a:rPr lang="en-ID" dirty="0" err="1"/>
              <a:t>Pemasaran</a:t>
            </a:r>
            <a:endParaRPr lang="en-ID" dirty="0"/>
          </a:p>
          <a:p>
            <a:pPr lvl="1"/>
            <a:r>
              <a:rPr lang="en-ID" sz="1600" dirty="0" err="1"/>
              <a:t>Konsep</a:t>
            </a:r>
            <a:r>
              <a:rPr lang="en-ID" sz="1600" dirty="0"/>
              <a:t> </a:t>
            </a:r>
            <a:r>
              <a:rPr lang="en-ID" sz="1600" dirty="0" err="1"/>
              <a:t>pemasaran</a:t>
            </a:r>
            <a:r>
              <a:rPr lang="en-ID" sz="1600" dirty="0"/>
              <a:t> </a:t>
            </a:r>
            <a:r>
              <a:rPr lang="en-ID" sz="1600" dirty="0" err="1"/>
              <a:t>menegaskan</a:t>
            </a:r>
            <a:r>
              <a:rPr lang="en-ID" sz="1600" dirty="0"/>
              <a:t> </a:t>
            </a:r>
            <a:r>
              <a:rPr lang="en-ID" sz="1600" dirty="0" err="1"/>
              <a:t>bahwa</a:t>
            </a:r>
            <a:r>
              <a:rPr lang="en-ID" sz="1600" dirty="0"/>
              <a:t> </a:t>
            </a:r>
            <a:r>
              <a:rPr lang="en-ID" sz="1600" dirty="0" err="1"/>
              <a:t>kunci</a:t>
            </a:r>
            <a:r>
              <a:rPr lang="en-ID" sz="1600" dirty="0"/>
              <a:t> </a:t>
            </a:r>
            <a:r>
              <a:rPr lang="en-ID" sz="1600" dirty="0" err="1"/>
              <a:t>untuk</a:t>
            </a:r>
            <a:r>
              <a:rPr lang="en-ID" sz="1600" dirty="0"/>
              <a:t> </a:t>
            </a:r>
            <a:r>
              <a:rPr lang="en-ID" sz="1600" dirty="0" err="1"/>
              <a:t>mencapai</a:t>
            </a:r>
            <a:r>
              <a:rPr lang="en-ID" sz="1600" dirty="0"/>
              <a:t> </a:t>
            </a:r>
            <a:r>
              <a:rPr lang="en-ID" sz="1600" dirty="0" err="1"/>
              <a:t>tujuan</a:t>
            </a:r>
            <a:r>
              <a:rPr lang="en-ID" sz="1600" dirty="0"/>
              <a:t> </a:t>
            </a:r>
            <a:r>
              <a:rPr lang="en-ID" sz="1600" dirty="0" err="1"/>
              <a:t>organisasional</a:t>
            </a:r>
            <a:r>
              <a:rPr lang="en-ID" sz="1600" dirty="0"/>
              <a:t> yang </a:t>
            </a:r>
            <a:r>
              <a:rPr lang="en-ID" sz="1600" dirty="0" err="1"/>
              <a:t>ditetapkan</a:t>
            </a:r>
            <a:r>
              <a:rPr lang="en-ID" sz="1600" dirty="0"/>
              <a:t>. </a:t>
            </a:r>
            <a:r>
              <a:rPr lang="en-ID" sz="1600" dirty="0" err="1"/>
              <a:t>perusahaan</a:t>
            </a:r>
            <a:r>
              <a:rPr lang="en-ID" sz="1600" dirty="0"/>
              <a:t> </a:t>
            </a:r>
            <a:r>
              <a:rPr lang="en-ID" sz="1600" dirty="0" err="1"/>
              <a:t>harus</a:t>
            </a:r>
            <a:r>
              <a:rPr lang="en-ID" sz="1600" dirty="0"/>
              <a:t> </a:t>
            </a:r>
            <a:r>
              <a:rPr lang="en-ID" sz="1600" dirty="0" err="1"/>
              <a:t>menjadi</a:t>
            </a:r>
            <a:r>
              <a:rPr lang="en-ID" sz="1600" dirty="0"/>
              <a:t> </a:t>
            </a:r>
            <a:r>
              <a:rPr lang="en-ID" sz="1600" dirty="0" err="1"/>
              <a:t>lebih</a:t>
            </a:r>
            <a:r>
              <a:rPr lang="en-ID" sz="1600" dirty="0"/>
              <a:t> </a:t>
            </a:r>
            <a:r>
              <a:rPr lang="en-ID" sz="1600" dirty="0" err="1"/>
              <a:t>efektif</a:t>
            </a:r>
            <a:r>
              <a:rPr lang="en-ID" sz="1600" dirty="0"/>
              <a:t> </a:t>
            </a:r>
            <a:r>
              <a:rPr lang="en-ID" sz="1600" dirty="0" err="1"/>
              <a:t>dibandingkan</a:t>
            </a:r>
            <a:r>
              <a:rPr lang="en-ID" sz="1600" dirty="0"/>
              <a:t> para </a:t>
            </a:r>
            <a:r>
              <a:rPr lang="en-ID" sz="1600" dirty="0" err="1"/>
              <a:t>pesaing</a:t>
            </a:r>
            <a:r>
              <a:rPr lang="en-ID" sz="1600" dirty="0"/>
              <a:t> </a:t>
            </a:r>
            <a:r>
              <a:rPr lang="en-ID" sz="1600" dirty="0" err="1"/>
              <a:t>dalam</a:t>
            </a:r>
            <a:r>
              <a:rPr lang="en-ID" sz="1600" dirty="0"/>
              <a:t> </a:t>
            </a:r>
            <a:r>
              <a:rPr lang="en-ID" sz="1600" dirty="0" err="1"/>
              <a:t>menciptakan</a:t>
            </a:r>
            <a:r>
              <a:rPr lang="en-ID" sz="1600" dirty="0"/>
              <a:t>,</a:t>
            </a:r>
          </a:p>
          <a:p>
            <a:pPr lvl="1"/>
            <a:r>
              <a:rPr lang="en-ID" sz="1600" dirty="0" err="1"/>
              <a:t>menyerahkan</a:t>
            </a:r>
            <a:r>
              <a:rPr lang="en-ID" sz="1600" dirty="0"/>
              <a:t>, dan </a:t>
            </a:r>
            <a:r>
              <a:rPr lang="en-ID" sz="1600" dirty="0" err="1"/>
              <a:t>mengkomunikasikan</a:t>
            </a:r>
            <a:r>
              <a:rPr lang="en-ID" sz="1600" dirty="0"/>
              <a:t> </a:t>
            </a:r>
            <a:r>
              <a:rPr lang="en-ID" sz="1600" dirty="0" err="1"/>
              <a:t>nilai</a:t>
            </a:r>
            <a:r>
              <a:rPr lang="en-ID" sz="1600" dirty="0"/>
              <a:t> </a:t>
            </a:r>
            <a:r>
              <a:rPr lang="en-ID" sz="1600" dirty="0" err="1"/>
              <a:t>pelanggan</a:t>
            </a:r>
            <a:r>
              <a:rPr lang="en-ID" sz="1600" dirty="0"/>
              <a:t> </a:t>
            </a:r>
            <a:r>
              <a:rPr lang="en-ID" sz="1600" dirty="0" err="1"/>
              <a:t>kepada</a:t>
            </a:r>
            <a:r>
              <a:rPr lang="en-ID" sz="1600" dirty="0"/>
              <a:t> pasar </a:t>
            </a:r>
            <a:r>
              <a:rPr lang="en-ID" sz="1600" dirty="0" err="1"/>
              <a:t>sasaran</a:t>
            </a:r>
            <a:r>
              <a:rPr lang="en-ID" sz="1600" dirty="0"/>
              <a:t> yang </a:t>
            </a:r>
            <a:r>
              <a:rPr lang="en-ID" sz="1600" dirty="0" err="1"/>
              <a:t>terpilih</a:t>
            </a:r>
            <a:endParaRPr lang="en-ID" sz="1600" dirty="0"/>
          </a:p>
          <a:p>
            <a:pPr marL="342900" indent="-342900">
              <a:buAutoNum type="arabicPeriod"/>
            </a:pPr>
            <a:r>
              <a:rPr lang="en-ID" dirty="0" err="1"/>
              <a:t>Konsep</a:t>
            </a:r>
            <a:r>
              <a:rPr lang="en-ID" dirty="0"/>
              <a:t> </a:t>
            </a:r>
            <a:r>
              <a:rPr lang="en-ID" dirty="0" err="1"/>
              <a:t>Pemasaran</a:t>
            </a:r>
            <a:r>
              <a:rPr lang="en-ID" dirty="0"/>
              <a:t> Masyarakat</a:t>
            </a:r>
          </a:p>
          <a:p>
            <a:pPr lvl="1"/>
            <a:r>
              <a:rPr lang="en-ID" sz="1600" dirty="0" err="1"/>
              <a:t>Menegaskan</a:t>
            </a:r>
            <a:r>
              <a:rPr lang="en-ID" sz="1600" dirty="0"/>
              <a:t> </a:t>
            </a:r>
            <a:r>
              <a:rPr lang="en-ID" sz="1600" dirty="0" err="1"/>
              <a:t>bahwa</a:t>
            </a:r>
            <a:r>
              <a:rPr lang="en-ID" sz="1600" dirty="0"/>
              <a:t> </a:t>
            </a:r>
            <a:r>
              <a:rPr lang="en-ID" sz="1600" dirty="0" err="1"/>
              <a:t>tugas</a:t>
            </a:r>
            <a:r>
              <a:rPr lang="en-ID" sz="1600" dirty="0"/>
              <a:t> </a:t>
            </a:r>
            <a:r>
              <a:rPr lang="en-ID" sz="1600" dirty="0" err="1"/>
              <a:t>organisasi</a:t>
            </a:r>
            <a:r>
              <a:rPr lang="en-ID" sz="1600" dirty="0"/>
              <a:t> </a:t>
            </a:r>
            <a:r>
              <a:rPr lang="en-ID" sz="1600" dirty="0" err="1"/>
              <a:t>adalah</a:t>
            </a:r>
            <a:r>
              <a:rPr lang="en-ID" sz="1600" dirty="0"/>
              <a:t> </a:t>
            </a:r>
            <a:r>
              <a:rPr lang="en-ID" sz="1600" dirty="0" err="1"/>
              <a:t>menentukan</a:t>
            </a:r>
            <a:r>
              <a:rPr lang="en-ID" sz="1600" dirty="0"/>
              <a:t> </a:t>
            </a:r>
            <a:r>
              <a:rPr lang="en-ID" sz="1600" dirty="0" err="1"/>
              <a:t>kebutuhan</a:t>
            </a:r>
            <a:r>
              <a:rPr lang="en-ID" sz="1600" dirty="0"/>
              <a:t>, </a:t>
            </a:r>
            <a:r>
              <a:rPr lang="en-ID" sz="1600" dirty="0" err="1"/>
              <a:t>keinginan</a:t>
            </a:r>
            <a:r>
              <a:rPr lang="en-ID" sz="1600" dirty="0"/>
              <a:t>, dan </a:t>
            </a:r>
            <a:r>
              <a:rPr lang="en-ID" sz="1600" dirty="0" err="1"/>
              <a:t>minat</a:t>
            </a:r>
            <a:r>
              <a:rPr lang="en-ID" sz="1600" dirty="0"/>
              <a:t> </a:t>
            </a:r>
            <a:r>
              <a:rPr lang="en-ID" sz="1600" dirty="0" err="1"/>
              <a:t>dari</a:t>
            </a:r>
            <a:r>
              <a:rPr lang="en-ID" sz="1600" dirty="0"/>
              <a:t> pasar </a:t>
            </a:r>
            <a:r>
              <a:rPr lang="en-ID" sz="1600" dirty="0" err="1"/>
              <a:t>sasaran</a:t>
            </a:r>
            <a:r>
              <a:rPr lang="en-ID" sz="1600" dirty="0"/>
              <a:t> dan </a:t>
            </a:r>
            <a:r>
              <a:rPr lang="en-ID" sz="1600" dirty="0" err="1"/>
              <a:t>memberikan</a:t>
            </a:r>
            <a:r>
              <a:rPr lang="en-ID" sz="1600" dirty="0"/>
              <a:t> </a:t>
            </a:r>
            <a:r>
              <a:rPr lang="en-ID" sz="1600" dirty="0" err="1"/>
              <a:t>kepuasan</a:t>
            </a:r>
            <a:r>
              <a:rPr lang="en-ID" sz="1600" dirty="0"/>
              <a:t> yang </a:t>
            </a:r>
            <a:r>
              <a:rPr lang="en-ID" sz="1600" dirty="0" err="1"/>
              <a:t>diinginkan</a:t>
            </a:r>
            <a:r>
              <a:rPr lang="en-ID" sz="1600" dirty="0"/>
              <a:t> </a:t>
            </a:r>
            <a:r>
              <a:rPr lang="en-ID" sz="1600" dirty="0" err="1"/>
              <a:t>secara</a:t>
            </a:r>
            <a:r>
              <a:rPr lang="en-ID" sz="1600" dirty="0"/>
              <a:t> </a:t>
            </a:r>
            <a:r>
              <a:rPr lang="en-ID" sz="1600" dirty="0" err="1"/>
              <a:t>lebih</a:t>
            </a:r>
            <a:r>
              <a:rPr lang="en-ID" sz="1600" dirty="0"/>
              <a:t> </a:t>
            </a:r>
            <a:r>
              <a:rPr lang="en-ID" sz="1600" dirty="0" err="1"/>
              <a:t>efektif</a:t>
            </a:r>
            <a:r>
              <a:rPr lang="en-ID" sz="1600" dirty="0"/>
              <a:t> dan </a:t>
            </a:r>
            <a:r>
              <a:rPr lang="en-ID" sz="1600" dirty="0" err="1"/>
              <a:t>efisien</a:t>
            </a:r>
            <a:r>
              <a:rPr lang="en-ID" sz="1600" dirty="0"/>
              <a:t> disbanding </a:t>
            </a:r>
            <a:r>
              <a:rPr lang="en-ID" sz="1600" dirty="0" err="1"/>
              <a:t>pesaing</a:t>
            </a:r>
            <a:r>
              <a:rPr lang="en-ID" sz="1600" dirty="0"/>
              <a:t> </a:t>
            </a:r>
            <a:r>
              <a:rPr lang="en-ID" sz="1600" dirty="0" err="1"/>
              <a:t>dengan</a:t>
            </a:r>
            <a:r>
              <a:rPr lang="en-ID" sz="1600" dirty="0"/>
              <a:t> </a:t>
            </a:r>
            <a:r>
              <a:rPr lang="en-ID" sz="1600" dirty="0" err="1"/>
              <a:t>tetap</a:t>
            </a:r>
            <a:r>
              <a:rPr lang="en-ID" sz="1600" dirty="0"/>
              <a:t> </a:t>
            </a:r>
            <a:r>
              <a:rPr lang="en-ID" sz="1600" dirty="0" err="1"/>
              <a:t>memelihara</a:t>
            </a:r>
            <a:r>
              <a:rPr lang="en-ID" sz="1600" dirty="0"/>
              <a:t> </a:t>
            </a:r>
            <a:r>
              <a:rPr lang="en-ID" sz="1600" dirty="0" err="1"/>
              <a:t>atau</a:t>
            </a:r>
            <a:r>
              <a:rPr lang="en-ID" sz="1600" dirty="0"/>
              <a:t> </a:t>
            </a:r>
            <a:r>
              <a:rPr lang="en-ID" sz="1600" dirty="0" err="1"/>
              <a:t>meningkatkan</a:t>
            </a:r>
            <a:r>
              <a:rPr lang="en-ID" sz="1600" dirty="0"/>
              <a:t> </a:t>
            </a:r>
            <a:r>
              <a:rPr lang="en-ID" sz="1600" dirty="0" err="1"/>
              <a:t>kesejahteraan</a:t>
            </a:r>
            <a:r>
              <a:rPr lang="en-ID" sz="1600" dirty="0"/>
              <a:t> </a:t>
            </a:r>
            <a:r>
              <a:rPr lang="en-ID" sz="1600" dirty="0" err="1"/>
              <a:t>masyarakat</a:t>
            </a:r>
            <a:r>
              <a:rPr lang="en-ID" sz="1600" dirty="0"/>
              <a:t> dan </a:t>
            </a:r>
            <a:r>
              <a:rPr lang="en-ID" sz="1600" dirty="0" err="1"/>
              <a:t>konsumen</a:t>
            </a:r>
            <a:r>
              <a:rPr lang="en-ID" dirty="0"/>
              <a:t>. </a:t>
            </a:r>
          </a:p>
          <a:p>
            <a:r>
              <a:rPr lang="en-ID" dirty="0"/>
              <a:t>	</a:t>
            </a:r>
          </a:p>
        </p:txBody>
      </p:sp>
    </p:spTree>
    <p:extLst>
      <p:ext uri="{BB962C8B-B14F-4D97-AF65-F5344CB8AC3E}">
        <p14:creationId xmlns:p14="http://schemas.microsoft.com/office/powerpoint/2010/main" val="84318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lstStyle/>
          <a:p>
            <a:r>
              <a:rPr lang="en-US" dirty="0"/>
              <a:t>Lorem Ipsum Dolor</a:t>
            </a:r>
          </a:p>
        </p:txBody>
      </p:sp>
    </p:spTree>
    <p:extLst>
      <p:ext uri="{BB962C8B-B14F-4D97-AF65-F5344CB8AC3E}">
        <p14:creationId xmlns:p14="http://schemas.microsoft.com/office/powerpoint/2010/main" val="36301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CDE5-3D13-3B25-176B-A33973FBA43E}"/>
              </a:ext>
            </a:extLst>
          </p:cNvPr>
          <p:cNvSpPr>
            <a:spLocks noGrp="1"/>
          </p:cNvSpPr>
          <p:nvPr>
            <p:ph type="title"/>
          </p:nvPr>
        </p:nvSpPr>
        <p:spPr/>
        <p:txBody>
          <a:bodyPr/>
          <a:lstStyle/>
          <a:p>
            <a:r>
              <a:rPr lang="en-US" dirty="0"/>
              <a:t>Soal Latihan</a:t>
            </a:r>
            <a:endParaRPr lang="en-ID" dirty="0"/>
          </a:p>
        </p:txBody>
      </p:sp>
      <p:sp>
        <p:nvSpPr>
          <p:cNvPr id="4" name="Footer Placeholder 3">
            <a:extLst>
              <a:ext uri="{FF2B5EF4-FFF2-40B4-BE49-F238E27FC236}">
                <a16:creationId xmlns:a16="http://schemas.microsoft.com/office/drawing/2014/main" id="{05A79236-0A6B-4BA7-5495-1F1942FF41C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5E1679C-6816-CED8-B0A3-1AB591F81C5C}"/>
              </a:ext>
            </a:extLst>
          </p:cNvPr>
          <p:cNvSpPr>
            <a:spLocks noGrp="1"/>
          </p:cNvSpPr>
          <p:nvPr>
            <p:ph type="sldNum" sz="quarter" idx="12"/>
          </p:nvPr>
        </p:nvSpPr>
        <p:spPr/>
        <p:txBody>
          <a:bodyPr/>
          <a:lstStyle/>
          <a:p>
            <a:fld id="{95CBEC59-7FF9-4688-98DF-89832A0C9025}" type="slidenum">
              <a:rPr lang="en-US" smtClean="0"/>
              <a:t>12</a:t>
            </a:fld>
            <a:endParaRPr lang="en-US" dirty="0"/>
          </a:p>
        </p:txBody>
      </p:sp>
      <p:sp>
        <p:nvSpPr>
          <p:cNvPr id="6" name="Text Placeholder 5">
            <a:extLst>
              <a:ext uri="{FF2B5EF4-FFF2-40B4-BE49-F238E27FC236}">
                <a16:creationId xmlns:a16="http://schemas.microsoft.com/office/drawing/2014/main" id="{ADA248EE-0F20-16D2-6BDD-856507BAE456}"/>
              </a:ext>
            </a:extLst>
          </p:cNvPr>
          <p:cNvSpPr>
            <a:spLocks noGrp="1"/>
          </p:cNvSpPr>
          <p:nvPr>
            <p:ph type="body" sz="quarter" idx="14"/>
          </p:nvPr>
        </p:nvSpPr>
        <p:spPr/>
        <p:txBody>
          <a:bodyPr/>
          <a:lstStyle/>
          <a:p>
            <a:endParaRPr lang="en-ID"/>
          </a:p>
        </p:txBody>
      </p:sp>
      <p:sp>
        <p:nvSpPr>
          <p:cNvPr id="25" name="TextBox 24">
            <a:extLst>
              <a:ext uri="{FF2B5EF4-FFF2-40B4-BE49-F238E27FC236}">
                <a16:creationId xmlns:a16="http://schemas.microsoft.com/office/drawing/2014/main" id="{69366956-1AAE-6C3B-5616-81513718422B}"/>
              </a:ext>
            </a:extLst>
          </p:cNvPr>
          <p:cNvSpPr txBox="1"/>
          <p:nvPr/>
        </p:nvSpPr>
        <p:spPr>
          <a:xfrm>
            <a:off x="928800" y="1529849"/>
            <a:ext cx="7972963" cy="1477328"/>
          </a:xfrm>
          <a:prstGeom prst="rect">
            <a:avLst/>
          </a:prstGeom>
          <a:noFill/>
        </p:spPr>
        <p:txBody>
          <a:bodyPr wrap="square">
            <a:spAutoFit/>
          </a:bodyPr>
          <a:lstStyle/>
          <a:p>
            <a:pPr marL="342900" indent="-342900">
              <a:buFont typeface="+mj-lt"/>
              <a:buAutoNum type="arabicPeriod"/>
            </a:pPr>
            <a:r>
              <a:rPr lang="en-ID" dirty="0"/>
              <a:t>Peran dan </a:t>
            </a:r>
            <a:r>
              <a:rPr lang="en-ID" dirty="0" err="1"/>
              <a:t>fungsi</a:t>
            </a:r>
            <a:r>
              <a:rPr lang="en-ID" dirty="0"/>
              <a:t> </a:t>
            </a:r>
            <a:r>
              <a:rPr lang="en-ID" dirty="0" err="1"/>
              <a:t>dari</a:t>
            </a:r>
            <a:r>
              <a:rPr lang="en-ID" dirty="0"/>
              <a:t> marketing mix !</a:t>
            </a:r>
          </a:p>
          <a:p>
            <a:pPr marL="342900" indent="-342900">
              <a:buFont typeface="+mj-lt"/>
              <a:buAutoNum type="arabicPeriod"/>
            </a:pPr>
            <a:r>
              <a:rPr lang="en-ID" dirty="0"/>
              <a:t>Tujuan </a:t>
            </a:r>
            <a:r>
              <a:rPr lang="en-ID" dirty="0" err="1"/>
              <a:t>dilakukannya</a:t>
            </a:r>
            <a:r>
              <a:rPr lang="en-ID" dirty="0"/>
              <a:t> </a:t>
            </a:r>
            <a:r>
              <a:rPr lang="en-ID" dirty="0" err="1"/>
              <a:t>analisis</a:t>
            </a:r>
            <a:r>
              <a:rPr lang="en-ID" dirty="0"/>
              <a:t> </a:t>
            </a:r>
            <a:r>
              <a:rPr lang="en-ID" dirty="0" err="1"/>
              <a:t>segmentasi</a:t>
            </a:r>
            <a:r>
              <a:rPr lang="en-ID" dirty="0"/>
              <a:t> !</a:t>
            </a:r>
          </a:p>
          <a:p>
            <a:pPr marL="342900" indent="-342900">
              <a:buFont typeface="+mj-lt"/>
              <a:buAutoNum type="arabicPeriod"/>
            </a:pPr>
            <a:r>
              <a:rPr lang="en-ID" dirty="0" err="1"/>
              <a:t>Mengapa</a:t>
            </a:r>
            <a:r>
              <a:rPr lang="en-ID" dirty="0"/>
              <a:t> </a:t>
            </a:r>
            <a:r>
              <a:rPr lang="en-ID" dirty="0" err="1"/>
              <a:t>dalam</a:t>
            </a:r>
            <a:r>
              <a:rPr lang="en-ID" dirty="0"/>
              <a:t> </a:t>
            </a:r>
            <a:r>
              <a:rPr lang="en-ID" dirty="0" err="1"/>
              <a:t>pemasaran</a:t>
            </a:r>
            <a:r>
              <a:rPr lang="en-ID" dirty="0"/>
              <a:t> </a:t>
            </a:r>
            <a:r>
              <a:rPr lang="en-ID" dirty="0" err="1"/>
              <a:t>dibutuhkan</a:t>
            </a:r>
            <a:r>
              <a:rPr lang="en-ID" dirty="0"/>
              <a:t> </a:t>
            </a:r>
            <a:r>
              <a:rPr lang="en-ID" dirty="0" err="1"/>
              <a:t>analisisforecasting</a:t>
            </a:r>
            <a:r>
              <a:rPr lang="en-ID" dirty="0"/>
              <a:t> ! </a:t>
            </a:r>
            <a:r>
              <a:rPr lang="en-ID" dirty="0" err="1"/>
              <a:t>serta</a:t>
            </a:r>
            <a:r>
              <a:rPr lang="en-ID" dirty="0"/>
              <a:t> </a:t>
            </a:r>
            <a:r>
              <a:rPr lang="en-ID" dirty="0" err="1"/>
              <a:t>jelaskan</a:t>
            </a:r>
            <a:r>
              <a:rPr lang="en-ID" dirty="0"/>
              <a:t> </a:t>
            </a:r>
            <a:r>
              <a:rPr lang="en-ID" dirty="0" err="1"/>
              <a:t>apa</a:t>
            </a:r>
            <a:r>
              <a:rPr lang="en-ID" dirty="0"/>
              <a:t> </a:t>
            </a:r>
            <a:r>
              <a:rPr lang="en-ID" dirty="0" err="1"/>
              <a:t>kelemahan</a:t>
            </a:r>
            <a:r>
              <a:rPr lang="en-ID" dirty="0"/>
              <a:t> </a:t>
            </a:r>
            <a:r>
              <a:rPr lang="en-ID" dirty="0" err="1"/>
              <a:t>analisis</a:t>
            </a:r>
            <a:r>
              <a:rPr lang="en-ID" dirty="0"/>
              <a:t> forecasting !</a:t>
            </a:r>
          </a:p>
          <a:p>
            <a:pPr marL="342900" indent="-342900">
              <a:buFont typeface="+mj-lt"/>
              <a:buAutoNum type="arabicPeriod"/>
            </a:pPr>
            <a:r>
              <a:rPr lang="en-ID" dirty="0" err="1"/>
              <a:t>ruang</a:t>
            </a:r>
            <a:r>
              <a:rPr lang="en-ID" dirty="0"/>
              <a:t> </a:t>
            </a:r>
            <a:r>
              <a:rPr lang="en-ID" dirty="0" err="1"/>
              <a:t>lingkup</a:t>
            </a:r>
            <a:r>
              <a:rPr lang="en-ID" dirty="0"/>
              <a:t> </a:t>
            </a:r>
            <a:r>
              <a:rPr lang="en-ID" dirty="0" err="1"/>
              <a:t>perencanaan</a:t>
            </a:r>
            <a:r>
              <a:rPr lang="en-ID" dirty="0"/>
              <a:t> </a:t>
            </a:r>
            <a:r>
              <a:rPr lang="en-ID" dirty="0" err="1"/>
              <a:t>pemasaran</a:t>
            </a:r>
            <a:r>
              <a:rPr lang="en-ID" dirty="0"/>
              <a:t>!</a:t>
            </a:r>
          </a:p>
        </p:txBody>
      </p:sp>
    </p:spTree>
    <p:extLst>
      <p:ext uri="{BB962C8B-B14F-4D97-AF65-F5344CB8AC3E}">
        <p14:creationId xmlns:p14="http://schemas.microsoft.com/office/powerpoint/2010/main" val="235847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20" y="1700326"/>
            <a:ext cx="4042008" cy="1915709"/>
          </a:xfrm>
        </p:spPr>
        <p:txBody>
          <a:bodyPr>
            <a:normAutofit fontScale="90000"/>
          </a:bodyPr>
          <a:lstStyle/>
          <a:p>
            <a:r>
              <a:rPr lang="en-US" dirty="0" err="1">
                <a:solidFill>
                  <a:schemeClr val="bg2">
                    <a:lumMod val="50000"/>
                  </a:schemeClr>
                </a:solidFill>
              </a:rPr>
              <a:t>Pengertian</a:t>
            </a:r>
            <a:r>
              <a:rPr lang="en-US" dirty="0">
                <a:solidFill>
                  <a:schemeClr val="bg2">
                    <a:lumMod val="50000"/>
                  </a:schemeClr>
                </a:solidFill>
              </a:rPr>
              <a:t> dan </a:t>
            </a:r>
            <a:r>
              <a:rPr lang="en-US" dirty="0" err="1">
                <a:solidFill>
                  <a:schemeClr val="bg2">
                    <a:lumMod val="50000"/>
                  </a:schemeClr>
                </a:solidFill>
              </a:rPr>
              <a:t>Peranan</a:t>
            </a:r>
            <a:r>
              <a:rPr lang="en-US" dirty="0">
                <a:solidFill>
                  <a:schemeClr val="bg2">
                    <a:lumMod val="50000"/>
                  </a:schemeClr>
                </a:solidFill>
              </a:rPr>
              <a:t> </a:t>
            </a:r>
            <a:r>
              <a:rPr lang="en-US" dirty="0" err="1">
                <a:solidFill>
                  <a:schemeClr val="bg2">
                    <a:lumMod val="50000"/>
                  </a:schemeClr>
                </a:solidFill>
              </a:rPr>
              <a:t>Perencanaan</a:t>
            </a:r>
            <a:r>
              <a:rPr lang="en-US" dirty="0">
                <a:solidFill>
                  <a:schemeClr val="bg2">
                    <a:lumMod val="50000"/>
                  </a:schemeClr>
                </a:solidFill>
              </a:rPr>
              <a:t> </a:t>
            </a:r>
            <a:r>
              <a:rPr lang="en-US" dirty="0" err="1">
                <a:solidFill>
                  <a:schemeClr val="bg2">
                    <a:lumMod val="50000"/>
                  </a:schemeClr>
                </a:solidFill>
              </a:rPr>
              <a:t>Pemasaran</a:t>
            </a:r>
            <a:endParaRPr lang="en-US" dirty="0">
              <a:solidFill>
                <a:schemeClr val="bg2">
                  <a:lumMod val="50000"/>
                </a:schemeClr>
              </a:solidFill>
            </a:endParaRP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258898" y="944312"/>
            <a:ext cx="5709777" cy="5441622"/>
          </a:xfrm>
        </p:spPr>
        <p:txBody>
          <a:bodyPr>
            <a:noAutofit/>
          </a:bodyPr>
          <a:lstStyle/>
          <a:p>
            <a:pPr algn="just"/>
            <a:r>
              <a:rPr lang="en-US" dirty="0" err="1">
                <a:solidFill>
                  <a:schemeClr val="tx1"/>
                </a:solidFill>
                <a:latin typeface="Aptos" panose="020B0004020202020204" pitchFamily="34" charset="0"/>
              </a:rPr>
              <a:t>Peranan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penting</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pemasaran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dalam</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perancanaan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Strategis</a:t>
            </a:r>
            <a:r>
              <a:rPr lang="en-US" dirty="0">
                <a:solidFill>
                  <a:schemeClr val="tx1"/>
                </a:solidFill>
                <a:latin typeface="Aptos" panose="020B0004020202020204" pitchFamily="34" charset="0"/>
              </a:rPr>
              <a:t> Perusahaan.</a:t>
            </a:r>
          </a:p>
          <a:p>
            <a:pPr marL="342900" indent="-342900" algn="just">
              <a:buFont typeface="+mj-lt"/>
              <a:buAutoNum type="arabicPeriod"/>
            </a:pPr>
            <a:r>
              <a:rPr lang="en-US" dirty="0" err="1">
                <a:solidFill>
                  <a:schemeClr val="tx1"/>
                </a:solidFill>
                <a:latin typeface="Aptos" panose="020B0004020202020204" pitchFamily="34" charset="0"/>
              </a:rPr>
              <a:t>Pemasaran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memberikan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konsep</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pemasaran</a:t>
            </a:r>
            <a:r>
              <a:rPr lang="en-US" dirty="0">
                <a:solidFill>
                  <a:schemeClr val="tx1"/>
                </a:solidFill>
                <a:latin typeface="Aptos" panose="020B0004020202020204" pitchFamily="34" charset="0"/>
              </a:rPr>
              <a:t> yang </a:t>
            </a:r>
            <a:r>
              <a:rPr lang="en-US" dirty="0" err="1">
                <a:solidFill>
                  <a:schemeClr val="tx1"/>
                </a:solidFill>
                <a:latin typeface="Aptos" panose="020B0004020202020204" pitchFamily="34" charset="0"/>
              </a:rPr>
              <a:t>strategis</a:t>
            </a:r>
            <a:r>
              <a:rPr lang="en-US" dirty="0">
                <a:solidFill>
                  <a:schemeClr val="tx1"/>
                </a:solidFill>
                <a:latin typeface="Aptos" panose="020B0004020202020204" pitchFamily="34" charset="0"/>
              </a:rPr>
              <a:t> agar </a:t>
            </a:r>
            <a:r>
              <a:rPr lang="en-US" dirty="0" err="1">
                <a:solidFill>
                  <a:schemeClr val="tx1"/>
                </a:solidFill>
                <a:latin typeface="Aptos" panose="020B0004020202020204" pitchFamily="34" charset="0"/>
              </a:rPr>
              <a:t>perusahaan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memperhatikan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kebutuhan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kelompok</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konsumen</a:t>
            </a:r>
            <a:r>
              <a:rPr lang="en-US" dirty="0">
                <a:solidFill>
                  <a:schemeClr val="tx1"/>
                </a:solidFill>
                <a:latin typeface="Aptos" panose="020B0004020202020204" pitchFamily="34" charset="0"/>
              </a:rPr>
              <a:t>.</a:t>
            </a:r>
          </a:p>
          <a:p>
            <a:pPr marL="342900" indent="-342900" algn="just">
              <a:buFont typeface="+mj-lt"/>
              <a:buAutoNum type="arabicPeriod"/>
            </a:pPr>
            <a:r>
              <a:rPr lang="en-US" dirty="0" err="1">
                <a:solidFill>
                  <a:schemeClr val="tx1"/>
                </a:solidFill>
                <a:latin typeface="Aptos" panose="020B0004020202020204" pitchFamily="34" charset="0"/>
              </a:rPr>
              <a:t>Memberikan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identifikasi</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peluang</a:t>
            </a:r>
            <a:r>
              <a:rPr lang="en-US" dirty="0">
                <a:solidFill>
                  <a:schemeClr val="tx1"/>
                </a:solidFill>
                <a:latin typeface="Aptos" panose="020B0004020202020204" pitchFamily="34" charset="0"/>
              </a:rPr>
              <a:t> pasar yang </a:t>
            </a:r>
            <a:r>
              <a:rPr lang="en-US" dirty="0" err="1">
                <a:solidFill>
                  <a:schemeClr val="tx1"/>
                </a:solidFill>
                <a:latin typeface="Aptos" panose="020B0004020202020204" pitchFamily="34" charset="0"/>
              </a:rPr>
              <a:t>menarik</a:t>
            </a:r>
            <a:r>
              <a:rPr lang="en-US" dirty="0">
                <a:solidFill>
                  <a:schemeClr val="tx1"/>
                </a:solidFill>
                <a:latin typeface="Aptos" panose="020B0004020202020204" pitchFamily="34" charset="0"/>
              </a:rPr>
              <a:t>. </a:t>
            </a:r>
          </a:p>
          <a:p>
            <a:pPr algn="just"/>
            <a:br>
              <a:rPr lang="en-US" dirty="0">
                <a:solidFill>
                  <a:schemeClr val="tx1"/>
                </a:solidFill>
                <a:latin typeface="Aptos" panose="020B0004020202020204" pitchFamily="34" charset="0"/>
              </a:rPr>
            </a:br>
            <a:r>
              <a:rPr lang="en-US" dirty="0" err="1">
                <a:solidFill>
                  <a:schemeClr val="tx1"/>
                </a:solidFill>
                <a:latin typeface="Aptos" panose="020B0004020202020204" pitchFamily="34" charset="0"/>
              </a:rPr>
              <a:t>Sedangkan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perencanaan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pemasaran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suatu</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perusahaan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dapat</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memberikan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manfaat</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bagi</a:t>
            </a:r>
            <a:r>
              <a:rPr lang="en-US" dirty="0">
                <a:solidFill>
                  <a:schemeClr val="tx1"/>
                </a:solidFill>
                <a:latin typeface="Aptos" panose="020B0004020202020204" pitchFamily="34" charset="0"/>
              </a:rPr>
              <a:t>:</a:t>
            </a:r>
          </a:p>
          <a:p>
            <a:pPr marL="342900" indent="-342900" algn="just">
              <a:buFont typeface="+mj-lt"/>
              <a:buAutoNum type="arabicPeriod"/>
            </a:pPr>
            <a:r>
              <a:rPr lang="en-US" dirty="0">
                <a:solidFill>
                  <a:schemeClr val="tx1"/>
                </a:solidFill>
                <a:latin typeface="Aptos" panose="020B0004020202020204" pitchFamily="34" charset="0"/>
              </a:rPr>
              <a:t>Usaha </a:t>
            </a:r>
            <a:r>
              <a:rPr lang="en-US" dirty="0" err="1">
                <a:solidFill>
                  <a:schemeClr val="tx1"/>
                </a:solidFill>
                <a:latin typeface="Aptos" panose="020B0004020202020204" pitchFamily="34" charset="0"/>
              </a:rPr>
              <a:t>untuk</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mendorong</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cara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berpikir</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jauh</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kedepan</a:t>
            </a:r>
            <a:r>
              <a:rPr lang="en-US" dirty="0">
                <a:solidFill>
                  <a:schemeClr val="tx1"/>
                </a:solidFill>
                <a:latin typeface="Aptos" panose="020B0004020202020204" pitchFamily="34" charset="0"/>
              </a:rPr>
              <a:t>.</a:t>
            </a:r>
          </a:p>
          <a:p>
            <a:pPr marL="342900" indent="-342900" algn="just">
              <a:buFont typeface="+mj-lt"/>
              <a:buAutoNum type="arabicPeriod"/>
            </a:pPr>
            <a:r>
              <a:rPr lang="en-US" dirty="0">
                <a:solidFill>
                  <a:schemeClr val="tx1"/>
                </a:solidFill>
                <a:latin typeface="Aptos" panose="020B0004020202020204" pitchFamily="34" charset="0"/>
              </a:rPr>
              <a:t>Usaha </a:t>
            </a:r>
            <a:r>
              <a:rPr lang="en-US" dirty="0" err="1">
                <a:solidFill>
                  <a:schemeClr val="tx1"/>
                </a:solidFill>
                <a:latin typeface="Aptos" panose="020B0004020202020204" pitchFamily="34" charset="0"/>
              </a:rPr>
              <a:t>mengkoordinasi</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kegiatan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pemasaran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secara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lebih</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baik</a:t>
            </a:r>
            <a:r>
              <a:rPr lang="en-US" dirty="0">
                <a:solidFill>
                  <a:schemeClr val="tx1"/>
                </a:solidFill>
                <a:latin typeface="Aptos" panose="020B0004020202020204" pitchFamily="34" charset="0"/>
              </a:rPr>
              <a:t>.</a:t>
            </a:r>
          </a:p>
          <a:p>
            <a:pPr marL="342900" indent="-342900" algn="just">
              <a:buFont typeface="+mj-lt"/>
              <a:buAutoNum type="arabicPeriod"/>
            </a:pPr>
            <a:r>
              <a:rPr lang="en-US" dirty="0">
                <a:solidFill>
                  <a:schemeClr val="tx1"/>
                </a:solidFill>
                <a:latin typeface="Aptos" panose="020B0004020202020204" pitchFamily="34" charset="0"/>
              </a:rPr>
              <a:t>Usaha </a:t>
            </a:r>
            <a:r>
              <a:rPr lang="en-US" dirty="0" err="1">
                <a:solidFill>
                  <a:schemeClr val="tx1"/>
                </a:solidFill>
                <a:latin typeface="Aptos" panose="020B0004020202020204" pitchFamily="34" charset="0"/>
              </a:rPr>
              <a:t>mengawasi</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kegiatan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pemasaran</a:t>
            </a:r>
            <a:r>
              <a:rPr lang="en-US" dirty="0">
                <a:solidFill>
                  <a:schemeClr val="tx1"/>
                </a:solidFill>
                <a:latin typeface="Aptos" panose="020B0004020202020204" pitchFamily="34" charset="0"/>
              </a:rPr>
              <a:t> yang </a:t>
            </a:r>
            <a:r>
              <a:rPr lang="en-US" dirty="0" err="1">
                <a:solidFill>
                  <a:schemeClr val="tx1"/>
                </a:solidFill>
                <a:latin typeface="Aptos" panose="020B0004020202020204" pitchFamily="34" charset="0"/>
              </a:rPr>
              <a:t>telah</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dilakukan</a:t>
            </a:r>
            <a:r>
              <a:rPr lang="en-US" dirty="0">
                <a:solidFill>
                  <a:schemeClr val="tx1"/>
                </a:solidFill>
                <a:latin typeface="Aptos" panose="020B0004020202020204" pitchFamily="34" charset="0"/>
              </a:rPr>
              <a:t> yang </a:t>
            </a:r>
            <a:r>
              <a:rPr lang="en-US" dirty="0" err="1">
                <a:solidFill>
                  <a:schemeClr val="tx1"/>
                </a:solidFill>
                <a:latin typeface="Aptos" panose="020B0004020202020204" pitchFamily="34" charset="0"/>
              </a:rPr>
              <a:t>didasarkan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atas</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standar</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prestasi</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kerja</a:t>
            </a:r>
            <a:r>
              <a:rPr lang="en-US" dirty="0">
                <a:solidFill>
                  <a:schemeClr val="tx1"/>
                </a:solidFill>
                <a:latin typeface="Aptos" panose="020B0004020202020204" pitchFamily="34" charset="0"/>
              </a:rPr>
              <a:t> yang </a:t>
            </a:r>
            <a:r>
              <a:rPr lang="en-US" dirty="0" err="1">
                <a:solidFill>
                  <a:schemeClr val="tx1"/>
                </a:solidFill>
                <a:latin typeface="Aptos" panose="020B0004020202020204" pitchFamily="34" charset="0"/>
              </a:rPr>
              <a:t>ditetapkan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dalam</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rencana</a:t>
            </a:r>
            <a:r>
              <a:rPr lang="en-US" dirty="0">
                <a:solidFill>
                  <a:schemeClr val="tx1"/>
                </a:solidFill>
                <a:latin typeface="Aptos" panose="020B0004020202020204" pitchFamily="34" charset="0"/>
              </a:rPr>
              <a:t> </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9" name="Subtitle 8">
            <a:extLst>
              <a:ext uri="{FF2B5EF4-FFF2-40B4-BE49-F238E27FC236}">
                <a16:creationId xmlns:a16="http://schemas.microsoft.com/office/drawing/2014/main" id="{2A7642EC-96B1-B140-27CF-1F401EC78708}"/>
              </a:ext>
            </a:extLst>
          </p:cNvPr>
          <p:cNvSpPr>
            <a:spLocks noGrp="1"/>
          </p:cNvSpPr>
          <p:nvPr>
            <p:ph type="subTitle" idx="13"/>
          </p:nvPr>
        </p:nvSpPr>
        <p:spPr>
          <a:xfrm>
            <a:off x="1527520" y="3873349"/>
            <a:ext cx="4143555" cy="692595"/>
          </a:xfrm>
        </p:spPr>
        <p:txBody>
          <a:bodyPr/>
          <a:lstStyle/>
          <a:p>
            <a:endParaRPr lang="en-ID"/>
          </a:p>
        </p:txBody>
      </p:sp>
      <p:sp>
        <p:nvSpPr>
          <p:cNvPr id="11" name="Text Placeholder 10">
            <a:extLst>
              <a:ext uri="{FF2B5EF4-FFF2-40B4-BE49-F238E27FC236}">
                <a16:creationId xmlns:a16="http://schemas.microsoft.com/office/drawing/2014/main" id="{610F8795-6B79-7492-CC8C-A9943C7ED6A3}"/>
              </a:ext>
            </a:extLst>
          </p:cNvPr>
          <p:cNvSpPr>
            <a:spLocks noGrp="1"/>
          </p:cNvSpPr>
          <p:nvPr>
            <p:ph type="body" sz="quarter" idx="14"/>
          </p:nvPr>
        </p:nvSpPr>
        <p:spPr/>
        <p:txBody>
          <a:bodyPr/>
          <a:lstStyle/>
          <a:p>
            <a:endParaRPr lang="en-ID"/>
          </a:p>
        </p:txBody>
      </p:sp>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1403620" y="4870194"/>
            <a:ext cx="9384760" cy="602141"/>
          </a:xfrm>
        </p:spPr>
        <p:txBody>
          <a:bodyPr>
            <a:noAutofit/>
          </a:bodyPr>
          <a:lstStyle/>
          <a:p>
            <a:r>
              <a:rPr lang="en-US" sz="2800" dirty="0" err="1">
                <a:solidFill>
                  <a:schemeClr val="bg2">
                    <a:lumMod val="50000"/>
                  </a:schemeClr>
                </a:solidFill>
              </a:rPr>
              <a:t>Pengertian</a:t>
            </a:r>
            <a:r>
              <a:rPr lang="en-US" sz="2800" dirty="0">
                <a:solidFill>
                  <a:schemeClr val="bg2">
                    <a:lumMod val="50000"/>
                  </a:schemeClr>
                </a:solidFill>
              </a:rPr>
              <a:t> dan </a:t>
            </a:r>
            <a:r>
              <a:rPr lang="en-US" sz="2800" dirty="0" err="1">
                <a:solidFill>
                  <a:schemeClr val="bg2">
                    <a:lumMod val="50000"/>
                  </a:schemeClr>
                </a:solidFill>
              </a:rPr>
              <a:t>Peranan</a:t>
            </a:r>
            <a:r>
              <a:rPr lang="en-US" sz="2800" dirty="0">
                <a:solidFill>
                  <a:schemeClr val="bg2">
                    <a:lumMod val="50000"/>
                  </a:schemeClr>
                </a:solidFill>
              </a:rPr>
              <a:t> </a:t>
            </a:r>
            <a:r>
              <a:rPr lang="en-US" sz="2800" dirty="0" err="1">
                <a:solidFill>
                  <a:schemeClr val="bg2">
                    <a:lumMod val="50000"/>
                  </a:schemeClr>
                </a:solidFill>
              </a:rPr>
              <a:t>Perencanaan</a:t>
            </a:r>
            <a:r>
              <a:rPr lang="en-US" sz="2800" dirty="0">
                <a:solidFill>
                  <a:schemeClr val="bg2">
                    <a:lumMod val="50000"/>
                  </a:schemeClr>
                </a:solidFill>
              </a:rPr>
              <a:t> </a:t>
            </a:r>
            <a:r>
              <a:rPr lang="en-US" sz="2800" dirty="0" err="1">
                <a:solidFill>
                  <a:schemeClr val="bg2">
                    <a:lumMod val="50000"/>
                  </a:schemeClr>
                </a:solidFill>
              </a:rPr>
              <a:t>Pemasaran</a:t>
            </a:r>
            <a:endParaRPr lang="en-US" sz="2800"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292713" y="6268372"/>
            <a:ext cx="2616158" cy="384202"/>
          </a:xfrm>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3</a:t>
            </a:fld>
            <a:endParaRPr lang="en-US" dirty="0"/>
          </a:p>
        </p:txBody>
      </p:sp>
      <p:sp>
        <p:nvSpPr>
          <p:cNvPr id="7" name="Content Placeholder 2">
            <a:extLst>
              <a:ext uri="{FF2B5EF4-FFF2-40B4-BE49-F238E27FC236}">
                <a16:creationId xmlns:a16="http://schemas.microsoft.com/office/drawing/2014/main" id="{BED450D1-8B2D-4218-BB67-98AF61A7A82D}"/>
              </a:ext>
            </a:extLst>
          </p:cNvPr>
          <p:cNvSpPr txBox="1">
            <a:spLocks/>
          </p:cNvSpPr>
          <p:nvPr/>
        </p:nvSpPr>
        <p:spPr>
          <a:xfrm>
            <a:off x="749741" y="776233"/>
            <a:ext cx="10333839" cy="31229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ID" sz="1800">
                <a:solidFill>
                  <a:schemeClr val="tx1"/>
                </a:solidFill>
                <a:latin typeface="Aptos" panose="020B0004020202020204" pitchFamily="34" charset="0"/>
              </a:rPr>
              <a:t>Setiap perusahaan atau badan usaha selalu melakukan kegiatan pemasaran, yang merupakan ciri dari aktivitas usahanya. Tidak ada satu badan usahapun terlepas dari kegiatan pemasaran ini. Baik Perusahaan yang berbentuk Perseroan Terbatas (PT), mapun Firma, CV dan perusahaan perseroan serta Koperasi dan badan-badan usaha milik Negara lainnya, semua tidak terlepas dari kegiatan pemasaran. Kegiatan pemasaran yang dilakukan kegiatan perusahaan perlu dikoordinasikan dan diarahkan untuk mencapai tujuan perusahaan umumnya dan tujuan bidang pemasaran khususnya.</a:t>
            </a:r>
          </a:p>
          <a:p>
            <a:pPr algn="just"/>
            <a:r>
              <a:rPr lang="en-ID" sz="1800">
                <a:solidFill>
                  <a:schemeClr val="tx1"/>
                </a:solidFill>
                <a:latin typeface="Aptos" panose="020B0004020202020204" pitchFamily="34" charset="0"/>
              </a:rPr>
              <a:t>Rencana pemasaran merupakan perumusan usaha yang akan dilakukan dalam bidang pemasaran,dengan menggunakan sumber daya yang ada dalam suatu perusahaan, guna mencapai tujuan dan sasaran tertentu dibidang pemasaran pada waktu tertentu pada masa yang akan datang. Perencanaan strategi pemasaran adalah bagaiamana cara untuk dapat menemukan berbagai peluang menarik dan menyusun strategi yang menguntungkan. Kegiatan penyusunan rencana pemasaran inilah yang disebut dengan perencanaan pemasaran. </a:t>
            </a:r>
          </a:p>
          <a:p>
            <a:pPr algn="just"/>
            <a:endParaRPr lang="en-ID" sz="1800">
              <a:solidFill>
                <a:schemeClr val="tx1"/>
              </a:solidFill>
              <a:latin typeface="Aptos" panose="020B0004020202020204" pitchFamily="34" charset="0"/>
            </a:endParaRPr>
          </a:p>
        </p:txBody>
      </p:sp>
    </p:spTree>
    <p:extLst>
      <p:ext uri="{BB962C8B-B14F-4D97-AF65-F5344CB8AC3E}">
        <p14:creationId xmlns:p14="http://schemas.microsoft.com/office/powerpoint/2010/main" val="192049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err="1"/>
              <a:t>Perencanaan</a:t>
            </a:r>
            <a:r>
              <a:rPr lang="en-US" dirty="0"/>
              <a:t> </a:t>
            </a:r>
            <a:r>
              <a:rPr lang="en-US" dirty="0" err="1"/>
              <a:t>stratejik</a:t>
            </a:r>
            <a:r>
              <a:rPr lang="en-US" dirty="0"/>
              <a:t> divisi dan </a:t>
            </a:r>
            <a:r>
              <a:rPr lang="en-US" dirty="0" err="1"/>
              <a:t>perusahaan</a:t>
            </a:r>
            <a:endParaRPr lang="en-US" dirty="0"/>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1704109" y="2243142"/>
            <a:ext cx="8894618" cy="1185858"/>
          </a:xfrm>
        </p:spPr>
        <p:txBody>
          <a:bodyPr>
            <a:normAutofit fontScale="92500"/>
          </a:bodyPr>
          <a:lstStyle/>
          <a:p>
            <a:pPr marL="0" indent="0" algn="just">
              <a:buNone/>
            </a:pPr>
            <a:r>
              <a:rPr lang="en-US" dirty="0" err="1">
                <a:solidFill>
                  <a:schemeClr val="tx1"/>
                </a:solidFill>
                <a:latin typeface="Aptos" panose="020B0004020202020204" pitchFamily="34" charset="0"/>
              </a:rPr>
              <a:t>Beberapa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perusahaan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memberikan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sejumlah</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kebebasan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keada</a:t>
            </a:r>
            <a:r>
              <a:rPr lang="en-US" dirty="0">
                <a:solidFill>
                  <a:schemeClr val="tx1"/>
                </a:solidFill>
                <a:latin typeface="Aptos" panose="020B0004020202020204" pitchFamily="34" charset="0"/>
              </a:rPr>
              <a:t> unit </a:t>
            </a:r>
            <a:r>
              <a:rPr lang="en-US" dirty="0" err="1">
                <a:solidFill>
                  <a:schemeClr val="tx1"/>
                </a:solidFill>
                <a:latin typeface="Aptos" panose="020B0004020202020204" pitchFamily="34" charset="0"/>
              </a:rPr>
              <a:t>bisnis</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mereka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untuk</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menetapkan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tujuan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penjualan</a:t>
            </a:r>
            <a:r>
              <a:rPr lang="en-US" dirty="0">
                <a:solidFill>
                  <a:schemeClr val="tx1"/>
                </a:solidFill>
                <a:latin typeface="Aptos" panose="020B0004020202020204" pitchFamily="34" charset="0"/>
              </a:rPr>
              <a:t> dan </a:t>
            </a:r>
            <a:r>
              <a:rPr lang="en-US" dirty="0" err="1">
                <a:solidFill>
                  <a:schemeClr val="tx1"/>
                </a:solidFill>
                <a:latin typeface="Aptos" panose="020B0004020202020204" pitchFamily="34" charset="0"/>
              </a:rPr>
              <a:t>laba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serta</a:t>
            </a:r>
            <a:r>
              <a:rPr lang="en-US" dirty="0">
                <a:solidFill>
                  <a:schemeClr val="tx1"/>
                </a:solidFill>
                <a:latin typeface="Aptos" panose="020B0004020202020204" pitchFamily="34" charset="0"/>
              </a:rPr>
              <a:t> strategi </a:t>
            </a:r>
            <a:r>
              <a:rPr lang="en-US" dirty="0" err="1">
                <a:solidFill>
                  <a:schemeClr val="tx1"/>
                </a:solidFill>
                <a:latin typeface="Aptos" panose="020B0004020202020204" pitchFamily="34" charset="0"/>
              </a:rPr>
              <a:t>mereka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sendir</a:t>
            </a:r>
            <a:r>
              <a:rPr lang="en-US" dirty="0">
                <a:solidFill>
                  <a:schemeClr val="tx1"/>
                </a:solidFill>
                <a:latin typeface="Aptos" panose="020B0004020202020204" pitchFamily="34" charset="0"/>
              </a:rPr>
              <a:t>. Yang lain </a:t>
            </a:r>
            <a:r>
              <a:rPr lang="en-US" dirty="0" err="1">
                <a:solidFill>
                  <a:schemeClr val="tx1"/>
                </a:solidFill>
                <a:latin typeface="Aptos" panose="020B0004020202020204" pitchFamily="34" charset="0"/>
              </a:rPr>
              <a:t>menetapkan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tujuan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untuk</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bisnis</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mereka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namun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membiarkan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mereka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mengembangkan</a:t>
            </a:r>
            <a:r>
              <a:rPr lang="en-US" dirty="0">
                <a:solidFill>
                  <a:schemeClr val="tx1"/>
                </a:solidFill>
                <a:latin typeface="Aptos" panose="020B0004020202020204" pitchFamily="34" charset="0"/>
              </a:rPr>
              <a:t> strategi </a:t>
            </a:r>
            <a:r>
              <a:rPr lang="en-US" dirty="0" err="1">
                <a:solidFill>
                  <a:schemeClr val="tx1"/>
                </a:solidFill>
                <a:latin typeface="Aptos" panose="020B0004020202020204" pitchFamily="34" charset="0"/>
              </a:rPr>
              <a:t>mereka</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sendiri</a:t>
            </a:r>
            <a:r>
              <a:rPr lang="en-US" dirty="0">
                <a:solidFill>
                  <a:schemeClr val="tx1"/>
                </a:solidFill>
                <a:latin typeface="Aptos" panose="020B0004020202020204" pitchFamily="34" charset="0"/>
              </a:rPr>
              <a:t>. yang lain </a:t>
            </a:r>
            <a:r>
              <a:rPr lang="en-US" dirty="0" err="1">
                <a:solidFill>
                  <a:schemeClr val="tx1"/>
                </a:solidFill>
                <a:latin typeface="Aptos" panose="020B0004020202020204" pitchFamily="34" charset="0"/>
              </a:rPr>
              <a:t>lagi</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menetapkan</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tujuan</a:t>
            </a:r>
            <a:r>
              <a:rPr lang="en-US" dirty="0">
                <a:solidFill>
                  <a:schemeClr val="tx1"/>
                </a:solidFill>
                <a:latin typeface="Aptos" panose="020B0004020202020204" pitchFamily="34" charset="0"/>
              </a:rPr>
              <a:t> dan </a:t>
            </a:r>
            <a:r>
              <a:rPr lang="en-US" dirty="0" err="1">
                <a:solidFill>
                  <a:schemeClr val="tx1"/>
                </a:solidFill>
                <a:latin typeface="Aptos" panose="020B0004020202020204" pitchFamily="34" charset="0"/>
              </a:rPr>
              <a:t>berpartisipasi</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dalam</a:t>
            </a:r>
            <a:r>
              <a:rPr lang="en-US" dirty="0">
                <a:solidFill>
                  <a:schemeClr val="tx1"/>
                </a:solidFill>
                <a:latin typeface="Aptos" panose="020B0004020202020204" pitchFamily="34" charset="0"/>
              </a:rPr>
              <a:t> </a:t>
            </a:r>
            <a:r>
              <a:rPr lang="en-US" dirty="0" err="1">
                <a:solidFill>
                  <a:schemeClr val="tx1"/>
                </a:solidFill>
                <a:latin typeface="Aptos" panose="020B0004020202020204" pitchFamily="34" charset="0"/>
              </a:rPr>
              <a:t>mengembangkan</a:t>
            </a:r>
            <a:r>
              <a:rPr lang="en-US" dirty="0">
                <a:solidFill>
                  <a:schemeClr val="tx1"/>
                </a:solidFill>
                <a:latin typeface="Aptos" panose="020B0004020202020204" pitchFamily="34" charset="0"/>
              </a:rPr>
              <a:t> strategi unit </a:t>
            </a:r>
            <a:r>
              <a:rPr lang="en-US" dirty="0" err="1">
                <a:solidFill>
                  <a:schemeClr val="tx1"/>
                </a:solidFill>
                <a:latin typeface="Aptos" panose="020B0004020202020204" pitchFamily="34" charset="0"/>
              </a:rPr>
              <a:t>bisnis</a:t>
            </a:r>
            <a:r>
              <a:rPr lang="en-US" dirty="0">
                <a:solidFill>
                  <a:schemeClr val="tx1"/>
                </a:solidFill>
                <a:latin typeface="Aptos" panose="020B0004020202020204" pitchFamily="34" charset="0"/>
              </a:rPr>
              <a:t> individual.</a:t>
            </a:r>
          </a:p>
          <a:p>
            <a:pPr marL="0" indent="0" algn="just">
              <a:buNone/>
            </a:pPr>
            <a:endParaRPr lang="en-US" dirty="0">
              <a:solidFill>
                <a:schemeClr val="tx1"/>
              </a:solidFill>
              <a:latin typeface="Aptos" panose="020B0004020202020204" pitchFamily="34" charset="0"/>
            </a:endParaRP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17" name="TextBox 16">
            <a:extLst>
              <a:ext uri="{FF2B5EF4-FFF2-40B4-BE49-F238E27FC236}">
                <a16:creationId xmlns:a16="http://schemas.microsoft.com/office/drawing/2014/main" id="{C7C0A64E-E528-77E4-F879-BC90AFF2A389}"/>
              </a:ext>
            </a:extLst>
          </p:cNvPr>
          <p:cNvSpPr txBox="1"/>
          <p:nvPr/>
        </p:nvSpPr>
        <p:spPr>
          <a:xfrm>
            <a:off x="1814146" y="3272681"/>
            <a:ext cx="9989926" cy="1477328"/>
          </a:xfrm>
          <a:prstGeom prst="rect">
            <a:avLst/>
          </a:prstGeom>
          <a:noFill/>
        </p:spPr>
        <p:txBody>
          <a:bodyPr wrap="square">
            <a:spAutoFit/>
          </a:bodyPr>
          <a:lstStyle/>
          <a:p>
            <a:r>
              <a:rPr lang="en-ID" dirty="0" err="1">
                <a:latin typeface="Bodoni Bk BT" panose="02070603070706020303" pitchFamily="18" charset="0"/>
              </a:rPr>
              <a:t>Semua</a:t>
            </a:r>
            <a:r>
              <a:rPr lang="en-ID" dirty="0">
                <a:latin typeface="Bodoni Bk BT" panose="02070603070706020303" pitchFamily="18" charset="0"/>
              </a:rPr>
              <a:t> </a:t>
            </a:r>
            <a:r>
              <a:rPr lang="en-ID" dirty="0" err="1">
                <a:latin typeface="Bodoni Bk BT" panose="02070603070706020303" pitchFamily="18" charset="0"/>
              </a:rPr>
              <a:t>kantor</a:t>
            </a:r>
            <a:r>
              <a:rPr lang="en-ID" dirty="0">
                <a:latin typeface="Bodoni Bk BT" panose="02070603070706020303" pitchFamily="18" charset="0"/>
              </a:rPr>
              <a:t> </a:t>
            </a:r>
            <a:r>
              <a:rPr lang="en-ID" dirty="0" err="1">
                <a:latin typeface="Bodoni Bk BT" panose="02070603070706020303" pitchFamily="18" charset="0"/>
              </a:rPr>
              <a:t>pusat</a:t>
            </a:r>
            <a:r>
              <a:rPr lang="en-ID" dirty="0">
                <a:latin typeface="Bodoni Bk BT" panose="02070603070706020303" pitchFamily="18" charset="0"/>
              </a:rPr>
              <a:t> </a:t>
            </a:r>
            <a:r>
              <a:rPr lang="en-ID" dirty="0" err="1">
                <a:latin typeface="Bodoni Bk BT" panose="02070603070706020303" pitchFamily="18" charset="0"/>
              </a:rPr>
              <a:t>perusahaan</a:t>
            </a:r>
            <a:r>
              <a:rPr lang="en-ID" dirty="0">
                <a:latin typeface="Bodoni Bk BT" panose="02070603070706020303" pitchFamily="18" charset="0"/>
              </a:rPr>
              <a:t> </a:t>
            </a:r>
            <a:r>
              <a:rPr lang="en-ID" dirty="0" err="1">
                <a:latin typeface="Bodoni Bk BT" panose="02070603070706020303" pitchFamily="18" charset="0"/>
              </a:rPr>
              <a:t>melakukan</a:t>
            </a:r>
            <a:r>
              <a:rPr lang="en-ID" dirty="0">
                <a:latin typeface="Bodoni Bk BT" panose="02070603070706020303" pitchFamily="18" charset="0"/>
              </a:rPr>
              <a:t> </a:t>
            </a:r>
            <a:r>
              <a:rPr lang="en-ID" dirty="0" err="1">
                <a:latin typeface="Bodoni Bk BT" panose="02070603070706020303" pitchFamily="18" charset="0"/>
              </a:rPr>
              <a:t>empat</a:t>
            </a:r>
            <a:r>
              <a:rPr lang="en-ID" dirty="0">
                <a:latin typeface="Bodoni Bk BT" panose="02070603070706020303" pitchFamily="18" charset="0"/>
              </a:rPr>
              <a:t> </a:t>
            </a:r>
            <a:r>
              <a:rPr lang="en-ID" dirty="0" err="1">
                <a:latin typeface="Bodoni Bk BT" panose="02070603070706020303" pitchFamily="18" charset="0"/>
              </a:rPr>
              <a:t>aktivitas</a:t>
            </a:r>
            <a:r>
              <a:rPr lang="en-ID" dirty="0">
                <a:latin typeface="Bodoni Bk BT" panose="02070603070706020303" pitchFamily="18" charset="0"/>
              </a:rPr>
              <a:t> </a:t>
            </a:r>
            <a:r>
              <a:rPr lang="en-ID" dirty="0" err="1">
                <a:latin typeface="Bodoni Bk BT" panose="02070603070706020303" pitchFamily="18" charset="0"/>
              </a:rPr>
              <a:t>perencanaan</a:t>
            </a:r>
            <a:r>
              <a:rPr lang="en-ID" dirty="0">
                <a:latin typeface="Bodoni Bk BT" panose="02070603070706020303" pitchFamily="18" charset="0"/>
              </a:rPr>
              <a:t> :</a:t>
            </a:r>
          </a:p>
          <a:p>
            <a:pPr marL="800100" lvl="1" indent="-342900">
              <a:buFont typeface="+mj-lt"/>
              <a:buAutoNum type="arabicPeriod"/>
            </a:pPr>
            <a:r>
              <a:rPr lang="en-ID" dirty="0" err="1">
                <a:latin typeface="Bodoni Bk BT" panose="02070603070706020303" pitchFamily="18" charset="0"/>
              </a:rPr>
              <a:t>Menetapkan</a:t>
            </a:r>
            <a:r>
              <a:rPr lang="en-ID" dirty="0">
                <a:latin typeface="Bodoni Bk BT" panose="02070603070706020303" pitchFamily="18" charset="0"/>
              </a:rPr>
              <a:t> </a:t>
            </a:r>
            <a:r>
              <a:rPr lang="en-ID" dirty="0" err="1">
                <a:latin typeface="Bodoni Bk BT" panose="02070603070706020303" pitchFamily="18" charset="0"/>
              </a:rPr>
              <a:t>misi</a:t>
            </a:r>
            <a:r>
              <a:rPr lang="en-ID" dirty="0">
                <a:latin typeface="Bodoni Bk BT" panose="02070603070706020303" pitchFamily="18" charset="0"/>
              </a:rPr>
              <a:t> </a:t>
            </a:r>
            <a:r>
              <a:rPr lang="en-ID" dirty="0" err="1">
                <a:latin typeface="Bodoni Bk BT" panose="02070603070706020303" pitchFamily="18" charset="0"/>
              </a:rPr>
              <a:t>perusahaan</a:t>
            </a:r>
            <a:r>
              <a:rPr lang="en-ID" dirty="0">
                <a:latin typeface="Bodoni Bk BT" panose="02070603070706020303" pitchFamily="18" charset="0"/>
              </a:rPr>
              <a:t>.</a:t>
            </a:r>
          </a:p>
          <a:p>
            <a:pPr marL="800100" lvl="1" indent="-342900">
              <a:buFont typeface="+mj-lt"/>
              <a:buAutoNum type="arabicPeriod"/>
            </a:pPr>
            <a:r>
              <a:rPr lang="en-ID" dirty="0" err="1">
                <a:latin typeface="Bodoni Bk BT" panose="02070603070706020303" pitchFamily="18" charset="0"/>
              </a:rPr>
              <a:t>Membangun</a:t>
            </a:r>
            <a:r>
              <a:rPr lang="en-ID" dirty="0">
                <a:latin typeface="Bodoni Bk BT" panose="02070603070706020303" pitchFamily="18" charset="0"/>
              </a:rPr>
              <a:t> unit </a:t>
            </a:r>
            <a:r>
              <a:rPr lang="en-ID" dirty="0" err="1">
                <a:latin typeface="Bodoni Bk BT" panose="02070603070706020303" pitchFamily="18" charset="0"/>
              </a:rPr>
              <a:t>bisnis</a:t>
            </a:r>
            <a:r>
              <a:rPr lang="en-ID" dirty="0">
                <a:latin typeface="Bodoni Bk BT" panose="02070603070706020303" pitchFamily="18" charset="0"/>
              </a:rPr>
              <a:t> strategi.</a:t>
            </a:r>
          </a:p>
          <a:p>
            <a:pPr marL="800100" lvl="1" indent="-342900">
              <a:buFont typeface="+mj-lt"/>
              <a:buAutoNum type="arabicPeriod"/>
            </a:pPr>
            <a:r>
              <a:rPr lang="en-ID" dirty="0" err="1">
                <a:latin typeface="Bodoni Bk BT" panose="02070603070706020303" pitchFamily="18" charset="0"/>
              </a:rPr>
              <a:t>Menetapakan</a:t>
            </a:r>
            <a:r>
              <a:rPr lang="en-ID" dirty="0">
                <a:latin typeface="Bodoni Bk BT" panose="02070603070706020303" pitchFamily="18" charset="0"/>
              </a:rPr>
              <a:t> </a:t>
            </a:r>
            <a:r>
              <a:rPr lang="en-ID" dirty="0" err="1">
                <a:latin typeface="Bodoni Bk BT" panose="02070603070706020303" pitchFamily="18" charset="0"/>
              </a:rPr>
              <a:t>sumberdaya</a:t>
            </a:r>
            <a:r>
              <a:rPr lang="en-ID" dirty="0">
                <a:latin typeface="Bodoni Bk BT" panose="02070603070706020303" pitchFamily="18" charset="0"/>
              </a:rPr>
              <a:t> </a:t>
            </a:r>
            <a:r>
              <a:rPr lang="en-ID" dirty="0" err="1">
                <a:latin typeface="Bodoni Bk BT" panose="02070603070706020303" pitchFamily="18" charset="0"/>
              </a:rPr>
              <a:t>untuk</a:t>
            </a:r>
            <a:r>
              <a:rPr lang="en-ID" dirty="0">
                <a:latin typeface="Bodoni Bk BT" panose="02070603070706020303" pitchFamily="18" charset="0"/>
              </a:rPr>
              <a:t> </a:t>
            </a:r>
            <a:r>
              <a:rPr lang="en-ID" dirty="0" err="1">
                <a:latin typeface="Bodoni Bk BT" panose="02070603070706020303" pitchFamily="18" charset="0"/>
              </a:rPr>
              <a:t>setiap</a:t>
            </a:r>
            <a:r>
              <a:rPr lang="en-ID" dirty="0">
                <a:latin typeface="Bodoni Bk BT" panose="02070603070706020303" pitchFamily="18" charset="0"/>
              </a:rPr>
              <a:t> SBU, dan</a:t>
            </a:r>
          </a:p>
          <a:p>
            <a:pPr marL="800100" lvl="1" indent="-342900">
              <a:buFont typeface="+mj-lt"/>
              <a:buAutoNum type="arabicPeriod"/>
            </a:pPr>
            <a:r>
              <a:rPr lang="en-ID" dirty="0" err="1">
                <a:latin typeface="Bodoni Bk BT" panose="02070603070706020303" pitchFamily="18" charset="0"/>
              </a:rPr>
              <a:t>Menilai</a:t>
            </a:r>
            <a:r>
              <a:rPr lang="en-ID" dirty="0">
                <a:latin typeface="Bodoni Bk BT" panose="02070603070706020303" pitchFamily="18" charset="0"/>
              </a:rPr>
              <a:t> </a:t>
            </a:r>
            <a:r>
              <a:rPr lang="en-ID" dirty="0" err="1">
                <a:latin typeface="Bodoni Bk BT" panose="02070603070706020303" pitchFamily="18" charset="0"/>
              </a:rPr>
              <a:t>peluang</a:t>
            </a:r>
            <a:r>
              <a:rPr lang="en-ID" dirty="0">
                <a:latin typeface="Bodoni Bk BT" panose="02070603070706020303" pitchFamily="18" charset="0"/>
              </a:rPr>
              <a:t> </a:t>
            </a:r>
            <a:r>
              <a:rPr lang="en-ID" dirty="0" err="1">
                <a:latin typeface="Bodoni Bk BT" panose="02070603070706020303" pitchFamily="18" charset="0"/>
              </a:rPr>
              <a:t>pertumbuhan</a:t>
            </a:r>
            <a:r>
              <a:rPr lang="en-ID" dirty="0">
                <a:latin typeface="Bodoni Bk BT" panose="02070603070706020303" pitchFamily="18" charset="0"/>
              </a:rPr>
              <a:t>.</a:t>
            </a:r>
          </a:p>
        </p:txBody>
      </p:sp>
    </p:spTree>
    <p:extLst>
      <p:ext uri="{BB962C8B-B14F-4D97-AF65-F5344CB8AC3E}">
        <p14:creationId xmlns:p14="http://schemas.microsoft.com/office/powerpoint/2010/main" val="263795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p:txBody>
          <a:bodyPr/>
          <a:lstStyle/>
          <a:p>
            <a:r>
              <a:rPr lang="en-US" dirty="0" err="1"/>
              <a:t>Organisasi</a:t>
            </a:r>
            <a:r>
              <a:rPr lang="en-US" dirty="0"/>
              <a:t> dan </a:t>
            </a:r>
            <a:r>
              <a:rPr lang="en-US" dirty="0" err="1"/>
              <a:t>Budaya</a:t>
            </a:r>
            <a:r>
              <a:rPr lang="en-US" dirty="0"/>
              <a:t> </a:t>
            </a:r>
            <a:r>
              <a:rPr lang="en-US" dirty="0" err="1"/>
              <a:t>Organisasi</a:t>
            </a:r>
            <a:endParaRPr lang="en-US" dirty="0"/>
          </a:p>
        </p:txBody>
      </p:sp>
      <p:sp>
        <p:nvSpPr>
          <p:cNvPr id="3" name="Footer Placeholder 2">
            <a:extLst>
              <a:ext uri="{FF2B5EF4-FFF2-40B4-BE49-F238E27FC236}">
                <a16:creationId xmlns:a16="http://schemas.microsoft.com/office/drawing/2014/main" id="{5ABACD58-C3EC-4488-A3DB-D29386D20C75}"/>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5</a:t>
            </a:fld>
            <a:endParaRPr lang="en-US" dirty="0"/>
          </a:p>
        </p:txBody>
      </p:sp>
      <p:pic>
        <p:nvPicPr>
          <p:cNvPr id="16" name="Picture Placeholder 15" descr="A group of people discuss something">
            <a:extLst>
              <a:ext uri="{FF2B5EF4-FFF2-40B4-BE49-F238E27FC236}">
                <a16:creationId xmlns:a16="http://schemas.microsoft.com/office/drawing/2014/main" id="{2C4DE4C1-E6F3-48EC-A26B-57BBBF59355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a:xfrm>
            <a:off x="1" y="1659525"/>
            <a:ext cx="6456218" cy="4528013"/>
          </a:xfrm>
        </p:spPr>
      </p:pic>
      <p:sp>
        <p:nvSpPr>
          <p:cNvPr id="7" name="TextBox 6">
            <a:extLst>
              <a:ext uri="{FF2B5EF4-FFF2-40B4-BE49-F238E27FC236}">
                <a16:creationId xmlns:a16="http://schemas.microsoft.com/office/drawing/2014/main" id="{6311A276-AF89-F754-B6E0-DD8FAFC53AB9}"/>
              </a:ext>
            </a:extLst>
          </p:cNvPr>
          <p:cNvSpPr txBox="1"/>
          <p:nvPr/>
        </p:nvSpPr>
        <p:spPr>
          <a:xfrm>
            <a:off x="6456218" y="1453805"/>
            <a:ext cx="5448459" cy="1600438"/>
          </a:xfrm>
          <a:prstGeom prst="rect">
            <a:avLst/>
          </a:prstGeom>
          <a:noFill/>
        </p:spPr>
        <p:txBody>
          <a:bodyPr wrap="square">
            <a:spAutoFit/>
          </a:bodyPr>
          <a:lstStyle/>
          <a:p>
            <a:r>
              <a:rPr lang="en-ID" sz="1400" dirty="0" err="1">
                <a:latin typeface="Lucida Bright" panose="02040602050505020304" pitchFamily="18" charset="0"/>
              </a:rPr>
              <a:t>Organisasi</a:t>
            </a:r>
            <a:r>
              <a:rPr lang="en-ID" sz="1400" dirty="0">
                <a:latin typeface="Lucida Bright" panose="02040602050505020304" pitchFamily="18" charset="0"/>
              </a:rPr>
              <a:t> </a:t>
            </a:r>
            <a:r>
              <a:rPr lang="en-ID" sz="1400" dirty="0" err="1">
                <a:latin typeface="Lucida Bright" panose="02040602050505020304" pitchFamily="18" charset="0"/>
              </a:rPr>
              <a:t>perusahaan</a:t>
            </a:r>
            <a:r>
              <a:rPr lang="en-ID" sz="1400" dirty="0">
                <a:latin typeface="Lucida Bright" panose="02040602050505020304" pitchFamily="18" charset="0"/>
              </a:rPr>
              <a:t> </a:t>
            </a:r>
            <a:r>
              <a:rPr lang="en-ID" sz="1400" dirty="0" err="1">
                <a:latin typeface="Lucida Bright" panose="02040602050505020304" pitchFamily="18" charset="0"/>
              </a:rPr>
              <a:t>terdiri</a:t>
            </a:r>
            <a:r>
              <a:rPr lang="en-ID" sz="1400" dirty="0">
                <a:latin typeface="Lucida Bright" panose="02040602050505020304" pitchFamily="18" charset="0"/>
              </a:rPr>
              <a:t> </a:t>
            </a:r>
            <a:r>
              <a:rPr lang="en-ID" sz="1400" dirty="0" err="1">
                <a:latin typeface="Lucida Bright" panose="02040602050505020304" pitchFamily="18" charset="0"/>
              </a:rPr>
              <a:t>dari</a:t>
            </a:r>
            <a:r>
              <a:rPr lang="en-ID" sz="1400" dirty="0">
                <a:latin typeface="Lucida Bright" panose="02040602050505020304" pitchFamily="18" charset="0"/>
              </a:rPr>
              <a:t> </a:t>
            </a:r>
            <a:r>
              <a:rPr lang="en-ID" sz="1400" dirty="0" err="1">
                <a:latin typeface="Lucida Bright" panose="02040602050505020304" pitchFamily="18" charset="0"/>
              </a:rPr>
              <a:t>struktur</a:t>
            </a:r>
            <a:r>
              <a:rPr lang="en-ID" sz="1400" dirty="0">
                <a:latin typeface="Lucida Bright" panose="02040602050505020304" pitchFamily="18" charset="0"/>
              </a:rPr>
              <a:t>, </a:t>
            </a:r>
            <a:r>
              <a:rPr lang="en-ID" sz="1400" dirty="0" err="1">
                <a:latin typeface="Lucida Bright" panose="02040602050505020304" pitchFamily="18" charset="0"/>
              </a:rPr>
              <a:t>kebijakan</a:t>
            </a:r>
            <a:r>
              <a:rPr lang="en-ID" sz="1400" dirty="0">
                <a:latin typeface="Lucida Bright" panose="02040602050505020304" pitchFamily="18" charset="0"/>
              </a:rPr>
              <a:t>, dan </a:t>
            </a:r>
            <a:r>
              <a:rPr lang="en-ID" sz="1400" dirty="0" err="1">
                <a:latin typeface="Lucida Bright" panose="02040602050505020304" pitchFamily="18" charset="0"/>
              </a:rPr>
              <a:t>budaya</a:t>
            </a:r>
            <a:r>
              <a:rPr lang="en-ID" sz="1400" dirty="0">
                <a:latin typeface="Lucida Bright" panose="02040602050505020304" pitchFamily="18" charset="0"/>
              </a:rPr>
              <a:t> </a:t>
            </a:r>
            <a:r>
              <a:rPr lang="en-ID" sz="1400" dirty="0" err="1">
                <a:latin typeface="Lucida Bright" panose="02040602050505020304" pitchFamily="18" charset="0"/>
              </a:rPr>
              <a:t>koorporatnya</a:t>
            </a:r>
            <a:r>
              <a:rPr lang="en-ID" sz="1400" dirty="0">
                <a:latin typeface="Lucida Bright" panose="02040602050505020304" pitchFamily="18" charset="0"/>
              </a:rPr>
              <a:t>, yang </a:t>
            </a:r>
            <a:r>
              <a:rPr lang="en-ID" sz="1400" dirty="0" err="1">
                <a:latin typeface="Lucida Bright" panose="02040602050505020304" pitchFamily="18" charset="0"/>
              </a:rPr>
              <a:t>semuanya</a:t>
            </a:r>
            <a:r>
              <a:rPr lang="en-ID" sz="1400" dirty="0">
                <a:latin typeface="Lucida Bright" panose="02040602050505020304" pitchFamily="18" charset="0"/>
              </a:rPr>
              <a:t> </a:t>
            </a:r>
            <a:r>
              <a:rPr lang="en-ID" sz="1400" dirty="0" err="1">
                <a:latin typeface="Lucida Bright" panose="02040602050505020304" pitchFamily="18" charset="0"/>
              </a:rPr>
              <a:t>dapat</a:t>
            </a:r>
            <a:r>
              <a:rPr lang="en-ID" sz="1400" dirty="0">
                <a:latin typeface="Lucida Bright" panose="02040602050505020304" pitchFamily="18" charset="0"/>
              </a:rPr>
              <a:t> </a:t>
            </a:r>
            <a:r>
              <a:rPr lang="en-ID" sz="1400" dirty="0" err="1">
                <a:latin typeface="Lucida Bright" panose="02040602050505020304" pitchFamily="18" charset="0"/>
              </a:rPr>
              <a:t>tidak</a:t>
            </a:r>
            <a:r>
              <a:rPr lang="en-ID" sz="1400" dirty="0">
                <a:latin typeface="Lucida Bright" panose="02040602050505020304" pitchFamily="18" charset="0"/>
              </a:rPr>
              <a:t> </a:t>
            </a:r>
            <a:r>
              <a:rPr lang="en-ID" sz="1400" dirty="0" err="1">
                <a:latin typeface="Lucida Bright" panose="02040602050505020304" pitchFamily="18" charset="0"/>
              </a:rPr>
              <a:t>berfungsi</a:t>
            </a:r>
            <a:r>
              <a:rPr lang="en-ID" sz="1400" dirty="0">
                <a:latin typeface="Lucida Bright" panose="02040602050505020304" pitchFamily="18" charset="0"/>
              </a:rPr>
              <a:t> </a:t>
            </a:r>
            <a:r>
              <a:rPr lang="en-ID" sz="1400" dirty="0" err="1">
                <a:latin typeface="Lucida Bright" panose="02040602050505020304" pitchFamily="18" charset="0"/>
              </a:rPr>
              <a:t>dalam</a:t>
            </a:r>
            <a:r>
              <a:rPr lang="en-ID" sz="1400" dirty="0">
                <a:latin typeface="Lucida Bright" panose="02040602050505020304" pitchFamily="18" charset="0"/>
              </a:rPr>
              <a:t> </a:t>
            </a:r>
            <a:r>
              <a:rPr lang="en-ID" sz="1400" dirty="0" err="1">
                <a:latin typeface="Lucida Bright" panose="02040602050505020304" pitchFamily="18" charset="0"/>
              </a:rPr>
              <a:t>lingkungan</a:t>
            </a:r>
            <a:r>
              <a:rPr lang="en-ID" sz="1400" dirty="0">
                <a:latin typeface="Lucida Bright" panose="02040602050505020304" pitchFamily="18" charset="0"/>
              </a:rPr>
              <a:t> </a:t>
            </a:r>
            <a:r>
              <a:rPr lang="en-ID" sz="1400" dirty="0" err="1">
                <a:latin typeface="Lucida Bright" panose="02040602050505020304" pitchFamily="18" charset="0"/>
              </a:rPr>
              <a:t>bisnis</a:t>
            </a:r>
            <a:r>
              <a:rPr lang="en-ID" sz="1400" dirty="0">
                <a:latin typeface="Lucida Bright" panose="02040602050505020304" pitchFamily="18" charset="0"/>
              </a:rPr>
              <a:t> yang </a:t>
            </a:r>
            <a:r>
              <a:rPr lang="en-ID" sz="1400" dirty="0" err="1">
                <a:latin typeface="Lucida Bright" panose="02040602050505020304" pitchFamily="18" charset="0"/>
              </a:rPr>
              <a:t>berubah</a:t>
            </a:r>
            <a:r>
              <a:rPr lang="en-ID" sz="1400" dirty="0">
                <a:latin typeface="Lucida Bright" panose="02040602050505020304" pitchFamily="18" charset="0"/>
              </a:rPr>
              <a:t> </a:t>
            </a:r>
            <a:r>
              <a:rPr lang="en-ID" sz="1400" dirty="0" err="1">
                <a:latin typeface="Lucida Bright" panose="02040602050505020304" pitchFamily="18" charset="0"/>
              </a:rPr>
              <a:t>dengan</a:t>
            </a:r>
            <a:r>
              <a:rPr lang="en-ID" sz="1400" dirty="0">
                <a:latin typeface="Lucida Bright" panose="02040602050505020304" pitchFamily="18" charset="0"/>
              </a:rPr>
              <a:t> </a:t>
            </a:r>
            <a:r>
              <a:rPr lang="en-ID" sz="1400" dirty="0" err="1">
                <a:latin typeface="Lucida Bright" panose="02040602050505020304" pitchFamily="18" charset="0"/>
              </a:rPr>
              <a:t>cepat</a:t>
            </a:r>
            <a:r>
              <a:rPr lang="en-ID" sz="1400" dirty="0">
                <a:latin typeface="Lucida Bright" panose="02040602050505020304" pitchFamily="18" charset="0"/>
              </a:rPr>
              <a:t>. </a:t>
            </a:r>
            <a:r>
              <a:rPr lang="en-ID" sz="1400" dirty="0" err="1">
                <a:latin typeface="Lucida Bright" panose="02040602050505020304" pitchFamily="18" charset="0"/>
              </a:rPr>
              <a:t>Manajer</a:t>
            </a:r>
            <a:r>
              <a:rPr lang="en-ID" sz="1400" dirty="0">
                <a:latin typeface="Lucida Bright" panose="02040602050505020304" pitchFamily="18" charset="0"/>
              </a:rPr>
              <a:t> </a:t>
            </a:r>
            <a:r>
              <a:rPr lang="en-ID" sz="1400" dirty="0" err="1">
                <a:latin typeface="Lucida Bright" panose="02040602050505020304" pitchFamily="18" charset="0"/>
              </a:rPr>
              <a:t>dapat</a:t>
            </a:r>
            <a:r>
              <a:rPr lang="en-ID" sz="1400" dirty="0">
                <a:latin typeface="Lucida Bright" panose="02040602050505020304" pitchFamily="18" charset="0"/>
              </a:rPr>
              <a:t> </a:t>
            </a:r>
            <a:r>
              <a:rPr lang="en-ID" sz="1400" dirty="0" err="1">
                <a:latin typeface="Lucida Bright" panose="02040602050505020304" pitchFamily="18" charset="0"/>
              </a:rPr>
              <a:t>mengubah</a:t>
            </a:r>
            <a:r>
              <a:rPr lang="en-ID" sz="1400" dirty="0">
                <a:latin typeface="Lucida Bright" panose="02040602050505020304" pitchFamily="18" charset="0"/>
              </a:rPr>
              <a:t> </a:t>
            </a:r>
            <a:r>
              <a:rPr lang="en-ID" sz="1400" dirty="0" err="1">
                <a:latin typeface="Lucida Bright" panose="02040602050505020304" pitchFamily="18" charset="0"/>
              </a:rPr>
              <a:t>struktur</a:t>
            </a:r>
            <a:r>
              <a:rPr lang="en-ID" sz="1400" dirty="0">
                <a:latin typeface="Lucida Bright" panose="02040602050505020304" pitchFamily="18" charset="0"/>
              </a:rPr>
              <a:t> dan </a:t>
            </a:r>
            <a:r>
              <a:rPr lang="en-ID" sz="1400" dirty="0" err="1">
                <a:latin typeface="Lucida Bright" panose="02040602050505020304" pitchFamily="18" charset="0"/>
              </a:rPr>
              <a:t>kebijakan</a:t>
            </a:r>
            <a:r>
              <a:rPr lang="en-ID" sz="1400" dirty="0">
                <a:latin typeface="Lucida Bright" panose="02040602050505020304" pitchFamily="18" charset="0"/>
              </a:rPr>
              <a:t> (</a:t>
            </a:r>
            <a:r>
              <a:rPr lang="en-ID" sz="1400" dirty="0" err="1">
                <a:latin typeface="Lucida Bright" panose="02040602050505020304" pitchFamily="18" charset="0"/>
              </a:rPr>
              <a:t>meskipun</a:t>
            </a:r>
            <a:r>
              <a:rPr lang="en-ID" sz="1400" dirty="0">
                <a:latin typeface="Lucida Bright" panose="02040602050505020304" pitchFamily="18" charset="0"/>
              </a:rPr>
              <a:t> </a:t>
            </a:r>
            <a:r>
              <a:rPr lang="en-ID" sz="1400" dirty="0" err="1">
                <a:latin typeface="Lucida Bright" panose="02040602050505020304" pitchFamily="18" charset="0"/>
              </a:rPr>
              <a:t>sulit</a:t>
            </a:r>
            <a:r>
              <a:rPr lang="en-ID" sz="1400" dirty="0">
                <a:latin typeface="Lucida Bright" panose="02040602050505020304" pitchFamily="18" charset="0"/>
              </a:rPr>
              <a:t>), </a:t>
            </a:r>
            <a:r>
              <a:rPr lang="en-ID" sz="1400" dirty="0" err="1">
                <a:latin typeface="Lucida Bright" panose="02040602050505020304" pitchFamily="18" charset="0"/>
              </a:rPr>
              <a:t>namun</a:t>
            </a:r>
            <a:r>
              <a:rPr lang="en-ID" sz="1400" dirty="0">
                <a:latin typeface="Lucida Bright" panose="02040602050505020304" pitchFamily="18" charset="0"/>
              </a:rPr>
              <a:t> </a:t>
            </a:r>
            <a:r>
              <a:rPr lang="en-ID" sz="1400" dirty="0" err="1">
                <a:latin typeface="Lucida Bright" panose="02040602050505020304" pitchFamily="18" charset="0"/>
              </a:rPr>
              <a:t>budaya</a:t>
            </a:r>
            <a:r>
              <a:rPr lang="en-ID" sz="1400" dirty="0">
                <a:latin typeface="Lucida Bright" panose="02040602050505020304" pitchFamily="18" charset="0"/>
              </a:rPr>
              <a:t> </a:t>
            </a:r>
            <a:r>
              <a:rPr lang="en-ID" sz="1400" dirty="0" err="1">
                <a:latin typeface="Lucida Bright" panose="02040602050505020304" pitchFamily="18" charset="0"/>
              </a:rPr>
              <a:t>perusahaan</a:t>
            </a:r>
            <a:r>
              <a:rPr lang="en-ID" sz="1400" dirty="0">
                <a:latin typeface="Lucida Bright" panose="02040602050505020304" pitchFamily="18" charset="0"/>
              </a:rPr>
              <a:t> sangat </a:t>
            </a:r>
            <a:r>
              <a:rPr lang="en-ID" sz="1400" dirty="0" err="1">
                <a:latin typeface="Lucida Bright" panose="02040602050505020304" pitchFamily="18" charset="0"/>
              </a:rPr>
              <a:t>sulit</a:t>
            </a:r>
            <a:r>
              <a:rPr lang="en-ID" sz="1400" dirty="0">
                <a:latin typeface="Lucida Bright" panose="02040602050505020304" pitchFamily="18" charset="0"/>
              </a:rPr>
              <a:t> </a:t>
            </a:r>
            <a:r>
              <a:rPr lang="en-ID" sz="1400" dirty="0" err="1">
                <a:latin typeface="Lucida Bright" panose="02040602050505020304" pitchFamily="18" charset="0"/>
              </a:rPr>
              <a:t>diubah</a:t>
            </a:r>
            <a:r>
              <a:rPr lang="en-ID" sz="1400" dirty="0">
                <a:latin typeface="Lucida Bright" panose="02040602050505020304" pitchFamily="18" charset="0"/>
              </a:rPr>
              <a:t>. </a:t>
            </a:r>
            <a:r>
              <a:rPr lang="en-ID" sz="1400" dirty="0" err="1">
                <a:latin typeface="Lucida Bright" panose="02040602050505020304" pitchFamily="18" charset="0"/>
              </a:rPr>
              <a:t>Penyesuaian</a:t>
            </a:r>
            <a:r>
              <a:rPr lang="en-ID" sz="1400" dirty="0">
                <a:latin typeface="Lucida Bright" panose="02040602050505020304" pitchFamily="18" charset="0"/>
              </a:rPr>
              <a:t> </a:t>
            </a:r>
            <a:r>
              <a:rPr lang="en-ID" sz="1400" dirty="0" err="1">
                <a:latin typeface="Lucida Bright" panose="02040602050505020304" pitchFamily="18" charset="0"/>
              </a:rPr>
              <a:t>budaya</a:t>
            </a:r>
            <a:r>
              <a:rPr lang="en-ID" sz="1400" dirty="0">
                <a:latin typeface="Lucida Bright" panose="02040602050505020304" pitchFamily="18" charset="0"/>
              </a:rPr>
              <a:t> </a:t>
            </a:r>
            <a:r>
              <a:rPr lang="en-ID" sz="1400" dirty="0" err="1">
                <a:latin typeface="Lucida Bright" panose="02040602050505020304" pitchFamily="18" charset="0"/>
              </a:rPr>
              <a:t>sering</a:t>
            </a:r>
            <a:r>
              <a:rPr lang="en-ID" sz="1400" dirty="0">
                <a:latin typeface="Lucida Bright" panose="02040602050505020304" pitchFamily="18" charset="0"/>
              </a:rPr>
              <a:t> </a:t>
            </a:r>
            <a:r>
              <a:rPr lang="en-ID" sz="1400" dirty="0" err="1">
                <a:latin typeface="Lucida Bright" panose="02040602050505020304" pitchFamily="18" charset="0"/>
              </a:rPr>
              <a:t>menjadi</a:t>
            </a:r>
            <a:r>
              <a:rPr lang="en-ID" sz="1400" dirty="0">
                <a:latin typeface="Lucida Bright" panose="02040602050505020304" pitchFamily="18" charset="0"/>
              </a:rPr>
              <a:t> </a:t>
            </a:r>
            <a:r>
              <a:rPr lang="en-ID" sz="1400" dirty="0" err="1">
                <a:latin typeface="Lucida Bright" panose="02040602050505020304" pitchFamily="18" charset="0"/>
              </a:rPr>
              <a:t>kunci</a:t>
            </a:r>
            <a:r>
              <a:rPr lang="en-ID" sz="1400" dirty="0">
                <a:latin typeface="Lucida Bright" panose="02040602050505020304" pitchFamily="18" charset="0"/>
              </a:rPr>
              <a:t> </a:t>
            </a:r>
            <a:r>
              <a:rPr lang="en-ID" sz="1400" dirty="0" err="1">
                <a:latin typeface="Lucida Bright" panose="02040602050505020304" pitchFamily="18" charset="0"/>
              </a:rPr>
              <a:t>bagi</a:t>
            </a:r>
            <a:r>
              <a:rPr lang="en-ID" sz="1400" dirty="0">
                <a:latin typeface="Lucida Bright" panose="02040602050505020304" pitchFamily="18" charset="0"/>
              </a:rPr>
              <a:t> </a:t>
            </a:r>
            <a:r>
              <a:rPr lang="en-ID" sz="1400" dirty="0" err="1">
                <a:latin typeface="Lucida Bright" panose="02040602050505020304" pitchFamily="18" charset="0"/>
              </a:rPr>
              <a:t>keberhasilan</a:t>
            </a:r>
            <a:endParaRPr lang="en-ID" sz="1400" dirty="0">
              <a:latin typeface="Lucida Bright" panose="02040602050505020304" pitchFamily="18" charset="0"/>
            </a:endParaRPr>
          </a:p>
          <a:p>
            <a:r>
              <a:rPr lang="en-ID" sz="1400" dirty="0" err="1">
                <a:latin typeface="Lucida Bright" panose="02040602050505020304" pitchFamily="18" charset="0"/>
              </a:rPr>
              <a:t>penerapan</a:t>
            </a:r>
            <a:r>
              <a:rPr lang="en-ID" sz="1400" dirty="0">
                <a:latin typeface="Lucida Bright" panose="02040602050505020304" pitchFamily="18" charset="0"/>
              </a:rPr>
              <a:t> strategi </a:t>
            </a:r>
            <a:r>
              <a:rPr lang="en-ID" sz="1400" dirty="0" err="1">
                <a:latin typeface="Lucida Bright" panose="02040602050505020304" pitchFamily="18" charset="0"/>
              </a:rPr>
              <a:t>baru</a:t>
            </a:r>
            <a:r>
              <a:rPr lang="en-ID" sz="1400" dirty="0">
                <a:latin typeface="Lucida Bright" panose="02040602050505020304" pitchFamily="18" charset="0"/>
              </a:rPr>
              <a:t>. </a:t>
            </a:r>
          </a:p>
        </p:txBody>
      </p:sp>
      <p:sp>
        <p:nvSpPr>
          <p:cNvPr id="9" name="TextBox 8">
            <a:extLst>
              <a:ext uri="{FF2B5EF4-FFF2-40B4-BE49-F238E27FC236}">
                <a16:creationId xmlns:a16="http://schemas.microsoft.com/office/drawing/2014/main" id="{1A5E8322-EDBA-1767-AB57-2D4905495D91}"/>
              </a:ext>
            </a:extLst>
          </p:cNvPr>
          <p:cNvSpPr txBox="1"/>
          <p:nvPr/>
        </p:nvSpPr>
        <p:spPr>
          <a:xfrm>
            <a:off x="6762990" y="4128447"/>
            <a:ext cx="4173522" cy="1384995"/>
          </a:xfrm>
          <a:prstGeom prst="rect">
            <a:avLst/>
          </a:prstGeom>
          <a:noFill/>
        </p:spPr>
        <p:txBody>
          <a:bodyPr wrap="square">
            <a:spAutoFit/>
          </a:bodyPr>
          <a:lstStyle/>
          <a:p>
            <a:pPr algn="just"/>
            <a:r>
              <a:rPr lang="en-ID" sz="1400" dirty="0">
                <a:latin typeface="Lucida Bright" panose="02040602050505020304" pitchFamily="18" charset="0"/>
              </a:rPr>
              <a:t>Sebagian </a:t>
            </a:r>
            <a:r>
              <a:rPr lang="en-ID" sz="1400" dirty="0" err="1">
                <a:latin typeface="Lucida Bright" panose="02040602050505020304" pitchFamily="18" charset="0"/>
              </a:rPr>
              <a:t>besar</a:t>
            </a:r>
            <a:r>
              <a:rPr lang="en-ID" sz="1400" dirty="0">
                <a:latin typeface="Lucida Bright" panose="02040602050505020304" pitchFamily="18" charset="0"/>
              </a:rPr>
              <a:t> </a:t>
            </a:r>
            <a:r>
              <a:rPr lang="en-ID" sz="1400" dirty="0" err="1">
                <a:latin typeface="Lucida Bright" panose="02040602050505020304" pitchFamily="18" charset="0"/>
              </a:rPr>
              <a:t>pebisnis</a:t>
            </a:r>
            <a:r>
              <a:rPr lang="en-ID" sz="1400" dirty="0">
                <a:latin typeface="Lucida Bright" panose="02040602050505020304" pitchFamily="18" charset="0"/>
              </a:rPr>
              <a:t> </a:t>
            </a:r>
            <a:r>
              <a:rPr lang="en-ID" sz="1400" dirty="0" err="1">
                <a:latin typeface="Lucida Bright" panose="02040602050505020304" pitchFamily="18" charset="0"/>
              </a:rPr>
              <a:t>sulit</a:t>
            </a:r>
            <a:r>
              <a:rPr lang="en-ID" sz="1400" dirty="0">
                <a:latin typeface="Lucida Bright" panose="02040602050505020304" pitchFamily="18" charset="0"/>
              </a:rPr>
              <a:t> </a:t>
            </a:r>
            <a:r>
              <a:rPr lang="en-ID" sz="1400" dirty="0" err="1">
                <a:latin typeface="Lucida Bright" panose="02040602050505020304" pitchFamily="18" charset="0"/>
              </a:rPr>
              <a:t>menggambarkan</a:t>
            </a:r>
            <a:r>
              <a:rPr lang="en-ID" sz="1400" dirty="0">
                <a:latin typeface="Lucida Bright" panose="02040602050505020304" pitchFamily="18" charset="0"/>
              </a:rPr>
              <a:t> </a:t>
            </a:r>
            <a:r>
              <a:rPr lang="en-ID" sz="1400" dirty="0" err="1">
                <a:latin typeface="Lucida Bright" panose="02040602050505020304" pitchFamily="18" charset="0"/>
              </a:rPr>
              <a:t>konsep</a:t>
            </a:r>
            <a:r>
              <a:rPr lang="en-ID" sz="1400" dirty="0">
                <a:latin typeface="Lucida Bright" panose="02040602050505020304" pitchFamily="18" charset="0"/>
              </a:rPr>
              <a:t> </a:t>
            </a:r>
            <a:r>
              <a:rPr lang="en-ID" sz="1400" dirty="0" err="1">
                <a:latin typeface="Lucida Bright" panose="02040602050505020304" pitchFamily="18" charset="0"/>
              </a:rPr>
              <a:t>ekslusif</a:t>
            </a:r>
            <a:r>
              <a:rPr lang="en-ID" sz="1400" dirty="0">
                <a:latin typeface="Lucida Bright" panose="02040602050505020304" pitchFamily="18" charset="0"/>
              </a:rPr>
              <a:t> </a:t>
            </a:r>
            <a:r>
              <a:rPr lang="en-ID" sz="1400" dirty="0" err="1">
                <a:latin typeface="Lucida Bright" panose="02040602050505020304" pitchFamily="18" charset="0"/>
              </a:rPr>
              <a:t>ini</a:t>
            </a:r>
            <a:r>
              <a:rPr lang="en-ID" sz="1400" dirty="0">
                <a:latin typeface="Lucida Bright" panose="02040602050505020304" pitchFamily="18" charset="0"/>
              </a:rPr>
              <a:t>, yang </a:t>
            </a:r>
            <a:r>
              <a:rPr lang="en-ID" sz="1400" dirty="0" err="1">
                <a:latin typeface="Lucida Bright" panose="02040602050505020304" pitchFamily="18" charset="0"/>
              </a:rPr>
              <a:t>didefinisikan</a:t>
            </a:r>
            <a:r>
              <a:rPr lang="en-ID" sz="1400" dirty="0">
                <a:latin typeface="Lucida Bright" panose="02040602050505020304" pitchFamily="18" charset="0"/>
              </a:rPr>
              <a:t> oleh </a:t>
            </a:r>
            <a:r>
              <a:rPr lang="en-ID" sz="1400" dirty="0" err="1">
                <a:latin typeface="Lucida Bright" panose="02040602050505020304" pitchFamily="18" charset="0"/>
              </a:rPr>
              <a:t>bebrapa</a:t>
            </a:r>
            <a:r>
              <a:rPr lang="en-ID" sz="1400" dirty="0">
                <a:latin typeface="Lucida Bright" panose="02040602050505020304" pitchFamily="18" charset="0"/>
              </a:rPr>
              <a:t> orang </a:t>
            </a:r>
            <a:r>
              <a:rPr lang="en-ID" sz="1400" dirty="0" err="1">
                <a:latin typeface="Lucida Bright" panose="02040602050505020304" pitchFamily="18" charset="0"/>
              </a:rPr>
              <a:t>sebagai</a:t>
            </a:r>
            <a:r>
              <a:rPr lang="en-ID" sz="1400" dirty="0">
                <a:latin typeface="Lucida Bright" panose="02040602050505020304" pitchFamily="18" charset="0"/>
              </a:rPr>
              <a:t> “</a:t>
            </a:r>
            <a:r>
              <a:rPr lang="en-ID" sz="1400" dirty="0" err="1">
                <a:latin typeface="Lucida Bright" panose="02040602050505020304" pitchFamily="18" charset="0"/>
              </a:rPr>
              <a:t>pengalaman,cerita</a:t>
            </a:r>
            <a:r>
              <a:rPr lang="en-ID" sz="1400" dirty="0">
                <a:latin typeface="Lucida Bright" panose="02040602050505020304" pitchFamily="18" charset="0"/>
              </a:rPr>
              <a:t>, </a:t>
            </a:r>
            <a:r>
              <a:rPr lang="en-ID" sz="1400" dirty="0" err="1">
                <a:latin typeface="Lucida Bright" panose="02040602050505020304" pitchFamily="18" charset="0"/>
              </a:rPr>
              <a:t>kepercayaan</a:t>
            </a:r>
            <a:r>
              <a:rPr lang="en-ID" sz="1400" dirty="0">
                <a:latin typeface="Lucida Bright" panose="02040602050505020304" pitchFamily="18" charset="0"/>
              </a:rPr>
              <a:t>, dan norma yang </a:t>
            </a:r>
            <a:r>
              <a:rPr lang="en-ID" sz="1400" dirty="0" err="1">
                <a:latin typeface="Lucida Bright" panose="02040602050505020304" pitchFamily="18" charset="0"/>
              </a:rPr>
              <a:t>dimiliki</a:t>
            </a:r>
            <a:r>
              <a:rPr lang="en-ID" sz="1400" dirty="0">
                <a:latin typeface="Lucida Bright" panose="02040602050505020304" pitchFamily="18" charset="0"/>
              </a:rPr>
              <a:t> </a:t>
            </a:r>
            <a:r>
              <a:rPr lang="en-ID" sz="1400" dirty="0" err="1">
                <a:latin typeface="Lucida Bright" panose="02040602050505020304" pitchFamily="18" charset="0"/>
              </a:rPr>
              <a:t>bersama</a:t>
            </a:r>
            <a:r>
              <a:rPr lang="en-ID" sz="1400" dirty="0">
                <a:latin typeface="Lucida Bright" panose="02040602050505020304" pitchFamily="18" charset="0"/>
              </a:rPr>
              <a:t> dan </a:t>
            </a:r>
            <a:r>
              <a:rPr lang="en-ID" sz="1400" dirty="0" err="1">
                <a:latin typeface="Lucida Bright" panose="02040602050505020304" pitchFamily="18" charset="0"/>
              </a:rPr>
              <a:t>menentukan</a:t>
            </a:r>
            <a:r>
              <a:rPr lang="en-ID" sz="1400" dirty="0">
                <a:latin typeface="Lucida Bright" panose="02040602050505020304" pitchFamily="18" charset="0"/>
              </a:rPr>
              <a:t> </a:t>
            </a:r>
            <a:r>
              <a:rPr lang="en-ID" sz="1400" dirty="0" err="1">
                <a:latin typeface="Lucida Bright" panose="02040602050505020304" pitchFamily="18" charset="0"/>
              </a:rPr>
              <a:t>karakter</a:t>
            </a:r>
            <a:r>
              <a:rPr lang="en-ID" sz="1400" dirty="0">
                <a:latin typeface="Lucida Bright" panose="02040602050505020304" pitchFamily="18" charset="0"/>
              </a:rPr>
              <a:t> </a:t>
            </a:r>
            <a:r>
              <a:rPr lang="en-ID" sz="1400" dirty="0" err="1">
                <a:latin typeface="Lucida Bright" panose="02040602050505020304" pitchFamily="18" charset="0"/>
              </a:rPr>
              <a:t>berorganisasi</a:t>
            </a:r>
            <a:r>
              <a:rPr lang="en-ID" sz="1400" dirty="0">
                <a:latin typeface="Lucida Bright" panose="02040602050505020304" pitchFamily="18" charset="0"/>
              </a:rPr>
              <a:t>”.</a:t>
            </a:r>
          </a:p>
        </p:txBody>
      </p:sp>
      <p:sp>
        <p:nvSpPr>
          <p:cNvPr id="11" name="TextBox 10">
            <a:extLst>
              <a:ext uri="{FF2B5EF4-FFF2-40B4-BE49-F238E27FC236}">
                <a16:creationId xmlns:a16="http://schemas.microsoft.com/office/drawing/2014/main" id="{CA26B874-5330-DBF6-EEED-50F9F79BC218}"/>
              </a:ext>
            </a:extLst>
          </p:cNvPr>
          <p:cNvSpPr txBox="1"/>
          <p:nvPr/>
        </p:nvSpPr>
        <p:spPr>
          <a:xfrm>
            <a:off x="6762990" y="3380509"/>
            <a:ext cx="3059883" cy="369332"/>
          </a:xfrm>
          <a:prstGeom prst="rect">
            <a:avLst/>
          </a:prstGeom>
          <a:noFill/>
        </p:spPr>
        <p:txBody>
          <a:bodyPr wrap="square">
            <a:spAutoFit/>
          </a:bodyPr>
          <a:lstStyle/>
          <a:p>
            <a:r>
              <a:rPr lang="en-ID" b="1" dirty="0">
                <a:latin typeface="Aptos" panose="020B0004020202020204" pitchFamily="34" charset="0"/>
              </a:rPr>
              <a:t>Apa </a:t>
            </a:r>
            <a:r>
              <a:rPr lang="en-ID" b="1" dirty="0" err="1">
                <a:latin typeface="Aptos" panose="020B0004020202020204" pitchFamily="34" charset="0"/>
              </a:rPr>
              <a:t>budaya</a:t>
            </a:r>
            <a:r>
              <a:rPr lang="en-ID" b="1" dirty="0">
                <a:latin typeface="Aptos" panose="020B0004020202020204" pitchFamily="34" charset="0"/>
              </a:rPr>
              <a:t> </a:t>
            </a:r>
            <a:r>
              <a:rPr lang="en-ID" b="1" dirty="0" err="1">
                <a:latin typeface="Aptos" panose="020B0004020202020204" pitchFamily="34" charset="0"/>
              </a:rPr>
              <a:t>koorporat</a:t>
            </a:r>
            <a:r>
              <a:rPr lang="en-ID" b="1" dirty="0">
                <a:latin typeface="Aptos" panose="020B0004020202020204" pitchFamily="34" charset="0"/>
              </a:rPr>
              <a:t> </a:t>
            </a:r>
            <a:r>
              <a:rPr lang="en-ID" b="1" dirty="0" err="1">
                <a:latin typeface="Aptos" panose="020B0004020202020204" pitchFamily="34" charset="0"/>
              </a:rPr>
              <a:t>itu</a:t>
            </a:r>
            <a:r>
              <a:rPr lang="en-ID" b="1" dirty="0">
                <a:latin typeface="Aptos" panose="020B0004020202020204" pitchFamily="34" charset="0"/>
              </a:rPr>
              <a:t>?</a:t>
            </a:r>
          </a:p>
        </p:txBody>
      </p:sp>
      <p:sp>
        <p:nvSpPr>
          <p:cNvPr id="13" name="Text Placeholder 12">
            <a:extLst>
              <a:ext uri="{FF2B5EF4-FFF2-40B4-BE49-F238E27FC236}">
                <a16:creationId xmlns:a16="http://schemas.microsoft.com/office/drawing/2014/main" id="{256CCFA3-A8BC-E686-3AC7-D8B348E5CB4D}"/>
              </a:ext>
            </a:extLst>
          </p:cNvPr>
          <p:cNvSpPr>
            <a:spLocks noGrp="1"/>
          </p:cNvSpPr>
          <p:nvPr>
            <p:ph type="body" sz="quarter" idx="14"/>
          </p:nvPr>
        </p:nvSpPr>
        <p:spPr>
          <a:xfrm>
            <a:off x="11139014" y="623418"/>
            <a:ext cx="610772" cy="328893"/>
          </a:xfrm>
        </p:spPr>
        <p:txBody>
          <a:bodyPr/>
          <a:lstStyle/>
          <a:p>
            <a:endParaRPr lang="en-ID"/>
          </a:p>
        </p:txBody>
      </p:sp>
    </p:spTree>
    <p:extLst>
      <p:ext uri="{BB962C8B-B14F-4D97-AF65-F5344CB8AC3E}">
        <p14:creationId xmlns:p14="http://schemas.microsoft.com/office/powerpoint/2010/main" val="33243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lstStyle/>
          <a:p>
            <a:r>
              <a:rPr lang="en-US" dirty="0" err="1"/>
              <a:t>Inovasi</a:t>
            </a:r>
            <a:r>
              <a:rPr lang="en-US" dirty="0"/>
              <a:t> </a:t>
            </a:r>
            <a:r>
              <a:rPr lang="en-US" dirty="0" err="1"/>
              <a:t>Pemasaran</a:t>
            </a:r>
            <a:endParaRPr lang="en-US" dirty="0"/>
          </a:p>
        </p:txBody>
      </p:sp>
      <p:sp>
        <p:nvSpPr>
          <p:cNvPr id="3" name="Footer Placeholder 2">
            <a:extLst>
              <a:ext uri="{FF2B5EF4-FFF2-40B4-BE49-F238E27FC236}">
                <a16:creationId xmlns:a16="http://schemas.microsoft.com/office/drawing/2014/main" id="{585E8062-5491-4788-A35F-8BEF6FC48888}"/>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6</a:t>
            </a:fld>
            <a:endParaRPr lang="en-US" dirty="0"/>
          </a:p>
        </p:txBody>
      </p:sp>
      <p:sp>
        <p:nvSpPr>
          <p:cNvPr id="6" name="Content Placeholder 5">
            <a:extLst>
              <a:ext uri="{FF2B5EF4-FFF2-40B4-BE49-F238E27FC236}">
                <a16:creationId xmlns:a16="http://schemas.microsoft.com/office/drawing/2014/main" id="{DC9CBA16-FC20-442F-ADE3-E8D745590243}"/>
              </a:ext>
            </a:extLst>
          </p:cNvPr>
          <p:cNvSpPr>
            <a:spLocks noGrp="1"/>
          </p:cNvSpPr>
          <p:nvPr>
            <p:ph sz="half" idx="2"/>
          </p:nvPr>
        </p:nvSpPr>
        <p:spPr>
          <a:xfrm>
            <a:off x="999734" y="1478418"/>
            <a:ext cx="9640557" cy="582329"/>
          </a:xfrm>
        </p:spPr>
        <p:txBody>
          <a:bodyPr>
            <a:normAutofit/>
          </a:bodyPr>
          <a:lstStyle/>
          <a:p>
            <a:r>
              <a:rPr lang="en-US" sz="1400" dirty="0" err="1">
                <a:solidFill>
                  <a:schemeClr val="tx1"/>
                </a:solidFill>
                <a:latin typeface="Lucida Bright" panose="02040602050505020304" pitchFamily="18" charset="0"/>
              </a:rPr>
              <a:t>Inovasi</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dalam</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pemasaran</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adalah</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hal</a:t>
            </a:r>
            <a:r>
              <a:rPr lang="en-US" sz="1400" dirty="0">
                <a:solidFill>
                  <a:schemeClr val="tx1"/>
                </a:solidFill>
                <a:latin typeface="Lucida Bright" panose="02040602050505020304" pitchFamily="18" charset="0"/>
              </a:rPr>
              <a:t> yang sangat </a:t>
            </a:r>
            <a:r>
              <a:rPr lang="en-US" sz="1400" dirty="0" err="1">
                <a:solidFill>
                  <a:schemeClr val="tx1"/>
                </a:solidFill>
                <a:latin typeface="Lucida Bright" panose="02040602050505020304" pitchFamily="18" charset="0"/>
              </a:rPr>
              <a:t>penting</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Pandangan</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tradisional</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menyatakan</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bahwa</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manajer</a:t>
            </a:r>
            <a:r>
              <a:rPr lang="en-US" sz="1400" dirty="0">
                <a:solidFill>
                  <a:schemeClr val="tx1"/>
                </a:solidFill>
                <a:latin typeface="Lucida Bright" panose="02040602050505020304" pitchFamily="18" charset="0"/>
              </a:rPr>
              <a:t> senior </a:t>
            </a:r>
            <a:r>
              <a:rPr lang="en-US" sz="1400" dirty="0" err="1">
                <a:solidFill>
                  <a:schemeClr val="tx1"/>
                </a:solidFill>
                <a:latin typeface="Lucida Bright" panose="02040602050505020304" pitchFamily="18" charset="0"/>
              </a:rPr>
              <a:t>harus</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memberikan</a:t>
            </a:r>
            <a:r>
              <a:rPr lang="en-US" sz="1400" dirty="0">
                <a:solidFill>
                  <a:schemeClr val="tx1"/>
                </a:solidFill>
                <a:latin typeface="Lucida Bright" panose="02040602050505020304" pitchFamily="18" charset="0"/>
              </a:rPr>
              <a:t> strategi dan </a:t>
            </a:r>
            <a:r>
              <a:rPr lang="en-US" sz="1400" dirty="0" err="1">
                <a:solidFill>
                  <a:schemeClr val="tx1"/>
                </a:solidFill>
                <a:latin typeface="Lucida Bright" panose="02040602050505020304" pitchFamily="18" charset="0"/>
              </a:rPr>
              <a:t>menyerahkannya</a:t>
            </a:r>
            <a:r>
              <a:rPr lang="en-US" sz="1400" dirty="0">
                <a:solidFill>
                  <a:schemeClr val="tx1"/>
                </a:solidFill>
                <a:latin typeface="Lucida Bright" panose="02040602050505020304" pitchFamily="18" charset="0"/>
              </a:rPr>
              <a:t> </a:t>
            </a:r>
            <a:r>
              <a:rPr lang="en-US" sz="1400" dirty="0" err="1">
                <a:solidFill>
                  <a:schemeClr val="tx1"/>
                </a:solidFill>
                <a:latin typeface="Lucida Bright" panose="02040602050505020304" pitchFamily="18" charset="0"/>
              </a:rPr>
              <a:t>kebawahannya</a:t>
            </a:r>
            <a:r>
              <a:rPr lang="en-US" sz="1400" dirty="0">
                <a:solidFill>
                  <a:schemeClr val="tx1"/>
                </a:solidFill>
                <a:latin typeface="Lucida Bright" panose="02040602050505020304" pitchFamily="18" charset="0"/>
              </a:rPr>
              <a:t>. </a:t>
            </a:r>
          </a:p>
        </p:txBody>
      </p:sp>
      <p:sp>
        <p:nvSpPr>
          <p:cNvPr id="13" name="TextBox 12">
            <a:extLst>
              <a:ext uri="{FF2B5EF4-FFF2-40B4-BE49-F238E27FC236}">
                <a16:creationId xmlns:a16="http://schemas.microsoft.com/office/drawing/2014/main" id="{1D91079F-3D57-521B-332C-7C365E20A12E}"/>
              </a:ext>
            </a:extLst>
          </p:cNvPr>
          <p:cNvSpPr txBox="1"/>
          <p:nvPr/>
        </p:nvSpPr>
        <p:spPr>
          <a:xfrm>
            <a:off x="999734" y="2132784"/>
            <a:ext cx="6109854" cy="369332"/>
          </a:xfrm>
          <a:prstGeom prst="rect">
            <a:avLst/>
          </a:prstGeom>
          <a:noFill/>
        </p:spPr>
        <p:txBody>
          <a:bodyPr wrap="square">
            <a:spAutoFit/>
          </a:bodyPr>
          <a:lstStyle/>
          <a:p>
            <a:r>
              <a:rPr lang="en-ID" b="1" dirty="0">
                <a:latin typeface="Aharoni" panose="02010803020104030203" pitchFamily="2" charset="-79"/>
                <a:cs typeface="Aharoni" panose="02010803020104030203" pitchFamily="2" charset="-79"/>
              </a:rPr>
              <a:t>Macam-</a:t>
            </a:r>
            <a:r>
              <a:rPr lang="en-ID" b="1" dirty="0" err="1">
                <a:latin typeface="Aharoni" panose="02010803020104030203" pitchFamily="2" charset="-79"/>
                <a:cs typeface="Aharoni" panose="02010803020104030203" pitchFamily="2" charset="-79"/>
              </a:rPr>
              <a:t>macam</a:t>
            </a:r>
            <a:r>
              <a:rPr lang="en-ID" b="1" dirty="0">
                <a:latin typeface="Aharoni" panose="02010803020104030203" pitchFamily="2" charset="-79"/>
                <a:cs typeface="Aharoni" panose="02010803020104030203" pitchFamily="2" charset="-79"/>
              </a:rPr>
              <a:t> </a:t>
            </a:r>
            <a:r>
              <a:rPr lang="en-ID" b="1" dirty="0" err="1">
                <a:latin typeface="Aharoni" panose="02010803020104030203" pitchFamily="2" charset="-79"/>
                <a:cs typeface="Aharoni" panose="02010803020104030203" pitchFamily="2" charset="-79"/>
              </a:rPr>
              <a:t>Perencanaan</a:t>
            </a:r>
            <a:r>
              <a:rPr lang="en-ID" b="1" dirty="0">
                <a:latin typeface="Aharoni" panose="02010803020104030203" pitchFamily="2" charset="-79"/>
                <a:cs typeface="Aharoni" panose="02010803020104030203" pitchFamily="2" charset="-79"/>
              </a:rPr>
              <a:t> </a:t>
            </a:r>
            <a:r>
              <a:rPr lang="en-ID" b="1" dirty="0" err="1">
                <a:latin typeface="Aharoni" panose="02010803020104030203" pitchFamily="2" charset="-79"/>
                <a:cs typeface="Aharoni" panose="02010803020104030203" pitchFamily="2" charset="-79"/>
              </a:rPr>
              <a:t>Pemasara</a:t>
            </a:r>
            <a:endParaRPr lang="en-ID" b="1" dirty="0">
              <a:latin typeface="Aharoni" panose="02010803020104030203" pitchFamily="2" charset="-79"/>
              <a:cs typeface="Aharoni" panose="02010803020104030203" pitchFamily="2" charset="-79"/>
            </a:endParaRPr>
          </a:p>
        </p:txBody>
      </p:sp>
      <p:sp>
        <p:nvSpPr>
          <p:cNvPr id="15" name="TextBox 14">
            <a:extLst>
              <a:ext uri="{FF2B5EF4-FFF2-40B4-BE49-F238E27FC236}">
                <a16:creationId xmlns:a16="http://schemas.microsoft.com/office/drawing/2014/main" id="{4C0A5F26-2B3D-AE35-D433-198A72700991}"/>
              </a:ext>
            </a:extLst>
          </p:cNvPr>
          <p:cNvSpPr txBox="1"/>
          <p:nvPr/>
        </p:nvSpPr>
        <p:spPr>
          <a:xfrm>
            <a:off x="999734" y="2724889"/>
            <a:ext cx="5802846" cy="338554"/>
          </a:xfrm>
          <a:prstGeom prst="rect">
            <a:avLst/>
          </a:prstGeom>
          <a:noFill/>
        </p:spPr>
        <p:txBody>
          <a:bodyPr wrap="square">
            <a:spAutoFit/>
          </a:bodyPr>
          <a:lstStyle/>
          <a:p>
            <a:r>
              <a:rPr lang="en-ID" sz="1600" b="1" dirty="0">
                <a:latin typeface="Bodoni Bk BT" panose="02070603070706020303" pitchFamily="18" charset="0"/>
              </a:rPr>
              <a:t>1. </a:t>
            </a:r>
            <a:r>
              <a:rPr lang="en-ID" sz="1600" b="1" dirty="0" err="1">
                <a:latin typeface="Bodoni Bk BT" panose="02070603070706020303" pitchFamily="18" charset="0"/>
              </a:rPr>
              <a:t>Perencanaan</a:t>
            </a:r>
            <a:r>
              <a:rPr lang="en-ID" sz="1600" b="1" dirty="0">
                <a:latin typeface="Bodoni Bk BT" panose="02070603070706020303" pitchFamily="18" charset="0"/>
              </a:rPr>
              <a:t> Pasar Yang </a:t>
            </a:r>
            <a:r>
              <a:rPr lang="en-ID" sz="1600" b="1" dirty="0" err="1">
                <a:latin typeface="Bodoni Bk BT" panose="02070603070706020303" pitchFamily="18" charset="0"/>
              </a:rPr>
              <a:t>Strategis</a:t>
            </a:r>
            <a:r>
              <a:rPr lang="en-ID" sz="1600" b="1" dirty="0">
                <a:latin typeface="Bodoni Bk BT" panose="02070603070706020303" pitchFamily="18" charset="0"/>
              </a:rPr>
              <a:t> (Strategic Market Planning)</a:t>
            </a:r>
          </a:p>
        </p:txBody>
      </p:sp>
      <p:sp>
        <p:nvSpPr>
          <p:cNvPr id="17" name="TextBox 16">
            <a:extLst>
              <a:ext uri="{FF2B5EF4-FFF2-40B4-BE49-F238E27FC236}">
                <a16:creationId xmlns:a16="http://schemas.microsoft.com/office/drawing/2014/main" id="{5C8F57FD-D7F6-E9AD-3249-3931B91D702A}"/>
              </a:ext>
            </a:extLst>
          </p:cNvPr>
          <p:cNvSpPr txBox="1"/>
          <p:nvPr/>
        </p:nvSpPr>
        <p:spPr>
          <a:xfrm>
            <a:off x="999734" y="3537607"/>
            <a:ext cx="6481721" cy="338554"/>
          </a:xfrm>
          <a:prstGeom prst="rect">
            <a:avLst/>
          </a:prstGeom>
          <a:noFill/>
        </p:spPr>
        <p:txBody>
          <a:bodyPr wrap="square">
            <a:spAutoFit/>
          </a:bodyPr>
          <a:lstStyle/>
          <a:p>
            <a:r>
              <a:rPr lang="en-US" sz="1600" b="1" dirty="0">
                <a:latin typeface="Bodoni Bk BT" panose="02070603070706020303" pitchFamily="18" charset="0"/>
              </a:rPr>
              <a:t>2. </a:t>
            </a:r>
            <a:r>
              <a:rPr lang="en-US" sz="1600" b="1" dirty="0" err="1">
                <a:latin typeface="Bodoni Bk BT" panose="02070603070706020303" pitchFamily="18" charset="0"/>
              </a:rPr>
              <a:t>Perencanaan</a:t>
            </a:r>
            <a:r>
              <a:rPr lang="en-US" sz="1600" b="1" dirty="0">
                <a:latin typeface="Bodoni Bk BT" panose="02070603070706020303" pitchFamily="18" charset="0"/>
              </a:rPr>
              <a:t> </a:t>
            </a:r>
            <a:r>
              <a:rPr lang="en-US" sz="1600" b="1" dirty="0" err="1">
                <a:latin typeface="Bodoni Bk BT" panose="02070603070706020303" pitchFamily="18" charset="0"/>
              </a:rPr>
              <a:t>Strategis</a:t>
            </a:r>
            <a:r>
              <a:rPr lang="en-US" sz="1600" b="1" dirty="0">
                <a:latin typeface="Bodoni Bk BT" panose="02070603070706020303" pitchFamily="18" charset="0"/>
              </a:rPr>
              <a:t> </a:t>
            </a:r>
            <a:r>
              <a:rPr lang="en-US" sz="1600" b="1" dirty="0" err="1">
                <a:latin typeface="Bodoni Bk BT" panose="02070603070706020303" pitchFamily="18" charset="0"/>
              </a:rPr>
              <a:t>Pemasaran</a:t>
            </a:r>
            <a:r>
              <a:rPr lang="en-US" sz="1600" b="1" dirty="0">
                <a:latin typeface="Bodoni Bk BT" panose="02070603070706020303" pitchFamily="18" charset="0"/>
              </a:rPr>
              <a:t> Perusahaan (Corporate Marketing Planning</a:t>
            </a:r>
            <a:endParaRPr lang="en-ID" sz="1600" b="1" dirty="0">
              <a:latin typeface="Bodoni Bk BT" panose="02070603070706020303" pitchFamily="18" charset="0"/>
            </a:endParaRPr>
          </a:p>
        </p:txBody>
      </p:sp>
      <p:sp>
        <p:nvSpPr>
          <p:cNvPr id="19" name="TextBox 18">
            <a:extLst>
              <a:ext uri="{FF2B5EF4-FFF2-40B4-BE49-F238E27FC236}">
                <a16:creationId xmlns:a16="http://schemas.microsoft.com/office/drawing/2014/main" id="{4D40195F-346D-1157-E0D0-EE722218429F}"/>
              </a:ext>
            </a:extLst>
          </p:cNvPr>
          <p:cNvSpPr txBox="1"/>
          <p:nvPr/>
        </p:nvSpPr>
        <p:spPr>
          <a:xfrm>
            <a:off x="1171254" y="2990168"/>
            <a:ext cx="10030691" cy="523220"/>
          </a:xfrm>
          <a:prstGeom prst="rect">
            <a:avLst/>
          </a:prstGeom>
          <a:noFill/>
        </p:spPr>
        <p:txBody>
          <a:bodyPr wrap="square">
            <a:spAutoFit/>
          </a:bodyPr>
          <a:lstStyle/>
          <a:p>
            <a:pPr algn="just"/>
            <a:r>
              <a:rPr lang="en-ID" sz="1400" dirty="0" err="1">
                <a:latin typeface="Calibri" panose="020F0502020204030204" pitchFamily="34" charset="0"/>
                <a:ea typeface="Calibri" panose="020F0502020204030204" pitchFamily="34" charset="0"/>
                <a:cs typeface="Calibri" panose="020F0502020204030204" pitchFamily="34" charset="0"/>
              </a:rPr>
              <a:t>Perencanaan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ini</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berkaitan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dengan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perencanaan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usaha</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perusahaan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kearah</a:t>
            </a:r>
            <a:r>
              <a:rPr lang="en-ID" sz="1400" dirty="0">
                <a:latin typeface="Calibri" panose="020F0502020204030204" pitchFamily="34" charset="0"/>
                <a:ea typeface="Calibri" panose="020F0502020204030204" pitchFamily="34" charset="0"/>
                <a:cs typeface="Calibri" panose="020F0502020204030204" pitchFamily="34" charset="0"/>
              </a:rPr>
              <a:t> mana </a:t>
            </a:r>
            <a:r>
              <a:rPr lang="en-ID" sz="1400" dirty="0" err="1">
                <a:latin typeface="Calibri" panose="020F0502020204030204" pitchFamily="34" charset="0"/>
                <a:ea typeface="Calibri" panose="020F0502020204030204" pitchFamily="34" charset="0"/>
                <a:cs typeface="Calibri" panose="020F0502020204030204" pitchFamily="34" charset="0"/>
              </a:rPr>
              <a:t>usaha</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perusahaan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akan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dikembangkan</a:t>
            </a:r>
            <a:r>
              <a:rPr lang="en-ID" sz="1400" dirty="0">
                <a:latin typeface="Calibri" panose="020F0502020204030204" pitchFamily="34" charset="0"/>
                <a:ea typeface="Calibri" panose="020F0502020204030204" pitchFamily="34" charset="0"/>
                <a:cs typeface="Calibri" panose="020F0502020204030204" pitchFamily="34" charset="0"/>
              </a:rPr>
              <a:t>. Dalam </a:t>
            </a:r>
            <a:r>
              <a:rPr lang="en-ID" sz="1400" dirty="0" err="1">
                <a:latin typeface="Calibri" panose="020F0502020204030204" pitchFamily="34" charset="0"/>
                <a:ea typeface="Calibri" panose="020F0502020204030204" pitchFamily="34" charset="0"/>
                <a:cs typeface="Calibri" panose="020F0502020204030204" pitchFamily="34" charset="0"/>
              </a:rPr>
              <a:t>perencanaan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ini</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akan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dicakup</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penetapan</a:t>
            </a:r>
            <a:r>
              <a:rPr lang="en-ID" sz="1400" dirty="0">
                <a:latin typeface="Calibri" panose="020F0502020204030204" pitchFamily="34" charset="0"/>
                <a:ea typeface="Calibri" panose="020F0502020204030204" pitchFamily="34" charset="0"/>
                <a:cs typeface="Calibri" panose="020F0502020204030204" pitchFamily="34" charset="0"/>
              </a:rPr>
              <a:t> pasar yang Mana </a:t>
            </a:r>
            <a:r>
              <a:rPr lang="en-ID" sz="1400" dirty="0" err="1">
                <a:latin typeface="Calibri" panose="020F0502020204030204" pitchFamily="34" charset="0"/>
                <a:ea typeface="Calibri" panose="020F0502020204030204" pitchFamily="34" charset="0"/>
                <a:cs typeface="Calibri" panose="020F0502020204030204" pitchFamily="34" charset="0"/>
              </a:rPr>
              <a:t>akan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dilayani</a:t>
            </a:r>
            <a:r>
              <a:rPr lang="en-ID" sz="1400" dirty="0">
                <a:latin typeface="Calibri" panose="020F0502020204030204" pitchFamily="34" charset="0"/>
                <a:ea typeface="Calibri" panose="020F0502020204030204" pitchFamily="34" charset="0"/>
                <a:cs typeface="Calibri" panose="020F0502020204030204" pitchFamily="34" charset="0"/>
              </a:rPr>
              <a:t> dan </a:t>
            </a:r>
            <a:r>
              <a:rPr lang="en-ID" sz="1400" dirty="0" err="1">
                <a:latin typeface="Calibri" panose="020F0502020204030204" pitchFamily="34" charset="0"/>
                <a:ea typeface="Calibri" panose="020F0502020204030204" pitchFamily="34" charset="0"/>
                <a:cs typeface="Calibri" panose="020F0502020204030204" pitchFamily="34" charset="0"/>
              </a:rPr>
              <a:t>produk</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apa</a:t>
            </a:r>
            <a:r>
              <a:rPr lang="en-ID" sz="1400" dirty="0">
                <a:latin typeface="Calibri" panose="020F0502020204030204" pitchFamily="34" charset="0"/>
                <a:ea typeface="Calibri" panose="020F0502020204030204" pitchFamily="34" charset="0"/>
                <a:cs typeface="Calibri" panose="020F0502020204030204" pitchFamily="34" charset="0"/>
              </a:rPr>
              <a:t> yang </a:t>
            </a:r>
            <a:r>
              <a:rPr lang="en-ID" sz="1400" dirty="0" err="1">
                <a:latin typeface="Calibri" panose="020F0502020204030204" pitchFamily="34" charset="0"/>
                <a:ea typeface="Calibri" panose="020F0502020204030204" pitchFamily="34" charset="0"/>
                <a:cs typeface="Calibri" panose="020F0502020204030204" pitchFamily="34" charset="0"/>
              </a:rPr>
              <a:t>harus</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dihasilkan</a:t>
            </a:r>
            <a:r>
              <a:rPr lang="en-ID" sz="1400" dirty="0">
                <a:latin typeface="Calibri" panose="020F0502020204030204" pitchFamily="34" charset="0"/>
                <a:ea typeface="Calibri" panose="020F0502020204030204" pitchFamily="34" charset="0"/>
                <a:cs typeface="Calibri" panose="020F0502020204030204" pitchFamily="34" charset="0"/>
              </a:rPr>
              <a:t> dan </a:t>
            </a:r>
            <a:r>
              <a:rPr lang="en-ID" sz="1400" dirty="0" err="1">
                <a:latin typeface="Calibri" panose="020F0502020204030204" pitchFamily="34" charset="0"/>
                <a:ea typeface="Calibri" panose="020F0502020204030204" pitchFamily="34" charset="0"/>
                <a:cs typeface="Calibri" panose="020F0502020204030204" pitchFamily="34" charset="0"/>
              </a:rPr>
              <a:t>dipasarkan</a:t>
            </a:r>
            <a:r>
              <a:rPr lang="en-ID" sz="1400" dirty="0">
                <a:latin typeface="Calibri" panose="020F0502020204030204" pitchFamily="34" charset="0"/>
                <a:ea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2905741D-50A2-30F9-5112-8654B6E3342C}"/>
              </a:ext>
            </a:extLst>
          </p:cNvPr>
          <p:cNvSpPr txBox="1"/>
          <p:nvPr/>
        </p:nvSpPr>
        <p:spPr>
          <a:xfrm>
            <a:off x="1171254" y="3849799"/>
            <a:ext cx="10355080" cy="738664"/>
          </a:xfrm>
          <a:prstGeom prst="rect">
            <a:avLst/>
          </a:prstGeom>
          <a:noFill/>
        </p:spPr>
        <p:txBody>
          <a:bodyPr wrap="square">
            <a:spAutoFit/>
          </a:bodyPr>
          <a:lstStyle/>
          <a:p>
            <a:r>
              <a:rPr lang="en-ID" sz="1400" dirty="0" err="1">
                <a:latin typeface="Calibri" panose="020F0502020204030204" pitchFamily="34" charset="0"/>
                <a:ea typeface="Calibri" panose="020F0502020204030204" pitchFamily="34" charset="0"/>
                <a:cs typeface="Calibri" panose="020F0502020204030204" pitchFamily="34" charset="0"/>
              </a:rPr>
              <a:t>Perencanaan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ini</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merupakan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perencanaan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jangka</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panjang</a:t>
            </a:r>
            <a:r>
              <a:rPr lang="en-ID" sz="1400" dirty="0">
                <a:latin typeface="Calibri" panose="020F0502020204030204" pitchFamily="34" charset="0"/>
                <a:ea typeface="Calibri" panose="020F0502020204030204" pitchFamily="34" charset="0"/>
                <a:cs typeface="Calibri" panose="020F0502020204030204" pitchFamily="34" charset="0"/>
              </a:rPr>
              <a:t> yang </a:t>
            </a:r>
            <a:r>
              <a:rPr lang="en-ID" sz="1400" dirty="0" err="1">
                <a:latin typeface="Calibri" panose="020F0502020204030204" pitchFamily="34" charset="0"/>
                <a:ea typeface="Calibri" panose="020F0502020204030204" pitchFamily="34" charset="0"/>
                <a:cs typeface="Calibri" panose="020F0502020204030204" pitchFamily="34" charset="0"/>
              </a:rPr>
              <a:t>bersifat</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menyeluruh</a:t>
            </a:r>
            <a:r>
              <a:rPr lang="en-ID" sz="1400" dirty="0">
                <a:latin typeface="Calibri" panose="020F0502020204030204" pitchFamily="34" charset="0"/>
                <a:ea typeface="Calibri" panose="020F0502020204030204" pitchFamily="34" charset="0"/>
                <a:cs typeface="Calibri" panose="020F0502020204030204" pitchFamily="34" charset="0"/>
              </a:rPr>
              <a:t> dan </a:t>
            </a:r>
            <a:r>
              <a:rPr lang="en-ID" sz="1400" dirty="0" err="1">
                <a:latin typeface="Calibri" panose="020F0502020204030204" pitchFamily="34" charset="0"/>
                <a:ea typeface="Calibri" panose="020F0502020204030204" pitchFamily="34" charset="0"/>
                <a:cs typeface="Calibri" panose="020F0502020204030204" pitchFamily="34" charset="0"/>
              </a:rPr>
              <a:t>strategis</a:t>
            </a:r>
            <a:r>
              <a:rPr lang="en-ID" sz="1400" dirty="0">
                <a:latin typeface="Calibri" panose="020F0502020204030204" pitchFamily="34" charset="0"/>
                <a:ea typeface="Calibri" panose="020F0502020204030204" pitchFamily="34" charset="0"/>
                <a:cs typeface="Calibri" panose="020F0502020204030204" pitchFamily="34" charset="0"/>
              </a:rPr>
              <a:t>, yang </a:t>
            </a:r>
            <a:r>
              <a:rPr lang="en-ID" sz="1400" dirty="0" err="1">
                <a:latin typeface="Calibri" panose="020F0502020204030204" pitchFamily="34" charset="0"/>
                <a:ea typeface="Calibri" panose="020F0502020204030204" pitchFamily="34" charset="0"/>
                <a:cs typeface="Calibri" panose="020F0502020204030204" pitchFamily="34" charset="0"/>
              </a:rPr>
              <a:t>merumuskan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berbagai</a:t>
            </a:r>
            <a:r>
              <a:rPr lang="en-ID" sz="1400" dirty="0">
                <a:latin typeface="Calibri" panose="020F0502020204030204" pitchFamily="34" charset="0"/>
                <a:ea typeface="Calibri" panose="020F0502020204030204" pitchFamily="34" charset="0"/>
                <a:cs typeface="Calibri" panose="020F0502020204030204" pitchFamily="34" charset="0"/>
              </a:rPr>
              <a:t> strategi</a:t>
            </a:r>
          </a:p>
          <a:p>
            <a:r>
              <a:rPr lang="en-ID" sz="1400" dirty="0">
                <a:latin typeface="Calibri" panose="020F0502020204030204" pitchFamily="34" charset="0"/>
                <a:ea typeface="Calibri" panose="020F0502020204030204" pitchFamily="34" charset="0"/>
                <a:cs typeface="Calibri" panose="020F0502020204030204" pitchFamily="34" charset="0"/>
              </a:rPr>
              <a:t>dan program </a:t>
            </a:r>
            <a:r>
              <a:rPr lang="en-ID" sz="1400" dirty="0" err="1">
                <a:latin typeface="Calibri" panose="020F0502020204030204" pitchFamily="34" charset="0"/>
                <a:ea typeface="Calibri" panose="020F0502020204030204" pitchFamily="34" charset="0"/>
                <a:cs typeface="Calibri" panose="020F0502020204030204" pitchFamily="34" charset="0"/>
              </a:rPr>
              <a:t>pokok</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dibidang</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pemasaran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perusahaan</a:t>
            </a:r>
            <a:r>
              <a:rPr lang="en-ID" sz="1400" dirty="0">
                <a:latin typeface="Calibri" panose="020F0502020204030204" pitchFamily="34" charset="0"/>
                <a:ea typeface="Calibri" panose="020F0502020204030204" pitchFamily="34" charset="0"/>
                <a:cs typeface="Calibri" panose="020F0502020204030204" pitchFamily="34" charset="0"/>
              </a:rPr>
              <a:t>, yang </a:t>
            </a:r>
            <a:r>
              <a:rPr lang="en-ID" sz="1400" dirty="0" err="1">
                <a:latin typeface="Calibri" panose="020F0502020204030204" pitchFamily="34" charset="0"/>
                <a:ea typeface="Calibri" panose="020F0502020204030204" pitchFamily="34" charset="0"/>
                <a:cs typeface="Calibri" panose="020F0502020204030204" pitchFamily="34" charset="0"/>
              </a:rPr>
              <a:t>akan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dilaksanakan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untuk</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mencapai</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tujuan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perusahaan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dalam</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suatu</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jangka</a:t>
            </a:r>
            <a:endParaRPr lang="en-ID" sz="1400" dirty="0">
              <a:latin typeface="Calibri" panose="020F0502020204030204" pitchFamily="34" charset="0"/>
              <a:ea typeface="Calibri" panose="020F0502020204030204" pitchFamily="34" charset="0"/>
              <a:cs typeface="Calibri" panose="020F0502020204030204" pitchFamily="34" charset="0"/>
            </a:endParaRPr>
          </a:p>
          <a:p>
            <a:r>
              <a:rPr lang="en-ID" sz="1400" dirty="0" err="1">
                <a:latin typeface="Calibri" panose="020F0502020204030204" pitchFamily="34" charset="0"/>
                <a:ea typeface="Calibri" panose="020F0502020204030204" pitchFamily="34" charset="0"/>
                <a:cs typeface="Calibri" panose="020F0502020204030204" pitchFamily="34" charset="0"/>
              </a:rPr>
              <a:t>waktu</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tertentu</a:t>
            </a:r>
            <a:r>
              <a:rPr lang="en-ID" sz="1400" dirty="0">
                <a:latin typeface="Calibri" panose="020F0502020204030204" pitchFamily="34" charset="0"/>
                <a:ea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2208AF4A-BBD0-534F-2013-1CBC5864E7B9}"/>
              </a:ext>
            </a:extLst>
          </p:cNvPr>
          <p:cNvSpPr txBox="1"/>
          <p:nvPr/>
        </p:nvSpPr>
        <p:spPr>
          <a:xfrm>
            <a:off x="928800" y="4588463"/>
            <a:ext cx="8416091" cy="338554"/>
          </a:xfrm>
          <a:prstGeom prst="rect">
            <a:avLst/>
          </a:prstGeom>
          <a:noFill/>
        </p:spPr>
        <p:txBody>
          <a:bodyPr wrap="square">
            <a:spAutoFit/>
          </a:bodyPr>
          <a:lstStyle/>
          <a:p>
            <a:r>
              <a:rPr lang="en-ID" sz="1600" b="1" dirty="0">
                <a:latin typeface="Bodoni Bk BT" panose="02070603070706020303" pitchFamily="18" charset="0"/>
              </a:rPr>
              <a:t>3. </a:t>
            </a:r>
            <a:r>
              <a:rPr lang="en-ID" sz="1600" b="1" dirty="0" err="1">
                <a:latin typeface="Bodoni Bk BT" panose="02070603070706020303" pitchFamily="18" charset="0"/>
              </a:rPr>
              <a:t>Perencanaan</a:t>
            </a:r>
            <a:r>
              <a:rPr lang="en-ID" sz="1600" b="1" dirty="0">
                <a:latin typeface="Bodoni Bk BT" panose="02070603070706020303" pitchFamily="18" charset="0"/>
              </a:rPr>
              <a:t> </a:t>
            </a:r>
            <a:r>
              <a:rPr lang="en-ID" sz="1600" b="1" dirty="0" err="1">
                <a:latin typeface="Bodoni Bk BT" panose="02070603070706020303" pitchFamily="18" charset="0"/>
              </a:rPr>
              <a:t>Pemasaran</a:t>
            </a:r>
            <a:r>
              <a:rPr lang="en-ID" sz="1600" b="1" dirty="0">
                <a:latin typeface="Bodoni Bk BT" panose="02070603070706020303" pitchFamily="18" charset="0"/>
              </a:rPr>
              <a:t> Yang </a:t>
            </a:r>
            <a:r>
              <a:rPr lang="en-ID" sz="1600" b="1" dirty="0" err="1">
                <a:latin typeface="Bodoni Bk BT" panose="02070603070706020303" pitchFamily="18" charset="0"/>
              </a:rPr>
              <a:t>Operasional</a:t>
            </a:r>
            <a:r>
              <a:rPr lang="en-ID" sz="1600" b="1" dirty="0">
                <a:latin typeface="Bodoni Bk BT" panose="02070603070706020303" pitchFamily="18" charset="0"/>
              </a:rPr>
              <a:t> (Operational Marketing Planning)</a:t>
            </a:r>
          </a:p>
        </p:txBody>
      </p:sp>
      <p:sp>
        <p:nvSpPr>
          <p:cNvPr id="29" name="TextBox 28">
            <a:extLst>
              <a:ext uri="{FF2B5EF4-FFF2-40B4-BE49-F238E27FC236}">
                <a16:creationId xmlns:a16="http://schemas.microsoft.com/office/drawing/2014/main" id="{EBCF4B25-B508-36B5-D0E0-7D4DB1751F4E}"/>
              </a:ext>
            </a:extLst>
          </p:cNvPr>
          <p:cNvSpPr txBox="1"/>
          <p:nvPr/>
        </p:nvSpPr>
        <p:spPr>
          <a:xfrm>
            <a:off x="1171254" y="4867442"/>
            <a:ext cx="9912328" cy="523220"/>
          </a:xfrm>
          <a:prstGeom prst="rect">
            <a:avLst/>
          </a:prstGeom>
          <a:noFill/>
        </p:spPr>
        <p:txBody>
          <a:bodyPr wrap="square">
            <a:spAutoFit/>
          </a:bodyPr>
          <a:lstStyle/>
          <a:p>
            <a:r>
              <a:rPr lang="en-ID" sz="1400" dirty="0" err="1">
                <a:latin typeface="Calibri" panose="020F0502020204030204" pitchFamily="34" charset="0"/>
                <a:ea typeface="Calibri" panose="020F0502020204030204" pitchFamily="34" charset="0"/>
                <a:cs typeface="Calibri" panose="020F0502020204030204" pitchFamily="34" charset="0"/>
              </a:rPr>
              <a:t>Pencanaan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ini</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merupakan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perencanaan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kegiatan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pelaksanaan</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dibidang</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pemasaran</a:t>
            </a:r>
            <a:r>
              <a:rPr lang="en-ID" sz="1400" dirty="0">
                <a:latin typeface="Calibri" panose="020F0502020204030204" pitchFamily="34" charset="0"/>
                <a:ea typeface="Calibri" panose="020F0502020204030204" pitchFamily="34" charset="0"/>
                <a:cs typeface="Calibri" panose="020F0502020204030204" pitchFamily="34" charset="0"/>
              </a:rPr>
              <a:t> yang </a:t>
            </a:r>
            <a:r>
              <a:rPr lang="en-ID" sz="1400" dirty="0" err="1">
                <a:latin typeface="Calibri" panose="020F0502020204030204" pitchFamily="34" charset="0"/>
                <a:ea typeface="Calibri" panose="020F0502020204030204" pitchFamily="34" charset="0"/>
                <a:cs typeface="Calibri" panose="020F0502020204030204" pitchFamily="34" charset="0"/>
              </a:rPr>
              <a:t>rinci</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atas</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daerah</a:t>
            </a:r>
            <a:r>
              <a:rPr lang="en-ID" sz="1400" dirty="0">
                <a:latin typeface="Calibri" panose="020F0502020204030204" pitchFamily="34" charset="0"/>
                <a:ea typeface="Calibri" panose="020F0502020204030204" pitchFamily="34" charset="0"/>
                <a:cs typeface="Calibri" panose="020F0502020204030204" pitchFamily="34" charset="0"/>
              </a:rPr>
              <a:t>/wilayah </a:t>
            </a:r>
            <a:r>
              <a:rPr lang="en-ID" sz="1400" dirty="0" err="1">
                <a:latin typeface="Calibri" panose="020F0502020204030204" pitchFamily="34" charset="0"/>
                <a:ea typeface="Calibri" panose="020F0502020204030204" pitchFamily="34" charset="0"/>
                <a:cs typeface="Calibri" panose="020F0502020204030204" pitchFamily="34" charset="0"/>
              </a:rPr>
              <a:t>niaga</a:t>
            </a:r>
            <a:r>
              <a:rPr lang="en-ID" sz="1400" dirty="0">
                <a:latin typeface="Calibri" panose="020F0502020204030204" pitchFamily="34" charset="0"/>
                <a:ea typeface="Calibri" panose="020F0502020204030204" pitchFamily="34" charset="0"/>
                <a:cs typeface="Calibri" panose="020F0502020204030204" pitchFamily="34" charset="0"/>
              </a:rPr>
              <a:t>, </a:t>
            </a:r>
            <a:r>
              <a:rPr lang="en-ID" sz="1400" dirty="0" err="1">
                <a:latin typeface="Calibri" panose="020F0502020204030204" pitchFamily="34" charset="0"/>
                <a:ea typeface="Calibri" panose="020F0502020204030204" pitchFamily="34" charset="0"/>
                <a:cs typeface="Calibri" panose="020F0502020204030204" pitchFamily="34" charset="0"/>
              </a:rPr>
              <a:t>produk</a:t>
            </a:r>
            <a:r>
              <a:rPr lang="en-ID" sz="1400" dirty="0">
                <a:latin typeface="Calibri" panose="020F0502020204030204" pitchFamily="34" charset="0"/>
                <a:ea typeface="Calibri" panose="020F0502020204030204" pitchFamily="34" charset="0"/>
                <a:cs typeface="Calibri" panose="020F0502020204030204" pitchFamily="34" charset="0"/>
              </a:rPr>
              <a:t>, dan </a:t>
            </a:r>
            <a:r>
              <a:rPr lang="en-ID" sz="1400" dirty="0" err="1">
                <a:latin typeface="Calibri" panose="020F0502020204030204" pitchFamily="34" charset="0"/>
                <a:ea typeface="Calibri" panose="020F0502020204030204" pitchFamily="34" charset="0"/>
                <a:cs typeface="Calibri" panose="020F0502020204030204" pitchFamily="34" charset="0"/>
              </a:rPr>
              <a:t>waktu</a:t>
            </a:r>
            <a:r>
              <a:rPr lang="en-ID" sz="14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4048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EC5-0A20-4D63-B00B-DEB39889DB69}"/>
              </a:ext>
            </a:extLst>
          </p:cNvPr>
          <p:cNvSpPr>
            <a:spLocks noGrp="1"/>
          </p:cNvSpPr>
          <p:nvPr>
            <p:ph type="title"/>
          </p:nvPr>
        </p:nvSpPr>
        <p:spPr>
          <a:xfrm>
            <a:off x="678879" y="559330"/>
            <a:ext cx="3932237" cy="1661640"/>
          </a:xfrm>
        </p:spPr>
        <p:txBody>
          <a:bodyPr/>
          <a:lstStyle/>
          <a:p>
            <a:r>
              <a:rPr lang="en-US" dirty="0"/>
              <a:t>Proses </a:t>
            </a:r>
            <a:r>
              <a:rPr lang="en-US" dirty="0" err="1"/>
              <a:t>Perencanaan</a:t>
            </a:r>
            <a:r>
              <a:rPr lang="en-US" dirty="0"/>
              <a:t> </a:t>
            </a:r>
            <a:r>
              <a:rPr lang="en-US" dirty="0" err="1"/>
              <a:t>Pemasaran</a:t>
            </a:r>
            <a:endParaRPr lang="en-US" dirty="0"/>
          </a:p>
        </p:txBody>
      </p:sp>
      <p:sp>
        <p:nvSpPr>
          <p:cNvPr id="5" name="Footer Placeholder 4">
            <a:extLst>
              <a:ext uri="{FF2B5EF4-FFF2-40B4-BE49-F238E27FC236}">
                <a16:creationId xmlns:a16="http://schemas.microsoft.com/office/drawing/2014/main" id="{3ACAEA0E-0AD2-4431-A4BB-BA6FE0FB9361}"/>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6" name="Slide Number Placeholder 5">
            <a:extLst>
              <a:ext uri="{FF2B5EF4-FFF2-40B4-BE49-F238E27FC236}">
                <a16:creationId xmlns:a16="http://schemas.microsoft.com/office/drawing/2014/main" id="{CFFA8F80-4A21-4C24-8E8C-2EF0B85E8130}"/>
              </a:ext>
            </a:extLst>
          </p:cNvPr>
          <p:cNvSpPr>
            <a:spLocks noGrp="1"/>
          </p:cNvSpPr>
          <p:nvPr>
            <p:ph type="sldNum" sz="quarter" idx="12"/>
          </p:nvPr>
        </p:nvSpPr>
        <p:spPr/>
        <p:txBody>
          <a:bodyPr/>
          <a:lstStyle/>
          <a:p>
            <a:fld id="{95CBEC59-7FF9-4688-98DF-89832A0C9025}" type="slidenum">
              <a:rPr lang="en-US" smtClean="0"/>
              <a:t>7</a:t>
            </a:fld>
            <a:endParaRPr lang="en-US" dirty="0"/>
          </a:p>
        </p:txBody>
      </p:sp>
      <p:pic>
        <p:nvPicPr>
          <p:cNvPr id="10" name="Picture Placeholder 9">
            <a:extLst>
              <a:ext uri="{FF2B5EF4-FFF2-40B4-BE49-F238E27FC236}">
                <a16:creationId xmlns:a16="http://schemas.microsoft.com/office/drawing/2014/main" id="{D2F9AD23-B029-311B-7729-9BC1EA86ACE5}"/>
              </a:ext>
            </a:extLst>
          </p:cNvPr>
          <p:cNvPicPr>
            <a:picLocks noGrp="1" noChangeAspect="1"/>
          </p:cNvPicPr>
          <p:nvPr>
            <p:ph type="pic" idx="1"/>
          </p:nvPr>
        </p:nvPicPr>
        <p:blipFill>
          <a:blip r:embed="rId2"/>
          <a:srcRect l="3757" t="6311" r="4125" b="17479"/>
          <a:stretch>
            <a:fillRect/>
          </a:stretch>
        </p:blipFill>
        <p:spPr>
          <a:xfrm>
            <a:off x="5361710" y="0"/>
            <a:ext cx="5627464" cy="6858000"/>
          </a:xfrm>
          <a:prstGeom prst="rect">
            <a:avLst/>
          </a:prstGeom>
          <a:solidFill>
            <a:prstClr val="white">
              <a:alpha val="35000"/>
            </a:prstClr>
          </a:solidFill>
        </p:spPr>
      </p:pic>
    </p:spTree>
    <p:extLst>
      <p:ext uri="{BB962C8B-B14F-4D97-AF65-F5344CB8AC3E}">
        <p14:creationId xmlns:p14="http://schemas.microsoft.com/office/powerpoint/2010/main" val="319877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a:xfrm>
            <a:off x="920173" y="598474"/>
            <a:ext cx="8612015" cy="600533"/>
          </a:xfrm>
        </p:spPr>
        <p:txBody>
          <a:bodyPr/>
          <a:lstStyle/>
          <a:p>
            <a:r>
              <a:rPr lang="en-US" sz="2800" dirty="0" err="1"/>
              <a:t>Penyusunan</a:t>
            </a:r>
            <a:r>
              <a:rPr lang="en-US" sz="2800" dirty="0"/>
              <a:t> </a:t>
            </a:r>
            <a:r>
              <a:rPr lang="en-US" sz="2800" dirty="0" err="1"/>
              <a:t>Anggaran</a:t>
            </a:r>
            <a:r>
              <a:rPr lang="en-US" sz="2800" dirty="0"/>
              <a:t> </a:t>
            </a:r>
            <a:r>
              <a:rPr lang="en-US" sz="2800" dirty="0" err="1"/>
              <a:t>Pemasaran</a:t>
            </a:r>
            <a:r>
              <a:rPr lang="en-US" sz="2800" dirty="0"/>
              <a:t> </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normAutofit/>
          </a:bodyPr>
          <a:lstStyle/>
          <a:p>
            <a:r>
              <a:rPr lang="en-US" sz="2000" dirty="0"/>
              <a:t>Marketing Environment</a:t>
            </a:r>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8</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normAutofit fontScale="70000" lnSpcReduction="20000"/>
          </a:bodyPr>
          <a:lstStyle/>
          <a:p>
            <a:r>
              <a:rPr lang="en-US" dirty="0"/>
              <a:t>Marketing Mix (</a:t>
            </a:r>
            <a:r>
              <a:rPr lang="en-US" dirty="0" err="1"/>
              <a:t>Bauran</a:t>
            </a:r>
            <a:r>
              <a:rPr lang="en-US" dirty="0"/>
              <a:t> </a:t>
            </a:r>
            <a:r>
              <a:rPr lang="en-US" dirty="0" err="1"/>
              <a:t>Pemasaran</a:t>
            </a:r>
            <a:r>
              <a:rPr lang="en-US" dirty="0"/>
              <a:t>)</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lstStyle/>
          <a:p>
            <a:r>
              <a:rPr lang="en-US" dirty="0" err="1"/>
              <a:t>Periklanan</a:t>
            </a:r>
            <a:endParaRPr lang="en-US" dirty="0"/>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a:xfrm>
            <a:off x="928801" y="3059153"/>
            <a:ext cx="2882043" cy="643831"/>
          </a:xfrm>
        </p:spPr>
        <p:txBody>
          <a:bodyPr>
            <a:normAutofit lnSpcReduction="10000"/>
          </a:bodyPr>
          <a:lstStyle/>
          <a:p>
            <a:r>
              <a:rPr lang="en-US" dirty="0" err="1">
                <a:solidFill>
                  <a:schemeClr val="tx1"/>
                </a:solidFill>
              </a:rPr>
              <a:t>Lingkungan</a:t>
            </a:r>
            <a:r>
              <a:rPr lang="en-US" dirty="0">
                <a:solidFill>
                  <a:schemeClr val="tx1"/>
                </a:solidFill>
              </a:rPr>
              <a:t> </a:t>
            </a:r>
            <a:r>
              <a:rPr lang="en-US" dirty="0" err="1">
                <a:solidFill>
                  <a:schemeClr val="tx1"/>
                </a:solidFill>
              </a:rPr>
              <a:t>mikro</a:t>
            </a:r>
            <a:r>
              <a:rPr lang="en-US" dirty="0">
                <a:solidFill>
                  <a:schemeClr val="tx1"/>
                </a:solidFill>
              </a:rPr>
              <a:t>, </a:t>
            </a:r>
          </a:p>
          <a:p>
            <a:r>
              <a:rPr lang="en-US" dirty="0" err="1">
                <a:solidFill>
                  <a:schemeClr val="tx1"/>
                </a:solidFill>
              </a:rPr>
              <a:t>Lingkungan</a:t>
            </a:r>
            <a:r>
              <a:rPr lang="en-US" dirty="0">
                <a:solidFill>
                  <a:schemeClr val="tx1"/>
                </a:solidFill>
              </a:rPr>
              <a:t> </a:t>
            </a:r>
            <a:r>
              <a:rPr lang="en-US" dirty="0" err="1">
                <a:solidFill>
                  <a:schemeClr val="tx1"/>
                </a:solidFill>
              </a:rPr>
              <a:t>makro</a:t>
            </a:r>
            <a:endParaRPr lang="en-US" dirty="0">
              <a:solidFill>
                <a:schemeClr val="tx1"/>
              </a:solidFill>
            </a:endParaRPr>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a:xfrm>
            <a:off x="4467663" y="3059153"/>
            <a:ext cx="2882043" cy="1021141"/>
          </a:xfrm>
        </p:spPr>
        <p:txBody>
          <a:bodyPr>
            <a:normAutofit fontScale="92500" lnSpcReduction="10000"/>
          </a:bodyPr>
          <a:lstStyle/>
          <a:p>
            <a:pPr algn="just"/>
            <a:r>
              <a:rPr lang="en-US" sz="1400" dirty="0" err="1">
                <a:solidFill>
                  <a:schemeClr val="tx1"/>
                </a:solidFill>
              </a:rPr>
              <a:t>Bauran</a:t>
            </a:r>
            <a:r>
              <a:rPr lang="en-US" sz="1400" dirty="0">
                <a:solidFill>
                  <a:schemeClr val="tx1"/>
                </a:solidFill>
              </a:rPr>
              <a:t> </a:t>
            </a:r>
            <a:r>
              <a:rPr lang="en-US" sz="1400" dirty="0" err="1">
                <a:solidFill>
                  <a:schemeClr val="tx1"/>
                </a:solidFill>
              </a:rPr>
              <a:t>pemasaran</a:t>
            </a:r>
            <a:r>
              <a:rPr lang="en-US" sz="1400" dirty="0">
                <a:solidFill>
                  <a:schemeClr val="tx1"/>
                </a:solidFill>
              </a:rPr>
              <a:t> </a:t>
            </a:r>
            <a:r>
              <a:rPr lang="en-US" sz="1400" dirty="0" err="1">
                <a:solidFill>
                  <a:schemeClr val="tx1"/>
                </a:solidFill>
              </a:rPr>
              <a:t>sebagai</a:t>
            </a:r>
            <a:r>
              <a:rPr lang="en-US" sz="1400" dirty="0">
                <a:solidFill>
                  <a:schemeClr val="tx1"/>
                </a:solidFill>
              </a:rPr>
              <a:t> </a:t>
            </a:r>
            <a:r>
              <a:rPr lang="en-US" sz="1400" dirty="0" err="1">
                <a:solidFill>
                  <a:schemeClr val="tx1"/>
                </a:solidFill>
              </a:rPr>
              <a:t>suatu</a:t>
            </a:r>
            <a:r>
              <a:rPr lang="en-US" sz="1400" dirty="0">
                <a:solidFill>
                  <a:schemeClr val="tx1"/>
                </a:solidFill>
              </a:rPr>
              <a:t> </a:t>
            </a:r>
            <a:r>
              <a:rPr lang="en-US" sz="1400" dirty="0" err="1">
                <a:solidFill>
                  <a:schemeClr val="tx1"/>
                </a:solidFill>
              </a:rPr>
              <a:t>kumpulan</a:t>
            </a:r>
            <a:r>
              <a:rPr lang="en-US" sz="1400" dirty="0">
                <a:solidFill>
                  <a:schemeClr val="tx1"/>
                </a:solidFill>
              </a:rPr>
              <a:t> dan </a:t>
            </a:r>
            <a:r>
              <a:rPr lang="en-US" sz="1400" dirty="0" err="1">
                <a:solidFill>
                  <a:schemeClr val="tx1"/>
                </a:solidFill>
              </a:rPr>
              <a:t>alat</a:t>
            </a:r>
            <a:r>
              <a:rPr lang="en-US" sz="1400" dirty="0">
                <a:solidFill>
                  <a:schemeClr val="tx1"/>
                </a:solidFill>
              </a:rPr>
              <a:t> – </a:t>
            </a:r>
            <a:r>
              <a:rPr lang="en-US" sz="1400" dirty="0" err="1">
                <a:solidFill>
                  <a:schemeClr val="tx1"/>
                </a:solidFill>
              </a:rPr>
              <a:t>alat</a:t>
            </a:r>
            <a:r>
              <a:rPr lang="en-US" sz="1400" dirty="0">
                <a:solidFill>
                  <a:schemeClr val="tx1"/>
                </a:solidFill>
              </a:rPr>
              <a:t> </a:t>
            </a:r>
            <a:r>
              <a:rPr lang="en-US" sz="1400" dirty="0" err="1">
                <a:solidFill>
                  <a:schemeClr val="tx1"/>
                </a:solidFill>
              </a:rPr>
              <a:t>pemasaran</a:t>
            </a:r>
            <a:r>
              <a:rPr lang="en-US" sz="1400" dirty="0">
                <a:solidFill>
                  <a:schemeClr val="tx1"/>
                </a:solidFill>
              </a:rPr>
              <a:t> yang </a:t>
            </a:r>
            <a:r>
              <a:rPr lang="en-US" sz="1400" dirty="0" err="1">
                <a:solidFill>
                  <a:schemeClr val="tx1"/>
                </a:solidFill>
              </a:rPr>
              <a:t>digunakan</a:t>
            </a:r>
            <a:r>
              <a:rPr lang="en-US" sz="1400" dirty="0">
                <a:solidFill>
                  <a:schemeClr val="tx1"/>
                </a:solidFill>
              </a:rPr>
              <a:t> oleh </a:t>
            </a:r>
            <a:r>
              <a:rPr lang="en-US" sz="1400" dirty="0" err="1">
                <a:solidFill>
                  <a:schemeClr val="tx1"/>
                </a:solidFill>
              </a:rPr>
              <a:t>suatu</a:t>
            </a:r>
            <a:r>
              <a:rPr lang="en-US" sz="1400" dirty="0">
                <a:solidFill>
                  <a:schemeClr val="tx1"/>
                </a:solidFill>
              </a:rPr>
              <a:t> </a:t>
            </a:r>
            <a:r>
              <a:rPr lang="en-US" sz="1400" dirty="0" err="1">
                <a:solidFill>
                  <a:schemeClr val="tx1"/>
                </a:solidFill>
              </a:rPr>
              <a:t>perusahaan</a:t>
            </a:r>
            <a:r>
              <a:rPr lang="en-US" sz="1400" dirty="0">
                <a:solidFill>
                  <a:schemeClr val="tx1"/>
                </a:solidFill>
              </a:rPr>
              <a:t> </a:t>
            </a:r>
            <a:r>
              <a:rPr lang="en-US" sz="1400" dirty="0" err="1">
                <a:solidFill>
                  <a:schemeClr val="tx1"/>
                </a:solidFill>
              </a:rPr>
              <a:t>untuk</a:t>
            </a:r>
            <a:r>
              <a:rPr lang="en-US" sz="1400" dirty="0">
                <a:solidFill>
                  <a:schemeClr val="tx1"/>
                </a:solidFill>
              </a:rPr>
              <a:t> </a:t>
            </a:r>
            <a:r>
              <a:rPr lang="en-US" sz="1400" dirty="0" err="1">
                <a:solidFill>
                  <a:schemeClr val="tx1"/>
                </a:solidFill>
              </a:rPr>
              <a:t>mencapai</a:t>
            </a:r>
            <a:r>
              <a:rPr lang="en-US" sz="1400" dirty="0">
                <a:solidFill>
                  <a:schemeClr val="tx1"/>
                </a:solidFill>
              </a:rPr>
              <a:t> </a:t>
            </a:r>
            <a:r>
              <a:rPr lang="en-US" sz="1400" dirty="0" err="1">
                <a:solidFill>
                  <a:schemeClr val="tx1"/>
                </a:solidFill>
              </a:rPr>
              <a:t>suatu</a:t>
            </a:r>
            <a:r>
              <a:rPr lang="en-US" sz="1400" dirty="0">
                <a:solidFill>
                  <a:schemeClr val="tx1"/>
                </a:solidFill>
              </a:rPr>
              <a:t> </a:t>
            </a:r>
            <a:r>
              <a:rPr lang="en-US" sz="1400" dirty="0" err="1">
                <a:solidFill>
                  <a:schemeClr val="tx1"/>
                </a:solidFill>
              </a:rPr>
              <a:t>sasaran</a:t>
            </a:r>
            <a:r>
              <a:rPr lang="en-US" sz="1400" dirty="0">
                <a:solidFill>
                  <a:schemeClr val="tx1"/>
                </a:solidFill>
              </a:rPr>
              <a:t> </a:t>
            </a:r>
            <a:r>
              <a:rPr lang="en-US" sz="1400" dirty="0" err="1">
                <a:solidFill>
                  <a:schemeClr val="tx1"/>
                </a:solidFill>
              </a:rPr>
              <a:t>pemasarannya</a:t>
            </a:r>
            <a:r>
              <a:rPr lang="en-US" sz="1400" dirty="0">
                <a:solidFill>
                  <a:schemeClr val="tx1"/>
                </a:solidFill>
              </a:rPr>
              <a:t> pada target pasar.</a:t>
            </a:r>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a:xfrm>
            <a:off x="8006525" y="3059153"/>
            <a:ext cx="2448690" cy="499493"/>
          </a:xfrm>
        </p:spPr>
        <p:txBody>
          <a:bodyPr>
            <a:normAutofit fontScale="92500" lnSpcReduction="20000"/>
          </a:bodyPr>
          <a:lstStyle/>
          <a:p>
            <a:r>
              <a:rPr lang="en-US" dirty="0">
                <a:solidFill>
                  <a:schemeClr val="tx1"/>
                </a:solidFill>
              </a:rPr>
              <a:t>Metode Moving Average, </a:t>
            </a:r>
            <a:r>
              <a:rPr lang="en-US" dirty="0" err="1">
                <a:solidFill>
                  <a:schemeClr val="tx1"/>
                </a:solidFill>
              </a:rPr>
              <a:t>Analisis</a:t>
            </a:r>
            <a:r>
              <a:rPr lang="en-US" dirty="0">
                <a:solidFill>
                  <a:schemeClr val="tx1"/>
                </a:solidFill>
              </a:rPr>
              <a:t> </a:t>
            </a:r>
            <a:r>
              <a:rPr lang="en-US" dirty="0" err="1">
                <a:solidFill>
                  <a:schemeClr val="tx1"/>
                </a:solidFill>
              </a:rPr>
              <a:t>Forecastin</a:t>
            </a:r>
            <a:endParaRPr lang="en-US" dirty="0">
              <a:solidFill>
                <a:schemeClr val="tx1"/>
              </a:solidFill>
            </a:endParaRPr>
          </a:p>
        </p:txBody>
      </p:sp>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00233" y="1766909"/>
            <a:ext cx="867600" cy="868680"/>
          </a:xfrm>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06525" y="1871005"/>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02945" y="1811055"/>
            <a:ext cx="867600" cy="868680"/>
          </a:xfrm>
        </p:spPr>
      </p:pic>
      <p:sp>
        <p:nvSpPr>
          <p:cNvPr id="6" name="Picture Placeholder 5">
            <a:extLst>
              <a:ext uri="{FF2B5EF4-FFF2-40B4-BE49-F238E27FC236}">
                <a16:creationId xmlns:a16="http://schemas.microsoft.com/office/drawing/2014/main" id="{2FD35D36-7261-2CE7-9C13-3520E8F3FDE5}"/>
              </a:ext>
            </a:extLst>
          </p:cNvPr>
          <p:cNvSpPr>
            <a:spLocks noGrp="1"/>
          </p:cNvSpPr>
          <p:nvPr>
            <p:ph type="pic" sz="quarter" idx="29"/>
          </p:nvPr>
        </p:nvSpPr>
        <p:spPr/>
      </p:sp>
      <p:sp>
        <p:nvSpPr>
          <p:cNvPr id="17" name="Picture Placeholder 16">
            <a:extLst>
              <a:ext uri="{FF2B5EF4-FFF2-40B4-BE49-F238E27FC236}">
                <a16:creationId xmlns:a16="http://schemas.microsoft.com/office/drawing/2014/main" id="{4A4DD25A-92F6-E7CF-45F4-701F14CD1F35}"/>
              </a:ext>
            </a:extLst>
          </p:cNvPr>
          <p:cNvSpPr>
            <a:spLocks noGrp="1"/>
          </p:cNvSpPr>
          <p:nvPr>
            <p:ph type="pic" sz="quarter" idx="28"/>
          </p:nvPr>
        </p:nvSpPr>
        <p:spPr/>
      </p:sp>
      <p:sp>
        <p:nvSpPr>
          <p:cNvPr id="23" name="Picture Placeholder 22">
            <a:extLst>
              <a:ext uri="{FF2B5EF4-FFF2-40B4-BE49-F238E27FC236}">
                <a16:creationId xmlns:a16="http://schemas.microsoft.com/office/drawing/2014/main" id="{989EF5B4-9FE3-6FF8-F2EB-2544BE703B5E}"/>
              </a:ext>
            </a:extLst>
          </p:cNvPr>
          <p:cNvSpPr>
            <a:spLocks noGrp="1"/>
          </p:cNvSpPr>
          <p:nvPr>
            <p:ph type="pic" sz="quarter" idx="27"/>
          </p:nvPr>
        </p:nvSpPr>
        <p:spPr/>
      </p:sp>
    </p:spTree>
    <p:extLst>
      <p:ext uri="{BB962C8B-B14F-4D97-AF65-F5344CB8AC3E}">
        <p14:creationId xmlns:p14="http://schemas.microsoft.com/office/powerpoint/2010/main" val="64380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59E5-4307-E8D3-21C9-9D100A6CF85C}"/>
              </a:ext>
            </a:extLst>
          </p:cNvPr>
          <p:cNvSpPr>
            <a:spLocks noGrp="1"/>
          </p:cNvSpPr>
          <p:nvPr>
            <p:ph type="title"/>
          </p:nvPr>
        </p:nvSpPr>
        <p:spPr/>
        <p:txBody>
          <a:bodyPr/>
          <a:lstStyle/>
          <a:p>
            <a:r>
              <a:rPr lang="en-ID" sz="2800" dirty="0"/>
              <a:t>Ruang </a:t>
            </a:r>
            <a:r>
              <a:rPr lang="en-ID" sz="2800" dirty="0" err="1"/>
              <a:t>Lingkup</a:t>
            </a:r>
            <a:r>
              <a:rPr lang="en-ID" sz="2800" dirty="0"/>
              <a:t> </a:t>
            </a:r>
            <a:r>
              <a:rPr lang="en-ID" sz="2800" dirty="0" err="1"/>
              <a:t>Pemasaran</a:t>
            </a:r>
            <a:endParaRPr lang="en-ID" sz="2800" dirty="0"/>
          </a:p>
        </p:txBody>
      </p:sp>
      <p:sp>
        <p:nvSpPr>
          <p:cNvPr id="4" name="Footer Placeholder 3">
            <a:extLst>
              <a:ext uri="{FF2B5EF4-FFF2-40B4-BE49-F238E27FC236}">
                <a16:creationId xmlns:a16="http://schemas.microsoft.com/office/drawing/2014/main" id="{738C60C9-F3C0-7D36-3170-283AAC62DF4E}"/>
              </a:ext>
            </a:extLst>
          </p:cNvPr>
          <p:cNvSpPr>
            <a:spLocks noGrp="1"/>
          </p:cNvSpPr>
          <p:nvPr>
            <p:ph type="ftr" sz="quarter" idx="11"/>
          </p:nvPr>
        </p:nvSpPr>
        <p:spPr/>
        <p:txBody>
          <a:bodyPr/>
          <a:lstStyle/>
          <a:p>
            <a:r>
              <a:rPr lang="en-US" b="1" dirty="0" err="1">
                <a:solidFill>
                  <a:schemeClr val="tx1"/>
                </a:solidFill>
              </a:rPr>
              <a:t>Perencanaan</a:t>
            </a:r>
            <a:r>
              <a:rPr lang="en-US" b="1" dirty="0">
                <a:solidFill>
                  <a:schemeClr val="tx1"/>
                </a:solidFill>
              </a:rPr>
              <a:t> </a:t>
            </a:r>
            <a:r>
              <a:rPr lang="en-US" b="1" dirty="0" err="1">
                <a:solidFill>
                  <a:schemeClr val="tx1"/>
                </a:solidFill>
              </a:rPr>
              <a:t>Pemasaran</a:t>
            </a:r>
            <a:endParaRPr lang="en-US" b="1" dirty="0">
              <a:solidFill>
                <a:schemeClr val="tx1"/>
              </a:solidFill>
            </a:endParaRPr>
          </a:p>
        </p:txBody>
      </p:sp>
      <p:sp>
        <p:nvSpPr>
          <p:cNvPr id="5" name="Slide Number Placeholder 4">
            <a:extLst>
              <a:ext uri="{FF2B5EF4-FFF2-40B4-BE49-F238E27FC236}">
                <a16:creationId xmlns:a16="http://schemas.microsoft.com/office/drawing/2014/main" id="{4ECF3B48-28AA-CD20-3E80-8C66CC75C8F0}"/>
              </a:ext>
            </a:extLst>
          </p:cNvPr>
          <p:cNvSpPr>
            <a:spLocks noGrp="1"/>
          </p:cNvSpPr>
          <p:nvPr>
            <p:ph type="sldNum" sz="quarter" idx="12"/>
          </p:nvPr>
        </p:nvSpPr>
        <p:spPr/>
        <p:txBody>
          <a:bodyPr/>
          <a:lstStyle/>
          <a:p>
            <a:fld id="{95CBEC59-7FF9-4688-98DF-89832A0C9025}" type="slidenum">
              <a:rPr lang="en-US" smtClean="0"/>
              <a:t>9</a:t>
            </a:fld>
            <a:endParaRPr lang="en-US" dirty="0"/>
          </a:p>
        </p:txBody>
      </p:sp>
      <p:sp>
        <p:nvSpPr>
          <p:cNvPr id="27" name="TextBox 26">
            <a:extLst>
              <a:ext uri="{FF2B5EF4-FFF2-40B4-BE49-F238E27FC236}">
                <a16:creationId xmlns:a16="http://schemas.microsoft.com/office/drawing/2014/main" id="{A8FD1737-4345-581A-BFB3-742E1B6EFDDC}"/>
              </a:ext>
            </a:extLst>
          </p:cNvPr>
          <p:cNvSpPr txBox="1"/>
          <p:nvPr/>
        </p:nvSpPr>
        <p:spPr>
          <a:xfrm>
            <a:off x="928801" y="1414724"/>
            <a:ext cx="9793834" cy="3139321"/>
          </a:xfrm>
          <a:prstGeom prst="rect">
            <a:avLst/>
          </a:prstGeom>
          <a:noFill/>
        </p:spPr>
        <p:txBody>
          <a:bodyPr wrap="square">
            <a:spAutoFit/>
          </a:bodyPr>
          <a:lstStyle/>
          <a:p>
            <a:r>
              <a:rPr lang="en-ID" dirty="0" err="1"/>
              <a:t>Aktivitas</a:t>
            </a:r>
            <a:r>
              <a:rPr lang="en-ID" dirty="0"/>
              <a:t> </a:t>
            </a:r>
            <a:r>
              <a:rPr lang="en-ID" dirty="0" err="1"/>
              <a:t>pemasaran</a:t>
            </a:r>
            <a:r>
              <a:rPr lang="en-ID" dirty="0"/>
              <a:t> </a:t>
            </a:r>
            <a:r>
              <a:rPr lang="en-ID" dirty="0" err="1"/>
              <a:t>tidak</a:t>
            </a:r>
            <a:r>
              <a:rPr lang="en-ID" dirty="0"/>
              <a:t> </a:t>
            </a:r>
            <a:r>
              <a:rPr lang="en-ID" dirty="0" err="1"/>
              <a:t>lagi</a:t>
            </a:r>
            <a:r>
              <a:rPr lang="en-ID" dirty="0"/>
              <a:t> </a:t>
            </a:r>
            <a:r>
              <a:rPr lang="en-ID" dirty="0" err="1"/>
              <a:t>sekadar</a:t>
            </a:r>
            <a:r>
              <a:rPr lang="en-ID" dirty="0"/>
              <a:t> </a:t>
            </a:r>
            <a:r>
              <a:rPr lang="en-ID" dirty="0" err="1"/>
              <a:t>beruang</a:t>
            </a:r>
            <a:r>
              <a:rPr lang="en-ID" dirty="0"/>
              <a:t> </a:t>
            </a:r>
            <a:r>
              <a:rPr lang="en-ID" dirty="0" err="1"/>
              <a:t>lingkup</a:t>
            </a:r>
            <a:r>
              <a:rPr lang="en-ID" dirty="0"/>
              <a:t> di </a:t>
            </a:r>
            <a:r>
              <a:rPr lang="en-ID" dirty="0" err="1"/>
              <a:t>bidang</a:t>
            </a:r>
            <a:r>
              <a:rPr lang="en-ID" dirty="0"/>
              <a:t> </a:t>
            </a:r>
            <a:r>
              <a:rPr lang="en-ID" dirty="0" err="1"/>
              <a:t>bisnis</a:t>
            </a:r>
            <a:r>
              <a:rPr lang="en-ID" dirty="0"/>
              <a:t> </a:t>
            </a:r>
            <a:r>
              <a:rPr lang="en-ID" dirty="0" err="1"/>
              <a:t>saja</a:t>
            </a:r>
            <a:r>
              <a:rPr lang="en-ID" dirty="0"/>
              <a:t>, </a:t>
            </a:r>
            <a:r>
              <a:rPr lang="en-ID" dirty="0" err="1"/>
              <a:t>tetapi</a:t>
            </a:r>
            <a:r>
              <a:rPr lang="en-ID" dirty="0"/>
              <a:t> </a:t>
            </a:r>
            <a:r>
              <a:rPr lang="en-ID" dirty="0" err="1"/>
              <a:t>jangkauannya</a:t>
            </a:r>
            <a:r>
              <a:rPr lang="en-ID" dirty="0"/>
              <a:t> </a:t>
            </a:r>
            <a:r>
              <a:rPr lang="en-ID" dirty="0" err="1"/>
              <a:t>telah</a:t>
            </a:r>
            <a:r>
              <a:rPr lang="en-ID" dirty="0"/>
              <a:t> </a:t>
            </a:r>
            <a:r>
              <a:rPr lang="en-ID" dirty="0" err="1"/>
              <a:t>melebar</a:t>
            </a:r>
            <a:r>
              <a:rPr lang="en-ID" dirty="0"/>
              <a:t> </a:t>
            </a:r>
            <a:r>
              <a:rPr lang="en-ID" dirty="0" err="1"/>
              <a:t>ke</a:t>
            </a:r>
            <a:r>
              <a:rPr lang="en-ID" dirty="0"/>
              <a:t> </a:t>
            </a:r>
            <a:r>
              <a:rPr lang="en-ID" dirty="0" err="1"/>
              <a:t>berbagai</a:t>
            </a:r>
            <a:r>
              <a:rPr lang="en-ID" dirty="0"/>
              <a:t> </a:t>
            </a:r>
            <a:r>
              <a:rPr lang="en-ID" dirty="0" err="1"/>
              <a:t>dimensi</a:t>
            </a:r>
            <a:r>
              <a:rPr lang="en-ID" dirty="0"/>
              <a:t> yang lain. </a:t>
            </a:r>
            <a:r>
              <a:rPr lang="en-ID" dirty="0" err="1"/>
              <a:t>Dewasa</a:t>
            </a:r>
            <a:r>
              <a:rPr lang="en-ID" dirty="0"/>
              <a:t> </a:t>
            </a:r>
            <a:r>
              <a:rPr lang="en-ID" dirty="0" err="1"/>
              <a:t>ini</a:t>
            </a:r>
            <a:r>
              <a:rPr lang="en-ID" dirty="0"/>
              <a:t>, </a:t>
            </a:r>
            <a:r>
              <a:rPr lang="en-ID" dirty="0" err="1"/>
              <a:t>pemasaran</a:t>
            </a:r>
            <a:r>
              <a:rPr lang="en-ID" dirty="0"/>
              <a:t> </a:t>
            </a:r>
            <a:r>
              <a:rPr lang="en-ID" dirty="0" err="1"/>
              <a:t>tidak</a:t>
            </a:r>
            <a:r>
              <a:rPr lang="en-ID" dirty="0"/>
              <a:t> </a:t>
            </a:r>
            <a:r>
              <a:rPr lang="en-ID" dirty="0" err="1"/>
              <a:t>lagi</a:t>
            </a:r>
            <a:r>
              <a:rPr lang="en-ID" dirty="0"/>
              <a:t> </a:t>
            </a:r>
            <a:r>
              <a:rPr lang="en-ID" dirty="0" err="1"/>
              <a:t>digunakan</a:t>
            </a:r>
            <a:r>
              <a:rPr lang="en-ID" dirty="0"/>
              <a:t> oleh </a:t>
            </a:r>
            <a:r>
              <a:rPr lang="en-ID" dirty="0" err="1"/>
              <a:t>koorporat</a:t>
            </a:r>
            <a:r>
              <a:rPr lang="en-ID" dirty="0"/>
              <a:t> </a:t>
            </a:r>
            <a:r>
              <a:rPr lang="en-ID" dirty="0" err="1"/>
              <a:t>bisnis</a:t>
            </a:r>
            <a:r>
              <a:rPr lang="en-ID" dirty="0"/>
              <a:t> </a:t>
            </a:r>
            <a:r>
              <a:rPr lang="en-ID" dirty="0" err="1"/>
              <a:t>saja</a:t>
            </a:r>
            <a:r>
              <a:rPr lang="en-ID" dirty="0"/>
              <a:t>, </a:t>
            </a:r>
            <a:r>
              <a:rPr lang="en-ID" dirty="0" err="1"/>
              <a:t>tetapi</a:t>
            </a:r>
            <a:r>
              <a:rPr lang="en-ID" dirty="0"/>
              <a:t> </a:t>
            </a:r>
            <a:r>
              <a:rPr lang="en-ID" dirty="0" err="1"/>
              <a:t>organisasi-organisasi</a:t>
            </a:r>
            <a:r>
              <a:rPr lang="en-ID" dirty="0"/>
              <a:t> </a:t>
            </a:r>
            <a:r>
              <a:rPr lang="en-ID" dirty="0" err="1"/>
              <a:t>sosial</a:t>
            </a:r>
            <a:r>
              <a:rPr lang="en-ID" dirty="0"/>
              <a:t> </a:t>
            </a:r>
            <a:r>
              <a:rPr lang="en-ID" dirty="0" err="1"/>
              <a:t>kemasyarakatan</a:t>
            </a:r>
            <a:r>
              <a:rPr lang="en-ID" dirty="0"/>
              <a:t> </a:t>
            </a:r>
            <a:r>
              <a:rPr lang="en-ID" dirty="0" err="1"/>
              <a:t>atau</a:t>
            </a:r>
            <a:r>
              <a:rPr lang="en-ID" dirty="0"/>
              <a:t> </a:t>
            </a:r>
            <a:r>
              <a:rPr lang="en-ID" dirty="0" err="1"/>
              <a:t>departemen</a:t>
            </a:r>
            <a:r>
              <a:rPr lang="en-ID" dirty="0"/>
              <a:t> – </a:t>
            </a:r>
            <a:r>
              <a:rPr lang="en-ID" dirty="0" err="1"/>
              <a:t>departemen</a:t>
            </a:r>
            <a:r>
              <a:rPr lang="en-ID" dirty="0"/>
              <a:t> </a:t>
            </a:r>
            <a:r>
              <a:rPr lang="en-ID" dirty="0" err="1"/>
              <a:t>pemerintah</a:t>
            </a:r>
            <a:r>
              <a:rPr lang="en-ID" dirty="0"/>
              <a:t> juga </a:t>
            </a:r>
            <a:r>
              <a:rPr lang="en-ID" dirty="0" err="1"/>
              <a:t>menggunakannya</a:t>
            </a:r>
            <a:r>
              <a:rPr lang="en-ID" dirty="0"/>
              <a:t>. Jadi, </a:t>
            </a:r>
            <a:r>
              <a:rPr lang="en-ID" dirty="0" err="1"/>
              <a:t>pemasaran</a:t>
            </a:r>
            <a:r>
              <a:rPr lang="en-ID" dirty="0"/>
              <a:t> </a:t>
            </a:r>
            <a:r>
              <a:rPr lang="en-ID" dirty="0" err="1"/>
              <a:t>tidak</a:t>
            </a:r>
            <a:r>
              <a:rPr lang="en-ID" dirty="0"/>
              <a:t> </a:t>
            </a:r>
            <a:r>
              <a:rPr lang="en-ID" dirty="0" err="1"/>
              <a:t>terbatas</a:t>
            </a:r>
            <a:r>
              <a:rPr lang="en-ID" dirty="0"/>
              <a:t> </a:t>
            </a:r>
            <a:r>
              <a:rPr lang="en-ID" dirty="0" err="1"/>
              <a:t>dalam</a:t>
            </a:r>
            <a:r>
              <a:rPr lang="en-ID" dirty="0"/>
              <a:t> dunia </a:t>
            </a:r>
            <a:r>
              <a:rPr lang="en-ID" dirty="0" err="1"/>
              <a:t>bisnis</a:t>
            </a:r>
            <a:r>
              <a:rPr lang="en-ID" dirty="0"/>
              <a:t> </a:t>
            </a:r>
            <a:r>
              <a:rPr lang="en-ID" dirty="0" err="1"/>
              <a:t>saja</a:t>
            </a:r>
            <a:r>
              <a:rPr lang="en-ID" dirty="0"/>
              <a:t>, </a:t>
            </a:r>
            <a:r>
              <a:rPr lang="en-ID" dirty="0" err="1"/>
              <a:t>tetapi</a:t>
            </a:r>
            <a:r>
              <a:rPr lang="en-ID" dirty="0"/>
              <a:t> </a:t>
            </a:r>
            <a:r>
              <a:rPr lang="en-ID" dirty="0" err="1"/>
              <a:t>mempunyai</a:t>
            </a:r>
            <a:r>
              <a:rPr lang="en-ID" dirty="0"/>
              <a:t> </a:t>
            </a:r>
            <a:r>
              <a:rPr lang="en-ID" dirty="0" err="1"/>
              <a:t>makna</a:t>
            </a:r>
            <a:r>
              <a:rPr lang="en-ID" dirty="0"/>
              <a:t> </a:t>
            </a:r>
            <a:r>
              <a:rPr lang="en-ID" dirty="0" err="1"/>
              <a:t>kemasyarakatan</a:t>
            </a:r>
            <a:r>
              <a:rPr lang="en-ID" dirty="0"/>
              <a:t> yang </a:t>
            </a:r>
            <a:r>
              <a:rPr lang="en-ID" dirty="0" err="1"/>
              <a:t>luas</a:t>
            </a:r>
            <a:r>
              <a:rPr lang="en-ID" dirty="0"/>
              <a:t>. </a:t>
            </a:r>
            <a:r>
              <a:rPr lang="fi-FI" dirty="0"/>
              <a:t>Pelaku pemasaran melaksanakan usaha pemasaran yaitu:</a:t>
            </a:r>
            <a:endParaRPr lang="en-ID" dirty="0"/>
          </a:p>
          <a:p>
            <a:pPr marL="800100" lvl="1" indent="-342900">
              <a:buAutoNum type="arabicPeriod"/>
            </a:pPr>
            <a:r>
              <a:rPr lang="en-ID" dirty="0" err="1"/>
              <a:t>Organisasi</a:t>
            </a:r>
            <a:endParaRPr lang="en-ID" dirty="0"/>
          </a:p>
          <a:p>
            <a:pPr marL="800100" lvl="1" indent="-342900">
              <a:buAutoNum type="arabicPeriod"/>
            </a:pPr>
            <a:r>
              <a:rPr lang="en-ID" dirty="0"/>
              <a:t>Pasar</a:t>
            </a:r>
          </a:p>
          <a:p>
            <a:pPr marL="800100" lvl="1" indent="-342900">
              <a:buAutoNum type="arabicPeriod"/>
            </a:pPr>
            <a:r>
              <a:rPr lang="en-ID" dirty="0" err="1"/>
              <a:t>Produk</a:t>
            </a:r>
            <a:endParaRPr lang="en-ID" dirty="0"/>
          </a:p>
          <a:p>
            <a:pPr marL="800100" lvl="1" indent="-342900">
              <a:buAutoNum type="arabicPeriod"/>
            </a:pPr>
            <a:r>
              <a:rPr lang="en-ID" dirty="0" err="1"/>
              <a:t>Saluran</a:t>
            </a:r>
            <a:r>
              <a:rPr lang="en-ID" dirty="0"/>
              <a:t> </a:t>
            </a:r>
            <a:r>
              <a:rPr lang="en-ID" dirty="0" err="1"/>
              <a:t>distribusi</a:t>
            </a:r>
            <a:endParaRPr lang="en-ID" dirty="0"/>
          </a:p>
          <a:p>
            <a:pPr marL="800100" lvl="1" indent="-342900">
              <a:buAutoNum type="arabicPeriod"/>
            </a:pPr>
            <a:r>
              <a:rPr lang="en-ID" dirty="0" err="1"/>
              <a:t>Penentu</a:t>
            </a:r>
            <a:r>
              <a:rPr lang="en-ID" dirty="0"/>
              <a:t> </a:t>
            </a:r>
            <a:r>
              <a:rPr lang="en-ID" dirty="0" err="1"/>
              <a:t>harga</a:t>
            </a:r>
            <a:endParaRPr lang="en-ID" dirty="0"/>
          </a:p>
          <a:p>
            <a:pPr marL="800100" lvl="1" indent="-342900">
              <a:buAutoNum type="arabicPeriod"/>
            </a:pPr>
            <a:r>
              <a:rPr lang="en-ID" dirty="0" err="1"/>
              <a:t>Promosi</a:t>
            </a:r>
            <a:r>
              <a:rPr lang="en-ID" dirty="0"/>
              <a:t> dan </a:t>
            </a:r>
            <a:r>
              <a:rPr lang="en-ID" dirty="0" err="1"/>
              <a:t>periklanan</a:t>
            </a:r>
            <a:endParaRPr lang="en-ID" dirty="0"/>
          </a:p>
        </p:txBody>
      </p:sp>
    </p:spTree>
    <p:extLst>
      <p:ext uri="{BB962C8B-B14F-4D97-AF65-F5344CB8AC3E}">
        <p14:creationId xmlns:p14="http://schemas.microsoft.com/office/powerpoint/2010/main" val="3727012896"/>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1531</TotalTime>
  <Words>920</Words>
  <Application>Microsoft Office PowerPoint</Application>
  <PresentationFormat>Widescreen</PresentationFormat>
  <Paragraphs>96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vt:lpstr>
      <vt:lpstr>Arial</vt:lpstr>
      <vt:lpstr>Bodoni Bk BT</vt:lpstr>
      <vt:lpstr>Speak Pro</vt:lpstr>
      <vt:lpstr>Aharoni</vt:lpstr>
      <vt:lpstr>Avenir Next LT Pro</vt:lpstr>
      <vt:lpstr>Lucida Bright</vt:lpstr>
      <vt:lpstr>Aptos</vt:lpstr>
      <vt:lpstr>Office Theme</vt:lpstr>
      <vt:lpstr>Perencanaan Pemasaran</vt:lpstr>
      <vt:lpstr>Pengertian dan Peranan Perencanaan Pemasaran</vt:lpstr>
      <vt:lpstr>Pengertian dan Peranan Perencanaan Pemasaran</vt:lpstr>
      <vt:lpstr>Perencanaan stratejik divisi dan perusahaan</vt:lpstr>
      <vt:lpstr>Organisasi dan Budaya Organisasi</vt:lpstr>
      <vt:lpstr>Inovasi Pemasaran</vt:lpstr>
      <vt:lpstr>Proses Perencanaan Pemasaran</vt:lpstr>
      <vt:lpstr>Penyusunan Anggaran Pemasaran </vt:lpstr>
      <vt:lpstr>Ruang Lingkup Pemasaran</vt:lpstr>
      <vt:lpstr>Konsep dan Orientasi Pemasaran</vt:lpstr>
      <vt:lpstr>THANK YOU!</vt:lpstr>
      <vt:lpstr>Soal Latihan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Dibyo s</dc:creator>
  <cp:lastModifiedBy>Dibyo s</cp:lastModifiedBy>
  <cp:revision>1</cp:revision>
  <dcterms:created xsi:type="dcterms:W3CDTF">2026-03-26T06:34:45Z</dcterms:created>
  <dcterms:modified xsi:type="dcterms:W3CDTF">2026-03-27T08:06:36Z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