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1" d="100"/>
          <a:sy n="91" d="100"/>
        </p:scale>
        <p:origin x="336"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1540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7522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3980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81340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2303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68220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6995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32719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9104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6041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30482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6181327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50595"/>
            <a:ext cx="6056111" cy="1618489"/>
          </a:xfrm>
        </p:spPr>
        <p:txBody>
          <a:bodyPr anchor="ctr">
            <a:normAutofit/>
          </a:bodyPr>
          <a:lstStyle/>
          <a:p>
            <a:r>
              <a:rPr lang="en-US" sz="3500" dirty="0" err="1"/>
              <a:t>Kreativitas</a:t>
            </a:r>
            <a:r>
              <a:rPr lang="en-US" sz="3500" dirty="0"/>
              <a:t> &amp; </a:t>
            </a:r>
            <a:r>
              <a:rPr lang="en-US" sz="3500" dirty="0" err="1"/>
              <a:t>inovasi</a:t>
            </a:r>
            <a:r>
              <a:rPr lang="en-US" sz="3500" dirty="0"/>
              <a:t> </a:t>
            </a:r>
            <a:r>
              <a:rPr lang="en-US" sz="3500" dirty="0" err="1"/>
              <a:t>dalam</a:t>
            </a:r>
            <a:r>
              <a:rPr lang="en-US" sz="3500" dirty="0"/>
              <a:t> </a:t>
            </a:r>
            <a:r>
              <a:rPr lang="en-US" sz="3500" dirty="0" err="1"/>
              <a:t>bisnis</a:t>
            </a:r>
            <a:r>
              <a:rPr lang="en-US" sz="3500" dirty="0"/>
              <a:t> </a:t>
            </a:r>
            <a:br>
              <a:rPr lang="en-US" sz="3500" dirty="0"/>
            </a:br>
            <a:r>
              <a:rPr lang="en-US" sz="3500" dirty="0" err="1"/>
              <a:t>Pertemuan</a:t>
            </a:r>
            <a:r>
              <a:rPr lang="en-US" sz="3500" dirty="0"/>
              <a:t> 3 Technopreneur</a:t>
            </a:r>
            <a:br>
              <a:rPr lang="en-US" sz="3500" dirty="0"/>
            </a:br>
            <a:r>
              <a:rPr lang="en-US" sz="3500" dirty="0" err="1"/>
              <a:t>Dr.Lukmanul</a:t>
            </a:r>
            <a:r>
              <a:rPr lang="en-US" sz="3500" dirty="0"/>
              <a:t> Hakim,SE.,</a:t>
            </a:r>
            <a:r>
              <a:rPr lang="en-US" sz="3500" dirty="0" err="1"/>
              <a:t>M.Si</a:t>
            </a:r>
            <a:endParaRPr lang="en-US" sz="3500" dirty="0"/>
          </a:p>
        </p:txBody>
      </p:sp>
      <p:sp>
        <p:nvSpPr>
          <p:cNvPr id="3" name="Content Placeholder 2"/>
          <p:cNvSpPr>
            <a:spLocks noGrp="1"/>
          </p:cNvSpPr>
          <p:nvPr>
            <p:ph idx="1"/>
          </p:nvPr>
        </p:nvSpPr>
        <p:spPr>
          <a:xfrm>
            <a:off x="963930" y="2969469"/>
            <a:ext cx="6056111" cy="2800395"/>
          </a:xfrm>
        </p:spPr>
        <p:txBody>
          <a:bodyPr anchor="t">
            <a:normAutofit/>
          </a:bodyPr>
          <a:lstStyle/>
          <a:p>
            <a:r>
              <a:rPr lang="id-ID" sz="2100"/>
              <a:t>Mata kuliah Technopreneur membahas bagaimana teknologi menjadi fondasi dalam membangun kreativitas dan inovasi bisnis modern. Mahasiswa akan memahami proses berpikir kreatif, mengorganisasi ide, dan mengubah inovasi menjadi nilai tambah ekonomi yang nyata.</a:t>
            </a:r>
          </a:p>
        </p:txBody>
      </p:sp>
      <p:pic>
        <p:nvPicPr>
          <p:cNvPr id="4" name="Picture 3">
            <a:extLst>
              <a:ext uri="{FF2B5EF4-FFF2-40B4-BE49-F238E27FC236}">
                <a16:creationId xmlns:a16="http://schemas.microsoft.com/office/drawing/2014/main" id="{4F181748-AB92-81FB-C148-DADA62B543C9}"/>
              </a:ext>
            </a:extLst>
          </p:cNvPr>
          <p:cNvPicPr>
            <a:picLocks noChangeAspect="1"/>
          </p:cNvPicPr>
          <p:nvPr/>
        </p:nvPicPr>
        <p:blipFill>
          <a:blip r:embed="rId2"/>
          <a:stretch>
            <a:fillRect/>
          </a:stretch>
        </p:blipFill>
        <p:spPr>
          <a:xfrm>
            <a:off x="7228420" y="1210422"/>
            <a:ext cx="1115760" cy="114382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Rectangle 3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id-ID" sz="3500">
                <a:solidFill>
                  <a:srgbClr val="FFFFFF"/>
                </a:solidFill>
              </a:rPr>
              <a:t>Lingkungan yang Mendukung Kreativitas</a:t>
            </a:r>
          </a:p>
        </p:txBody>
      </p:sp>
      <p:sp>
        <p:nvSpPr>
          <p:cNvPr id="3" name="Content Placeholder 2"/>
          <p:cNvSpPr>
            <a:spLocks noGrp="1"/>
          </p:cNvSpPr>
          <p:nvPr>
            <p:ph idx="1"/>
          </p:nvPr>
        </p:nvSpPr>
        <p:spPr>
          <a:xfrm>
            <a:off x="3436295" y="649480"/>
            <a:ext cx="2268977" cy="5546047"/>
          </a:xfrm>
        </p:spPr>
        <p:txBody>
          <a:bodyPr anchor="ctr">
            <a:normAutofit/>
          </a:bodyPr>
          <a:lstStyle/>
          <a:p>
            <a:pPr marL="0" indent="0">
              <a:buNone/>
            </a:pPr>
            <a:r>
              <a:rPr lang="id-ID" sz="1700" dirty="0"/>
              <a:t>Lingkungan terbuka dan kolaboratif mendukung ide kreatif. Contoh: Google memberi waktu bagi karyawan untuk proyek pribadi.</a:t>
            </a:r>
          </a:p>
        </p:txBody>
      </p:sp>
      <p:pic>
        <p:nvPicPr>
          <p:cNvPr id="4" name="Picture 3">
            <a:extLst>
              <a:ext uri="{FF2B5EF4-FFF2-40B4-BE49-F238E27FC236}">
                <a16:creationId xmlns:a16="http://schemas.microsoft.com/office/drawing/2014/main" id="{6D11DC69-79F1-D0BB-3DE7-15E41C79F90E}"/>
              </a:ext>
            </a:extLst>
          </p:cNvPr>
          <p:cNvPicPr>
            <a:picLocks noChangeAspect="1"/>
          </p:cNvPicPr>
          <p:nvPr/>
        </p:nvPicPr>
        <p:blipFill>
          <a:blip r:embed="rId2"/>
          <a:stretch>
            <a:fillRect/>
          </a:stretch>
        </p:blipFill>
        <p:spPr>
          <a:xfrm>
            <a:off x="6082126" y="2044913"/>
            <a:ext cx="2711832" cy="278005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Faktor Psikologis dalam Kreativitas</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Motivasi intrinsik dan keberanian mengambil risiko menjadi faktor utama dalam menumbuhkan kreativitas di organisasi.</a:t>
            </a:r>
          </a:p>
        </p:txBody>
      </p:sp>
      <p:pic>
        <p:nvPicPr>
          <p:cNvPr id="4" name="Picture 3">
            <a:extLst>
              <a:ext uri="{FF2B5EF4-FFF2-40B4-BE49-F238E27FC236}">
                <a16:creationId xmlns:a16="http://schemas.microsoft.com/office/drawing/2014/main" id="{099E816B-AD0B-1666-BE40-65B222CAB5CA}"/>
              </a:ext>
            </a:extLst>
          </p:cNvPr>
          <p:cNvPicPr>
            <a:picLocks noChangeAspect="1"/>
          </p:cNvPicPr>
          <p:nvPr/>
        </p:nvPicPr>
        <p:blipFill>
          <a:blip r:embed="rId2"/>
          <a:stretch>
            <a:fillRect/>
          </a:stretch>
        </p:blipFill>
        <p:spPr>
          <a:xfrm>
            <a:off x="1772523" y="846357"/>
            <a:ext cx="1115760" cy="114382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Hambatan terhadap Kreativitas</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Rasa takut gagal, birokrasi, dan kurangnya dukungan menjadi penghambat. Pola pikir terbuka dan fleksibel sangat dibutuhkan.</a:t>
            </a:r>
          </a:p>
        </p:txBody>
      </p:sp>
      <p:pic>
        <p:nvPicPr>
          <p:cNvPr id="4" name="Picture 3">
            <a:extLst>
              <a:ext uri="{FF2B5EF4-FFF2-40B4-BE49-F238E27FC236}">
                <a16:creationId xmlns:a16="http://schemas.microsoft.com/office/drawing/2014/main" id="{52B9EB02-3F2B-BE2F-0CE8-B64538BD9FF4}"/>
              </a:ext>
            </a:extLst>
          </p:cNvPr>
          <p:cNvPicPr>
            <a:picLocks noChangeAspect="1"/>
          </p:cNvPicPr>
          <p:nvPr/>
        </p:nvPicPr>
        <p:blipFill>
          <a:blip r:embed="rId2"/>
          <a:stretch>
            <a:fillRect/>
          </a:stretch>
        </p:blipFill>
        <p:spPr>
          <a:xfrm>
            <a:off x="1675548" y="732378"/>
            <a:ext cx="1115760" cy="114382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1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6825" y="1188637"/>
            <a:ext cx="2241175" cy="4480726"/>
          </a:xfrm>
        </p:spPr>
        <p:txBody>
          <a:bodyPr>
            <a:normAutofit/>
          </a:bodyPr>
          <a:lstStyle/>
          <a:p>
            <a:pPr algn="r"/>
            <a:r>
              <a:rPr lang="id-ID" sz="3600"/>
              <a:t>Kreativitas Kolektif dalam Tim</a:t>
            </a:r>
          </a:p>
        </p:txBody>
      </p:sp>
      <p:cxnSp>
        <p:nvCxnSpPr>
          <p:cNvPr id="22" name="Straight Connector 21">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941445" y="1648870"/>
            <a:ext cx="3527136" cy="3560260"/>
          </a:xfrm>
        </p:spPr>
        <p:txBody>
          <a:bodyPr anchor="ctr">
            <a:normAutofit/>
          </a:bodyPr>
          <a:lstStyle/>
          <a:p>
            <a:r>
              <a:rPr lang="id-ID" sz="2100"/>
              <a:t>Inovasi besar muncul dari kolaborasi lintas disiplin. Tim yang beragam menciptakan solusi yang unik dan efektif.</a:t>
            </a:r>
          </a:p>
        </p:txBody>
      </p:sp>
      <p:pic>
        <p:nvPicPr>
          <p:cNvPr id="4" name="Picture 3">
            <a:extLst>
              <a:ext uri="{FF2B5EF4-FFF2-40B4-BE49-F238E27FC236}">
                <a16:creationId xmlns:a16="http://schemas.microsoft.com/office/drawing/2014/main" id="{FEDA6C87-CCEC-0EF8-0050-AA8D40028E45}"/>
              </a:ext>
            </a:extLst>
          </p:cNvPr>
          <p:cNvPicPr>
            <a:picLocks noChangeAspect="1"/>
          </p:cNvPicPr>
          <p:nvPr/>
        </p:nvPicPr>
        <p:blipFill>
          <a:blip r:embed="rId2"/>
          <a:stretch>
            <a:fillRect/>
          </a:stretch>
        </p:blipFill>
        <p:spPr>
          <a:xfrm>
            <a:off x="1370360" y="1076955"/>
            <a:ext cx="1115760" cy="114382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50595"/>
            <a:ext cx="6056111" cy="1618489"/>
          </a:xfrm>
        </p:spPr>
        <p:txBody>
          <a:bodyPr anchor="ctr">
            <a:normAutofit/>
          </a:bodyPr>
          <a:lstStyle/>
          <a:p>
            <a:r>
              <a:rPr lang="id-ID" sz="6300" dirty="0"/>
              <a:t>Studi Kasus: Gojek</a:t>
            </a:r>
          </a:p>
        </p:txBody>
      </p:sp>
      <p:sp>
        <p:nvSpPr>
          <p:cNvPr id="3" name="Content Placeholder 2"/>
          <p:cNvSpPr>
            <a:spLocks noGrp="1"/>
          </p:cNvSpPr>
          <p:nvPr>
            <p:ph idx="1"/>
          </p:nvPr>
        </p:nvSpPr>
        <p:spPr>
          <a:xfrm>
            <a:off x="963930" y="2969469"/>
            <a:ext cx="6056111" cy="2800395"/>
          </a:xfrm>
        </p:spPr>
        <p:txBody>
          <a:bodyPr anchor="t">
            <a:normAutofit/>
          </a:bodyPr>
          <a:lstStyle/>
          <a:p>
            <a:r>
              <a:rPr lang="id-ID" sz="2100"/>
              <a:t>Gojek berawal dari ide sederhana untuk memperbaiki efisiensi transportasi, lalu berkembang menjadi ekosistem digital kompleks.</a:t>
            </a:r>
          </a:p>
        </p:txBody>
      </p:sp>
      <p:pic>
        <p:nvPicPr>
          <p:cNvPr id="4" name="Picture 3">
            <a:extLst>
              <a:ext uri="{FF2B5EF4-FFF2-40B4-BE49-F238E27FC236}">
                <a16:creationId xmlns:a16="http://schemas.microsoft.com/office/drawing/2014/main" id="{15E7B3E4-AC15-3E78-6DB1-ED68754DAE67}"/>
              </a:ext>
            </a:extLst>
          </p:cNvPr>
          <p:cNvPicPr>
            <a:picLocks noChangeAspect="1"/>
          </p:cNvPicPr>
          <p:nvPr/>
        </p:nvPicPr>
        <p:blipFill>
          <a:blip r:embed="rId2"/>
          <a:stretch>
            <a:fillRect/>
          </a:stretch>
        </p:blipFill>
        <p:spPr>
          <a:xfrm>
            <a:off x="6943491" y="2463567"/>
            <a:ext cx="1115760" cy="114382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08993"/>
            <a:ext cx="6923558" cy="3542045"/>
          </a:xfrm>
        </p:spPr>
        <p:txBody>
          <a:bodyPr vert="horz" lIns="91440" tIns="45720" rIns="91440" bIns="45720" rtlCol="0" anchor="b">
            <a:normAutofit/>
          </a:bodyPr>
          <a:lstStyle/>
          <a:p>
            <a:r>
              <a:rPr lang="en-US" sz="10000" kern="1200">
                <a:solidFill>
                  <a:schemeClr val="tx1"/>
                </a:solidFill>
                <a:latin typeface="+mj-lt"/>
                <a:ea typeface="+mj-ea"/>
                <a:cs typeface="+mj-cs"/>
              </a:rPr>
              <a:t>Refleksi Mahasiswa</a:t>
            </a:r>
          </a:p>
        </p:txBody>
      </p:sp>
      <p:sp>
        <p:nvSpPr>
          <p:cNvPr id="3" name="Content Placeholder 2"/>
          <p:cNvSpPr>
            <a:spLocks noGrp="1"/>
          </p:cNvSpPr>
          <p:nvPr>
            <p:ph idx="1"/>
          </p:nvPr>
        </p:nvSpPr>
        <p:spPr>
          <a:xfrm>
            <a:off x="963930" y="4582814"/>
            <a:ext cx="5349252" cy="1312657"/>
          </a:xfrm>
        </p:spPr>
        <p:txBody>
          <a:bodyPr vert="horz" lIns="91440" tIns="45720" rIns="91440" bIns="45720" rtlCol="0" anchor="t">
            <a:normAutofit/>
          </a:bodyPr>
          <a:lstStyle/>
          <a:p>
            <a:pPr marL="0" indent="0">
              <a:buNone/>
            </a:pPr>
            <a:r>
              <a:rPr lang="en-US" sz="2400" kern="1200">
                <a:solidFill>
                  <a:schemeClr val="tx1"/>
                </a:solidFill>
                <a:latin typeface="+mn-lt"/>
                <a:ea typeface="+mn-ea"/>
                <a:cs typeface="+mn-cs"/>
              </a:rPr>
              <a:t>Mahasiswa diajak mengembangkan ide untuk menyelesaikan masalah sosial menggunakan teknologi.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50595"/>
            <a:ext cx="6056111" cy="1618489"/>
          </a:xfrm>
        </p:spPr>
        <p:txBody>
          <a:bodyPr anchor="ctr">
            <a:normAutofit/>
          </a:bodyPr>
          <a:lstStyle/>
          <a:p>
            <a:r>
              <a:rPr lang="id-ID" sz="5400"/>
              <a:t>Makna Mengorganisasi Ide</a:t>
            </a:r>
          </a:p>
        </p:txBody>
      </p:sp>
      <p:sp>
        <p:nvSpPr>
          <p:cNvPr id="3" name="Content Placeholder 2"/>
          <p:cNvSpPr>
            <a:spLocks noGrp="1"/>
          </p:cNvSpPr>
          <p:nvPr>
            <p:ph idx="1"/>
          </p:nvPr>
        </p:nvSpPr>
        <p:spPr>
          <a:xfrm>
            <a:off x="963930" y="2969469"/>
            <a:ext cx="6056111" cy="2800395"/>
          </a:xfrm>
        </p:spPr>
        <p:txBody>
          <a:bodyPr anchor="t">
            <a:normAutofit/>
          </a:bodyPr>
          <a:lstStyle/>
          <a:p>
            <a:r>
              <a:rPr lang="id-ID" sz="2100"/>
              <a:t>Mengorganisasi ide berarti menyusun dan menyaring ide agar bisa dikembangkan menjadi inovasi yang dapat dijalankan.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50595"/>
            <a:ext cx="6056111" cy="1618489"/>
          </a:xfrm>
        </p:spPr>
        <p:txBody>
          <a:bodyPr anchor="ctr">
            <a:normAutofit/>
          </a:bodyPr>
          <a:lstStyle/>
          <a:p>
            <a:r>
              <a:rPr lang="id-ID" sz="5400"/>
              <a:t>Proses Pengorganisasian Ide</a:t>
            </a:r>
          </a:p>
        </p:txBody>
      </p:sp>
      <p:sp>
        <p:nvSpPr>
          <p:cNvPr id="3" name="Content Placeholder 2"/>
          <p:cNvSpPr>
            <a:spLocks noGrp="1"/>
          </p:cNvSpPr>
          <p:nvPr>
            <p:ph idx="1"/>
          </p:nvPr>
        </p:nvSpPr>
        <p:spPr>
          <a:xfrm>
            <a:off x="963930" y="2969469"/>
            <a:ext cx="6056111" cy="2800395"/>
          </a:xfrm>
        </p:spPr>
        <p:txBody>
          <a:bodyPr anchor="t">
            <a:normAutofit/>
          </a:bodyPr>
          <a:lstStyle/>
          <a:p>
            <a:r>
              <a:rPr lang="id-ID" sz="2100"/>
              <a:t>Identifikasi, seleksi, validasi, dan pengembangan prototipe merupakan tahap penting dalam mengelola ide inovatif.</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50595"/>
            <a:ext cx="6056111" cy="1618489"/>
          </a:xfrm>
        </p:spPr>
        <p:txBody>
          <a:bodyPr anchor="ctr">
            <a:normAutofit/>
          </a:bodyPr>
          <a:lstStyle/>
          <a:p>
            <a:r>
              <a:rPr lang="id-ID" sz="6300"/>
              <a:t>Teknik Seleksi Ide</a:t>
            </a:r>
          </a:p>
        </p:txBody>
      </p:sp>
      <p:sp>
        <p:nvSpPr>
          <p:cNvPr id="3" name="Content Placeholder 2"/>
          <p:cNvSpPr>
            <a:spLocks noGrp="1"/>
          </p:cNvSpPr>
          <p:nvPr>
            <p:ph idx="1"/>
          </p:nvPr>
        </p:nvSpPr>
        <p:spPr>
          <a:xfrm>
            <a:off x="963930" y="2969469"/>
            <a:ext cx="6056111" cy="2800395"/>
          </a:xfrm>
        </p:spPr>
        <p:txBody>
          <a:bodyPr anchor="t">
            <a:normAutofit/>
          </a:bodyPr>
          <a:lstStyle/>
          <a:p>
            <a:pPr marL="0" indent="0">
              <a:buNone/>
            </a:pPr>
            <a:r>
              <a:rPr lang="id-ID" sz="2100" dirty="0"/>
              <a:t>Gunakan kriteria seperti kelayakan teknis, potensi pasar, dan kesesuaian visi bisnis untuk memilih ide terbaik.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s-ES" sz="3500">
                <a:solidFill>
                  <a:srgbClr val="FFFFFF"/>
                </a:solidFill>
              </a:rPr>
              <a:t>Validasi Pasar dan Uji Coba</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Gunakan uji coba awal atau MVP untuk mengukur minat pasar sebelum investasi besar. Contoh: Tokopedia.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id-ID" sz="3500">
                <a:solidFill>
                  <a:srgbClr val="FFFFFF"/>
                </a:solidFill>
              </a:rPr>
              <a:t>Mengapa Kreativitas dan Inovasi Penting?</a:t>
            </a:r>
          </a:p>
        </p:txBody>
      </p:sp>
      <p:sp>
        <p:nvSpPr>
          <p:cNvPr id="3" name="Content Placeholder 2"/>
          <p:cNvSpPr>
            <a:spLocks noGrp="1"/>
          </p:cNvSpPr>
          <p:nvPr>
            <p:ph idx="1"/>
          </p:nvPr>
        </p:nvSpPr>
        <p:spPr>
          <a:xfrm>
            <a:off x="3607694" y="649480"/>
            <a:ext cx="4916510" cy="5546047"/>
          </a:xfrm>
        </p:spPr>
        <p:txBody>
          <a:bodyPr anchor="ctr">
            <a:normAutofit/>
          </a:bodyPr>
          <a:lstStyle/>
          <a:p>
            <a:r>
              <a:rPr lang="id-ID" sz="1700"/>
              <a:t>Kreativitas dan inovasi adalah motor utama pertumbuhan bisnis di era digital. Tanpa kemampuan berinovasi, organisasi mudah tertinggal dalam kompetisi global. Contoh nyata: Apple, Tesla, dan Gojek.</a:t>
            </a:r>
          </a:p>
        </p:txBody>
      </p:sp>
      <p:pic>
        <p:nvPicPr>
          <p:cNvPr id="4" name="Picture 3">
            <a:extLst>
              <a:ext uri="{FF2B5EF4-FFF2-40B4-BE49-F238E27FC236}">
                <a16:creationId xmlns:a16="http://schemas.microsoft.com/office/drawing/2014/main" id="{E574CA73-0B6F-DBD1-B6B6-F4920B1465C2}"/>
              </a:ext>
            </a:extLst>
          </p:cNvPr>
          <p:cNvPicPr>
            <a:picLocks noChangeAspect="1"/>
          </p:cNvPicPr>
          <p:nvPr/>
        </p:nvPicPr>
        <p:blipFill>
          <a:blip r:embed="rId2"/>
          <a:stretch>
            <a:fillRect/>
          </a:stretch>
        </p:blipFill>
        <p:spPr>
          <a:xfrm>
            <a:off x="1216078" y="406671"/>
            <a:ext cx="1115760" cy="1143829"/>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title"/>
          </p:nvPr>
        </p:nvSpPr>
        <p:spPr>
          <a:xfrm>
            <a:off x="986118" y="735106"/>
            <a:ext cx="7540322" cy="2928470"/>
          </a:xfrm>
        </p:spPr>
        <p:txBody>
          <a:bodyPr vert="horz" lIns="91440" tIns="45720" rIns="91440" bIns="45720" rtlCol="0" anchor="b">
            <a:normAutofit/>
          </a:bodyPr>
          <a:lstStyle/>
          <a:p>
            <a:r>
              <a:rPr lang="en-US" sz="4200" kern="1200">
                <a:solidFill>
                  <a:srgbClr val="FFFFFF"/>
                </a:solidFill>
                <a:latin typeface="+mj-lt"/>
                <a:ea typeface="+mj-ea"/>
                <a:cs typeface="+mj-cs"/>
              </a:rPr>
              <a:t>Kolaborasi dan Manajemen Tim Inovasi</a:t>
            </a:r>
          </a:p>
        </p:txBody>
      </p:sp>
      <p:sp>
        <p:nvSpPr>
          <p:cNvPr id="3" name="Content Placeholder 2"/>
          <p:cNvSpPr>
            <a:spLocks noGrp="1"/>
          </p:cNvSpPr>
          <p:nvPr>
            <p:ph idx="1"/>
          </p:nvPr>
        </p:nvSpPr>
        <p:spPr>
          <a:xfrm>
            <a:off x="1013011" y="4870824"/>
            <a:ext cx="7504463" cy="1458258"/>
          </a:xfrm>
        </p:spPr>
        <p:txBody>
          <a:bodyPr vert="horz" lIns="91440" tIns="45720" rIns="91440" bIns="45720" rtlCol="0" anchor="ctr">
            <a:normAutofit/>
          </a:bodyPr>
          <a:lstStyle/>
          <a:p>
            <a:pPr marL="0" indent="0">
              <a:buNone/>
            </a:pPr>
            <a:r>
              <a:rPr lang="en-US" sz="2400" kern="1200">
                <a:solidFill>
                  <a:schemeClr val="tx1"/>
                </a:solidFill>
                <a:latin typeface="+mn-lt"/>
                <a:ea typeface="+mn-ea"/>
                <a:cs typeface="+mn-cs"/>
              </a:rPr>
              <a:t>Manajemen tim yang kolaboratif dan datar mempercepat inovasi dan adaptasi dalam proyek digital.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Kepemimpinan dalam Mengelola Ide</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Pemimpin berperan sebagai fasilitator ide, memberi ruang dan penghargaan bagi karyawan untuk bereksperimen.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9144000"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41640" y="-1720"/>
            <a:ext cx="881253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54540" y="-1291"/>
            <a:ext cx="2706134"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3923854" y="1402819"/>
            <a:ext cx="4967533" cy="3741293"/>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40148" y="818984"/>
            <a:ext cx="4947184" cy="3268520"/>
          </a:xfrm>
        </p:spPr>
        <p:txBody>
          <a:bodyPr vert="horz" lIns="91440" tIns="45720" rIns="91440" bIns="45720" rtlCol="0" anchor="b">
            <a:normAutofit/>
          </a:bodyPr>
          <a:lstStyle/>
          <a:p>
            <a:pPr algn="r"/>
            <a:r>
              <a:rPr lang="en-US" sz="4200" kern="1200">
                <a:solidFill>
                  <a:srgbClr val="FFFFFF"/>
                </a:solidFill>
                <a:latin typeface="+mj-lt"/>
                <a:ea typeface="+mj-ea"/>
                <a:cs typeface="+mj-cs"/>
              </a:rPr>
              <a:t>Penggunaan Teknologi dalam Mengelola Ide</a:t>
            </a: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735" y="4480038"/>
            <a:ext cx="9134528"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448905" y="4797188"/>
            <a:ext cx="4538427" cy="1241828"/>
          </a:xfrm>
        </p:spPr>
        <p:txBody>
          <a:bodyPr vert="horz" lIns="91440" tIns="45720" rIns="91440" bIns="45720" rtlCol="0">
            <a:normAutofit/>
          </a:bodyPr>
          <a:lstStyle/>
          <a:p>
            <a:pPr marL="0" indent="0" algn="r">
              <a:buNone/>
            </a:pPr>
            <a:r>
              <a:rPr lang="en-US" sz="2200" kern="1200">
                <a:solidFill>
                  <a:srgbClr val="FFFFFF"/>
                </a:solidFill>
                <a:latin typeface="+mn-lt"/>
                <a:ea typeface="+mn-ea"/>
                <a:cs typeface="+mn-cs"/>
              </a:rPr>
              <a:t>Gunakan platform seperti Trello, Miro, dan Asana untuk mengorganisasi ide secara kolaboratif.</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4368117" y="2081692"/>
            <a:ext cx="6857572" cy="2694194"/>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9144000"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41640" y="-1720"/>
            <a:ext cx="881253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54540" y="-1291"/>
            <a:ext cx="2706134"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3923854" y="1402819"/>
            <a:ext cx="4967533" cy="3741293"/>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40148" y="818984"/>
            <a:ext cx="4947184" cy="3268520"/>
          </a:xfrm>
        </p:spPr>
        <p:txBody>
          <a:bodyPr vert="horz" lIns="91440" tIns="45720" rIns="91440" bIns="45720" rtlCol="0" anchor="b">
            <a:normAutofit/>
          </a:bodyPr>
          <a:lstStyle/>
          <a:p>
            <a:pPr algn="r"/>
            <a:r>
              <a:rPr lang="en-US" sz="4200" kern="1200">
                <a:solidFill>
                  <a:srgbClr val="FFFFFF"/>
                </a:solidFill>
                <a:latin typeface="+mj-lt"/>
                <a:ea typeface="+mj-ea"/>
                <a:cs typeface="+mj-cs"/>
              </a:rPr>
              <a:t>Integrasi Inovasi ke Strategi Bisnis</a:t>
            </a: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735" y="4480038"/>
            <a:ext cx="9134528"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448905" y="4797188"/>
            <a:ext cx="4538427" cy="1241828"/>
          </a:xfrm>
        </p:spPr>
        <p:txBody>
          <a:bodyPr vert="horz" lIns="91440" tIns="45720" rIns="91440" bIns="45720" rtlCol="0">
            <a:normAutofit/>
          </a:bodyPr>
          <a:lstStyle/>
          <a:p>
            <a:pPr marL="0" indent="0" algn="r">
              <a:buNone/>
            </a:pPr>
            <a:r>
              <a:rPr lang="en-US" sz="2400" kern="1200">
                <a:solidFill>
                  <a:srgbClr val="FFFFFF"/>
                </a:solidFill>
                <a:latin typeface="+mn-lt"/>
                <a:ea typeface="+mn-ea"/>
                <a:cs typeface="+mn-cs"/>
              </a:rPr>
              <a:t>Inovasi harus sejalan dengan strategi organisasi agar ide benar-benar bernilai tambah bagi bisnis.</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4368117" y="2081692"/>
            <a:ext cx="6857572" cy="2694194"/>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Studi Kasus: Apple</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Apple menciptakan ekosistem inovasi produk yang saling terhubung seperti iPhone, iCloud, dan App Store.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t-IT" sz="3500">
                <a:solidFill>
                  <a:srgbClr val="FFFFFF"/>
                </a:solidFill>
              </a:rPr>
              <a:t>Peran Data dalam Pengambilan Keputusan Inovatif</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Data analitik membantu technopreneur memverifikasi ide dan memahami perilaku konsumen dengan lebih akurat.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2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angle 3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id-ID" sz="3500">
                <a:solidFill>
                  <a:srgbClr val="FFFFFF"/>
                </a:solidFill>
              </a:rPr>
              <a:t>Mengelola Risiko dalam Inovasi</a:t>
            </a:r>
          </a:p>
        </p:txBody>
      </p:sp>
      <p:sp>
        <p:nvSpPr>
          <p:cNvPr id="3" name="Content Placeholder 2"/>
          <p:cNvSpPr>
            <a:spLocks noGrp="1"/>
          </p:cNvSpPr>
          <p:nvPr>
            <p:ph idx="1"/>
          </p:nvPr>
        </p:nvSpPr>
        <p:spPr>
          <a:xfrm>
            <a:off x="3607694" y="649480"/>
            <a:ext cx="4916510" cy="5546047"/>
          </a:xfrm>
        </p:spPr>
        <p:txBody>
          <a:bodyPr anchor="ctr">
            <a:normAutofit/>
          </a:bodyPr>
          <a:lstStyle/>
          <a:p>
            <a:r>
              <a:rPr lang="id-ID" sz="1700"/>
              <a:t>Strategi mitigasi seperti uji coba kecil dan evaluasi berkala penting untuk menghadapi ketidakpastian hasil inovasi.</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Budaya Organisasi Inovatif</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Budaya yang terbuka terhadap kesalahan dan mendorong eksperimen mempercepat lahirnya ide baru.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id-ID" sz="3500">
                <a:solidFill>
                  <a:srgbClr val="FFFFFF"/>
                </a:solidFill>
              </a:rPr>
              <a:t>Mengubah Ide Menjadi Produk Nyata</a:t>
            </a:r>
          </a:p>
        </p:txBody>
      </p:sp>
      <p:sp>
        <p:nvSpPr>
          <p:cNvPr id="3" name="Content Placeholder 2"/>
          <p:cNvSpPr>
            <a:spLocks noGrp="1"/>
          </p:cNvSpPr>
          <p:nvPr>
            <p:ph idx="1"/>
          </p:nvPr>
        </p:nvSpPr>
        <p:spPr>
          <a:xfrm>
            <a:off x="3607694" y="649480"/>
            <a:ext cx="4916510" cy="5546047"/>
          </a:xfrm>
        </p:spPr>
        <p:txBody>
          <a:bodyPr anchor="ctr">
            <a:normAutofit/>
          </a:bodyPr>
          <a:lstStyle/>
          <a:p>
            <a:r>
              <a:rPr lang="id-ID" sz="1700"/>
              <a:t>Gunakan pendekatan rapid prototyping agar ide bisa diuji cepat tanpa biaya besar.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6825" y="1188637"/>
            <a:ext cx="2241175" cy="4480726"/>
          </a:xfrm>
        </p:spPr>
        <p:txBody>
          <a:bodyPr>
            <a:normAutofit/>
          </a:bodyPr>
          <a:lstStyle/>
          <a:p>
            <a:pPr algn="r"/>
            <a:r>
              <a:rPr lang="it-IT" sz="4800"/>
              <a:t>Inovasi Digital di Era Industri 4.0</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941445" y="1648870"/>
            <a:ext cx="3527136" cy="3560260"/>
          </a:xfrm>
        </p:spPr>
        <p:txBody>
          <a:bodyPr anchor="ctr">
            <a:normAutofit/>
          </a:bodyPr>
          <a:lstStyle/>
          <a:p>
            <a:r>
              <a:rPr lang="id-ID" sz="2100"/>
              <a:t>AI, IoT, dan big data membuka peluang baru. Contoh: eFishery meningkatkan efisiensi budidaya ikan dengan sensor digital.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Perbedaan Kreativitas dan Inovasi</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Kreativitas adalah kemampuan menghasilkan ide baru, sedangkan inovasi adalah proses mengubah ide tersebut menjadi produk atau sistem yang bernilai ekonomi.</a:t>
            </a:r>
          </a:p>
        </p:txBody>
      </p:sp>
      <p:pic>
        <p:nvPicPr>
          <p:cNvPr id="4" name="Picture 3">
            <a:extLst>
              <a:ext uri="{FF2B5EF4-FFF2-40B4-BE49-F238E27FC236}">
                <a16:creationId xmlns:a16="http://schemas.microsoft.com/office/drawing/2014/main" id="{BA178526-294B-18AD-4E76-4875D3F4BC6D}"/>
              </a:ext>
            </a:extLst>
          </p:cNvPr>
          <p:cNvPicPr>
            <a:picLocks noChangeAspect="1"/>
          </p:cNvPicPr>
          <p:nvPr/>
        </p:nvPicPr>
        <p:blipFill>
          <a:blip r:embed="rId2"/>
          <a:stretch>
            <a:fillRect/>
          </a:stretch>
        </p:blipFill>
        <p:spPr>
          <a:xfrm>
            <a:off x="1999025" y="649480"/>
            <a:ext cx="1115760" cy="1143829"/>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6825" y="1188637"/>
            <a:ext cx="2241175" cy="4480726"/>
          </a:xfrm>
        </p:spPr>
        <p:txBody>
          <a:bodyPr>
            <a:normAutofit/>
          </a:bodyPr>
          <a:lstStyle/>
          <a:p>
            <a:pPr algn="r"/>
            <a:r>
              <a:rPr lang="id-ID" sz="2700"/>
              <a:t>Keberlanjutan dalam Inovasi</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941445" y="1648870"/>
            <a:ext cx="3527136" cy="3560260"/>
          </a:xfrm>
        </p:spPr>
        <p:txBody>
          <a:bodyPr anchor="ctr">
            <a:normAutofit/>
          </a:bodyPr>
          <a:lstStyle/>
          <a:p>
            <a:r>
              <a:rPr lang="id-ID" sz="2100"/>
              <a:t>Inovasi berkelanjutan menggabungkan nilai ekonomi, sosial, dan lingkungan untuk masa depan yang lebih baik.</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Ekosistem Inovasi Nasional</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Pemerintah, universitas, dan startup berkolaborasi dalam membangun ekosistem technopreneur Indonesia.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Strategi Membangun Tim Inovatif</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Tim beragam dengan keahlian lintas bidang memperkaya perspektif dan hasil inovasi.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6825" y="1188637"/>
            <a:ext cx="2241175" cy="4480726"/>
          </a:xfrm>
        </p:spPr>
        <p:txBody>
          <a:bodyPr>
            <a:normAutofit/>
          </a:bodyPr>
          <a:lstStyle/>
          <a:p>
            <a:pPr algn="r"/>
            <a:r>
              <a:rPr lang="id-ID" sz="2300"/>
              <a:t>Refleksi Kasus Nyata Technopreneur Indonesia</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941445" y="1648870"/>
            <a:ext cx="3527136" cy="3560260"/>
          </a:xfrm>
        </p:spPr>
        <p:txBody>
          <a:bodyPr anchor="ctr">
            <a:normAutofit/>
          </a:bodyPr>
          <a:lstStyle/>
          <a:p>
            <a:r>
              <a:rPr lang="id-ID" sz="2100"/>
              <a:t>Tokopedia, Bukalapak, dan Gojek adalah contoh keberhasilan ide sederhana yang diorganisasi secara sistematis.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Penilaian Diri Mahasiswa</a:t>
            </a:r>
          </a:p>
        </p:txBody>
      </p:sp>
      <p:sp>
        <p:nvSpPr>
          <p:cNvPr id="3" name="Content Placeholder 2"/>
          <p:cNvSpPr>
            <a:spLocks noGrp="1"/>
          </p:cNvSpPr>
          <p:nvPr>
            <p:ph idx="1"/>
          </p:nvPr>
        </p:nvSpPr>
        <p:spPr>
          <a:xfrm>
            <a:off x="4877368" y="649480"/>
            <a:ext cx="3646835" cy="5546047"/>
          </a:xfrm>
        </p:spPr>
        <p:txBody>
          <a:bodyPr anchor="ctr">
            <a:normAutofit/>
          </a:bodyPr>
          <a:lstStyle/>
          <a:p>
            <a:r>
              <a:rPr lang="sv-SE" sz="1700"/>
              <a:t>Mahasiswa menilai kemampuan berpikir kreatif dan rencana penerapan ide inovatif dalam konteks bisnis digital.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50595"/>
            <a:ext cx="6056111" cy="1618489"/>
          </a:xfrm>
        </p:spPr>
        <p:txBody>
          <a:bodyPr anchor="ctr">
            <a:normAutofit/>
          </a:bodyPr>
          <a:lstStyle/>
          <a:p>
            <a:r>
              <a:rPr lang="id-ID" sz="5800"/>
              <a:t>Penutup &amp; Inspirasi</a:t>
            </a:r>
          </a:p>
        </p:txBody>
      </p:sp>
      <p:sp>
        <p:nvSpPr>
          <p:cNvPr id="3" name="Content Placeholder 2"/>
          <p:cNvSpPr>
            <a:spLocks noGrp="1"/>
          </p:cNvSpPr>
          <p:nvPr>
            <p:ph idx="1"/>
          </p:nvPr>
        </p:nvSpPr>
        <p:spPr>
          <a:xfrm>
            <a:off x="963930" y="2969469"/>
            <a:ext cx="6056111" cy="2800395"/>
          </a:xfrm>
        </p:spPr>
        <p:txBody>
          <a:bodyPr anchor="t">
            <a:normAutofit/>
          </a:bodyPr>
          <a:lstStyle/>
          <a:p>
            <a:r>
              <a:rPr lang="id-ID" sz="2100"/>
              <a:t>Kreativitas adalah kemampuan melihat hal yang tak terlihat, inovasi adalah keberanian untuk mewujudkannya.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34933"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a:xfrm>
            <a:off x="891051" y="381935"/>
            <a:ext cx="3006438" cy="5974414"/>
          </a:xfrm>
        </p:spPr>
        <p:txBody>
          <a:bodyPr anchor="ctr">
            <a:normAutofit/>
          </a:bodyPr>
          <a:lstStyle/>
          <a:p>
            <a:r>
              <a:rPr lang="id-ID" sz="3300">
                <a:solidFill>
                  <a:srgbClr val="FFFFFF"/>
                </a:solidFill>
              </a:rPr>
              <a:t>Pentingnya Kreativitas bagi Technopreneur</a:t>
            </a:r>
          </a:p>
        </p:txBody>
      </p:sp>
      <p:grpSp>
        <p:nvGrpSpPr>
          <p:cNvPr id="27" name="Group 26">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0420" y="554152"/>
            <a:ext cx="430632" cy="1075866"/>
            <a:chOff x="613892" y="554152"/>
            <a:chExt cx="574177" cy="1075866"/>
          </a:xfrm>
          <a:solidFill>
            <a:srgbClr val="FFFFFF"/>
          </a:solidFill>
        </p:grpSpPr>
        <p:sp>
          <p:nvSpPr>
            <p:cNvPr id="28"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9"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0"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p:cNvSpPr>
            <a:spLocks noGrp="1"/>
          </p:cNvSpPr>
          <p:nvPr>
            <p:ph idx="1"/>
          </p:nvPr>
        </p:nvSpPr>
        <p:spPr>
          <a:xfrm>
            <a:off x="4722924" y="518400"/>
            <a:ext cx="3578706" cy="5837949"/>
          </a:xfrm>
        </p:spPr>
        <p:txBody>
          <a:bodyPr anchor="ctr">
            <a:normAutofit/>
          </a:bodyPr>
          <a:lstStyle/>
          <a:p>
            <a:r>
              <a:rPr lang="id-ID" sz="1700">
                <a:solidFill>
                  <a:schemeClr val="tx1">
                    <a:alpha val="80000"/>
                  </a:schemeClr>
                </a:solidFill>
              </a:rPr>
              <a:t>Seorang technopreneur perlu daya imajinatif untuk memecahkan masalah dengan cara baru. Kreativitas menjadi alat untuk menciptakan peluang bisnis yang belum ada sebelumnya.</a:t>
            </a:r>
          </a:p>
        </p:txBody>
      </p:sp>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553E134-72CF-8E95-FB5F-61B702EE2851}"/>
              </a:ext>
            </a:extLst>
          </p:cNvPr>
          <p:cNvPicPr>
            <a:picLocks noChangeAspect="1"/>
          </p:cNvPicPr>
          <p:nvPr/>
        </p:nvPicPr>
        <p:blipFill>
          <a:blip r:embed="rId2"/>
          <a:stretch>
            <a:fillRect/>
          </a:stretch>
        </p:blipFill>
        <p:spPr>
          <a:xfrm>
            <a:off x="1082283" y="1144902"/>
            <a:ext cx="1115760" cy="114382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id-ID" sz="3500">
                <a:solidFill>
                  <a:srgbClr val="FFFFFF"/>
                </a:solidFill>
              </a:rPr>
              <a:t>Peran Inovasi dalam Daya Saing Global</a:t>
            </a:r>
          </a:p>
        </p:txBody>
      </p:sp>
      <p:sp>
        <p:nvSpPr>
          <p:cNvPr id="3" name="Content Placeholder 2"/>
          <p:cNvSpPr>
            <a:spLocks noGrp="1"/>
          </p:cNvSpPr>
          <p:nvPr>
            <p:ph idx="1"/>
          </p:nvPr>
        </p:nvSpPr>
        <p:spPr>
          <a:xfrm>
            <a:off x="3607694" y="649480"/>
            <a:ext cx="4916510" cy="5546047"/>
          </a:xfrm>
        </p:spPr>
        <p:txBody>
          <a:bodyPr anchor="ctr">
            <a:normAutofit/>
          </a:bodyPr>
          <a:lstStyle/>
          <a:p>
            <a:r>
              <a:rPr lang="id-ID" sz="1700"/>
              <a:t>Inovasi memungkinkan organisasi bertahan dalam perubahan cepat dan ketidakpastian ekonomi. Contoh: Korea Selatan membangun ekonomi digital berbasis inovasi teknologi.</a:t>
            </a:r>
          </a:p>
        </p:txBody>
      </p:sp>
      <p:pic>
        <p:nvPicPr>
          <p:cNvPr id="4" name="Picture 3">
            <a:extLst>
              <a:ext uri="{FF2B5EF4-FFF2-40B4-BE49-F238E27FC236}">
                <a16:creationId xmlns:a16="http://schemas.microsoft.com/office/drawing/2014/main" id="{AE284CB5-B2D6-4A1B-989C-E1C7A720F494}"/>
              </a:ext>
            </a:extLst>
          </p:cNvPr>
          <p:cNvPicPr>
            <a:picLocks noChangeAspect="1"/>
          </p:cNvPicPr>
          <p:nvPr/>
        </p:nvPicPr>
        <p:blipFill>
          <a:blip r:embed="rId2"/>
          <a:stretch>
            <a:fillRect/>
          </a:stretch>
        </p:blipFill>
        <p:spPr>
          <a:xfrm>
            <a:off x="841345" y="566579"/>
            <a:ext cx="1115760" cy="114382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Jenis-Jenis Inovasi dalam Bisnis</a:t>
            </a:r>
          </a:p>
        </p:txBody>
      </p:sp>
      <p:sp>
        <p:nvSpPr>
          <p:cNvPr id="3" name="Content Placeholder 2"/>
          <p:cNvSpPr>
            <a:spLocks noGrp="1"/>
          </p:cNvSpPr>
          <p:nvPr>
            <p:ph idx="1"/>
          </p:nvPr>
        </p:nvSpPr>
        <p:spPr>
          <a:xfrm>
            <a:off x="4877368" y="649480"/>
            <a:ext cx="3646835" cy="5546047"/>
          </a:xfrm>
        </p:spPr>
        <p:txBody>
          <a:bodyPr anchor="ctr">
            <a:normAutofit/>
          </a:bodyPr>
          <a:lstStyle/>
          <a:p>
            <a:r>
              <a:rPr lang="id-ID" sz="1700"/>
              <a:t>Inovasi produk, proses, pemasaran, dan model bisnis. Misalnya, Netflix mengubah model distribusi hiburan menjadi streaming digital.</a:t>
            </a:r>
          </a:p>
        </p:txBody>
      </p:sp>
      <p:pic>
        <p:nvPicPr>
          <p:cNvPr id="4" name="Picture 3">
            <a:extLst>
              <a:ext uri="{FF2B5EF4-FFF2-40B4-BE49-F238E27FC236}">
                <a16:creationId xmlns:a16="http://schemas.microsoft.com/office/drawing/2014/main" id="{FBF3CAD2-19E0-4D84-19AD-DAA6B66F0BC9}"/>
              </a:ext>
            </a:extLst>
          </p:cNvPr>
          <p:cNvPicPr>
            <a:picLocks noChangeAspect="1"/>
          </p:cNvPicPr>
          <p:nvPr/>
        </p:nvPicPr>
        <p:blipFill>
          <a:blip r:embed="rId2"/>
          <a:stretch>
            <a:fillRect/>
          </a:stretch>
        </p:blipFill>
        <p:spPr>
          <a:xfrm>
            <a:off x="1695118" y="732378"/>
            <a:ext cx="1115760" cy="114382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34933"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a:xfrm>
            <a:off x="891051" y="381935"/>
            <a:ext cx="3006438" cy="5974414"/>
          </a:xfrm>
        </p:spPr>
        <p:txBody>
          <a:bodyPr anchor="ctr">
            <a:normAutofit/>
          </a:bodyPr>
          <a:lstStyle/>
          <a:p>
            <a:r>
              <a:rPr lang="id-ID" sz="3900">
                <a:solidFill>
                  <a:srgbClr val="FFFFFF"/>
                </a:solidFill>
              </a:rPr>
              <a:t>Tantangan dalam Membangun Budaya Inovasi</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0420" y="554152"/>
            <a:ext cx="430632"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p:cNvSpPr>
            <a:spLocks noGrp="1"/>
          </p:cNvSpPr>
          <p:nvPr>
            <p:ph idx="1"/>
          </p:nvPr>
        </p:nvSpPr>
        <p:spPr>
          <a:xfrm>
            <a:off x="4722924" y="518400"/>
            <a:ext cx="3578706" cy="5837949"/>
          </a:xfrm>
        </p:spPr>
        <p:txBody>
          <a:bodyPr anchor="ctr">
            <a:normAutofit/>
          </a:bodyPr>
          <a:lstStyle/>
          <a:p>
            <a:r>
              <a:rPr lang="id-ID" sz="1700">
                <a:solidFill>
                  <a:schemeClr val="tx1">
                    <a:alpha val="80000"/>
                  </a:schemeClr>
                </a:solidFill>
              </a:rPr>
              <a:t>Budaya kerja yang tidak mendukung kebebasan bereksperimen menjadi hambatan utama dalam berinovasi. Dukungan pimpinan sangat penting.</a:t>
            </a: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2567FE2F-9DA7-0D06-3C36-35DB4DD8268A}"/>
              </a:ext>
            </a:extLst>
          </p:cNvPr>
          <p:cNvPicPr>
            <a:picLocks noChangeAspect="1"/>
          </p:cNvPicPr>
          <p:nvPr/>
        </p:nvPicPr>
        <p:blipFill>
          <a:blip r:embed="rId2"/>
          <a:stretch>
            <a:fillRect/>
          </a:stretch>
        </p:blipFill>
        <p:spPr>
          <a:xfrm>
            <a:off x="1494484" y="639909"/>
            <a:ext cx="1115760" cy="114382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id-ID" sz="3500">
                <a:solidFill>
                  <a:srgbClr val="FFFFFF"/>
                </a:solidFill>
              </a:rPr>
              <a:t>Proses Kreatif dalam Bisnis</a:t>
            </a:r>
          </a:p>
        </p:txBody>
      </p:sp>
      <p:sp>
        <p:nvSpPr>
          <p:cNvPr id="3" name="Content Placeholder 2"/>
          <p:cNvSpPr>
            <a:spLocks noGrp="1"/>
          </p:cNvSpPr>
          <p:nvPr>
            <p:ph idx="1"/>
          </p:nvPr>
        </p:nvSpPr>
        <p:spPr>
          <a:xfrm>
            <a:off x="4877368" y="649480"/>
            <a:ext cx="3646835" cy="5546047"/>
          </a:xfrm>
        </p:spPr>
        <p:txBody>
          <a:bodyPr anchor="ctr">
            <a:normAutofit/>
          </a:bodyPr>
          <a:lstStyle/>
          <a:p>
            <a:r>
              <a:rPr lang="nn-NO" sz="1700"/>
              <a:t>Tahap proses kreatif: persiapan, inkubasi, iluminasi, dan verifikasi. Ide kreatif muncul melalui refleksi dan pengalaman luas.</a:t>
            </a:r>
          </a:p>
        </p:txBody>
      </p:sp>
      <p:pic>
        <p:nvPicPr>
          <p:cNvPr id="4" name="Picture 3">
            <a:extLst>
              <a:ext uri="{FF2B5EF4-FFF2-40B4-BE49-F238E27FC236}">
                <a16:creationId xmlns:a16="http://schemas.microsoft.com/office/drawing/2014/main" id="{3CACB8C2-A692-C76D-2988-798A12C8A5EB}"/>
              </a:ext>
            </a:extLst>
          </p:cNvPr>
          <p:cNvPicPr>
            <a:picLocks noChangeAspect="1"/>
          </p:cNvPicPr>
          <p:nvPr/>
        </p:nvPicPr>
        <p:blipFill>
          <a:blip r:embed="rId2"/>
          <a:stretch>
            <a:fillRect/>
          </a:stretch>
        </p:blipFill>
        <p:spPr>
          <a:xfrm>
            <a:off x="1534984" y="1034179"/>
            <a:ext cx="1115760" cy="114382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993286" y="467271"/>
            <a:ext cx="3146755" cy="2052522"/>
          </a:xfrm>
        </p:spPr>
        <p:txBody>
          <a:bodyPr anchor="b">
            <a:normAutofit/>
          </a:bodyPr>
          <a:lstStyle/>
          <a:p>
            <a:r>
              <a:rPr lang="id-ID" sz="3800"/>
              <a:t>Teknik Menumbuhkan Kreativitas</a:t>
            </a:r>
          </a:p>
        </p:txBody>
      </p:sp>
      <p:sp>
        <p:nvSpPr>
          <p:cNvPr id="25" name="Oval 24">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2223" y="554152"/>
            <a:ext cx="4306642"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5614C7C0-FA1D-4105-8345-1DF76F9870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063" y="703679"/>
            <a:ext cx="565287" cy="1016562"/>
            <a:chOff x="422753" y="703679"/>
            <a:chExt cx="753718" cy="1016562"/>
          </a:xfrm>
        </p:grpSpPr>
        <p:sp>
          <p:nvSpPr>
            <p:cNvPr id="28"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1"/>
            </a:solidFill>
            <a:ln w="776" cap="flat">
              <a:noFill/>
              <a:prstDash val="solid"/>
              <a:miter/>
            </a:ln>
          </p:spPr>
          <p:txBody>
            <a:bodyPr rtlCol="0" anchor="ctr"/>
            <a:lstStyle/>
            <a:p>
              <a:endParaRPr lang="en-US"/>
            </a:p>
          </p:txBody>
        </p:sp>
        <p:sp>
          <p:nvSpPr>
            <p:cNvPr id="29"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1"/>
            </a:solidFill>
            <a:ln w="751" cap="flat">
              <a:noFill/>
              <a:prstDash val="solid"/>
              <a:miter/>
            </a:ln>
          </p:spPr>
          <p:txBody>
            <a:bodyPr rtlCol="0" anchor="ctr"/>
            <a:lstStyle/>
            <a:p>
              <a:endParaRPr lang="en-US"/>
            </a:p>
          </p:txBody>
        </p:sp>
      </p:grpSp>
      <p:pic>
        <p:nvPicPr>
          <p:cNvPr id="4" name="Picture 3">
            <a:extLst>
              <a:ext uri="{FF2B5EF4-FFF2-40B4-BE49-F238E27FC236}">
                <a16:creationId xmlns:a16="http://schemas.microsoft.com/office/drawing/2014/main" id="{A39D4A5F-D7D9-B389-D616-A784585E9602}"/>
              </a:ext>
            </a:extLst>
          </p:cNvPr>
          <p:cNvPicPr>
            <a:picLocks noChangeAspect="1"/>
          </p:cNvPicPr>
          <p:nvPr/>
        </p:nvPicPr>
        <p:blipFill>
          <a:blip r:embed="rId2"/>
          <a:stretch>
            <a:fillRect/>
          </a:stretch>
        </p:blipFill>
        <p:spPr>
          <a:xfrm>
            <a:off x="913327" y="1905741"/>
            <a:ext cx="2964434" cy="3039010"/>
          </a:xfrm>
          <a:prstGeom prst="rect">
            <a:avLst/>
          </a:prstGeom>
        </p:spPr>
      </p:pic>
      <p:sp>
        <p:nvSpPr>
          <p:cNvPr id="3" name="Content Placeholder 2"/>
          <p:cNvSpPr>
            <a:spLocks noGrp="1"/>
          </p:cNvSpPr>
          <p:nvPr>
            <p:ph idx="1"/>
          </p:nvPr>
        </p:nvSpPr>
        <p:spPr>
          <a:xfrm>
            <a:off x="5021519" y="2990818"/>
            <a:ext cx="3118523" cy="2913872"/>
          </a:xfrm>
        </p:spPr>
        <p:txBody>
          <a:bodyPr anchor="t">
            <a:normAutofit/>
          </a:bodyPr>
          <a:lstStyle/>
          <a:p>
            <a:r>
              <a:rPr lang="id-ID" sz="1700">
                <a:solidFill>
                  <a:schemeClr val="tx1">
                    <a:alpha val="80000"/>
                  </a:schemeClr>
                </a:solidFill>
              </a:rPr>
              <a:t>Brainstorming, mind mapping, dan design thinking membantu menghasilkan ide baru dengan pendekatan empatik terhadap pengguna.</a:t>
            </a:r>
          </a:p>
        </p:txBody>
      </p:sp>
      <p:sp>
        <p:nvSpPr>
          <p:cNvPr id="31"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0611" y="5775082"/>
            <a:ext cx="84320"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1"/>
          </a:solidFill>
          <a:ln w="516" cap="flat">
            <a:noFill/>
            <a:prstDash val="solid"/>
            <a:miter/>
          </a:ln>
        </p:spPr>
        <p:txBody>
          <a:bodyPr rtlCol="0" anchor="ctr"/>
          <a:lstStyle/>
          <a:p>
            <a:endParaRPr lang="en-US"/>
          </a:p>
        </p:txBody>
      </p:sp>
      <p:cxnSp>
        <p:nvCxnSpPr>
          <p:cNvPr id="33" name="Straight Connector 32">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14</TotalTime>
  <Words>786</Words>
  <Application>Microsoft Office PowerPoint</Application>
  <PresentationFormat>On-screen Show (4:3)</PresentationFormat>
  <Paragraphs>70</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2013 - 2022 Theme</vt:lpstr>
      <vt:lpstr>Kreativitas &amp; inovasi dalam bisnis  Pertemuan 3 Technopreneur Dr.Lukmanul Hakim,SE.,M.Si</vt:lpstr>
      <vt:lpstr>Mengapa Kreativitas dan Inovasi Penting?</vt:lpstr>
      <vt:lpstr>Perbedaan Kreativitas dan Inovasi</vt:lpstr>
      <vt:lpstr>Pentingnya Kreativitas bagi Technopreneur</vt:lpstr>
      <vt:lpstr>Peran Inovasi dalam Daya Saing Global</vt:lpstr>
      <vt:lpstr>Jenis-Jenis Inovasi dalam Bisnis</vt:lpstr>
      <vt:lpstr>Tantangan dalam Membangun Budaya Inovasi</vt:lpstr>
      <vt:lpstr>Proses Kreatif dalam Bisnis</vt:lpstr>
      <vt:lpstr>Teknik Menumbuhkan Kreativitas</vt:lpstr>
      <vt:lpstr>Lingkungan yang Mendukung Kreativitas</vt:lpstr>
      <vt:lpstr>Faktor Psikologis dalam Kreativitas</vt:lpstr>
      <vt:lpstr>Hambatan terhadap Kreativitas</vt:lpstr>
      <vt:lpstr>Kreativitas Kolektif dalam Tim</vt:lpstr>
      <vt:lpstr>Studi Kasus: Gojek</vt:lpstr>
      <vt:lpstr>Refleksi Mahasiswa</vt:lpstr>
      <vt:lpstr>Makna Mengorganisasi Ide</vt:lpstr>
      <vt:lpstr>Proses Pengorganisasian Ide</vt:lpstr>
      <vt:lpstr>Teknik Seleksi Ide</vt:lpstr>
      <vt:lpstr>Validasi Pasar dan Uji Coba</vt:lpstr>
      <vt:lpstr>Kolaborasi dan Manajemen Tim Inovasi</vt:lpstr>
      <vt:lpstr>Kepemimpinan dalam Mengelola Ide</vt:lpstr>
      <vt:lpstr>Penggunaan Teknologi dalam Mengelola Ide</vt:lpstr>
      <vt:lpstr>Integrasi Inovasi ke Strategi Bisnis</vt:lpstr>
      <vt:lpstr>Studi Kasus: Apple</vt:lpstr>
      <vt:lpstr>Peran Data dalam Pengambilan Keputusan Inovatif</vt:lpstr>
      <vt:lpstr>Mengelola Risiko dalam Inovasi</vt:lpstr>
      <vt:lpstr>Budaya Organisasi Inovatif</vt:lpstr>
      <vt:lpstr>Mengubah Ide Menjadi Produk Nyata</vt:lpstr>
      <vt:lpstr>Inovasi Digital di Era Industri 4.0</vt:lpstr>
      <vt:lpstr>Keberlanjutan dalam Inovasi</vt:lpstr>
      <vt:lpstr>Ekosistem Inovasi Nasional</vt:lpstr>
      <vt:lpstr>Strategi Membangun Tim Inovatif</vt:lpstr>
      <vt:lpstr>Refleksi Kasus Nyata Technopreneur Indonesia</vt:lpstr>
      <vt:lpstr>Penilaian Diri Mahasiswa</vt:lpstr>
      <vt:lpstr>Penutup &amp; Inspirasi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Lenovo</dc:creator>
  <cp:keywords/>
  <dc:description>generated using python-pptx</dc:description>
  <cp:lastModifiedBy>Lukmanul Hakim</cp:lastModifiedBy>
  <cp:revision>4</cp:revision>
  <dcterms:created xsi:type="dcterms:W3CDTF">2013-01-27T09:14:16Z</dcterms:created>
  <dcterms:modified xsi:type="dcterms:W3CDTF">2025-10-24T03:06:44Z</dcterms:modified>
  <cp:category/>
</cp:coreProperties>
</file>