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76" r:id="rId5"/>
    <p:sldId id="259" r:id="rId6"/>
    <p:sldId id="260" r:id="rId7"/>
    <p:sldId id="261" r:id="rId8"/>
    <p:sldId id="277" r:id="rId9"/>
    <p:sldId id="262" r:id="rId10"/>
    <p:sldId id="278" r:id="rId11"/>
    <p:sldId id="263" r:id="rId12"/>
    <p:sldId id="279" r:id="rId13"/>
    <p:sldId id="264" r:id="rId14"/>
    <p:sldId id="283" r:id="rId15"/>
    <p:sldId id="265" r:id="rId16"/>
    <p:sldId id="284" r:id="rId17"/>
    <p:sldId id="266" r:id="rId18"/>
    <p:sldId id="285" r:id="rId19"/>
    <p:sldId id="267" r:id="rId20"/>
    <p:sldId id="286" r:id="rId21"/>
    <p:sldId id="268" r:id="rId22"/>
    <p:sldId id="269" r:id="rId23"/>
    <p:sldId id="270" r:id="rId24"/>
    <p:sldId id="287" r:id="rId25"/>
    <p:sldId id="271" r:id="rId26"/>
    <p:sldId id="272" r:id="rId27"/>
    <p:sldId id="282" r:id="rId28"/>
    <p:sldId id="273" r:id="rId29"/>
    <p:sldId id="281" r:id="rId30"/>
    <p:sldId id="274" r:id="rId31"/>
    <p:sldId id="280" r:id="rId32"/>
    <p:sldId id="27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7" autoAdjust="0"/>
    <p:restoredTop sz="94660"/>
  </p:normalViewPr>
  <p:slideViewPr>
    <p:cSldViewPr snapToGrid="0" snapToObjects="1">
      <p:cViewPr varScale="1">
        <p:scale>
          <a:sx n="91" d="100"/>
          <a:sy n="91" d="100"/>
        </p:scale>
        <p:origin x="35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0AF4B-D9EB-4B29-9C15-69CE891856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D795B9-85DD-48EC-94A6-00A0D4798FE6}">
      <dgm:prSet/>
      <dgm:spPr/>
      <dgm:t>
        <a:bodyPr/>
        <a:lstStyle/>
        <a:p>
          <a:r>
            <a:rPr lang="en-US"/>
            <a:t>Mata Kuliah: Technopreneur</a:t>
          </a:r>
        </a:p>
      </dgm:t>
    </dgm:pt>
    <dgm:pt modelId="{09AB5730-875E-4883-B9E8-467E1A362BEF}" type="parTrans" cxnId="{106A2024-6979-4D64-A0E6-CD33F824259D}">
      <dgm:prSet/>
      <dgm:spPr/>
      <dgm:t>
        <a:bodyPr/>
        <a:lstStyle/>
        <a:p>
          <a:endParaRPr lang="en-US"/>
        </a:p>
      </dgm:t>
    </dgm:pt>
    <dgm:pt modelId="{6017A95F-A70E-48BD-A317-3CEE4924CC12}" type="sibTrans" cxnId="{106A2024-6979-4D64-A0E6-CD33F824259D}">
      <dgm:prSet/>
      <dgm:spPr/>
      <dgm:t>
        <a:bodyPr/>
        <a:lstStyle/>
        <a:p>
          <a:endParaRPr lang="en-US"/>
        </a:p>
      </dgm:t>
    </dgm:pt>
    <dgm:pt modelId="{664033EE-D6BA-40F7-868D-73DFB7C63F22}">
      <dgm:prSet/>
      <dgm:spPr/>
      <dgm:t>
        <a:bodyPr/>
        <a:lstStyle/>
        <a:p>
          <a:r>
            <a:rPr lang="en-US"/>
            <a:t>Dosen: Dr. Lukmanul Hakim, SE., M.Si</a:t>
          </a:r>
        </a:p>
      </dgm:t>
    </dgm:pt>
    <dgm:pt modelId="{47B0DD4D-BD59-4E79-99FE-FEEF1D557A6F}" type="parTrans" cxnId="{BA74A966-2B2E-4D35-9FE5-635790D2005C}">
      <dgm:prSet/>
      <dgm:spPr/>
      <dgm:t>
        <a:bodyPr/>
        <a:lstStyle/>
        <a:p>
          <a:endParaRPr lang="en-US"/>
        </a:p>
      </dgm:t>
    </dgm:pt>
    <dgm:pt modelId="{C36D8880-1932-41AF-B68D-B994F39E8F00}" type="sibTrans" cxnId="{BA74A966-2B2E-4D35-9FE5-635790D2005C}">
      <dgm:prSet/>
      <dgm:spPr/>
      <dgm:t>
        <a:bodyPr/>
        <a:lstStyle/>
        <a:p>
          <a:endParaRPr lang="en-US"/>
        </a:p>
      </dgm:t>
    </dgm:pt>
    <dgm:pt modelId="{D6927437-79B3-466D-9FCA-042416A926AD}">
      <dgm:prSet/>
      <dgm:spPr/>
      <dgm:t>
        <a:bodyPr/>
        <a:lstStyle/>
        <a:p>
          <a:r>
            <a:rPr lang="en-US"/>
            <a:t>Pertemuan ini membahas konsep dasar Business Model Canvas (BMC) dan penerapannya dalam merancang ide bisnis inovatif berbasis teknologi.</a:t>
          </a:r>
        </a:p>
      </dgm:t>
    </dgm:pt>
    <dgm:pt modelId="{B5C28938-A75B-4469-93BA-07A5B8E458E9}" type="parTrans" cxnId="{1298C808-91FB-4AFF-960A-58EFBCA227A2}">
      <dgm:prSet/>
      <dgm:spPr/>
      <dgm:t>
        <a:bodyPr/>
        <a:lstStyle/>
        <a:p>
          <a:endParaRPr lang="en-US"/>
        </a:p>
      </dgm:t>
    </dgm:pt>
    <dgm:pt modelId="{5DF1EF2F-364A-4A07-B09D-98D3C9D356A3}" type="sibTrans" cxnId="{1298C808-91FB-4AFF-960A-58EFBCA227A2}">
      <dgm:prSet/>
      <dgm:spPr/>
      <dgm:t>
        <a:bodyPr/>
        <a:lstStyle/>
        <a:p>
          <a:endParaRPr lang="en-US"/>
        </a:p>
      </dgm:t>
    </dgm:pt>
    <dgm:pt modelId="{82FDA031-3E2B-4C7E-A292-A40E9DB03597}" type="pres">
      <dgm:prSet presAssocID="{A9C0AF4B-D9EB-4B29-9C15-69CE8918568D}" presName="root" presStyleCnt="0">
        <dgm:presLayoutVars>
          <dgm:dir/>
          <dgm:resizeHandles val="exact"/>
        </dgm:presLayoutVars>
      </dgm:prSet>
      <dgm:spPr/>
    </dgm:pt>
    <dgm:pt modelId="{D79E00A4-28CC-4835-876F-916AC4AB7D04}" type="pres">
      <dgm:prSet presAssocID="{D1D795B9-85DD-48EC-94A6-00A0D4798FE6}" presName="compNode" presStyleCnt="0"/>
      <dgm:spPr/>
    </dgm:pt>
    <dgm:pt modelId="{38CCAE71-4DBF-4ABB-A162-4186E0E498B2}" type="pres">
      <dgm:prSet presAssocID="{D1D795B9-85DD-48EC-94A6-00A0D4798FE6}" presName="bgRect" presStyleLbl="bgShp" presStyleIdx="0" presStyleCnt="3"/>
      <dgm:spPr/>
    </dgm:pt>
    <dgm:pt modelId="{931C360A-EDFD-4A14-8917-41DD628E546A}" type="pres">
      <dgm:prSet presAssocID="{D1D795B9-85DD-48EC-94A6-00A0D4798F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ale"/>
        </a:ext>
      </dgm:extLst>
    </dgm:pt>
    <dgm:pt modelId="{2F2BC205-5202-436C-967C-E77B431DCF21}" type="pres">
      <dgm:prSet presAssocID="{D1D795B9-85DD-48EC-94A6-00A0D4798FE6}" presName="spaceRect" presStyleCnt="0"/>
      <dgm:spPr/>
    </dgm:pt>
    <dgm:pt modelId="{578D547A-1871-43D0-99E6-FD63301B4B9B}" type="pres">
      <dgm:prSet presAssocID="{D1D795B9-85DD-48EC-94A6-00A0D4798FE6}" presName="parTx" presStyleLbl="revTx" presStyleIdx="0" presStyleCnt="3">
        <dgm:presLayoutVars>
          <dgm:chMax val="0"/>
          <dgm:chPref val="0"/>
        </dgm:presLayoutVars>
      </dgm:prSet>
      <dgm:spPr/>
    </dgm:pt>
    <dgm:pt modelId="{4000129E-9620-4DDC-806A-AAAED84C6FEA}" type="pres">
      <dgm:prSet presAssocID="{6017A95F-A70E-48BD-A317-3CEE4924CC12}" presName="sibTrans" presStyleCnt="0"/>
      <dgm:spPr/>
    </dgm:pt>
    <dgm:pt modelId="{79CBD60E-B97D-4518-9347-FB2EBB714C54}" type="pres">
      <dgm:prSet presAssocID="{664033EE-D6BA-40F7-868D-73DFB7C63F22}" presName="compNode" presStyleCnt="0"/>
      <dgm:spPr/>
    </dgm:pt>
    <dgm:pt modelId="{98788D95-A91F-4A08-A04C-500B791A75D0}" type="pres">
      <dgm:prSet presAssocID="{664033EE-D6BA-40F7-868D-73DFB7C63F22}" presName="bgRect" presStyleLbl="bgShp" presStyleIdx="1" presStyleCnt="3"/>
      <dgm:spPr/>
    </dgm:pt>
    <dgm:pt modelId="{44E8BFD1-854B-4D67-958A-573D17421A92}" type="pres">
      <dgm:prSet presAssocID="{664033EE-D6BA-40F7-868D-73DFB7C63F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2D855984-7583-4683-8C3C-50ED46E899E1}" type="pres">
      <dgm:prSet presAssocID="{664033EE-D6BA-40F7-868D-73DFB7C63F22}" presName="spaceRect" presStyleCnt="0"/>
      <dgm:spPr/>
    </dgm:pt>
    <dgm:pt modelId="{2003277F-73C8-445E-9567-3D66526DDF7A}" type="pres">
      <dgm:prSet presAssocID="{664033EE-D6BA-40F7-868D-73DFB7C63F22}" presName="parTx" presStyleLbl="revTx" presStyleIdx="1" presStyleCnt="3">
        <dgm:presLayoutVars>
          <dgm:chMax val="0"/>
          <dgm:chPref val="0"/>
        </dgm:presLayoutVars>
      </dgm:prSet>
      <dgm:spPr/>
    </dgm:pt>
    <dgm:pt modelId="{57C7956A-9B54-4488-A745-69543D1AC8F5}" type="pres">
      <dgm:prSet presAssocID="{C36D8880-1932-41AF-B68D-B994F39E8F00}" presName="sibTrans" presStyleCnt="0"/>
      <dgm:spPr/>
    </dgm:pt>
    <dgm:pt modelId="{31B0B36F-536A-41E7-9D19-CD4F84C8B8AA}" type="pres">
      <dgm:prSet presAssocID="{D6927437-79B3-466D-9FCA-042416A926AD}" presName="compNode" presStyleCnt="0"/>
      <dgm:spPr/>
    </dgm:pt>
    <dgm:pt modelId="{B33EFA1A-2ECF-4FD8-858E-2C6B25540C26}" type="pres">
      <dgm:prSet presAssocID="{D6927437-79B3-466D-9FCA-042416A926AD}" presName="bgRect" presStyleLbl="bgShp" presStyleIdx="2" presStyleCnt="3"/>
      <dgm:spPr/>
    </dgm:pt>
    <dgm:pt modelId="{5210C23E-9FE6-42DB-9D70-7AE90F5368C2}" type="pres">
      <dgm:prSet presAssocID="{D6927437-79B3-466D-9FCA-042416A926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A70088DD-DECB-405E-BFBB-DEEDBFA6B0F3}" type="pres">
      <dgm:prSet presAssocID="{D6927437-79B3-466D-9FCA-042416A926AD}" presName="spaceRect" presStyleCnt="0"/>
      <dgm:spPr/>
    </dgm:pt>
    <dgm:pt modelId="{C89765EB-20C0-4626-B91F-E54C816EFF29}" type="pres">
      <dgm:prSet presAssocID="{D6927437-79B3-466D-9FCA-042416A926AD}" presName="parTx" presStyleLbl="revTx" presStyleIdx="2" presStyleCnt="3">
        <dgm:presLayoutVars>
          <dgm:chMax val="0"/>
          <dgm:chPref val="0"/>
        </dgm:presLayoutVars>
      </dgm:prSet>
      <dgm:spPr/>
    </dgm:pt>
  </dgm:ptLst>
  <dgm:cxnLst>
    <dgm:cxn modelId="{3BBCCB04-68EE-44A0-88F4-8888529E096A}" type="presOf" srcId="{D6927437-79B3-466D-9FCA-042416A926AD}" destId="{C89765EB-20C0-4626-B91F-E54C816EFF29}" srcOrd="0" destOrd="0" presId="urn:microsoft.com/office/officeart/2018/2/layout/IconVerticalSolidList"/>
    <dgm:cxn modelId="{1298C808-91FB-4AFF-960A-58EFBCA227A2}" srcId="{A9C0AF4B-D9EB-4B29-9C15-69CE8918568D}" destId="{D6927437-79B3-466D-9FCA-042416A926AD}" srcOrd="2" destOrd="0" parTransId="{B5C28938-A75B-4469-93BA-07A5B8E458E9}" sibTransId="{5DF1EF2F-364A-4A07-B09D-98D3C9D356A3}"/>
    <dgm:cxn modelId="{106A2024-6979-4D64-A0E6-CD33F824259D}" srcId="{A9C0AF4B-D9EB-4B29-9C15-69CE8918568D}" destId="{D1D795B9-85DD-48EC-94A6-00A0D4798FE6}" srcOrd="0" destOrd="0" parTransId="{09AB5730-875E-4883-B9E8-467E1A362BEF}" sibTransId="{6017A95F-A70E-48BD-A317-3CEE4924CC12}"/>
    <dgm:cxn modelId="{BA74A966-2B2E-4D35-9FE5-635790D2005C}" srcId="{A9C0AF4B-D9EB-4B29-9C15-69CE8918568D}" destId="{664033EE-D6BA-40F7-868D-73DFB7C63F22}" srcOrd="1" destOrd="0" parTransId="{47B0DD4D-BD59-4E79-99FE-FEEF1D557A6F}" sibTransId="{C36D8880-1932-41AF-B68D-B994F39E8F00}"/>
    <dgm:cxn modelId="{562DB149-468C-475C-A2A9-9A7551311414}" type="presOf" srcId="{A9C0AF4B-D9EB-4B29-9C15-69CE8918568D}" destId="{82FDA031-3E2B-4C7E-A292-A40E9DB03597}" srcOrd="0" destOrd="0" presId="urn:microsoft.com/office/officeart/2018/2/layout/IconVerticalSolidList"/>
    <dgm:cxn modelId="{5F5E3074-0804-4523-A174-D5D2C15A01CB}" type="presOf" srcId="{D1D795B9-85DD-48EC-94A6-00A0D4798FE6}" destId="{578D547A-1871-43D0-99E6-FD63301B4B9B}" srcOrd="0" destOrd="0" presId="urn:microsoft.com/office/officeart/2018/2/layout/IconVerticalSolidList"/>
    <dgm:cxn modelId="{D0BCF3A6-6597-470E-BE56-B6AF08FFEA7F}" type="presOf" srcId="{664033EE-D6BA-40F7-868D-73DFB7C63F22}" destId="{2003277F-73C8-445E-9567-3D66526DDF7A}" srcOrd="0" destOrd="0" presId="urn:microsoft.com/office/officeart/2018/2/layout/IconVerticalSolidList"/>
    <dgm:cxn modelId="{61AF870B-8909-4841-AACB-2E72B8E35ADC}" type="presParOf" srcId="{82FDA031-3E2B-4C7E-A292-A40E9DB03597}" destId="{D79E00A4-28CC-4835-876F-916AC4AB7D04}" srcOrd="0" destOrd="0" presId="urn:microsoft.com/office/officeart/2018/2/layout/IconVerticalSolidList"/>
    <dgm:cxn modelId="{E209DE47-E025-4B41-89E6-86EEE5551E57}" type="presParOf" srcId="{D79E00A4-28CC-4835-876F-916AC4AB7D04}" destId="{38CCAE71-4DBF-4ABB-A162-4186E0E498B2}" srcOrd="0" destOrd="0" presId="urn:microsoft.com/office/officeart/2018/2/layout/IconVerticalSolidList"/>
    <dgm:cxn modelId="{9EDE29A4-60B5-44B2-9A04-9D8ABD83D9A7}" type="presParOf" srcId="{D79E00A4-28CC-4835-876F-916AC4AB7D04}" destId="{931C360A-EDFD-4A14-8917-41DD628E546A}" srcOrd="1" destOrd="0" presId="urn:microsoft.com/office/officeart/2018/2/layout/IconVerticalSolidList"/>
    <dgm:cxn modelId="{12603C0B-3FF0-4BA7-A0CE-014C97D0A62C}" type="presParOf" srcId="{D79E00A4-28CC-4835-876F-916AC4AB7D04}" destId="{2F2BC205-5202-436C-967C-E77B431DCF21}" srcOrd="2" destOrd="0" presId="urn:microsoft.com/office/officeart/2018/2/layout/IconVerticalSolidList"/>
    <dgm:cxn modelId="{BC7E9DF5-E30A-45C6-A542-41EEB2556E36}" type="presParOf" srcId="{D79E00A4-28CC-4835-876F-916AC4AB7D04}" destId="{578D547A-1871-43D0-99E6-FD63301B4B9B}" srcOrd="3" destOrd="0" presId="urn:microsoft.com/office/officeart/2018/2/layout/IconVerticalSolidList"/>
    <dgm:cxn modelId="{4BF76C00-22B0-4CC3-8629-4E1E1B5C6122}" type="presParOf" srcId="{82FDA031-3E2B-4C7E-A292-A40E9DB03597}" destId="{4000129E-9620-4DDC-806A-AAAED84C6FEA}" srcOrd="1" destOrd="0" presId="urn:microsoft.com/office/officeart/2018/2/layout/IconVerticalSolidList"/>
    <dgm:cxn modelId="{EB9A6724-6FA0-4B75-A83B-981E111653BE}" type="presParOf" srcId="{82FDA031-3E2B-4C7E-A292-A40E9DB03597}" destId="{79CBD60E-B97D-4518-9347-FB2EBB714C54}" srcOrd="2" destOrd="0" presId="urn:microsoft.com/office/officeart/2018/2/layout/IconVerticalSolidList"/>
    <dgm:cxn modelId="{E2EE9013-641D-48A1-A355-0EBCC6659CA3}" type="presParOf" srcId="{79CBD60E-B97D-4518-9347-FB2EBB714C54}" destId="{98788D95-A91F-4A08-A04C-500B791A75D0}" srcOrd="0" destOrd="0" presId="urn:microsoft.com/office/officeart/2018/2/layout/IconVerticalSolidList"/>
    <dgm:cxn modelId="{393DF642-2C3A-4EF0-93DF-B66E7602F33D}" type="presParOf" srcId="{79CBD60E-B97D-4518-9347-FB2EBB714C54}" destId="{44E8BFD1-854B-4D67-958A-573D17421A92}" srcOrd="1" destOrd="0" presId="urn:microsoft.com/office/officeart/2018/2/layout/IconVerticalSolidList"/>
    <dgm:cxn modelId="{C62C2200-73FB-4EA7-AB07-4953D469A346}" type="presParOf" srcId="{79CBD60E-B97D-4518-9347-FB2EBB714C54}" destId="{2D855984-7583-4683-8C3C-50ED46E899E1}" srcOrd="2" destOrd="0" presId="urn:microsoft.com/office/officeart/2018/2/layout/IconVerticalSolidList"/>
    <dgm:cxn modelId="{99909721-A798-495F-AB8E-32D81DFE54B1}" type="presParOf" srcId="{79CBD60E-B97D-4518-9347-FB2EBB714C54}" destId="{2003277F-73C8-445E-9567-3D66526DDF7A}" srcOrd="3" destOrd="0" presId="urn:microsoft.com/office/officeart/2018/2/layout/IconVerticalSolidList"/>
    <dgm:cxn modelId="{504AA9E9-83C7-4F7F-B187-035E77EED422}" type="presParOf" srcId="{82FDA031-3E2B-4C7E-A292-A40E9DB03597}" destId="{57C7956A-9B54-4488-A745-69543D1AC8F5}" srcOrd="3" destOrd="0" presId="urn:microsoft.com/office/officeart/2018/2/layout/IconVerticalSolidList"/>
    <dgm:cxn modelId="{313B9F3D-CCAC-406F-A7B7-1B51BFCC6AF7}" type="presParOf" srcId="{82FDA031-3E2B-4C7E-A292-A40E9DB03597}" destId="{31B0B36F-536A-41E7-9D19-CD4F84C8B8AA}" srcOrd="4" destOrd="0" presId="urn:microsoft.com/office/officeart/2018/2/layout/IconVerticalSolidList"/>
    <dgm:cxn modelId="{B2C28CBE-0C23-4F4A-AF80-313CD04BE1E7}" type="presParOf" srcId="{31B0B36F-536A-41E7-9D19-CD4F84C8B8AA}" destId="{B33EFA1A-2ECF-4FD8-858E-2C6B25540C26}" srcOrd="0" destOrd="0" presId="urn:microsoft.com/office/officeart/2018/2/layout/IconVerticalSolidList"/>
    <dgm:cxn modelId="{ACBC834F-B666-4011-B81B-CEBA64A45F94}" type="presParOf" srcId="{31B0B36F-536A-41E7-9D19-CD4F84C8B8AA}" destId="{5210C23E-9FE6-42DB-9D70-7AE90F5368C2}" srcOrd="1" destOrd="0" presId="urn:microsoft.com/office/officeart/2018/2/layout/IconVerticalSolidList"/>
    <dgm:cxn modelId="{9CF80DD9-B2B2-441C-8B8D-73FD21E0886C}" type="presParOf" srcId="{31B0B36F-536A-41E7-9D19-CD4F84C8B8AA}" destId="{A70088DD-DECB-405E-BFBB-DEEDBFA6B0F3}" srcOrd="2" destOrd="0" presId="urn:microsoft.com/office/officeart/2018/2/layout/IconVerticalSolidList"/>
    <dgm:cxn modelId="{7BFF812A-F6B0-4ECF-AD7C-8133E486F32E}" type="presParOf" srcId="{31B0B36F-536A-41E7-9D19-CD4F84C8B8AA}" destId="{C89765EB-20C0-4626-B91F-E54C816EFF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2ADA4-BDC1-4705-8649-984EEA47E47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F44732B-2AF8-45FF-A9B0-9504AB89E2C9}">
      <dgm:prSet/>
      <dgm:spPr/>
      <dgm:t>
        <a:bodyPr/>
        <a:lstStyle/>
        <a:p>
          <a:r>
            <a:rPr lang="id-ID"/>
            <a:t>proses membagi audiens atau basis pelanggan menjadi subkelompok-subkelompok berdasarkan karakteristik yang sama, seperti demografi, perilaku, minat, dan kebutuhan [1]. </a:t>
          </a:r>
          <a:endParaRPr lang="en-US"/>
        </a:p>
      </dgm:t>
    </dgm:pt>
    <dgm:pt modelId="{92FBA38B-37FC-44B8-BCBF-367BC8275C61}" type="parTrans" cxnId="{608C83EE-1DA7-4DFE-ADA1-A699F743E3C7}">
      <dgm:prSet/>
      <dgm:spPr/>
      <dgm:t>
        <a:bodyPr/>
        <a:lstStyle/>
        <a:p>
          <a:endParaRPr lang="en-US"/>
        </a:p>
      </dgm:t>
    </dgm:pt>
    <dgm:pt modelId="{D085AC33-B169-42DE-A934-9CFF06F5B1FB}" type="sibTrans" cxnId="{608C83EE-1DA7-4DFE-ADA1-A699F743E3C7}">
      <dgm:prSet/>
      <dgm:spPr/>
      <dgm:t>
        <a:bodyPr/>
        <a:lstStyle/>
        <a:p>
          <a:endParaRPr lang="en-US"/>
        </a:p>
      </dgm:t>
    </dgm:pt>
    <dgm:pt modelId="{7E3D5241-AD05-4BD1-840D-45BD0643E424}">
      <dgm:prSet/>
      <dgm:spPr/>
      <dgm:t>
        <a:bodyPr/>
        <a:lstStyle/>
        <a:p>
          <a:r>
            <a:rPr lang="id-ID"/>
            <a:t>Tujuan utama dari segmentasi pelanggan adalah untuk membantu perusahaan menargetkan produk, layanan, dan pemasaran mereka secara lebih efektif, sehingga dapat meningkatkan kepuasan pelanggan dan profitabilitas [1]. </a:t>
          </a:r>
          <a:endParaRPr lang="en-US"/>
        </a:p>
      </dgm:t>
    </dgm:pt>
    <dgm:pt modelId="{B0FE5D17-39B7-4BE4-BD2D-6BAAE1D70458}" type="parTrans" cxnId="{39190C81-B9EC-42C3-BC6D-B4F5C543D7BB}">
      <dgm:prSet/>
      <dgm:spPr/>
      <dgm:t>
        <a:bodyPr/>
        <a:lstStyle/>
        <a:p>
          <a:endParaRPr lang="en-US"/>
        </a:p>
      </dgm:t>
    </dgm:pt>
    <dgm:pt modelId="{42C64100-EBAF-4F23-AB39-1071146E9690}" type="sibTrans" cxnId="{39190C81-B9EC-42C3-BC6D-B4F5C543D7BB}">
      <dgm:prSet/>
      <dgm:spPr/>
      <dgm:t>
        <a:bodyPr/>
        <a:lstStyle/>
        <a:p>
          <a:endParaRPr lang="en-US"/>
        </a:p>
      </dgm:t>
    </dgm:pt>
    <dgm:pt modelId="{AB75573A-2CE9-4E52-8044-1E6675095A55}">
      <dgm:prSet/>
      <dgm:spPr/>
      <dgm:t>
        <a:bodyPr/>
        <a:lstStyle/>
        <a:p>
          <a:r>
            <a:rPr lang="id-ID"/>
            <a:t>Beberapa contoh umum dari dasar segmentasi pelanggan meliputi:</a:t>
          </a:r>
          <a:endParaRPr lang="en-US"/>
        </a:p>
      </dgm:t>
    </dgm:pt>
    <dgm:pt modelId="{08AEA8D0-F6D9-4C75-AC2D-8EA77D045F93}" type="parTrans" cxnId="{845014EC-3232-4BA1-AC28-66B2B2C291F7}">
      <dgm:prSet/>
      <dgm:spPr/>
      <dgm:t>
        <a:bodyPr/>
        <a:lstStyle/>
        <a:p>
          <a:endParaRPr lang="en-US"/>
        </a:p>
      </dgm:t>
    </dgm:pt>
    <dgm:pt modelId="{D8CA0810-7B68-4A71-A72D-0330DAB1D502}" type="sibTrans" cxnId="{845014EC-3232-4BA1-AC28-66B2B2C291F7}">
      <dgm:prSet/>
      <dgm:spPr/>
      <dgm:t>
        <a:bodyPr/>
        <a:lstStyle/>
        <a:p>
          <a:endParaRPr lang="en-US"/>
        </a:p>
      </dgm:t>
    </dgm:pt>
    <dgm:pt modelId="{9D1C20A7-BBB1-4395-8446-7B20C167F2BB}">
      <dgm:prSet/>
      <dgm:spPr/>
      <dgm:t>
        <a:bodyPr/>
        <a:lstStyle/>
        <a:p>
          <a:r>
            <a:rPr lang="id-ID"/>
            <a:t>Demografis: Usia, jenis kelamin, pendapatan, pekerjaan, pendidikan, status perkawinan [1].</a:t>
          </a:r>
          <a:endParaRPr lang="en-US"/>
        </a:p>
      </dgm:t>
    </dgm:pt>
    <dgm:pt modelId="{8A2FA498-2095-41D3-AE94-70297AAB374E}" type="parTrans" cxnId="{CFCFB392-AB26-4B60-9792-F0787696A703}">
      <dgm:prSet/>
      <dgm:spPr/>
      <dgm:t>
        <a:bodyPr/>
        <a:lstStyle/>
        <a:p>
          <a:endParaRPr lang="en-US"/>
        </a:p>
      </dgm:t>
    </dgm:pt>
    <dgm:pt modelId="{9AB36378-A7AA-44A9-A1A2-01F19CA91608}" type="sibTrans" cxnId="{CFCFB392-AB26-4B60-9792-F0787696A703}">
      <dgm:prSet/>
      <dgm:spPr/>
      <dgm:t>
        <a:bodyPr/>
        <a:lstStyle/>
        <a:p>
          <a:endParaRPr lang="en-US"/>
        </a:p>
      </dgm:t>
    </dgm:pt>
    <dgm:pt modelId="{89298D92-7339-4236-9384-AA2BD3B4E50A}">
      <dgm:prSet/>
      <dgm:spPr/>
      <dgm:t>
        <a:bodyPr/>
        <a:lstStyle/>
        <a:p>
          <a:r>
            <a:rPr lang="id-ID"/>
            <a:t>Geografis: Lokasi fisik, negara, kota, wilayah (membantu dalam penargetan berdasarkan preferensi lokal atau iklim) [1].</a:t>
          </a:r>
          <a:endParaRPr lang="en-US"/>
        </a:p>
      </dgm:t>
    </dgm:pt>
    <dgm:pt modelId="{E95310D9-14D5-4CEC-8B7D-8AC38E34747E}" type="parTrans" cxnId="{C4738D89-3211-44B4-A817-D38DD6BF7551}">
      <dgm:prSet/>
      <dgm:spPr/>
      <dgm:t>
        <a:bodyPr/>
        <a:lstStyle/>
        <a:p>
          <a:endParaRPr lang="en-US"/>
        </a:p>
      </dgm:t>
    </dgm:pt>
    <dgm:pt modelId="{B1DAF3AB-5A22-4254-83FA-02F6998F34E8}" type="sibTrans" cxnId="{C4738D89-3211-44B4-A817-D38DD6BF7551}">
      <dgm:prSet/>
      <dgm:spPr/>
      <dgm:t>
        <a:bodyPr/>
        <a:lstStyle/>
        <a:p>
          <a:endParaRPr lang="en-US"/>
        </a:p>
      </dgm:t>
    </dgm:pt>
    <dgm:pt modelId="{6D659DAB-0823-4F8B-A4F3-D5ACB0929606}">
      <dgm:prSet/>
      <dgm:spPr/>
      <dgm:t>
        <a:bodyPr/>
        <a:lstStyle/>
        <a:p>
          <a:r>
            <a:rPr lang="id-ID"/>
            <a:t>Perilaku: Kebiasaan membeli, loyalitas merek, frekuensi pembelian, penggunaan produk, saluran belanja pilihan [1].</a:t>
          </a:r>
          <a:endParaRPr lang="en-US"/>
        </a:p>
      </dgm:t>
    </dgm:pt>
    <dgm:pt modelId="{A21DB998-AB65-4CDE-9673-A9347004565D}" type="parTrans" cxnId="{74E7ED00-1036-4FC9-BB52-164007EFF271}">
      <dgm:prSet/>
      <dgm:spPr/>
      <dgm:t>
        <a:bodyPr/>
        <a:lstStyle/>
        <a:p>
          <a:endParaRPr lang="en-US"/>
        </a:p>
      </dgm:t>
    </dgm:pt>
    <dgm:pt modelId="{5AEE93A8-3303-4D75-9A75-1C38093AA8D4}" type="sibTrans" cxnId="{74E7ED00-1036-4FC9-BB52-164007EFF271}">
      <dgm:prSet/>
      <dgm:spPr/>
      <dgm:t>
        <a:bodyPr/>
        <a:lstStyle/>
        <a:p>
          <a:endParaRPr lang="en-US"/>
        </a:p>
      </dgm:t>
    </dgm:pt>
    <dgm:pt modelId="{319BA29E-271B-4F96-95F6-34D591C558C4}">
      <dgm:prSet/>
      <dgm:spPr/>
      <dgm:t>
        <a:bodyPr/>
        <a:lstStyle/>
        <a:p>
          <a:r>
            <a:rPr lang="id-ID"/>
            <a:t>Psikografis: Gaya hidup, nilai-nilai, kepribadian, minat, hobi, opini (berfokus pada aspek psikologis yang memengaruhi keputusan pembelian) [1]. </a:t>
          </a:r>
          <a:endParaRPr lang="en-US"/>
        </a:p>
      </dgm:t>
    </dgm:pt>
    <dgm:pt modelId="{415AC816-B5B6-4283-B636-34A4C8FA0325}" type="parTrans" cxnId="{E84D1393-06E3-4079-9A71-3CD63D89DCCE}">
      <dgm:prSet/>
      <dgm:spPr/>
      <dgm:t>
        <a:bodyPr/>
        <a:lstStyle/>
        <a:p>
          <a:endParaRPr lang="en-US"/>
        </a:p>
      </dgm:t>
    </dgm:pt>
    <dgm:pt modelId="{C7F306FE-E4E7-43D5-81FE-D5519FF305E0}" type="sibTrans" cxnId="{E84D1393-06E3-4079-9A71-3CD63D89DCCE}">
      <dgm:prSet/>
      <dgm:spPr/>
      <dgm:t>
        <a:bodyPr/>
        <a:lstStyle/>
        <a:p>
          <a:endParaRPr lang="en-US"/>
        </a:p>
      </dgm:t>
    </dgm:pt>
    <dgm:pt modelId="{10FC93CA-F71A-46DF-8601-B59F2B331D69}" type="pres">
      <dgm:prSet presAssocID="{B682ADA4-BDC1-4705-8649-984EEA47E479}" presName="diagram" presStyleCnt="0">
        <dgm:presLayoutVars>
          <dgm:dir/>
          <dgm:resizeHandles val="exact"/>
        </dgm:presLayoutVars>
      </dgm:prSet>
      <dgm:spPr/>
    </dgm:pt>
    <dgm:pt modelId="{F2CB51C6-18A2-4A8E-9E26-0EA42440FAAD}" type="pres">
      <dgm:prSet presAssocID="{6F44732B-2AF8-45FF-A9B0-9504AB89E2C9}" presName="node" presStyleLbl="node1" presStyleIdx="0" presStyleCnt="7">
        <dgm:presLayoutVars>
          <dgm:bulletEnabled val="1"/>
        </dgm:presLayoutVars>
      </dgm:prSet>
      <dgm:spPr/>
    </dgm:pt>
    <dgm:pt modelId="{22DBE45C-C594-45DF-9589-C9FA213B0B1D}" type="pres">
      <dgm:prSet presAssocID="{D085AC33-B169-42DE-A934-9CFF06F5B1FB}" presName="sibTrans" presStyleCnt="0"/>
      <dgm:spPr/>
    </dgm:pt>
    <dgm:pt modelId="{8324C836-DDBA-4A1D-8FDB-A10C2A20BA62}" type="pres">
      <dgm:prSet presAssocID="{7E3D5241-AD05-4BD1-840D-45BD0643E424}" presName="node" presStyleLbl="node1" presStyleIdx="1" presStyleCnt="7">
        <dgm:presLayoutVars>
          <dgm:bulletEnabled val="1"/>
        </dgm:presLayoutVars>
      </dgm:prSet>
      <dgm:spPr/>
    </dgm:pt>
    <dgm:pt modelId="{39227FBF-FF8B-415B-A8D5-774859B68BCF}" type="pres">
      <dgm:prSet presAssocID="{42C64100-EBAF-4F23-AB39-1071146E9690}" presName="sibTrans" presStyleCnt="0"/>
      <dgm:spPr/>
    </dgm:pt>
    <dgm:pt modelId="{FD71FDFA-736D-4099-8378-8CBDBCAFFECF}" type="pres">
      <dgm:prSet presAssocID="{AB75573A-2CE9-4E52-8044-1E6675095A55}" presName="node" presStyleLbl="node1" presStyleIdx="2" presStyleCnt="7">
        <dgm:presLayoutVars>
          <dgm:bulletEnabled val="1"/>
        </dgm:presLayoutVars>
      </dgm:prSet>
      <dgm:spPr/>
    </dgm:pt>
    <dgm:pt modelId="{4B0E976C-E36F-43F3-BC79-3F423567DA1F}" type="pres">
      <dgm:prSet presAssocID="{D8CA0810-7B68-4A71-A72D-0330DAB1D502}" presName="sibTrans" presStyleCnt="0"/>
      <dgm:spPr/>
    </dgm:pt>
    <dgm:pt modelId="{967FAA8E-8828-490A-8C72-A1AAFD89117D}" type="pres">
      <dgm:prSet presAssocID="{9D1C20A7-BBB1-4395-8446-7B20C167F2BB}" presName="node" presStyleLbl="node1" presStyleIdx="3" presStyleCnt="7">
        <dgm:presLayoutVars>
          <dgm:bulletEnabled val="1"/>
        </dgm:presLayoutVars>
      </dgm:prSet>
      <dgm:spPr/>
    </dgm:pt>
    <dgm:pt modelId="{D0D979E4-6E80-4F7D-B089-AB816CEE2BE9}" type="pres">
      <dgm:prSet presAssocID="{9AB36378-A7AA-44A9-A1A2-01F19CA91608}" presName="sibTrans" presStyleCnt="0"/>
      <dgm:spPr/>
    </dgm:pt>
    <dgm:pt modelId="{8CC52B14-CCB7-4195-B72F-9AE20FB44A53}" type="pres">
      <dgm:prSet presAssocID="{89298D92-7339-4236-9384-AA2BD3B4E50A}" presName="node" presStyleLbl="node1" presStyleIdx="4" presStyleCnt="7">
        <dgm:presLayoutVars>
          <dgm:bulletEnabled val="1"/>
        </dgm:presLayoutVars>
      </dgm:prSet>
      <dgm:spPr/>
    </dgm:pt>
    <dgm:pt modelId="{DE194285-BBF9-4F4E-A9D1-A2BDD65E5246}" type="pres">
      <dgm:prSet presAssocID="{B1DAF3AB-5A22-4254-83FA-02F6998F34E8}" presName="sibTrans" presStyleCnt="0"/>
      <dgm:spPr/>
    </dgm:pt>
    <dgm:pt modelId="{4CF64755-FE4B-413C-8AB6-93BA306851FE}" type="pres">
      <dgm:prSet presAssocID="{6D659DAB-0823-4F8B-A4F3-D5ACB0929606}" presName="node" presStyleLbl="node1" presStyleIdx="5" presStyleCnt="7">
        <dgm:presLayoutVars>
          <dgm:bulletEnabled val="1"/>
        </dgm:presLayoutVars>
      </dgm:prSet>
      <dgm:spPr/>
    </dgm:pt>
    <dgm:pt modelId="{8B48425B-231C-4A5C-A6B3-FD16C97DC779}" type="pres">
      <dgm:prSet presAssocID="{5AEE93A8-3303-4D75-9A75-1C38093AA8D4}" presName="sibTrans" presStyleCnt="0"/>
      <dgm:spPr/>
    </dgm:pt>
    <dgm:pt modelId="{AFADC312-CF62-413F-B248-7568F7BBB8AF}" type="pres">
      <dgm:prSet presAssocID="{319BA29E-271B-4F96-95F6-34D591C558C4}" presName="node" presStyleLbl="node1" presStyleIdx="6" presStyleCnt="7">
        <dgm:presLayoutVars>
          <dgm:bulletEnabled val="1"/>
        </dgm:presLayoutVars>
      </dgm:prSet>
      <dgm:spPr/>
    </dgm:pt>
  </dgm:ptLst>
  <dgm:cxnLst>
    <dgm:cxn modelId="{74E7ED00-1036-4FC9-BB52-164007EFF271}" srcId="{B682ADA4-BDC1-4705-8649-984EEA47E479}" destId="{6D659DAB-0823-4F8B-A4F3-D5ACB0929606}" srcOrd="5" destOrd="0" parTransId="{A21DB998-AB65-4CDE-9673-A9347004565D}" sibTransId="{5AEE93A8-3303-4D75-9A75-1C38093AA8D4}"/>
    <dgm:cxn modelId="{5C6C3002-CAB4-4297-8C7F-984868DF3F35}" type="presOf" srcId="{319BA29E-271B-4F96-95F6-34D591C558C4}" destId="{AFADC312-CF62-413F-B248-7568F7BBB8AF}" srcOrd="0" destOrd="0" presId="urn:microsoft.com/office/officeart/2005/8/layout/default"/>
    <dgm:cxn modelId="{2F147D32-42BE-4380-994D-84E84C6F9309}" type="presOf" srcId="{9D1C20A7-BBB1-4395-8446-7B20C167F2BB}" destId="{967FAA8E-8828-490A-8C72-A1AAFD89117D}" srcOrd="0" destOrd="0" presId="urn:microsoft.com/office/officeart/2005/8/layout/default"/>
    <dgm:cxn modelId="{B92B6F5B-54D5-48A4-A1F5-E69ED7B5BD8A}" type="presOf" srcId="{AB75573A-2CE9-4E52-8044-1E6675095A55}" destId="{FD71FDFA-736D-4099-8378-8CBDBCAFFECF}" srcOrd="0" destOrd="0" presId="urn:microsoft.com/office/officeart/2005/8/layout/default"/>
    <dgm:cxn modelId="{53D35E6B-F22D-4DFC-BAC6-9F84C6124007}" type="presOf" srcId="{6D659DAB-0823-4F8B-A4F3-D5ACB0929606}" destId="{4CF64755-FE4B-413C-8AB6-93BA306851FE}" srcOrd="0" destOrd="0" presId="urn:microsoft.com/office/officeart/2005/8/layout/default"/>
    <dgm:cxn modelId="{EE01A678-A9A4-484F-92B4-CF01A7D5E414}" type="presOf" srcId="{89298D92-7339-4236-9384-AA2BD3B4E50A}" destId="{8CC52B14-CCB7-4195-B72F-9AE20FB44A53}" srcOrd="0" destOrd="0" presId="urn:microsoft.com/office/officeart/2005/8/layout/default"/>
    <dgm:cxn modelId="{39190C81-B9EC-42C3-BC6D-B4F5C543D7BB}" srcId="{B682ADA4-BDC1-4705-8649-984EEA47E479}" destId="{7E3D5241-AD05-4BD1-840D-45BD0643E424}" srcOrd="1" destOrd="0" parTransId="{B0FE5D17-39B7-4BE4-BD2D-6BAAE1D70458}" sibTransId="{42C64100-EBAF-4F23-AB39-1071146E9690}"/>
    <dgm:cxn modelId="{C4738D89-3211-44B4-A817-D38DD6BF7551}" srcId="{B682ADA4-BDC1-4705-8649-984EEA47E479}" destId="{89298D92-7339-4236-9384-AA2BD3B4E50A}" srcOrd="4" destOrd="0" parTransId="{E95310D9-14D5-4CEC-8B7D-8AC38E34747E}" sibTransId="{B1DAF3AB-5A22-4254-83FA-02F6998F34E8}"/>
    <dgm:cxn modelId="{CFCFB392-AB26-4B60-9792-F0787696A703}" srcId="{B682ADA4-BDC1-4705-8649-984EEA47E479}" destId="{9D1C20A7-BBB1-4395-8446-7B20C167F2BB}" srcOrd="3" destOrd="0" parTransId="{8A2FA498-2095-41D3-AE94-70297AAB374E}" sibTransId="{9AB36378-A7AA-44A9-A1A2-01F19CA91608}"/>
    <dgm:cxn modelId="{E84D1393-06E3-4079-9A71-3CD63D89DCCE}" srcId="{B682ADA4-BDC1-4705-8649-984EEA47E479}" destId="{319BA29E-271B-4F96-95F6-34D591C558C4}" srcOrd="6" destOrd="0" parTransId="{415AC816-B5B6-4283-B636-34A4C8FA0325}" sibTransId="{C7F306FE-E4E7-43D5-81FE-D5519FF305E0}"/>
    <dgm:cxn modelId="{6292A6B3-3213-4E8E-B6C9-143BC72E22A4}" type="presOf" srcId="{6F44732B-2AF8-45FF-A9B0-9504AB89E2C9}" destId="{F2CB51C6-18A2-4A8E-9E26-0EA42440FAAD}" srcOrd="0" destOrd="0" presId="urn:microsoft.com/office/officeart/2005/8/layout/default"/>
    <dgm:cxn modelId="{845014EC-3232-4BA1-AC28-66B2B2C291F7}" srcId="{B682ADA4-BDC1-4705-8649-984EEA47E479}" destId="{AB75573A-2CE9-4E52-8044-1E6675095A55}" srcOrd="2" destOrd="0" parTransId="{08AEA8D0-F6D9-4C75-AC2D-8EA77D045F93}" sibTransId="{D8CA0810-7B68-4A71-A72D-0330DAB1D502}"/>
    <dgm:cxn modelId="{0CCC65ED-8456-4F23-804E-E68F968C304B}" type="presOf" srcId="{B682ADA4-BDC1-4705-8649-984EEA47E479}" destId="{10FC93CA-F71A-46DF-8601-B59F2B331D69}" srcOrd="0" destOrd="0" presId="urn:microsoft.com/office/officeart/2005/8/layout/default"/>
    <dgm:cxn modelId="{608C83EE-1DA7-4DFE-ADA1-A699F743E3C7}" srcId="{B682ADA4-BDC1-4705-8649-984EEA47E479}" destId="{6F44732B-2AF8-45FF-A9B0-9504AB89E2C9}" srcOrd="0" destOrd="0" parTransId="{92FBA38B-37FC-44B8-BCBF-367BC8275C61}" sibTransId="{D085AC33-B169-42DE-A934-9CFF06F5B1FB}"/>
    <dgm:cxn modelId="{67E313FD-29F3-4760-AE89-417CF5F13620}" type="presOf" srcId="{7E3D5241-AD05-4BD1-840D-45BD0643E424}" destId="{8324C836-DDBA-4A1D-8FDB-A10C2A20BA62}" srcOrd="0" destOrd="0" presId="urn:microsoft.com/office/officeart/2005/8/layout/default"/>
    <dgm:cxn modelId="{34D5E4D9-9C02-4D2A-B8AB-59AC65182619}" type="presParOf" srcId="{10FC93CA-F71A-46DF-8601-B59F2B331D69}" destId="{F2CB51C6-18A2-4A8E-9E26-0EA42440FAAD}" srcOrd="0" destOrd="0" presId="urn:microsoft.com/office/officeart/2005/8/layout/default"/>
    <dgm:cxn modelId="{CB6CE3FE-AC93-46B1-BDD3-A78F559E59CF}" type="presParOf" srcId="{10FC93CA-F71A-46DF-8601-B59F2B331D69}" destId="{22DBE45C-C594-45DF-9589-C9FA213B0B1D}" srcOrd="1" destOrd="0" presId="urn:microsoft.com/office/officeart/2005/8/layout/default"/>
    <dgm:cxn modelId="{3A868598-EBF1-4CF0-9907-552510D165BD}" type="presParOf" srcId="{10FC93CA-F71A-46DF-8601-B59F2B331D69}" destId="{8324C836-DDBA-4A1D-8FDB-A10C2A20BA62}" srcOrd="2" destOrd="0" presId="urn:microsoft.com/office/officeart/2005/8/layout/default"/>
    <dgm:cxn modelId="{C17E88E3-1251-45D8-B8FE-C68366FA910C}" type="presParOf" srcId="{10FC93CA-F71A-46DF-8601-B59F2B331D69}" destId="{39227FBF-FF8B-415B-A8D5-774859B68BCF}" srcOrd="3" destOrd="0" presId="urn:microsoft.com/office/officeart/2005/8/layout/default"/>
    <dgm:cxn modelId="{65D6EC4E-7394-48D8-96AA-0315387A1E03}" type="presParOf" srcId="{10FC93CA-F71A-46DF-8601-B59F2B331D69}" destId="{FD71FDFA-736D-4099-8378-8CBDBCAFFECF}" srcOrd="4" destOrd="0" presId="urn:microsoft.com/office/officeart/2005/8/layout/default"/>
    <dgm:cxn modelId="{396ABE3D-D9F5-4068-AE9C-6F7BE26146FE}" type="presParOf" srcId="{10FC93CA-F71A-46DF-8601-B59F2B331D69}" destId="{4B0E976C-E36F-43F3-BC79-3F423567DA1F}" srcOrd="5" destOrd="0" presId="urn:microsoft.com/office/officeart/2005/8/layout/default"/>
    <dgm:cxn modelId="{2BAB167E-A24F-4C37-8210-B3643180A644}" type="presParOf" srcId="{10FC93CA-F71A-46DF-8601-B59F2B331D69}" destId="{967FAA8E-8828-490A-8C72-A1AAFD89117D}" srcOrd="6" destOrd="0" presId="urn:microsoft.com/office/officeart/2005/8/layout/default"/>
    <dgm:cxn modelId="{C774E009-88C4-48EA-8E9F-F6781CA1198D}" type="presParOf" srcId="{10FC93CA-F71A-46DF-8601-B59F2B331D69}" destId="{D0D979E4-6E80-4F7D-B089-AB816CEE2BE9}" srcOrd="7" destOrd="0" presId="urn:microsoft.com/office/officeart/2005/8/layout/default"/>
    <dgm:cxn modelId="{46C9D95F-F5A1-4CBE-A18E-6BAF41D8F15B}" type="presParOf" srcId="{10FC93CA-F71A-46DF-8601-B59F2B331D69}" destId="{8CC52B14-CCB7-4195-B72F-9AE20FB44A53}" srcOrd="8" destOrd="0" presId="urn:microsoft.com/office/officeart/2005/8/layout/default"/>
    <dgm:cxn modelId="{AEF4448D-28DD-4562-8D1E-57DE217476B1}" type="presParOf" srcId="{10FC93CA-F71A-46DF-8601-B59F2B331D69}" destId="{DE194285-BBF9-4F4E-A9D1-A2BDD65E5246}" srcOrd="9" destOrd="0" presId="urn:microsoft.com/office/officeart/2005/8/layout/default"/>
    <dgm:cxn modelId="{407F58CA-1174-4FF1-B1F5-19FB2C8D2CF7}" type="presParOf" srcId="{10FC93CA-F71A-46DF-8601-B59F2B331D69}" destId="{4CF64755-FE4B-413C-8AB6-93BA306851FE}" srcOrd="10" destOrd="0" presId="urn:microsoft.com/office/officeart/2005/8/layout/default"/>
    <dgm:cxn modelId="{0223BD28-8CE5-46FC-8BF1-3E3A89018D6D}" type="presParOf" srcId="{10FC93CA-F71A-46DF-8601-B59F2B331D69}" destId="{8B48425B-231C-4A5C-A6B3-FD16C97DC779}" srcOrd="11" destOrd="0" presId="urn:microsoft.com/office/officeart/2005/8/layout/default"/>
    <dgm:cxn modelId="{D8B76816-2AD4-4112-8412-86D4E7EE07E3}" type="presParOf" srcId="{10FC93CA-F71A-46DF-8601-B59F2B331D69}" destId="{AFADC312-CF62-413F-B248-7568F7BBB8A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F267C4-FF57-412F-8CE4-2F2A03514BB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1F84344-7013-46FE-8D6B-D8F5A078B890}">
      <dgm:prSet/>
      <dgm:spPr/>
      <dgm:t>
        <a:bodyPr/>
        <a:lstStyle/>
        <a:p>
          <a:r>
            <a:rPr lang="id-ID"/>
            <a:t>proposisi nilai, yaitu pernyataan yang menjelaskan manfaat unik yang ditawarkan suatu produk atau layanan kepada pelanggan, serta mengapa pelanggan harus memilihnya dibandingkan kompetitor. Pernyataan ini memberikan alasan kuat bagi calon konsumen untuk membeli dan merupakan komitmen nilai dari perusahaan kepada pelanggannya. </a:t>
          </a:r>
          <a:endParaRPr lang="en-US"/>
        </a:p>
      </dgm:t>
    </dgm:pt>
    <dgm:pt modelId="{438A8075-C08C-4862-8746-2A93EFF3C25D}" type="parTrans" cxnId="{8B330D83-CDA9-4AB9-BD7C-29718FBB574A}">
      <dgm:prSet/>
      <dgm:spPr/>
      <dgm:t>
        <a:bodyPr/>
        <a:lstStyle/>
        <a:p>
          <a:endParaRPr lang="en-US"/>
        </a:p>
      </dgm:t>
    </dgm:pt>
    <dgm:pt modelId="{79A93230-C522-41AB-A263-E17CDFB8AC7E}" type="sibTrans" cxnId="{8B330D83-CDA9-4AB9-BD7C-29718FBB574A}">
      <dgm:prSet/>
      <dgm:spPr/>
      <dgm:t>
        <a:bodyPr/>
        <a:lstStyle/>
        <a:p>
          <a:endParaRPr lang="en-US"/>
        </a:p>
      </dgm:t>
    </dgm:pt>
    <dgm:pt modelId="{769E915E-3854-449B-AE16-45E5A2F1C9B5}">
      <dgm:prSet/>
      <dgm:spPr/>
      <dgm:t>
        <a:bodyPr/>
        <a:lstStyle/>
        <a:p>
          <a:r>
            <a:rPr lang="id-ID"/>
            <a:t>Fungsi Value Proposition</a:t>
          </a:r>
          <a:endParaRPr lang="en-US"/>
        </a:p>
      </dgm:t>
    </dgm:pt>
    <dgm:pt modelId="{744419E0-99A8-4C93-A42D-CFD8CAD55487}" type="parTrans" cxnId="{229849D7-F8A2-4167-AC75-108F64CD668F}">
      <dgm:prSet/>
      <dgm:spPr/>
      <dgm:t>
        <a:bodyPr/>
        <a:lstStyle/>
        <a:p>
          <a:endParaRPr lang="en-US"/>
        </a:p>
      </dgm:t>
    </dgm:pt>
    <dgm:pt modelId="{548756A2-ACE5-44E9-BCFE-DE88323A1FFE}" type="sibTrans" cxnId="{229849D7-F8A2-4167-AC75-108F64CD668F}">
      <dgm:prSet/>
      <dgm:spPr/>
      <dgm:t>
        <a:bodyPr/>
        <a:lstStyle/>
        <a:p>
          <a:endParaRPr lang="en-US"/>
        </a:p>
      </dgm:t>
    </dgm:pt>
    <dgm:pt modelId="{48C5BF97-C94B-4A42-99E2-4989500E2729}">
      <dgm:prSet/>
      <dgm:spPr/>
      <dgm:t>
        <a:bodyPr/>
        <a:lstStyle/>
        <a:p>
          <a:r>
            <a:rPr lang="id-ID"/>
            <a:t>Menjelaskan keunggulan: Menjelaskan manfaat dan kelebihan unik dari produk atau layanan Anda.</a:t>
          </a:r>
          <a:endParaRPr lang="en-US"/>
        </a:p>
      </dgm:t>
    </dgm:pt>
    <dgm:pt modelId="{8AB3A5FE-F56A-443F-B3CC-5C996B31BDAD}" type="parTrans" cxnId="{505E504F-9BC3-4856-B247-986E7D994FDE}">
      <dgm:prSet/>
      <dgm:spPr/>
      <dgm:t>
        <a:bodyPr/>
        <a:lstStyle/>
        <a:p>
          <a:endParaRPr lang="en-US"/>
        </a:p>
      </dgm:t>
    </dgm:pt>
    <dgm:pt modelId="{431D2092-435E-4CDC-8702-3F5D46335C3C}" type="sibTrans" cxnId="{505E504F-9BC3-4856-B247-986E7D994FDE}">
      <dgm:prSet/>
      <dgm:spPr/>
      <dgm:t>
        <a:bodyPr/>
        <a:lstStyle/>
        <a:p>
          <a:endParaRPr lang="en-US"/>
        </a:p>
      </dgm:t>
    </dgm:pt>
    <dgm:pt modelId="{13AC2D4A-0074-48A8-A6DE-46B934084B1D}">
      <dgm:prSet/>
      <dgm:spPr/>
      <dgm:t>
        <a:bodyPr/>
        <a:lstStyle/>
        <a:p>
          <a:r>
            <a:rPr lang="id-ID"/>
            <a:t>Membedakan dari kompetitor: Menjelaskan mengapa produk Anda lebih baik dan harus dipilih daripada alternatif lain di pasar.</a:t>
          </a:r>
          <a:endParaRPr lang="en-US"/>
        </a:p>
      </dgm:t>
    </dgm:pt>
    <dgm:pt modelId="{FDCB9DF3-1959-4BC0-A59D-F5A054EED64B}" type="parTrans" cxnId="{01429EF6-ADBE-4811-BC2B-419D0C55ED8D}">
      <dgm:prSet/>
      <dgm:spPr/>
      <dgm:t>
        <a:bodyPr/>
        <a:lstStyle/>
        <a:p>
          <a:endParaRPr lang="en-US"/>
        </a:p>
      </dgm:t>
    </dgm:pt>
    <dgm:pt modelId="{1D91CF98-06BB-49E2-BD93-F24317538DCE}" type="sibTrans" cxnId="{01429EF6-ADBE-4811-BC2B-419D0C55ED8D}">
      <dgm:prSet/>
      <dgm:spPr/>
      <dgm:t>
        <a:bodyPr/>
        <a:lstStyle/>
        <a:p>
          <a:endParaRPr lang="en-US"/>
        </a:p>
      </dgm:t>
    </dgm:pt>
    <dgm:pt modelId="{ADF23D23-41D5-4605-B705-7F26BD4F408D}">
      <dgm:prSet/>
      <dgm:spPr/>
      <dgm:t>
        <a:bodyPr/>
        <a:lstStyle/>
        <a:p>
          <a:r>
            <a:rPr lang="id-ID"/>
            <a:t>Meningkatkan penjualan dan loyalitas: Membantu menarik pelanggan baru dan mendorong loyalitas konsumen dengan menunjukkan manfaat yang nyata.</a:t>
          </a:r>
          <a:endParaRPr lang="en-US"/>
        </a:p>
      </dgm:t>
    </dgm:pt>
    <dgm:pt modelId="{D005FC8A-8AE7-4676-98F2-7A7275BEB552}" type="parTrans" cxnId="{37EAA009-1CF0-49DD-AFEF-80B3ECE5145A}">
      <dgm:prSet/>
      <dgm:spPr/>
      <dgm:t>
        <a:bodyPr/>
        <a:lstStyle/>
        <a:p>
          <a:endParaRPr lang="en-US"/>
        </a:p>
      </dgm:t>
    </dgm:pt>
    <dgm:pt modelId="{3C74F0E4-9A58-47AF-B7B4-1B32D39F7116}" type="sibTrans" cxnId="{37EAA009-1CF0-49DD-AFEF-80B3ECE5145A}">
      <dgm:prSet/>
      <dgm:spPr/>
      <dgm:t>
        <a:bodyPr/>
        <a:lstStyle/>
        <a:p>
          <a:endParaRPr lang="en-US"/>
        </a:p>
      </dgm:t>
    </dgm:pt>
    <dgm:pt modelId="{505A62ED-5F27-49B9-BF3F-AE21C2546EE8}">
      <dgm:prSet/>
      <dgm:spPr/>
      <dgm:t>
        <a:bodyPr/>
        <a:lstStyle/>
        <a:p>
          <a:r>
            <a:rPr lang="id-ID"/>
            <a:t>Menjadi panduan bisnis: Membantu perusahaan dalam membuat keputusan, seperti peluncuran produk baru, serta menyelaraskan produk dengan kebutuhan pelanggan. </a:t>
          </a:r>
          <a:endParaRPr lang="en-US"/>
        </a:p>
      </dgm:t>
    </dgm:pt>
    <dgm:pt modelId="{11E10E27-23CB-4C99-8083-1EEEA2808220}" type="parTrans" cxnId="{C9BF098C-FA9D-4F21-ACB6-BB284D51B6E5}">
      <dgm:prSet/>
      <dgm:spPr/>
      <dgm:t>
        <a:bodyPr/>
        <a:lstStyle/>
        <a:p>
          <a:endParaRPr lang="en-US"/>
        </a:p>
      </dgm:t>
    </dgm:pt>
    <dgm:pt modelId="{56E6FF29-28E6-47BE-A036-D8BC58632476}" type="sibTrans" cxnId="{C9BF098C-FA9D-4F21-ACB6-BB284D51B6E5}">
      <dgm:prSet/>
      <dgm:spPr/>
      <dgm:t>
        <a:bodyPr/>
        <a:lstStyle/>
        <a:p>
          <a:endParaRPr lang="en-US"/>
        </a:p>
      </dgm:t>
    </dgm:pt>
    <dgm:pt modelId="{847E536B-4380-49C1-84AC-7C880D460AFF}" type="pres">
      <dgm:prSet presAssocID="{D2F267C4-FF57-412F-8CE4-2F2A03514BBB}" presName="linear" presStyleCnt="0">
        <dgm:presLayoutVars>
          <dgm:animLvl val="lvl"/>
          <dgm:resizeHandles val="exact"/>
        </dgm:presLayoutVars>
      </dgm:prSet>
      <dgm:spPr/>
    </dgm:pt>
    <dgm:pt modelId="{B9F79DD2-F640-4211-9657-ED1F45EF5EE2}" type="pres">
      <dgm:prSet presAssocID="{71F84344-7013-46FE-8D6B-D8F5A078B890}" presName="parentText" presStyleLbl="node1" presStyleIdx="0" presStyleCnt="6">
        <dgm:presLayoutVars>
          <dgm:chMax val="0"/>
          <dgm:bulletEnabled val="1"/>
        </dgm:presLayoutVars>
      </dgm:prSet>
      <dgm:spPr/>
    </dgm:pt>
    <dgm:pt modelId="{C2B5009B-650B-4690-9352-581BC1485711}" type="pres">
      <dgm:prSet presAssocID="{79A93230-C522-41AB-A263-E17CDFB8AC7E}" presName="spacer" presStyleCnt="0"/>
      <dgm:spPr/>
    </dgm:pt>
    <dgm:pt modelId="{9078D8DD-B6FF-4FB8-B8BB-3777B7719F52}" type="pres">
      <dgm:prSet presAssocID="{769E915E-3854-449B-AE16-45E5A2F1C9B5}" presName="parentText" presStyleLbl="node1" presStyleIdx="1" presStyleCnt="6">
        <dgm:presLayoutVars>
          <dgm:chMax val="0"/>
          <dgm:bulletEnabled val="1"/>
        </dgm:presLayoutVars>
      </dgm:prSet>
      <dgm:spPr/>
    </dgm:pt>
    <dgm:pt modelId="{6D171263-F0C9-41E4-AECF-F96B92533C73}" type="pres">
      <dgm:prSet presAssocID="{548756A2-ACE5-44E9-BCFE-DE88323A1FFE}" presName="spacer" presStyleCnt="0"/>
      <dgm:spPr/>
    </dgm:pt>
    <dgm:pt modelId="{D055D33E-B97F-4497-96F4-B6C0B00589D0}" type="pres">
      <dgm:prSet presAssocID="{48C5BF97-C94B-4A42-99E2-4989500E2729}" presName="parentText" presStyleLbl="node1" presStyleIdx="2" presStyleCnt="6">
        <dgm:presLayoutVars>
          <dgm:chMax val="0"/>
          <dgm:bulletEnabled val="1"/>
        </dgm:presLayoutVars>
      </dgm:prSet>
      <dgm:spPr/>
    </dgm:pt>
    <dgm:pt modelId="{1FE43CC2-5D1B-422A-A81E-632662CAAE7D}" type="pres">
      <dgm:prSet presAssocID="{431D2092-435E-4CDC-8702-3F5D46335C3C}" presName="spacer" presStyleCnt="0"/>
      <dgm:spPr/>
    </dgm:pt>
    <dgm:pt modelId="{DC2C4DAC-7F0A-4C89-B265-DF2F395BEA5D}" type="pres">
      <dgm:prSet presAssocID="{13AC2D4A-0074-48A8-A6DE-46B934084B1D}" presName="parentText" presStyleLbl="node1" presStyleIdx="3" presStyleCnt="6">
        <dgm:presLayoutVars>
          <dgm:chMax val="0"/>
          <dgm:bulletEnabled val="1"/>
        </dgm:presLayoutVars>
      </dgm:prSet>
      <dgm:spPr/>
    </dgm:pt>
    <dgm:pt modelId="{CBA376CC-B2F0-42EF-A356-71425D9F8032}" type="pres">
      <dgm:prSet presAssocID="{1D91CF98-06BB-49E2-BD93-F24317538DCE}" presName="spacer" presStyleCnt="0"/>
      <dgm:spPr/>
    </dgm:pt>
    <dgm:pt modelId="{A55B74FC-B215-43C3-AED9-51F8378D1922}" type="pres">
      <dgm:prSet presAssocID="{ADF23D23-41D5-4605-B705-7F26BD4F408D}" presName="parentText" presStyleLbl="node1" presStyleIdx="4" presStyleCnt="6">
        <dgm:presLayoutVars>
          <dgm:chMax val="0"/>
          <dgm:bulletEnabled val="1"/>
        </dgm:presLayoutVars>
      </dgm:prSet>
      <dgm:spPr/>
    </dgm:pt>
    <dgm:pt modelId="{DC8DE307-6041-4748-B85B-BE3601372009}" type="pres">
      <dgm:prSet presAssocID="{3C74F0E4-9A58-47AF-B7B4-1B32D39F7116}" presName="spacer" presStyleCnt="0"/>
      <dgm:spPr/>
    </dgm:pt>
    <dgm:pt modelId="{93074907-0361-41F8-B4CB-46527113318D}" type="pres">
      <dgm:prSet presAssocID="{505A62ED-5F27-49B9-BF3F-AE21C2546EE8}" presName="parentText" presStyleLbl="node1" presStyleIdx="5" presStyleCnt="6">
        <dgm:presLayoutVars>
          <dgm:chMax val="0"/>
          <dgm:bulletEnabled val="1"/>
        </dgm:presLayoutVars>
      </dgm:prSet>
      <dgm:spPr/>
    </dgm:pt>
  </dgm:ptLst>
  <dgm:cxnLst>
    <dgm:cxn modelId="{37EAA009-1CF0-49DD-AFEF-80B3ECE5145A}" srcId="{D2F267C4-FF57-412F-8CE4-2F2A03514BBB}" destId="{ADF23D23-41D5-4605-B705-7F26BD4F408D}" srcOrd="4" destOrd="0" parTransId="{D005FC8A-8AE7-4676-98F2-7A7275BEB552}" sibTransId="{3C74F0E4-9A58-47AF-B7B4-1B32D39F7116}"/>
    <dgm:cxn modelId="{AE3CB50D-87A4-4CCD-803F-C4193B10CAFA}" type="presOf" srcId="{ADF23D23-41D5-4605-B705-7F26BD4F408D}" destId="{A55B74FC-B215-43C3-AED9-51F8378D1922}" srcOrd="0" destOrd="0" presId="urn:microsoft.com/office/officeart/2005/8/layout/vList2"/>
    <dgm:cxn modelId="{7E53881A-51FB-44AC-9372-499025AB162E}" type="presOf" srcId="{13AC2D4A-0074-48A8-A6DE-46B934084B1D}" destId="{DC2C4DAC-7F0A-4C89-B265-DF2F395BEA5D}" srcOrd="0" destOrd="0" presId="urn:microsoft.com/office/officeart/2005/8/layout/vList2"/>
    <dgm:cxn modelId="{528FA634-1B68-4CE2-9919-DC52AF61EE0F}" type="presOf" srcId="{48C5BF97-C94B-4A42-99E2-4989500E2729}" destId="{D055D33E-B97F-4497-96F4-B6C0B00589D0}" srcOrd="0" destOrd="0" presId="urn:microsoft.com/office/officeart/2005/8/layout/vList2"/>
    <dgm:cxn modelId="{505E504F-9BC3-4856-B247-986E7D994FDE}" srcId="{D2F267C4-FF57-412F-8CE4-2F2A03514BBB}" destId="{48C5BF97-C94B-4A42-99E2-4989500E2729}" srcOrd="2" destOrd="0" parTransId="{8AB3A5FE-F56A-443F-B3CC-5C996B31BDAD}" sibTransId="{431D2092-435E-4CDC-8702-3F5D46335C3C}"/>
    <dgm:cxn modelId="{8B330D83-CDA9-4AB9-BD7C-29718FBB574A}" srcId="{D2F267C4-FF57-412F-8CE4-2F2A03514BBB}" destId="{71F84344-7013-46FE-8D6B-D8F5A078B890}" srcOrd="0" destOrd="0" parTransId="{438A8075-C08C-4862-8746-2A93EFF3C25D}" sibTransId="{79A93230-C522-41AB-A263-E17CDFB8AC7E}"/>
    <dgm:cxn modelId="{C9BF098C-FA9D-4F21-ACB6-BB284D51B6E5}" srcId="{D2F267C4-FF57-412F-8CE4-2F2A03514BBB}" destId="{505A62ED-5F27-49B9-BF3F-AE21C2546EE8}" srcOrd="5" destOrd="0" parTransId="{11E10E27-23CB-4C99-8083-1EEEA2808220}" sibTransId="{56E6FF29-28E6-47BE-A036-D8BC58632476}"/>
    <dgm:cxn modelId="{1D3E15CD-B40A-44AC-BCCF-DC6E25E00269}" type="presOf" srcId="{505A62ED-5F27-49B9-BF3F-AE21C2546EE8}" destId="{93074907-0361-41F8-B4CB-46527113318D}" srcOrd="0" destOrd="0" presId="urn:microsoft.com/office/officeart/2005/8/layout/vList2"/>
    <dgm:cxn modelId="{229849D7-F8A2-4167-AC75-108F64CD668F}" srcId="{D2F267C4-FF57-412F-8CE4-2F2A03514BBB}" destId="{769E915E-3854-449B-AE16-45E5A2F1C9B5}" srcOrd="1" destOrd="0" parTransId="{744419E0-99A8-4C93-A42D-CFD8CAD55487}" sibTransId="{548756A2-ACE5-44E9-BCFE-DE88323A1FFE}"/>
    <dgm:cxn modelId="{B603E7D9-F001-482D-87C9-6EE15BFF85B0}" type="presOf" srcId="{71F84344-7013-46FE-8D6B-D8F5A078B890}" destId="{B9F79DD2-F640-4211-9657-ED1F45EF5EE2}" srcOrd="0" destOrd="0" presId="urn:microsoft.com/office/officeart/2005/8/layout/vList2"/>
    <dgm:cxn modelId="{8570E7E2-80EE-41ED-82E5-5B92128FA707}" type="presOf" srcId="{769E915E-3854-449B-AE16-45E5A2F1C9B5}" destId="{9078D8DD-B6FF-4FB8-B8BB-3777B7719F52}" srcOrd="0" destOrd="0" presId="urn:microsoft.com/office/officeart/2005/8/layout/vList2"/>
    <dgm:cxn modelId="{01429EF6-ADBE-4811-BC2B-419D0C55ED8D}" srcId="{D2F267C4-FF57-412F-8CE4-2F2A03514BBB}" destId="{13AC2D4A-0074-48A8-A6DE-46B934084B1D}" srcOrd="3" destOrd="0" parTransId="{FDCB9DF3-1959-4BC0-A59D-F5A054EED64B}" sibTransId="{1D91CF98-06BB-49E2-BD93-F24317538DCE}"/>
    <dgm:cxn modelId="{DE87A9FF-A064-438E-A279-80042640078E}" type="presOf" srcId="{D2F267C4-FF57-412F-8CE4-2F2A03514BBB}" destId="{847E536B-4380-49C1-84AC-7C880D460AFF}" srcOrd="0" destOrd="0" presId="urn:microsoft.com/office/officeart/2005/8/layout/vList2"/>
    <dgm:cxn modelId="{C8912F53-6E3B-4134-92C3-74B0330ED094}" type="presParOf" srcId="{847E536B-4380-49C1-84AC-7C880D460AFF}" destId="{B9F79DD2-F640-4211-9657-ED1F45EF5EE2}" srcOrd="0" destOrd="0" presId="urn:microsoft.com/office/officeart/2005/8/layout/vList2"/>
    <dgm:cxn modelId="{DEF8EC18-6874-44F8-9F49-3F03204D8675}" type="presParOf" srcId="{847E536B-4380-49C1-84AC-7C880D460AFF}" destId="{C2B5009B-650B-4690-9352-581BC1485711}" srcOrd="1" destOrd="0" presId="urn:microsoft.com/office/officeart/2005/8/layout/vList2"/>
    <dgm:cxn modelId="{B3B0153E-5D6A-4CDC-B00C-C38FA9FF65D2}" type="presParOf" srcId="{847E536B-4380-49C1-84AC-7C880D460AFF}" destId="{9078D8DD-B6FF-4FB8-B8BB-3777B7719F52}" srcOrd="2" destOrd="0" presId="urn:microsoft.com/office/officeart/2005/8/layout/vList2"/>
    <dgm:cxn modelId="{32A1D3A3-529A-47F2-B829-DC298C09B35F}" type="presParOf" srcId="{847E536B-4380-49C1-84AC-7C880D460AFF}" destId="{6D171263-F0C9-41E4-AECF-F96B92533C73}" srcOrd="3" destOrd="0" presId="urn:microsoft.com/office/officeart/2005/8/layout/vList2"/>
    <dgm:cxn modelId="{51C20C7D-9F87-457D-9B77-CD6D4437AFD3}" type="presParOf" srcId="{847E536B-4380-49C1-84AC-7C880D460AFF}" destId="{D055D33E-B97F-4497-96F4-B6C0B00589D0}" srcOrd="4" destOrd="0" presId="urn:microsoft.com/office/officeart/2005/8/layout/vList2"/>
    <dgm:cxn modelId="{3A980C8F-3FF4-4427-95F0-6E2D4AF15467}" type="presParOf" srcId="{847E536B-4380-49C1-84AC-7C880D460AFF}" destId="{1FE43CC2-5D1B-422A-A81E-632662CAAE7D}" srcOrd="5" destOrd="0" presId="urn:microsoft.com/office/officeart/2005/8/layout/vList2"/>
    <dgm:cxn modelId="{299AD3C0-C0EA-456B-90F3-F10BE3B8AEF8}" type="presParOf" srcId="{847E536B-4380-49C1-84AC-7C880D460AFF}" destId="{DC2C4DAC-7F0A-4C89-B265-DF2F395BEA5D}" srcOrd="6" destOrd="0" presId="urn:microsoft.com/office/officeart/2005/8/layout/vList2"/>
    <dgm:cxn modelId="{FDAE1CF5-6785-46FC-9FA1-E5161A375B40}" type="presParOf" srcId="{847E536B-4380-49C1-84AC-7C880D460AFF}" destId="{CBA376CC-B2F0-42EF-A356-71425D9F8032}" srcOrd="7" destOrd="0" presId="urn:microsoft.com/office/officeart/2005/8/layout/vList2"/>
    <dgm:cxn modelId="{4DEF222B-E859-41F7-86D3-B9BF006E9A43}" type="presParOf" srcId="{847E536B-4380-49C1-84AC-7C880D460AFF}" destId="{A55B74FC-B215-43C3-AED9-51F8378D1922}" srcOrd="8" destOrd="0" presId="urn:microsoft.com/office/officeart/2005/8/layout/vList2"/>
    <dgm:cxn modelId="{F3AFDBDF-CA02-43A8-B8BD-2943D1A5CACC}" type="presParOf" srcId="{847E536B-4380-49C1-84AC-7C880D460AFF}" destId="{DC8DE307-6041-4748-B85B-BE3601372009}" srcOrd="9" destOrd="0" presId="urn:microsoft.com/office/officeart/2005/8/layout/vList2"/>
    <dgm:cxn modelId="{0A47B2D4-EC89-40DD-8F0E-FB9438B3262F}" type="presParOf" srcId="{847E536B-4380-49C1-84AC-7C880D460AFF}" destId="{93074907-0361-41F8-B4CB-46527113318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A5F208-D2D7-4EA1-A615-701E6CA85CE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D04ED5C-724B-4B7C-A38C-24B3E5CB904C}">
      <dgm:prSet/>
      <dgm:spPr/>
      <dgm:t>
        <a:bodyPr/>
        <a:lstStyle/>
        <a:p>
          <a:r>
            <a:rPr lang="id-ID"/>
            <a:t>memang menggambarkan bagaimana sebuah perusahaan berkomunikasi, menjangkau, dan berinteraksi dengan segmen pelanggan yang ditargetkan untuk menyampaikan proposisi nilai yang dijanjikan [1]. </a:t>
          </a:r>
          <a:endParaRPr lang="en-US"/>
        </a:p>
      </dgm:t>
    </dgm:pt>
    <dgm:pt modelId="{77E3F037-5A39-4C37-A441-408B8AB0EB06}" type="parTrans" cxnId="{62BE35C0-C2F1-4314-9F43-C4853C749B2C}">
      <dgm:prSet/>
      <dgm:spPr/>
      <dgm:t>
        <a:bodyPr/>
        <a:lstStyle/>
        <a:p>
          <a:endParaRPr lang="en-US"/>
        </a:p>
      </dgm:t>
    </dgm:pt>
    <dgm:pt modelId="{0E39C3BB-CBA3-4F3B-9B7D-86ADCEE1723D}" type="sibTrans" cxnId="{62BE35C0-C2F1-4314-9F43-C4853C749B2C}">
      <dgm:prSet/>
      <dgm:spPr/>
      <dgm:t>
        <a:bodyPr/>
        <a:lstStyle/>
        <a:p>
          <a:endParaRPr lang="en-US"/>
        </a:p>
      </dgm:t>
    </dgm:pt>
    <dgm:pt modelId="{51A8E0A8-F069-495E-92AE-7E5F857E81B3}">
      <dgm:prSet/>
      <dgm:spPr/>
      <dgm:t>
        <a:bodyPr/>
        <a:lstStyle/>
        <a:p>
          <a:r>
            <a:rPr lang="id-ID"/>
            <a:t>Elemen ini sangat penting karena menentukan cara pelanggan menemukan, membeli, dan menerima produk atau layanan Anda. </a:t>
          </a:r>
          <a:endParaRPr lang="en-US"/>
        </a:p>
      </dgm:t>
    </dgm:pt>
    <dgm:pt modelId="{9A3FB487-9F67-4FB7-AA76-830F4D8C50EC}" type="parTrans" cxnId="{FA59E2EC-A639-4B73-9814-A4CA71EF39E7}">
      <dgm:prSet/>
      <dgm:spPr/>
      <dgm:t>
        <a:bodyPr/>
        <a:lstStyle/>
        <a:p>
          <a:endParaRPr lang="en-US"/>
        </a:p>
      </dgm:t>
    </dgm:pt>
    <dgm:pt modelId="{F9C52892-7B8C-4C7A-BA77-FE215188F48B}" type="sibTrans" cxnId="{FA59E2EC-A639-4B73-9814-A4CA71EF39E7}">
      <dgm:prSet/>
      <dgm:spPr/>
      <dgm:t>
        <a:bodyPr/>
        <a:lstStyle/>
        <a:p>
          <a:endParaRPr lang="en-US"/>
        </a:p>
      </dgm:t>
    </dgm:pt>
    <dgm:pt modelId="{509C0AD7-08E6-4740-B67F-7C6E343571DE}">
      <dgm:prSet/>
      <dgm:spPr/>
      <dgm:t>
        <a:bodyPr/>
        <a:lstStyle/>
        <a:p>
          <a:r>
            <a:rPr lang="id-ID"/>
            <a:t>Fungsi utama Channels meliputi:</a:t>
          </a:r>
          <a:endParaRPr lang="en-US"/>
        </a:p>
      </dgm:t>
    </dgm:pt>
    <dgm:pt modelId="{99DE2E4E-E593-4F06-9148-459B0E4C2B93}" type="parTrans" cxnId="{F32511C7-62F7-422E-A3C5-C66A8D592B05}">
      <dgm:prSet/>
      <dgm:spPr/>
      <dgm:t>
        <a:bodyPr/>
        <a:lstStyle/>
        <a:p>
          <a:endParaRPr lang="en-US"/>
        </a:p>
      </dgm:t>
    </dgm:pt>
    <dgm:pt modelId="{A57EB3E8-FE88-4AB1-893F-2F5E12FDF0CA}" type="sibTrans" cxnId="{F32511C7-62F7-422E-A3C5-C66A8D592B05}">
      <dgm:prSet/>
      <dgm:spPr/>
      <dgm:t>
        <a:bodyPr/>
        <a:lstStyle/>
        <a:p>
          <a:endParaRPr lang="en-US"/>
        </a:p>
      </dgm:t>
    </dgm:pt>
    <dgm:pt modelId="{D594AE13-DAB7-4597-9475-9BB4F2DD209A}">
      <dgm:prSet/>
      <dgm:spPr/>
      <dgm:t>
        <a:bodyPr/>
        <a:lstStyle/>
        <a:p>
          <a:r>
            <a:rPr lang="id-ID"/>
            <a:t>Meningkatkan kesadaran tentang produk dan layanan perusahaan di antara pelanggan.</a:t>
          </a:r>
          <a:endParaRPr lang="en-US"/>
        </a:p>
      </dgm:t>
    </dgm:pt>
    <dgm:pt modelId="{AA7DC2BC-207F-4851-987A-5FACED381CF1}" type="parTrans" cxnId="{9D303437-8412-43C9-9406-26B7380DAA4F}">
      <dgm:prSet/>
      <dgm:spPr/>
      <dgm:t>
        <a:bodyPr/>
        <a:lstStyle/>
        <a:p>
          <a:endParaRPr lang="en-US"/>
        </a:p>
      </dgm:t>
    </dgm:pt>
    <dgm:pt modelId="{CE593AB2-D857-45BC-AEF9-FBFC6D85B325}" type="sibTrans" cxnId="{9D303437-8412-43C9-9406-26B7380DAA4F}">
      <dgm:prSet/>
      <dgm:spPr/>
      <dgm:t>
        <a:bodyPr/>
        <a:lstStyle/>
        <a:p>
          <a:endParaRPr lang="en-US"/>
        </a:p>
      </dgm:t>
    </dgm:pt>
    <dgm:pt modelId="{6951D2DE-CA6B-4209-B5B3-39CB99BA73DF}">
      <dgm:prSet/>
      <dgm:spPr/>
      <dgm:t>
        <a:bodyPr/>
        <a:lstStyle/>
        <a:p>
          <a:r>
            <a:rPr lang="id-ID"/>
            <a:t>Membantu pelanggan mengevaluasi proposisi nilai perusahaan.</a:t>
          </a:r>
          <a:endParaRPr lang="en-US"/>
        </a:p>
      </dgm:t>
    </dgm:pt>
    <dgm:pt modelId="{1643F379-1B74-4147-B260-A803111BA6F2}" type="parTrans" cxnId="{CCDEDCB6-FAB1-449F-822B-980024DDBF27}">
      <dgm:prSet/>
      <dgm:spPr/>
      <dgm:t>
        <a:bodyPr/>
        <a:lstStyle/>
        <a:p>
          <a:endParaRPr lang="en-US"/>
        </a:p>
      </dgm:t>
    </dgm:pt>
    <dgm:pt modelId="{35B42E1C-1C4B-490E-8369-72F69764E4A8}" type="sibTrans" cxnId="{CCDEDCB6-FAB1-449F-822B-980024DDBF27}">
      <dgm:prSet/>
      <dgm:spPr/>
      <dgm:t>
        <a:bodyPr/>
        <a:lstStyle/>
        <a:p>
          <a:endParaRPr lang="en-US"/>
        </a:p>
      </dgm:t>
    </dgm:pt>
    <dgm:pt modelId="{18F956D2-70DF-4C6B-99D8-1808F09E8F05}">
      <dgm:prSet/>
      <dgm:spPr/>
      <dgm:t>
        <a:bodyPr/>
        <a:lstStyle/>
        <a:p>
          <a:r>
            <a:rPr lang="id-ID"/>
            <a:t>Memungkinkan pelanggan untuk membeli produk dan layanan tertentu.</a:t>
          </a:r>
          <a:endParaRPr lang="en-US"/>
        </a:p>
      </dgm:t>
    </dgm:pt>
    <dgm:pt modelId="{3995F28E-1C7F-42E3-9BCA-381B9F68DDBA}" type="parTrans" cxnId="{8F04C2E0-9661-490C-83F0-F3939C30E377}">
      <dgm:prSet/>
      <dgm:spPr/>
      <dgm:t>
        <a:bodyPr/>
        <a:lstStyle/>
        <a:p>
          <a:endParaRPr lang="en-US"/>
        </a:p>
      </dgm:t>
    </dgm:pt>
    <dgm:pt modelId="{2EBBC2AE-B45D-4293-A2F6-577857C2D303}" type="sibTrans" cxnId="{8F04C2E0-9661-490C-83F0-F3939C30E377}">
      <dgm:prSet/>
      <dgm:spPr/>
      <dgm:t>
        <a:bodyPr/>
        <a:lstStyle/>
        <a:p>
          <a:endParaRPr lang="en-US"/>
        </a:p>
      </dgm:t>
    </dgm:pt>
    <dgm:pt modelId="{B5CEFDB3-BEFD-4090-82B4-8BDD6ECC1778}">
      <dgm:prSet/>
      <dgm:spPr/>
      <dgm:t>
        <a:bodyPr/>
        <a:lstStyle/>
        <a:p>
          <a:r>
            <a:rPr lang="id-ID"/>
            <a:t>Menyampaikan proposisi nilai kepada pelanggan secara efektif.</a:t>
          </a:r>
          <a:endParaRPr lang="en-US"/>
        </a:p>
      </dgm:t>
    </dgm:pt>
    <dgm:pt modelId="{CFFF5BE4-D0C6-4B66-AC74-AAE16FEEAEF6}" type="parTrans" cxnId="{C43E2998-2586-4A49-BA09-E93A69D06809}">
      <dgm:prSet/>
      <dgm:spPr/>
      <dgm:t>
        <a:bodyPr/>
        <a:lstStyle/>
        <a:p>
          <a:endParaRPr lang="en-US"/>
        </a:p>
      </dgm:t>
    </dgm:pt>
    <dgm:pt modelId="{CD25B1AC-5815-4DE3-95E3-A73C3337D40D}" type="sibTrans" cxnId="{C43E2998-2586-4A49-BA09-E93A69D06809}">
      <dgm:prSet/>
      <dgm:spPr/>
      <dgm:t>
        <a:bodyPr/>
        <a:lstStyle/>
        <a:p>
          <a:endParaRPr lang="en-US"/>
        </a:p>
      </dgm:t>
    </dgm:pt>
    <dgm:pt modelId="{B4F4E592-DEE8-44F1-B1C6-16AF187A480B}">
      <dgm:prSet/>
      <dgm:spPr/>
      <dgm:t>
        <a:bodyPr/>
        <a:lstStyle/>
        <a:p>
          <a:r>
            <a:rPr lang="id-ID"/>
            <a:t>Menyediakan dukungan purna jual kepada pelanggan.</a:t>
          </a:r>
          <a:endParaRPr lang="en-US"/>
        </a:p>
      </dgm:t>
    </dgm:pt>
    <dgm:pt modelId="{41ACB794-0DF8-43A6-ACEF-9BE3856261C0}" type="parTrans" cxnId="{F1EE4005-8D9E-416D-847E-13806457C1A7}">
      <dgm:prSet/>
      <dgm:spPr/>
      <dgm:t>
        <a:bodyPr/>
        <a:lstStyle/>
        <a:p>
          <a:endParaRPr lang="en-US"/>
        </a:p>
      </dgm:t>
    </dgm:pt>
    <dgm:pt modelId="{86497B69-B6C3-496E-8631-619D071BFE8A}" type="sibTrans" cxnId="{F1EE4005-8D9E-416D-847E-13806457C1A7}">
      <dgm:prSet/>
      <dgm:spPr/>
      <dgm:t>
        <a:bodyPr/>
        <a:lstStyle/>
        <a:p>
          <a:endParaRPr lang="en-US"/>
        </a:p>
      </dgm:t>
    </dgm:pt>
    <dgm:pt modelId="{54B09FB8-0403-4BDC-9245-AA5290BE49A3}" type="pres">
      <dgm:prSet presAssocID="{81A5F208-D2D7-4EA1-A615-701E6CA85CE8}" presName="diagram" presStyleCnt="0">
        <dgm:presLayoutVars>
          <dgm:dir/>
          <dgm:resizeHandles val="exact"/>
        </dgm:presLayoutVars>
      </dgm:prSet>
      <dgm:spPr/>
    </dgm:pt>
    <dgm:pt modelId="{F119C669-FAD0-4521-9DBA-D179CC9A8E6B}" type="pres">
      <dgm:prSet presAssocID="{6D04ED5C-724B-4B7C-A38C-24B3E5CB904C}" presName="node" presStyleLbl="node1" presStyleIdx="0" presStyleCnt="8">
        <dgm:presLayoutVars>
          <dgm:bulletEnabled val="1"/>
        </dgm:presLayoutVars>
      </dgm:prSet>
      <dgm:spPr/>
    </dgm:pt>
    <dgm:pt modelId="{0812D7EB-2E7B-4CEC-96D3-9C62E20062EB}" type="pres">
      <dgm:prSet presAssocID="{0E39C3BB-CBA3-4F3B-9B7D-86ADCEE1723D}" presName="sibTrans" presStyleCnt="0"/>
      <dgm:spPr/>
    </dgm:pt>
    <dgm:pt modelId="{58031D93-99D8-4294-83E9-A70CAB93CCE1}" type="pres">
      <dgm:prSet presAssocID="{51A8E0A8-F069-495E-92AE-7E5F857E81B3}" presName="node" presStyleLbl="node1" presStyleIdx="1" presStyleCnt="8">
        <dgm:presLayoutVars>
          <dgm:bulletEnabled val="1"/>
        </dgm:presLayoutVars>
      </dgm:prSet>
      <dgm:spPr/>
    </dgm:pt>
    <dgm:pt modelId="{43D6FA6A-7F86-4FDD-A359-CE737880F125}" type="pres">
      <dgm:prSet presAssocID="{F9C52892-7B8C-4C7A-BA77-FE215188F48B}" presName="sibTrans" presStyleCnt="0"/>
      <dgm:spPr/>
    </dgm:pt>
    <dgm:pt modelId="{176BD3DA-151C-4086-8808-8906FD261B8C}" type="pres">
      <dgm:prSet presAssocID="{509C0AD7-08E6-4740-B67F-7C6E343571DE}" presName="node" presStyleLbl="node1" presStyleIdx="2" presStyleCnt="8">
        <dgm:presLayoutVars>
          <dgm:bulletEnabled val="1"/>
        </dgm:presLayoutVars>
      </dgm:prSet>
      <dgm:spPr/>
    </dgm:pt>
    <dgm:pt modelId="{A87538D2-AEC6-49E9-BC77-B4E35A368B9D}" type="pres">
      <dgm:prSet presAssocID="{A57EB3E8-FE88-4AB1-893F-2F5E12FDF0CA}" presName="sibTrans" presStyleCnt="0"/>
      <dgm:spPr/>
    </dgm:pt>
    <dgm:pt modelId="{476A5752-82D5-4E38-825B-EA3B83794AFD}" type="pres">
      <dgm:prSet presAssocID="{D594AE13-DAB7-4597-9475-9BB4F2DD209A}" presName="node" presStyleLbl="node1" presStyleIdx="3" presStyleCnt="8">
        <dgm:presLayoutVars>
          <dgm:bulletEnabled val="1"/>
        </dgm:presLayoutVars>
      </dgm:prSet>
      <dgm:spPr/>
    </dgm:pt>
    <dgm:pt modelId="{0961A882-2642-4F5A-B1E6-F6EAA16E2B45}" type="pres">
      <dgm:prSet presAssocID="{CE593AB2-D857-45BC-AEF9-FBFC6D85B325}" presName="sibTrans" presStyleCnt="0"/>
      <dgm:spPr/>
    </dgm:pt>
    <dgm:pt modelId="{5694FBB0-D194-45DF-96BB-3EF883328881}" type="pres">
      <dgm:prSet presAssocID="{6951D2DE-CA6B-4209-B5B3-39CB99BA73DF}" presName="node" presStyleLbl="node1" presStyleIdx="4" presStyleCnt="8">
        <dgm:presLayoutVars>
          <dgm:bulletEnabled val="1"/>
        </dgm:presLayoutVars>
      </dgm:prSet>
      <dgm:spPr/>
    </dgm:pt>
    <dgm:pt modelId="{7C19AC52-AF3A-453F-A52E-5F9AA173A388}" type="pres">
      <dgm:prSet presAssocID="{35B42E1C-1C4B-490E-8369-72F69764E4A8}" presName="sibTrans" presStyleCnt="0"/>
      <dgm:spPr/>
    </dgm:pt>
    <dgm:pt modelId="{D4E48A27-3AF8-419A-BABC-B1A92AC40DD6}" type="pres">
      <dgm:prSet presAssocID="{18F956D2-70DF-4C6B-99D8-1808F09E8F05}" presName="node" presStyleLbl="node1" presStyleIdx="5" presStyleCnt="8">
        <dgm:presLayoutVars>
          <dgm:bulletEnabled val="1"/>
        </dgm:presLayoutVars>
      </dgm:prSet>
      <dgm:spPr/>
    </dgm:pt>
    <dgm:pt modelId="{45269BB4-CA27-409D-956B-B9B716F13EE8}" type="pres">
      <dgm:prSet presAssocID="{2EBBC2AE-B45D-4293-A2F6-577857C2D303}" presName="sibTrans" presStyleCnt="0"/>
      <dgm:spPr/>
    </dgm:pt>
    <dgm:pt modelId="{8522F1EB-B58D-47EE-AA78-3F035A7EBC5E}" type="pres">
      <dgm:prSet presAssocID="{B5CEFDB3-BEFD-4090-82B4-8BDD6ECC1778}" presName="node" presStyleLbl="node1" presStyleIdx="6" presStyleCnt="8">
        <dgm:presLayoutVars>
          <dgm:bulletEnabled val="1"/>
        </dgm:presLayoutVars>
      </dgm:prSet>
      <dgm:spPr/>
    </dgm:pt>
    <dgm:pt modelId="{EE6A8D70-EDE8-4EAA-944F-2C2E8766150C}" type="pres">
      <dgm:prSet presAssocID="{CD25B1AC-5815-4DE3-95E3-A73C3337D40D}" presName="sibTrans" presStyleCnt="0"/>
      <dgm:spPr/>
    </dgm:pt>
    <dgm:pt modelId="{328BDD48-A939-4451-BE66-CA2E45FE32B2}" type="pres">
      <dgm:prSet presAssocID="{B4F4E592-DEE8-44F1-B1C6-16AF187A480B}" presName="node" presStyleLbl="node1" presStyleIdx="7" presStyleCnt="8">
        <dgm:presLayoutVars>
          <dgm:bulletEnabled val="1"/>
        </dgm:presLayoutVars>
      </dgm:prSet>
      <dgm:spPr/>
    </dgm:pt>
  </dgm:ptLst>
  <dgm:cxnLst>
    <dgm:cxn modelId="{F1EE4005-8D9E-416D-847E-13806457C1A7}" srcId="{81A5F208-D2D7-4EA1-A615-701E6CA85CE8}" destId="{B4F4E592-DEE8-44F1-B1C6-16AF187A480B}" srcOrd="7" destOrd="0" parTransId="{41ACB794-0DF8-43A6-ACEF-9BE3856261C0}" sibTransId="{86497B69-B6C3-496E-8631-619D071BFE8A}"/>
    <dgm:cxn modelId="{079DDD08-2038-4A4B-BB0A-01FEF4DF1BF0}" type="presOf" srcId="{B4F4E592-DEE8-44F1-B1C6-16AF187A480B}" destId="{328BDD48-A939-4451-BE66-CA2E45FE32B2}" srcOrd="0" destOrd="0" presId="urn:microsoft.com/office/officeart/2005/8/layout/default"/>
    <dgm:cxn modelId="{2735DE0B-0540-4C22-AB21-265FE8FC6E65}" type="presOf" srcId="{6951D2DE-CA6B-4209-B5B3-39CB99BA73DF}" destId="{5694FBB0-D194-45DF-96BB-3EF883328881}" srcOrd="0" destOrd="0" presId="urn:microsoft.com/office/officeart/2005/8/layout/default"/>
    <dgm:cxn modelId="{E5E0FF0D-886A-47AA-ADFE-DE27012150B6}" type="presOf" srcId="{509C0AD7-08E6-4740-B67F-7C6E343571DE}" destId="{176BD3DA-151C-4086-8808-8906FD261B8C}" srcOrd="0" destOrd="0" presId="urn:microsoft.com/office/officeart/2005/8/layout/default"/>
    <dgm:cxn modelId="{9D303437-8412-43C9-9406-26B7380DAA4F}" srcId="{81A5F208-D2D7-4EA1-A615-701E6CA85CE8}" destId="{D594AE13-DAB7-4597-9475-9BB4F2DD209A}" srcOrd="3" destOrd="0" parTransId="{AA7DC2BC-207F-4851-987A-5FACED381CF1}" sibTransId="{CE593AB2-D857-45BC-AEF9-FBFC6D85B325}"/>
    <dgm:cxn modelId="{796B4385-E1CE-4E9F-A6D5-7A9EB28657CF}" type="presOf" srcId="{18F956D2-70DF-4C6B-99D8-1808F09E8F05}" destId="{D4E48A27-3AF8-419A-BABC-B1A92AC40DD6}" srcOrd="0" destOrd="0" presId="urn:microsoft.com/office/officeart/2005/8/layout/default"/>
    <dgm:cxn modelId="{7D9FB58A-95E9-48DF-9CC4-A047F04B17DA}" type="presOf" srcId="{6D04ED5C-724B-4B7C-A38C-24B3E5CB904C}" destId="{F119C669-FAD0-4521-9DBA-D179CC9A8E6B}" srcOrd="0" destOrd="0" presId="urn:microsoft.com/office/officeart/2005/8/layout/default"/>
    <dgm:cxn modelId="{8BCAA592-733F-4954-B8AE-094B52AB8F48}" type="presOf" srcId="{81A5F208-D2D7-4EA1-A615-701E6CA85CE8}" destId="{54B09FB8-0403-4BDC-9245-AA5290BE49A3}" srcOrd="0" destOrd="0" presId="urn:microsoft.com/office/officeart/2005/8/layout/default"/>
    <dgm:cxn modelId="{C43E2998-2586-4A49-BA09-E93A69D06809}" srcId="{81A5F208-D2D7-4EA1-A615-701E6CA85CE8}" destId="{B5CEFDB3-BEFD-4090-82B4-8BDD6ECC1778}" srcOrd="6" destOrd="0" parTransId="{CFFF5BE4-D0C6-4B66-AC74-AAE16FEEAEF6}" sibTransId="{CD25B1AC-5815-4DE3-95E3-A73C3337D40D}"/>
    <dgm:cxn modelId="{CCDEDCB6-FAB1-449F-822B-980024DDBF27}" srcId="{81A5F208-D2D7-4EA1-A615-701E6CA85CE8}" destId="{6951D2DE-CA6B-4209-B5B3-39CB99BA73DF}" srcOrd="4" destOrd="0" parTransId="{1643F379-1B74-4147-B260-A803111BA6F2}" sibTransId="{35B42E1C-1C4B-490E-8369-72F69764E4A8}"/>
    <dgm:cxn modelId="{62BE35C0-C2F1-4314-9F43-C4853C749B2C}" srcId="{81A5F208-D2D7-4EA1-A615-701E6CA85CE8}" destId="{6D04ED5C-724B-4B7C-A38C-24B3E5CB904C}" srcOrd="0" destOrd="0" parTransId="{77E3F037-5A39-4C37-A441-408B8AB0EB06}" sibTransId="{0E39C3BB-CBA3-4F3B-9B7D-86ADCEE1723D}"/>
    <dgm:cxn modelId="{F32511C7-62F7-422E-A3C5-C66A8D592B05}" srcId="{81A5F208-D2D7-4EA1-A615-701E6CA85CE8}" destId="{509C0AD7-08E6-4740-B67F-7C6E343571DE}" srcOrd="2" destOrd="0" parTransId="{99DE2E4E-E593-4F06-9148-459B0E4C2B93}" sibTransId="{A57EB3E8-FE88-4AB1-893F-2F5E12FDF0CA}"/>
    <dgm:cxn modelId="{5565DFCF-3A97-404D-98AC-0FD221131E1C}" type="presOf" srcId="{B5CEFDB3-BEFD-4090-82B4-8BDD6ECC1778}" destId="{8522F1EB-B58D-47EE-AA78-3F035A7EBC5E}" srcOrd="0" destOrd="0" presId="urn:microsoft.com/office/officeart/2005/8/layout/default"/>
    <dgm:cxn modelId="{F10501D1-8FC3-4D1A-B914-D1CCEB12A248}" type="presOf" srcId="{51A8E0A8-F069-495E-92AE-7E5F857E81B3}" destId="{58031D93-99D8-4294-83E9-A70CAB93CCE1}" srcOrd="0" destOrd="0" presId="urn:microsoft.com/office/officeart/2005/8/layout/default"/>
    <dgm:cxn modelId="{8F04C2E0-9661-490C-83F0-F3939C30E377}" srcId="{81A5F208-D2D7-4EA1-A615-701E6CA85CE8}" destId="{18F956D2-70DF-4C6B-99D8-1808F09E8F05}" srcOrd="5" destOrd="0" parTransId="{3995F28E-1C7F-42E3-9BCA-381B9F68DDBA}" sibTransId="{2EBBC2AE-B45D-4293-A2F6-577857C2D303}"/>
    <dgm:cxn modelId="{D40F7BE2-95A4-4372-A283-3990768C4C76}" type="presOf" srcId="{D594AE13-DAB7-4597-9475-9BB4F2DD209A}" destId="{476A5752-82D5-4E38-825B-EA3B83794AFD}" srcOrd="0" destOrd="0" presId="urn:microsoft.com/office/officeart/2005/8/layout/default"/>
    <dgm:cxn modelId="{FA59E2EC-A639-4B73-9814-A4CA71EF39E7}" srcId="{81A5F208-D2D7-4EA1-A615-701E6CA85CE8}" destId="{51A8E0A8-F069-495E-92AE-7E5F857E81B3}" srcOrd="1" destOrd="0" parTransId="{9A3FB487-9F67-4FB7-AA76-830F4D8C50EC}" sibTransId="{F9C52892-7B8C-4C7A-BA77-FE215188F48B}"/>
    <dgm:cxn modelId="{CA4E1097-4679-4C73-A463-AF6E30E3277E}" type="presParOf" srcId="{54B09FB8-0403-4BDC-9245-AA5290BE49A3}" destId="{F119C669-FAD0-4521-9DBA-D179CC9A8E6B}" srcOrd="0" destOrd="0" presId="urn:microsoft.com/office/officeart/2005/8/layout/default"/>
    <dgm:cxn modelId="{EC879D1D-14DB-4D8A-9A00-A3D888E39361}" type="presParOf" srcId="{54B09FB8-0403-4BDC-9245-AA5290BE49A3}" destId="{0812D7EB-2E7B-4CEC-96D3-9C62E20062EB}" srcOrd="1" destOrd="0" presId="urn:microsoft.com/office/officeart/2005/8/layout/default"/>
    <dgm:cxn modelId="{D8991E40-056A-4044-8283-DD9D1A1A5DAB}" type="presParOf" srcId="{54B09FB8-0403-4BDC-9245-AA5290BE49A3}" destId="{58031D93-99D8-4294-83E9-A70CAB93CCE1}" srcOrd="2" destOrd="0" presId="urn:microsoft.com/office/officeart/2005/8/layout/default"/>
    <dgm:cxn modelId="{5D005377-ADCA-4B92-A884-8563E85E525B}" type="presParOf" srcId="{54B09FB8-0403-4BDC-9245-AA5290BE49A3}" destId="{43D6FA6A-7F86-4FDD-A359-CE737880F125}" srcOrd="3" destOrd="0" presId="urn:microsoft.com/office/officeart/2005/8/layout/default"/>
    <dgm:cxn modelId="{D95B460F-ECF5-447D-831F-01E84A00B588}" type="presParOf" srcId="{54B09FB8-0403-4BDC-9245-AA5290BE49A3}" destId="{176BD3DA-151C-4086-8808-8906FD261B8C}" srcOrd="4" destOrd="0" presId="urn:microsoft.com/office/officeart/2005/8/layout/default"/>
    <dgm:cxn modelId="{C0BB87E0-E630-445B-9B2D-0FD502DF46F0}" type="presParOf" srcId="{54B09FB8-0403-4BDC-9245-AA5290BE49A3}" destId="{A87538D2-AEC6-49E9-BC77-B4E35A368B9D}" srcOrd="5" destOrd="0" presId="urn:microsoft.com/office/officeart/2005/8/layout/default"/>
    <dgm:cxn modelId="{755ABFEA-47C6-44FA-A5AE-9BA1FC173E9B}" type="presParOf" srcId="{54B09FB8-0403-4BDC-9245-AA5290BE49A3}" destId="{476A5752-82D5-4E38-825B-EA3B83794AFD}" srcOrd="6" destOrd="0" presId="urn:microsoft.com/office/officeart/2005/8/layout/default"/>
    <dgm:cxn modelId="{6DDDDB2A-3BA5-4B5B-AE7E-52C114E2E055}" type="presParOf" srcId="{54B09FB8-0403-4BDC-9245-AA5290BE49A3}" destId="{0961A882-2642-4F5A-B1E6-F6EAA16E2B45}" srcOrd="7" destOrd="0" presId="urn:microsoft.com/office/officeart/2005/8/layout/default"/>
    <dgm:cxn modelId="{1BC8B628-2B6E-425C-B23C-4860E53FAC23}" type="presParOf" srcId="{54B09FB8-0403-4BDC-9245-AA5290BE49A3}" destId="{5694FBB0-D194-45DF-96BB-3EF883328881}" srcOrd="8" destOrd="0" presId="urn:microsoft.com/office/officeart/2005/8/layout/default"/>
    <dgm:cxn modelId="{BB841B15-424F-467F-8DCE-73DD98F0D124}" type="presParOf" srcId="{54B09FB8-0403-4BDC-9245-AA5290BE49A3}" destId="{7C19AC52-AF3A-453F-A52E-5F9AA173A388}" srcOrd="9" destOrd="0" presId="urn:microsoft.com/office/officeart/2005/8/layout/default"/>
    <dgm:cxn modelId="{64354EE2-6568-4837-8159-EF5E7D37642F}" type="presParOf" srcId="{54B09FB8-0403-4BDC-9245-AA5290BE49A3}" destId="{D4E48A27-3AF8-419A-BABC-B1A92AC40DD6}" srcOrd="10" destOrd="0" presId="urn:microsoft.com/office/officeart/2005/8/layout/default"/>
    <dgm:cxn modelId="{780B705F-6BC2-45F4-BA64-80DDF7991D0D}" type="presParOf" srcId="{54B09FB8-0403-4BDC-9245-AA5290BE49A3}" destId="{45269BB4-CA27-409D-956B-B9B716F13EE8}" srcOrd="11" destOrd="0" presId="urn:microsoft.com/office/officeart/2005/8/layout/default"/>
    <dgm:cxn modelId="{A2E7EC1D-C981-4319-8714-97176F685D9A}" type="presParOf" srcId="{54B09FB8-0403-4BDC-9245-AA5290BE49A3}" destId="{8522F1EB-B58D-47EE-AA78-3F035A7EBC5E}" srcOrd="12" destOrd="0" presId="urn:microsoft.com/office/officeart/2005/8/layout/default"/>
    <dgm:cxn modelId="{4E1DF1ED-0094-4786-9703-646D1792CE0A}" type="presParOf" srcId="{54B09FB8-0403-4BDC-9245-AA5290BE49A3}" destId="{EE6A8D70-EDE8-4EAA-944F-2C2E8766150C}" srcOrd="13" destOrd="0" presId="urn:microsoft.com/office/officeart/2005/8/layout/default"/>
    <dgm:cxn modelId="{10595A13-3673-4C4B-BFCB-2F18CA063E57}" type="presParOf" srcId="{54B09FB8-0403-4BDC-9245-AA5290BE49A3}" destId="{328BDD48-A939-4451-BE66-CA2E45FE32B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D17882-43EE-4ED2-9B78-A03E034E759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B85D07A-181B-475C-80F7-4D147510637A}">
      <dgm:prSet/>
      <dgm:spPr/>
      <dgm:t>
        <a:bodyPr/>
        <a:lstStyle/>
        <a:p>
          <a:r>
            <a:rPr lang="id-ID"/>
            <a:t>Strategi Loyalitas: Ini melibatkan program (seperti program poin, diskon eksklusif, atau hadiah) yang menghargai pelanggan atas pembelian berulang mereka. Hal ini menciptakan ikatan emosional dan rasa saling menghargai antara pelanggan dan merek.</a:t>
          </a:r>
          <a:endParaRPr lang="en-US"/>
        </a:p>
      </dgm:t>
    </dgm:pt>
    <dgm:pt modelId="{5D4ADFD4-805E-4246-88E5-F1A168892D20}" type="parTrans" cxnId="{9F983E42-F55E-432E-B5B7-686F3D815D7F}">
      <dgm:prSet/>
      <dgm:spPr/>
      <dgm:t>
        <a:bodyPr/>
        <a:lstStyle/>
        <a:p>
          <a:endParaRPr lang="en-US"/>
        </a:p>
      </dgm:t>
    </dgm:pt>
    <dgm:pt modelId="{7B3FF117-41B5-43C4-9BAD-3AA72B04C246}" type="sibTrans" cxnId="{9F983E42-F55E-432E-B5B7-686F3D815D7F}">
      <dgm:prSet/>
      <dgm:spPr/>
      <dgm:t>
        <a:bodyPr/>
        <a:lstStyle/>
        <a:p>
          <a:endParaRPr lang="en-US"/>
        </a:p>
      </dgm:t>
    </dgm:pt>
    <dgm:pt modelId="{E6F7A26B-1B53-42DB-A2ED-EB695333DA3F}">
      <dgm:prSet/>
      <dgm:spPr/>
      <dgm:t>
        <a:bodyPr/>
        <a:lstStyle/>
        <a:p>
          <a:r>
            <a:rPr lang="id-ID"/>
            <a:t>Strategi Retensi: Ini berfokus pada menjaga pelanggan yang sudah ada agar tidak beralih ke pesaing. Ini sering kali melibatkan layanan pelanggan yang unggul, komunikasi yang dipersonalisasi, dan secara konsisten memenuhi atau melampaui ekspektasi pelanggan.</a:t>
          </a:r>
          <a:endParaRPr lang="en-US"/>
        </a:p>
      </dgm:t>
    </dgm:pt>
    <dgm:pt modelId="{138155F9-2401-4B73-8E9C-F1F5A45FB074}" type="parTrans" cxnId="{EDB7F85C-0319-4750-92AE-88B47B77408E}">
      <dgm:prSet/>
      <dgm:spPr/>
      <dgm:t>
        <a:bodyPr/>
        <a:lstStyle/>
        <a:p>
          <a:endParaRPr lang="en-US"/>
        </a:p>
      </dgm:t>
    </dgm:pt>
    <dgm:pt modelId="{D353AB9A-0CD5-4A2A-BC1E-A55DB36921A8}" type="sibTrans" cxnId="{EDB7F85C-0319-4750-92AE-88B47B77408E}">
      <dgm:prSet/>
      <dgm:spPr/>
      <dgm:t>
        <a:bodyPr/>
        <a:lstStyle/>
        <a:p>
          <a:endParaRPr lang="en-US"/>
        </a:p>
      </dgm:t>
    </dgm:pt>
    <dgm:pt modelId="{8E4681D9-C6BC-43D8-8746-3E233A5A567C}">
      <dgm:prSet/>
      <dgm:spPr/>
      <dgm:t>
        <a:bodyPr/>
        <a:lstStyle/>
        <a:p>
          <a:r>
            <a:rPr lang="id-ID"/>
            <a:t>Peningkatan Kepercayaan: Dengan menerapkan kedua strategi tersebut secara efektif, merek menunjukkan bahwa mereka menghargai pelanggan mereka lebih dari sekadar transaksi penjualan tunggal. Konsistensi dalam interaksi positif dan penghargaan membangun kepercayaan, yang pada akhirnya menghasilkan advokasi merek (pelanggan merekomendasikan merek kepada orang lain) dan loyalitas jangka panjang. </a:t>
          </a:r>
          <a:endParaRPr lang="en-US"/>
        </a:p>
      </dgm:t>
    </dgm:pt>
    <dgm:pt modelId="{0328597E-7731-4492-9F2D-12144E3D3EEF}" type="parTrans" cxnId="{3D2B41F7-702E-4EFF-A091-58C79AFF13A5}">
      <dgm:prSet/>
      <dgm:spPr/>
      <dgm:t>
        <a:bodyPr/>
        <a:lstStyle/>
        <a:p>
          <a:endParaRPr lang="en-US"/>
        </a:p>
      </dgm:t>
    </dgm:pt>
    <dgm:pt modelId="{A58F6921-8531-4B98-A196-E3712A3BA443}" type="sibTrans" cxnId="{3D2B41F7-702E-4EFF-A091-58C79AFF13A5}">
      <dgm:prSet/>
      <dgm:spPr/>
      <dgm:t>
        <a:bodyPr/>
        <a:lstStyle/>
        <a:p>
          <a:endParaRPr lang="en-US"/>
        </a:p>
      </dgm:t>
    </dgm:pt>
    <dgm:pt modelId="{F56B4D61-3D76-4E88-A91A-5816FAB526B8}" type="pres">
      <dgm:prSet presAssocID="{D6D17882-43EE-4ED2-9B78-A03E034E7591}" presName="linear" presStyleCnt="0">
        <dgm:presLayoutVars>
          <dgm:animLvl val="lvl"/>
          <dgm:resizeHandles val="exact"/>
        </dgm:presLayoutVars>
      </dgm:prSet>
      <dgm:spPr/>
    </dgm:pt>
    <dgm:pt modelId="{DA1A0AB9-0917-4BD0-B84F-E9D3ACC95428}" type="pres">
      <dgm:prSet presAssocID="{AB85D07A-181B-475C-80F7-4D147510637A}" presName="parentText" presStyleLbl="node1" presStyleIdx="0" presStyleCnt="3">
        <dgm:presLayoutVars>
          <dgm:chMax val="0"/>
          <dgm:bulletEnabled val="1"/>
        </dgm:presLayoutVars>
      </dgm:prSet>
      <dgm:spPr/>
    </dgm:pt>
    <dgm:pt modelId="{D6B14E51-2791-467B-A132-314D31CAE691}" type="pres">
      <dgm:prSet presAssocID="{7B3FF117-41B5-43C4-9BAD-3AA72B04C246}" presName="spacer" presStyleCnt="0"/>
      <dgm:spPr/>
    </dgm:pt>
    <dgm:pt modelId="{34461EFF-1846-40CF-AA93-181B6546E57E}" type="pres">
      <dgm:prSet presAssocID="{E6F7A26B-1B53-42DB-A2ED-EB695333DA3F}" presName="parentText" presStyleLbl="node1" presStyleIdx="1" presStyleCnt="3">
        <dgm:presLayoutVars>
          <dgm:chMax val="0"/>
          <dgm:bulletEnabled val="1"/>
        </dgm:presLayoutVars>
      </dgm:prSet>
      <dgm:spPr/>
    </dgm:pt>
    <dgm:pt modelId="{D0FDA5D6-39E8-4643-B411-86640E4C7BE5}" type="pres">
      <dgm:prSet presAssocID="{D353AB9A-0CD5-4A2A-BC1E-A55DB36921A8}" presName="spacer" presStyleCnt="0"/>
      <dgm:spPr/>
    </dgm:pt>
    <dgm:pt modelId="{7D86F5B9-B0AE-46DC-AAAD-F74968222931}" type="pres">
      <dgm:prSet presAssocID="{8E4681D9-C6BC-43D8-8746-3E233A5A567C}" presName="parentText" presStyleLbl="node1" presStyleIdx="2" presStyleCnt="3">
        <dgm:presLayoutVars>
          <dgm:chMax val="0"/>
          <dgm:bulletEnabled val="1"/>
        </dgm:presLayoutVars>
      </dgm:prSet>
      <dgm:spPr/>
    </dgm:pt>
  </dgm:ptLst>
  <dgm:cxnLst>
    <dgm:cxn modelId="{72F0432B-56E0-47A4-A1A6-AA3CE8238F59}" type="presOf" srcId="{E6F7A26B-1B53-42DB-A2ED-EB695333DA3F}" destId="{34461EFF-1846-40CF-AA93-181B6546E57E}" srcOrd="0" destOrd="0" presId="urn:microsoft.com/office/officeart/2005/8/layout/vList2"/>
    <dgm:cxn modelId="{EDB7F85C-0319-4750-92AE-88B47B77408E}" srcId="{D6D17882-43EE-4ED2-9B78-A03E034E7591}" destId="{E6F7A26B-1B53-42DB-A2ED-EB695333DA3F}" srcOrd="1" destOrd="0" parTransId="{138155F9-2401-4B73-8E9C-F1F5A45FB074}" sibTransId="{D353AB9A-0CD5-4A2A-BC1E-A55DB36921A8}"/>
    <dgm:cxn modelId="{C77F425F-91AF-4B5F-9242-FCEFF328AC5B}" type="presOf" srcId="{8E4681D9-C6BC-43D8-8746-3E233A5A567C}" destId="{7D86F5B9-B0AE-46DC-AAAD-F74968222931}" srcOrd="0" destOrd="0" presId="urn:microsoft.com/office/officeart/2005/8/layout/vList2"/>
    <dgm:cxn modelId="{9F983E42-F55E-432E-B5B7-686F3D815D7F}" srcId="{D6D17882-43EE-4ED2-9B78-A03E034E7591}" destId="{AB85D07A-181B-475C-80F7-4D147510637A}" srcOrd="0" destOrd="0" parTransId="{5D4ADFD4-805E-4246-88E5-F1A168892D20}" sibTransId="{7B3FF117-41B5-43C4-9BAD-3AA72B04C246}"/>
    <dgm:cxn modelId="{3D56D6BD-5A2E-453E-BB27-4CC261DE0F06}" type="presOf" srcId="{D6D17882-43EE-4ED2-9B78-A03E034E7591}" destId="{F56B4D61-3D76-4E88-A91A-5816FAB526B8}" srcOrd="0" destOrd="0" presId="urn:microsoft.com/office/officeart/2005/8/layout/vList2"/>
    <dgm:cxn modelId="{5B5095E6-1A59-4993-A76C-0237830D5AF4}" type="presOf" srcId="{AB85D07A-181B-475C-80F7-4D147510637A}" destId="{DA1A0AB9-0917-4BD0-B84F-E9D3ACC95428}" srcOrd="0" destOrd="0" presId="urn:microsoft.com/office/officeart/2005/8/layout/vList2"/>
    <dgm:cxn modelId="{3D2B41F7-702E-4EFF-A091-58C79AFF13A5}" srcId="{D6D17882-43EE-4ED2-9B78-A03E034E7591}" destId="{8E4681D9-C6BC-43D8-8746-3E233A5A567C}" srcOrd="2" destOrd="0" parTransId="{0328597E-7731-4492-9F2D-12144E3D3EEF}" sibTransId="{A58F6921-8531-4B98-A196-E3712A3BA443}"/>
    <dgm:cxn modelId="{DC961A91-7354-481D-9299-8B207DD6BD9C}" type="presParOf" srcId="{F56B4D61-3D76-4E88-A91A-5816FAB526B8}" destId="{DA1A0AB9-0917-4BD0-B84F-E9D3ACC95428}" srcOrd="0" destOrd="0" presId="urn:microsoft.com/office/officeart/2005/8/layout/vList2"/>
    <dgm:cxn modelId="{55008050-37CE-42E6-8D1E-FCF191F164BF}" type="presParOf" srcId="{F56B4D61-3D76-4E88-A91A-5816FAB526B8}" destId="{D6B14E51-2791-467B-A132-314D31CAE691}" srcOrd="1" destOrd="0" presId="urn:microsoft.com/office/officeart/2005/8/layout/vList2"/>
    <dgm:cxn modelId="{3B76C65A-B142-4A7B-ABE1-E5B799191C43}" type="presParOf" srcId="{F56B4D61-3D76-4E88-A91A-5816FAB526B8}" destId="{34461EFF-1846-40CF-AA93-181B6546E57E}" srcOrd="2" destOrd="0" presId="urn:microsoft.com/office/officeart/2005/8/layout/vList2"/>
    <dgm:cxn modelId="{B61F46B8-1A62-49B9-B0C2-02135A7F08C1}" type="presParOf" srcId="{F56B4D61-3D76-4E88-A91A-5816FAB526B8}" destId="{D0FDA5D6-39E8-4643-B411-86640E4C7BE5}" srcOrd="3" destOrd="0" presId="urn:microsoft.com/office/officeart/2005/8/layout/vList2"/>
    <dgm:cxn modelId="{906A10EA-2A33-450A-A677-777C17B4784A}" type="presParOf" srcId="{F56B4D61-3D76-4E88-A91A-5816FAB526B8}" destId="{7D86F5B9-B0AE-46DC-AAAD-F7496822293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673620-83E4-4451-A2B5-5D84F558EBC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E55CC27-EA2C-4496-84F7-256A5F7ACC89}">
      <dgm:prSet/>
      <dgm:spPr/>
      <dgm:t>
        <a:bodyPr/>
        <a:lstStyle/>
        <a:p>
          <a:r>
            <a:rPr lang="id-ID"/>
            <a:t>kumpulan dari semua jenis biaya yang dikeluarkan perusahaan untuk memproduksi produk, mengirimkannya ke pelanggan, dan menjaga operasional bisnis tetap berjalan [1]. Hal ini mencakup berbagai komponen, antara lain: </a:t>
          </a:r>
          <a:endParaRPr lang="en-US"/>
        </a:p>
      </dgm:t>
    </dgm:pt>
    <dgm:pt modelId="{7DA491AD-97B5-4D20-A699-0F902CF7A9DE}" type="parTrans" cxnId="{27AB45AF-0CBA-498A-B341-31030BF0D2F7}">
      <dgm:prSet/>
      <dgm:spPr/>
      <dgm:t>
        <a:bodyPr/>
        <a:lstStyle/>
        <a:p>
          <a:endParaRPr lang="en-US"/>
        </a:p>
      </dgm:t>
    </dgm:pt>
    <dgm:pt modelId="{34BEB7FB-77E8-4E92-8E68-90677E396EC0}" type="sibTrans" cxnId="{27AB45AF-0CBA-498A-B341-31030BF0D2F7}">
      <dgm:prSet/>
      <dgm:spPr/>
      <dgm:t>
        <a:bodyPr/>
        <a:lstStyle/>
        <a:p>
          <a:endParaRPr lang="en-US"/>
        </a:p>
      </dgm:t>
    </dgm:pt>
    <dgm:pt modelId="{2DD24292-0870-49B0-97B1-18C643D60513}">
      <dgm:prSet/>
      <dgm:spPr/>
      <dgm:t>
        <a:bodyPr/>
        <a:lstStyle/>
        <a:p>
          <a:r>
            <a:rPr lang="id-ID"/>
            <a:t>Biaya Produksi: Ini termasuk bahan baku, biaya tenaga kerja langsung, dan overhead pabrik.</a:t>
          </a:r>
          <a:endParaRPr lang="en-US"/>
        </a:p>
      </dgm:t>
    </dgm:pt>
    <dgm:pt modelId="{D6EFCAE8-AE95-4376-A587-BFA9C0E18B91}" type="parTrans" cxnId="{6BE7A6DB-292A-4A19-B119-BBE723CC490A}">
      <dgm:prSet/>
      <dgm:spPr/>
      <dgm:t>
        <a:bodyPr/>
        <a:lstStyle/>
        <a:p>
          <a:endParaRPr lang="en-US"/>
        </a:p>
      </dgm:t>
    </dgm:pt>
    <dgm:pt modelId="{5EEECD12-7FFB-4234-BA1B-AF3EDC2B4503}" type="sibTrans" cxnId="{6BE7A6DB-292A-4A19-B119-BBE723CC490A}">
      <dgm:prSet/>
      <dgm:spPr/>
      <dgm:t>
        <a:bodyPr/>
        <a:lstStyle/>
        <a:p>
          <a:endParaRPr lang="en-US"/>
        </a:p>
      </dgm:t>
    </dgm:pt>
    <dgm:pt modelId="{CC2B855A-8AB2-43AB-BD36-3FA57AE4462E}">
      <dgm:prSet/>
      <dgm:spPr/>
      <dgm:t>
        <a:bodyPr/>
        <a:lstStyle/>
        <a:p>
          <a:r>
            <a:rPr lang="id-ID"/>
            <a:t>Biaya Distribusi: Mencakup logistik, transportasi, dan pemasaran untuk menjangkau pelanggan.</a:t>
          </a:r>
          <a:endParaRPr lang="en-US"/>
        </a:p>
      </dgm:t>
    </dgm:pt>
    <dgm:pt modelId="{CE600CA3-1AD9-4428-9D94-84EDA2D12EF4}" type="parTrans" cxnId="{14247003-FE7E-4A77-8117-FF60CCC35C01}">
      <dgm:prSet/>
      <dgm:spPr/>
      <dgm:t>
        <a:bodyPr/>
        <a:lstStyle/>
        <a:p>
          <a:endParaRPr lang="en-US"/>
        </a:p>
      </dgm:t>
    </dgm:pt>
    <dgm:pt modelId="{EAE16C0F-EC32-4F26-B5BA-FA743C289109}" type="sibTrans" cxnId="{14247003-FE7E-4A77-8117-FF60CCC35C01}">
      <dgm:prSet/>
      <dgm:spPr/>
      <dgm:t>
        <a:bodyPr/>
        <a:lstStyle/>
        <a:p>
          <a:endParaRPr lang="en-US"/>
        </a:p>
      </dgm:t>
    </dgm:pt>
    <dgm:pt modelId="{F7654711-FD84-4FE6-8D1C-4969FE43AFDF}">
      <dgm:prSet/>
      <dgm:spPr/>
      <dgm:t>
        <a:bodyPr/>
        <a:lstStyle/>
        <a:p>
          <a:r>
            <a:rPr lang="id-ID"/>
            <a:t>Biaya Pengembangan Teknologi/Litbang: Pengeluaran untuk inovasi, penelitian, dan pemeliharaan sistem TI.</a:t>
          </a:r>
          <a:endParaRPr lang="en-US"/>
        </a:p>
      </dgm:t>
    </dgm:pt>
    <dgm:pt modelId="{A5972DF7-584D-4A83-92FB-58FA061EF290}" type="parTrans" cxnId="{AEDE3148-E4C1-471E-92F0-0D5E4E1162FA}">
      <dgm:prSet/>
      <dgm:spPr/>
      <dgm:t>
        <a:bodyPr/>
        <a:lstStyle/>
        <a:p>
          <a:endParaRPr lang="en-US"/>
        </a:p>
      </dgm:t>
    </dgm:pt>
    <dgm:pt modelId="{D28F01C9-42EF-4A89-9E70-50A297FB1073}" type="sibTrans" cxnId="{AEDE3148-E4C1-471E-92F0-0D5E4E1162FA}">
      <dgm:prSet/>
      <dgm:spPr/>
      <dgm:t>
        <a:bodyPr/>
        <a:lstStyle/>
        <a:p>
          <a:endParaRPr lang="en-US"/>
        </a:p>
      </dgm:t>
    </dgm:pt>
    <dgm:pt modelId="{1835D0A2-835E-435E-97AB-95F59F6ACFC6}">
      <dgm:prSet/>
      <dgm:spPr/>
      <dgm:t>
        <a:bodyPr/>
        <a:lstStyle/>
        <a:p>
          <a:r>
            <a:rPr lang="id-ID"/>
            <a:t>Biaya Operasional Umum: Seperti sewa kantor, gaji staf administrasi, utilitas, dan biaya penjualan</a:t>
          </a:r>
          <a:endParaRPr lang="en-US"/>
        </a:p>
      </dgm:t>
    </dgm:pt>
    <dgm:pt modelId="{43F60953-5E56-4623-8C94-2AC48274F377}" type="parTrans" cxnId="{8F5A8347-5868-4501-8472-053411CA02FA}">
      <dgm:prSet/>
      <dgm:spPr/>
      <dgm:t>
        <a:bodyPr/>
        <a:lstStyle/>
        <a:p>
          <a:endParaRPr lang="en-US"/>
        </a:p>
      </dgm:t>
    </dgm:pt>
    <dgm:pt modelId="{2B019A82-9FD5-4961-8C61-A8C2D61DA13F}" type="sibTrans" cxnId="{8F5A8347-5868-4501-8472-053411CA02FA}">
      <dgm:prSet/>
      <dgm:spPr/>
      <dgm:t>
        <a:bodyPr/>
        <a:lstStyle/>
        <a:p>
          <a:endParaRPr lang="en-US"/>
        </a:p>
      </dgm:t>
    </dgm:pt>
    <dgm:pt modelId="{EE1960B6-995B-425D-8B1A-E50BAF0A3BC6}" type="pres">
      <dgm:prSet presAssocID="{11673620-83E4-4451-A2B5-5D84F558EBC6}" presName="diagram" presStyleCnt="0">
        <dgm:presLayoutVars>
          <dgm:dir/>
          <dgm:resizeHandles val="exact"/>
        </dgm:presLayoutVars>
      </dgm:prSet>
      <dgm:spPr/>
    </dgm:pt>
    <dgm:pt modelId="{A44F165D-571A-4875-857C-A651DB715090}" type="pres">
      <dgm:prSet presAssocID="{0E55CC27-EA2C-4496-84F7-256A5F7ACC89}" presName="node" presStyleLbl="node1" presStyleIdx="0" presStyleCnt="5">
        <dgm:presLayoutVars>
          <dgm:bulletEnabled val="1"/>
        </dgm:presLayoutVars>
      </dgm:prSet>
      <dgm:spPr/>
    </dgm:pt>
    <dgm:pt modelId="{D434EB4F-09F7-44F8-869A-5455CBB34994}" type="pres">
      <dgm:prSet presAssocID="{34BEB7FB-77E8-4E92-8E68-90677E396EC0}" presName="sibTrans" presStyleCnt="0"/>
      <dgm:spPr/>
    </dgm:pt>
    <dgm:pt modelId="{37713EA6-E9A2-44E5-8E9B-6948908918D8}" type="pres">
      <dgm:prSet presAssocID="{2DD24292-0870-49B0-97B1-18C643D60513}" presName="node" presStyleLbl="node1" presStyleIdx="1" presStyleCnt="5">
        <dgm:presLayoutVars>
          <dgm:bulletEnabled val="1"/>
        </dgm:presLayoutVars>
      </dgm:prSet>
      <dgm:spPr/>
    </dgm:pt>
    <dgm:pt modelId="{5E7081F3-6DEE-4772-96FB-2BC6BDBCF7B5}" type="pres">
      <dgm:prSet presAssocID="{5EEECD12-7FFB-4234-BA1B-AF3EDC2B4503}" presName="sibTrans" presStyleCnt="0"/>
      <dgm:spPr/>
    </dgm:pt>
    <dgm:pt modelId="{1766DB87-6C7D-4BCE-B664-329CBA645756}" type="pres">
      <dgm:prSet presAssocID="{CC2B855A-8AB2-43AB-BD36-3FA57AE4462E}" presName="node" presStyleLbl="node1" presStyleIdx="2" presStyleCnt="5">
        <dgm:presLayoutVars>
          <dgm:bulletEnabled val="1"/>
        </dgm:presLayoutVars>
      </dgm:prSet>
      <dgm:spPr/>
    </dgm:pt>
    <dgm:pt modelId="{FB05B83A-10A4-4B72-A93E-5C53A58BEA17}" type="pres">
      <dgm:prSet presAssocID="{EAE16C0F-EC32-4F26-B5BA-FA743C289109}" presName="sibTrans" presStyleCnt="0"/>
      <dgm:spPr/>
    </dgm:pt>
    <dgm:pt modelId="{D7523F82-1F98-4D1F-BA66-D02E737DE214}" type="pres">
      <dgm:prSet presAssocID="{F7654711-FD84-4FE6-8D1C-4969FE43AFDF}" presName="node" presStyleLbl="node1" presStyleIdx="3" presStyleCnt="5">
        <dgm:presLayoutVars>
          <dgm:bulletEnabled val="1"/>
        </dgm:presLayoutVars>
      </dgm:prSet>
      <dgm:spPr/>
    </dgm:pt>
    <dgm:pt modelId="{66DF81AE-ECE6-4E9C-B920-5FDD13A83B87}" type="pres">
      <dgm:prSet presAssocID="{D28F01C9-42EF-4A89-9E70-50A297FB1073}" presName="sibTrans" presStyleCnt="0"/>
      <dgm:spPr/>
    </dgm:pt>
    <dgm:pt modelId="{892DD62F-E16E-4476-9393-4830C87E0959}" type="pres">
      <dgm:prSet presAssocID="{1835D0A2-835E-435E-97AB-95F59F6ACFC6}" presName="node" presStyleLbl="node1" presStyleIdx="4" presStyleCnt="5">
        <dgm:presLayoutVars>
          <dgm:bulletEnabled val="1"/>
        </dgm:presLayoutVars>
      </dgm:prSet>
      <dgm:spPr/>
    </dgm:pt>
  </dgm:ptLst>
  <dgm:cxnLst>
    <dgm:cxn modelId="{14247003-FE7E-4A77-8117-FF60CCC35C01}" srcId="{11673620-83E4-4451-A2B5-5D84F558EBC6}" destId="{CC2B855A-8AB2-43AB-BD36-3FA57AE4462E}" srcOrd="2" destOrd="0" parTransId="{CE600CA3-1AD9-4428-9D94-84EDA2D12EF4}" sibTransId="{EAE16C0F-EC32-4F26-B5BA-FA743C289109}"/>
    <dgm:cxn modelId="{9364FE03-7E5A-4D63-87B2-BBB10F40424C}" type="presOf" srcId="{1835D0A2-835E-435E-97AB-95F59F6ACFC6}" destId="{892DD62F-E16E-4476-9393-4830C87E0959}" srcOrd="0" destOrd="0" presId="urn:microsoft.com/office/officeart/2005/8/layout/default"/>
    <dgm:cxn modelId="{703E475B-34F6-4AB3-B836-61CC2A717DFA}" type="presOf" srcId="{2DD24292-0870-49B0-97B1-18C643D60513}" destId="{37713EA6-E9A2-44E5-8E9B-6948908918D8}" srcOrd="0" destOrd="0" presId="urn:microsoft.com/office/officeart/2005/8/layout/default"/>
    <dgm:cxn modelId="{8F5A8347-5868-4501-8472-053411CA02FA}" srcId="{11673620-83E4-4451-A2B5-5D84F558EBC6}" destId="{1835D0A2-835E-435E-97AB-95F59F6ACFC6}" srcOrd="4" destOrd="0" parTransId="{43F60953-5E56-4623-8C94-2AC48274F377}" sibTransId="{2B019A82-9FD5-4961-8C61-A8C2D61DA13F}"/>
    <dgm:cxn modelId="{AEDE3148-E4C1-471E-92F0-0D5E4E1162FA}" srcId="{11673620-83E4-4451-A2B5-5D84F558EBC6}" destId="{F7654711-FD84-4FE6-8D1C-4969FE43AFDF}" srcOrd="3" destOrd="0" parTransId="{A5972DF7-584D-4A83-92FB-58FA061EF290}" sibTransId="{D28F01C9-42EF-4A89-9E70-50A297FB1073}"/>
    <dgm:cxn modelId="{7BD82C6E-0E9C-4005-B06F-3FC75D02D88E}" type="presOf" srcId="{11673620-83E4-4451-A2B5-5D84F558EBC6}" destId="{EE1960B6-995B-425D-8B1A-E50BAF0A3BC6}" srcOrd="0" destOrd="0" presId="urn:microsoft.com/office/officeart/2005/8/layout/default"/>
    <dgm:cxn modelId="{A3956978-E6B5-4961-A6A8-B923EB79A2C2}" type="presOf" srcId="{CC2B855A-8AB2-43AB-BD36-3FA57AE4462E}" destId="{1766DB87-6C7D-4BCE-B664-329CBA645756}" srcOrd="0" destOrd="0" presId="urn:microsoft.com/office/officeart/2005/8/layout/default"/>
    <dgm:cxn modelId="{27AB45AF-0CBA-498A-B341-31030BF0D2F7}" srcId="{11673620-83E4-4451-A2B5-5D84F558EBC6}" destId="{0E55CC27-EA2C-4496-84F7-256A5F7ACC89}" srcOrd="0" destOrd="0" parTransId="{7DA491AD-97B5-4D20-A699-0F902CF7A9DE}" sibTransId="{34BEB7FB-77E8-4E92-8E68-90677E396EC0}"/>
    <dgm:cxn modelId="{6BE7A6DB-292A-4A19-B119-BBE723CC490A}" srcId="{11673620-83E4-4451-A2B5-5D84F558EBC6}" destId="{2DD24292-0870-49B0-97B1-18C643D60513}" srcOrd="1" destOrd="0" parTransId="{D6EFCAE8-AE95-4376-A587-BFA9C0E18B91}" sibTransId="{5EEECD12-7FFB-4234-BA1B-AF3EDC2B4503}"/>
    <dgm:cxn modelId="{3BE19DE4-F079-4B5F-8303-CD14806CB4CC}" type="presOf" srcId="{0E55CC27-EA2C-4496-84F7-256A5F7ACC89}" destId="{A44F165D-571A-4875-857C-A651DB715090}" srcOrd="0" destOrd="0" presId="urn:microsoft.com/office/officeart/2005/8/layout/default"/>
    <dgm:cxn modelId="{937BD6E6-AE60-4777-8A15-2AEAB7DCB07A}" type="presOf" srcId="{F7654711-FD84-4FE6-8D1C-4969FE43AFDF}" destId="{D7523F82-1F98-4D1F-BA66-D02E737DE214}" srcOrd="0" destOrd="0" presId="urn:microsoft.com/office/officeart/2005/8/layout/default"/>
    <dgm:cxn modelId="{8F28EEB3-84D9-40C5-A3E4-292C40BEBB98}" type="presParOf" srcId="{EE1960B6-995B-425D-8B1A-E50BAF0A3BC6}" destId="{A44F165D-571A-4875-857C-A651DB715090}" srcOrd="0" destOrd="0" presId="urn:microsoft.com/office/officeart/2005/8/layout/default"/>
    <dgm:cxn modelId="{CA7A3A1F-AE1A-4EE5-87B5-1A934A35A8A3}" type="presParOf" srcId="{EE1960B6-995B-425D-8B1A-E50BAF0A3BC6}" destId="{D434EB4F-09F7-44F8-869A-5455CBB34994}" srcOrd="1" destOrd="0" presId="urn:microsoft.com/office/officeart/2005/8/layout/default"/>
    <dgm:cxn modelId="{6566B9C0-D9A7-40EF-9D2B-F17DE9358EDC}" type="presParOf" srcId="{EE1960B6-995B-425D-8B1A-E50BAF0A3BC6}" destId="{37713EA6-E9A2-44E5-8E9B-6948908918D8}" srcOrd="2" destOrd="0" presId="urn:microsoft.com/office/officeart/2005/8/layout/default"/>
    <dgm:cxn modelId="{7AEDAB91-297C-48FE-9E58-D0D5A0066887}" type="presParOf" srcId="{EE1960B6-995B-425D-8B1A-E50BAF0A3BC6}" destId="{5E7081F3-6DEE-4772-96FB-2BC6BDBCF7B5}" srcOrd="3" destOrd="0" presId="urn:microsoft.com/office/officeart/2005/8/layout/default"/>
    <dgm:cxn modelId="{5C9F0FFA-7D3D-48EC-87F6-5E0DA03A0066}" type="presParOf" srcId="{EE1960B6-995B-425D-8B1A-E50BAF0A3BC6}" destId="{1766DB87-6C7D-4BCE-B664-329CBA645756}" srcOrd="4" destOrd="0" presId="urn:microsoft.com/office/officeart/2005/8/layout/default"/>
    <dgm:cxn modelId="{1C2FB0D3-EBD7-4527-B97B-8FFA267DA7A7}" type="presParOf" srcId="{EE1960B6-995B-425D-8B1A-E50BAF0A3BC6}" destId="{FB05B83A-10A4-4B72-A93E-5C53A58BEA17}" srcOrd="5" destOrd="0" presId="urn:microsoft.com/office/officeart/2005/8/layout/default"/>
    <dgm:cxn modelId="{C5D6B418-F3F4-4AA2-A914-E8A3370E9015}" type="presParOf" srcId="{EE1960B6-995B-425D-8B1A-E50BAF0A3BC6}" destId="{D7523F82-1F98-4D1F-BA66-D02E737DE214}" srcOrd="6" destOrd="0" presId="urn:microsoft.com/office/officeart/2005/8/layout/default"/>
    <dgm:cxn modelId="{C8059461-8B24-4B40-9DEB-D852C71FAC70}" type="presParOf" srcId="{EE1960B6-995B-425D-8B1A-E50BAF0A3BC6}" destId="{66DF81AE-ECE6-4E9C-B920-5FDD13A83B87}" srcOrd="7" destOrd="0" presId="urn:microsoft.com/office/officeart/2005/8/layout/default"/>
    <dgm:cxn modelId="{8004DB40-2F04-4062-A0BA-7075CFA3A188}" type="presParOf" srcId="{EE1960B6-995B-425D-8B1A-E50BAF0A3BC6}" destId="{892DD62F-E16E-4476-9393-4830C87E095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61EDD7-D337-4FF8-B5B2-A31E0D9542F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A500CD2-3450-4893-92D2-DD28C199FDCA}">
      <dgm:prSet/>
      <dgm:spPr/>
      <dgm:t>
        <a:bodyPr/>
        <a:lstStyle/>
        <a:p>
          <a:r>
            <a:rPr lang="id-ID"/>
            <a:t>Menghasilkan</a:t>
          </a:r>
          <a:r>
            <a:rPr lang="en-US"/>
            <a:t> </a:t>
          </a:r>
          <a:r>
            <a:rPr lang="id-ID"/>
            <a:t>ide bisnis yang kreatif dan relevan dengan permasalahan nyata di masyarakat [1]. Proses ini seringkali disebut sebagai tahap "Ideation" atau "Pembuatan Ide" dan merupakan fondasi dari seluruh model bisnis. </a:t>
          </a:r>
          <a:endParaRPr lang="en-US"/>
        </a:p>
      </dgm:t>
    </dgm:pt>
    <dgm:pt modelId="{C2E0B8E2-17C2-4F06-883B-000DC4E805CB}" type="parTrans" cxnId="{36DB84BE-F271-462A-87BD-68F45A587A52}">
      <dgm:prSet/>
      <dgm:spPr/>
      <dgm:t>
        <a:bodyPr/>
        <a:lstStyle/>
        <a:p>
          <a:endParaRPr lang="en-US"/>
        </a:p>
      </dgm:t>
    </dgm:pt>
    <dgm:pt modelId="{03CDCC66-4B1D-4EA1-8DEC-259956830B71}" type="sibTrans" cxnId="{36DB84BE-F271-462A-87BD-68F45A587A52}">
      <dgm:prSet/>
      <dgm:spPr/>
      <dgm:t>
        <a:bodyPr/>
        <a:lstStyle/>
        <a:p>
          <a:endParaRPr lang="en-US"/>
        </a:p>
      </dgm:t>
    </dgm:pt>
    <dgm:pt modelId="{1C34A031-AF0B-4D2B-A6AE-2369ADFC1ACF}">
      <dgm:prSet/>
      <dgm:spPr/>
      <dgm:t>
        <a:bodyPr/>
        <a:lstStyle/>
        <a:p>
          <a:r>
            <a:rPr lang="id-ID"/>
            <a:t>Beberapa hal penting terkait pernyataan tersebut:</a:t>
          </a:r>
          <a:endParaRPr lang="en-US"/>
        </a:p>
      </dgm:t>
    </dgm:pt>
    <dgm:pt modelId="{7E3DD4A4-AD63-41EA-B592-3D16A0024819}" type="parTrans" cxnId="{BF618B38-788D-4D4C-9FE1-2350E1F8970E}">
      <dgm:prSet/>
      <dgm:spPr/>
      <dgm:t>
        <a:bodyPr/>
        <a:lstStyle/>
        <a:p>
          <a:endParaRPr lang="en-US"/>
        </a:p>
      </dgm:t>
    </dgm:pt>
    <dgm:pt modelId="{B564C24A-9C78-481C-B7D9-ADD93EC3B736}" type="sibTrans" cxnId="{BF618B38-788D-4D4C-9FE1-2350E1F8970E}">
      <dgm:prSet/>
      <dgm:spPr/>
      <dgm:t>
        <a:bodyPr/>
        <a:lstStyle/>
        <a:p>
          <a:endParaRPr lang="en-US"/>
        </a:p>
      </dgm:t>
    </dgm:pt>
    <dgm:pt modelId="{12523D3E-A7BB-46FF-A22E-377A76DE4940}">
      <dgm:prSet/>
      <dgm:spPr/>
      <dgm:t>
        <a:bodyPr/>
        <a:lstStyle/>
        <a:p>
          <a:r>
            <a:rPr lang="id-ID"/>
            <a:t>Kreatif: Ide yang unik dan memiliki nilai jual yang membedakannya dari pesaing.</a:t>
          </a:r>
          <a:endParaRPr lang="en-US"/>
        </a:p>
      </dgm:t>
    </dgm:pt>
    <dgm:pt modelId="{6E403EC1-A406-40ED-9B25-38AF5F6A29ED}" type="parTrans" cxnId="{8E523087-B1F4-42C3-8699-0B4B04C53BAA}">
      <dgm:prSet/>
      <dgm:spPr/>
      <dgm:t>
        <a:bodyPr/>
        <a:lstStyle/>
        <a:p>
          <a:endParaRPr lang="en-US"/>
        </a:p>
      </dgm:t>
    </dgm:pt>
    <dgm:pt modelId="{F3457B93-4A04-439E-893C-DB0F48E7FF59}" type="sibTrans" cxnId="{8E523087-B1F4-42C3-8699-0B4B04C53BAA}">
      <dgm:prSet/>
      <dgm:spPr/>
      <dgm:t>
        <a:bodyPr/>
        <a:lstStyle/>
        <a:p>
          <a:endParaRPr lang="en-US"/>
        </a:p>
      </dgm:t>
    </dgm:pt>
    <dgm:pt modelId="{53BC011C-9640-49C3-A744-55BD7ABCBD99}">
      <dgm:prSet/>
      <dgm:spPr/>
      <dgm:t>
        <a:bodyPr/>
        <a:lstStyle/>
        <a:p>
          <a:r>
            <a:rPr lang="id-ID"/>
            <a:t>Relevan dengan permasalahan nyata: Ini menunjukkan bahwa ide bisnis tersebut memiliki potensi pasar yang jelas karena mencoba menyelesaikan kebutuhan atau kesulitan yang dialami oleh banyak orang.</a:t>
          </a:r>
          <a:endParaRPr lang="en-US"/>
        </a:p>
      </dgm:t>
    </dgm:pt>
    <dgm:pt modelId="{843D35F3-660B-4A2F-877C-8DE51C1870DB}" type="parTrans" cxnId="{F298DF65-1745-4CC6-B445-7B774C36B7A3}">
      <dgm:prSet/>
      <dgm:spPr/>
      <dgm:t>
        <a:bodyPr/>
        <a:lstStyle/>
        <a:p>
          <a:endParaRPr lang="en-US"/>
        </a:p>
      </dgm:t>
    </dgm:pt>
    <dgm:pt modelId="{3E5C865B-2153-45B3-9588-13C416AF7EB5}" type="sibTrans" cxnId="{F298DF65-1745-4CC6-B445-7B774C36B7A3}">
      <dgm:prSet/>
      <dgm:spPr/>
      <dgm:t>
        <a:bodyPr/>
        <a:lstStyle/>
        <a:p>
          <a:endParaRPr lang="en-US"/>
        </a:p>
      </dgm:t>
    </dgm:pt>
    <dgm:pt modelId="{EEF9587C-176F-4D10-8A62-779566DEAB0D}">
      <dgm:prSet/>
      <dgm:spPr/>
      <dgm:t>
        <a:bodyPr/>
        <a:lstStyle/>
        <a:p>
          <a:r>
            <a:rPr lang="id-ID"/>
            <a:t>Fondasi BMC: Ide ini yang akan mengisi blok pertama dan terpenting dalam BMC, yaitu Customer Segments (Segmen Pelanggan) dan Value Propositions (Proposisi Nilai) [</a:t>
          </a:r>
          <a:endParaRPr lang="en-US"/>
        </a:p>
      </dgm:t>
    </dgm:pt>
    <dgm:pt modelId="{1887C022-2B8D-4182-9F8B-21589AFBF4B5}" type="parTrans" cxnId="{1D34F400-D02B-409C-B081-7B480E7B8326}">
      <dgm:prSet/>
      <dgm:spPr/>
      <dgm:t>
        <a:bodyPr/>
        <a:lstStyle/>
        <a:p>
          <a:endParaRPr lang="en-US"/>
        </a:p>
      </dgm:t>
    </dgm:pt>
    <dgm:pt modelId="{854D6099-1640-411E-8AC7-54C2440F0691}" type="sibTrans" cxnId="{1D34F400-D02B-409C-B081-7B480E7B8326}">
      <dgm:prSet/>
      <dgm:spPr/>
      <dgm:t>
        <a:bodyPr/>
        <a:lstStyle/>
        <a:p>
          <a:endParaRPr lang="en-US"/>
        </a:p>
      </dgm:t>
    </dgm:pt>
    <dgm:pt modelId="{C57A60CE-2DF4-4ACF-B7FE-D9D7E435FC0D}" type="pres">
      <dgm:prSet presAssocID="{3461EDD7-D337-4FF8-B5B2-A31E0D9542F4}" presName="linear" presStyleCnt="0">
        <dgm:presLayoutVars>
          <dgm:animLvl val="lvl"/>
          <dgm:resizeHandles val="exact"/>
        </dgm:presLayoutVars>
      </dgm:prSet>
      <dgm:spPr/>
    </dgm:pt>
    <dgm:pt modelId="{818FAA89-7437-4846-818A-34D79937E02A}" type="pres">
      <dgm:prSet presAssocID="{1A500CD2-3450-4893-92D2-DD28C199FDCA}" presName="parentText" presStyleLbl="node1" presStyleIdx="0" presStyleCnt="5">
        <dgm:presLayoutVars>
          <dgm:chMax val="0"/>
          <dgm:bulletEnabled val="1"/>
        </dgm:presLayoutVars>
      </dgm:prSet>
      <dgm:spPr/>
    </dgm:pt>
    <dgm:pt modelId="{B68CF534-D3A2-4BE6-8BC8-EFBE1C2CFD05}" type="pres">
      <dgm:prSet presAssocID="{03CDCC66-4B1D-4EA1-8DEC-259956830B71}" presName="spacer" presStyleCnt="0"/>
      <dgm:spPr/>
    </dgm:pt>
    <dgm:pt modelId="{4DFD3E1B-AE83-4C82-822C-AC2BA181443C}" type="pres">
      <dgm:prSet presAssocID="{1C34A031-AF0B-4D2B-A6AE-2369ADFC1ACF}" presName="parentText" presStyleLbl="node1" presStyleIdx="1" presStyleCnt="5">
        <dgm:presLayoutVars>
          <dgm:chMax val="0"/>
          <dgm:bulletEnabled val="1"/>
        </dgm:presLayoutVars>
      </dgm:prSet>
      <dgm:spPr/>
    </dgm:pt>
    <dgm:pt modelId="{D46C97A4-7300-42E9-8601-B369615FDB3E}" type="pres">
      <dgm:prSet presAssocID="{B564C24A-9C78-481C-B7D9-ADD93EC3B736}" presName="spacer" presStyleCnt="0"/>
      <dgm:spPr/>
    </dgm:pt>
    <dgm:pt modelId="{1F466AB9-920D-46ED-99DB-99AAB118ACF8}" type="pres">
      <dgm:prSet presAssocID="{12523D3E-A7BB-46FF-A22E-377A76DE4940}" presName="parentText" presStyleLbl="node1" presStyleIdx="2" presStyleCnt="5">
        <dgm:presLayoutVars>
          <dgm:chMax val="0"/>
          <dgm:bulletEnabled val="1"/>
        </dgm:presLayoutVars>
      </dgm:prSet>
      <dgm:spPr/>
    </dgm:pt>
    <dgm:pt modelId="{68BD272E-42C6-415C-98EF-386D109573C5}" type="pres">
      <dgm:prSet presAssocID="{F3457B93-4A04-439E-893C-DB0F48E7FF59}" presName="spacer" presStyleCnt="0"/>
      <dgm:spPr/>
    </dgm:pt>
    <dgm:pt modelId="{28C0B60E-F018-4872-9A54-9281F8341935}" type="pres">
      <dgm:prSet presAssocID="{53BC011C-9640-49C3-A744-55BD7ABCBD99}" presName="parentText" presStyleLbl="node1" presStyleIdx="3" presStyleCnt="5">
        <dgm:presLayoutVars>
          <dgm:chMax val="0"/>
          <dgm:bulletEnabled val="1"/>
        </dgm:presLayoutVars>
      </dgm:prSet>
      <dgm:spPr/>
    </dgm:pt>
    <dgm:pt modelId="{7C909A8B-CB55-4456-8305-A3C87FE12578}" type="pres">
      <dgm:prSet presAssocID="{3E5C865B-2153-45B3-9588-13C416AF7EB5}" presName="spacer" presStyleCnt="0"/>
      <dgm:spPr/>
    </dgm:pt>
    <dgm:pt modelId="{DA9BF141-BF21-4A04-B6CF-D0DC01542913}" type="pres">
      <dgm:prSet presAssocID="{EEF9587C-176F-4D10-8A62-779566DEAB0D}" presName="parentText" presStyleLbl="node1" presStyleIdx="4" presStyleCnt="5">
        <dgm:presLayoutVars>
          <dgm:chMax val="0"/>
          <dgm:bulletEnabled val="1"/>
        </dgm:presLayoutVars>
      </dgm:prSet>
      <dgm:spPr/>
    </dgm:pt>
  </dgm:ptLst>
  <dgm:cxnLst>
    <dgm:cxn modelId="{1D34F400-D02B-409C-B081-7B480E7B8326}" srcId="{3461EDD7-D337-4FF8-B5B2-A31E0D9542F4}" destId="{EEF9587C-176F-4D10-8A62-779566DEAB0D}" srcOrd="4" destOrd="0" parTransId="{1887C022-2B8D-4182-9F8B-21589AFBF4B5}" sibTransId="{854D6099-1640-411E-8AC7-54C2440F0691}"/>
    <dgm:cxn modelId="{BF618B38-788D-4D4C-9FE1-2350E1F8970E}" srcId="{3461EDD7-D337-4FF8-B5B2-A31E0D9542F4}" destId="{1C34A031-AF0B-4D2B-A6AE-2369ADFC1ACF}" srcOrd="1" destOrd="0" parTransId="{7E3DD4A4-AD63-41EA-B592-3D16A0024819}" sibTransId="{B564C24A-9C78-481C-B7D9-ADD93EC3B736}"/>
    <dgm:cxn modelId="{E9DE9F63-5F94-4313-9A08-8658412FA5B4}" type="presOf" srcId="{1C34A031-AF0B-4D2B-A6AE-2369ADFC1ACF}" destId="{4DFD3E1B-AE83-4C82-822C-AC2BA181443C}" srcOrd="0" destOrd="0" presId="urn:microsoft.com/office/officeart/2005/8/layout/vList2"/>
    <dgm:cxn modelId="{F298DF65-1745-4CC6-B445-7B774C36B7A3}" srcId="{3461EDD7-D337-4FF8-B5B2-A31E0D9542F4}" destId="{53BC011C-9640-49C3-A744-55BD7ABCBD99}" srcOrd="3" destOrd="0" parTransId="{843D35F3-660B-4A2F-877C-8DE51C1870DB}" sibTransId="{3E5C865B-2153-45B3-9588-13C416AF7EB5}"/>
    <dgm:cxn modelId="{B7C11F4B-3AF3-4954-95C6-BC8CAE7A5838}" type="presOf" srcId="{1A500CD2-3450-4893-92D2-DD28C199FDCA}" destId="{818FAA89-7437-4846-818A-34D79937E02A}" srcOrd="0" destOrd="0" presId="urn:microsoft.com/office/officeart/2005/8/layout/vList2"/>
    <dgm:cxn modelId="{52794785-0E41-4619-9F43-B20135891914}" type="presOf" srcId="{3461EDD7-D337-4FF8-B5B2-A31E0D9542F4}" destId="{C57A60CE-2DF4-4ACF-B7FE-D9D7E435FC0D}" srcOrd="0" destOrd="0" presId="urn:microsoft.com/office/officeart/2005/8/layout/vList2"/>
    <dgm:cxn modelId="{8E523087-B1F4-42C3-8699-0B4B04C53BAA}" srcId="{3461EDD7-D337-4FF8-B5B2-A31E0D9542F4}" destId="{12523D3E-A7BB-46FF-A22E-377A76DE4940}" srcOrd="2" destOrd="0" parTransId="{6E403EC1-A406-40ED-9B25-38AF5F6A29ED}" sibTransId="{F3457B93-4A04-439E-893C-DB0F48E7FF59}"/>
    <dgm:cxn modelId="{45E5B48E-A230-41F9-9029-D1BC406D76BF}" type="presOf" srcId="{12523D3E-A7BB-46FF-A22E-377A76DE4940}" destId="{1F466AB9-920D-46ED-99DB-99AAB118ACF8}" srcOrd="0" destOrd="0" presId="urn:microsoft.com/office/officeart/2005/8/layout/vList2"/>
    <dgm:cxn modelId="{36D1D9B8-2C3D-426D-AC72-4AD2E284A1E3}" type="presOf" srcId="{EEF9587C-176F-4D10-8A62-779566DEAB0D}" destId="{DA9BF141-BF21-4A04-B6CF-D0DC01542913}" srcOrd="0" destOrd="0" presId="urn:microsoft.com/office/officeart/2005/8/layout/vList2"/>
    <dgm:cxn modelId="{36DB84BE-F271-462A-87BD-68F45A587A52}" srcId="{3461EDD7-D337-4FF8-B5B2-A31E0D9542F4}" destId="{1A500CD2-3450-4893-92D2-DD28C199FDCA}" srcOrd="0" destOrd="0" parTransId="{C2E0B8E2-17C2-4F06-883B-000DC4E805CB}" sibTransId="{03CDCC66-4B1D-4EA1-8DEC-259956830B71}"/>
    <dgm:cxn modelId="{E97F03C6-9645-4544-AAC8-1F7D9BFF650A}" type="presOf" srcId="{53BC011C-9640-49C3-A744-55BD7ABCBD99}" destId="{28C0B60E-F018-4872-9A54-9281F8341935}" srcOrd="0" destOrd="0" presId="urn:microsoft.com/office/officeart/2005/8/layout/vList2"/>
    <dgm:cxn modelId="{59E1D1ED-41C0-4452-832E-F57CBA5BBA84}" type="presParOf" srcId="{C57A60CE-2DF4-4ACF-B7FE-D9D7E435FC0D}" destId="{818FAA89-7437-4846-818A-34D79937E02A}" srcOrd="0" destOrd="0" presId="urn:microsoft.com/office/officeart/2005/8/layout/vList2"/>
    <dgm:cxn modelId="{78406DE2-DB38-4B19-9C7A-0A1177366153}" type="presParOf" srcId="{C57A60CE-2DF4-4ACF-B7FE-D9D7E435FC0D}" destId="{B68CF534-D3A2-4BE6-8BC8-EFBE1C2CFD05}" srcOrd="1" destOrd="0" presId="urn:microsoft.com/office/officeart/2005/8/layout/vList2"/>
    <dgm:cxn modelId="{E3913B7F-031F-4EFF-B94F-8B437E48E5AB}" type="presParOf" srcId="{C57A60CE-2DF4-4ACF-B7FE-D9D7E435FC0D}" destId="{4DFD3E1B-AE83-4C82-822C-AC2BA181443C}" srcOrd="2" destOrd="0" presId="urn:microsoft.com/office/officeart/2005/8/layout/vList2"/>
    <dgm:cxn modelId="{CD09B8A3-3443-411D-9EF1-C53F1E2983C7}" type="presParOf" srcId="{C57A60CE-2DF4-4ACF-B7FE-D9D7E435FC0D}" destId="{D46C97A4-7300-42E9-8601-B369615FDB3E}" srcOrd="3" destOrd="0" presId="urn:microsoft.com/office/officeart/2005/8/layout/vList2"/>
    <dgm:cxn modelId="{59945A47-FF4F-4600-B72D-3474DB7EB887}" type="presParOf" srcId="{C57A60CE-2DF4-4ACF-B7FE-D9D7E435FC0D}" destId="{1F466AB9-920D-46ED-99DB-99AAB118ACF8}" srcOrd="4" destOrd="0" presId="urn:microsoft.com/office/officeart/2005/8/layout/vList2"/>
    <dgm:cxn modelId="{8649F355-2AD9-4B5C-8165-C17C35D9D78A}" type="presParOf" srcId="{C57A60CE-2DF4-4ACF-B7FE-D9D7E435FC0D}" destId="{68BD272E-42C6-415C-98EF-386D109573C5}" srcOrd="5" destOrd="0" presId="urn:microsoft.com/office/officeart/2005/8/layout/vList2"/>
    <dgm:cxn modelId="{958771F9-BFB1-44CB-8D95-929A9E263E4C}" type="presParOf" srcId="{C57A60CE-2DF4-4ACF-B7FE-D9D7E435FC0D}" destId="{28C0B60E-F018-4872-9A54-9281F8341935}" srcOrd="6" destOrd="0" presId="urn:microsoft.com/office/officeart/2005/8/layout/vList2"/>
    <dgm:cxn modelId="{3BBB9D44-C57F-417A-9B09-2BDB5F41389A}" type="presParOf" srcId="{C57A60CE-2DF4-4ACF-B7FE-D9D7E435FC0D}" destId="{7C909A8B-CB55-4456-8305-A3C87FE12578}" srcOrd="7" destOrd="0" presId="urn:microsoft.com/office/officeart/2005/8/layout/vList2"/>
    <dgm:cxn modelId="{B969CF51-AD84-408D-887C-D9BA0ABA0ABB}" type="presParOf" srcId="{C57A60CE-2DF4-4ACF-B7FE-D9D7E435FC0D}" destId="{DA9BF141-BF21-4A04-B6CF-D0DC0154291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59FE42-4147-400F-83B8-55780F11C3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D9A3398-632A-4490-8CBC-1018EAA2EE87}">
      <dgm:prSet/>
      <dgm:spPr/>
      <dgm:t>
        <a:bodyPr/>
        <a:lstStyle/>
        <a:p>
          <a:r>
            <a:rPr lang="id-ID" b="1"/>
            <a:t>Tujuan Utama:</a:t>
          </a:r>
          <a:r>
            <a:rPr lang="id-ID"/>
            <a:t> Tujuan utama validasi adalah untuk menguji hipotesis kunci dari model bisnis Anda (seperti siapa pelanggan Anda, masalah apa yang Anda selesaikan, dan bagaimana Anda akan menghasilkan uang) di dunia nyata [1, 2].</a:t>
          </a:r>
          <a:endParaRPr lang="en-US"/>
        </a:p>
      </dgm:t>
    </dgm:pt>
    <dgm:pt modelId="{C9542ACC-50B6-4E42-BB6D-75C9C9F44C8D}" type="parTrans" cxnId="{A98320D4-2838-49E8-AED4-5DE7110684F7}">
      <dgm:prSet/>
      <dgm:spPr/>
      <dgm:t>
        <a:bodyPr/>
        <a:lstStyle/>
        <a:p>
          <a:endParaRPr lang="en-US"/>
        </a:p>
      </dgm:t>
    </dgm:pt>
    <dgm:pt modelId="{E416CD0A-D5DA-4736-853C-AE8D01D0C022}" type="sibTrans" cxnId="{A98320D4-2838-49E8-AED4-5DE7110684F7}">
      <dgm:prSet/>
      <dgm:spPr/>
      <dgm:t>
        <a:bodyPr/>
        <a:lstStyle/>
        <a:p>
          <a:endParaRPr lang="en-US"/>
        </a:p>
      </dgm:t>
    </dgm:pt>
    <dgm:pt modelId="{872FC455-8363-453A-AA9F-1E59FF730DC3}">
      <dgm:prSet/>
      <dgm:spPr/>
      <dgm:t>
        <a:bodyPr/>
        <a:lstStyle/>
        <a:p>
          <a:r>
            <a:rPr lang="id-ID" b="1"/>
            <a:t>Siapa yang Terlibat:</a:t>
          </a:r>
          <a:r>
            <a:rPr lang="id-ID"/>
            <a:t> Pengujian ini dilakukan dengan:</a:t>
          </a:r>
          <a:endParaRPr lang="en-US"/>
        </a:p>
      </dgm:t>
    </dgm:pt>
    <dgm:pt modelId="{995A0EBB-DD73-4256-999A-3982AFDDD0C4}" type="parTrans" cxnId="{349F7ABA-D3F1-4B07-B170-02F4911201A5}">
      <dgm:prSet/>
      <dgm:spPr/>
      <dgm:t>
        <a:bodyPr/>
        <a:lstStyle/>
        <a:p>
          <a:endParaRPr lang="en-US"/>
        </a:p>
      </dgm:t>
    </dgm:pt>
    <dgm:pt modelId="{7CD48B94-331D-4898-9856-E102AA5D74A5}" type="sibTrans" cxnId="{349F7ABA-D3F1-4B07-B170-02F4911201A5}">
      <dgm:prSet/>
      <dgm:spPr/>
      <dgm:t>
        <a:bodyPr/>
        <a:lstStyle/>
        <a:p>
          <a:endParaRPr lang="en-US"/>
        </a:p>
      </dgm:t>
    </dgm:pt>
    <dgm:pt modelId="{DB9BB830-54C0-4D13-98AA-B3BD9773ADBF}">
      <dgm:prSet/>
      <dgm:spPr/>
      <dgm:t>
        <a:bodyPr/>
        <a:lstStyle/>
        <a:p>
          <a:r>
            <a:rPr lang="id-ID" b="1"/>
            <a:t>Calon Pengguna (Pelanggan Potensial):</a:t>
          </a:r>
          <a:r>
            <a:rPr lang="id-ID"/>
            <a:t> Untuk memastikan bahwa solusi Anda benar-benar menyelesaikan masalah mereka dan ada permintaan pasar yang nyata (</a:t>
          </a:r>
          <a:r>
            <a:rPr lang="id-ID" i="1"/>
            <a:t>product-market fit</a:t>
          </a:r>
          <a:r>
            <a:rPr lang="id-ID"/>
            <a:t>) [2].</a:t>
          </a:r>
          <a:endParaRPr lang="en-US"/>
        </a:p>
      </dgm:t>
    </dgm:pt>
    <dgm:pt modelId="{F6907B23-404C-4E5A-B56D-ADEDAC54D1C9}" type="parTrans" cxnId="{68EE00B3-6DF6-4F90-A12C-179AEEE310CD}">
      <dgm:prSet/>
      <dgm:spPr/>
      <dgm:t>
        <a:bodyPr/>
        <a:lstStyle/>
        <a:p>
          <a:endParaRPr lang="en-US"/>
        </a:p>
      </dgm:t>
    </dgm:pt>
    <dgm:pt modelId="{0ACA10C4-27A2-4873-A24A-27FE61D3C880}" type="sibTrans" cxnId="{68EE00B3-6DF6-4F90-A12C-179AEEE310CD}">
      <dgm:prSet/>
      <dgm:spPr/>
      <dgm:t>
        <a:bodyPr/>
        <a:lstStyle/>
        <a:p>
          <a:endParaRPr lang="en-US"/>
        </a:p>
      </dgm:t>
    </dgm:pt>
    <dgm:pt modelId="{2B646634-DAB9-43B6-BB7A-812E3B9FCDB9}">
      <dgm:prSet/>
      <dgm:spPr/>
      <dgm:t>
        <a:bodyPr/>
        <a:lstStyle/>
        <a:p>
          <a:r>
            <a:rPr lang="id-ID" b="1"/>
            <a:t>Mentor atau Ahli Industri:</a:t>
          </a:r>
          <a:r>
            <a:rPr lang="id-ID"/>
            <a:t> Untuk mendapatkan wawasan berharga, masukan kritis, dan panduan strategis berdasarkan pengalaman mereka [2].</a:t>
          </a:r>
          <a:endParaRPr lang="en-US"/>
        </a:p>
      </dgm:t>
    </dgm:pt>
    <dgm:pt modelId="{29D39864-65C0-46D7-B15E-C7650CA16C48}" type="parTrans" cxnId="{402697D2-0CFF-4A2B-AE03-526326D6E11F}">
      <dgm:prSet/>
      <dgm:spPr/>
      <dgm:t>
        <a:bodyPr/>
        <a:lstStyle/>
        <a:p>
          <a:endParaRPr lang="en-US"/>
        </a:p>
      </dgm:t>
    </dgm:pt>
    <dgm:pt modelId="{A42B3F21-CC50-4827-8437-CB81439F8D71}" type="sibTrans" cxnId="{402697D2-0CFF-4A2B-AE03-526326D6E11F}">
      <dgm:prSet/>
      <dgm:spPr/>
      <dgm:t>
        <a:bodyPr/>
        <a:lstStyle/>
        <a:p>
          <a:endParaRPr lang="en-US"/>
        </a:p>
      </dgm:t>
    </dgm:pt>
    <dgm:pt modelId="{7109D4D7-CB6C-4D3F-B5FF-35730941FDED}">
      <dgm:prSet/>
      <dgm:spPr/>
      <dgm:t>
        <a:bodyPr/>
        <a:lstStyle/>
        <a:p>
          <a:r>
            <a:rPr lang="id-ID" b="1"/>
            <a:t>Hasil Akhir:</a:t>
          </a:r>
          <a:r>
            <a:rPr lang="id-ID"/>
            <a:t> Berdasarkan umpan balik dan data yang dikumpulkan selama validasi, ide atau model bisnis tersebut dapat </a:t>
          </a:r>
          <a:r>
            <a:rPr lang="id-ID" b="1"/>
            <a:t>disesuaikan, dimodifikasi, atau bahkan diubah total (</a:t>
          </a:r>
          <a:r>
            <a:rPr lang="id-ID" b="1" i="1"/>
            <a:t>pivot</a:t>
          </a:r>
          <a:r>
            <a:rPr lang="id-ID" b="1"/>
            <a:t>)</a:t>
          </a:r>
          <a:r>
            <a:rPr lang="id-ID"/>
            <a:t> agar lebih selaras dengan kebutuhan dan keinginan pasar yang sebenarnya </a:t>
          </a:r>
          <a:endParaRPr lang="en-US"/>
        </a:p>
      </dgm:t>
    </dgm:pt>
    <dgm:pt modelId="{A03234EB-8680-47BA-A0BD-532596F52386}" type="parTrans" cxnId="{4726ED48-3F2C-41FB-8DCF-869E16C858B2}">
      <dgm:prSet/>
      <dgm:spPr/>
      <dgm:t>
        <a:bodyPr/>
        <a:lstStyle/>
        <a:p>
          <a:endParaRPr lang="en-US"/>
        </a:p>
      </dgm:t>
    </dgm:pt>
    <dgm:pt modelId="{77897456-9C1A-4466-9D3C-2DF1F6FB1106}" type="sibTrans" cxnId="{4726ED48-3F2C-41FB-8DCF-869E16C858B2}">
      <dgm:prSet/>
      <dgm:spPr/>
      <dgm:t>
        <a:bodyPr/>
        <a:lstStyle/>
        <a:p>
          <a:endParaRPr lang="en-US"/>
        </a:p>
      </dgm:t>
    </dgm:pt>
    <dgm:pt modelId="{60DDE38D-82D7-4CF5-B975-E6FE27D74EEC}" type="pres">
      <dgm:prSet presAssocID="{C759FE42-4147-400F-83B8-55780F11C312}" presName="linear" presStyleCnt="0">
        <dgm:presLayoutVars>
          <dgm:animLvl val="lvl"/>
          <dgm:resizeHandles val="exact"/>
        </dgm:presLayoutVars>
      </dgm:prSet>
      <dgm:spPr/>
    </dgm:pt>
    <dgm:pt modelId="{2E32DA3E-8D21-4859-B941-0D0B5B08D8E2}" type="pres">
      <dgm:prSet presAssocID="{3D9A3398-632A-4490-8CBC-1018EAA2EE87}" presName="parentText" presStyleLbl="node1" presStyleIdx="0" presStyleCnt="3">
        <dgm:presLayoutVars>
          <dgm:chMax val="0"/>
          <dgm:bulletEnabled val="1"/>
        </dgm:presLayoutVars>
      </dgm:prSet>
      <dgm:spPr/>
    </dgm:pt>
    <dgm:pt modelId="{2406CE89-4A2B-4059-A29F-D92227CC52F7}" type="pres">
      <dgm:prSet presAssocID="{E416CD0A-D5DA-4736-853C-AE8D01D0C022}" presName="spacer" presStyleCnt="0"/>
      <dgm:spPr/>
    </dgm:pt>
    <dgm:pt modelId="{59A425D8-3040-479D-BBE4-3984576F2A4A}" type="pres">
      <dgm:prSet presAssocID="{872FC455-8363-453A-AA9F-1E59FF730DC3}" presName="parentText" presStyleLbl="node1" presStyleIdx="1" presStyleCnt="3">
        <dgm:presLayoutVars>
          <dgm:chMax val="0"/>
          <dgm:bulletEnabled val="1"/>
        </dgm:presLayoutVars>
      </dgm:prSet>
      <dgm:spPr/>
    </dgm:pt>
    <dgm:pt modelId="{7FC29C90-65C8-47D9-807C-783254CA4A47}" type="pres">
      <dgm:prSet presAssocID="{872FC455-8363-453A-AA9F-1E59FF730DC3}" presName="childText" presStyleLbl="revTx" presStyleIdx="0" presStyleCnt="1">
        <dgm:presLayoutVars>
          <dgm:bulletEnabled val="1"/>
        </dgm:presLayoutVars>
      </dgm:prSet>
      <dgm:spPr/>
    </dgm:pt>
    <dgm:pt modelId="{B31C5396-04FF-4594-96CE-BEE2B3031597}" type="pres">
      <dgm:prSet presAssocID="{7109D4D7-CB6C-4D3F-B5FF-35730941FDED}" presName="parentText" presStyleLbl="node1" presStyleIdx="2" presStyleCnt="3">
        <dgm:presLayoutVars>
          <dgm:chMax val="0"/>
          <dgm:bulletEnabled val="1"/>
        </dgm:presLayoutVars>
      </dgm:prSet>
      <dgm:spPr/>
    </dgm:pt>
  </dgm:ptLst>
  <dgm:cxnLst>
    <dgm:cxn modelId="{3460001F-DAE4-4791-BE4B-F76BF678D709}" type="presOf" srcId="{2B646634-DAB9-43B6-BB7A-812E3B9FCDB9}" destId="{7FC29C90-65C8-47D9-807C-783254CA4A47}" srcOrd="0" destOrd="1" presId="urn:microsoft.com/office/officeart/2005/8/layout/vList2"/>
    <dgm:cxn modelId="{92BF0835-09A1-454A-9D9E-DB47EEE18925}" type="presOf" srcId="{7109D4D7-CB6C-4D3F-B5FF-35730941FDED}" destId="{B31C5396-04FF-4594-96CE-BEE2B3031597}" srcOrd="0" destOrd="0" presId="urn:microsoft.com/office/officeart/2005/8/layout/vList2"/>
    <dgm:cxn modelId="{4726ED48-3F2C-41FB-8DCF-869E16C858B2}" srcId="{C759FE42-4147-400F-83B8-55780F11C312}" destId="{7109D4D7-CB6C-4D3F-B5FF-35730941FDED}" srcOrd="2" destOrd="0" parTransId="{A03234EB-8680-47BA-A0BD-532596F52386}" sibTransId="{77897456-9C1A-4466-9D3C-2DF1F6FB1106}"/>
    <dgm:cxn modelId="{7B66BEAE-1D19-4796-A067-C87F8CD14ADA}" type="presOf" srcId="{3D9A3398-632A-4490-8CBC-1018EAA2EE87}" destId="{2E32DA3E-8D21-4859-B941-0D0B5B08D8E2}" srcOrd="0" destOrd="0" presId="urn:microsoft.com/office/officeart/2005/8/layout/vList2"/>
    <dgm:cxn modelId="{68EE00B3-6DF6-4F90-A12C-179AEEE310CD}" srcId="{872FC455-8363-453A-AA9F-1E59FF730DC3}" destId="{DB9BB830-54C0-4D13-98AA-B3BD9773ADBF}" srcOrd="0" destOrd="0" parTransId="{F6907B23-404C-4E5A-B56D-ADEDAC54D1C9}" sibTransId="{0ACA10C4-27A2-4873-A24A-27FE61D3C880}"/>
    <dgm:cxn modelId="{522E5DB3-EEC8-4532-85EF-3A7104410E7B}" type="presOf" srcId="{C759FE42-4147-400F-83B8-55780F11C312}" destId="{60DDE38D-82D7-4CF5-B975-E6FE27D74EEC}" srcOrd="0" destOrd="0" presId="urn:microsoft.com/office/officeart/2005/8/layout/vList2"/>
    <dgm:cxn modelId="{349F7ABA-D3F1-4B07-B170-02F4911201A5}" srcId="{C759FE42-4147-400F-83B8-55780F11C312}" destId="{872FC455-8363-453A-AA9F-1E59FF730DC3}" srcOrd="1" destOrd="0" parTransId="{995A0EBB-DD73-4256-999A-3982AFDDD0C4}" sibTransId="{7CD48B94-331D-4898-9856-E102AA5D74A5}"/>
    <dgm:cxn modelId="{402697D2-0CFF-4A2B-AE03-526326D6E11F}" srcId="{872FC455-8363-453A-AA9F-1E59FF730DC3}" destId="{2B646634-DAB9-43B6-BB7A-812E3B9FCDB9}" srcOrd="1" destOrd="0" parTransId="{29D39864-65C0-46D7-B15E-C7650CA16C48}" sibTransId="{A42B3F21-CC50-4827-8437-CB81439F8D71}"/>
    <dgm:cxn modelId="{A98320D4-2838-49E8-AED4-5DE7110684F7}" srcId="{C759FE42-4147-400F-83B8-55780F11C312}" destId="{3D9A3398-632A-4490-8CBC-1018EAA2EE87}" srcOrd="0" destOrd="0" parTransId="{C9542ACC-50B6-4E42-BB6D-75C9C9F44C8D}" sibTransId="{E416CD0A-D5DA-4736-853C-AE8D01D0C022}"/>
    <dgm:cxn modelId="{D225DEE0-6216-4D13-83DE-2B72365BDDEB}" type="presOf" srcId="{872FC455-8363-453A-AA9F-1E59FF730DC3}" destId="{59A425D8-3040-479D-BBE4-3984576F2A4A}" srcOrd="0" destOrd="0" presId="urn:microsoft.com/office/officeart/2005/8/layout/vList2"/>
    <dgm:cxn modelId="{FA1F0AE2-0F94-46A8-9225-381E273CCD21}" type="presOf" srcId="{DB9BB830-54C0-4D13-98AA-B3BD9773ADBF}" destId="{7FC29C90-65C8-47D9-807C-783254CA4A47}" srcOrd="0" destOrd="0" presId="urn:microsoft.com/office/officeart/2005/8/layout/vList2"/>
    <dgm:cxn modelId="{D1141A4C-1F17-4003-8765-18CD4A68A0A0}" type="presParOf" srcId="{60DDE38D-82D7-4CF5-B975-E6FE27D74EEC}" destId="{2E32DA3E-8D21-4859-B941-0D0B5B08D8E2}" srcOrd="0" destOrd="0" presId="urn:microsoft.com/office/officeart/2005/8/layout/vList2"/>
    <dgm:cxn modelId="{EEB57330-4D69-4379-B557-66D31FA58073}" type="presParOf" srcId="{60DDE38D-82D7-4CF5-B975-E6FE27D74EEC}" destId="{2406CE89-4A2B-4059-A29F-D92227CC52F7}" srcOrd="1" destOrd="0" presId="urn:microsoft.com/office/officeart/2005/8/layout/vList2"/>
    <dgm:cxn modelId="{A1029481-C3E2-4F01-ABC7-DE775602DC2F}" type="presParOf" srcId="{60DDE38D-82D7-4CF5-B975-E6FE27D74EEC}" destId="{59A425D8-3040-479D-BBE4-3984576F2A4A}" srcOrd="2" destOrd="0" presId="urn:microsoft.com/office/officeart/2005/8/layout/vList2"/>
    <dgm:cxn modelId="{CD253EDC-2F1A-41B9-AC81-80F401C6B733}" type="presParOf" srcId="{60DDE38D-82D7-4CF5-B975-E6FE27D74EEC}" destId="{7FC29C90-65C8-47D9-807C-783254CA4A47}" srcOrd="3" destOrd="0" presId="urn:microsoft.com/office/officeart/2005/8/layout/vList2"/>
    <dgm:cxn modelId="{798E97EA-1A05-4D4D-A550-A17C2D20648B}" type="presParOf" srcId="{60DDE38D-82D7-4CF5-B975-E6FE27D74EEC}" destId="{B31C5396-04FF-4594-96CE-BEE2B30315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AE71-4DBF-4ABB-A162-4186E0E498B2}">
      <dsp:nvSpPr>
        <dsp:cNvPr id="0" name=""/>
        <dsp:cNvSpPr/>
      </dsp:nvSpPr>
      <dsp:spPr>
        <a:xfrm>
          <a:off x="0" y="682"/>
          <a:ext cx="4683949"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C360A-EDFD-4A14-8917-41DD628E546A}">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8D547A-1871-43D0-99E6-FD63301B4B9B}">
      <dsp:nvSpPr>
        <dsp:cNvPr id="0" name=""/>
        <dsp:cNvSpPr/>
      </dsp:nvSpPr>
      <dsp:spPr>
        <a:xfrm>
          <a:off x="1844034" y="682"/>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66750">
            <a:lnSpc>
              <a:spcPct val="90000"/>
            </a:lnSpc>
            <a:spcBef>
              <a:spcPct val="0"/>
            </a:spcBef>
            <a:spcAft>
              <a:spcPct val="35000"/>
            </a:spcAft>
            <a:buNone/>
          </a:pPr>
          <a:r>
            <a:rPr lang="en-US" sz="1500" kern="1200"/>
            <a:t>Mata Kuliah: Technopreneur</a:t>
          </a:r>
        </a:p>
      </dsp:txBody>
      <dsp:txXfrm>
        <a:off x="1844034" y="682"/>
        <a:ext cx="2839914" cy="1596566"/>
      </dsp:txXfrm>
    </dsp:sp>
    <dsp:sp modelId="{98788D95-A91F-4A08-A04C-500B791A75D0}">
      <dsp:nvSpPr>
        <dsp:cNvPr id="0" name=""/>
        <dsp:cNvSpPr/>
      </dsp:nvSpPr>
      <dsp:spPr>
        <a:xfrm>
          <a:off x="0" y="1996390"/>
          <a:ext cx="4683949"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8BFD1-854B-4D67-958A-573D17421A92}">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03277F-73C8-445E-9567-3D66526DDF7A}">
      <dsp:nvSpPr>
        <dsp:cNvPr id="0" name=""/>
        <dsp:cNvSpPr/>
      </dsp:nvSpPr>
      <dsp:spPr>
        <a:xfrm>
          <a:off x="1844034" y="1996390"/>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66750">
            <a:lnSpc>
              <a:spcPct val="90000"/>
            </a:lnSpc>
            <a:spcBef>
              <a:spcPct val="0"/>
            </a:spcBef>
            <a:spcAft>
              <a:spcPct val="35000"/>
            </a:spcAft>
            <a:buNone/>
          </a:pPr>
          <a:r>
            <a:rPr lang="en-US" sz="1500" kern="1200"/>
            <a:t>Dosen: Dr. Lukmanul Hakim, SE., M.Si</a:t>
          </a:r>
        </a:p>
      </dsp:txBody>
      <dsp:txXfrm>
        <a:off x="1844034" y="1996390"/>
        <a:ext cx="2839914" cy="1596566"/>
      </dsp:txXfrm>
    </dsp:sp>
    <dsp:sp modelId="{B33EFA1A-2ECF-4FD8-858E-2C6B25540C26}">
      <dsp:nvSpPr>
        <dsp:cNvPr id="0" name=""/>
        <dsp:cNvSpPr/>
      </dsp:nvSpPr>
      <dsp:spPr>
        <a:xfrm>
          <a:off x="0" y="3992098"/>
          <a:ext cx="4683949"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0C23E-9FE6-42DB-9D70-7AE90F5368C2}">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9765EB-20C0-4626-B91F-E54C816EFF29}">
      <dsp:nvSpPr>
        <dsp:cNvPr id="0" name=""/>
        <dsp:cNvSpPr/>
      </dsp:nvSpPr>
      <dsp:spPr>
        <a:xfrm>
          <a:off x="1844034" y="3992098"/>
          <a:ext cx="2839914"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666750">
            <a:lnSpc>
              <a:spcPct val="90000"/>
            </a:lnSpc>
            <a:spcBef>
              <a:spcPct val="0"/>
            </a:spcBef>
            <a:spcAft>
              <a:spcPct val="35000"/>
            </a:spcAft>
            <a:buNone/>
          </a:pPr>
          <a:r>
            <a:rPr lang="en-US" sz="1500" kern="1200"/>
            <a:t>Pertemuan ini membahas konsep dasar Business Model Canvas (BMC) dan penerapannya dalam merancang ide bisnis inovatif berbasis teknologi.</a:t>
          </a:r>
        </a:p>
      </dsp:txBody>
      <dsp:txXfrm>
        <a:off x="1844034" y="3992098"/>
        <a:ext cx="2839914"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B51C6-18A2-4A8E-9E26-0EA42440FAAD}">
      <dsp:nvSpPr>
        <dsp:cNvPr id="0" name=""/>
        <dsp:cNvSpPr/>
      </dsp:nvSpPr>
      <dsp:spPr>
        <a:xfrm>
          <a:off x="49506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proses membagi audiens atau basis pelanggan menjadi subkelompok-subkelompok berdasarkan karakteristik yang sama, seperti demografi, perilaku, minat, dan kebutuhan [1]. </a:t>
          </a:r>
          <a:endParaRPr lang="en-US" sz="1100" kern="1200"/>
        </a:p>
      </dsp:txBody>
      <dsp:txXfrm>
        <a:off x="495061" y="645"/>
        <a:ext cx="2262336" cy="1357401"/>
      </dsp:txXfrm>
    </dsp:sp>
    <dsp:sp modelId="{8324C836-DDBA-4A1D-8FDB-A10C2A20BA62}">
      <dsp:nvSpPr>
        <dsp:cNvPr id="0" name=""/>
        <dsp:cNvSpPr/>
      </dsp:nvSpPr>
      <dsp:spPr>
        <a:xfrm>
          <a:off x="298363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Tujuan utama dari segmentasi pelanggan adalah untuk membantu perusahaan menargetkan produk, layanan, dan pemasaran mereka secara lebih efektif, sehingga dapat meningkatkan kepuasan pelanggan dan profitabilitas [1]. </a:t>
          </a:r>
          <a:endParaRPr lang="en-US" sz="1100" kern="1200"/>
        </a:p>
      </dsp:txBody>
      <dsp:txXfrm>
        <a:off x="2983631" y="645"/>
        <a:ext cx="2262336" cy="1357401"/>
      </dsp:txXfrm>
    </dsp:sp>
    <dsp:sp modelId="{FD71FDFA-736D-4099-8378-8CBDBCAFFECF}">
      <dsp:nvSpPr>
        <dsp:cNvPr id="0" name=""/>
        <dsp:cNvSpPr/>
      </dsp:nvSpPr>
      <dsp:spPr>
        <a:xfrm>
          <a:off x="547220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Beberapa contoh umum dari dasar segmentasi pelanggan meliputi:</a:t>
          </a:r>
          <a:endParaRPr lang="en-US" sz="1100" kern="1200"/>
        </a:p>
      </dsp:txBody>
      <dsp:txXfrm>
        <a:off x="5472201" y="645"/>
        <a:ext cx="2262336" cy="1357401"/>
      </dsp:txXfrm>
    </dsp:sp>
    <dsp:sp modelId="{967FAA8E-8828-490A-8C72-A1AAFD89117D}">
      <dsp:nvSpPr>
        <dsp:cNvPr id="0" name=""/>
        <dsp:cNvSpPr/>
      </dsp:nvSpPr>
      <dsp:spPr>
        <a:xfrm>
          <a:off x="49506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Demografis: Usia, jenis kelamin, pendapatan, pekerjaan, pendidikan, status perkawinan [1].</a:t>
          </a:r>
          <a:endParaRPr lang="en-US" sz="1100" kern="1200"/>
        </a:p>
      </dsp:txBody>
      <dsp:txXfrm>
        <a:off x="495061" y="1584280"/>
        <a:ext cx="2262336" cy="1357401"/>
      </dsp:txXfrm>
    </dsp:sp>
    <dsp:sp modelId="{8CC52B14-CCB7-4195-B72F-9AE20FB44A53}">
      <dsp:nvSpPr>
        <dsp:cNvPr id="0" name=""/>
        <dsp:cNvSpPr/>
      </dsp:nvSpPr>
      <dsp:spPr>
        <a:xfrm>
          <a:off x="298363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Geografis: Lokasi fisik, negara, kota, wilayah (membantu dalam penargetan berdasarkan preferensi lokal atau iklim) [1].</a:t>
          </a:r>
          <a:endParaRPr lang="en-US" sz="1100" kern="1200"/>
        </a:p>
      </dsp:txBody>
      <dsp:txXfrm>
        <a:off x="2983631" y="1584280"/>
        <a:ext cx="2262336" cy="1357401"/>
      </dsp:txXfrm>
    </dsp:sp>
    <dsp:sp modelId="{4CF64755-FE4B-413C-8AB6-93BA306851FE}">
      <dsp:nvSpPr>
        <dsp:cNvPr id="0" name=""/>
        <dsp:cNvSpPr/>
      </dsp:nvSpPr>
      <dsp:spPr>
        <a:xfrm>
          <a:off x="547220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Perilaku: Kebiasaan membeli, loyalitas merek, frekuensi pembelian, penggunaan produk, saluran belanja pilihan [1].</a:t>
          </a:r>
          <a:endParaRPr lang="en-US" sz="1100" kern="1200"/>
        </a:p>
      </dsp:txBody>
      <dsp:txXfrm>
        <a:off x="5472201" y="1584280"/>
        <a:ext cx="2262336" cy="1357401"/>
      </dsp:txXfrm>
    </dsp:sp>
    <dsp:sp modelId="{AFADC312-CF62-413F-B248-7568F7BBB8AF}">
      <dsp:nvSpPr>
        <dsp:cNvPr id="0" name=""/>
        <dsp:cNvSpPr/>
      </dsp:nvSpPr>
      <dsp:spPr>
        <a:xfrm>
          <a:off x="2983631"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Psikografis: Gaya hidup, nilai-nilai, kepribadian, minat, hobi, opini (berfokus pada aspek psikologis yang memengaruhi keputusan pembelian) [1]. </a:t>
          </a:r>
          <a:endParaRPr lang="en-US" sz="1100" kern="1200"/>
        </a:p>
      </dsp:txBody>
      <dsp:txXfrm>
        <a:off x="2983631" y="3167916"/>
        <a:ext cx="2262336" cy="135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79DD2-F640-4211-9657-ED1F45EF5EE2}">
      <dsp:nvSpPr>
        <dsp:cNvPr id="0" name=""/>
        <dsp:cNvSpPr/>
      </dsp:nvSpPr>
      <dsp:spPr>
        <a:xfrm>
          <a:off x="0" y="183879"/>
          <a:ext cx="4291113" cy="6423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kern="1200"/>
            <a:t>proposisi nilai, yaitu pernyataan yang menjelaskan manfaat unik yang ditawarkan suatu produk atau layanan kepada pelanggan, serta mengapa pelanggan harus memilihnya dibandingkan kompetitor. Pernyataan ini memberikan alasan kuat bagi calon konsumen untuk membeli dan merupakan komitmen nilai dari perusahaan kepada pelanggannya. </a:t>
          </a:r>
          <a:endParaRPr lang="en-US" sz="900" kern="1200"/>
        </a:p>
      </dsp:txBody>
      <dsp:txXfrm>
        <a:off x="31356" y="215235"/>
        <a:ext cx="4228401" cy="579617"/>
      </dsp:txXfrm>
    </dsp:sp>
    <dsp:sp modelId="{9078D8DD-B6FF-4FB8-B8BB-3777B7719F52}">
      <dsp:nvSpPr>
        <dsp:cNvPr id="0" name=""/>
        <dsp:cNvSpPr/>
      </dsp:nvSpPr>
      <dsp:spPr>
        <a:xfrm>
          <a:off x="0" y="852129"/>
          <a:ext cx="4291113" cy="642329"/>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kern="1200"/>
            <a:t>Fungsi Value Proposition</a:t>
          </a:r>
          <a:endParaRPr lang="en-US" sz="900" kern="1200"/>
        </a:p>
      </dsp:txBody>
      <dsp:txXfrm>
        <a:off x="31356" y="883485"/>
        <a:ext cx="4228401" cy="579617"/>
      </dsp:txXfrm>
    </dsp:sp>
    <dsp:sp modelId="{D055D33E-B97F-4497-96F4-B6C0B00589D0}">
      <dsp:nvSpPr>
        <dsp:cNvPr id="0" name=""/>
        <dsp:cNvSpPr/>
      </dsp:nvSpPr>
      <dsp:spPr>
        <a:xfrm>
          <a:off x="0" y="1520379"/>
          <a:ext cx="4291113" cy="642329"/>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kern="1200"/>
            <a:t>Menjelaskan keunggulan: Menjelaskan manfaat dan kelebihan unik dari produk atau layanan Anda.</a:t>
          </a:r>
          <a:endParaRPr lang="en-US" sz="900" kern="1200"/>
        </a:p>
      </dsp:txBody>
      <dsp:txXfrm>
        <a:off x="31356" y="1551735"/>
        <a:ext cx="4228401" cy="579617"/>
      </dsp:txXfrm>
    </dsp:sp>
    <dsp:sp modelId="{DC2C4DAC-7F0A-4C89-B265-DF2F395BEA5D}">
      <dsp:nvSpPr>
        <dsp:cNvPr id="0" name=""/>
        <dsp:cNvSpPr/>
      </dsp:nvSpPr>
      <dsp:spPr>
        <a:xfrm>
          <a:off x="0" y="2188629"/>
          <a:ext cx="4291113" cy="642329"/>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kern="1200"/>
            <a:t>Membedakan dari kompetitor: Menjelaskan mengapa produk Anda lebih baik dan harus dipilih daripada alternatif lain di pasar.</a:t>
          </a:r>
          <a:endParaRPr lang="en-US" sz="900" kern="1200"/>
        </a:p>
      </dsp:txBody>
      <dsp:txXfrm>
        <a:off x="31356" y="2219985"/>
        <a:ext cx="4228401" cy="579617"/>
      </dsp:txXfrm>
    </dsp:sp>
    <dsp:sp modelId="{A55B74FC-B215-43C3-AED9-51F8378D1922}">
      <dsp:nvSpPr>
        <dsp:cNvPr id="0" name=""/>
        <dsp:cNvSpPr/>
      </dsp:nvSpPr>
      <dsp:spPr>
        <a:xfrm>
          <a:off x="0" y="2856879"/>
          <a:ext cx="4291113" cy="642329"/>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kern="1200"/>
            <a:t>Meningkatkan penjualan dan loyalitas: Membantu menarik pelanggan baru dan mendorong loyalitas konsumen dengan menunjukkan manfaat yang nyata.</a:t>
          </a:r>
          <a:endParaRPr lang="en-US" sz="900" kern="1200"/>
        </a:p>
      </dsp:txBody>
      <dsp:txXfrm>
        <a:off x="31356" y="2888235"/>
        <a:ext cx="4228401" cy="579617"/>
      </dsp:txXfrm>
    </dsp:sp>
    <dsp:sp modelId="{93074907-0361-41F8-B4CB-46527113318D}">
      <dsp:nvSpPr>
        <dsp:cNvPr id="0" name=""/>
        <dsp:cNvSpPr/>
      </dsp:nvSpPr>
      <dsp:spPr>
        <a:xfrm>
          <a:off x="0" y="3525129"/>
          <a:ext cx="4291113" cy="64232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kern="1200"/>
            <a:t>Menjadi panduan bisnis: Membantu perusahaan dalam membuat keputusan, seperti peluncuran produk baru, serta menyelaraskan produk dengan kebutuhan pelanggan. </a:t>
          </a:r>
          <a:endParaRPr lang="en-US" sz="900" kern="1200"/>
        </a:p>
      </dsp:txBody>
      <dsp:txXfrm>
        <a:off x="31356" y="3556485"/>
        <a:ext cx="4228401" cy="579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C669-FAD0-4521-9DBA-D179CC9A8E6B}">
      <dsp:nvSpPr>
        <dsp:cNvPr id="0" name=""/>
        <dsp:cNvSpPr/>
      </dsp:nvSpPr>
      <dsp:spPr>
        <a:xfrm>
          <a:off x="749153" y="3413"/>
          <a:ext cx="2092988" cy="1255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memang menggambarkan bagaimana sebuah perusahaan berkomunikasi, menjangkau, dan berinteraksi dengan segmen pelanggan yang ditargetkan untuk menyampaikan proposisi nilai yang dijanjikan [1]. </a:t>
          </a:r>
          <a:endParaRPr lang="en-US" sz="1100" kern="1200"/>
        </a:p>
      </dsp:txBody>
      <dsp:txXfrm>
        <a:off x="749153" y="3413"/>
        <a:ext cx="2092988" cy="1255793"/>
      </dsp:txXfrm>
    </dsp:sp>
    <dsp:sp modelId="{58031D93-99D8-4294-83E9-A70CAB93CCE1}">
      <dsp:nvSpPr>
        <dsp:cNvPr id="0" name=""/>
        <dsp:cNvSpPr/>
      </dsp:nvSpPr>
      <dsp:spPr>
        <a:xfrm>
          <a:off x="3051441" y="3413"/>
          <a:ext cx="2092988" cy="12557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Elemen ini sangat penting karena menentukan cara pelanggan menemukan, membeli, dan menerima produk atau layanan Anda. </a:t>
          </a:r>
          <a:endParaRPr lang="en-US" sz="1100" kern="1200"/>
        </a:p>
      </dsp:txBody>
      <dsp:txXfrm>
        <a:off x="3051441" y="3413"/>
        <a:ext cx="2092988" cy="1255793"/>
      </dsp:txXfrm>
    </dsp:sp>
    <dsp:sp modelId="{176BD3DA-151C-4086-8808-8906FD261B8C}">
      <dsp:nvSpPr>
        <dsp:cNvPr id="0" name=""/>
        <dsp:cNvSpPr/>
      </dsp:nvSpPr>
      <dsp:spPr>
        <a:xfrm>
          <a:off x="5353728" y="3413"/>
          <a:ext cx="2092988" cy="12557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Fungsi utama Channels meliputi:</a:t>
          </a:r>
          <a:endParaRPr lang="en-US" sz="1100" kern="1200"/>
        </a:p>
      </dsp:txBody>
      <dsp:txXfrm>
        <a:off x="5353728" y="3413"/>
        <a:ext cx="2092988" cy="1255793"/>
      </dsp:txXfrm>
    </dsp:sp>
    <dsp:sp modelId="{476A5752-82D5-4E38-825B-EA3B83794AFD}">
      <dsp:nvSpPr>
        <dsp:cNvPr id="0" name=""/>
        <dsp:cNvSpPr/>
      </dsp:nvSpPr>
      <dsp:spPr>
        <a:xfrm>
          <a:off x="749153" y="1468505"/>
          <a:ext cx="2092988" cy="12557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Meningkatkan kesadaran tentang produk dan layanan perusahaan di antara pelanggan.</a:t>
          </a:r>
          <a:endParaRPr lang="en-US" sz="1100" kern="1200"/>
        </a:p>
      </dsp:txBody>
      <dsp:txXfrm>
        <a:off x="749153" y="1468505"/>
        <a:ext cx="2092988" cy="1255793"/>
      </dsp:txXfrm>
    </dsp:sp>
    <dsp:sp modelId="{5694FBB0-D194-45DF-96BB-3EF883328881}">
      <dsp:nvSpPr>
        <dsp:cNvPr id="0" name=""/>
        <dsp:cNvSpPr/>
      </dsp:nvSpPr>
      <dsp:spPr>
        <a:xfrm>
          <a:off x="3051441" y="1468505"/>
          <a:ext cx="2092988" cy="12557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Membantu pelanggan mengevaluasi proposisi nilai perusahaan.</a:t>
          </a:r>
          <a:endParaRPr lang="en-US" sz="1100" kern="1200"/>
        </a:p>
      </dsp:txBody>
      <dsp:txXfrm>
        <a:off x="3051441" y="1468505"/>
        <a:ext cx="2092988" cy="1255793"/>
      </dsp:txXfrm>
    </dsp:sp>
    <dsp:sp modelId="{D4E48A27-3AF8-419A-BABC-B1A92AC40DD6}">
      <dsp:nvSpPr>
        <dsp:cNvPr id="0" name=""/>
        <dsp:cNvSpPr/>
      </dsp:nvSpPr>
      <dsp:spPr>
        <a:xfrm>
          <a:off x="5353728" y="1468505"/>
          <a:ext cx="2092988" cy="1255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Memungkinkan pelanggan untuk membeli produk dan layanan tertentu.</a:t>
          </a:r>
          <a:endParaRPr lang="en-US" sz="1100" kern="1200"/>
        </a:p>
      </dsp:txBody>
      <dsp:txXfrm>
        <a:off x="5353728" y="1468505"/>
        <a:ext cx="2092988" cy="1255793"/>
      </dsp:txXfrm>
    </dsp:sp>
    <dsp:sp modelId="{8522F1EB-B58D-47EE-AA78-3F035A7EBC5E}">
      <dsp:nvSpPr>
        <dsp:cNvPr id="0" name=""/>
        <dsp:cNvSpPr/>
      </dsp:nvSpPr>
      <dsp:spPr>
        <a:xfrm>
          <a:off x="1900297" y="2933597"/>
          <a:ext cx="2092988" cy="12557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Menyampaikan proposisi nilai kepada pelanggan secara efektif.</a:t>
          </a:r>
          <a:endParaRPr lang="en-US" sz="1100" kern="1200"/>
        </a:p>
      </dsp:txBody>
      <dsp:txXfrm>
        <a:off x="1900297" y="2933597"/>
        <a:ext cx="2092988" cy="1255793"/>
      </dsp:txXfrm>
    </dsp:sp>
    <dsp:sp modelId="{328BDD48-A939-4451-BE66-CA2E45FE32B2}">
      <dsp:nvSpPr>
        <dsp:cNvPr id="0" name=""/>
        <dsp:cNvSpPr/>
      </dsp:nvSpPr>
      <dsp:spPr>
        <a:xfrm>
          <a:off x="4202584" y="2933597"/>
          <a:ext cx="2092988" cy="12557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d-ID" sz="1100" kern="1200"/>
            <a:t>Menyediakan dukungan purna jual kepada pelanggan.</a:t>
          </a:r>
          <a:endParaRPr lang="en-US" sz="1100" kern="1200"/>
        </a:p>
      </dsp:txBody>
      <dsp:txXfrm>
        <a:off x="4202584" y="2933597"/>
        <a:ext cx="2092988" cy="1255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A0AB9-0917-4BD0-B84F-E9D3ACC95428}">
      <dsp:nvSpPr>
        <dsp:cNvPr id="0" name=""/>
        <dsp:cNvSpPr/>
      </dsp:nvSpPr>
      <dsp:spPr>
        <a:xfrm>
          <a:off x="0" y="128121"/>
          <a:ext cx="5098904" cy="11285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d-ID" sz="1100" kern="1200"/>
            <a:t>Strategi Loyalitas: Ini melibatkan program (seperti program poin, diskon eksklusif, atau hadiah) yang menghargai pelanggan atas pembelian berulang mereka. Hal ini menciptakan ikatan emosional dan rasa saling menghargai antara pelanggan dan merek.</a:t>
          </a:r>
          <a:endParaRPr lang="en-US" sz="1100" kern="1200"/>
        </a:p>
      </dsp:txBody>
      <dsp:txXfrm>
        <a:off x="55091" y="183212"/>
        <a:ext cx="4988722" cy="1018356"/>
      </dsp:txXfrm>
    </dsp:sp>
    <dsp:sp modelId="{34461EFF-1846-40CF-AA93-181B6546E57E}">
      <dsp:nvSpPr>
        <dsp:cNvPr id="0" name=""/>
        <dsp:cNvSpPr/>
      </dsp:nvSpPr>
      <dsp:spPr>
        <a:xfrm>
          <a:off x="0" y="1288339"/>
          <a:ext cx="5098904" cy="1128538"/>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d-ID" sz="1100" kern="1200"/>
            <a:t>Strategi Retensi: Ini berfokus pada menjaga pelanggan yang sudah ada agar tidak beralih ke pesaing. Ini sering kali melibatkan layanan pelanggan yang unggul, komunikasi yang dipersonalisasi, dan secara konsisten memenuhi atau melampaui ekspektasi pelanggan.</a:t>
          </a:r>
          <a:endParaRPr lang="en-US" sz="1100" kern="1200"/>
        </a:p>
      </dsp:txBody>
      <dsp:txXfrm>
        <a:off x="55091" y="1343430"/>
        <a:ext cx="4988722" cy="1018356"/>
      </dsp:txXfrm>
    </dsp:sp>
    <dsp:sp modelId="{7D86F5B9-B0AE-46DC-AAAD-F74968222931}">
      <dsp:nvSpPr>
        <dsp:cNvPr id="0" name=""/>
        <dsp:cNvSpPr/>
      </dsp:nvSpPr>
      <dsp:spPr>
        <a:xfrm>
          <a:off x="0" y="2448557"/>
          <a:ext cx="5098904" cy="112853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d-ID" sz="1100" kern="1200"/>
            <a:t>Peningkatan Kepercayaan: Dengan menerapkan kedua strategi tersebut secara efektif, merek menunjukkan bahwa mereka menghargai pelanggan mereka lebih dari sekadar transaksi penjualan tunggal. Konsistensi dalam interaksi positif dan penghargaan membangun kepercayaan, yang pada akhirnya menghasilkan advokasi merek (pelanggan merekomendasikan merek kepada orang lain) dan loyalitas jangka panjang. </a:t>
          </a:r>
          <a:endParaRPr lang="en-US" sz="1100" kern="1200"/>
        </a:p>
      </dsp:txBody>
      <dsp:txXfrm>
        <a:off x="55091" y="2503648"/>
        <a:ext cx="4988722" cy="1018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F165D-571A-4875-857C-A651DB715090}">
      <dsp:nvSpPr>
        <dsp:cNvPr id="0" name=""/>
        <dsp:cNvSpPr/>
      </dsp:nvSpPr>
      <dsp:spPr>
        <a:xfrm>
          <a:off x="0" y="4316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d-ID" sz="1300" kern="1200"/>
            <a:t>kumpulan dari semua jenis biaya yang dikeluarkan perusahaan untuk memproduksi produk, mengirimkannya ke pelanggan, dan menjaga operasional bisnis tetap berjalan [1]. Hal ini mencakup berbagai komponen, antara lain: </a:t>
          </a:r>
          <a:endParaRPr lang="en-US" sz="1300" kern="1200"/>
        </a:p>
      </dsp:txBody>
      <dsp:txXfrm>
        <a:off x="0" y="431616"/>
        <a:ext cx="2561209" cy="1536725"/>
      </dsp:txXfrm>
    </dsp:sp>
    <dsp:sp modelId="{37713EA6-E9A2-44E5-8E9B-6948908918D8}">
      <dsp:nvSpPr>
        <dsp:cNvPr id="0" name=""/>
        <dsp:cNvSpPr/>
      </dsp:nvSpPr>
      <dsp:spPr>
        <a:xfrm>
          <a:off x="2817330" y="431616"/>
          <a:ext cx="2561209" cy="1536725"/>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d-ID" sz="1300" kern="1200"/>
            <a:t>Biaya Produksi: Ini termasuk bahan baku, biaya tenaga kerja langsung, dan overhead pabrik.</a:t>
          </a:r>
          <a:endParaRPr lang="en-US" sz="1300" kern="1200"/>
        </a:p>
      </dsp:txBody>
      <dsp:txXfrm>
        <a:off x="2817330" y="431616"/>
        <a:ext cx="2561209" cy="1536725"/>
      </dsp:txXfrm>
    </dsp:sp>
    <dsp:sp modelId="{1766DB87-6C7D-4BCE-B664-329CBA645756}">
      <dsp:nvSpPr>
        <dsp:cNvPr id="0" name=""/>
        <dsp:cNvSpPr/>
      </dsp:nvSpPr>
      <dsp:spPr>
        <a:xfrm>
          <a:off x="5634661" y="431616"/>
          <a:ext cx="2561209" cy="1536725"/>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d-ID" sz="1300" kern="1200"/>
            <a:t>Biaya Distribusi: Mencakup logistik, transportasi, dan pemasaran untuk menjangkau pelanggan.</a:t>
          </a:r>
          <a:endParaRPr lang="en-US" sz="1300" kern="1200"/>
        </a:p>
      </dsp:txBody>
      <dsp:txXfrm>
        <a:off x="5634661" y="431616"/>
        <a:ext cx="2561209" cy="1536725"/>
      </dsp:txXfrm>
    </dsp:sp>
    <dsp:sp modelId="{D7523F82-1F98-4D1F-BA66-D02E737DE214}">
      <dsp:nvSpPr>
        <dsp:cNvPr id="0" name=""/>
        <dsp:cNvSpPr/>
      </dsp:nvSpPr>
      <dsp:spPr>
        <a:xfrm>
          <a:off x="1408665" y="2224462"/>
          <a:ext cx="2561209" cy="1536725"/>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d-ID" sz="1300" kern="1200"/>
            <a:t>Biaya Pengembangan Teknologi/Litbang: Pengeluaran untuk inovasi, penelitian, dan pemeliharaan sistem TI.</a:t>
          </a:r>
          <a:endParaRPr lang="en-US" sz="1300" kern="1200"/>
        </a:p>
      </dsp:txBody>
      <dsp:txXfrm>
        <a:off x="1408665" y="2224462"/>
        <a:ext cx="2561209" cy="1536725"/>
      </dsp:txXfrm>
    </dsp:sp>
    <dsp:sp modelId="{892DD62F-E16E-4476-9393-4830C87E0959}">
      <dsp:nvSpPr>
        <dsp:cNvPr id="0" name=""/>
        <dsp:cNvSpPr/>
      </dsp:nvSpPr>
      <dsp:spPr>
        <a:xfrm>
          <a:off x="4225995" y="2224462"/>
          <a:ext cx="2561209" cy="153672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d-ID" sz="1300" kern="1200"/>
            <a:t>Biaya Operasional Umum: Seperti sewa kantor, gaji staf administrasi, utilitas, dan biaya penjualan</a:t>
          </a:r>
          <a:endParaRPr lang="en-US" sz="1300" kern="1200"/>
        </a:p>
      </dsp:txBody>
      <dsp:txXfrm>
        <a:off x="4225995" y="2224462"/>
        <a:ext cx="2561209" cy="1536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FAA89-7437-4846-818A-34D79937E02A}">
      <dsp:nvSpPr>
        <dsp:cNvPr id="0" name=""/>
        <dsp:cNvSpPr/>
      </dsp:nvSpPr>
      <dsp:spPr>
        <a:xfrm>
          <a:off x="0" y="148369"/>
          <a:ext cx="5000124" cy="99918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d-ID" sz="1400" kern="1200"/>
            <a:t>Menghasilkan</a:t>
          </a:r>
          <a:r>
            <a:rPr lang="en-US" sz="1400" kern="1200"/>
            <a:t> </a:t>
          </a:r>
          <a:r>
            <a:rPr lang="id-ID" sz="1400" kern="1200"/>
            <a:t>ide bisnis yang kreatif dan relevan dengan permasalahan nyata di masyarakat [1]. Proses ini seringkali disebut sebagai tahap "Ideation" atau "Pembuatan Ide" dan merupakan fondasi dari seluruh model bisnis. </a:t>
          </a:r>
          <a:endParaRPr lang="en-US" sz="1400" kern="1200"/>
        </a:p>
      </dsp:txBody>
      <dsp:txXfrm>
        <a:off x="48776" y="197145"/>
        <a:ext cx="4902572" cy="901628"/>
      </dsp:txXfrm>
    </dsp:sp>
    <dsp:sp modelId="{4DFD3E1B-AE83-4C82-822C-AC2BA181443C}">
      <dsp:nvSpPr>
        <dsp:cNvPr id="0" name=""/>
        <dsp:cNvSpPr/>
      </dsp:nvSpPr>
      <dsp:spPr>
        <a:xfrm>
          <a:off x="0" y="1187869"/>
          <a:ext cx="5000124" cy="999180"/>
        </a:xfrm>
        <a:prstGeom prst="roundRect">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d-ID" sz="1400" kern="1200"/>
            <a:t>Beberapa hal penting terkait pernyataan tersebut:</a:t>
          </a:r>
          <a:endParaRPr lang="en-US" sz="1400" kern="1200"/>
        </a:p>
      </dsp:txBody>
      <dsp:txXfrm>
        <a:off x="48776" y="1236645"/>
        <a:ext cx="4902572" cy="901628"/>
      </dsp:txXfrm>
    </dsp:sp>
    <dsp:sp modelId="{1F466AB9-920D-46ED-99DB-99AAB118ACF8}">
      <dsp:nvSpPr>
        <dsp:cNvPr id="0" name=""/>
        <dsp:cNvSpPr/>
      </dsp:nvSpPr>
      <dsp:spPr>
        <a:xfrm>
          <a:off x="0" y="2227369"/>
          <a:ext cx="5000124" cy="999180"/>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d-ID" sz="1400" kern="1200"/>
            <a:t>Kreatif: Ide yang unik dan memiliki nilai jual yang membedakannya dari pesaing.</a:t>
          </a:r>
          <a:endParaRPr lang="en-US" sz="1400" kern="1200"/>
        </a:p>
      </dsp:txBody>
      <dsp:txXfrm>
        <a:off x="48776" y="2276145"/>
        <a:ext cx="4902572" cy="901628"/>
      </dsp:txXfrm>
    </dsp:sp>
    <dsp:sp modelId="{28C0B60E-F018-4872-9A54-9281F8341935}">
      <dsp:nvSpPr>
        <dsp:cNvPr id="0" name=""/>
        <dsp:cNvSpPr/>
      </dsp:nvSpPr>
      <dsp:spPr>
        <a:xfrm>
          <a:off x="0" y="3266870"/>
          <a:ext cx="5000124" cy="999180"/>
        </a:xfrm>
        <a:prstGeom prst="roundRect">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d-ID" sz="1400" kern="1200"/>
            <a:t>Relevan dengan permasalahan nyata: Ini menunjukkan bahwa ide bisnis tersebut memiliki potensi pasar yang jelas karena mencoba menyelesaikan kebutuhan atau kesulitan yang dialami oleh banyak orang.</a:t>
          </a:r>
          <a:endParaRPr lang="en-US" sz="1400" kern="1200"/>
        </a:p>
      </dsp:txBody>
      <dsp:txXfrm>
        <a:off x="48776" y="3315646"/>
        <a:ext cx="4902572" cy="901628"/>
      </dsp:txXfrm>
    </dsp:sp>
    <dsp:sp modelId="{DA9BF141-BF21-4A04-B6CF-D0DC01542913}">
      <dsp:nvSpPr>
        <dsp:cNvPr id="0" name=""/>
        <dsp:cNvSpPr/>
      </dsp:nvSpPr>
      <dsp:spPr>
        <a:xfrm>
          <a:off x="0" y="4306370"/>
          <a:ext cx="5000124" cy="99918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d-ID" sz="1400" kern="1200"/>
            <a:t>Fondasi BMC: Ide ini yang akan mengisi blok pertama dan terpenting dalam BMC, yaitu Customer Segments (Segmen Pelanggan) dan Value Propositions (Proposisi Nilai) [</a:t>
          </a:r>
          <a:endParaRPr lang="en-US" sz="1400" kern="1200"/>
        </a:p>
      </dsp:txBody>
      <dsp:txXfrm>
        <a:off x="48776" y="4355146"/>
        <a:ext cx="4902572" cy="901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2DA3E-8D21-4859-B941-0D0B5B08D8E2}">
      <dsp:nvSpPr>
        <dsp:cNvPr id="0" name=""/>
        <dsp:cNvSpPr/>
      </dsp:nvSpPr>
      <dsp:spPr>
        <a:xfrm>
          <a:off x="0" y="85171"/>
          <a:ext cx="4291113" cy="11255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d-ID" sz="1300" b="1" kern="1200"/>
            <a:t>Tujuan Utama:</a:t>
          </a:r>
          <a:r>
            <a:rPr lang="id-ID" sz="1300" kern="1200"/>
            <a:t> Tujuan utama validasi adalah untuk menguji hipotesis kunci dari model bisnis Anda (seperti siapa pelanggan Anda, masalah apa yang Anda selesaikan, dan bagaimana Anda akan menghasilkan uang) di dunia nyata [1, 2].</a:t>
          </a:r>
          <a:endParaRPr lang="en-US" sz="1300" kern="1200"/>
        </a:p>
      </dsp:txBody>
      <dsp:txXfrm>
        <a:off x="54944" y="140115"/>
        <a:ext cx="4181225" cy="1015652"/>
      </dsp:txXfrm>
    </dsp:sp>
    <dsp:sp modelId="{59A425D8-3040-479D-BBE4-3984576F2A4A}">
      <dsp:nvSpPr>
        <dsp:cNvPr id="0" name=""/>
        <dsp:cNvSpPr/>
      </dsp:nvSpPr>
      <dsp:spPr>
        <a:xfrm>
          <a:off x="0" y="1248151"/>
          <a:ext cx="4291113" cy="112554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d-ID" sz="1300" b="1" kern="1200"/>
            <a:t>Siapa yang Terlibat:</a:t>
          </a:r>
          <a:r>
            <a:rPr lang="id-ID" sz="1300" kern="1200"/>
            <a:t> Pengujian ini dilakukan dengan:</a:t>
          </a:r>
          <a:endParaRPr lang="en-US" sz="1300" kern="1200"/>
        </a:p>
      </dsp:txBody>
      <dsp:txXfrm>
        <a:off x="54944" y="1303095"/>
        <a:ext cx="4181225" cy="1015652"/>
      </dsp:txXfrm>
    </dsp:sp>
    <dsp:sp modelId="{7FC29C90-65C8-47D9-807C-783254CA4A47}">
      <dsp:nvSpPr>
        <dsp:cNvPr id="0" name=""/>
        <dsp:cNvSpPr/>
      </dsp:nvSpPr>
      <dsp:spPr>
        <a:xfrm>
          <a:off x="0" y="2373691"/>
          <a:ext cx="4291113"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43" tIns="16510" rIns="92456" bIns="16510" numCol="1" spcCol="1270" anchor="t" anchorCtr="0">
          <a:noAutofit/>
        </a:bodyPr>
        <a:lstStyle/>
        <a:p>
          <a:pPr marL="57150" lvl="1" indent="-57150" algn="l" defTabSz="444500">
            <a:lnSpc>
              <a:spcPct val="90000"/>
            </a:lnSpc>
            <a:spcBef>
              <a:spcPct val="0"/>
            </a:spcBef>
            <a:spcAft>
              <a:spcPct val="20000"/>
            </a:spcAft>
            <a:buChar char="•"/>
          </a:pPr>
          <a:r>
            <a:rPr lang="id-ID" sz="1000" b="1" kern="1200"/>
            <a:t>Calon Pengguna (Pelanggan Potensial):</a:t>
          </a:r>
          <a:r>
            <a:rPr lang="id-ID" sz="1000" kern="1200"/>
            <a:t> Untuk memastikan bahwa solusi Anda benar-benar menyelesaikan masalah mereka dan ada permintaan pasar yang nyata (</a:t>
          </a:r>
          <a:r>
            <a:rPr lang="id-ID" sz="1000" i="1" kern="1200"/>
            <a:t>product-market fit</a:t>
          </a:r>
          <a:r>
            <a:rPr lang="id-ID" sz="1000" kern="1200"/>
            <a:t>) [2].</a:t>
          </a:r>
          <a:endParaRPr lang="en-US" sz="1000" kern="1200"/>
        </a:p>
        <a:p>
          <a:pPr marL="57150" lvl="1" indent="-57150" algn="l" defTabSz="444500">
            <a:lnSpc>
              <a:spcPct val="90000"/>
            </a:lnSpc>
            <a:spcBef>
              <a:spcPct val="0"/>
            </a:spcBef>
            <a:spcAft>
              <a:spcPct val="20000"/>
            </a:spcAft>
            <a:buChar char="•"/>
          </a:pPr>
          <a:r>
            <a:rPr lang="id-ID" sz="1000" b="1" kern="1200"/>
            <a:t>Mentor atau Ahli Industri:</a:t>
          </a:r>
          <a:r>
            <a:rPr lang="id-ID" sz="1000" kern="1200"/>
            <a:t> Untuk mendapatkan wawasan berharga, masukan kritis, dan panduan strategis berdasarkan pengalaman mereka [2].</a:t>
          </a:r>
          <a:endParaRPr lang="en-US" sz="1000" kern="1200"/>
        </a:p>
      </dsp:txBody>
      <dsp:txXfrm>
        <a:off x="0" y="2373691"/>
        <a:ext cx="4291113" cy="766935"/>
      </dsp:txXfrm>
    </dsp:sp>
    <dsp:sp modelId="{B31C5396-04FF-4594-96CE-BEE2B3031597}">
      <dsp:nvSpPr>
        <dsp:cNvPr id="0" name=""/>
        <dsp:cNvSpPr/>
      </dsp:nvSpPr>
      <dsp:spPr>
        <a:xfrm>
          <a:off x="0" y="3140626"/>
          <a:ext cx="4291113" cy="11255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id-ID" sz="1300" b="1" kern="1200"/>
            <a:t>Hasil Akhir:</a:t>
          </a:r>
          <a:r>
            <a:rPr lang="id-ID" sz="1300" kern="1200"/>
            <a:t> Berdasarkan umpan balik dan data yang dikumpulkan selama validasi, ide atau model bisnis tersebut dapat </a:t>
          </a:r>
          <a:r>
            <a:rPr lang="id-ID" sz="1300" b="1" kern="1200"/>
            <a:t>disesuaikan, dimodifikasi, atau bahkan diubah total (</a:t>
          </a:r>
          <a:r>
            <a:rPr lang="id-ID" sz="1300" b="1" i="1" kern="1200"/>
            <a:t>pivot</a:t>
          </a:r>
          <a:r>
            <a:rPr lang="id-ID" sz="1300" b="1" kern="1200"/>
            <a:t>)</a:t>
          </a:r>
          <a:r>
            <a:rPr lang="id-ID" sz="1300" kern="1200"/>
            <a:t> agar lebih selaras dengan kebutuhan dan keinginan pasar yang sebenarnya </a:t>
          </a:r>
          <a:endParaRPr lang="en-US" sz="1300" kern="1200"/>
        </a:p>
      </dsp:txBody>
      <dsp:txXfrm>
        <a:off x="54944" y="3195570"/>
        <a:ext cx="4181225" cy="10156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D6C83-426E-4E48-B24F-8C1302E48342}" type="datetimeFigureOut">
              <a:rPr lang="id-ID" smtClean="0"/>
              <a:t>01/11/2025</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2064C-7791-441E-944D-AD1221F522B4}" type="slidenum">
              <a:rPr lang="id-ID" smtClean="0"/>
              <a:t>‹#›</a:t>
            </a:fld>
            <a:endParaRPr lang="id-ID"/>
          </a:p>
        </p:txBody>
      </p:sp>
    </p:spTree>
    <p:extLst>
      <p:ext uri="{BB962C8B-B14F-4D97-AF65-F5344CB8AC3E}">
        <p14:creationId xmlns:p14="http://schemas.microsoft.com/office/powerpoint/2010/main" val="112123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9FE2064C-7791-441E-944D-AD1221F522B4}" type="slidenum">
              <a:rPr lang="id-ID" smtClean="0"/>
              <a:t>4</a:t>
            </a:fld>
            <a:endParaRPr lang="id-ID"/>
          </a:p>
        </p:txBody>
      </p:sp>
    </p:spTree>
    <p:extLst>
      <p:ext uri="{BB962C8B-B14F-4D97-AF65-F5344CB8AC3E}">
        <p14:creationId xmlns:p14="http://schemas.microsoft.com/office/powerpoint/2010/main" val="10599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1070800"/>
            <a:ext cx="2954766" cy="5583126"/>
          </a:xfrm>
        </p:spPr>
        <p:txBody>
          <a:bodyPr>
            <a:normAutofit/>
          </a:bodyPr>
          <a:lstStyle/>
          <a:p>
            <a:pPr algn="r">
              <a:lnSpc>
                <a:spcPct val="90000"/>
              </a:lnSpc>
            </a:pPr>
            <a:r>
              <a:rPr lang="id-ID" sz="4900"/>
              <a:t>Business Model Canvas (BMC) dan Membuat Draft BMC</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3C35DB8-5603-EA23-BCAA-780043633F2F}"/>
              </a:ext>
            </a:extLst>
          </p:cNvPr>
          <p:cNvGraphicFramePr>
            <a:graphicFrameLocks noGrp="1"/>
          </p:cNvGraphicFramePr>
          <p:nvPr>
            <p:ph idx="1"/>
            <p:extLst>
              <p:ext uri="{D42A27DB-BD31-4B8C-83A1-F6EECF244321}">
                <p14:modId xmlns:p14="http://schemas.microsoft.com/office/powerpoint/2010/main" val="2012112055"/>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0ED6-4567-7AA8-998B-40F8B5999CCB}"/>
              </a:ext>
            </a:extLst>
          </p:cNvPr>
          <p:cNvSpPr>
            <a:spLocks noGrp="1"/>
          </p:cNvSpPr>
          <p:nvPr>
            <p:ph type="title"/>
          </p:nvPr>
        </p:nvSpPr>
        <p:spPr/>
        <p:txBody>
          <a:bodyPr/>
          <a:lstStyle/>
          <a:p>
            <a:r>
              <a:rPr lang="id-ID"/>
              <a:t>Customer segmentasi</a:t>
            </a:r>
            <a:endParaRPr lang="id-ID" dirty="0"/>
          </a:p>
        </p:txBody>
      </p:sp>
      <p:graphicFrame>
        <p:nvGraphicFramePr>
          <p:cNvPr id="12" name="Content Placeholder 2">
            <a:extLst>
              <a:ext uri="{FF2B5EF4-FFF2-40B4-BE49-F238E27FC236}">
                <a16:creationId xmlns:a16="http://schemas.microsoft.com/office/drawing/2014/main" id="{CF51CBD6-0A2A-C0DA-CC81-4164B68B1732}"/>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46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1435" y="1029247"/>
            <a:ext cx="6056111" cy="1618489"/>
          </a:xfrm>
        </p:spPr>
        <p:txBody>
          <a:bodyPr anchor="ctr">
            <a:normAutofit/>
          </a:bodyPr>
          <a:lstStyle/>
          <a:p>
            <a:r>
              <a:rPr lang="id-ID" sz="5800" dirty="0" err="1"/>
              <a:t>Value</a:t>
            </a:r>
            <a:r>
              <a:rPr lang="id-ID" sz="5800" dirty="0"/>
              <a:t> </a:t>
            </a:r>
            <a:r>
              <a:rPr lang="id-ID" sz="5800" dirty="0" err="1"/>
              <a:t>Propositions</a:t>
            </a:r>
            <a:endParaRPr lang="id-ID" sz="5800" dirty="0"/>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Nilai yang ditawarkan perusahaan kepada pelanggan menjadi inti dari model bisnis. Value proposition dapat berupa kemudahan, efisiensi, atau pengalaman unik.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01DC90F4-D682-B432-652A-367E82864CB0}"/>
              </a:ext>
            </a:extLst>
          </p:cNvPr>
          <p:cNvPicPr>
            <a:picLocks noChangeAspect="1"/>
          </p:cNvPicPr>
          <p:nvPr/>
        </p:nvPicPr>
        <p:blipFill>
          <a:blip r:embed="rId2"/>
          <a:srcRect l="32310" r="23622" b="2"/>
          <a:stretch>
            <a:fillRect/>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5C2984-AD96-7614-45EF-51A1884A570D}"/>
              </a:ext>
            </a:extLst>
          </p:cNvPr>
          <p:cNvSpPr>
            <a:spLocks noGrp="1"/>
          </p:cNvSpPr>
          <p:nvPr>
            <p:ph type="title"/>
          </p:nvPr>
        </p:nvSpPr>
        <p:spPr>
          <a:xfrm>
            <a:off x="4370286" y="444272"/>
            <a:ext cx="4291113" cy="1325563"/>
          </a:xfrm>
        </p:spPr>
        <p:txBody>
          <a:bodyPr>
            <a:normAutofit/>
          </a:bodyPr>
          <a:lstStyle/>
          <a:p>
            <a:r>
              <a:rPr lang="id-ID"/>
              <a:t>Value proposition</a:t>
            </a:r>
            <a:endParaRPr lang="id-ID" dirty="0"/>
          </a:p>
        </p:txBody>
      </p:sp>
      <p:graphicFrame>
        <p:nvGraphicFramePr>
          <p:cNvPr id="5" name="Content Placeholder 2">
            <a:extLst>
              <a:ext uri="{FF2B5EF4-FFF2-40B4-BE49-F238E27FC236}">
                <a16:creationId xmlns:a16="http://schemas.microsoft.com/office/drawing/2014/main" id="{1DB43358-1FC2-1710-5806-AC7604D650D6}"/>
              </a:ext>
            </a:extLst>
          </p:cNvPr>
          <p:cNvGraphicFramePr>
            <a:graphicFrameLocks noGrp="1"/>
          </p:cNvGraphicFramePr>
          <p:nvPr>
            <p:ph idx="1"/>
            <p:extLst>
              <p:ext uri="{D42A27DB-BD31-4B8C-83A1-F6EECF244321}">
                <p14:modId xmlns:p14="http://schemas.microsoft.com/office/powerpoint/2010/main" val="3920720460"/>
              </p:ext>
            </p:extLst>
          </p:nvPr>
        </p:nvGraphicFramePr>
        <p:xfrm>
          <a:off x="4370286" y="1904772"/>
          <a:ext cx="42911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92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r>
              <a:rPr lang="id-ID" sz="4000"/>
              <a:t>Channels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1648870"/>
            <a:ext cx="3527136" cy="3560260"/>
          </a:xfrm>
        </p:spPr>
        <p:txBody>
          <a:bodyPr anchor="ctr">
            <a:normAutofit/>
          </a:bodyPr>
          <a:lstStyle/>
          <a:p>
            <a:r>
              <a:rPr lang="id-ID" sz="2100" dirty="0" err="1"/>
              <a:t>Channels</a:t>
            </a:r>
            <a:r>
              <a:rPr lang="id-ID" sz="2100" dirty="0"/>
              <a:t> menggambarkan bagaimana perusahaan menjangkau pelanggan dan menyampaikan nilai yang dijanjikan.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E4258A-9999-A93B-ADE1-A9B394D9FADC}"/>
              </a:ext>
            </a:extLst>
          </p:cNvPr>
          <p:cNvSpPr>
            <a:spLocks noGrp="1"/>
          </p:cNvSpPr>
          <p:nvPr>
            <p:ph type="title"/>
          </p:nvPr>
        </p:nvSpPr>
        <p:spPr>
          <a:xfrm>
            <a:off x="1028697" y="348865"/>
            <a:ext cx="7533018" cy="877729"/>
          </a:xfrm>
        </p:spPr>
        <p:txBody>
          <a:bodyPr anchor="ctr">
            <a:normAutofit/>
          </a:bodyPr>
          <a:lstStyle/>
          <a:p>
            <a:pPr>
              <a:lnSpc>
                <a:spcPct val="90000"/>
              </a:lnSpc>
            </a:pPr>
            <a:r>
              <a:rPr lang="id-ID" sz="2700">
                <a:solidFill>
                  <a:srgbClr val="FFFFFF"/>
                </a:solidFill>
              </a:rPr>
              <a:t>Channels dalam</a:t>
            </a:r>
            <a:r>
              <a:rPr lang="en-US" sz="2700">
                <a:solidFill>
                  <a:srgbClr val="FFFFFF"/>
                </a:solidFill>
              </a:rPr>
              <a:t> </a:t>
            </a:r>
            <a:r>
              <a:rPr lang="id-ID" sz="2700">
                <a:solidFill>
                  <a:srgbClr val="FFFFFF"/>
                </a:solidFill>
              </a:rPr>
              <a:t>Business Model Canvas (BMC)</a:t>
            </a:r>
            <a:br>
              <a:rPr lang="en-US" sz="2700">
                <a:solidFill>
                  <a:srgbClr val="FFFFFF"/>
                </a:solidFill>
              </a:rPr>
            </a:br>
            <a:endParaRPr lang="id-ID" sz="2700">
              <a:solidFill>
                <a:srgbClr val="FFFFFF"/>
              </a:solidFill>
            </a:endParaRPr>
          </a:p>
        </p:txBody>
      </p:sp>
      <p:graphicFrame>
        <p:nvGraphicFramePr>
          <p:cNvPr id="25" name="Content Placeholder 2">
            <a:extLst>
              <a:ext uri="{FF2B5EF4-FFF2-40B4-BE49-F238E27FC236}">
                <a16:creationId xmlns:a16="http://schemas.microsoft.com/office/drawing/2014/main" id="{AF4A562D-6789-6F83-17B6-8160392295D2}"/>
              </a:ext>
            </a:extLst>
          </p:cNvPr>
          <p:cNvGraphicFramePr>
            <a:graphicFrameLocks noGrp="1"/>
          </p:cNvGraphicFramePr>
          <p:nvPr>
            <p:ph idx="1"/>
            <p:extLst>
              <p:ext uri="{D42A27DB-BD31-4B8C-83A1-F6EECF244321}">
                <p14:modId xmlns:p14="http://schemas.microsoft.com/office/powerpoint/2010/main" val="259406231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64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a:t>Customer Relationships</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a:t>Hubungan pelanggan dijaga melalui strategi loyalitas dan retensi pelanggan untuk meningkatkan kepercayaan terhadap merek.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7DF268-AABE-0607-DCDC-75E3A8825163}"/>
              </a:ext>
            </a:extLst>
          </p:cNvPr>
          <p:cNvSpPr>
            <a:spLocks noGrp="1"/>
          </p:cNvSpPr>
          <p:nvPr>
            <p:ph type="title"/>
          </p:nvPr>
        </p:nvSpPr>
        <p:spPr>
          <a:xfrm>
            <a:off x="3415299" y="548464"/>
            <a:ext cx="5098906" cy="1675623"/>
          </a:xfrm>
        </p:spPr>
        <p:txBody>
          <a:bodyPr anchor="b">
            <a:normAutofit/>
          </a:bodyPr>
          <a:lstStyle/>
          <a:p>
            <a:pPr>
              <a:lnSpc>
                <a:spcPct val="90000"/>
              </a:lnSpc>
            </a:pPr>
            <a:r>
              <a:rPr lang="id-ID" sz="2700"/>
              <a:t>Strategi ini dirancang dengan tujuan utama untuk meningkatkan kepercayaan terhadap merek dan mendorong bisnis yang berulang </a:t>
            </a:r>
          </a:p>
        </p:txBody>
      </p:sp>
      <p:pic>
        <p:nvPicPr>
          <p:cNvPr id="6" name="Picture 5">
            <a:extLst>
              <a:ext uri="{FF2B5EF4-FFF2-40B4-BE49-F238E27FC236}">
                <a16:creationId xmlns:a16="http://schemas.microsoft.com/office/drawing/2014/main" id="{5FD76BA9-EF90-38A3-171E-80EAB2630451}"/>
              </a:ext>
            </a:extLst>
          </p:cNvPr>
          <p:cNvPicPr>
            <a:picLocks noChangeAspect="1"/>
          </p:cNvPicPr>
          <p:nvPr/>
        </p:nvPicPr>
        <p:blipFill>
          <a:blip r:embed="rId2"/>
          <a:srcRect l="20456" r="49025"/>
          <a:stretch>
            <a:fillRect/>
          </a:stretch>
        </p:blipFill>
        <p:spPr>
          <a:xfrm>
            <a:off x="20" y="10"/>
            <a:ext cx="3147352" cy="6857990"/>
          </a:xfrm>
          <a:prstGeom prst="rect">
            <a:avLst/>
          </a:prstGeom>
          <a:effectLst/>
        </p:spPr>
      </p:pic>
      <p:graphicFrame>
        <p:nvGraphicFramePr>
          <p:cNvPr id="5" name="Content Placeholder 2">
            <a:extLst>
              <a:ext uri="{FF2B5EF4-FFF2-40B4-BE49-F238E27FC236}">
                <a16:creationId xmlns:a16="http://schemas.microsoft.com/office/drawing/2014/main" id="{A2B48FF1-D96E-D74C-9ED1-F05B9D8D3D9A}"/>
              </a:ext>
            </a:extLst>
          </p:cNvPr>
          <p:cNvGraphicFramePr>
            <a:graphicFrameLocks noGrp="1"/>
          </p:cNvGraphicFramePr>
          <p:nvPr>
            <p:ph idx="1"/>
            <p:extLst>
              <p:ext uri="{D42A27DB-BD31-4B8C-83A1-F6EECF244321}">
                <p14:modId xmlns:p14="http://schemas.microsoft.com/office/powerpoint/2010/main" val="1002375332"/>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01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Revenue Streams</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err="1"/>
              <a:t>Revenue</a:t>
            </a:r>
            <a:r>
              <a:rPr lang="id-ID" sz="2100" dirty="0"/>
              <a:t> </a:t>
            </a:r>
            <a:r>
              <a:rPr lang="id-ID" sz="2100" dirty="0" err="1"/>
              <a:t>Streams</a:t>
            </a:r>
            <a:r>
              <a:rPr lang="id-ID" sz="2100" dirty="0"/>
              <a:t> menunjukkan cara bisnis memperoleh pendapatan dari setiap segmen pelanggan. Misalnya, penjualan langsung, langganan, atau </a:t>
            </a:r>
            <a:r>
              <a:rPr lang="id-ID" sz="2100" dirty="0" err="1"/>
              <a:t>freemium</a:t>
            </a:r>
            <a:r>
              <a:rPr lang="id-ID" sz="21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27"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1" name="Freeform: Shape 3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4F478F9-610B-2627-C745-7C2223C7EC15}"/>
              </a:ext>
            </a:extLst>
          </p:cNvPr>
          <p:cNvSpPr>
            <a:spLocks noGrp="1"/>
          </p:cNvSpPr>
          <p:nvPr>
            <p:ph type="title"/>
          </p:nvPr>
        </p:nvSpPr>
        <p:spPr>
          <a:xfrm rot="16200000">
            <a:off x="-994410" y="1947672"/>
            <a:ext cx="4471416" cy="2788920"/>
          </a:xfrm>
        </p:spPr>
        <p:txBody>
          <a:bodyPr anchor="ctr">
            <a:normAutofit/>
          </a:bodyPr>
          <a:lstStyle/>
          <a:p>
            <a:pPr algn="l"/>
            <a:r>
              <a:rPr lang="id-ID" sz="4200">
                <a:solidFill>
                  <a:schemeClr val="bg1"/>
                </a:solidFill>
              </a:rPr>
              <a:t>Revenue Streams (Aliran Pendapatan)</a:t>
            </a:r>
          </a:p>
        </p:txBody>
      </p:sp>
      <p:sp>
        <p:nvSpPr>
          <p:cNvPr id="39" name="Rectangle 38">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C07A65-D6A3-8A20-3ADF-99DEE86207F6}"/>
              </a:ext>
            </a:extLst>
          </p:cNvPr>
          <p:cNvSpPr>
            <a:spLocks noGrp="1"/>
          </p:cNvSpPr>
          <p:nvPr>
            <p:ph idx="1"/>
          </p:nvPr>
        </p:nvSpPr>
        <p:spPr>
          <a:xfrm>
            <a:off x="3751188" y="540048"/>
            <a:ext cx="4239072" cy="5641293"/>
          </a:xfrm>
        </p:spPr>
        <p:txBody>
          <a:bodyPr anchor="ctr">
            <a:normAutofit/>
          </a:bodyPr>
          <a:lstStyle/>
          <a:p>
            <a:pPr marL="0" indent="0">
              <a:lnSpc>
                <a:spcPct val="90000"/>
              </a:lnSpc>
              <a:buNone/>
            </a:pPr>
            <a:r>
              <a:rPr lang="id-ID" sz="1200">
                <a:solidFill>
                  <a:schemeClr val="tx2"/>
                </a:solidFill>
              </a:rPr>
              <a:t>komponen kunci dari model bisnis yang menjelaskan bagaimana sebuah perusahaan menghasilkan uang dari masing-masing segmen pelanggannya. Pernyataan Anda sudah benar [1].</a:t>
            </a:r>
          </a:p>
          <a:p>
            <a:pPr marL="0" indent="0">
              <a:lnSpc>
                <a:spcPct val="90000"/>
              </a:lnSpc>
              <a:buNone/>
            </a:pPr>
            <a:r>
              <a:rPr lang="id-ID" sz="1200">
                <a:solidFill>
                  <a:schemeClr val="tx2"/>
                </a:solidFill>
              </a:rPr>
              <a:t> </a:t>
            </a:r>
          </a:p>
          <a:p>
            <a:pPr marL="0" indent="0">
              <a:lnSpc>
                <a:spcPct val="90000"/>
              </a:lnSpc>
              <a:buNone/>
            </a:pPr>
            <a:r>
              <a:rPr lang="id-ID" sz="1200">
                <a:solidFill>
                  <a:schemeClr val="tx2"/>
                </a:solidFill>
              </a:rPr>
              <a:t>Beberapa contoh umum dari aliran pendapatan meliputi:</a:t>
            </a:r>
          </a:p>
          <a:p>
            <a:pPr marL="0" indent="0">
              <a:lnSpc>
                <a:spcPct val="90000"/>
              </a:lnSpc>
              <a:buNone/>
            </a:pPr>
            <a:endParaRPr lang="id-ID" sz="1200">
              <a:solidFill>
                <a:schemeClr val="tx2"/>
              </a:solidFill>
            </a:endParaRPr>
          </a:p>
          <a:p>
            <a:pPr marL="0" indent="0">
              <a:lnSpc>
                <a:spcPct val="90000"/>
              </a:lnSpc>
              <a:buNone/>
            </a:pPr>
            <a:r>
              <a:rPr lang="id-ID" sz="1200">
                <a:solidFill>
                  <a:schemeClr val="tx2"/>
                </a:solidFill>
              </a:rPr>
              <a:t>    Penjualan Aset/Langsung: Penjualan fisik produk (misalnya, toko ritel).</a:t>
            </a:r>
          </a:p>
          <a:p>
            <a:pPr marL="0" indent="0">
              <a:lnSpc>
                <a:spcPct val="90000"/>
              </a:lnSpc>
              <a:buNone/>
            </a:pPr>
            <a:r>
              <a:rPr lang="id-ID" sz="1200">
                <a:solidFill>
                  <a:schemeClr val="tx2"/>
                </a:solidFill>
              </a:rPr>
              <a:t>    Biaya Penggunaan: Pendapatan yang dihasilkan dari penggunaan layanan tertentu (misalnya, menit panggilan telepon, biaya pengiriman paket).</a:t>
            </a:r>
          </a:p>
          <a:p>
            <a:pPr marL="0" indent="0">
              <a:lnSpc>
                <a:spcPct val="90000"/>
              </a:lnSpc>
              <a:buNone/>
            </a:pPr>
            <a:r>
              <a:rPr lang="id-ID" sz="1200">
                <a:solidFill>
                  <a:schemeClr val="tx2"/>
                </a:solidFill>
              </a:rPr>
              <a:t>    Biaya Langganan: Pendapatan berulang yang dihasilkan dari layanan berkelanjutan (misalnya, Netflix, gym).</a:t>
            </a:r>
          </a:p>
          <a:p>
            <a:pPr marL="0" indent="0">
              <a:lnSpc>
                <a:spcPct val="90000"/>
              </a:lnSpc>
              <a:buNone/>
            </a:pPr>
            <a:r>
              <a:rPr lang="id-ID" sz="1200">
                <a:solidFill>
                  <a:schemeClr val="tx2"/>
                </a:solidFill>
              </a:rPr>
              <a:t>    Peminjaman/Penyewaan/Leasing: Pemberian hak eksklusif untuk aset tertentu untuk jangka waktu tertentu dengan biaya (misalnya, sewa mobil, sewa properti).</a:t>
            </a:r>
          </a:p>
          <a:p>
            <a:pPr marL="0" indent="0">
              <a:lnSpc>
                <a:spcPct val="90000"/>
              </a:lnSpc>
              <a:buNone/>
            </a:pPr>
            <a:r>
              <a:rPr lang="id-ID" sz="1200">
                <a:solidFill>
                  <a:schemeClr val="tx2"/>
                </a:solidFill>
              </a:rPr>
              <a:t>    Lisensi: Memperoleh pendapatan dengan memberikan izin kepada pelanggan untuk menggunakan kekayaan intelektual yang dilindungi (misalnya, paten, lisensi perangkat lunak).</a:t>
            </a:r>
          </a:p>
          <a:p>
            <a:pPr marL="0" indent="0">
              <a:lnSpc>
                <a:spcPct val="90000"/>
              </a:lnSpc>
              <a:buNone/>
            </a:pPr>
            <a:r>
              <a:rPr lang="id-ID" sz="1200">
                <a:solidFill>
                  <a:schemeClr val="tx2"/>
                </a:solidFill>
              </a:rPr>
              <a:t>    Biaya Perantara/Brokerage: Pendapatan yang berasal dari layanan perantara antara dua pihak atau lebih (misalnya, agen real estat, eBay).</a:t>
            </a:r>
          </a:p>
          <a:p>
            <a:pPr marL="0" indent="0">
              <a:lnSpc>
                <a:spcPct val="90000"/>
              </a:lnSpc>
              <a:buNone/>
            </a:pPr>
            <a:r>
              <a:rPr lang="id-ID" sz="1200">
                <a:solidFill>
                  <a:schemeClr val="tx2"/>
                </a:solidFill>
              </a:rPr>
              <a:t>    Periklanan: Pendapatan dari biaya iklan produk, layanan, atau merek (misalnya, media, Google, Facebook)</a:t>
            </a:r>
          </a:p>
        </p:txBody>
      </p:sp>
    </p:spTree>
    <p:extLst>
      <p:ext uri="{BB962C8B-B14F-4D97-AF65-F5344CB8AC3E}">
        <p14:creationId xmlns:p14="http://schemas.microsoft.com/office/powerpoint/2010/main" val="163918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Key Resources</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a:t>Sumber daya utama mencakup aset fisik, intelektual, manusia, dan finansial yang dibutuhkan untuk menjalankan model bisnis.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Pengantar Materi</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Setiap bisnis memerlukan model yang jelas untuk menggambarkan bagaimana nilai diciptakan, disampaikan, dan diterima oleh pelanggan. Business Model Canvas membantu memetakan ide bisnis dengan struktur yang mudah dipahami dan fleksibel.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D02A3-BB09-FD2A-8A14-81F8821F5CA3}"/>
              </a:ext>
            </a:extLst>
          </p:cNvPr>
          <p:cNvSpPr>
            <a:spLocks noGrp="1"/>
          </p:cNvSpPr>
          <p:nvPr>
            <p:ph type="title"/>
          </p:nvPr>
        </p:nvSpPr>
        <p:spPr>
          <a:xfrm>
            <a:off x="350041" y="586855"/>
            <a:ext cx="2401025" cy="3387497"/>
          </a:xfrm>
        </p:spPr>
        <p:txBody>
          <a:bodyPr anchor="b">
            <a:normAutofit/>
          </a:bodyPr>
          <a:lstStyle/>
          <a:p>
            <a:pPr algn="r"/>
            <a:r>
              <a:rPr lang="id-ID" sz="3500">
                <a:solidFill>
                  <a:srgbClr val="FFFFFF"/>
                </a:solidFill>
              </a:rPr>
              <a:t>Aset fisik </a:t>
            </a:r>
          </a:p>
        </p:txBody>
      </p:sp>
      <p:sp>
        <p:nvSpPr>
          <p:cNvPr id="3" name="Content Placeholder 2">
            <a:extLst>
              <a:ext uri="{FF2B5EF4-FFF2-40B4-BE49-F238E27FC236}">
                <a16:creationId xmlns:a16="http://schemas.microsoft.com/office/drawing/2014/main" id="{F9FCDDBA-494C-306D-BE7C-174E0D0F9C75}"/>
              </a:ext>
            </a:extLst>
          </p:cNvPr>
          <p:cNvSpPr>
            <a:spLocks noGrp="1"/>
          </p:cNvSpPr>
          <p:nvPr>
            <p:ph idx="1"/>
          </p:nvPr>
        </p:nvSpPr>
        <p:spPr>
          <a:xfrm>
            <a:off x="3607694" y="649480"/>
            <a:ext cx="4916510" cy="5546047"/>
          </a:xfrm>
        </p:spPr>
        <p:txBody>
          <a:bodyPr anchor="ctr">
            <a:normAutofit/>
          </a:bodyPr>
          <a:lstStyle/>
          <a:p>
            <a:pPr marL="0" indent="0">
              <a:lnSpc>
                <a:spcPct val="90000"/>
              </a:lnSpc>
              <a:buNone/>
            </a:pPr>
            <a:r>
              <a:rPr lang="id-ID" sz="1600" dirty="0"/>
              <a:t>bangunan dan peralatan, aset intelektual mencakup paten dan merek, sumber daya manusia merujuk pada karyawan dan keahlian mereka, sementara aset finansial adalah modal dan kredit yang tersedia. Pengelolaan sumber daya ini secara efektif sangat penting untuk kesuksesan dan keunggulan kompetitif bisnis. </a:t>
            </a:r>
            <a:endParaRPr lang="en-US" sz="1600" dirty="0"/>
          </a:p>
          <a:p>
            <a:pPr marL="0" indent="0">
              <a:lnSpc>
                <a:spcPct val="90000"/>
              </a:lnSpc>
              <a:buNone/>
            </a:pPr>
            <a:endParaRPr lang="id-ID" sz="1600" dirty="0"/>
          </a:p>
          <a:p>
            <a:pPr marL="0" indent="0">
              <a:lnSpc>
                <a:spcPct val="90000"/>
              </a:lnSpc>
              <a:buNone/>
            </a:pPr>
            <a:r>
              <a:rPr lang="id-ID" sz="1600" dirty="0"/>
              <a:t>Jenis-jenis sumber daya utama</a:t>
            </a:r>
          </a:p>
          <a:p>
            <a:pPr marL="0" indent="0">
              <a:lnSpc>
                <a:spcPct val="90000"/>
              </a:lnSpc>
              <a:buNone/>
            </a:pPr>
            <a:endParaRPr lang="id-ID" sz="1600" dirty="0"/>
          </a:p>
          <a:p>
            <a:pPr marL="0" indent="0">
              <a:lnSpc>
                <a:spcPct val="90000"/>
              </a:lnSpc>
              <a:buNone/>
            </a:pPr>
            <a:r>
              <a:rPr lang="id-ID" sz="1600" dirty="0"/>
              <a:t>    Sumber daya fisik: Aset berwujud yang dibutuhkan untuk operasi, seperti bangunan, pabrik, mesin, kendaraan, peralatan, inventaris, dan bahan baku.</a:t>
            </a:r>
          </a:p>
          <a:p>
            <a:pPr marL="0" indent="0">
              <a:lnSpc>
                <a:spcPct val="90000"/>
              </a:lnSpc>
              <a:buNone/>
            </a:pPr>
            <a:r>
              <a:rPr lang="id-ID" sz="1600" dirty="0"/>
              <a:t>    Sumber daya intelektual: Aset tidak berwujud yang berharga, termasuk paten, hak cipta, merek dagang, rahasia dagang, sistem dan perangkat lunak kepemilikan, serta data pelanggan.</a:t>
            </a:r>
          </a:p>
          <a:p>
            <a:pPr marL="0" indent="0">
              <a:lnSpc>
                <a:spcPct val="90000"/>
              </a:lnSpc>
              <a:buNone/>
            </a:pPr>
            <a:r>
              <a:rPr lang="id-ID" sz="1600" dirty="0"/>
              <a:t>    Sumber daya manusia: Keterampilan, pengetahuan, dan keahlian karyawan, termasuk tim manajemen dan tenaga kerja terampil yang diperlukan untuk menjalankan aktivitas bisnis.</a:t>
            </a:r>
          </a:p>
          <a:p>
            <a:pPr marL="0" indent="0">
              <a:lnSpc>
                <a:spcPct val="90000"/>
              </a:lnSpc>
              <a:buNone/>
            </a:pPr>
            <a:r>
              <a:rPr lang="id-ID" sz="1600" dirty="0"/>
              <a:t>    Sumber daya finansial: Modal yang diperlukan untuk membiayai operasi, seperti kas, kredit, pinjaman, dan pendanaan</a:t>
            </a:r>
          </a:p>
        </p:txBody>
      </p:sp>
    </p:spTree>
    <p:extLst>
      <p:ext uri="{BB962C8B-B14F-4D97-AF65-F5344CB8AC3E}">
        <p14:creationId xmlns:p14="http://schemas.microsoft.com/office/powerpoint/2010/main" val="281058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Key Activities</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Aktivitas utama menggambarkan hal-hal penting yang harus dilakukan agar model bisnis berjalan efektif, seperti produksi, pemasaran, atau inovasi produk.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Key Partnerships</a:t>
            </a:r>
          </a:p>
        </p:txBody>
      </p:sp>
      <p:sp>
        <p:nvSpPr>
          <p:cNvPr id="3" name="Content Placeholder 2"/>
          <p:cNvSpPr>
            <a:spLocks noGrp="1"/>
          </p:cNvSpPr>
          <p:nvPr>
            <p:ph idx="1"/>
          </p:nvPr>
        </p:nvSpPr>
        <p:spPr>
          <a:xfrm>
            <a:off x="963930" y="2969469"/>
            <a:ext cx="6056111" cy="2800395"/>
          </a:xfrm>
        </p:spPr>
        <p:txBody>
          <a:bodyPr anchor="t">
            <a:normAutofit/>
          </a:bodyPr>
          <a:lstStyle/>
          <a:p>
            <a:r>
              <a:rPr lang="sv-SE" sz="2100"/>
              <a:t>Mitra strategis membantu meningkatkan efisiensi dan memperluas jangkauan bisnis, misalnya kerja sama dengan investor, supplier, atau lembaga riset.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Cost Structure</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a:t>Struktur biaya mencakup seluruh pengeluaran yang dibutuhkan untuk menjalankan bisnis, termasuk biaya produksi, distribusi, dan pengembangan teknologi.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B99A2B-FE5C-E3B8-F19C-362F0AAE4D53}"/>
              </a:ext>
            </a:extLst>
          </p:cNvPr>
          <p:cNvSpPr>
            <a:spLocks noGrp="1"/>
          </p:cNvSpPr>
          <p:nvPr>
            <p:ph type="title"/>
          </p:nvPr>
        </p:nvSpPr>
        <p:spPr>
          <a:xfrm>
            <a:off x="1028697" y="348865"/>
            <a:ext cx="7533018" cy="877729"/>
          </a:xfrm>
        </p:spPr>
        <p:txBody>
          <a:bodyPr anchor="ctr">
            <a:normAutofit/>
          </a:bodyPr>
          <a:lstStyle/>
          <a:p>
            <a:r>
              <a:rPr lang="id-ID" sz="3500">
                <a:solidFill>
                  <a:srgbClr val="FFFFFF"/>
                </a:solidFill>
              </a:rPr>
              <a:t>struktur biaya </a:t>
            </a:r>
          </a:p>
        </p:txBody>
      </p:sp>
      <p:graphicFrame>
        <p:nvGraphicFramePr>
          <p:cNvPr id="5" name="Content Placeholder 2">
            <a:extLst>
              <a:ext uri="{FF2B5EF4-FFF2-40B4-BE49-F238E27FC236}">
                <a16:creationId xmlns:a16="http://schemas.microsoft.com/office/drawing/2014/main" id="{F54E32C9-65A0-1C3B-49EF-1AFBC31E2D8F}"/>
              </a:ext>
            </a:extLst>
          </p:cNvPr>
          <p:cNvGraphicFramePr>
            <a:graphicFrameLocks noGrp="1"/>
          </p:cNvGraphicFramePr>
          <p:nvPr>
            <p:ph idx="1"/>
            <p:extLst>
              <p:ext uri="{D42A27DB-BD31-4B8C-83A1-F6EECF244321}">
                <p14:modId xmlns:p14="http://schemas.microsoft.com/office/powerpoint/2010/main" val="249878737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35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a:t>Langkah Awal Menyusun BMC</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Mahasiswa perlu melakukan riset pasar dan memahami kebutuhan pelanggan sebelum membuat draft BMC agar model bisnis yang disusun lebih realistis.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a:t>Brainstorming Ide Bisnis</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a:t>Langkah pertama dalam menyusun BMC adalah menghasilkan ide bisnis yang kreatif dan relevan dengan permasalahan nyata di masyarakat.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EF788-2AC5-233E-2E25-D520A6E3A54C}"/>
              </a:ext>
            </a:extLst>
          </p:cNvPr>
          <p:cNvSpPr>
            <a:spLocks noGrp="1"/>
          </p:cNvSpPr>
          <p:nvPr>
            <p:ph type="title"/>
          </p:nvPr>
        </p:nvSpPr>
        <p:spPr>
          <a:xfrm>
            <a:off x="439858" y="1683756"/>
            <a:ext cx="2336449" cy="2396359"/>
          </a:xfrm>
        </p:spPr>
        <p:txBody>
          <a:bodyPr anchor="b">
            <a:normAutofit/>
          </a:bodyPr>
          <a:lstStyle/>
          <a:p>
            <a:pPr algn="r">
              <a:lnSpc>
                <a:spcPct val="90000"/>
              </a:lnSpc>
            </a:pPr>
            <a:r>
              <a:rPr lang="id-ID" sz="3200">
                <a:solidFill>
                  <a:srgbClr val="FFFFFF"/>
                </a:solidFill>
              </a:rPr>
              <a:t>menyusun Business Model Canvas (BMC) </a:t>
            </a:r>
          </a:p>
        </p:txBody>
      </p:sp>
      <p:graphicFrame>
        <p:nvGraphicFramePr>
          <p:cNvPr id="16" name="Content Placeholder 2">
            <a:extLst>
              <a:ext uri="{FF2B5EF4-FFF2-40B4-BE49-F238E27FC236}">
                <a16:creationId xmlns:a16="http://schemas.microsoft.com/office/drawing/2014/main" id="{9277E19C-BA2A-CD9E-FC03-6BF3C087B698}"/>
              </a:ext>
            </a:extLst>
          </p:cNvPr>
          <p:cNvGraphicFramePr>
            <a:graphicFrameLocks noGrp="1"/>
          </p:cNvGraphicFramePr>
          <p:nvPr>
            <p:ph idx="1"/>
            <p:extLst>
              <p:ext uri="{D42A27DB-BD31-4B8C-83A1-F6EECF244321}">
                <p14:modId xmlns:p14="http://schemas.microsoft.com/office/powerpoint/2010/main" val="425503360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519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a:t>Membuat Draft BMC</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a:t>Mahasiswa menyusun </a:t>
            </a:r>
            <a:r>
              <a:rPr lang="id-ID" sz="2100" dirty="0" err="1"/>
              <a:t>draft</a:t>
            </a:r>
            <a:r>
              <a:rPr lang="id-ID" sz="2100" dirty="0"/>
              <a:t> Business Model </a:t>
            </a:r>
            <a:r>
              <a:rPr lang="id-ID" sz="2100" dirty="0" err="1"/>
              <a:t>Canvas</a:t>
            </a:r>
            <a:r>
              <a:rPr lang="id-ID" sz="2100" dirty="0"/>
              <a:t> berdasarkan sembilan blok utama yang telah dipelajari, disesuaikan dengan ide bisnis masing-masing.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B0343-0B8D-AD47-9830-562304B7BC79}"/>
              </a:ext>
            </a:extLst>
          </p:cNvPr>
          <p:cNvSpPr>
            <a:spLocks noGrp="1"/>
          </p:cNvSpPr>
          <p:nvPr>
            <p:ph type="title"/>
          </p:nvPr>
        </p:nvSpPr>
        <p:spPr>
          <a:xfrm>
            <a:off x="515125" y="1153572"/>
            <a:ext cx="2400300" cy="4461163"/>
          </a:xfrm>
        </p:spPr>
        <p:txBody>
          <a:bodyPr>
            <a:normAutofit/>
          </a:bodyPr>
          <a:lstStyle/>
          <a:p>
            <a:pPr>
              <a:lnSpc>
                <a:spcPct val="90000"/>
              </a:lnSpc>
            </a:pPr>
            <a:r>
              <a:rPr lang="id-ID" sz="2400">
                <a:solidFill>
                  <a:srgbClr val="FFFFFF"/>
                </a:solidFill>
              </a:rPr>
              <a:t>sembilan blok utama BMC dan penjelasannya yang dapat digunakan mahasiswa sebagai panduan dalam menyusun draf mereka:</a:t>
            </a:r>
            <a:br>
              <a:rPr lang="id-ID" sz="2400">
                <a:solidFill>
                  <a:srgbClr val="FFFFFF"/>
                </a:solidFill>
              </a:rPr>
            </a:br>
            <a:br>
              <a:rPr lang="id-ID" sz="2400">
                <a:solidFill>
                  <a:srgbClr val="FFFFFF"/>
                </a:solidFill>
              </a:rPr>
            </a:br>
            <a:endParaRPr lang="id-ID" sz="2400">
              <a:solidFill>
                <a:srgbClr val="FFFFFF"/>
              </a:solidFill>
            </a:endParaRPr>
          </a:p>
        </p:txBody>
      </p:sp>
      <p:sp>
        <p:nvSpPr>
          <p:cNvPr id="53" name="Arc 5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D488C3-4A96-2CD8-D6E0-9C5E4B407765}"/>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id-ID" sz="800" dirty="0"/>
              <a:t>Segmentasi Pelanggan (</a:t>
            </a:r>
            <a:r>
              <a:rPr lang="id-ID" sz="800" dirty="0" err="1"/>
              <a:t>Customer</a:t>
            </a:r>
            <a:r>
              <a:rPr lang="id-ID" sz="800" dirty="0"/>
              <a:t> </a:t>
            </a:r>
            <a:r>
              <a:rPr lang="id-ID" sz="800" dirty="0" err="1"/>
              <a:t>Segments</a:t>
            </a:r>
            <a:r>
              <a:rPr lang="id-ID" sz="800" dirty="0"/>
              <a:t>):</a:t>
            </a:r>
          </a:p>
          <a:p>
            <a:pPr marL="0" indent="0">
              <a:lnSpc>
                <a:spcPct val="90000"/>
              </a:lnSpc>
              <a:buNone/>
            </a:pPr>
            <a:r>
              <a:rPr lang="id-ID" sz="800" dirty="0"/>
              <a:t>        Siapa pelanggan yang ingin ditargetkan?</a:t>
            </a:r>
          </a:p>
          <a:p>
            <a:pPr marL="0" indent="0">
              <a:lnSpc>
                <a:spcPct val="90000"/>
              </a:lnSpc>
              <a:buNone/>
            </a:pPr>
            <a:r>
              <a:rPr lang="id-ID" sz="800" dirty="0"/>
              <a:t>        Siapa pengguna utama produk atau jasa ini?</a:t>
            </a:r>
          </a:p>
          <a:p>
            <a:pPr marL="0" indent="0">
              <a:lnSpc>
                <a:spcPct val="90000"/>
              </a:lnSpc>
              <a:buNone/>
            </a:pPr>
            <a:r>
              <a:rPr lang="id-ID" sz="800" dirty="0"/>
              <a:t>        Contoh: Mahasiswa, pekerja kantoran, ibu rumah tangga, komunitas tertentu.</a:t>
            </a:r>
          </a:p>
          <a:p>
            <a:pPr marL="0" indent="0">
              <a:lnSpc>
                <a:spcPct val="90000"/>
              </a:lnSpc>
              <a:buNone/>
            </a:pPr>
            <a:r>
              <a:rPr lang="id-ID" sz="800" dirty="0"/>
              <a:t>    Proposisi Nilai (</a:t>
            </a:r>
            <a:r>
              <a:rPr lang="id-ID" sz="800" dirty="0" err="1"/>
              <a:t>Value</a:t>
            </a:r>
            <a:r>
              <a:rPr lang="id-ID" sz="800" dirty="0"/>
              <a:t> </a:t>
            </a:r>
            <a:r>
              <a:rPr lang="id-ID" sz="800" dirty="0" err="1"/>
              <a:t>Propositions</a:t>
            </a:r>
            <a:r>
              <a:rPr lang="id-ID" sz="800" dirty="0"/>
              <a:t>):</a:t>
            </a:r>
          </a:p>
          <a:p>
            <a:pPr marL="0" indent="0">
              <a:lnSpc>
                <a:spcPct val="90000"/>
              </a:lnSpc>
              <a:buNone/>
            </a:pPr>
            <a:r>
              <a:rPr lang="id-ID" sz="800" dirty="0"/>
              <a:t>        Nilai atau manfaat apa yang ditawarkan kepada pelanggan?</a:t>
            </a:r>
          </a:p>
          <a:p>
            <a:pPr marL="0" indent="0">
              <a:lnSpc>
                <a:spcPct val="90000"/>
              </a:lnSpc>
              <a:buNone/>
            </a:pPr>
            <a:r>
              <a:rPr lang="id-ID" sz="800" dirty="0"/>
              <a:t>        Masalah apa yang dibantu untuk diselesaikan?</a:t>
            </a:r>
          </a:p>
          <a:p>
            <a:pPr marL="0" indent="0">
              <a:lnSpc>
                <a:spcPct val="90000"/>
              </a:lnSpc>
              <a:buNone/>
            </a:pPr>
            <a:r>
              <a:rPr lang="id-ID" sz="800" dirty="0"/>
              <a:t>        Contoh: Harga terjangkau, kualitas premium, kemudahan penggunaan, desain unik, pengiriman cepat.</a:t>
            </a:r>
          </a:p>
          <a:p>
            <a:pPr marL="0" indent="0">
              <a:lnSpc>
                <a:spcPct val="90000"/>
              </a:lnSpc>
              <a:buNone/>
            </a:pPr>
            <a:r>
              <a:rPr lang="id-ID" sz="800" dirty="0"/>
              <a:t>    Saluran (</a:t>
            </a:r>
            <a:r>
              <a:rPr lang="id-ID" sz="800" dirty="0" err="1"/>
              <a:t>Channels</a:t>
            </a:r>
            <a:r>
              <a:rPr lang="id-ID" sz="800" dirty="0"/>
              <a:t>):</a:t>
            </a:r>
          </a:p>
          <a:p>
            <a:pPr marL="0" indent="0">
              <a:lnSpc>
                <a:spcPct val="90000"/>
              </a:lnSpc>
              <a:buNone/>
            </a:pPr>
            <a:r>
              <a:rPr lang="id-ID" sz="800" dirty="0"/>
              <a:t>        Bagaimana cara produk atau jasa sampai ke tangan pelanggan?</a:t>
            </a:r>
          </a:p>
          <a:p>
            <a:pPr marL="0" indent="0">
              <a:lnSpc>
                <a:spcPct val="90000"/>
              </a:lnSpc>
              <a:buNone/>
            </a:pPr>
            <a:r>
              <a:rPr lang="id-ID" sz="800" dirty="0"/>
              <a:t>        Melalui saluran apa pelanggan lebih suka dijangkau?</a:t>
            </a:r>
          </a:p>
          <a:p>
            <a:pPr marL="0" indent="0">
              <a:lnSpc>
                <a:spcPct val="90000"/>
              </a:lnSpc>
              <a:buNone/>
            </a:pPr>
            <a:r>
              <a:rPr lang="id-ID" sz="800" dirty="0"/>
              <a:t>        Contoh: Toko fisik, e-</a:t>
            </a:r>
            <a:r>
              <a:rPr lang="id-ID" sz="800" dirty="0" err="1"/>
              <a:t>commerce</a:t>
            </a:r>
            <a:r>
              <a:rPr lang="id-ID" sz="800" dirty="0"/>
              <a:t>, media sosial, aplikasi seluler, mitra distribusi.</a:t>
            </a:r>
          </a:p>
          <a:p>
            <a:pPr marL="0" indent="0">
              <a:lnSpc>
                <a:spcPct val="90000"/>
              </a:lnSpc>
              <a:buNone/>
            </a:pPr>
            <a:r>
              <a:rPr lang="id-ID" sz="800" dirty="0"/>
              <a:t>    Hubungan Pelanggan (</a:t>
            </a:r>
            <a:r>
              <a:rPr lang="id-ID" sz="800" dirty="0" err="1"/>
              <a:t>Customer</a:t>
            </a:r>
            <a:r>
              <a:rPr lang="id-ID" sz="800" dirty="0"/>
              <a:t> </a:t>
            </a:r>
            <a:r>
              <a:rPr lang="id-ID" sz="800" dirty="0" err="1"/>
              <a:t>Relationships</a:t>
            </a:r>
            <a:r>
              <a:rPr lang="id-ID" sz="800" dirty="0"/>
              <a:t>):</a:t>
            </a:r>
          </a:p>
          <a:p>
            <a:pPr marL="0" indent="0">
              <a:lnSpc>
                <a:spcPct val="90000"/>
              </a:lnSpc>
              <a:buNone/>
            </a:pPr>
            <a:r>
              <a:rPr lang="id-ID" sz="800" dirty="0"/>
              <a:t>        Bagaimana cara menjalin dan memelihara hubungan dengan pelanggan?</a:t>
            </a:r>
          </a:p>
          <a:p>
            <a:pPr marL="0" indent="0">
              <a:lnSpc>
                <a:spcPct val="90000"/>
              </a:lnSpc>
              <a:buNone/>
            </a:pPr>
            <a:r>
              <a:rPr lang="id-ID" sz="800" dirty="0"/>
              <a:t>        Bagaimana cara mendapatkan pelanggan baru dan mempertahankan yang sudah ada?</a:t>
            </a:r>
          </a:p>
          <a:p>
            <a:pPr marL="0" indent="0">
              <a:lnSpc>
                <a:spcPct val="90000"/>
              </a:lnSpc>
              <a:buNone/>
            </a:pPr>
            <a:r>
              <a:rPr lang="id-ID" sz="800" dirty="0"/>
              <a:t>        Contoh: Layanan personal, layanan mandiri, komunitas daring, program loyalitas.</a:t>
            </a:r>
          </a:p>
          <a:p>
            <a:pPr marL="0" indent="0">
              <a:lnSpc>
                <a:spcPct val="90000"/>
              </a:lnSpc>
              <a:buNone/>
            </a:pPr>
            <a:r>
              <a:rPr lang="id-ID" sz="800" dirty="0"/>
              <a:t>    Arus Pendapatan (</a:t>
            </a:r>
            <a:r>
              <a:rPr lang="id-ID" sz="800" dirty="0" err="1"/>
              <a:t>Revenue</a:t>
            </a:r>
            <a:r>
              <a:rPr lang="id-ID" sz="800" dirty="0"/>
              <a:t> </a:t>
            </a:r>
            <a:r>
              <a:rPr lang="id-ID" sz="800" dirty="0" err="1"/>
              <a:t>Streams</a:t>
            </a:r>
            <a:r>
              <a:rPr lang="id-ID" sz="800" dirty="0"/>
              <a:t>):</a:t>
            </a:r>
          </a:p>
          <a:p>
            <a:pPr marL="0" indent="0">
              <a:lnSpc>
                <a:spcPct val="90000"/>
              </a:lnSpc>
              <a:buNone/>
            </a:pPr>
            <a:r>
              <a:rPr lang="id-ID" sz="800" dirty="0"/>
              <a:t>        Dari mana sumber pendapatan bisnis ini berasal?</a:t>
            </a:r>
          </a:p>
          <a:p>
            <a:pPr marL="0" indent="0">
              <a:lnSpc>
                <a:spcPct val="90000"/>
              </a:lnSpc>
              <a:buNone/>
            </a:pPr>
            <a:r>
              <a:rPr lang="id-ID" sz="800" dirty="0"/>
              <a:t>        Bagaimana cara pelanggan membayar produk atau jasa yang ditawarkan?</a:t>
            </a:r>
          </a:p>
          <a:p>
            <a:pPr marL="0" indent="0">
              <a:lnSpc>
                <a:spcPct val="90000"/>
              </a:lnSpc>
              <a:buNone/>
            </a:pPr>
            <a:r>
              <a:rPr lang="id-ID" sz="800" dirty="0"/>
              <a:t>        Contoh: Penjualan produk, biaya berlangganan, biaya iklan, biaya lisensi, komisi.</a:t>
            </a:r>
          </a:p>
          <a:p>
            <a:pPr marL="0" indent="0">
              <a:lnSpc>
                <a:spcPct val="90000"/>
              </a:lnSpc>
              <a:buNone/>
            </a:pPr>
            <a:r>
              <a:rPr lang="id-ID" sz="800" dirty="0"/>
              <a:t>    Sumber Daya Utama (</a:t>
            </a:r>
            <a:r>
              <a:rPr lang="id-ID" sz="800" dirty="0" err="1"/>
              <a:t>Key</a:t>
            </a:r>
            <a:r>
              <a:rPr lang="id-ID" sz="800" dirty="0"/>
              <a:t> Resources):</a:t>
            </a:r>
          </a:p>
          <a:p>
            <a:pPr marL="0" indent="0">
              <a:lnSpc>
                <a:spcPct val="90000"/>
              </a:lnSpc>
              <a:buNone/>
            </a:pPr>
            <a:r>
              <a:rPr lang="id-ID" sz="800" dirty="0"/>
              <a:t>        Sumber daya fisik, intelektual, manusia, atau finansial apa yang dibutuhkan agar bisnis berjalan lancar?</a:t>
            </a:r>
          </a:p>
          <a:p>
            <a:pPr marL="0" indent="0">
              <a:lnSpc>
                <a:spcPct val="90000"/>
              </a:lnSpc>
              <a:buNone/>
            </a:pPr>
            <a:r>
              <a:rPr lang="id-ID" sz="800" dirty="0"/>
              <a:t>        Contoh: Kantor/toko, </a:t>
            </a:r>
            <a:r>
              <a:rPr lang="id-ID" sz="800" dirty="0" err="1"/>
              <a:t>website</a:t>
            </a:r>
            <a:r>
              <a:rPr lang="id-ID" sz="800" dirty="0"/>
              <a:t>/aplikasi, tim ahli, merek/paten, modal awal.</a:t>
            </a:r>
          </a:p>
          <a:p>
            <a:pPr marL="0" indent="0">
              <a:lnSpc>
                <a:spcPct val="90000"/>
              </a:lnSpc>
              <a:buNone/>
            </a:pPr>
            <a:r>
              <a:rPr lang="id-ID" sz="800" dirty="0"/>
              <a:t>    Aktivitas Utama (</a:t>
            </a:r>
            <a:r>
              <a:rPr lang="id-ID" sz="800" dirty="0" err="1"/>
              <a:t>Key</a:t>
            </a:r>
            <a:r>
              <a:rPr lang="id-ID" sz="800" dirty="0"/>
              <a:t> </a:t>
            </a:r>
            <a:r>
              <a:rPr lang="id-ID" sz="800" dirty="0" err="1"/>
              <a:t>Activities</a:t>
            </a:r>
            <a:r>
              <a:rPr lang="id-ID" sz="800" dirty="0"/>
              <a:t>):</a:t>
            </a:r>
          </a:p>
          <a:p>
            <a:pPr marL="0" indent="0">
              <a:lnSpc>
                <a:spcPct val="90000"/>
              </a:lnSpc>
              <a:buNone/>
            </a:pPr>
            <a:r>
              <a:rPr lang="id-ID" sz="800" dirty="0"/>
              <a:t>        Aktivitas penting apa yang harus dilakukan agar proposisi nilai dapat disampaikan?</a:t>
            </a:r>
          </a:p>
          <a:p>
            <a:pPr marL="0" indent="0">
              <a:lnSpc>
                <a:spcPct val="90000"/>
              </a:lnSpc>
              <a:buNone/>
            </a:pPr>
            <a:r>
              <a:rPr lang="id-ID" sz="800" dirty="0"/>
              <a:t>        Contoh: Pengembangan produk, pemasaran, penjualan, manajemen rantai pasokan, layanan pelanggan.</a:t>
            </a:r>
          </a:p>
          <a:p>
            <a:pPr marL="0" indent="0">
              <a:lnSpc>
                <a:spcPct val="90000"/>
              </a:lnSpc>
              <a:buNone/>
            </a:pPr>
            <a:r>
              <a:rPr lang="id-ID" sz="800" dirty="0"/>
              <a:t>    Kemitraan Utama (</a:t>
            </a:r>
            <a:r>
              <a:rPr lang="id-ID" sz="800" dirty="0" err="1"/>
              <a:t>Key</a:t>
            </a:r>
            <a:r>
              <a:rPr lang="id-ID" sz="800" dirty="0"/>
              <a:t> </a:t>
            </a:r>
            <a:r>
              <a:rPr lang="id-ID" sz="800" dirty="0" err="1"/>
              <a:t>Partnerships</a:t>
            </a:r>
            <a:r>
              <a:rPr lang="id-ID" sz="800" dirty="0"/>
              <a:t>):</a:t>
            </a:r>
          </a:p>
          <a:p>
            <a:pPr marL="0" indent="0">
              <a:lnSpc>
                <a:spcPct val="90000"/>
              </a:lnSpc>
              <a:buNone/>
            </a:pPr>
            <a:r>
              <a:rPr lang="id-ID" sz="800" dirty="0"/>
              <a:t>        Siapa mitra atau pemasok yang penting untuk mendukung bisnis?</a:t>
            </a:r>
          </a:p>
          <a:p>
            <a:pPr marL="0" indent="0">
              <a:lnSpc>
                <a:spcPct val="90000"/>
              </a:lnSpc>
              <a:buNone/>
            </a:pPr>
            <a:r>
              <a:rPr lang="id-ID" sz="800" dirty="0"/>
              <a:t>        Siapa yang dapat membantu mengurangi risiko atau mendapatkan sumber daya tambahan?</a:t>
            </a:r>
          </a:p>
          <a:p>
            <a:pPr marL="0" indent="0">
              <a:lnSpc>
                <a:spcPct val="90000"/>
              </a:lnSpc>
              <a:buNone/>
            </a:pPr>
            <a:r>
              <a:rPr lang="id-ID" sz="800" dirty="0"/>
              <a:t>        Contoh: Pemasok bahan baku, mitra logistik, </a:t>
            </a:r>
            <a:r>
              <a:rPr lang="id-ID" sz="800" dirty="0" err="1"/>
              <a:t>influencer</a:t>
            </a:r>
            <a:r>
              <a:rPr lang="id-ID" sz="800" dirty="0"/>
              <a:t>, investor.</a:t>
            </a:r>
          </a:p>
          <a:p>
            <a:pPr marL="0" indent="0">
              <a:lnSpc>
                <a:spcPct val="90000"/>
              </a:lnSpc>
              <a:buNone/>
            </a:pPr>
            <a:r>
              <a:rPr lang="id-ID" sz="800" dirty="0"/>
              <a:t>    Struktur Biaya (</a:t>
            </a:r>
            <a:r>
              <a:rPr lang="id-ID" sz="800" dirty="0" err="1"/>
              <a:t>Cost</a:t>
            </a:r>
            <a:r>
              <a:rPr lang="id-ID" sz="800" dirty="0"/>
              <a:t> </a:t>
            </a:r>
            <a:r>
              <a:rPr lang="id-ID" sz="800" dirty="0" err="1"/>
              <a:t>Structure</a:t>
            </a:r>
            <a:r>
              <a:rPr lang="id-ID" sz="800" dirty="0"/>
              <a:t>):</a:t>
            </a:r>
          </a:p>
          <a:p>
            <a:pPr marL="0" indent="0">
              <a:lnSpc>
                <a:spcPct val="90000"/>
              </a:lnSpc>
              <a:buNone/>
            </a:pPr>
            <a:r>
              <a:rPr lang="id-ID" sz="800" dirty="0"/>
              <a:t>        Biaya apa yang paling signifikan dalam menjalankan bisnis?</a:t>
            </a:r>
          </a:p>
          <a:p>
            <a:pPr marL="0" indent="0">
              <a:lnSpc>
                <a:spcPct val="90000"/>
              </a:lnSpc>
              <a:buNone/>
            </a:pPr>
            <a:r>
              <a:rPr lang="id-ID" sz="800" dirty="0"/>
              <a:t>        Aktivitas dan sumber daya utama mana yang paling mahal?</a:t>
            </a:r>
          </a:p>
          <a:p>
            <a:pPr marL="0" indent="0">
              <a:lnSpc>
                <a:spcPct val="90000"/>
              </a:lnSpc>
              <a:buNone/>
            </a:pPr>
            <a:r>
              <a:rPr lang="id-ID" sz="800" dirty="0"/>
              <a:t>        Contoh: Biaya produksi, gaji karyawan, biaya pemasaran, sewa tempat, biaya operasional.</a:t>
            </a:r>
          </a:p>
        </p:txBody>
      </p:sp>
    </p:spTree>
    <p:extLst>
      <p:ext uri="{BB962C8B-B14F-4D97-AF65-F5344CB8AC3E}">
        <p14:creationId xmlns:p14="http://schemas.microsoft.com/office/powerpoint/2010/main" val="23722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4900" dirty="0"/>
              <a:t>Pentingnya BMC dalam </a:t>
            </a:r>
            <a:r>
              <a:rPr lang="id-ID" sz="4900" dirty="0" err="1"/>
              <a:t>Technopreneurship</a:t>
            </a:r>
            <a:endParaRPr lang="id-ID" sz="4900" dirty="0"/>
          </a:p>
        </p:txBody>
      </p:sp>
      <p:sp>
        <p:nvSpPr>
          <p:cNvPr id="3" name="Content Placeholder 2"/>
          <p:cNvSpPr>
            <a:spLocks noGrp="1"/>
          </p:cNvSpPr>
          <p:nvPr>
            <p:ph idx="1"/>
          </p:nvPr>
        </p:nvSpPr>
        <p:spPr>
          <a:xfrm>
            <a:off x="963930" y="2969469"/>
            <a:ext cx="6056111" cy="2800395"/>
          </a:xfrm>
        </p:spPr>
        <p:txBody>
          <a:bodyPr anchor="t">
            <a:normAutofit/>
          </a:bodyPr>
          <a:lstStyle/>
          <a:p>
            <a:pPr marL="0" indent="0">
              <a:buNone/>
            </a:pPr>
            <a:r>
              <a:rPr lang="id-ID" sz="2100" dirty="0"/>
              <a:t>BMC bukan hanya alat perencanaan, melainkan peta strategi yang membantu </a:t>
            </a:r>
            <a:r>
              <a:rPr lang="id-ID" sz="2100" dirty="0" err="1"/>
              <a:t>technopreneur</a:t>
            </a:r>
            <a:r>
              <a:rPr lang="id-ID" sz="2100" dirty="0"/>
              <a:t> memahami hubungan antara teknologi, pasar, dan nilai ekonomi.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Validasi Ide</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dirty="0"/>
              <a:t>Tahap validasi dilakukan untuk menguji hipotesis model bisnis dengan calon pengguna atau mentor agar ide dapat disesuaikan dengan kebutuhan pasar.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5C2EF74-6C5F-C44D-3FBD-7519F3713E17}"/>
              </a:ext>
            </a:extLst>
          </p:cNvPr>
          <p:cNvPicPr>
            <a:picLocks noChangeAspect="1"/>
          </p:cNvPicPr>
          <p:nvPr/>
        </p:nvPicPr>
        <p:blipFill>
          <a:blip r:embed="rId2"/>
          <a:srcRect l="18140" r="34487" b="2"/>
          <a:stretch>
            <a:fillRect/>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19BDC0-B244-0145-616B-A629BD47B47C}"/>
              </a:ext>
            </a:extLst>
          </p:cNvPr>
          <p:cNvSpPr>
            <a:spLocks noGrp="1"/>
          </p:cNvSpPr>
          <p:nvPr>
            <p:ph type="title"/>
          </p:nvPr>
        </p:nvSpPr>
        <p:spPr>
          <a:xfrm>
            <a:off x="4370286" y="444272"/>
            <a:ext cx="4291113" cy="1325563"/>
          </a:xfrm>
        </p:spPr>
        <p:txBody>
          <a:bodyPr>
            <a:normAutofit/>
          </a:bodyPr>
          <a:lstStyle/>
          <a:p>
            <a:pPr>
              <a:lnSpc>
                <a:spcPct val="90000"/>
              </a:lnSpc>
            </a:pPr>
            <a:r>
              <a:rPr lang="sv-SE" sz="2100"/>
              <a:t>Tahap validasi adalah bagian penting dari pengembangan model bisnis dan </a:t>
            </a:r>
            <a:br>
              <a:rPr lang="sv-SE" sz="2100"/>
            </a:br>
            <a:r>
              <a:rPr lang="sv-SE" sz="2100"/>
              <a:t>lean startup </a:t>
            </a:r>
            <a:endParaRPr lang="id-ID" sz="2100"/>
          </a:p>
        </p:txBody>
      </p:sp>
      <p:graphicFrame>
        <p:nvGraphicFramePr>
          <p:cNvPr id="5" name="Content Placeholder 2">
            <a:extLst>
              <a:ext uri="{FF2B5EF4-FFF2-40B4-BE49-F238E27FC236}">
                <a16:creationId xmlns:a16="http://schemas.microsoft.com/office/drawing/2014/main" id="{BF1597D1-37EB-84C4-55B6-6294E3246BDA}"/>
              </a:ext>
            </a:extLst>
          </p:cNvPr>
          <p:cNvGraphicFramePr>
            <a:graphicFrameLocks noGrp="1"/>
          </p:cNvGraphicFramePr>
          <p:nvPr>
            <p:ph idx="1"/>
            <p:extLst>
              <p:ext uri="{D42A27DB-BD31-4B8C-83A1-F6EECF244321}">
                <p14:modId xmlns:p14="http://schemas.microsoft.com/office/powerpoint/2010/main" val="81404832"/>
              </p:ext>
            </p:extLst>
          </p:nvPr>
        </p:nvGraphicFramePr>
        <p:xfrm>
          <a:off x="4370286" y="1904772"/>
          <a:ext cx="42911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828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a:t>Penutup dan Referensi</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Referensi: Osterwalder &amp; Pigneur (2020), Blank (2023), Christensen (2022), Deloitte (2024), McKinsey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4FB90-621B-3255-1983-3BD8665C96C4}"/>
              </a:ext>
            </a:extLst>
          </p:cNvPr>
          <p:cNvSpPr>
            <a:spLocks noGrp="1"/>
          </p:cNvSpPr>
          <p:nvPr>
            <p:ph type="title"/>
          </p:nvPr>
        </p:nvSpPr>
        <p:spPr>
          <a:xfrm>
            <a:off x="852297" y="502021"/>
            <a:ext cx="3719703" cy="1642969"/>
          </a:xfrm>
        </p:spPr>
        <p:txBody>
          <a:bodyPr anchor="b">
            <a:normAutofit/>
          </a:bodyPr>
          <a:lstStyle/>
          <a:p>
            <a:pPr>
              <a:lnSpc>
                <a:spcPct val="90000"/>
              </a:lnSpc>
            </a:pPr>
            <a:r>
              <a:rPr lang="id-ID" sz="3500"/>
              <a:t>Business Model Canvas (BMC)</a:t>
            </a:r>
            <a:br>
              <a:rPr lang="id-ID" sz="3500"/>
            </a:br>
            <a:endParaRPr lang="id-ID" sz="3500"/>
          </a:p>
        </p:txBody>
      </p:sp>
      <p:sp>
        <p:nvSpPr>
          <p:cNvPr id="3" name="Content Placeholder 2">
            <a:extLst>
              <a:ext uri="{FF2B5EF4-FFF2-40B4-BE49-F238E27FC236}">
                <a16:creationId xmlns:a16="http://schemas.microsoft.com/office/drawing/2014/main" id="{085BF5F7-51D9-B919-8D09-0FA327BBA9AD}"/>
              </a:ext>
            </a:extLst>
          </p:cNvPr>
          <p:cNvSpPr>
            <a:spLocks noGrp="1"/>
          </p:cNvSpPr>
          <p:nvPr>
            <p:ph idx="1"/>
          </p:nvPr>
        </p:nvSpPr>
        <p:spPr>
          <a:xfrm>
            <a:off x="852297" y="2418408"/>
            <a:ext cx="3719703" cy="3522569"/>
          </a:xfrm>
        </p:spPr>
        <p:txBody>
          <a:bodyPr anchor="t">
            <a:normAutofit/>
          </a:bodyPr>
          <a:lstStyle/>
          <a:p>
            <a:pPr marL="0" indent="0">
              <a:buNone/>
            </a:pPr>
            <a:r>
              <a:rPr lang="id-ID" sz="1700"/>
              <a:t>sangat penting dalam technopreneurship karena berfungsi sebagai kerangka kerja visual yang sistematis untuk merancang, memvalidasi, dan mengkomunikasikan model bisnis berbasis teknologi secara efektif</a:t>
            </a:r>
            <a:endParaRPr lang="en-US" sz="1700"/>
          </a:p>
          <a:p>
            <a:pPr marL="0" indent="0">
              <a:buNone/>
            </a:pPr>
            <a:endParaRPr lang="id-ID" sz="1700"/>
          </a:p>
        </p:txBody>
      </p:sp>
      <p:pic>
        <p:nvPicPr>
          <p:cNvPr id="5" name="Picture 4">
            <a:extLst>
              <a:ext uri="{FF2B5EF4-FFF2-40B4-BE49-F238E27FC236}">
                <a16:creationId xmlns:a16="http://schemas.microsoft.com/office/drawing/2014/main" id="{F813BD96-1C6D-A7EC-1790-D7A6A5549DDA}"/>
              </a:ext>
            </a:extLst>
          </p:cNvPr>
          <p:cNvPicPr>
            <a:picLocks noChangeAspect="1"/>
          </p:cNvPicPr>
          <p:nvPr/>
        </p:nvPicPr>
        <p:blipFill>
          <a:blip r:embed="rId3"/>
          <a:stretch>
            <a:fillRect/>
          </a:stretch>
        </p:blipFill>
        <p:spPr>
          <a:xfrm>
            <a:off x="4379053" y="713064"/>
            <a:ext cx="4406045" cy="5293453"/>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9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r>
              <a:rPr lang="id-ID" sz="6300"/>
              <a:t>Sejarah BMC</a:t>
            </a:r>
          </a:p>
        </p:txBody>
      </p:sp>
      <p:sp>
        <p:nvSpPr>
          <p:cNvPr id="3" name="Content Placeholder 2"/>
          <p:cNvSpPr>
            <a:spLocks noGrp="1"/>
          </p:cNvSpPr>
          <p:nvPr>
            <p:ph idx="1"/>
          </p:nvPr>
        </p:nvSpPr>
        <p:spPr>
          <a:xfrm>
            <a:off x="963930" y="2969469"/>
            <a:ext cx="6056111" cy="2800395"/>
          </a:xfrm>
        </p:spPr>
        <p:txBody>
          <a:bodyPr anchor="t">
            <a:normAutofit/>
          </a:bodyPr>
          <a:lstStyle/>
          <a:p>
            <a:pPr marL="0" indent="0">
              <a:buNone/>
            </a:pPr>
            <a:r>
              <a:rPr lang="id-ID" sz="2100" dirty="0"/>
              <a:t>Business Model </a:t>
            </a:r>
            <a:r>
              <a:rPr lang="id-ID" sz="2100" dirty="0" err="1"/>
              <a:t>Canvas</a:t>
            </a:r>
            <a:r>
              <a:rPr lang="id-ID" sz="2100" dirty="0"/>
              <a:t> dikembangkan oleh Alexander </a:t>
            </a:r>
            <a:r>
              <a:rPr lang="id-ID" sz="2100" dirty="0" err="1"/>
              <a:t>Osterwalder</a:t>
            </a:r>
            <a:r>
              <a:rPr lang="id-ID" sz="2100" dirty="0"/>
              <a:t> dan </a:t>
            </a:r>
            <a:r>
              <a:rPr lang="id-ID" sz="2100" dirty="0" err="1"/>
              <a:t>Yves</a:t>
            </a:r>
            <a:r>
              <a:rPr lang="id-ID" sz="2100" dirty="0"/>
              <a:t> </a:t>
            </a:r>
            <a:r>
              <a:rPr lang="id-ID" sz="2100" dirty="0" err="1"/>
              <a:t>Pigneur</a:t>
            </a:r>
            <a:r>
              <a:rPr lang="id-ID" sz="2100" dirty="0"/>
              <a:t> (2010). Model ini menjadi acuan global karena mampu menyederhanakan kompleksitas bisnis ke dalam sembilan blok utama.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a:t>Tujuan Pembelajaran</a:t>
            </a:r>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Mahasiswa diharapkan memahami konsep BMC, menjelaskan sembilan komponennya, serta menyusun draft BMC untuk ide bisnis berbasis teknologi.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id-ID" sz="5400" dirty="0" err="1"/>
              <a:t>Overview</a:t>
            </a:r>
            <a:r>
              <a:rPr lang="id-ID" sz="5400" dirty="0"/>
              <a:t> Sembilan Blok BMC</a:t>
            </a:r>
          </a:p>
        </p:txBody>
      </p:sp>
      <p:sp>
        <p:nvSpPr>
          <p:cNvPr id="3" name="Content Placeholder 2"/>
          <p:cNvSpPr>
            <a:spLocks noGrp="1"/>
          </p:cNvSpPr>
          <p:nvPr>
            <p:ph idx="1"/>
          </p:nvPr>
        </p:nvSpPr>
        <p:spPr>
          <a:xfrm>
            <a:off x="963930" y="2969469"/>
            <a:ext cx="6056111" cy="2800395"/>
          </a:xfrm>
        </p:spPr>
        <p:txBody>
          <a:bodyPr anchor="t">
            <a:normAutofit/>
          </a:bodyPr>
          <a:lstStyle/>
          <a:p>
            <a:pPr marL="0" indent="0">
              <a:buNone/>
            </a:pPr>
            <a:r>
              <a:rPr lang="en-US" sz="2100" dirty="0"/>
              <a:t>Business Model Canvas </a:t>
            </a:r>
            <a:r>
              <a:rPr lang="en-US" sz="2100" dirty="0" err="1"/>
              <a:t>terdiri</a:t>
            </a:r>
            <a:r>
              <a:rPr lang="en-US" sz="2100" dirty="0"/>
              <a:t> </a:t>
            </a:r>
            <a:r>
              <a:rPr lang="en-US" sz="2100" dirty="0" err="1"/>
              <a:t>dari</a:t>
            </a:r>
            <a:r>
              <a:rPr lang="en-US" sz="2100" dirty="0"/>
              <a:t> </a:t>
            </a:r>
            <a:r>
              <a:rPr lang="en-US" sz="2100" dirty="0" err="1"/>
              <a:t>sembilan</a:t>
            </a:r>
            <a:r>
              <a:rPr lang="en-US" sz="2100" dirty="0"/>
              <a:t> </a:t>
            </a:r>
            <a:r>
              <a:rPr lang="en-US" sz="2100" dirty="0" err="1"/>
              <a:t>elemen</a:t>
            </a:r>
            <a:r>
              <a:rPr lang="en-US" sz="2100" dirty="0"/>
              <a:t> </a:t>
            </a:r>
            <a:r>
              <a:rPr lang="en-US" sz="2100" dirty="0" err="1"/>
              <a:t>utama</a:t>
            </a:r>
            <a:r>
              <a:rPr lang="en-US" sz="2100" dirty="0"/>
              <a:t>: Customer Segments, Value Propositions, Channels, Customer Relationships, Revenue Streams, Key Resources, Key Activities, Key Partnerships, dan Cost Structure.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3F6FB-5CCF-33F6-5905-A2EA9EA5617D}"/>
              </a:ext>
            </a:extLst>
          </p:cNvPr>
          <p:cNvSpPr>
            <a:spLocks noGrp="1"/>
          </p:cNvSpPr>
          <p:nvPr>
            <p:ph type="title"/>
          </p:nvPr>
        </p:nvSpPr>
        <p:spPr>
          <a:xfrm>
            <a:off x="350041" y="586855"/>
            <a:ext cx="2401025" cy="3387497"/>
          </a:xfrm>
        </p:spPr>
        <p:txBody>
          <a:bodyPr anchor="b">
            <a:normAutofit/>
          </a:bodyPr>
          <a:lstStyle/>
          <a:p>
            <a:pPr algn="r"/>
            <a:r>
              <a:rPr lang="id-ID" sz="3500">
                <a:solidFill>
                  <a:srgbClr val="FFFFFF"/>
                </a:solidFill>
              </a:rPr>
              <a:t>Sembilan Blok BMC"</a:t>
            </a:r>
            <a:br>
              <a:rPr lang="id-ID" sz="3500">
                <a:solidFill>
                  <a:srgbClr val="FFFFFF"/>
                </a:solidFill>
              </a:rPr>
            </a:br>
            <a:endParaRPr lang="id-ID" sz="3500">
              <a:solidFill>
                <a:srgbClr val="FFFFFF"/>
              </a:solidFill>
            </a:endParaRPr>
          </a:p>
        </p:txBody>
      </p:sp>
      <p:sp>
        <p:nvSpPr>
          <p:cNvPr id="3" name="Content Placeholder 2">
            <a:extLst>
              <a:ext uri="{FF2B5EF4-FFF2-40B4-BE49-F238E27FC236}">
                <a16:creationId xmlns:a16="http://schemas.microsoft.com/office/drawing/2014/main" id="{8C777B14-90A4-8E02-ED8D-97F448EF4941}"/>
              </a:ext>
            </a:extLst>
          </p:cNvPr>
          <p:cNvSpPr>
            <a:spLocks noGrp="1"/>
          </p:cNvSpPr>
          <p:nvPr>
            <p:ph idx="1"/>
          </p:nvPr>
        </p:nvSpPr>
        <p:spPr>
          <a:xfrm>
            <a:off x="3607694" y="649480"/>
            <a:ext cx="4916510" cy="5546047"/>
          </a:xfrm>
        </p:spPr>
        <p:txBody>
          <a:bodyPr anchor="ctr">
            <a:normAutofit/>
          </a:bodyPr>
          <a:lstStyle/>
          <a:p>
            <a:pPr marL="0" indent="0">
              <a:lnSpc>
                <a:spcPct val="90000"/>
              </a:lnSpc>
              <a:buNone/>
            </a:pPr>
            <a:r>
              <a:rPr lang="en-US" sz="1200"/>
              <a:t>Ke</a:t>
            </a:r>
            <a:r>
              <a:rPr lang="id-ID" sz="1200"/>
              <a:t>mungkinan besar merujuk pada sembilan elemen kunci dalam Business Model Canvas (BMC), sebuah kerangka kerja strategis untuk mendefinisikan dan mengkomunikasikan ide atau konsep bisnis. BMC terdiri dari sembilan blok bangunan (building blocks) yang mencakup semua aspek penting dari sebuah bisnis.</a:t>
            </a:r>
            <a:endParaRPr lang="en-US" sz="1200"/>
          </a:p>
          <a:p>
            <a:pPr marL="514350" indent="-514350">
              <a:lnSpc>
                <a:spcPct val="90000"/>
              </a:lnSpc>
              <a:buFont typeface="+mj-lt"/>
              <a:buAutoNum type="arabicPeriod"/>
            </a:pPr>
            <a:r>
              <a:rPr lang="id-ID" sz="1200"/>
              <a:t>Segmen Pelanggan (Customer Segments): Pihak atau segmen pasar mana yang menjadi target bisnis.</a:t>
            </a:r>
          </a:p>
          <a:p>
            <a:pPr marL="514350" indent="-514350">
              <a:lnSpc>
                <a:spcPct val="90000"/>
              </a:lnSpc>
              <a:buFont typeface="+mj-lt"/>
              <a:buAutoNum type="arabicPeriod"/>
            </a:pPr>
            <a:r>
              <a:rPr lang="id-ID" sz="1200"/>
              <a:t>Proposisi Nilai (Value Propositions): Nilai atau manfaat apa yang diberikan kepada pelanggan untuk menyelesaikan masalah atau memenuhi kebutuhan mereka.</a:t>
            </a:r>
          </a:p>
          <a:p>
            <a:pPr marL="514350" indent="-514350">
              <a:lnSpc>
                <a:spcPct val="90000"/>
              </a:lnSpc>
              <a:buFont typeface="+mj-lt"/>
              <a:buAutoNum type="arabicPeriod"/>
            </a:pPr>
            <a:r>
              <a:rPr lang="id-ID" sz="1200"/>
              <a:t>Saluran (Channels): Bagaimana cara bisnis menjangkau segmen pelanggan untuk menyampaikan proposisi nilainya (melalui komunikasi, distribusi, dan saluran penjualan).</a:t>
            </a:r>
          </a:p>
          <a:p>
            <a:pPr marL="514350" indent="-514350">
              <a:lnSpc>
                <a:spcPct val="90000"/>
              </a:lnSpc>
              <a:buFont typeface="+mj-lt"/>
              <a:buAutoNum type="arabicPeriod"/>
            </a:pPr>
            <a:r>
              <a:rPr lang="id-ID" sz="1200"/>
              <a:t>Hubungan Pelanggan (Customer Relationships): Jenis hubungan apa yang dibangun dan dipelihara dengan setiap segmen pelanggan.</a:t>
            </a:r>
          </a:p>
          <a:p>
            <a:pPr marL="514350" indent="-514350">
              <a:lnSpc>
                <a:spcPct val="90000"/>
              </a:lnSpc>
              <a:buFont typeface="+mj-lt"/>
              <a:buAutoNum type="arabicPeriod"/>
            </a:pPr>
            <a:r>
              <a:rPr lang="id-ID" sz="1200"/>
              <a:t>Aliran Pendapatan (Revenue Streams): Bagaimana cara bisnis menghasilkan uang dari proposisi nilainya (misalnya, penjualan aset, biaya langganan, dll.).</a:t>
            </a:r>
          </a:p>
          <a:p>
            <a:pPr marL="514350" indent="-514350">
              <a:lnSpc>
                <a:spcPct val="90000"/>
              </a:lnSpc>
              <a:buFont typeface="+mj-lt"/>
              <a:buAutoNum type="arabicPeriod"/>
            </a:pPr>
            <a:r>
              <a:rPr lang="id-ID" sz="1200"/>
              <a:t>Sumber Daya Utama (Key Resources): Aset paling penting yang diperlukan agar model bisnis dapat berfungsi (fisik, intelektual, manusia, atau keuangan).</a:t>
            </a:r>
          </a:p>
          <a:p>
            <a:pPr marL="514350" indent="-514350">
              <a:lnSpc>
                <a:spcPct val="90000"/>
              </a:lnSpc>
              <a:buFont typeface="+mj-lt"/>
              <a:buAutoNum type="arabicPeriod"/>
            </a:pPr>
            <a:r>
              <a:rPr lang="id-ID" sz="1200"/>
              <a:t>Aktivitas Utama (Key Activities): Tindakan paling penting yang harus dilakukan bisnis agar model bisnisnya berhasil.</a:t>
            </a:r>
          </a:p>
          <a:p>
            <a:pPr marL="514350" indent="-514350">
              <a:lnSpc>
                <a:spcPct val="90000"/>
              </a:lnSpc>
              <a:buFont typeface="+mj-lt"/>
              <a:buAutoNum type="arabicPeriod"/>
            </a:pPr>
            <a:r>
              <a:rPr lang="id-ID" sz="1200"/>
              <a:t>Mitra Utama (Key Partnerships): Jaringan pemasok dan mitra yang membuat model bisnis berjalan (kegiatan yang dialihdayakan dan sumber daya yang diperoleh dari luar).</a:t>
            </a:r>
          </a:p>
          <a:p>
            <a:pPr marL="514350" indent="-514350">
              <a:lnSpc>
                <a:spcPct val="90000"/>
              </a:lnSpc>
              <a:buFont typeface="+mj-lt"/>
              <a:buAutoNum type="arabicPeriod"/>
            </a:pPr>
            <a:r>
              <a:rPr lang="id-ID" sz="1200"/>
              <a:t>Struktur Biaya (Cost Structure): Semua biaya yang timbul untuk mengoperasikan model bisnis.</a:t>
            </a:r>
          </a:p>
        </p:txBody>
      </p:sp>
    </p:spTree>
    <p:extLst>
      <p:ext uri="{BB962C8B-B14F-4D97-AF65-F5344CB8AC3E}">
        <p14:creationId xmlns:p14="http://schemas.microsoft.com/office/powerpoint/2010/main" val="24750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93" y="1090535"/>
            <a:ext cx="6056111" cy="1618489"/>
          </a:xfrm>
        </p:spPr>
        <p:txBody>
          <a:bodyPr anchor="ctr">
            <a:normAutofit/>
          </a:bodyPr>
          <a:lstStyle/>
          <a:p>
            <a:pPr>
              <a:lnSpc>
                <a:spcPct val="90000"/>
              </a:lnSpc>
            </a:pPr>
            <a:r>
              <a:rPr lang="id-ID" sz="5400" dirty="0" err="1"/>
              <a:t>Customer</a:t>
            </a:r>
            <a:r>
              <a:rPr lang="id-ID" sz="5400" dirty="0"/>
              <a:t> </a:t>
            </a:r>
            <a:r>
              <a:rPr lang="id-ID" sz="5400" dirty="0" err="1"/>
              <a:t>Segments</a:t>
            </a:r>
            <a:endParaRPr lang="id-ID" sz="5400" dirty="0"/>
          </a:p>
        </p:txBody>
      </p:sp>
      <p:sp>
        <p:nvSpPr>
          <p:cNvPr id="3" name="Content Placeholder 2"/>
          <p:cNvSpPr>
            <a:spLocks noGrp="1"/>
          </p:cNvSpPr>
          <p:nvPr>
            <p:ph idx="1"/>
          </p:nvPr>
        </p:nvSpPr>
        <p:spPr>
          <a:xfrm>
            <a:off x="963930" y="2969469"/>
            <a:ext cx="6056111" cy="2800395"/>
          </a:xfrm>
        </p:spPr>
        <p:txBody>
          <a:bodyPr anchor="t">
            <a:normAutofit/>
          </a:bodyPr>
          <a:lstStyle/>
          <a:p>
            <a:r>
              <a:rPr lang="id-ID" sz="2100"/>
              <a:t>Bagian ini menjelaskan siapa pelanggan utama yang ingin dilayani. Segmentasi mencakup pembagian berdasarkan kebutuhan, perilaku, dan demografi.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2463</Words>
  <Application>Microsoft Office PowerPoint</Application>
  <PresentationFormat>On-screen Show (4:3)</PresentationFormat>
  <Paragraphs>158</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Arial</vt:lpstr>
      <vt:lpstr>Calibri</vt:lpstr>
      <vt:lpstr>Office Theme</vt:lpstr>
      <vt:lpstr>Business Model Canvas (BMC) dan Membuat Draft BMC</vt:lpstr>
      <vt:lpstr>Pengantar Materi</vt:lpstr>
      <vt:lpstr>Pentingnya BMC dalam Technopreneurship</vt:lpstr>
      <vt:lpstr>Business Model Canvas (BMC) </vt:lpstr>
      <vt:lpstr>Sejarah BMC</vt:lpstr>
      <vt:lpstr>Tujuan Pembelajaran</vt:lpstr>
      <vt:lpstr>Overview Sembilan Blok BMC</vt:lpstr>
      <vt:lpstr>Sembilan Blok BMC" </vt:lpstr>
      <vt:lpstr>Customer Segments</vt:lpstr>
      <vt:lpstr>Customer segmentasi</vt:lpstr>
      <vt:lpstr>Value Propositions</vt:lpstr>
      <vt:lpstr>Value proposition</vt:lpstr>
      <vt:lpstr>Channels</vt:lpstr>
      <vt:lpstr>Channels dalam Business Model Canvas (BMC) </vt:lpstr>
      <vt:lpstr>Customer Relationships</vt:lpstr>
      <vt:lpstr>Strategi ini dirancang dengan tujuan utama untuk meningkatkan kepercayaan terhadap merek dan mendorong bisnis yang berulang </vt:lpstr>
      <vt:lpstr>Revenue Streams</vt:lpstr>
      <vt:lpstr>Revenue Streams (Aliran Pendapatan)</vt:lpstr>
      <vt:lpstr>Key Resources</vt:lpstr>
      <vt:lpstr>Aset fisik </vt:lpstr>
      <vt:lpstr>Key Activities</vt:lpstr>
      <vt:lpstr>Key Partnerships</vt:lpstr>
      <vt:lpstr>Cost Structure</vt:lpstr>
      <vt:lpstr>struktur biaya </vt:lpstr>
      <vt:lpstr>Langkah Awal Menyusun BMC</vt:lpstr>
      <vt:lpstr>Brainstorming Ide Bisnis</vt:lpstr>
      <vt:lpstr>menyusun Business Model Canvas (BMC) </vt:lpstr>
      <vt:lpstr>Membuat Draft BMC</vt:lpstr>
      <vt:lpstr>sembilan blok utama BMC dan penjelasannya yang dapat digunakan mahasiswa sebagai panduan dalam menyusun draf mereka:  </vt:lpstr>
      <vt:lpstr>Validasi Ide</vt:lpstr>
      <vt:lpstr>Tahap validasi adalah bagian penting dari pengembangan model bisnis dan  lean startup </vt:lpstr>
      <vt:lpstr>Penutup dan Referensi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Lenovo</dc:creator>
  <cp:keywords/>
  <dc:description>generated using python-pptx</dc:description>
  <cp:lastModifiedBy>Lukmanul Hakim</cp:lastModifiedBy>
  <cp:revision>4</cp:revision>
  <dcterms:created xsi:type="dcterms:W3CDTF">2013-01-27T09:14:16Z</dcterms:created>
  <dcterms:modified xsi:type="dcterms:W3CDTF">2025-11-01T02:18:53Z</dcterms:modified>
  <cp:category/>
</cp:coreProperties>
</file>