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99" r:id="rId3"/>
    <p:sldId id="301" r:id="rId4"/>
    <p:sldId id="302" r:id="rId5"/>
    <p:sldId id="303" r:id="rId6"/>
    <p:sldId id="304" r:id="rId7"/>
    <p:sldId id="305" r:id="rId8"/>
    <p:sldId id="306" r:id="rId9"/>
    <p:sldId id="307" r:id="rId10"/>
    <p:sldId id="308" r:id="rId11"/>
    <p:sldId id="309" r:id="rId12"/>
    <p:sldId id="310" r:id="rId13"/>
    <p:sldId id="312" r:id="rId14"/>
    <p:sldId id="311" r:id="rId15"/>
    <p:sldId id="313" r:id="rId16"/>
    <p:sldId id="300" r:id="rId17"/>
  </p:sldIdLst>
  <p:sldSz cx="9144000" cy="6858000" type="screen4x3"/>
  <p:notesSz cx="7045325" cy="9345613"/>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576" autoAdjust="0"/>
  </p:normalViewPr>
  <p:slideViewPr>
    <p:cSldViewPr>
      <p:cViewPr varScale="1">
        <p:scale>
          <a:sx n="49" d="100"/>
          <a:sy n="49" d="100"/>
        </p:scale>
        <p:origin x="1732"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5A046-8FA4-56C3-FA94-C97CCF12A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7C389-84DD-9505-0DAE-66C606B004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BB4A9-7002-D69B-4759-14E91D50C6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id-ID" dirty="0"/>
              <a:t>Misalnya, seorang desainer grafis harus menyelesaikan revisi logo sesuai dengan batas waktu yang telah disepakati dengan klien, sementara seorang arsitek harus memastikan bahwa perencanaan desain bangunan selesai tepat waktu agar konstruksi dapat berjalan sesuai jadwal.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a:t>
            </a:r>
            <a:r>
              <a:rPr lang="id-ID" dirty="0"/>
              <a:t> Misalnya, seorang desainer fashion harus memahami tren warna dan gaya pakaian yang sedang populer agar produknya sesuai dengan permintaan pasar. Demikian pula, desainer UI/UX perlu mengikuti perkembangan teknologi dan preferensi pengguna untuk menciptakan pengalaman digital yang lebih intuitif dan menarik.</a:t>
            </a:r>
          </a:p>
          <a:p>
            <a:r>
              <a:rPr lang="en-US" dirty="0"/>
              <a:t>v</a:t>
            </a:r>
            <a:endParaRPr lang="id-ID" dirty="0"/>
          </a:p>
        </p:txBody>
      </p:sp>
      <p:sp>
        <p:nvSpPr>
          <p:cNvPr id="4" name="Date Placeholder 3">
            <a:extLst>
              <a:ext uri="{FF2B5EF4-FFF2-40B4-BE49-F238E27FC236}">
                <a16:creationId xmlns:a16="http://schemas.microsoft.com/office/drawing/2014/main" id="{06DAACC6-7967-6153-9AB1-F7B7F0DE429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13684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1668F-D058-CB71-7BB8-12EE964D4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D2C57-D355-CBFB-696B-468A1F538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96E76-1F15-DA2D-F982-6788C3CCAA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a:t>
            </a:r>
            <a:r>
              <a:rPr lang="id-ID" dirty="0"/>
              <a:t> Misalnya, kemunculan AI dalam desain grafis memungkinkan otomatisasi dalam pembuatan layout, sementara teknologi VR dan AR semakin digunakan dalam desain interior dan arsitektur untuk memberikan pengalaman visual yang lebih realistis kepada klien.</a:t>
            </a:r>
          </a:p>
          <a:p>
            <a:endParaRPr lang="id-ID" dirty="0"/>
          </a:p>
        </p:txBody>
      </p:sp>
      <p:sp>
        <p:nvSpPr>
          <p:cNvPr id="4" name="Date Placeholder 3">
            <a:extLst>
              <a:ext uri="{FF2B5EF4-FFF2-40B4-BE49-F238E27FC236}">
                <a16:creationId xmlns:a16="http://schemas.microsoft.com/office/drawing/2014/main" id="{C20F4786-F76C-8FAC-E6B0-0384E16639E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61583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357E9-B830-A503-8F4D-8532BA4E33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82C0E-BE6F-BC9C-99CB-1133CEA7C5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95888-AF3C-674A-C1DD-464B88BC86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a:t>
            </a:r>
            <a:r>
              <a:rPr lang="id-ID" dirty="0"/>
              <a:t> seperti hak cipta untuk desain grafis, paten untuk produk inovatif, dan merek dagang untuk identitas visual suatu perusahaan agar tidak disalahgunakan oleh pihak lain.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a:t>
            </a:r>
            <a:r>
              <a:rPr lang="id-ID" dirty="0"/>
              <a:t>Misalnya, seorang desainer grafis yang harus menyelesaikan proyek branding dalam waktu singkat dapat mengalami kelelahan mental dan kreativitas yang terhambat. Demikian pula, seorang arsitek yang menghadapi revisi desain berulang kali dari klien mungkin merasakan tekanan yang mempengaruhi produktivitasnya.</a:t>
            </a:r>
          </a:p>
          <a:p>
            <a:endParaRPr lang="id-ID" dirty="0"/>
          </a:p>
        </p:txBody>
      </p:sp>
      <p:sp>
        <p:nvSpPr>
          <p:cNvPr id="4" name="Date Placeholder 3">
            <a:extLst>
              <a:ext uri="{FF2B5EF4-FFF2-40B4-BE49-F238E27FC236}">
                <a16:creationId xmlns:a16="http://schemas.microsoft.com/office/drawing/2014/main" id="{FC0A8192-E706-CBA1-13C6-2C1EFCE4D3C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55283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AF25E-7C73-F3E4-7486-D8E15331AE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0F393-1372-2328-9977-3A049840A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D0BA3-BE90-0D24-3963-E3E900D9A5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id-ID" dirty="0"/>
              <a:t>Misalnya, perusahaan desain interior dapat menyediakan ruang kerja yang fleksibel dengan dekorasi inspiratif, area brainstorming yang nyaman, serta akses ke alat dan teknologi terbaru untuk mendukung inovasi dalam setiap proyek desain.</a:t>
            </a:r>
          </a:p>
          <a:p>
            <a:endParaRPr lang="id-ID" dirty="0"/>
          </a:p>
        </p:txBody>
      </p:sp>
      <p:sp>
        <p:nvSpPr>
          <p:cNvPr id="4" name="Date Placeholder 3">
            <a:extLst>
              <a:ext uri="{FF2B5EF4-FFF2-40B4-BE49-F238E27FC236}">
                <a16:creationId xmlns:a16="http://schemas.microsoft.com/office/drawing/2014/main" id="{EDC21BC1-A105-2EF8-F685-09FD8041405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47758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587D1-9EF1-4EBD-32EA-6D7FCAD7C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9412E-C8B4-1C56-97C2-ED68003A63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8E13A-A629-8DD5-0D57-B393EA1AC7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id-ID" dirty="0"/>
              <a:t> Misalnya, dalam pengembangan identitas visual sebuah merek, tim desain dapat menggunakan Trello untuk membagi tugas antara ilustrator, copywriter, dan desainer grafis, memastikan setiap tahap pekerjaan berjalan sesuai jadwal.</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d-ID" b="0" i="0" dirty="0">
                <a:solidFill>
                  <a:srgbClr val="EEF0FF"/>
                </a:solidFill>
                <a:effectLst/>
                <a:latin typeface="Google Sans"/>
              </a:rPr>
              <a:t>Trello adalah </a:t>
            </a:r>
            <a:r>
              <a:rPr lang="id-ID" dirty="0"/>
              <a:t>aplikasi manajemen proyek berbasis Kanban yang sederhana dan visual, sedangkan Asana adalah platform manajemen kerja yang lebih komprehensif untuk proyek-proyek kompleks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a:t>
            </a:r>
            <a:r>
              <a:rPr lang="id-ID" dirty="0"/>
              <a:t> Misalnya, dalam tim desain produk, desainer grafis, insinyur, dan pemasar bekerja sama dalam sesi brainstorming untuk mengembangkan produk inovatif yang tidak hanya menarik secara visual tetapi juga fungsional dan sesuai dengan kebutuhan pasar.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id-ID" dirty="0"/>
          </a:p>
          <a:p>
            <a:endParaRPr lang="id-ID" dirty="0"/>
          </a:p>
        </p:txBody>
      </p:sp>
      <p:sp>
        <p:nvSpPr>
          <p:cNvPr id="4" name="Date Placeholder 3">
            <a:extLst>
              <a:ext uri="{FF2B5EF4-FFF2-40B4-BE49-F238E27FC236}">
                <a16:creationId xmlns:a16="http://schemas.microsoft.com/office/drawing/2014/main" id="{C0B8EB27-62F2-F032-4472-2FC921F1F1A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47635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46395-6917-4EEB-6086-0A6A3EAD5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81791-E004-7891-040F-4F3677C68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5A642B-AE33-CB07-083A-7851E1100847}"/>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EE1E9C5A-6087-4AED-7363-C0B153BC8ED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3017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dalam proyek branding untuk sebuah restoran, desainer grafis menciptakan logo yang mencerminkan konsep makanan tradisional dengan sentuhan modern. Tim yang terlibat termasuk </a:t>
            </a:r>
            <a:r>
              <a:rPr lang="id-ID" b="1" dirty="0"/>
              <a:t>Creative Director</a:t>
            </a:r>
            <a:r>
              <a:rPr lang="id-ID" dirty="0"/>
              <a:t> yang memastikan estetika desain sesuai dengan visi merek, </a:t>
            </a:r>
            <a:r>
              <a:rPr lang="id-ID" b="1" dirty="0"/>
              <a:t>Copywriter</a:t>
            </a:r>
            <a:r>
              <a:rPr lang="id-ID" dirty="0"/>
              <a:t> yang menulis tagline yang menarik, dan </a:t>
            </a:r>
            <a:r>
              <a:rPr lang="id-ID" b="1" dirty="0"/>
              <a:t>Fotografer</a:t>
            </a:r>
            <a:r>
              <a:rPr lang="id-ID" dirty="0"/>
              <a:t> yang menghasilkan gambar berkualitas tinggi untuk materi promosi. Kolaborasi ini memastikan desain yang dihasilkan tidak hanya menarik tetapi juga efektif dalam membangun citra merek restoran tersebut.</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994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2DDC3-1D77-ACC0-5541-4E0C4DF65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32151-6701-7856-31E6-3400A2093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EAD45-D24B-ECB3-490E-0F6192B4F326}"/>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3CC2C2EF-D5B2-6D05-F2FA-EFB3E5F1F2B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75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019E2-89BA-5060-3014-487146B90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59FF6-5E48-0600-D167-542014AF7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E6765-C890-59E3-E632-AECC1E8926E4}"/>
              </a:ext>
            </a:extLst>
          </p:cNvPr>
          <p:cNvSpPr>
            <a:spLocks noGrp="1"/>
          </p:cNvSpPr>
          <p:nvPr>
            <p:ph type="body" idx="1"/>
          </p:nvPr>
        </p:nvSpPr>
        <p:spPr/>
        <p:txBody>
          <a:bodyPr/>
          <a:lstStyle/>
          <a:p>
            <a:r>
              <a:rPr lang="en-US" dirty="0" err="1"/>
              <a:t>Egronomis</a:t>
            </a:r>
            <a:r>
              <a:rPr lang="en-US" dirty="0"/>
              <a:t> : </a:t>
            </a:r>
            <a:r>
              <a:rPr lang="id-ID" b="0" i="0" dirty="0">
                <a:solidFill>
                  <a:srgbClr val="EEF0FF"/>
                </a:solidFill>
                <a:effectLst/>
                <a:latin typeface="Google Sans"/>
              </a:rPr>
              <a:t>peralatan yang dirancang dengan mempertimbangkan kenyamanan dan kesehatan pengguna, sehingga mengurangi risiko cedera dan meningkatkan efisiensi dalam aktivitas sehari-hari</a:t>
            </a:r>
            <a:endParaRPr lang="en-US" b="0" i="0" dirty="0">
              <a:solidFill>
                <a:srgbClr val="EEF0FF"/>
              </a:solidFill>
              <a:effectLst/>
              <a:latin typeface="Google Sans"/>
            </a:endParaRPr>
          </a:p>
          <a:p>
            <a:endParaRPr lang="en-US" b="0" i="0" dirty="0">
              <a:solidFill>
                <a:srgbClr val="EEF0FF"/>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EEF0FF"/>
                </a:solidFill>
                <a:effectLst/>
                <a:latin typeface="Google Sans"/>
              </a:rPr>
              <a:t>Contoh</a:t>
            </a:r>
            <a:r>
              <a:rPr lang="en-US" b="0" i="0" dirty="0">
                <a:solidFill>
                  <a:srgbClr val="EEF0FF"/>
                </a:solidFill>
                <a:effectLst/>
                <a:latin typeface="Google Sans"/>
              </a:rPr>
              <a:t> ; </a:t>
            </a:r>
            <a:r>
              <a:rPr lang="id-ID" dirty="0"/>
              <a:t>seorang desainer produk dapat menciptakan kursi ergonomis yang tidak hanya nyaman tetapi juga memiliki desain modern yang sesuai dengan tren pasar.</a:t>
            </a:r>
          </a:p>
          <a:p>
            <a:endParaRPr lang="id-ID" dirty="0"/>
          </a:p>
        </p:txBody>
      </p:sp>
      <p:sp>
        <p:nvSpPr>
          <p:cNvPr id="4" name="Date Placeholder 3">
            <a:extLst>
              <a:ext uri="{FF2B5EF4-FFF2-40B4-BE49-F238E27FC236}">
                <a16:creationId xmlns:a16="http://schemas.microsoft.com/office/drawing/2014/main" id="{C030C4FE-8064-EA62-3348-675F104A210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4555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45F34-90E8-DB91-AF26-8FE7626E0B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5122B-37B9-EA19-C4FC-0DE5BEF36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0B7AD6-D52D-9E0E-C89D-268548ED8F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Contoh</a:t>
            </a:r>
            <a:r>
              <a:rPr lang="en-US" dirty="0"/>
              <a:t> 4 : </a:t>
            </a:r>
            <a:r>
              <a:rPr lang="id-ID" dirty="0"/>
              <a:t>seperti perancangan antarmuka aplikasi mobile yang intuitif atau peningkatan navigasi pada situs web e-commerce agar pengguna dapat menemukan produk dengan lebih mudah.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a:t>
            </a:r>
            <a:r>
              <a:rPr lang="id-ID" dirty="0"/>
              <a:t> Misalnya, dalam proyek pembangunan hotel ramah lingkungan, seorang arsitek akan merancang struktur bangunan yang mengoptimalkan pencahayaan alami dan ventilasi, serta menggunakan material yang berkelanjutan untuk mendukung prinsip desain hijau.</a:t>
            </a:r>
          </a:p>
          <a:p>
            <a:pPr marL="0" marR="0" lvl="0" indent="0" algn="l" defTabSz="914400" rtl="0" eaLnBrk="1" fontAlgn="auto" latinLnBrk="0" hangingPunct="1">
              <a:lnSpc>
                <a:spcPct val="100000"/>
              </a:lnSpc>
              <a:spcBef>
                <a:spcPts val="0"/>
              </a:spcBef>
              <a:spcAft>
                <a:spcPts val="0"/>
              </a:spcAft>
              <a:buClrTx/>
              <a:buSzTx/>
              <a:buFontTx/>
              <a:buNone/>
              <a:tabLst/>
              <a:defRPr/>
            </a:pPr>
            <a:endParaRPr lang="id-ID" dirty="0"/>
          </a:p>
          <a:p>
            <a:endParaRPr lang="id-ID" dirty="0"/>
          </a:p>
        </p:txBody>
      </p:sp>
      <p:sp>
        <p:nvSpPr>
          <p:cNvPr id="4" name="Date Placeholder 3">
            <a:extLst>
              <a:ext uri="{FF2B5EF4-FFF2-40B4-BE49-F238E27FC236}">
                <a16:creationId xmlns:a16="http://schemas.microsoft.com/office/drawing/2014/main" id="{7A4F9C37-2520-41A5-CD4A-C341829B9ED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37101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55D47-1FED-7BA5-BF80-F534344BF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7C657-24D6-A7AD-77A0-D5F44DCD6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6C97E-8E35-ADE0-7C05-8DEED642BC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Contoh</a:t>
            </a:r>
            <a:r>
              <a:rPr lang="en-US" dirty="0"/>
              <a:t> 1 : </a:t>
            </a:r>
            <a:r>
              <a:rPr lang="id-ID" dirty="0"/>
              <a:t>Misalnya, dalam proyek branding sebuah perusahaan teknologi, Creative Director memastikan bahwa semua elemen visual dan pesan yang disampaikan melalui logo, warna, dan desain materi pemasaran sesuai dengan identitas merek yang ingin dibangun.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id-ID" dirty="0"/>
              <a:t>Misalnya, dalam pembuatan kampanye iklan untuk sebuah merek fashion, Art Director memastikan bahwa semua elemen visual, termasuk fotografi, warna, dan tipografi, selaras dengan identitas merek dan pesan yang ingin disampaikan</a:t>
            </a:r>
          </a:p>
          <a:p>
            <a:endParaRPr lang="id-ID" dirty="0"/>
          </a:p>
        </p:txBody>
      </p:sp>
      <p:sp>
        <p:nvSpPr>
          <p:cNvPr id="4" name="Date Placeholder 3">
            <a:extLst>
              <a:ext uri="{FF2B5EF4-FFF2-40B4-BE49-F238E27FC236}">
                <a16:creationId xmlns:a16="http://schemas.microsoft.com/office/drawing/2014/main" id="{B199A2C9-7BFB-3973-D9C8-69F31CA0096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3247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ACD04-F04C-278F-F122-0F7867308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4DC23-EBCF-1E39-FA68-A4EB5E1FD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FA424-22C7-BF43-953F-D8BE168BF0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id-ID" dirty="0"/>
              <a:t>Misalnya, dalam pembuatan buku anak-anak, seorang ilustrator menciptakan karakter yang menarik dan ekspresif untuk membantu menyampaikan cerita secara visual. Dalam industri pemasaran, ilustrator juga berperan dalam pembuatan infografis yang memperjelas informasi dengan tampilan yang lebih menarik.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id-ID" dirty="0"/>
              <a:t>Misalnya, dalam kampanye pemasaran digital sebuah merek kosmetik, copywriter bertugas menulis tagline menarik, deskripsi produk yang persuasif, serta konten media sosial yang efektif untuk menarik perhatian target audiens.</a:t>
            </a:r>
          </a:p>
          <a:p>
            <a:endParaRPr lang="id-ID" dirty="0"/>
          </a:p>
        </p:txBody>
      </p:sp>
      <p:sp>
        <p:nvSpPr>
          <p:cNvPr id="4" name="Date Placeholder 3">
            <a:extLst>
              <a:ext uri="{FF2B5EF4-FFF2-40B4-BE49-F238E27FC236}">
                <a16:creationId xmlns:a16="http://schemas.microsoft.com/office/drawing/2014/main" id="{4CCEFAC7-0814-34C7-43E1-5E2C02C62B0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583854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02329-D92A-50D3-A1B0-F3220E8BE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4B50B-B047-D43F-7EC7-4B96C04F3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1F594-49D4-AA1B-E626-9F7C829A3EC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id-ID" dirty="0"/>
              <a:t>Misalnya, dalam pembuatan katalog produk fashion, fotografer bertanggung jawab untuk mengambil gambar dengan pencahayaan dan komposisi yang tepat agar produk terlihat menarik. Dalam industri perhotelan, fotografer juga memainkan peran penting dalam menghasilkan gambar promosi yang menggambarkan suasana dan fasilitas hotel secara profesional.</a:t>
            </a:r>
          </a:p>
          <a:p>
            <a:r>
              <a:rPr lang="en-US" dirty="0"/>
              <a:t>4. </a:t>
            </a:r>
            <a:r>
              <a:rPr lang="id-ID" dirty="0"/>
              <a:t>Misalnya, dalam proyek e-commerce, developer bekerja sama dengan desainer UI/UX untuk menciptakan pengalaman pengguna yang intuitif dengan memastikan desain yang dibuat dapat diterapkan secara fungsional melalui coding dan sistem backend yang efisien.</a:t>
            </a:r>
          </a:p>
          <a:p>
            <a:endParaRPr lang="id-ID" dirty="0"/>
          </a:p>
        </p:txBody>
      </p:sp>
      <p:sp>
        <p:nvSpPr>
          <p:cNvPr id="4" name="Date Placeholder 3">
            <a:extLst>
              <a:ext uri="{FF2B5EF4-FFF2-40B4-BE49-F238E27FC236}">
                <a16:creationId xmlns:a16="http://schemas.microsoft.com/office/drawing/2014/main" id="{EC710BC8-6326-1FD7-2E68-38956668EDC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2641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D563D-3518-D7CD-6547-E8B7AEE06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B50DBC-B50D-187D-0A7A-3985785D7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5D42D-1C81-4DF1-D549-E3834422E328}"/>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B29E572E-C573-592A-1BCA-273B8DD3804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7424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a:t>
            </a:r>
            <a:r>
              <a:rPr lang="id-ID" sz="1100" b="0" i="0" dirty="0">
                <a:solidFill>
                  <a:srgbClr val="333333"/>
                </a:solidFill>
                <a:effectLst/>
                <a:latin typeface="Poppins" panose="00000500000000000000" pitchFamily="2" charset="0"/>
              </a:rPr>
              <a:t>DHP23201 - Pengantar Manajemen</a:t>
            </a:r>
            <a:r>
              <a:rPr lang="en-US" sz="1100" b="0" i="0" dirty="0">
                <a:solidFill>
                  <a:srgbClr val="333333"/>
                </a:solidFill>
                <a:effectLst/>
                <a:latin typeface="Poppins" panose="00000500000000000000" pitchFamily="2" charset="0"/>
              </a:rPr>
              <a:t> – Nia </a:t>
            </a:r>
            <a:r>
              <a:rPr lang="en-US" sz="1100" b="0" i="0" dirty="0" err="1">
                <a:solidFill>
                  <a:srgbClr val="333333"/>
                </a:solidFill>
                <a:effectLst/>
                <a:latin typeface="Poppins" panose="00000500000000000000" pitchFamily="2" charset="0"/>
              </a:rPr>
              <a:t>Lefiani</a:t>
            </a:r>
            <a:endParaRPr lang="en-US" sz="1100" b="0" i="0" dirty="0">
              <a:solidFill>
                <a:srgbClr val="333333"/>
              </a:solidFill>
              <a:effectLst/>
              <a:latin typeface="Poppins" panose="00000500000000000000" pitchFamily="2"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a:t>
            </a:r>
            <a:r>
              <a:rPr lang="id-ID" sz="1100" b="0" i="0" dirty="0">
                <a:solidFill>
                  <a:srgbClr val="333333"/>
                </a:solidFill>
                <a:effectLst/>
                <a:latin typeface="Poppins" panose="00000500000000000000" pitchFamily="2" charset="0"/>
              </a:rPr>
              <a:t>DHP23201 - Pengantar Manajemen</a:t>
            </a:r>
            <a:r>
              <a:rPr lang="en-US" sz="1100" b="0" i="0" dirty="0">
                <a:solidFill>
                  <a:srgbClr val="333333"/>
                </a:solidFill>
                <a:effectLst/>
                <a:latin typeface="Poppins" panose="00000500000000000000" pitchFamily="2" charset="0"/>
              </a:rPr>
              <a:t> – Nia </a:t>
            </a:r>
            <a:r>
              <a:rPr lang="en-US" sz="1100" b="0" i="0" dirty="0" err="1">
                <a:solidFill>
                  <a:srgbClr val="333333"/>
                </a:solidFill>
                <a:effectLst/>
                <a:latin typeface="Poppins" panose="00000500000000000000" pitchFamily="2" charset="0"/>
              </a:rPr>
              <a:t>Lefiani</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a:t>
            </a:r>
            <a:r>
              <a:rPr lang="id-ID" sz="1100" b="0" i="0" dirty="0">
                <a:solidFill>
                  <a:srgbClr val="333333"/>
                </a:solidFill>
                <a:effectLst/>
                <a:latin typeface="Poppins" panose="00000500000000000000" pitchFamily="2" charset="0"/>
              </a:rPr>
              <a:t>DHP23201 - Pengantar Manajemen</a:t>
            </a:r>
            <a:r>
              <a:rPr lang="en-US" sz="1100" b="0" i="0" dirty="0">
                <a:solidFill>
                  <a:srgbClr val="333333"/>
                </a:solidFill>
                <a:effectLst/>
                <a:latin typeface="Poppins" panose="00000500000000000000" pitchFamily="2" charset="0"/>
              </a:rPr>
              <a:t> – Nia </a:t>
            </a:r>
            <a:r>
              <a:rPr lang="en-US" sz="1100" b="0" i="0" dirty="0" err="1">
                <a:solidFill>
                  <a:srgbClr val="333333"/>
                </a:solidFill>
                <a:effectLst/>
                <a:latin typeface="Poppins" panose="00000500000000000000" pitchFamily="2" charset="0"/>
              </a:rPr>
              <a:t>Lefiani</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Pengantar</a:t>
            </a: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t>
            </a:r>
            <a:r>
              <a:rPr lang="en-US"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Manajemen</a:t>
            </a:r>
            <a:endPar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2</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774C3-DBD1-5523-55E3-D6EB4EC608F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DCF2534-E8CF-B6E0-1729-100268C88B56}"/>
              </a:ext>
            </a:extLst>
          </p:cNvPr>
          <p:cNvSpPr txBox="1">
            <a:spLocks/>
          </p:cNvSpPr>
          <p:nvPr/>
        </p:nvSpPr>
        <p:spPr>
          <a:xfrm>
            <a:off x="457200" y="836712"/>
            <a:ext cx="8229600" cy="5289451"/>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startAt="3"/>
            </a:pPr>
            <a:r>
              <a:rPr lang="en-US" b="1" dirty="0" err="1">
                <a:solidFill>
                  <a:schemeClr val="tx1"/>
                </a:solidFill>
                <a:latin typeface="Cambria" panose="02040503050406030204" pitchFamily="18" charset="0"/>
                <a:cs typeface="Arial" panose="020B0604020202020204" pitchFamily="34" charset="0"/>
              </a:rPr>
              <a:t>Komunikasi</a:t>
            </a:r>
            <a:r>
              <a:rPr lang="en-US" b="1" dirty="0">
                <a:solidFill>
                  <a:schemeClr val="tx1"/>
                </a:solidFill>
                <a:latin typeface="Cambria" panose="02040503050406030204" pitchFamily="18" charset="0"/>
                <a:cs typeface="Arial" panose="020B0604020202020204" pitchFamily="34" charset="0"/>
              </a:rPr>
              <a:t> Visual</a:t>
            </a:r>
            <a:r>
              <a:rPr lang="en-US" dirty="0">
                <a:solidFill>
                  <a:schemeClr val="tx1"/>
                </a:solidFill>
                <a:latin typeface="Cambria" panose="02040503050406030204" pitchFamily="18" charset="0"/>
                <a:cs typeface="Arial" panose="020B0604020202020204" pitchFamily="34" charset="0"/>
              </a:rPr>
              <a:t> – </a:t>
            </a:r>
            <a:r>
              <a:rPr lang="en-US" dirty="0" err="1">
                <a:solidFill>
                  <a:schemeClr val="tx1"/>
                </a:solidFill>
                <a:latin typeface="Cambria" panose="02040503050406030204" pitchFamily="18" charset="0"/>
                <a:cs typeface="Arial" panose="020B0604020202020204" pitchFamily="34" charset="0"/>
              </a:rPr>
              <a:t>Memahami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prinsip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seperti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warna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tipografi</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komposisi</a:t>
            </a:r>
            <a:r>
              <a:rPr lang="en-US"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startAt="3"/>
            </a:pPr>
            <a:endParaRPr lang="en-US"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en-US" b="1" dirty="0" err="1">
                <a:solidFill>
                  <a:schemeClr val="tx1"/>
                </a:solidFill>
                <a:latin typeface="Cambria" panose="02040503050406030204" pitchFamily="18" charset="0"/>
                <a:cs typeface="Arial" panose="020B0604020202020204" pitchFamily="34" charset="0"/>
              </a:rPr>
              <a:t>Manajemen</a:t>
            </a:r>
            <a:r>
              <a:rPr lang="en-US" b="1" dirty="0">
                <a:solidFill>
                  <a:schemeClr val="tx1"/>
                </a:solidFill>
                <a:latin typeface="Cambria" panose="02040503050406030204" pitchFamily="18" charset="0"/>
                <a:cs typeface="Arial" panose="020B0604020202020204" pitchFamily="34" charset="0"/>
              </a:rPr>
              <a:t> Waktu dan </a:t>
            </a:r>
            <a:r>
              <a:rPr lang="en-US" b="1" dirty="0" err="1">
                <a:solidFill>
                  <a:schemeClr val="tx1"/>
                </a:solidFill>
                <a:latin typeface="Cambria" panose="02040503050406030204" pitchFamily="18" charset="0"/>
                <a:cs typeface="Arial" panose="020B0604020202020204" pitchFamily="34" charset="0"/>
              </a:rPr>
              <a:t>Proyek</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Kemampuan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mengatur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jadwal</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memenuhi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tenggat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waktu</a:t>
            </a:r>
            <a:r>
              <a:rPr lang="en-US"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startAt="3"/>
            </a:pPr>
            <a:endParaRPr lang="en-US"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en-US" b="1" dirty="0" err="1">
                <a:solidFill>
                  <a:schemeClr val="tx1"/>
                </a:solidFill>
                <a:latin typeface="Cambria" panose="02040503050406030204" pitchFamily="18" charset="0"/>
                <a:cs typeface="Arial" panose="020B0604020202020204" pitchFamily="34" charset="0"/>
              </a:rPr>
              <a:t>Kolaborasi</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Kerja</a:t>
            </a:r>
            <a:r>
              <a:rPr lang="en-US" b="1" dirty="0">
                <a:solidFill>
                  <a:schemeClr val="tx1"/>
                </a:solidFill>
                <a:latin typeface="Cambria" panose="02040503050406030204" pitchFamily="18" charset="0"/>
                <a:cs typeface="Arial" panose="020B0604020202020204" pitchFamily="34" charset="0"/>
              </a:rPr>
              <a:t> Tim </a:t>
            </a:r>
            <a:r>
              <a:rPr lang="en-US" dirty="0">
                <a:solidFill>
                  <a:schemeClr val="tx1"/>
                </a:solidFill>
                <a:latin typeface="Cambria" panose="02040503050406030204" pitchFamily="18" charset="0"/>
                <a:cs typeface="Arial" panose="020B0604020202020204" pitchFamily="34" charset="0"/>
              </a:rPr>
              <a:t>– Mampu </a:t>
            </a:r>
            <a:r>
              <a:rPr lang="en-US" dirty="0" err="1">
                <a:solidFill>
                  <a:schemeClr val="tx1"/>
                </a:solidFill>
                <a:latin typeface="Cambria" panose="02040503050406030204" pitchFamily="18" charset="0"/>
                <a:cs typeface="Arial" panose="020B0604020202020204" pitchFamily="34" charset="0"/>
              </a:rPr>
              <a:t>bekerja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sama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berbagai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pihak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mencapai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tujuan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startAt="3"/>
            </a:pPr>
            <a:endParaRPr lang="en-US"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en-US" b="1" dirty="0" err="1">
                <a:solidFill>
                  <a:schemeClr val="tx1"/>
                </a:solidFill>
                <a:latin typeface="Cambria" panose="02040503050406030204" pitchFamily="18" charset="0"/>
                <a:cs typeface="Arial" panose="020B0604020202020204" pitchFamily="34" charset="0"/>
              </a:rPr>
              <a:t>Pemahaman</a:t>
            </a:r>
            <a:r>
              <a:rPr lang="en-US" b="1" dirty="0">
                <a:solidFill>
                  <a:schemeClr val="tx1"/>
                </a:solidFill>
                <a:latin typeface="Cambria" panose="02040503050406030204" pitchFamily="18" charset="0"/>
                <a:cs typeface="Arial" panose="020B0604020202020204" pitchFamily="34" charset="0"/>
              </a:rPr>
              <a:t> Tren dan Pasar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Selalu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mengikuti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perkembangan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tren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terkini</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3695054665"/>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9E653-CDB5-3B67-ED62-259CECD1D7E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66F9404-5426-5C3B-0589-2FFC86884233}"/>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3. Tantangan dalam Sumber Daya Manusia di Bidang Desain</a:t>
            </a:r>
          </a:p>
        </p:txBody>
      </p:sp>
      <p:sp>
        <p:nvSpPr>
          <p:cNvPr id="4" name="Content Placeholder 2">
            <a:extLst>
              <a:ext uri="{FF2B5EF4-FFF2-40B4-BE49-F238E27FC236}">
                <a16:creationId xmlns:a16="http://schemas.microsoft.com/office/drawing/2014/main" id="{EA310440-DD6B-E815-4F88-93127DBE5F0D}"/>
              </a:ext>
            </a:extLst>
          </p:cNvPr>
          <p:cNvSpPr txBox="1">
            <a:spLocks/>
          </p:cNvSpPr>
          <p:nvPr/>
        </p:nvSpPr>
        <p:spPr>
          <a:xfrm>
            <a:off x="457200" y="1916832"/>
            <a:ext cx="8229600" cy="420933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err="1">
                <a:solidFill>
                  <a:schemeClr val="tx1"/>
                </a:solidFill>
                <a:latin typeface="Cambria" panose="02040503050406030204" pitchFamily="18" charset="0"/>
                <a:cs typeface="Arial" panose="020B0604020202020204" pitchFamily="34" charset="0"/>
              </a:rPr>
              <a:t>Beberapa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tantangan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sering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dihadapi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industri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meliputi</a:t>
            </a:r>
            <a:r>
              <a:rPr lang="en-US"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b="1" dirty="0" err="1">
                <a:solidFill>
                  <a:schemeClr val="tx1"/>
                </a:solidFill>
                <a:latin typeface="Cambria" panose="02040503050406030204" pitchFamily="18" charset="0"/>
                <a:cs typeface="Arial" panose="020B0604020202020204" pitchFamily="34" charset="0"/>
              </a:rPr>
              <a:t>Persaingan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Ketat</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Banyaknya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profesional</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menuntut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keunggulan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kompetitif</a:t>
            </a:r>
            <a:r>
              <a:rPr lang="en-US" dirty="0">
                <a:solidFill>
                  <a:schemeClr val="tx1"/>
                </a:solidFill>
                <a:latin typeface="Cambria" panose="02040503050406030204" pitchFamily="18" charset="0"/>
                <a:cs typeface="Arial" panose="020B0604020202020204" pitchFamily="34" charset="0"/>
              </a:rPr>
              <a:t>.</a:t>
            </a:r>
          </a:p>
          <a:p>
            <a:pPr marL="514350" indent="-514350" algn="l">
              <a:buAutoNum type="arabicPeriod"/>
            </a:pPr>
            <a:endParaRPr lang="en-US"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en-US" b="1" dirty="0" err="1">
                <a:solidFill>
                  <a:schemeClr val="tx1"/>
                </a:solidFill>
                <a:latin typeface="Cambria" panose="02040503050406030204" pitchFamily="18" charset="0"/>
                <a:cs typeface="Arial" panose="020B0604020202020204" pitchFamily="34" charset="0"/>
              </a:rPr>
              <a:t>Perubahan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Teknologi</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Perkembangan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perangkat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lunak</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teknologi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cepat</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363316261"/>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1CABA-98F9-A8C4-6657-D346C8D4733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C910D3D-AE97-0528-969A-EA097D788719}"/>
              </a:ext>
            </a:extLst>
          </p:cNvPr>
          <p:cNvSpPr txBox="1">
            <a:spLocks/>
          </p:cNvSpPr>
          <p:nvPr/>
        </p:nvSpPr>
        <p:spPr>
          <a:xfrm>
            <a:off x="457200" y="836712"/>
            <a:ext cx="8229600" cy="528945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startAt="3"/>
            </a:pPr>
            <a:r>
              <a:rPr lang="en-US" b="1" dirty="0" err="1">
                <a:solidFill>
                  <a:schemeClr val="tx1"/>
                </a:solidFill>
                <a:latin typeface="Cambria" panose="02040503050406030204" pitchFamily="18" charset="0"/>
                <a:cs typeface="Arial" panose="020B0604020202020204" pitchFamily="34" charset="0"/>
              </a:rPr>
              <a:t>Manajemen</a:t>
            </a:r>
            <a:r>
              <a:rPr lang="en-US" b="1" dirty="0">
                <a:solidFill>
                  <a:schemeClr val="tx1"/>
                </a:solidFill>
                <a:latin typeface="Cambria" panose="02040503050406030204" pitchFamily="18" charset="0"/>
                <a:cs typeface="Arial" panose="020B0604020202020204" pitchFamily="34" charset="0"/>
              </a:rPr>
              <a:t> Klien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Menyesuaikan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keinginan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klien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prinsip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baik</a:t>
            </a:r>
            <a:r>
              <a:rPr lang="en-US"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startAt="3"/>
            </a:pPr>
            <a:endParaRPr lang="en-US"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en-US" b="1" dirty="0">
                <a:solidFill>
                  <a:schemeClr val="tx1"/>
                </a:solidFill>
                <a:latin typeface="Cambria" panose="02040503050406030204" pitchFamily="18" charset="0"/>
                <a:cs typeface="Arial" panose="020B0604020202020204" pitchFamily="34" charset="0"/>
              </a:rPr>
              <a:t>Hak </a:t>
            </a:r>
            <a:r>
              <a:rPr lang="en-US" b="1" dirty="0" err="1">
                <a:solidFill>
                  <a:schemeClr val="tx1"/>
                </a:solidFill>
                <a:latin typeface="Cambria" panose="02040503050406030204" pitchFamily="18" charset="0"/>
                <a:cs typeface="Arial" panose="020B0604020202020204" pitchFamily="34" charset="0"/>
              </a:rPr>
              <a:t>Kekayaan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Intelektual</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Perlindungan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hasil</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karya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plagiarisme</a:t>
            </a:r>
            <a:r>
              <a:rPr lang="en-US"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startAt="3"/>
            </a:pPr>
            <a:endParaRPr lang="en-US"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en-US" b="1" dirty="0" err="1">
                <a:solidFill>
                  <a:schemeClr val="tx1"/>
                </a:solidFill>
                <a:latin typeface="Cambria" panose="02040503050406030204" pitchFamily="18" charset="0"/>
                <a:cs typeface="Arial" panose="020B0604020202020204" pitchFamily="34" charset="0"/>
              </a:rPr>
              <a:t>Stres</a:t>
            </a:r>
            <a:r>
              <a:rPr lang="en-US" b="1" dirty="0">
                <a:solidFill>
                  <a:schemeClr val="tx1"/>
                </a:solidFill>
                <a:latin typeface="Cambria" panose="02040503050406030204" pitchFamily="18" charset="0"/>
                <a:cs typeface="Arial" panose="020B0604020202020204" pitchFamily="34" charset="0"/>
              </a:rPr>
              <a:t> dan Beban </a:t>
            </a:r>
            <a:r>
              <a:rPr lang="en-US" b="1" dirty="0" err="1">
                <a:solidFill>
                  <a:schemeClr val="tx1"/>
                </a:solidFill>
                <a:latin typeface="Cambria" panose="02040503050406030204" pitchFamily="18" charset="0"/>
                <a:cs typeface="Arial" panose="020B0604020202020204" pitchFamily="34" charset="0"/>
              </a:rPr>
              <a:t>Kerja</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Tenggat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waktu</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ketat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menimbulkan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tekanan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kerja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tinggi</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3980527355"/>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DC789-B408-A4DB-5AC1-237568C66DF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2892F09-C7E1-6BFC-571A-6A1EA3175B67}"/>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4. Strategi Pengelolaan SDM dalam Industri Desain</a:t>
            </a:r>
          </a:p>
        </p:txBody>
      </p:sp>
      <p:sp>
        <p:nvSpPr>
          <p:cNvPr id="4" name="Content Placeholder 2">
            <a:extLst>
              <a:ext uri="{FF2B5EF4-FFF2-40B4-BE49-F238E27FC236}">
                <a16:creationId xmlns:a16="http://schemas.microsoft.com/office/drawing/2014/main" id="{27D87D5F-297C-044D-81D5-32F9499DAD19}"/>
              </a:ext>
            </a:extLst>
          </p:cNvPr>
          <p:cNvSpPr txBox="1">
            <a:spLocks/>
          </p:cNvSpPr>
          <p:nvPr/>
        </p:nvSpPr>
        <p:spPr>
          <a:xfrm>
            <a:off x="457200" y="1916832"/>
            <a:ext cx="8229600" cy="420933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meningkatkan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efektivitas</a:t>
            </a:r>
            <a:r>
              <a:rPr lang="en-US" dirty="0">
                <a:solidFill>
                  <a:schemeClr val="tx1"/>
                </a:solidFill>
                <a:latin typeface="Cambria" panose="02040503050406030204" pitchFamily="18" charset="0"/>
                <a:cs typeface="Arial" panose="020B0604020202020204" pitchFamily="34" charset="0"/>
              </a:rPr>
              <a:t> SDM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kegiatan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beberapa</a:t>
            </a:r>
            <a:r>
              <a:rPr lang="en-US" dirty="0">
                <a:solidFill>
                  <a:schemeClr val="tx1"/>
                </a:solidFill>
                <a:latin typeface="Cambria" panose="02040503050406030204" pitchFamily="18" charset="0"/>
                <a:cs typeface="Arial" panose="020B0604020202020204" pitchFamily="34" charset="0"/>
              </a:rPr>
              <a:t> strategi </a:t>
            </a:r>
            <a:r>
              <a:rPr lang="en-US" dirty="0" err="1">
                <a:solidFill>
                  <a:schemeClr val="tx1"/>
                </a:solidFill>
                <a:latin typeface="Cambria" panose="02040503050406030204" pitchFamily="18" charset="0"/>
                <a:cs typeface="Arial" panose="020B0604020202020204" pitchFamily="34" charset="0"/>
              </a:rPr>
              <a:t>berikut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diterapkan</a:t>
            </a:r>
            <a:r>
              <a:rPr lang="en-US"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b="1" dirty="0" err="1">
                <a:solidFill>
                  <a:schemeClr val="tx1"/>
                </a:solidFill>
                <a:latin typeface="Cambria" panose="02040503050406030204" pitchFamily="18" charset="0"/>
                <a:cs typeface="Arial" panose="020B0604020202020204" pitchFamily="34" charset="0"/>
              </a:rPr>
              <a:t>Pelatihan</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Pengembangan</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Memberikan</a:t>
            </a:r>
            <a:r>
              <a:rPr lang="en-US" dirty="0">
                <a:solidFill>
                  <a:schemeClr val="tx1"/>
                </a:solidFill>
                <a:latin typeface="Cambria" panose="02040503050406030204" pitchFamily="18" charset="0"/>
                <a:cs typeface="Arial" panose="020B0604020202020204" pitchFamily="34" charset="0"/>
              </a:rPr>
              <a:t> workshop dan </a:t>
            </a:r>
            <a:r>
              <a:rPr lang="en-US" dirty="0" err="1">
                <a:solidFill>
                  <a:schemeClr val="tx1"/>
                </a:solidFill>
                <a:latin typeface="Cambria" panose="02040503050406030204" pitchFamily="18" charset="0"/>
                <a:cs typeface="Arial" panose="020B0604020202020204" pitchFamily="34" charset="0"/>
              </a:rPr>
              <a:t>pelatihan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meningkatkan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keterampilan</a:t>
            </a:r>
            <a:r>
              <a:rPr lang="en-US"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b="1" dirty="0" err="1">
                <a:solidFill>
                  <a:schemeClr val="tx1"/>
                </a:solidFill>
                <a:latin typeface="Cambria" panose="02040503050406030204" pitchFamily="18" charset="0"/>
                <a:cs typeface="Arial" panose="020B0604020202020204" pitchFamily="34" charset="0"/>
              </a:rPr>
              <a:t>Fasilitas</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Lingkungan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Kerja</a:t>
            </a:r>
            <a:r>
              <a:rPr lang="en-US" b="1" dirty="0">
                <a:solidFill>
                  <a:schemeClr val="tx1"/>
                </a:solidFill>
                <a:latin typeface="Cambria" panose="02040503050406030204" pitchFamily="18" charset="0"/>
                <a:cs typeface="Arial" panose="020B0604020202020204" pitchFamily="34" charset="0"/>
              </a:rPr>
              <a:t> yang </a:t>
            </a:r>
            <a:r>
              <a:rPr lang="en-US" b="1" dirty="0" err="1">
                <a:solidFill>
                  <a:schemeClr val="tx1"/>
                </a:solidFill>
                <a:latin typeface="Cambria" panose="02040503050406030204" pitchFamily="18" charset="0"/>
                <a:cs typeface="Arial" panose="020B0604020202020204" pitchFamily="34" charset="0"/>
              </a:rPr>
              <a:t>Kreatif</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Menciptakan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tempat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kerja</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mendukung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kreativitas</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659696437"/>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0AC8D-6DF1-4DA0-4112-C3407139962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35FB03F-89CE-D3DE-FEC9-535C92938773}"/>
              </a:ext>
            </a:extLst>
          </p:cNvPr>
          <p:cNvSpPr txBox="1">
            <a:spLocks/>
          </p:cNvSpPr>
          <p:nvPr/>
        </p:nvSpPr>
        <p:spPr>
          <a:xfrm>
            <a:off x="457200" y="836712"/>
            <a:ext cx="8229600" cy="528945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startAt="3"/>
            </a:pPr>
            <a:r>
              <a:rPr lang="en-US" b="1" dirty="0" err="1">
                <a:solidFill>
                  <a:schemeClr val="tx1"/>
                </a:solidFill>
                <a:latin typeface="Cambria" panose="02040503050406030204" pitchFamily="18" charset="0"/>
                <a:cs typeface="Arial" panose="020B0604020202020204" pitchFamily="34" charset="0"/>
              </a:rPr>
              <a:t>Sistem</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Manajemen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Proyek</a:t>
            </a:r>
            <a:r>
              <a:rPr lang="en-US" b="1" dirty="0">
                <a:solidFill>
                  <a:schemeClr val="tx1"/>
                </a:solidFill>
                <a:latin typeface="Cambria" panose="02040503050406030204" pitchFamily="18" charset="0"/>
                <a:cs typeface="Arial" panose="020B0604020202020204" pitchFamily="34" charset="0"/>
              </a:rPr>
              <a:t> yang </a:t>
            </a:r>
            <a:r>
              <a:rPr lang="en-US" b="1" dirty="0" err="1">
                <a:solidFill>
                  <a:schemeClr val="tx1"/>
                </a:solidFill>
                <a:latin typeface="Cambria" panose="02040503050406030204" pitchFamily="18" charset="0"/>
                <a:cs typeface="Arial" panose="020B0604020202020204" pitchFamily="34" charset="0"/>
              </a:rPr>
              <a:t>Efektif</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Menggunakan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alat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manajemen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proyek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seperti</a:t>
            </a:r>
            <a:r>
              <a:rPr lang="en-US" dirty="0">
                <a:solidFill>
                  <a:schemeClr val="tx1"/>
                </a:solidFill>
                <a:latin typeface="Cambria" panose="02040503050406030204" pitchFamily="18" charset="0"/>
                <a:cs typeface="Arial" panose="020B0604020202020204" pitchFamily="34" charset="0"/>
              </a:rPr>
              <a:t> Trello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Asana.</a:t>
            </a:r>
          </a:p>
          <a:p>
            <a:pPr marL="514350" indent="-514350" algn="l">
              <a:buFont typeface="+mj-lt"/>
              <a:buAutoNum type="arabicPeriod" startAt="3"/>
            </a:pPr>
            <a:endParaRPr lang="en-US"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en-US" b="1" dirty="0" err="1">
                <a:solidFill>
                  <a:schemeClr val="tx1"/>
                </a:solidFill>
                <a:latin typeface="Cambria" panose="02040503050406030204" pitchFamily="18" charset="0"/>
                <a:cs typeface="Arial" panose="020B0604020202020204" pitchFamily="34" charset="0"/>
              </a:rPr>
              <a:t>Membangun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Budaya</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Kolaboratif</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Mendorong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kerja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tim</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pertukaran</a:t>
            </a:r>
            <a:r>
              <a:rPr lang="en-US" dirty="0">
                <a:solidFill>
                  <a:schemeClr val="tx1"/>
                </a:solidFill>
                <a:latin typeface="Cambria" panose="02040503050406030204" pitchFamily="18" charset="0"/>
                <a:cs typeface="Arial" panose="020B0604020202020204" pitchFamily="34" charset="0"/>
              </a:rPr>
              <a:t> ide.</a:t>
            </a:r>
          </a:p>
          <a:p>
            <a:pPr marL="514350" indent="-514350" algn="l">
              <a:buFont typeface="+mj-lt"/>
              <a:buAutoNum type="arabicPeriod" startAt="3"/>
            </a:pPr>
            <a:endParaRPr lang="en-US"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en-US" b="1" dirty="0" err="1">
                <a:solidFill>
                  <a:schemeClr val="tx1"/>
                </a:solidFill>
                <a:latin typeface="Cambria" panose="02040503050406030204" pitchFamily="18" charset="0"/>
                <a:cs typeface="Arial" panose="020B0604020202020204" pitchFamily="34" charset="0"/>
              </a:rPr>
              <a:t>Penghargaan</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Insentif</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Memberikan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apresiasi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meningkatkan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motivasi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kerja</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3596315539"/>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CBB47-9993-EFFE-26BF-9B8EAA66A5AC}"/>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732B933-C1CB-28A9-C944-07FCF9F5E78F}"/>
              </a:ext>
            </a:extLst>
          </p:cNvPr>
          <p:cNvSpPr txBox="1">
            <a:spLocks/>
          </p:cNvSpPr>
          <p:nvPr/>
        </p:nvSpPr>
        <p:spPr>
          <a:xfrm>
            <a:off x="457200" y="836712"/>
            <a:ext cx="8229600" cy="528945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a:solidFill>
                  <a:schemeClr val="tx1"/>
                </a:solidFill>
                <a:latin typeface="Cambria" panose="02040503050406030204" pitchFamily="18" charset="0"/>
                <a:cs typeface="Arial" panose="020B0604020202020204" pitchFamily="34" charset="0"/>
              </a:rPr>
              <a:t>Kesimpulan</a:t>
            </a:r>
          </a:p>
          <a:p>
            <a:endParaRPr lang="en-US" b="1" dirty="0">
              <a:solidFill>
                <a:schemeClr val="tx1"/>
              </a:solidFill>
              <a:latin typeface="Cambria" panose="02040503050406030204" pitchFamily="18" charset="0"/>
              <a:cs typeface="Arial" panose="020B0604020202020204" pitchFamily="34" charset="0"/>
            </a:endParaRPr>
          </a:p>
          <a:p>
            <a:pPr algn="l"/>
            <a:r>
              <a:rPr lang="en-US" dirty="0" err="1">
                <a:solidFill>
                  <a:schemeClr val="tx1"/>
                </a:solidFill>
                <a:latin typeface="Cambria" panose="02040503050406030204" pitchFamily="18" charset="0"/>
                <a:cs typeface="Arial" panose="020B0604020202020204" pitchFamily="34" charset="0"/>
              </a:rPr>
              <a:t>Sumber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manusia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merupakan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aset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utama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kegiatan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keberhasilan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industri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 sangat </a:t>
            </a:r>
            <a:r>
              <a:rPr lang="en-US" dirty="0" err="1">
                <a:solidFill>
                  <a:schemeClr val="tx1"/>
                </a:solidFill>
                <a:latin typeface="Cambria" panose="02040503050406030204" pitchFamily="18" charset="0"/>
                <a:cs typeface="Arial" panose="020B0604020202020204" pitchFamily="34" charset="0"/>
              </a:rPr>
              <a:t>bergantung</a:t>
            </a:r>
            <a:r>
              <a:rPr lang="en-US" dirty="0">
                <a:solidFill>
                  <a:schemeClr val="tx1"/>
                </a:solidFill>
                <a:latin typeface="Cambria" panose="02040503050406030204" pitchFamily="18" charset="0"/>
                <a:cs typeface="Arial" panose="020B0604020202020204" pitchFamily="34" charset="0"/>
              </a:rPr>
              <a:t> pada </a:t>
            </a:r>
            <a:r>
              <a:rPr lang="en-US" dirty="0" err="1">
                <a:solidFill>
                  <a:schemeClr val="tx1"/>
                </a:solidFill>
                <a:latin typeface="Cambria" panose="02040503050406030204" pitchFamily="18" charset="0"/>
                <a:cs typeface="Arial" panose="020B0604020202020204" pitchFamily="34" charset="0"/>
              </a:rPr>
              <a:t>manajemen</a:t>
            </a:r>
            <a:r>
              <a:rPr lang="en-US" dirty="0">
                <a:solidFill>
                  <a:schemeClr val="tx1"/>
                </a:solidFill>
                <a:latin typeface="Cambria" panose="02040503050406030204" pitchFamily="18" charset="0"/>
                <a:cs typeface="Arial" panose="020B0604020202020204" pitchFamily="34" charset="0"/>
              </a:rPr>
              <a:t> SDM yang </a:t>
            </a:r>
            <a:r>
              <a:rPr lang="en-US" dirty="0" err="1">
                <a:solidFill>
                  <a:schemeClr val="tx1"/>
                </a:solidFill>
                <a:latin typeface="Cambria" panose="02040503050406030204" pitchFamily="18" charset="0"/>
                <a:cs typeface="Arial" panose="020B0604020202020204" pitchFamily="34" charset="0"/>
              </a:rPr>
              <a:t>efektif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keterampilan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tepat</a:t>
            </a:r>
            <a:r>
              <a:rPr lang="en-US" dirty="0">
                <a:solidFill>
                  <a:schemeClr val="tx1"/>
                </a:solidFill>
                <a:latin typeface="Cambria" panose="02040503050406030204" pitchFamily="18" charset="0"/>
                <a:cs typeface="Arial" panose="020B0604020202020204" pitchFamily="34" charset="0"/>
              </a:rPr>
              <a:t>, strategi yang </a:t>
            </a:r>
            <a:r>
              <a:rPr lang="en-US" dirty="0" err="1">
                <a:solidFill>
                  <a:schemeClr val="tx1"/>
                </a:solidFill>
                <a:latin typeface="Cambria" panose="02040503050406030204" pitchFamily="18" charset="0"/>
                <a:cs typeface="Arial" panose="020B0604020202020204" pitchFamily="34" charset="0"/>
              </a:rPr>
              <a:t>baik</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lingkungan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kerja</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mendukung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industri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terus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berkembang</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menghasilkan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karya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berkualitas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tinggi</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057854893"/>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Sumber Daya Manusia dan Kegiatan Desain</a:t>
            </a: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b="1" dirty="0">
              <a:solidFill>
                <a:schemeClr val="tx1"/>
              </a:solidFill>
              <a:latin typeface="Cambria" panose="02040503050406030204" pitchFamily="18" charset="0"/>
              <a:cs typeface="Arial" panose="020B0604020202020204" pitchFamily="34" charset="0"/>
            </a:endParaRPr>
          </a:p>
          <a:p>
            <a:r>
              <a:rPr lang="id-ID" b="1" dirty="0">
                <a:solidFill>
                  <a:schemeClr val="tx1"/>
                </a:solidFill>
                <a:latin typeface="Cambria" panose="02040503050406030204" pitchFamily="18" charset="0"/>
                <a:cs typeface="Arial" panose="020B0604020202020204" pitchFamily="34" charset="0"/>
              </a:rPr>
              <a:t>Pendahuluan</a:t>
            </a:r>
            <a:endParaRPr lang="en-US" b="1" dirty="0">
              <a:solidFill>
                <a:schemeClr val="tx1"/>
              </a:solidFill>
              <a:latin typeface="Cambria" panose="02040503050406030204" pitchFamily="18" charset="0"/>
              <a:cs typeface="Arial" panose="020B0604020202020204" pitchFamily="34" charset="0"/>
            </a:endParaRPr>
          </a:p>
          <a:p>
            <a:pPr algn="l"/>
            <a:endParaRPr lang="en-US" dirty="0">
              <a:solidFill>
                <a:schemeClr val="tx1"/>
              </a:solidFill>
              <a:latin typeface="Cambria" panose="02040503050406030204" pitchFamily="18" charset="0"/>
              <a:cs typeface="Arial" panose="020B0604020202020204" pitchFamily="34" charset="0"/>
            </a:endParaRPr>
          </a:p>
          <a:p>
            <a:pPr algn="l"/>
            <a:r>
              <a:rPr lang="id-ID" dirty="0">
                <a:solidFill>
                  <a:schemeClr val="tx1"/>
                </a:solidFill>
                <a:latin typeface="Cambria" panose="02040503050406030204" pitchFamily="18" charset="0"/>
                <a:cs typeface="Arial" panose="020B0604020202020204" pitchFamily="34" charset="0"/>
              </a:rPr>
              <a:t>Sumber daya manusia (SDM) merupakan faktor utama dalam keberhasilan suatu organisasi atau industri, termasuk dalam bidang desain. Kegiatan desain, yang mencakup berbagai aspek seperti desain grafis, desain produk, dan desain arsitektur, sangat bergantung pada kreativitas, keahlian, dan kolaborasi dari para profesional di dalamnya.</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72B60-24F1-1F27-1634-68DB2BE18AA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371DE5A-5A68-6C8A-2C74-700E1666E58C}"/>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1. Sumber Daya Manusia dalam Kegiatan Desain</a:t>
            </a:r>
          </a:p>
        </p:txBody>
      </p:sp>
      <p:sp>
        <p:nvSpPr>
          <p:cNvPr id="4" name="Content Placeholder 2">
            <a:extLst>
              <a:ext uri="{FF2B5EF4-FFF2-40B4-BE49-F238E27FC236}">
                <a16:creationId xmlns:a16="http://schemas.microsoft.com/office/drawing/2014/main" id="{6EF40AA9-0BEC-1001-023A-43352F505631}"/>
              </a:ext>
            </a:extLst>
          </p:cNvPr>
          <p:cNvSpPr txBox="1">
            <a:spLocks/>
          </p:cNvSpPr>
          <p:nvPr/>
        </p:nvSpPr>
        <p:spPr>
          <a:xfrm>
            <a:off x="457200" y="1600200"/>
            <a:ext cx="5122912" cy="4525963"/>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solidFill>
                  <a:schemeClr val="tx1"/>
                </a:solidFill>
                <a:latin typeface="Cambria" panose="02040503050406030204" pitchFamily="18" charset="0"/>
                <a:cs typeface="Arial" panose="020B0604020202020204" pitchFamily="34" charset="0"/>
              </a:rPr>
              <a:t>SDM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kegiatan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dikategorikan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berdasarkan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peran</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tanggung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jawabnya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antara</a:t>
            </a:r>
            <a:r>
              <a:rPr lang="en-US" dirty="0">
                <a:solidFill>
                  <a:schemeClr val="tx1"/>
                </a:solidFill>
                <a:latin typeface="Cambria" panose="02040503050406030204" pitchFamily="18" charset="0"/>
                <a:cs typeface="Arial" panose="020B0604020202020204" pitchFamily="34" charset="0"/>
              </a:rPr>
              <a:t> lain:</a:t>
            </a:r>
          </a:p>
          <a:p>
            <a:pPr marL="514350" indent="-514350" algn="l">
              <a:buAutoNum type="alphaLcPeriod"/>
            </a:pPr>
            <a:r>
              <a:rPr lang="en-US" b="1" dirty="0" err="1">
                <a:solidFill>
                  <a:schemeClr val="tx1"/>
                </a:solidFill>
                <a:latin typeface="Cambria" panose="02040503050406030204" pitchFamily="18" charset="0"/>
                <a:cs typeface="Arial" panose="020B0604020202020204" pitchFamily="34" charset="0"/>
              </a:rPr>
              <a:t>Desainer</a:t>
            </a:r>
            <a:endParaRPr lang="en-US" b="1" dirty="0">
              <a:solidFill>
                <a:schemeClr val="tx1"/>
              </a:solidFill>
              <a:latin typeface="Cambria" panose="02040503050406030204" pitchFamily="18" charset="0"/>
              <a:cs typeface="Arial" panose="020B0604020202020204" pitchFamily="34" charset="0"/>
            </a:endParaRPr>
          </a:p>
          <a:p>
            <a:pPr marL="457200" indent="-457200" algn="l">
              <a:buFontTx/>
              <a:buChar char="-"/>
            </a:pPr>
            <a:endParaRPr lang="en-US" b="1" dirty="0">
              <a:solidFill>
                <a:schemeClr val="tx1"/>
              </a:solidFill>
              <a:latin typeface="Cambria" panose="02040503050406030204" pitchFamily="18" charset="0"/>
              <a:cs typeface="Arial" panose="020B0604020202020204" pitchFamily="34" charset="0"/>
            </a:endParaRPr>
          </a:p>
          <a:p>
            <a:pPr algn="l"/>
            <a:r>
              <a:rPr lang="en-US" b="1" dirty="0">
                <a:solidFill>
                  <a:schemeClr val="tx1"/>
                </a:solidFill>
                <a:latin typeface="Cambria" panose="02040503050406030204" pitchFamily="18" charset="0"/>
                <a:cs typeface="Arial" panose="020B0604020202020204" pitchFamily="34" charset="0"/>
              </a:rPr>
              <a:t>1. </a:t>
            </a:r>
            <a:r>
              <a:rPr lang="en-US" b="1" dirty="0" err="1">
                <a:solidFill>
                  <a:schemeClr val="tx1"/>
                </a:solidFill>
                <a:latin typeface="Cambria" panose="02040503050406030204" pitchFamily="18" charset="0"/>
                <a:cs typeface="Arial" panose="020B0604020202020204" pitchFamily="34" charset="0"/>
              </a:rPr>
              <a:t>Desainer</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Grafis</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Bertanggung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jawab</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pembuatan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elemen</a:t>
            </a:r>
            <a:r>
              <a:rPr lang="en-US" dirty="0">
                <a:solidFill>
                  <a:schemeClr val="tx1"/>
                </a:solidFill>
                <a:latin typeface="Cambria" panose="02040503050406030204" pitchFamily="18" charset="0"/>
                <a:cs typeface="Arial" panose="020B0604020202020204" pitchFamily="34" charset="0"/>
              </a:rPr>
              <a:t> visual </a:t>
            </a:r>
            <a:r>
              <a:rPr lang="en-US" dirty="0" err="1">
                <a:solidFill>
                  <a:schemeClr val="tx1"/>
                </a:solidFill>
                <a:latin typeface="Cambria" panose="02040503050406030204" pitchFamily="18" charset="0"/>
                <a:cs typeface="Arial" panose="020B0604020202020204" pitchFamily="34" charset="0"/>
              </a:rPr>
              <a:t>seperti</a:t>
            </a:r>
            <a:r>
              <a:rPr lang="en-US" dirty="0">
                <a:solidFill>
                  <a:schemeClr val="tx1"/>
                </a:solidFill>
                <a:latin typeface="Cambria" panose="02040503050406030204" pitchFamily="18" charset="0"/>
                <a:cs typeface="Arial" panose="020B0604020202020204" pitchFamily="34" charset="0"/>
              </a:rPr>
              <a:t> logo, </a:t>
            </a:r>
            <a:r>
              <a:rPr lang="en-US" dirty="0" err="1">
                <a:solidFill>
                  <a:schemeClr val="tx1"/>
                </a:solidFill>
                <a:latin typeface="Cambria" panose="02040503050406030204" pitchFamily="18" charset="0"/>
                <a:cs typeface="Arial" panose="020B0604020202020204" pitchFamily="34" charset="0"/>
              </a:rPr>
              <a:t>brosur</a:t>
            </a:r>
            <a:r>
              <a:rPr lang="en-US" dirty="0">
                <a:solidFill>
                  <a:schemeClr val="tx1"/>
                </a:solidFill>
                <a:latin typeface="Cambria" panose="02040503050406030204" pitchFamily="18" charset="0"/>
                <a:cs typeface="Arial" panose="020B0604020202020204" pitchFamily="34" charset="0"/>
              </a:rPr>
              <a:t>, dan media digital.</a:t>
            </a:r>
          </a:p>
        </p:txBody>
      </p:sp>
      <p:pic>
        <p:nvPicPr>
          <p:cNvPr id="5" name="Picture 4">
            <a:extLst>
              <a:ext uri="{FF2B5EF4-FFF2-40B4-BE49-F238E27FC236}">
                <a16:creationId xmlns:a16="http://schemas.microsoft.com/office/drawing/2014/main" id="{5A8B0732-5B20-9C8D-F11B-3B55E6B4AFDC}"/>
              </a:ext>
            </a:extLst>
          </p:cNvPr>
          <p:cNvPicPr>
            <a:picLocks noChangeAspect="1"/>
          </p:cNvPicPr>
          <p:nvPr/>
        </p:nvPicPr>
        <p:blipFill>
          <a:blip r:embed="rId3"/>
          <a:stretch>
            <a:fillRect/>
          </a:stretch>
        </p:blipFill>
        <p:spPr>
          <a:xfrm>
            <a:off x="5580112" y="2420888"/>
            <a:ext cx="3434747" cy="2321343"/>
          </a:xfrm>
          <a:prstGeom prst="rect">
            <a:avLst/>
          </a:prstGeom>
        </p:spPr>
      </p:pic>
    </p:spTree>
    <p:extLst>
      <p:ext uri="{BB962C8B-B14F-4D97-AF65-F5344CB8AC3E}">
        <p14:creationId xmlns:p14="http://schemas.microsoft.com/office/powerpoint/2010/main" val="199953709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F5D60-F8DA-2970-47CA-ED1D33FBC3D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C6D8E0D-1767-51D6-5CA6-0F578891F2B9}"/>
              </a:ext>
            </a:extLst>
          </p:cNvPr>
          <p:cNvSpPr txBox="1">
            <a:spLocks/>
          </p:cNvSpPr>
          <p:nvPr/>
        </p:nvSpPr>
        <p:spPr>
          <a:xfrm>
            <a:off x="457200" y="548680"/>
            <a:ext cx="4402832" cy="5577483"/>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endParaRPr lang="en-US" b="1" dirty="0">
              <a:solidFill>
                <a:schemeClr val="tx1"/>
              </a:solidFill>
              <a:latin typeface="Cambria" panose="02040503050406030204" pitchFamily="18" charset="0"/>
              <a:cs typeface="Arial" panose="020B0604020202020204" pitchFamily="34" charset="0"/>
            </a:endParaRPr>
          </a:p>
          <a:p>
            <a:pPr algn="l"/>
            <a:r>
              <a:rPr lang="en-US" b="1" dirty="0">
                <a:solidFill>
                  <a:schemeClr val="tx1"/>
                </a:solidFill>
                <a:latin typeface="Cambria" panose="02040503050406030204" pitchFamily="18" charset="0"/>
                <a:cs typeface="Arial" panose="020B0604020202020204" pitchFamily="34" charset="0"/>
              </a:rPr>
              <a:t>2. </a:t>
            </a:r>
            <a:r>
              <a:rPr lang="en-US" b="1" dirty="0" err="1">
                <a:solidFill>
                  <a:schemeClr val="tx1"/>
                </a:solidFill>
                <a:latin typeface="Cambria" panose="02040503050406030204" pitchFamily="18" charset="0"/>
                <a:cs typeface="Arial" panose="020B0604020202020204" pitchFamily="34" charset="0"/>
              </a:rPr>
              <a:t>Desainer</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Produk</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Mengembangkan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konsep</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produk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fungsional</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serta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estetis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seperti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peralatan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rumah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tangga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ergonomis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furnitur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inovatif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perangkat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elektronik</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memiliki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tarik</a:t>
            </a:r>
            <a:r>
              <a:rPr lang="en-US" dirty="0">
                <a:solidFill>
                  <a:schemeClr val="tx1"/>
                </a:solidFill>
                <a:latin typeface="Cambria" panose="02040503050406030204" pitchFamily="18" charset="0"/>
                <a:cs typeface="Arial" panose="020B0604020202020204" pitchFamily="34" charset="0"/>
              </a:rPr>
              <a:t> visual dan </a:t>
            </a:r>
            <a:r>
              <a:rPr lang="en-US" dirty="0" err="1">
                <a:solidFill>
                  <a:schemeClr val="tx1"/>
                </a:solidFill>
                <a:latin typeface="Cambria" panose="02040503050406030204" pitchFamily="18" charset="0"/>
                <a:cs typeface="Arial" panose="020B0604020202020204" pitchFamily="34" charset="0"/>
              </a:rPr>
              <a:t>kepraktisan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tinggi</a:t>
            </a:r>
            <a:r>
              <a:rPr lang="en-US" dirty="0">
                <a:solidFill>
                  <a:schemeClr val="tx1"/>
                </a:solidFill>
                <a:latin typeface="Cambria" panose="02040503050406030204" pitchFamily="18" charset="0"/>
                <a:cs typeface="Arial" panose="020B0604020202020204" pitchFamily="34" charset="0"/>
              </a:rPr>
              <a:t>. </a:t>
            </a:r>
          </a:p>
          <a:p>
            <a:pPr algn="l"/>
            <a:endParaRPr lang="en-US" dirty="0">
              <a:solidFill>
                <a:schemeClr val="tx1"/>
              </a:solidFill>
              <a:latin typeface="Cambria" panose="02040503050406030204" pitchFamily="18" charset="0"/>
              <a:cs typeface="Arial" panose="020B0604020202020204" pitchFamily="34" charset="0"/>
            </a:endParaRPr>
          </a:p>
          <a:p>
            <a:pPr algn="l"/>
            <a:r>
              <a:rPr lang="en-US" b="1" dirty="0">
                <a:solidFill>
                  <a:schemeClr val="tx1"/>
                </a:solidFill>
                <a:latin typeface="Cambria" panose="02040503050406030204" pitchFamily="18" charset="0"/>
                <a:cs typeface="Arial" panose="020B0604020202020204" pitchFamily="34" charset="0"/>
              </a:rPr>
              <a:t>3. </a:t>
            </a:r>
            <a:r>
              <a:rPr lang="en-US" b="1" dirty="0" err="1">
                <a:solidFill>
                  <a:schemeClr val="tx1"/>
                </a:solidFill>
                <a:latin typeface="Cambria" panose="02040503050406030204" pitchFamily="18" charset="0"/>
                <a:cs typeface="Arial" panose="020B0604020202020204" pitchFamily="34" charset="0"/>
              </a:rPr>
              <a:t>Desainer</a:t>
            </a:r>
            <a:r>
              <a:rPr lang="en-US" b="1" dirty="0">
                <a:solidFill>
                  <a:schemeClr val="tx1"/>
                </a:solidFill>
                <a:latin typeface="Cambria" panose="02040503050406030204" pitchFamily="18" charset="0"/>
                <a:cs typeface="Arial" panose="020B0604020202020204" pitchFamily="34" charset="0"/>
              </a:rPr>
              <a:t> Interior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Merancang</a:t>
            </a:r>
            <a:r>
              <a:rPr lang="en-US" dirty="0">
                <a:solidFill>
                  <a:schemeClr val="tx1"/>
                </a:solidFill>
                <a:latin typeface="Cambria" panose="02040503050406030204" pitchFamily="18" charset="0"/>
                <a:cs typeface="Arial" panose="020B0604020202020204" pitchFamily="34" charset="0"/>
              </a:rPr>
              <a:t> tata </a:t>
            </a:r>
            <a:r>
              <a:rPr lang="en-US" dirty="0" err="1">
                <a:solidFill>
                  <a:schemeClr val="tx1"/>
                </a:solidFill>
                <a:latin typeface="Cambria" panose="02040503050406030204" pitchFamily="18" charset="0"/>
                <a:cs typeface="Arial" panose="020B0604020202020204" pitchFamily="34" charset="0"/>
              </a:rPr>
              <a:t>letak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ruang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bangunan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menciptakan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lingkungan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nyaman</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menarik</a:t>
            </a:r>
            <a:r>
              <a:rPr lang="en-US" dirty="0">
                <a:solidFill>
                  <a:schemeClr val="tx1"/>
                </a:solidFill>
                <a:latin typeface="Cambria" panose="02040503050406030204" pitchFamily="18" charset="0"/>
                <a:cs typeface="Arial" panose="020B0604020202020204" pitchFamily="34" charset="0"/>
              </a:rPr>
              <a:t>.</a:t>
            </a:r>
          </a:p>
          <a:p>
            <a:pPr algn="l"/>
            <a:endParaRPr lang="en-US" dirty="0">
              <a:solidFill>
                <a:schemeClr val="tx1"/>
              </a:solidFill>
              <a:latin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13CA8C93-F1A8-7E46-F125-650A7B44999B}"/>
              </a:ext>
            </a:extLst>
          </p:cNvPr>
          <p:cNvPicPr>
            <a:picLocks noChangeAspect="1"/>
          </p:cNvPicPr>
          <p:nvPr/>
        </p:nvPicPr>
        <p:blipFill>
          <a:blip r:embed="rId3"/>
          <a:stretch>
            <a:fillRect/>
          </a:stretch>
        </p:blipFill>
        <p:spPr>
          <a:xfrm>
            <a:off x="5148064" y="1196752"/>
            <a:ext cx="3656710" cy="2441408"/>
          </a:xfrm>
          <a:prstGeom prst="rect">
            <a:avLst/>
          </a:prstGeom>
        </p:spPr>
      </p:pic>
      <p:pic>
        <p:nvPicPr>
          <p:cNvPr id="6" name="Picture 5">
            <a:extLst>
              <a:ext uri="{FF2B5EF4-FFF2-40B4-BE49-F238E27FC236}">
                <a16:creationId xmlns:a16="http://schemas.microsoft.com/office/drawing/2014/main" id="{3E2D0C09-0700-0E3D-F1D7-9BD32B758AAA}"/>
              </a:ext>
            </a:extLst>
          </p:cNvPr>
          <p:cNvPicPr>
            <a:picLocks noChangeAspect="1"/>
          </p:cNvPicPr>
          <p:nvPr/>
        </p:nvPicPr>
        <p:blipFill>
          <a:blip r:embed="rId4"/>
          <a:stretch>
            <a:fillRect/>
          </a:stretch>
        </p:blipFill>
        <p:spPr>
          <a:xfrm>
            <a:off x="5148064" y="3861048"/>
            <a:ext cx="3670268" cy="2441408"/>
          </a:xfrm>
          <a:prstGeom prst="rect">
            <a:avLst/>
          </a:prstGeom>
        </p:spPr>
      </p:pic>
    </p:spTree>
    <p:extLst>
      <p:ext uri="{BB962C8B-B14F-4D97-AF65-F5344CB8AC3E}">
        <p14:creationId xmlns:p14="http://schemas.microsoft.com/office/powerpoint/2010/main" val="4293825121"/>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92E5-146A-22FE-58C4-910BF870DC41}"/>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836D61F-3413-DD51-22D0-965A2A044A25}"/>
              </a:ext>
            </a:extLst>
          </p:cNvPr>
          <p:cNvSpPr txBox="1">
            <a:spLocks/>
          </p:cNvSpPr>
          <p:nvPr/>
        </p:nvSpPr>
        <p:spPr>
          <a:xfrm>
            <a:off x="457200" y="548680"/>
            <a:ext cx="4474840" cy="557748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dirty="0">
              <a:solidFill>
                <a:schemeClr val="tx1"/>
              </a:solidFill>
              <a:latin typeface="Cambria" panose="02040503050406030204" pitchFamily="18" charset="0"/>
              <a:cs typeface="Arial" panose="020B0604020202020204" pitchFamily="34" charset="0"/>
            </a:endParaRPr>
          </a:p>
          <a:p>
            <a:pPr algn="l"/>
            <a:r>
              <a:rPr lang="en-US" b="1" dirty="0">
                <a:solidFill>
                  <a:schemeClr val="tx1"/>
                </a:solidFill>
                <a:latin typeface="Cambria" panose="02040503050406030204" pitchFamily="18" charset="0"/>
                <a:cs typeface="Arial" panose="020B0604020202020204" pitchFamily="34" charset="0"/>
              </a:rPr>
              <a:t>4. </a:t>
            </a:r>
            <a:r>
              <a:rPr lang="en-US" b="1" dirty="0" err="1">
                <a:solidFill>
                  <a:schemeClr val="tx1"/>
                </a:solidFill>
                <a:latin typeface="Cambria" panose="02040503050406030204" pitchFamily="18" charset="0"/>
                <a:cs typeface="Arial" panose="020B0604020202020204" pitchFamily="34" charset="0"/>
              </a:rPr>
              <a:t>Desainer</a:t>
            </a:r>
            <a:r>
              <a:rPr lang="en-US" b="1" dirty="0">
                <a:solidFill>
                  <a:schemeClr val="tx1"/>
                </a:solidFill>
                <a:latin typeface="Cambria" panose="02040503050406030204" pitchFamily="18" charset="0"/>
                <a:cs typeface="Arial" panose="020B0604020202020204" pitchFamily="34" charset="0"/>
              </a:rPr>
              <a:t> User Interface (UI/UX)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Fokus</a:t>
            </a:r>
            <a:r>
              <a:rPr lang="en-US" dirty="0">
                <a:solidFill>
                  <a:schemeClr val="tx1"/>
                </a:solidFill>
                <a:latin typeface="Cambria" panose="02040503050406030204" pitchFamily="18" charset="0"/>
                <a:cs typeface="Arial" panose="020B0604020202020204" pitchFamily="34" charset="0"/>
              </a:rPr>
              <a:t> pada </a:t>
            </a:r>
            <a:r>
              <a:rPr lang="en-US" dirty="0" err="1">
                <a:solidFill>
                  <a:schemeClr val="tx1"/>
                </a:solidFill>
                <a:latin typeface="Cambria" panose="02040503050406030204" pitchFamily="18" charset="0"/>
                <a:cs typeface="Arial" panose="020B0604020202020204" pitchFamily="34" charset="0"/>
              </a:rPr>
              <a:t>pengalaman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pengguna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interaksi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produk</a:t>
            </a:r>
            <a:r>
              <a:rPr lang="en-US" dirty="0">
                <a:solidFill>
                  <a:schemeClr val="tx1"/>
                </a:solidFill>
                <a:latin typeface="Cambria" panose="02040503050406030204" pitchFamily="18" charset="0"/>
                <a:cs typeface="Arial" panose="020B0604020202020204" pitchFamily="34" charset="0"/>
              </a:rPr>
              <a:t> digital.</a:t>
            </a:r>
          </a:p>
          <a:p>
            <a:pPr algn="l"/>
            <a:endParaRPr lang="en-US" dirty="0">
              <a:solidFill>
                <a:schemeClr val="tx1"/>
              </a:solidFill>
              <a:latin typeface="Cambria" panose="02040503050406030204" pitchFamily="18" charset="0"/>
              <a:cs typeface="Arial" panose="020B0604020202020204" pitchFamily="34" charset="0"/>
            </a:endParaRPr>
          </a:p>
          <a:p>
            <a:pPr algn="l"/>
            <a:r>
              <a:rPr lang="en-US" b="1" dirty="0">
                <a:solidFill>
                  <a:schemeClr val="tx1"/>
                </a:solidFill>
                <a:latin typeface="Cambria" panose="02040503050406030204" pitchFamily="18" charset="0"/>
                <a:cs typeface="Arial" panose="020B0604020202020204" pitchFamily="34" charset="0"/>
              </a:rPr>
              <a:t>5. </a:t>
            </a:r>
            <a:r>
              <a:rPr lang="en-US" b="1" dirty="0" err="1">
                <a:solidFill>
                  <a:schemeClr val="tx1"/>
                </a:solidFill>
                <a:latin typeface="Cambria" panose="02040503050406030204" pitchFamily="18" charset="0"/>
                <a:cs typeface="Arial" panose="020B0604020202020204" pitchFamily="34" charset="0"/>
              </a:rPr>
              <a:t>Arsitek</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Merancang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bangunan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mempertimbangkan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aspek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estetika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fungsionalitas</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keamanan</a:t>
            </a:r>
            <a:r>
              <a:rPr lang="en-US" dirty="0">
                <a:solidFill>
                  <a:schemeClr val="tx1"/>
                </a:solidFill>
                <a:latin typeface="Cambria" panose="02040503050406030204" pitchFamily="18" charset="0"/>
                <a:cs typeface="Arial" panose="020B0604020202020204" pitchFamily="34" charset="0"/>
              </a:rPr>
              <a:t>.</a:t>
            </a:r>
          </a:p>
        </p:txBody>
      </p:sp>
      <p:pic>
        <p:nvPicPr>
          <p:cNvPr id="3" name="Picture 2">
            <a:extLst>
              <a:ext uri="{FF2B5EF4-FFF2-40B4-BE49-F238E27FC236}">
                <a16:creationId xmlns:a16="http://schemas.microsoft.com/office/drawing/2014/main" id="{1C320024-AAE5-9E2C-9465-519F040E7908}"/>
              </a:ext>
            </a:extLst>
          </p:cNvPr>
          <p:cNvPicPr>
            <a:picLocks noChangeAspect="1"/>
          </p:cNvPicPr>
          <p:nvPr/>
        </p:nvPicPr>
        <p:blipFill>
          <a:blip r:embed="rId3"/>
          <a:stretch>
            <a:fillRect/>
          </a:stretch>
        </p:blipFill>
        <p:spPr>
          <a:xfrm>
            <a:off x="5220072" y="1276049"/>
            <a:ext cx="3229426" cy="2152951"/>
          </a:xfrm>
          <a:prstGeom prst="rect">
            <a:avLst/>
          </a:prstGeom>
        </p:spPr>
      </p:pic>
      <p:pic>
        <p:nvPicPr>
          <p:cNvPr id="6" name="Picture 5">
            <a:extLst>
              <a:ext uri="{FF2B5EF4-FFF2-40B4-BE49-F238E27FC236}">
                <a16:creationId xmlns:a16="http://schemas.microsoft.com/office/drawing/2014/main" id="{C68CBBC9-8D57-7E3F-3E1C-0AAF9168587C}"/>
              </a:ext>
            </a:extLst>
          </p:cNvPr>
          <p:cNvPicPr>
            <a:picLocks noChangeAspect="1"/>
          </p:cNvPicPr>
          <p:nvPr/>
        </p:nvPicPr>
        <p:blipFill>
          <a:blip r:embed="rId4"/>
          <a:stretch>
            <a:fillRect/>
          </a:stretch>
        </p:blipFill>
        <p:spPr>
          <a:xfrm>
            <a:off x="5220072" y="3861048"/>
            <a:ext cx="3229426" cy="2148188"/>
          </a:xfrm>
          <a:prstGeom prst="rect">
            <a:avLst/>
          </a:prstGeom>
        </p:spPr>
      </p:pic>
    </p:spTree>
    <p:extLst>
      <p:ext uri="{BB962C8B-B14F-4D97-AF65-F5344CB8AC3E}">
        <p14:creationId xmlns:p14="http://schemas.microsoft.com/office/powerpoint/2010/main" val="30271740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3B6C0-C56D-F1CA-ACF7-E34DE8960E6A}"/>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8766E2C-0115-45CF-B4FF-0F3A0B54A90F}"/>
              </a:ext>
            </a:extLst>
          </p:cNvPr>
          <p:cNvSpPr txBox="1">
            <a:spLocks/>
          </p:cNvSpPr>
          <p:nvPr/>
        </p:nvSpPr>
        <p:spPr>
          <a:xfrm>
            <a:off x="457200" y="548680"/>
            <a:ext cx="4906888" cy="5577483"/>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dirty="0">
              <a:solidFill>
                <a:schemeClr val="tx1"/>
              </a:solidFill>
              <a:latin typeface="Cambria" panose="02040503050406030204" pitchFamily="18" charset="0"/>
              <a:cs typeface="Arial" panose="020B0604020202020204" pitchFamily="34" charset="0"/>
            </a:endParaRPr>
          </a:p>
          <a:p>
            <a:pPr algn="l"/>
            <a:r>
              <a:rPr lang="en-US" b="1" dirty="0">
                <a:solidFill>
                  <a:schemeClr val="tx1"/>
                </a:solidFill>
                <a:latin typeface="Cambria" panose="02040503050406030204" pitchFamily="18" charset="0"/>
                <a:cs typeface="Arial" panose="020B0604020202020204" pitchFamily="34" charset="0"/>
              </a:rPr>
              <a:t>b. </a:t>
            </a:r>
            <a:r>
              <a:rPr lang="en-US" b="1" dirty="0" err="1">
                <a:solidFill>
                  <a:schemeClr val="tx1"/>
                </a:solidFill>
                <a:latin typeface="Cambria" panose="02040503050406030204" pitchFamily="18" charset="0"/>
                <a:cs typeface="Arial" panose="020B0604020202020204" pitchFamily="34" charset="0"/>
              </a:rPr>
              <a:t>Manajer</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Pemimpin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Kreatif</a:t>
            </a:r>
            <a:endParaRPr lang="en-US" b="1" dirty="0">
              <a:solidFill>
                <a:schemeClr val="tx1"/>
              </a:solidFill>
              <a:latin typeface="Cambria" panose="02040503050406030204" pitchFamily="18" charset="0"/>
              <a:cs typeface="Arial" panose="020B0604020202020204" pitchFamily="34" charset="0"/>
            </a:endParaRPr>
          </a:p>
          <a:p>
            <a:pPr algn="l"/>
            <a:endParaRPr lang="en-US"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en-US" b="1" dirty="0">
                <a:solidFill>
                  <a:schemeClr val="tx1"/>
                </a:solidFill>
                <a:latin typeface="Cambria" panose="02040503050406030204" pitchFamily="18" charset="0"/>
                <a:cs typeface="Arial" panose="020B0604020202020204" pitchFamily="34" charset="0"/>
              </a:rPr>
              <a:t>Creative Director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Bertanggung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jawab</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visi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kreatif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keseluruhan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proyek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b="1" dirty="0">
                <a:solidFill>
                  <a:schemeClr val="tx1"/>
                </a:solidFill>
                <a:latin typeface="Cambria" panose="02040503050406030204" pitchFamily="18" charset="0"/>
                <a:cs typeface="Arial" panose="020B0604020202020204" pitchFamily="34" charset="0"/>
              </a:rPr>
              <a:t>Art Director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Mengawasi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estetika</a:t>
            </a:r>
            <a:r>
              <a:rPr lang="en-US" dirty="0">
                <a:solidFill>
                  <a:schemeClr val="tx1"/>
                </a:solidFill>
                <a:latin typeface="Cambria" panose="02040503050406030204" pitchFamily="18" charset="0"/>
                <a:cs typeface="Arial" panose="020B0604020202020204" pitchFamily="34" charset="0"/>
              </a:rPr>
              <a:t> visual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proyek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b="1" dirty="0">
                <a:solidFill>
                  <a:schemeClr val="tx1"/>
                </a:solidFill>
                <a:latin typeface="Cambria" panose="02040503050406030204" pitchFamily="18" charset="0"/>
                <a:cs typeface="Arial" panose="020B0604020202020204" pitchFamily="34" charset="0"/>
              </a:rPr>
              <a:t>Project Manager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Mengelola</a:t>
            </a:r>
            <a:r>
              <a:rPr lang="en-US" dirty="0">
                <a:solidFill>
                  <a:schemeClr val="tx1"/>
                </a:solidFill>
                <a:latin typeface="Cambria" panose="02040503050406030204" pitchFamily="18" charset="0"/>
                <a:cs typeface="Arial" panose="020B0604020202020204" pitchFamily="34" charset="0"/>
              </a:rPr>
              <a:t> timeline, </a:t>
            </a:r>
            <a:r>
              <a:rPr lang="en-US" dirty="0" err="1">
                <a:solidFill>
                  <a:schemeClr val="tx1"/>
                </a:solidFill>
                <a:latin typeface="Cambria" panose="02040503050406030204" pitchFamily="18" charset="0"/>
                <a:cs typeface="Arial" panose="020B0604020202020204" pitchFamily="34" charset="0"/>
              </a:rPr>
              <a:t>sumber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daya</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anggaran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proyek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a:t>
            </a:r>
          </a:p>
        </p:txBody>
      </p:sp>
      <p:pic>
        <p:nvPicPr>
          <p:cNvPr id="3" name="Picture 2">
            <a:extLst>
              <a:ext uri="{FF2B5EF4-FFF2-40B4-BE49-F238E27FC236}">
                <a16:creationId xmlns:a16="http://schemas.microsoft.com/office/drawing/2014/main" id="{04EEE877-FBF5-9CFE-565B-00C4588BE5E4}"/>
              </a:ext>
            </a:extLst>
          </p:cNvPr>
          <p:cNvPicPr>
            <a:picLocks noChangeAspect="1"/>
          </p:cNvPicPr>
          <p:nvPr/>
        </p:nvPicPr>
        <p:blipFill>
          <a:blip r:embed="rId3"/>
          <a:stretch>
            <a:fillRect/>
          </a:stretch>
        </p:blipFill>
        <p:spPr>
          <a:xfrm>
            <a:off x="5368307" y="2348880"/>
            <a:ext cx="3646223" cy="2808312"/>
          </a:xfrm>
          <a:prstGeom prst="rect">
            <a:avLst/>
          </a:prstGeom>
        </p:spPr>
      </p:pic>
    </p:spTree>
    <p:extLst>
      <p:ext uri="{BB962C8B-B14F-4D97-AF65-F5344CB8AC3E}">
        <p14:creationId xmlns:p14="http://schemas.microsoft.com/office/powerpoint/2010/main" val="206134731"/>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A0E0B-B1C0-7990-9F77-C3416A3767FE}"/>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6DB7084-27C2-983A-D434-871ECD33459D}"/>
              </a:ext>
            </a:extLst>
          </p:cNvPr>
          <p:cNvSpPr txBox="1">
            <a:spLocks/>
          </p:cNvSpPr>
          <p:nvPr/>
        </p:nvSpPr>
        <p:spPr>
          <a:xfrm>
            <a:off x="457200" y="548680"/>
            <a:ext cx="8229600" cy="557748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dirty="0">
              <a:solidFill>
                <a:schemeClr val="tx1"/>
              </a:solidFill>
              <a:latin typeface="Cambria" panose="02040503050406030204" pitchFamily="18" charset="0"/>
              <a:cs typeface="Arial" panose="020B0604020202020204" pitchFamily="34" charset="0"/>
            </a:endParaRPr>
          </a:p>
          <a:p>
            <a:pPr algn="l"/>
            <a:r>
              <a:rPr lang="en-US" b="1" dirty="0">
                <a:solidFill>
                  <a:schemeClr val="tx1"/>
                </a:solidFill>
                <a:latin typeface="Cambria" panose="02040503050406030204" pitchFamily="18" charset="0"/>
                <a:cs typeface="Arial" panose="020B0604020202020204" pitchFamily="34" charset="0"/>
              </a:rPr>
              <a:t>c. </a:t>
            </a:r>
            <a:r>
              <a:rPr lang="en-US" b="1" dirty="0" err="1">
                <a:solidFill>
                  <a:schemeClr val="tx1"/>
                </a:solidFill>
                <a:latin typeface="Cambria" panose="02040503050406030204" pitchFamily="18" charset="0"/>
                <a:cs typeface="Arial" panose="020B0604020202020204" pitchFamily="34" charset="0"/>
              </a:rPr>
              <a:t>Profesional</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Pendukung</a:t>
            </a:r>
            <a:endParaRPr lang="en-US" b="1" dirty="0">
              <a:solidFill>
                <a:schemeClr val="tx1"/>
              </a:solidFill>
              <a:latin typeface="Cambria" panose="02040503050406030204" pitchFamily="18" charset="0"/>
              <a:cs typeface="Arial" panose="020B0604020202020204" pitchFamily="34" charset="0"/>
            </a:endParaRPr>
          </a:p>
          <a:p>
            <a:pPr algn="l"/>
            <a:endParaRPr lang="en-US" b="1"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en-US" b="1" dirty="0" err="1">
                <a:solidFill>
                  <a:schemeClr val="tx1"/>
                </a:solidFill>
                <a:latin typeface="Cambria" panose="02040503050406030204" pitchFamily="18" charset="0"/>
                <a:cs typeface="Arial" panose="020B0604020202020204" pitchFamily="34" charset="0"/>
              </a:rPr>
              <a:t>Ilustrator</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Membuat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gambar</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ilustrasi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mendukung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konsep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a:t>
            </a:r>
          </a:p>
          <a:p>
            <a:pPr marL="514350" indent="-514350" algn="l">
              <a:buAutoNum type="arabicPeriod"/>
            </a:pPr>
            <a:endParaRPr lang="en-US"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en-US" b="1" dirty="0">
                <a:solidFill>
                  <a:schemeClr val="tx1"/>
                </a:solidFill>
                <a:latin typeface="Cambria" panose="02040503050406030204" pitchFamily="18" charset="0"/>
                <a:cs typeface="Arial" panose="020B0604020202020204" pitchFamily="34" charset="0"/>
              </a:rPr>
              <a:t>Copywriter</a:t>
            </a:r>
            <a:r>
              <a:rPr lang="en-US" dirty="0">
                <a:solidFill>
                  <a:schemeClr val="tx1"/>
                </a:solidFill>
                <a:latin typeface="Cambria" panose="02040503050406030204" pitchFamily="18" charset="0"/>
                <a:cs typeface="Arial" panose="020B0604020202020204" pitchFamily="34" charset="0"/>
              </a:rPr>
              <a:t> – </a:t>
            </a:r>
            <a:r>
              <a:rPr lang="en-US" dirty="0" err="1">
                <a:solidFill>
                  <a:schemeClr val="tx1"/>
                </a:solidFill>
                <a:latin typeface="Cambria" panose="02040503050406030204" pitchFamily="18" charset="0"/>
                <a:cs typeface="Arial" panose="020B0604020202020204" pitchFamily="34" charset="0"/>
              </a:rPr>
              <a:t>Menyediakan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teks</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sesuai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materi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919126211"/>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38B65-13C4-E0DA-096D-DD621039042F}"/>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F323B2-92DD-2BDA-4FC4-3ABF46C213ED}"/>
              </a:ext>
            </a:extLst>
          </p:cNvPr>
          <p:cNvSpPr txBox="1">
            <a:spLocks/>
          </p:cNvSpPr>
          <p:nvPr/>
        </p:nvSpPr>
        <p:spPr>
          <a:xfrm>
            <a:off x="457200" y="548680"/>
            <a:ext cx="8229600" cy="557748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dirty="0">
              <a:solidFill>
                <a:schemeClr val="tx1"/>
              </a:solidFill>
              <a:latin typeface="Cambria" panose="02040503050406030204" pitchFamily="18" charset="0"/>
              <a:cs typeface="Arial" panose="020B0604020202020204" pitchFamily="34" charset="0"/>
            </a:endParaRPr>
          </a:p>
          <a:p>
            <a:pPr algn="l"/>
            <a:r>
              <a:rPr lang="en-US" b="1" dirty="0">
                <a:solidFill>
                  <a:schemeClr val="tx1"/>
                </a:solidFill>
                <a:latin typeface="Cambria" panose="02040503050406030204" pitchFamily="18" charset="0"/>
                <a:cs typeface="Arial" panose="020B0604020202020204" pitchFamily="34" charset="0"/>
              </a:rPr>
              <a:t>c. </a:t>
            </a:r>
            <a:r>
              <a:rPr lang="en-US" b="1" dirty="0" err="1">
                <a:solidFill>
                  <a:schemeClr val="tx1"/>
                </a:solidFill>
                <a:latin typeface="Cambria" panose="02040503050406030204" pitchFamily="18" charset="0"/>
                <a:cs typeface="Arial" panose="020B0604020202020204" pitchFamily="34" charset="0"/>
              </a:rPr>
              <a:t>Profesional</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Pendukung</a:t>
            </a:r>
            <a:endParaRPr lang="en-US" b="1" dirty="0">
              <a:solidFill>
                <a:schemeClr val="tx1"/>
              </a:solidFill>
              <a:latin typeface="Cambria" panose="02040503050406030204" pitchFamily="18" charset="0"/>
              <a:cs typeface="Arial" panose="020B0604020202020204" pitchFamily="34" charset="0"/>
            </a:endParaRPr>
          </a:p>
          <a:p>
            <a:pPr algn="l"/>
            <a:endParaRPr lang="en-US" b="1" dirty="0">
              <a:solidFill>
                <a:schemeClr val="tx1"/>
              </a:solidFill>
              <a:latin typeface="Cambria" panose="02040503050406030204" pitchFamily="18" charset="0"/>
              <a:cs typeface="Arial" panose="020B0604020202020204" pitchFamily="34" charset="0"/>
            </a:endParaRPr>
          </a:p>
          <a:p>
            <a:pPr algn="l"/>
            <a:r>
              <a:rPr lang="en-US" b="1" dirty="0">
                <a:solidFill>
                  <a:schemeClr val="tx1"/>
                </a:solidFill>
                <a:latin typeface="Cambria" panose="02040503050406030204" pitchFamily="18" charset="0"/>
                <a:cs typeface="Arial" panose="020B0604020202020204" pitchFamily="34" charset="0"/>
              </a:rPr>
              <a:t>3. </a:t>
            </a:r>
            <a:r>
              <a:rPr lang="en-US" b="1" dirty="0" err="1">
                <a:solidFill>
                  <a:schemeClr val="tx1"/>
                </a:solidFill>
                <a:latin typeface="Cambria" panose="02040503050406030204" pitchFamily="18" charset="0"/>
                <a:cs typeface="Arial" panose="020B0604020202020204" pitchFamily="34" charset="0"/>
              </a:rPr>
              <a:t>Fotografer</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Menyediakan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gambar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berkualitas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tinggi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proyek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a:t>
            </a:r>
          </a:p>
          <a:p>
            <a:pPr algn="l"/>
            <a:endParaRPr lang="en-US" dirty="0">
              <a:solidFill>
                <a:schemeClr val="tx1"/>
              </a:solidFill>
              <a:latin typeface="Cambria" panose="02040503050406030204" pitchFamily="18" charset="0"/>
              <a:cs typeface="Arial" panose="020B0604020202020204" pitchFamily="34" charset="0"/>
            </a:endParaRPr>
          </a:p>
          <a:p>
            <a:pPr algn="l"/>
            <a:r>
              <a:rPr lang="en-US" b="1" dirty="0">
                <a:solidFill>
                  <a:schemeClr val="tx1"/>
                </a:solidFill>
                <a:latin typeface="Cambria" panose="02040503050406030204" pitchFamily="18" charset="0"/>
                <a:cs typeface="Arial" panose="020B0604020202020204" pitchFamily="34" charset="0"/>
              </a:rPr>
              <a:t>4. Developer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Membantu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implementasi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 digital, </a:t>
            </a:r>
            <a:r>
              <a:rPr lang="en-US" dirty="0" err="1">
                <a:solidFill>
                  <a:schemeClr val="tx1"/>
                </a:solidFill>
                <a:latin typeface="Cambria" panose="02040503050406030204" pitchFamily="18" charset="0"/>
                <a:cs typeface="Arial" panose="020B0604020202020204" pitchFamily="34" charset="0"/>
              </a:rPr>
              <a:t>terutama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pengembangan</a:t>
            </a:r>
            <a:r>
              <a:rPr lang="en-US" dirty="0">
                <a:solidFill>
                  <a:schemeClr val="tx1"/>
                </a:solidFill>
                <a:latin typeface="Cambria" panose="02040503050406030204" pitchFamily="18" charset="0"/>
                <a:cs typeface="Arial" panose="020B0604020202020204" pitchFamily="34" charset="0"/>
              </a:rPr>
              <a:t> website dan </a:t>
            </a:r>
            <a:r>
              <a:rPr lang="en-US" dirty="0" err="1">
                <a:solidFill>
                  <a:schemeClr val="tx1"/>
                </a:solidFill>
                <a:latin typeface="Cambria" panose="02040503050406030204" pitchFamily="18" charset="0"/>
                <a:cs typeface="Arial" panose="020B0604020202020204" pitchFamily="34" charset="0"/>
              </a:rPr>
              <a:t>aplikasi</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4039968949"/>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24C22-2372-0CF9-6F6F-F822BF4DCC4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66F8B97-C089-66A9-2440-7074427FE632}"/>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2. </a:t>
            </a:r>
            <a:r>
              <a:rPr kumimoji="0" lang="es-E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Keterampilan</a:t>
            </a:r>
            <a:r>
              <a:rPr kumimoji="0" lang="es-E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yang </a:t>
            </a:r>
            <a:r>
              <a:rPr kumimoji="0" lang="es-E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Dibutuhkan</a:t>
            </a:r>
            <a:r>
              <a:rPr kumimoji="0" lang="es-E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s-E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dalam</a:t>
            </a:r>
            <a:r>
              <a:rPr kumimoji="0" lang="es-E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s-E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Kegiatan</a:t>
            </a:r>
            <a:r>
              <a:rPr kumimoji="0" lang="es-E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s-E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Desain</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A96A0A1D-6653-CE8F-896A-07E935699FB4}"/>
              </a:ext>
            </a:extLst>
          </p:cNvPr>
          <p:cNvSpPr txBox="1">
            <a:spLocks/>
          </p:cNvSpPr>
          <p:nvPr/>
        </p:nvSpPr>
        <p:spPr>
          <a:xfrm>
            <a:off x="457200" y="1916832"/>
            <a:ext cx="8229600" cy="420933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sukses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bidang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seorang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profesional</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harus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memiliki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keterampilan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sebagai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berikut</a:t>
            </a:r>
            <a:r>
              <a:rPr lang="en-US"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b="1" dirty="0" err="1">
                <a:solidFill>
                  <a:schemeClr val="tx1"/>
                </a:solidFill>
                <a:latin typeface="Cambria" panose="02040503050406030204" pitchFamily="18" charset="0"/>
                <a:cs typeface="Arial" panose="020B0604020202020204" pitchFamily="34" charset="0"/>
              </a:rPr>
              <a:t>Kreativitas</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Inovasi</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Mampu </a:t>
            </a:r>
            <a:r>
              <a:rPr lang="en-US" dirty="0" err="1">
                <a:solidFill>
                  <a:schemeClr val="tx1"/>
                </a:solidFill>
                <a:latin typeface="Cambria" panose="02040503050406030204" pitchFamily="18" charset="0"/>
                <a:cs typeface="Arial" panose="020B0604020202020204" pitchFamily="34" charset="0"/>
              </a:rPr>
              <a:t>menghasilkan</a:t>
            </a:r>
            <a:r>
              <a:rPr lang="en-US" dirty="0">
                <a:solidFill>
                  <a:schemeClr val="tx1"/>
                </a:solidFill>
                <a:latin typeface="Cambria" panose="02040503050406030204" pitchFamily="18" charset="0"/>
                <a:cs typeface="Arial" panose="020B0604020202020204" pitchFamily="34" charset="0"/>
              </a:rPr>
              <a:t> ide-ide segar dan </a:t>
            </a:r>
            <a:r>
              <a:rPr lang="en-US" dirty="0" err="1">
                <a:solidFill>
                  <a:schemeClr val="tx1"/>
                </a:solidFill>
                <a:latin typeface="Cambria" panose="02040503050406030204" pitchFamily="18" charset="0"/>
                <a:cs typeface="Arial" panose="020B0604020202020204" pitchFamily="34" charset="0"/>
              </a:rPr>
              <a:t>solusi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unik</a:t>
            </a:r>
            <a:r>
              <a:rPr lang="en-US"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b="1" dirty="0">
                <a:solidFill>
                  <a:schemeClr val="tx1"/>
                </a:solidFill>
                <a:latin typeface="Cambria" panose="02040503050406030204" pitchFamily="18" charset="0"/>
                <a:cs typeface="Arial" panose="020B0604020202020204" pitchFamily="34" charset="0"/>
              </a:rPr>
              <a:t>Teknik dan </a:t>
            </a:r>
            <a:r>
              <a:rPr lang="en-US" b="1" dirty="0" err="1">
                <a:solidFill>
                  <a:schemeClr val="tx1"/>
                </a:solidFill>
                <a:latin typeface="Cambria" panose="02040503050406030204" pitchFamily="18" charset="0"/>
                <a:cs typeface="Arial" panose="020B0604020202020204" pitchFamily="34" charset="0"/>
              </a:rPr>
              <a:t>Teknologi</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Menguasai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perangkat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lunak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desain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seperti</a:t>
            </a:r>
            <a:r>
              <a:rPr lang="en-US" dirty="0">
                <a:solidFill>
                  <a:schemeClr val="tx1"/>
                </a:solidFill>
                <a:latin typeface="Cambria" panose="02040503050406030204" pitchFamily="18" charset="0"/>
                <a:cs typeface="Arial" panose="020B0604020202020204" pitchFamily="34" charset="0"/>
              </a:rPr>
              <a:t> Adobe Photoshop, Illustrator, AutoCAD, SketchUp, </a:t>
            </a:r>
            <a:r>
              <a:rPr lang="en-US" dirty="0" err="1">
                <a:solidFill>
                  <a:schemeClr val="tx1"/>
                </a:solidFill>
                <a:latin typeface="Cambria" panose="02040503050406030204" pitchFamily="18" charset="0"/>
                <a:cs typeface="Arial" panose="020B0604020202020204" pitchFamily="34" charset="0"/>
              </a:rPr>
              <a:t>dll</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692974504"/>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5884</TotalTime>
  <Words>1385</Words>
  <Application>Microsoft Office PowerPoint</Application>
  <PresentationFormat>On-screen Show (4:3)</PresentationFormat>
  <Paragraphs>97</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Cambria</vt:lpstr>
      <vt:lpstr>Google Sans</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Rionaldi Ali</cp:lastModifiedBy>
  <cp:revision>472</cp:revision>
  <cp:lastPrinted>2017-08-29T02:54:51Z</cp:lastPrinted>
  <dcterms:created xsi:type="dcterms:W3CDTF">2010-04-18T12:06:30Z</dcterms:created>
  <dcterms:modified xsi:type="dcterms:W3CDTF">2025-03-18T07:48:35Z</dcterms:modified>
</cp:coreProperties>
</file>