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00" r:id="rId14"/>
  </p:sldIdLst>
  <p:sldSz cx="9144000" cy="6858000" type="screen4x3"/>
  <p:notesSz cx="7045325" cy="9345613"/>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576" autoAdjust="0"/>
  </p:normalViewPr>
  <p:slideViewPr>
    <p:cSldViewPr>
      <p:cViewPr varScale="1">
        <p:scale>
          <a:sx n="49" d="100"/>
          <a:sy n="49" d="100"/>
        </p:scale>
        <p:origin x="1732"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073BD-331A-88E9-E415-FD686423F3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76A60F-9658-EF87-CF00-2E3F084D2C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CDB3E8-0985-811E-7834-B313AB5F776F}"/>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B816A91C-EC7F-1A9C-0850-9697123A617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28193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851DF-7130-AA77-02D3-1539E8F605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8436C6-CE92-EDB2-A1FE-06C0112789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DFCEB1-86DD-3C92-9280-E3D16F365DA7}"/>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D6EB0313-3F1E-6C2C-F34A-D052E730D73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95097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578157-58F3-E5ED-AEEC-F2B9AD0563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F4DD01-162A-EE71-A47A-EF22F53065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FDDF89-8BB1-8E1E-4A34-65BA6306CE15}"/>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CEDD1FD9-B36C-46EA-40A7-A76B0E05F5E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01496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99469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3E969-62D3-08C9-5625-BE77EC8740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07A9F3-0F06-9BE6-DB67-36F6E4FAD6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A33180-2B5A-45DB-88C9-AA3A25669CDF}"/>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FD30ADF4-39A6-2974-B97F-9B8A7D69FC5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35199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8D4AF-548F-1C8E-14A4-B41EC6B6F3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271341-4B38-555B-0DB8-CD01BF64D1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5C2CE6-A987-F848-FFC2-525BD30E8DDE}"/>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9557DF69-EF17-E808-6E67-CBD50029C0A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851980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D9604-C614-3005-260B-D51C2EB9BB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5576F3-C916-B210-0EAC-9405E4FF50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68B24E-ABD2-B586-75C6-BF58616419B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5ECA65BB-0D7A-2FAA-9052-CA9D3329CA6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40551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A7F14-B942-8123-75AF-0F1516F2C9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8D6680-D1A3-8A85-2AAE-1131278AB8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6391A2-EB35-FB19-F416-F96C7B3EA89E}"/>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31F93430-8906-2E39-F2B8-78E3134228E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23966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093DD-E617-9B84-0BDC-044D877AC5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047CD8-4D8F-A588-E619-6F14457405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7E5C45-EA73-E7B7-76FF-27581CAC0AC8}"/>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DE73F7D7-0311-0B47-91FC-F020C35E05E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0514648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2E60C-61BB-9636-BB37-DF1CBB31F9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920DFA-FB41-CC9B-651C-8BF8EDF6B8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92EB86-E235-030A-08BD-69C45EB8276B}"/>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2AAFEC72-9390-957A-9310-713F12D39A0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067926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99C99-8BE8-3158-1D1B-AD17E2A272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452553-16F5-4A82-531E-0C5213D7A6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11B3DB-3962-E0E1-264B-B135F6F1C759}"/>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E524726F-E979-1E7B-C597-D70E0DF2BAB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755110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lang="en-US" sz="1100" b="0" i="0" dirty="0">
              <a:solidFill>
                <a:srgbClr val="333333"/>
              </a:solidFill>
              <a:effectLst/>
              <a:latin typeface="Poppins" panose="00000500000000000000" pitchFamily="2"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Pengantar</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3</a:t>
            </a: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E2FDB-3515-CC07-E0BE-3AA553CF0344}"/>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4E56A9A-C4FB-8784-2C0B-E4C0C1D03A04}"/>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r>
              <a:rPr lang="en-US" b="1" dirty="0">
                <a:solidFill>
                  <a:schemeClr val="tx1"/>
                </a:solidFill>
                <a:latin typeface="Cambria" panose="02040503050406030204" pitchFamily="18" charset="0"/>
                <a:cs typeface="Arial" panose="020B0604020202020204" pitchFamily="34" charset="0"/>
              </a:rPr>
              <a:t>Peran </a:t>
            </a:r>
            <a:r>
              <a:rPr lang="en-US" b="1" dirty="0" err="1">
                <a:solidFill>
                  <a:schemeClr val="tx1"/>
                </a:solidFill>
                <a:latin typeface="Cambria" panose="02040503050406030204" pitchFamily="18" charset="0"/>
                <a:cs typeface="Arial" panose="020B0604020202020204" pitchFamily="34" charset="0"/>
              </a:rPr>
              <a:t>Manajer</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Desain</a:t>
            </a:r>
          </a:p>
          <a:p>
            <a:endParaRPr lang="en-US" b="1" dirty="0">
              <a:solidFill>
                <a:schemeClr val="tx1"/>
              </a:solidFill>
              <a:latin typeface="Cambria" panose="02040503050406030204" pitchFamily="18" charset="0"/>
              <a:cs typeface="Arial" panose="020B0604020202020204" pitchFamily="34" charset="0"/>
            </a:endParaRPr>
          </a:p>
          <a:p>
            <a:pPr algn="l"/>
            <a:r>
              <a:rPr lang="en-US" dirty="0" err="1">
                <a:solidFill>
                  <a:schemeClr val="tx1"/>
                </a:solidFill>
                <a:latin typeface="Cambria" panose="02040503050406030204" pitchFamily="18" charset="0"/>
                <a:cs typeface="Arial" panose="020B0604020202020204" pitchFamily="34" charset="0"/>
              </a:rPr>
              <a:t>Seorang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manajer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desain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bertanggung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jawab</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untuk</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Memastikan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semua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aspek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berjalan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sesuai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rencana</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Mengelola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komunikasi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antara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desain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pemangku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kepentingan</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Menyelesaikan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konflik</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terjadi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tim.</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Mengoptimalkan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waktu</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anggaran</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235894833"/>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43F3C-E421-0F77-07D2-1F75E7B5F77E}"/>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0628B60-A8A2-8313-F318-C664946973AF}"/>
              </a:ext>
            </a:extLst>
          </p:cNvPr>
          <p:cNvSpPr txBox="1">
            <a:spLocks/>
          </p:cNvSpPr>
          <p:nvPr/>
        </p:nvSpPr>
        <p:spPr>
          <a:xfrm>
            <a:off x="457200" y="620688"/>
            <a:ext cx="8229600" cy="550547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r>
              <a:rPr lang="en-US" b="1" dirty="0">
                <a:solidFill>
                  <a:schemeClr val="tx1"/>
                </a:solidFill>
                <a:latin typeface="Cambria" panose="02040503050406030204" pitchFamily="18" charset="0"/>
                <a:cs typeface="Arial" panose="020B0604020202020204" pitchFamily="34" charset="0"/>
              </a:rPr>
              <a:t>Alat dan Metode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Manajemen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r>
              <a:rPr lang="en-US" b="1" dirty="0">
                <a:solidFill>
                  <a:schemeClr val="tx1"/>
                </a:solidFill>
                <a:latin typeface="Cambria" panose="02040503050406030204" pitchFamily="18" charset="0"/>
                <a:cs typeface="Arial" panose="020B0604020202020204" pitchFamily="34" charset="0"/>
              </a:rPr>
              <a:t> Desain</a:t>
            </a:r>
          </a:p>
          <a:p>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a:solidFill>
                  <a:schemeClr val="tx1"/>
                </a:solidFill>
                <a:latin typeface="Cambria" panose="02040503050406030204" pitchFamily="18" charset="0"/>
                <a:cs typeface="Arial" panose="020B0604020202020204" pitchFamily="34" charset="0"/>
              </a:rPr>
              <a:t>Software </a:t>
            </a:r>
            <a:r>
              <a:rPr lang="en-US" dirty="0" err="1">
                <a:solidFill>
                  <a:schemeClr val="tx1"/>
                </a:solidFill>
                <a:latin typeface="Cambria" panose="02040503050406030204" pitchFamily="18" charset="0"/>
                <a:cs typeface="Arial" panose="020B0604020202020204" pitchFamily="34" charset="0"/>
              </a:rPr>
              <a:t>Manajemen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dirty="0">
                <a:solidFill>
                  <a:schemeClr val="tx1"/>
                </a:solidFill>
                <a:latin typeface="Cambria" panose="02040503050406030204" pitchFamily="18" charset="0"/>
                <a:cs typeface="Arial" panose="020B0604020202020204" pitchFamily="34" charset="0"/>
              </a:rPr>
              <a:t>: Trello, Asana, Monday.com, </a:t>
            </a:r>
            <a:r>
              <a:rPr lang="en-US" dirty="0" err="1">
                <a:solidFill>
                  <a:schemeClr val="tx1"/>
                </a:solidFill>
                <a:latin typeface="Cambria" panose="02040503050406030204" pitchFamily="18" charset="0"/>
                <a:cs typeface="Arial" panose="020B0604020202020204" pitchFamily="34" charset="0"/>
              </a:rPr>
              <a:t>ClickUp</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a:solidFill>
                  <a:schemeClr val="tx1"/>
                </a:solidFill>
                <a:latin typeface="Cambria" panose="02040503050406030204" pitchFamily="18" charset="0"/>
                <a:cs typeface="Arial" panose="020B0604020202020204" pitchFamily="34" charset="0"/>
              </a:rPr>
              <a:t>Metode Agile &amp; Scrum: </a:t>
            </a:r>
            <a:r>
              <a:rPr lang="en-US" dirty="0" err="1">
                <a:solidFill>
                  <a:schemeClr val="tx1"/>
                </a:solidFill>
                <a:latin typeface="Cambria" panose="02040503050406030204" pitchFamily="18" charset="0"/>
                <a:cs typeface="Arial" panose="020B0604020202020204" pitchFamily="34" charset="0"/>
              </a:rPr>
              <a:t>Fleksibel</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perubahan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desain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dinamis</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a:solidFill>
                  <a:schemeClr val="tx1"/>
                </a:solidFill>
                <a:latin typeface="Cambria" panose="02040503050406030204" pitchFamily="18" charset="0"/>
                <a:cs typeface="Arial" panose="020B0604020202020204" pitchFamily="34" charset="0"/>
              </a:rPr>
              <a:t>Diagram Gantt: </a:t>
            </a:r>
            <a:r>
              <a:rPr lang="en-US" dirty="0" err="1">
                <a:solidFill>
                  <a:schemeClr val="tx1"/>
                </a:solidFill>
                <a:latin typeface="Cambria" panose="02040503050406030204" pitchFamily="18" charset="0"/>
                <a:cs typeface="Arial" panose="020B0604020202020204" pitchFamily="34" charset="0"/>
              </a:rPr>
              <a:t>Untuk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visualisasi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jadwal</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a:solidFill>
                  <a:schemeClr val="tx1"/>
                </a:solidFill>
                <a:latin typeface="Cambria" panose="02040503050406030204" pitchFamily="18" charset="0"/>
                <a:cs typeface="Arial" panose="020B0604020202020204" pitchFamily="34" charset="0"/>
              </a:rPr>
              <a:t>Design Thinking: </a:t>
            </a:r>
            <a:r>
              <a:rPr lang="en-US" dirty="0" err="1">
                <a:solidFill>
                  <a:schemeClr val="tx1"/>
                </a:solidFill>
                <a:latin typeface="Cambria" panose="02040503050406030204" pitchFamily="18" charset="0"/>
                <a:cs typeface="Arial" panose="020B0604020202020204" pitchFamily="34" charset="0"/>
              </a:rPr>
              <a:t>Pendekatan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berbasis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pemecahan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masalah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untuk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meningkatkan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hasil</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desain</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160063453"/>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347DE-C70F-21E9-3F6C-FDF0436483CC}"/>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1C33C22-B448-90F6-F828-D190A196A013}"/>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r>
              <a:rPr lang="en-US" b="1" dirty="0" err="1">
                <a:solidFill>
                  <a:schemeClr val="tx1"/>
                </a:solidFill>
                <a:latin typeface="Cambria" panose="02040503050406030204" pitchFamily="18" charset="0"/>
                <a:cs typeface="Arial" panose="020B0604020202020204" pitchFamily="34" charset="0"/>
              </a:rPr>
              <a:t>Tantangan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Manajemen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r>
              <a:rPr lang="en-US" b="1" dirty="0">
                <a:solidFill>
                  <a:schemeClr val="tx1"/>
                </a:solidFill>
                <a:latin typeface="Cambria" panose="02040503050406030204" pitchFamily="18" charset="0"/>
                <a:cs typeface="Arial" panose="020B0604020202020204" pitchFamily="34" charset="0"/>
              </a:rPr>
              <a:t> Desain</a:t>
            </a:r>
          </a:p>
          <a:p>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Perubahan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permintaan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klien</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tengah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Keterbatasan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anggaran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sumber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daya</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Kolaborasi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antara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berbagai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bidang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keahlian</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Ketepatan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waktu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penyelesaian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831517950"/>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Manajemen dalam Sebuah Proyek Desain</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r>
              <a:rPr lang="en-US" b="1" dirty="0" err="1">
                <a:solidFill>
                  <a:schemeClr val="tx1"/>
                </a:solidFill>
                <a:latin typeface="Cambria" panose="02040503050406030204" pitchFamily="18" charset="0"/>
                <a:cs typeface="Arial" panose="020B0604020202020204" pitchFamily="34" charset="0"/>
              </a:rPr>
              <a:t>Pengertian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Manajemen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r>
              <a:rPr lang="en-US" b="1" dirty="0">
                <a:solidFill>
                  <a:schemeClr val="tx1"/>
                </a:solidFill>
                <a:latin typeface="Cambria" panose="02040503050406030204" pitchFamily="18" charset="0"/>
                <a:cs typeface="Arial" panose="020B0604020202020204" pitchFamily="34" charset="0"/>
              </a:rPr>
              <a:t> Desain</a:t>
            </a:r>
          </a:p>
          <a:p>
            <a:pPr algn="l"/>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Manajemen proyek desain adalah proses perencanaan, pengorganisasian, pengarahan, dan pengendalian sumber daya untuk mencapai tujuan proyek desain dengan efisien dan efektif. Proyek desain dapat mencakup berbagai bidang, seperti desain grafis, arsitektur, interior, produk, dan teknologi digital.</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2857B-C858-6C4E-773A-53562F5B685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7DE0B7B-82BA-9850-8EEE-7A66270FF60D}"/>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r>
              <a:rPr lang="en-US" b="1" dirty="0" err="1">
                <a:solidFill>
                  <a:schemeClr val="tx1"/>
                </a:solidFill>
                <a:latin typeface="Cambria" panose="02040503050406030204" pitchFamily="18" charset="0"/>
                <a:cs typeface="Arial" panose="020B0604020202020204" pitchFamily="34" charset="0"/>
              </a:rPr>
              <a:t>Elemen</a:t>
            </a:r>
            <a:r>
              <a:rPr lang="en-US" b="1" dirty="0">
                <a:solidFill>
                  <a:schemeClr val="tx1"/>
                </a:solidFill>
                <a:latin typeface="Cambria" panose="02040503050406030204" pitchFamily="18" charset="0"/>
                <a:cs typeface="Arial" panose="020B0604020202020204" pitchFamily="34" charset="0"/>
              </a:rPr>
              <a:t> Utama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Manajemen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r>
              <a:rPr lang="en-US" b="1" dirty="0">
                <a:solidFill>
                  <a:schemeClr val="tx1"/>
                </a:solidFill>
                <a:latin typeface="Cambria" panose="02040503050406030204" pitchFamily="18" charset="0"/>
                <a:cs typeface="Arial" panose="020B0604020202020204" pitchFamily="34" charset="0"/>
              </a:rPr>
              <a:t> Desain</a:t>
            </a: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Tujuan Proyek</a:t>
            </a:r>
            <a:r>
              <a:rPr lang="id-ID" dirty="0">
                <a:solidFill>
                  <a:schemeClr val="tx1"/>
                </a:solidFill>
                <a:latin typeface="Cambria" panose="02040503050406030204" pitchFamily="18" charset="0"/>
                <a:cs typeface="Arial" panose="020B0604020202020204" pitchFamily="34" charset="0"/>
              </a:rPr>
              <a:t>: Menentukan hasil akhir yang ingin dicapai dalam desain.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Sumber Daya</a:t>
            </a:r>
            <a:r>
              <a:rPr lang="id-ID" dirty="0">
                <a:solidFill>
                  <a:schemeClr val="tx1"/>
                </a:solidFill>
                <a:latin typeface="Cambria" panose="02040503050406030204" pitchFamily="18" charset="0"/>
                <a:cs typeface="Arial" panose="020B0604020202020204" pitchFamily="34" charset="0"/>
              </a:rPr>
              <a:t>: Manusia, teknologi, dan material yang diperlukan.</a:t>
            </a:r>
            <a:endParaRPr lang="en-US" dirty="0">
              <a:solidFill>
                <a:schemeClr val="tx1"/>
              </a:solidFill>
              <a:latin typeface="Cambria" panose="02040503050406030204" pitchFamily="18" charset="0"/>
              <a:cs typeface="Arial" panose="020B0604020202020204" pitchFamily="34" charset="0"/>
            </a:endParaRPr>
          </a:p>
          <a:p>
            <a:pPr algn="l"/>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38728280"/>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ACC4E-5D8A-62A0-4643-83AD1C5E491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CBD19C3-4BFE-E355-8DF0-945E61C86432}"/>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r>
              <a:rPr lang="en-US" b="1" dirty="0" err="1">
                <a:solidFill>
                  <a:schemeClr val="tx1"/>
                </a:solidFill>
                <a:latin typeface="Cambria" panose="02040503050406030204" pitchFamily="18" charset="0"/>
                <a:cs typeface="Arial" panose="020B0604020202020204" pitchFamily="34" charset="0"/>
              </a:rPr>
              <a:t>Elemen</a:t>
            </a:r>
            <a:r>
              <a:rPr lang="en-US" b="1" dirty="0">
                <a:solidFill>
                  <a:schemeClr val="tx1"/>
                </a:solidFill>
                <a:latin typeface="Cambria" panose="02040503050406030204" pitchFamily="18" charset="0"/>
                <a:cs typeface="Arial" panose="020B0604020202020204" pitchFamily="34" charset="0"/>
              </a:rPr>
              <a:t> Utama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Manajemen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r>
              <a:rPr lang="en-US" b="1" dirty="0">
                <a:solidFill>
                  <a:schemeClr val="tx1"/>
                </a:solidFill>
                <a:latin typeface="Cambria" panose="02040503050406030204" pitchFamily="18" charset="0"/>
                <a:cs typeface="Arial" panose="020B0604020202020204" pitchFamily="34" charset="0"/>
              </a:rPr>
              <a:t> Desain</a:t>
            </a: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3"/>
            </a:pPr>
            <a:r>
              <a:rPr lang="id-ID" b="1" dirty="0">
                <a:solidFill>
                  <a:schemeClr val="tx1"/>
                </a:solidFill>
                <a:latin typeface="Cambria" panose="02040503050406030204" pitchFamily="18" charset="0"/>
                <a:cs typeface="Arial" panose="020B0604020202020204" pitchFamily="34" charset="0"/>
              </a:rPr>
              <a:t>Anggaran:</a:t>
            </a:r>
            <a:r>
              <a:rPr lang="id-ID" dirty="0">
                <a:solidFill>
                  <a:schemeClr val="tx1"/>
                </a:solidFill>
                <a:latin typeface="Cambria" panose="02040503050406030204" pitchFamily="18" charset="0"/>
                <a:cs typeface="Arial" panose="020B0604020202020204" pitchFamily="34" charset="0"/>
              </a:rPr>
              <a:t> Perhitungan biaya proyek agar tetap dalam batas yang direncanakan.</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3"/>
            </a:pP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startAt="3"/>
            </a:pPr>
            <a:r>
              <a:rPr lang="id-ID" b="1" dirty="0">
                <a:solidFill>
                  <a:schemeClr val="tx1"/>
                </a:solidFill>
                <a:latin typeface="Cambria" panose="02040503050406030204" pitchFamily="18" charset="0"/>
                <a:cs typeface="Arial" panose="020B0604020202020204" pitchFamily="34" charset="0"/>
              </a:rPr>
              <a:t>Jadwal Waktu: </a:t>
            </a:r>
            <a:r>
              <a:rPr lang="id-ID" dirty="0">
                <a:solidFill>
                  <a:schemeClr val="tx1"/>
                </a:solidFill>
                <a:latin typeface="Cambria" panose="02040503050406030204" pitchFamily="18" charset="0"/>
                <a:cs typeface="Arial" panose="020B0604020202020204" pitchFamily="34" charset="0"/>
              </a:rPr>
              <a:t>Penetapan timeline kerja untuk setiap tahap proyek.</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startAt="3"/>
            </a:pP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startAt="3"/>
            </a:pPr>
            <a:r>
              <a:rPr lang="id-ID" b="1" dirty="0">
                <a:solidFill>
                  <a:schemeClr val="tx1"/>
                </a:solidFill>
                <a:latin typeface="Cambria" panose="02040503050406030204" pitchFamily="18" charset="0"/>
                <a:cs typeface="Arial" panose="020B0604020202020204" pitchFamily="34" charset="0"/>
              </a:rPr>
              <a:t>Kualitas: </a:t>
            </a:r>
            <a:r>
              <a:rPr lang="id-ID" dirty="0">
                <a:solidFill>
                  <a:schemeClr val="tx1"/>
                </a:solidFill>
                <a:latin typeface="Cambria" panose="02040503050406030204" pitchFamily="18" charset="0"/>
                <a:cs typeface="Arial" panose="020B0604020202020204" pitchFamily="34" charset="0"/>
              </a:rPr>
              <a:t>Standar yang harus dipenuhi oleh hasil desain.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327043320"/>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05DD0D-5E88-7D5F-142F-8F80DF57B50E}"/>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FF5071D-49EF-D9FB-C01A-0340663C19E6}"/>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r>
              <a:rPr lang="en-US" b="1" dirty="0" err="1">
                <a:solidFill>
                  <a:schemeClr val="tx1"/>
                </a:solidFill>
                <a:latin typeface="Cambria" panose="02040503050406030204" pitchFamily="18" charset="0"/>
                <a:cs typeface="Arial" panose="020B0604020202020204" pitchFamily="34" charset="0"/>
              </a:rPr>
              <a:t>Tahapan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Manajemen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r>
              <a:rPr lang="en-US" b="1" dirty="0">
                <a:solidFill>
                  <a:schemeClr val="tx1"/>
                </a:solidFill>
                <a:latin typeface="Cambria" panose="02040503050406030204" pitchFamily="18" charset="0"/>
                <a:cs typeface="Arial" panose="020B0604020202020204" pitchFamily="34" charset="0"/>
              </a:rPr>
              <a:t> Desain</a:t>
            </a:r>
          </a:p>
          <a:p>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lphaUcPeriod"/>
            </a:pPr>
            <a:r>
              <a:rPr lang="en-US" b="1" dirty="0" err="1">
                <a:solidFill>
                  <a:schemeClr val="tx1"/>
                </a:solidFill>
                <a:latin typeface="Cambria" panose="02040503050406030204" pitchFamily="18" charset="0"/>
                <a:cs typeface="Arial" panose="020B0604020202020204" pitchFamily="34" charset="0"/>
              </a:rPr>
              <a:t>Inisiasi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Mengidentifikasi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kebutuhan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klien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pasar.</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Menentukan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tujuan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ruang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lingkup</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a:solidFill>
                  <a:schemeClr val="tx1"/>
                </a:solidFill>
                <a:latin typeface="Cambria" panose="02040503050406030204" pitchFamily="18" charset="0"/>
                <a:cs typeface="Arial" panose="020B0604020202020204" pitchFamily="34" charset="0"/>
              </a:rPr>
              <a:t>Menyusun </a:t>
            </a:r>
            <a:r>
              <a:rPr lang="en-US" dirty="0" err="1">
                <a:solidFill>
                  <a:schemeClr val="tx1"/>
                </a:solidFill>
                <a:latin typeface="Cambria" panose="02040503050406030204" pitchFamily="18" charset="0"/>
                <a:cs typeface="Arial" panose="020B0604020202020204" pitchFamily="34" charset="0"/>
              </a:rPr>
              <a:t>tim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52315481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64888-E80D-4B65-E060-8C02213BDDA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8FEA603-C046-EBC0-88B6-A62C1A94488B}"/>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r>
              <a:rPr lang="en-US" b="1" dirty="0" err="1">
                <a:solidFill>
                  <a:schemeClr val="tx1"/>
                </a:solidFill>
                <a:latin typeface="Cambria" panose="02040503050406030204" pitchFamily="18" charset="0"/>
                <a:cs typeface="Arial" panose="020B0604020202020204" pitchFamily="34" charset="0"/>
              </a:rPr>
              <a:t>Tahapan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Manajemen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r>
              <a:rPr lang="en-US" b="1" dirty="0">
                <a:solidFill>
                  <a:schemeClr val="tx1"/>
                </a:solidFill>
                <a:latin typeface="Cambria" panose="02040503050406030204" pitchFamily="18" charset="0"/>
                <a:cs typeface="Arial" panose="020B0604020202020204" pitchFamily="34" charset="0"/>
              </a:rPr>
              <a:t> Desain</a:t>
            </a:r>
          </a:p>
          <a:p>
            <a:endParaRPr lang="en-US" b="1"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B. </a:t>
            </a:r>
            <a:r>
              <a:rPr lang="en-US" b="1" dirty="0" err="1">
                <a:solidFill>
                  <a:schemeClr val="tx1"/>
                </a:solidFill>
                <a:latin typeface="Cambria" panose="02040503050406030204" pitchFamily="18" charset="0"/>
                <a:cs typeface="Arial" panose="020B0604020202020204" pitchFamily="34" charset="0"/>
              </a:rPr>
              <a:t>Perencanaan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a:solidFill>
                  <a:schemeClr val="tx1"/>
                </a:solidFill>
                <a:latin typeface="Cambria" panose="02040503050406030204" pitchFamily="18" charset="0"/>
                <a:cs typeface="Arial" panose="020B0604020202020204" pitchFamily="34" charset="0"/>
              </a:rPr>
              <a:t>Menyusun timeline </a:t>
            </a:r>
            <a:r>
              <a:rPr lang="en-US" dirty="0" err="1">
                <a:solidFill>
                  <a:schemeClr val="tx1"/>
                </a:solidFill>
                <a:latin typeface="Cambria" panose="02040503050406030204" pitchFamily="18" charset="0"/>
                <a:cs typeface="Arial" panose="020B0604020202020204" pitchFamily="34" charset="0"/>
              </a:rPr>
              <a:t>kerja</a:t>
            </a:r>
            <a:r>
              <a:rPr lang="en-US" dirty="0">
                <a:solidFill>
                  <a:schemeClr val="tx1"/>
                </a:solidFill>
                <a:latin typeface="Cambria" panose="02040503050406030204" pitchFamily="18" charset="0"/>
                <a:cs typeface="Arial" panose="020B0604020202020204" pitchFamily="34" charset="0"/>
              </a:rPr>
              <a:t> (Gantt Chart, milestone, dan deadline).</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Menentukan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anggaran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Mengalokasikan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sumber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tenaga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kerja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perangkat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lunak</a:t>
            </a:r>
            <a:r>
              <a:rPr lang="en-US" dirty="0">
                <a:solidFill>
                  <a:schemeClr val="tx1"/>
                </a:solidFill>
                <a:latin typeface="Cambria" panose="02040503050406030204" pitchFamily="18" charset="0"/>
                <a:cs typeface="Arial" panose="020B0604020202020204" pitchFamily="34" charset="0"/>
              </a:rPr>
              <a:t>, material).</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Menetapkan</a:t>
            </a:r>
            <a:r>
              <a:rPr lang="en-US" dirty="0">
                <a:solidFill>
                  <a:schemeClr val="tx1"/>
                </a:solidFill>
                <a:latin typeface="Cambria" panose="02040503050406030204" pitchFamily="18" charset="0"/>
                <a:cs typeface="Arial" panose="020B0604020202020204" pitchFamily="34" charset="0"/>
              </a:rPr>
              <a:t> strategi </a:t>
            </a:r>
            <a:r>
              <a:rPr lang="en-US" dirty="0" err="1">
                <a:solidFill>
                  <a:schemeClr val="tx1"/>
                </a:solidFill>
                <a:latin typeface="Cambria" panose="02040503050406030204" pitchFamily="18" charset="0"/>
                <a:cs typeface="Arial" panose="020B0604020202020204" pitchFamily="34" charset="0"/>
              </a:rPr>
              <a:t>komunikasi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tim.</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688031678"/>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0ADC1-E414-A754-F364-90F86BA1360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0E1645F-B45B-859F-7183-91D1D1EE26D9}"/>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r>
              <a:rPr lang="en-US" b="1" dirty="0" err="1">
                <a:solidFill>
                  <a:schemeClr val="tx1"/>
                </a:solidFill>
                <a:latin typeface="Cambria" panose="02040503050406030204" pitchFamily="18" charset="0"/>
                <a:cs typeface="Arial" panose="020B0604020202020204" pitchFamily="34" charset="0"/>
              </a:rPr>
              <a:t>Tahapan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Manajemen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r>
              <a:rPr lang="en-US" b="1" dirty="0">
                <a:solidFill>
                  <a:schemeClr val="tx1"/>
                </a:solidFill>
                <a:latin typeface="Cambria" panose="02040503050406030204" pitchFamily="18" charset="0"/>
                <a:cs typeface="Arial" panose="020B0604020202020204" pitchFamily="34" charset="0"/>
              </a:rPr>
              <a:t> Desain</a:t>
            </a:r>
          </a:p>
          <a:p>
            <a:endParaRPr lang="en-US" b="1"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C. </a:t>
            </a:r>
            <a:r>
              <a:rPr lang="en-US" b="1" dirty="0" err="1">
                <a:solidFill>
                  <a:schemeClr val="tx1"/>
                </a:solidFill>
                <a:latin typeface="Cambria" panose="02040503050406030204" pitchFamily="18" charset="0"/>
                <a:cs typeface="Arial" panose="020B0604020202020204" pitchFamily="34" charset="0"/>
              </a:rPr>
              <a:t>Eksekusi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Membagi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tugas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kepada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anggota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sesuai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keahlian</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Menggunakan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alat</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teknologi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pendukung</a:t>
            </a:r>
            <a:r>
              <a:rPr lang="en-US" dirty="0">
                <a:solidFill>
                  <a:schemeClr val="tx1"/>
                </a:solidFill>
                <a:latin typeface="Cambria" panose="02040503050406030204" pitchFamily="18" charset="0"/>
                <a:cs typeface="Arial" panose="020B0604020202020204" pitchFamily="34" charset="0"/>
              </a:rPr>
              <a:t> (software </a:t>
            </a:r>
            <a:r>
              <a:rPr lang="en-US" dirty="0" err="1">
                <a:solidFill>
                  <a:schemeClr val="tx1"/>
                </a:solidFill>
                <a:latin typeface="Cambria" panose="02040503050406030204" pitchFamily="18" charset="0"/>
                <a:cs typeface="Arial" panose="020B0604020202020204" pitchFamily="34" charset="0"/>
              </a:rPr>
              <a:t>desain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manajemen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Memastikan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semua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tahap</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dikerjakan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sesuai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jadwal</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9628312"/>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E1C99-0534-F7FD-A65F-2853E973CE6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947EAED-5AB6-33C1-E7DF-24AB148C6D7B}"/>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r>
              <a:rPr lang="en-US" b="1" dirty="0" err="1">
                <a:solidFill>
                  <a:schemeClr val="tx1"/>
                </a:solidFill>
                <a:latin typeface="Cambria" panose="02040503050406030204" pitchFamily="18" charset="0"/>
                <a:cs typeface="Arial" panose="020B0604020202020204" pitchFamily="34" charset="0"/>
              </a:rPr>
              <a:t>Tahapan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Manajemen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r>
              <a:rPr lang="en-US" b="1" dirty="0">
                <a:solidFill>
                  <a:schemeClr val="tx1"/>
                </a:solidFill>
                <a:latin typeface="Cambria" panose="02040503050406030204" pitchFamily="18" charset="0"/>
                <a:cs typeface="Arial" panose="020B0604020202020204" pitchFamily="34" charset="0"/>
              </a:rPr>
              <a:t> Desain</a:t>
            </a:r>
          </a:p>
          <a:p>
            <a:endParaRPr lang="en-US" b="1"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D. Monitoring dan </a:t>
            </a:r>
            <a:r>
              <a:rPr lang="en-US" b="1" dirty="0" err="1">
                <a:solidFill>
                  <a:schemeClr val="tx1"/>
                </a:solidFill>
                <a:latin typeface="Cambria" panose="02040503050406030204" pitchFamily="18" charset="0"/>
                <a:cs typeface="Arial" panose="020B0604020202020204" pitchFamily="34" charset="0"/>
              </a:rPr>
              <a:t>Pengendalian</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Mengevaluasi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progres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secara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berkala</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Mengatasi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hambatan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tantangan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muncul</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Melakukan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revisi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jika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diperlukan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berdasarkan</a:t>
            </a:r>
            <a:r>
              <a:rPr lang="en-US" dirty="0">
                <a:solidFill>
                  <a:schemeClr val="tx1"/>
                </a:solidFill>
                <a:latin typeface="Cambria" panose="02040503050406030204" pitchFamily="18" charset="0"/>
                <a:cs typeface="Arial" panose="020B0604020202020204" pitchFamily="34" charset="0"/>
              </a:rPr>
              <a:t> feedback </a:t>
            </a:r>
            <a:r>
              <a:rPr lang="en-US" dirty="0" err="1">
                <a:solidFill>
                  <a:schemeClr val="tx1"/>
                </a:solidFill>
                <a:latin typeface="Cambria" panose="02040503050406030204" pitchFamily="18" charset="0"/>
                <a:cs typeface="Arial" panose="020B0604020202020204" pitchFamily="34" charset="0"/>
              </a:rPr>
              <a:t>klien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pengguna</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02596005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ED8E9-BC41-072F-3D7A-D99EFC930978}"/>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37D323C-ED39-A738-D7F0-978FC620A800}"/>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r>
              <a:rPr lang="en-US" b="1" dirty="0" err="1">
                <a:solidFill>
                  <a:schemeClr val="tx1"/>
                </a:solidFill>
                <a:latin typeface="Cambria" panose="02040503050406030204" pitchFamily="18" charset="0"/>
                <a:cs typeface="Arial" panose="020B0604020202020204" pitchFamily="34" charset="0"/>
              </a:rPr>
              <a:t>Tahapan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Manajemen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Proyek</a:t>
            </a:r>
            <a:r>
              <a:rPr lang="en-US" b="1" dirty="0">
                <a:solidFill>
                  <a:schemeClr val="tx1"/>
                </a:solidFill>
                <a:latin typeface="Cambria" panose="02040503050406030204" pitchFamily="18" charset="0"/>
                <a:cs typeface="Arial" panose="020B0604020202020204" pitchFamily="34" charset="0"/>
              </a:rPr>
              <a:t> Desain</a:t>
            </a:r>
          </a:p>
          <a:p>
            <a:endParaRPr lang="en-US" b="1"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E. </a:t>
            </a:r>
            <a:r>
              <a:rPr lang="en-US" b="1" dirty="0" err="1">
                <a:solidFill>
                  <a:schemeClr val="tx1"/>
                </a:solidFill>
                <a:latin typeface="Cambria" panose="02040503050406030204" pitchFamily="18" charset="0"/>
                <a:cs typeface="Arial" panose="020B0604020202020204" pitchFamily="34" charset="0"/>
              </a:rPr>
              <a:t>Penyelesaian</a:t>
            </a:r>
            <a:r>
              <a:rPr lang="en-US" b="1" dirty="0">
                <a:solidFill>
                  <a:schemeClr val="tx1"/>
                </a:solidFill>
                <a:latin typeface="Cambria" panose="02040503050406030204" pitchFamily="18" charset="0"/>
                <a:cs typeface="Arial" panose="020B0604020202020204" pitchFamily="34" charset="0"/>
              </a:rPr>
              <a:t> dan </a:t>
            </a:r>
            <a:r>
              <a:rPr lang="en-US" b="1" dirty="0" err="1">
                <a:solidFill>
                  <a:schemeClr val="tx1"/>
                </a:solidFill>
                <a:latin typeface="Cambria" panose="02040503050406030204" pitchFamily="18" charset="0"/>
                <a:cs typeface="Arial" panose="020B0604020202020204" pitchFamily="34" charset="0"/>
              </a:rPr>
              <a:t>Evaluasi</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a:solidFill>
                  <a:schemeClr val="tx1"/>
                </a:solidFill>
                <a:latin typeface="Cambria" panose="02040503050406030204" pitchFamily="18" charset="0"/>
                <a:cs typeface="Arial" panose="020B0604020202020204" pitchFamily="34" charset="0"/>
              </a:rPr>
              <a:t>Menyusun </a:t>
            </a:r>
            <a:r>
              <a:rPr lang="en-US" dirty="0" err="1">
                <a:solidFill>
                  <a:schemeClr val="tx1"/>
                </a:solidFill>
                <a:latin typeface="Cambria" panose="02040503050406030204" pitchFamily="18" charset="0"/>
                <a:cs typeface="Arial" panose="020B0604020202020204" pitchFamily="34" charset="0"/>
              </a:rPr>
              <a:t>laporan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akhir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Mengevaluasi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keberhasilan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proyek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berdasarkan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kriteria</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ditentukan</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Menyampaikan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hasil</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kepada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klien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mendapatkan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umpan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balik</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658658350"/>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6238</TotalTime>
  <Words>427</Words>
  <Application>Microsoft Office PowerPoint</Application>
  <PresentationFormat>On-screen Show (4:3)</PresentationFormat>
  <Paragraphs>84</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Cambria</vt:lpstr>
      <vt:lpstr>Poppins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477</cp:revision>
  <cp:lastPrinted>2017-08-29T02:54:51Z</cp:lastPrinted>
  <dcterms:created xsi:type="dcterms:W3CDTF">2010-04-18T12:06:30Z</dcterms:created>
  <dcterms:modified xsi:type="dcterms:W3CDTF">2025-04-08T03:31:34Z</dcterms:modified>
</cp:coreProperties>
</file>