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00" r:id="rId17"/>
  </p:sldIdLst>
  <p:sldSz cx="9144000" cy="6858000" type="screen4x3"/>
  <p:notesSz cx="7045325" cy="9345613"/>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7576" autoAdjust="0"/>
  </p:normalViewPr>
  <p:slideViewPr>
    <p:cSldViewPr>
      <p:cViewPr varScale="1">
        <p:scale>
          <a:sx n="49" d="100"/>
          <a:sy n="49" d="100"/>
        </p:scale>
        <p:origin x="1732"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5FBC5-8079-D721-1D13-198B2642E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6ECDBD-C922-7D89-6EFB-892363A955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63426B-C634-3806-714E-AE3B0443871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t>
            </a:r>
            <a:r>
              <a:rPr lang="id-ID" dirty="0"/>
              <a:t>termasuk dari sisi desain seperti peluang untuk mengadopsi tren visual terbaru dalam branding destinasi, memanfaatkan teknologi digital untuk menciptakan pengalaman interaktif (seperti virtual tour), atau mengikuti gaya desain yang sesuai dengan target pasar milenial dan Gen Z yang cenderung menyukai tampilan visual yang estetik dan dinamis.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 </a:t>
            </a:r>
            <a:r>
              <a:rPr lang="id-ID" dirty="0"/>
              <a:t>termasuk dari sisi desain seperti kemunculan desain branding dari destinasi lain yang lebih inovatif dan menarik, tren visual yang cepat berubah sehingga desain menjadi usang, atau adanya kesenjangan antara desain promosi dan kenyataan di lapangan yang dapat merusak citra destinasi.</a:t>
            </a:r>
          </a:p>
          <a:p>
            <a:endParaRPr lang="en-US" dirty="0"/>
          </a:p>
        </p:txBody>
      </p:sp>
      <p:sp>
        <p:nvSpPr>
          <p:cNvPr id="4" name="Date Placeholder 3">
            <a:extLst>
              <a:ext uri="{FF2B5EF4-FFF2-40B4-BE49-F238E27FC236}">
                <a16:creationId xmlns:a16="http://schemas.microsoft.com/office/drawing/2014/main" id="{438BCF05-570D-5AB7-B220-D7F38A1E93D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97234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1C6EA-0A0C-1DD8-3B90-D47DEA258B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BCB6C9-8E47-349F-0F27-B3DDA74494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96B7E5-B817-C3AB-4240-C8CC7E415EB5}"/>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C8E33E13-444A-7E4F-8012-D275BCB38FE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00505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046FF-3C0A-CF27-7789-6756BC4D9B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8AFD94-1470-22A7-0555-6ABB44B654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572A01-7E30-182C-954C-AE2504A5A0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a:t>
            </a:r>
            <a:r>
              <a:rPr lang="id-ID" dirty="0"/>
              <a:t> misalnya melalui desain promosi visual yang menarik dan konsisten seperti poster digital, video promosi destinasi, serta desain feed media sosial yang menggambarkan keunikan tempat wisata secara estetis dan informatif. Desain yang baik dapat menarik perhatian audiens dan mendorong mereka untuk mengunjungi destinasi yang</a:t>
            </a:r>
          </a:p>
          <a:p>
            <a:endParaRPr lang="id-ID" dirty="0"/>
          </a:p>
        </p:txBody>
      </p:sp>
      <p:sp>
        <p:nvSpPr>
          <p:cNvPr id="4" name="Date Placeholder 3">
            <a:extLst>
              <a:ext uri="{FF2B5EF4-FFF2-40B4-BE49-F238E27FC236}">
                <a16:creationId xmlns:a16="http://schemas.microsoft.com/office/drawing/2014/main" id="{523A4499-8270-4FA2-30C0-D2A1F8A9195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613541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B0E2E-3764-D4F6-0F24-964567EA06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4CE272-D7EB-0FD1-0983-7C8616A79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4E046-4572-167A-3047-56AFD8640864}"/>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435A039E-BFE6-F5E8-CD00-18E6AB2A75A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310903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78926-2500-A79E-9217-33ED16967D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F0E98-045A-44A5-3E8A-53A901F93B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172A8D-EFD6-9397-0984-FEA24C3035E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2E0F8BB5-3203-B2B2-1C99-F303EEB37E0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35981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AA7A0-D9A4-5DF8-D0B2-3E69FB024E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9C4FBB-89B0-9F1B-A118-2D35136BEB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89D1B8-A049-0CF7-34A9-486F8D5004C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0356B9CA-8FF4-B37A-512D-DB5C4AFA5B7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714770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b="1" dirty="0"/>
              <a:t>S</a:t>
            </a:r>
            <a:r>
              <a:rPr lang="en-US" dirty="0"/>
              <a:t>trengths (</a:t>
            </a:r>
            <a:r>
              <a:rPr lang="en-US" dirty="0" err="1"/>
              <a:t>Kekuatan</a:t>
            </a:r>
            <a:r>
              <a:rPr lang="en-US" dirty="0"/>
              <a:t>)</a:t>
            </a:r>
          </a:p>
          <a:p>
            <a:pPr>
              <a:buNone/>
            </a:pPr>
            <a:r>
              <a:rPr lang="en-US" b="1" dirty="0"/>
              <a:t>W</a:t>
            </a:r>
            <a:r>
              <a:rPr lang="en-US" dirty="0"/>
              <a:t>eaknesses (</a:t>
            </a:r>
            <a:r>
              <a:rPr lang="en-US" dirty="0" err="1"/>
              <a:t>Kelemahan</a:t>
            </a:r>
            <a:r>
              <a:rPr lang="en-US" dirty="0"/>
              <a:t>)</a:t>
            </a:r>
          </a:p>
          <a:p>
            <a:pPr>
              <a:buNone/>
            </a:pPr>
            <a:r>
              <a:rPr lang="en-US" b="1" dirty="0"/>
              <a:t>O</a:t>
            </a:r>
            <a:r>
              <a:rPr lang="en-US" dirty="0"/>
              <a:t>pportunities (</a:t>
            </a:r>
            <a:r>
              <a:rPr lang="en-US" dirty="0" err="1"/>
              <a:t>Peluang</a:t>
            </a:r>
            <a:r>
              <a:rPr lang="en-US" dirty="0"/>
              <a:t>)</a:t>
            </a:r>
          </a:p>
          <a:p>
            <a:r>
              <a:rPr lang="en-US" b="1" dirty="0"/>
              <a:t>T</a:t>
            </a:r>
            <a:r>
              <a:rPr lang="en-US" dirty="0"/>
              <a:t>hreats (</a:t>
            </a:r>
            <a:r>
              <a:rPr lang="en-US" dirty="0" err="1"/>
              <a:t>Ancaman</a:t>
            </a:r>
            <a:r>
              <a:rPr lang="en-US" dirty="0"/>
              <a:t>)</a:t>
            </a:r>
          </a:p>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99469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A174-54F1-63B5-B13A-EC85306901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85C178-00B1-81D6-1D52-21807E4E85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D83181-9F92-BCF8-7617-31059980C34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C5046C17-38CF-05CA-D878-007CB4B19B5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636637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389E9-B41E-CE87-FB06-EA5B4EAF30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7FFF4F-F07A-0647-B961-20663593C5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A4062-7107-32AB-4F22-7ADC95514E0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 1 </a:t>
            </a:r>
            <a:r>
              <a:rPr lang="id-ID" dirty="0"/>
              <a:t>seperti penggunaan simbol visual, logo, warna khas, dan elemen desain lokal yang merepresentasikan karakter unik destinasi, sehingga mudah dikenali oleh wisatawan dan menciptakan kesan mendalam.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t>
            </a:r>
            <a:r>
              <a:rPr lang="id-ID" dirty="0"/>
              <a:t>seperti menciptakan ruang wisata yang tidak hanya indah secara visual tetapi juga nyaman digunakan oleh pengunjung, contohnya desain taman kota dengan jalur jalan kaki yang artistik sekaligus aksesibel bagi difabel dan anak-anak.</a:t>
            </a:r>
          </a:p>
          <a:p>
            <a:endParaRPr lang="id-ID" dirty="0"/>
          </a:p>
        </p:txBody>
      </p:sp>
      <p:sp>
        <p:nvSpPr>
          <p:cNvPr id="4" name="Date Placeholder 3">
            <a:extLst>
              <a:ext uri="{FF2B5EF4-FFF2-40B4-BE49-F238E27FC236}">
                <a16:creationId xmlns:a16="http://schemas.microsoft.com/office/drawing/2014/main" id="{9B51FC6C-6AC0-49F1-1EB9-8B8AD4F2D99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6282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9A134-5FFD-7C34-05AB-05FE42DB50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0096C3-6196-2DA0-3F74-AB1CA59A41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069F6D-51BB-E7AC-6631-5C795895487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a:t>
            </a:r>
            <a:r>
              <a:rPr lang="nn-NO" dirty="0"/>
              <a:t> pemilihan jenis huruf yang sesuai dengan karakter destinasi, seperti penggunaan font bergaya klasik untuk destinasi sejarah atau font modern untuk destinasi digital.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a:t>
            </a:r>
            <a:r>
              <a:rPr lang="id-ID" dirty="0"/>
              <a:t> cara menata elemen-elemen desain (teks, gambar, warna) agar enak dipandang dan mudah dipahami oleh audiens. Contoh: penempatan logo di bagian atas brosur wisata dengan keseimbangan antara gambar dan teks promosi.</a:t>
            </a:r>
          </a:p>
          <a:p>
            <a:endParaRPr lang="id-ID" dirty="0"/>
          </a:p>
        </p:txBody>
      </p:sp>
      <p:sp>
        <p:nvSpPr>
          <p:cNvPr id="4" name="Date Placeholder 3">
            <a:extLst>
              <a:ext uri="{FF2B5EF4-FFF2-40B4-BE49-F238E27FC236}">
                <a16:creationId xmlns:a16="http://schemas.microsoft.com/office/drawing/2014/main" id="{1826D5AB-9955-E06B-DF06-3DFC5DAEFB1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27085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4B51E-1046-0972-1775-2018B4D970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25076A-1591-9D3E-4E82-F5692F1F2A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D15EE4-48FE-9521-B545-1FDD1E5D131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a:t>
            </a:r>
            <a:r>
              <a:rPr lang="id-ID" dirty="0"/>
              <a:t> dengan memanfaatkan bahan bangunan alami dan lokal seperti bambu atau kayu daur ulang, penggunaan panel surya sebagai sumber energi, desain terbuka untuk ventilasi alami, serta penyediaan fasilitas edukasi tentang pelestarian lingkungan kepada pengunjung.</a:t>
            </a:r>
          </a:p>
          <a:p>
            <a:endParaRPr lang="id-ID" dirty="0"/>
          </a:p>
        </p:txBody>
      </p:sp>
      <p:sp>
        <p:nvSpPr>
          <p:cNvPr id="4" name="Date Placeholder 3">
            <a:extLst>
              <a:ext uri="{FF2B5EF4-FFF2-40B4-BE49-F238E27FC236}">
                <a16:creationId xmlns:a16="http://schemas.microsoft.com/office/drawing/2014/main" id="{69544F3A-BC70-B202-DC5F-D0B2254F15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29179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7B458-B8DE-9888-C789-2EB1A58FEA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15E728-CE39-69E2-B8F2-432E9077A1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822D2B-5F7B-2A3B-CDD7-B48453E1A2F6}"/>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BF011A7-CAD6-02A0-AF30-BF94949139E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3573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B2386-33B8-FA62-6B8B-3C7F1A982A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3A1B19-AC8C-8356-2F7F-6DE730777C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D0B894-82DB-1322-66F9-1B5E17D2389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t>
            </a:r>
            <a:r>
              <a:rPr lang="id-ID" dirty="0"/>
              <a:t>misalnya dengan mengevaluasi sumber daya yang dimiliki oleh destinasi (internal), seperti kualitas fasilitas wisata, SDM, dan atraksi; serta memperhatikan faktor luar (eksternal), seperti tren wisata global, kebijakan pemerintah, atau persaingan dari destinasi lain.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t>
            </a:r>
            <a:r>
              <a:rPr lang="id-ID" dirty="0"/>
              <a:t>Misalnya, destinasi dengan potensi wisata spiritual dapat menggunakan warna lembut, simbol keagamaan, dan bahasa promosi yang tenang, sedangkan destinasi petualangan dapat menggunakan warna kontras dan desain dinamis yang menonjolkan keberanian dan tantangan.</a:t>
            </a:r>
          </a:p>
          <a:p>
            <a:endParaRPr lang="id-ID" dirty="0"/>
          </a:p>
        </p:txBody>
      </p:sp>
      <p:sp>
        <p:nvSpPr>
          <p:cNvPr id="4" name="Date Placeholder 3">
            <a:extLst>
              <a:ext uri="{FF2B5EF4-FFF2-40B4-BE49-F238E27FC236}">
                <a16:creationId xmlns:a16="http://schemas.microsoft.com/office/drawing/2014/main" id="{362FBFCB-BCE0-32FB-6F30-54B721B57CC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906499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95E43-F3DB-907D-EEB8-D5FE9F107B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3D6D15-ABAB-FD5B-F3E5-C1C42F0C2F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C43231-0779-994D-5F73-532DB11A49B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a:t>
            </a:r>
            <a:r>
              <a:rPr lang="id-ID" dirty="0"/>
              <a:t> termasuk dari sisi desain seperti identitas visual yang kuat, konsistensi branding destinasi, dan kemasan promosi yang menarik. Misalnya, destinasi yang memiliki logo, warna khas, dan tampilan visual yang mencerminkan nilai-nilai lokal akan lebih mudah dikenali dan diingat oleh wisatawan.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t>
            </a:r>
            <a:r>
              <a:rPr lang="id-ID" dirty="0"/>
              <a:t>termasuk dari sisi desain seperti tidak adanya identitas visual yang konsisten, kurangnya bahan promosi yang menarik, atau desain media yang tidak sesuai dengan target pasar. Misalnya, brosur wisata yang menggunakan tata letak membingungkan atau pilihan warna yang tidak menarik bisa membuat calon wisatawan kehilangan minat.</a:t>
            </a:r>
          </a:p>
          <a:p>
            <a:endParaRPr lang="id-ID" dirty="0"/>
          </a:p>
        </p:txBody>
      </p:sp>
      <p:sp>
        <p:nvSpPr>
          <p:cNvPr id="4" name="Date Placeholder 3">
            <a:extLst>
              <a:ext uri="{FF2B5EF4-FFF2-40B4-BE49-F238E27FC236}">
                <a16:creationId xmlns:a16="http://schemas.microsoft.com/office/drawing/2014/main" id="{29148893-E097-C396-C4CF-4360B244EDE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54065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lang="en-US" sz="1100" b="0" i="0" dirty="0">
              <a:solidFill>
                <a:srgbClr val="333333"/>
              </a:solidFill>
              <a:effectLst/>
              <a:latin typeface="Poppins" panose="00000500000000000000" pitchFamily="2"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Pengantar</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BED06-C91C-34DE-1384-1C8C8E917EC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4823443-C93C-1132-D8B5-C79D0AAD2CB0}"/>
              </a:ext>
            </a:extLst>
          </p:cNvPr>
          <p:cNvSpPr txBox="1">
            <a:spLocks/>
          </p:cNvSpPr>
          <p:nvPr/>
        </p:nvSpPr>
        <p:spPr>
          <a:xfrm>
            <a:off x="457200" y="908720"/>
            <a:ext cx="822960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C. Komponen SWOT</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3. </a:t>
            </a:r>
            <a:r>
              <a:rPr lang="id-ID" dirty="0">
                <a:solidFill>
                  <a:schemeClr val="tx1"/>
                </a:solidFill>
                <a:latin typeface="Cambria" panose="02040503050406030204" pitchFamily="18" charset="0"/>
                <a:cs typeface="Arial" panose="020B0604020202020204" pitchFamily="34" charset="0"/>
              </a:rPr>
              <a:t>Opportunities (Peluang): Faktor eksternal yang dapat dimanfaatkan.</a:t>
            </a:r>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Contoh: Tren wisata berbasis alam, dukungan kebijakan pemerintah.</a:t>
            </a:r>
            <a:endParaRPr lang="en-US"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4. </a:t>
            </a:r>
            <a:r>
              <a:rPr lang="id-ID" dirty="0">
                <a:solidFill>
                  <a:schemeClr val="tx1"/>
                </a:solidFill>
                <a:latin typeface="Cambria" panose="02040503050406030204" pitchFamily="18" charset="0"/>
                <a:cs typeface="Arial" panose="020B0604020202020204" pitchFamily="34" charset="0"/>
              </a:rPr>
              <a:t>Threats (Ancaman): Faktor eksternal yang dapat menghambat.</a:t>
            </a:r>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Contoh: Bencana alam, persaingan destinasi lain.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97241799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9E853-ABC0-5763-F8FA-B5C8570A53F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0ECFB1A-08A9-BC25-1B06-E8A617471D41}"/>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Pemasaran</a:t>
            </a:r>
          </a:p>
        </p:txBody>
      </p:sp>
      <p:sp>
        <p:nvSpPr>
          <p:cNvPr id="4" name="Content Placeholder 2">
            <a:extLst>
              <a:ext uri="{FF2B5EF4-FFF2-40B4-BE49-F238E27FC236}">
                <a16:creationId xmlns:a16="http://schemas.microsoft.com/office/drawing/2014/main" id="{F3C85054-BE72-1906-8A36-A8B6F3E41215}"/>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1" dirty="0">
                <a:solidFill>
                  <a:schemeClr val="tx1"/>
                </a:solidFill>
                <a:latin typeface="Cambria" panose="02040503050406030204" pitchFamily="18" charset="0"/>
                <a:cs typeface="Arial" panose="020B0604020202020204" pitchFamily="34" charset="0"/>
              </a:rPr>
              <a:t>A. </a:t>
            </a:r>
            <a:r>
              <a:rPr lang="en-US" b="1" dirty="0" err="1">
                <a:solidFill>
                  <a:schemeClr val="tx1"/>
                </a:solidFill>
                <a:latin typeface="Cambria" panose="02040503050406030204" pitchFamily="18" charset="0"/>
                <a:cs typeface="Arial" panose="020B0604020202020204" pitchFamily="34" charset="0"/>
              </a:rPr>
              <a:t>Pengertian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Pemasaran adalah proses merancang dan menyampaikan nilai dari produk kepada </a:t>
            </a:r>
            <a:r>
              <a:rPr lang="en-US" dirty="0" err="1">
                <a:solidFill>
                  <a:schemeClr val="tx1"/>
                </a:solidFill>
                <a:latin typeface="Cambria" panose="02040503050406030204" pitchFamily="18" charset="0"/>
                <a:cs typeface="Arial" panose="020B0604020202020204" pitchFamily="34" charset="0"/>
              </a:rPr>
              <a:t>Konsumen</a:t>
            </a:r>
            <a:r>
              <a:rPr lang="id-ID" dirty="0">
                <a:solidFill>
                  <a:schemeClr val="tx1"/>
                </a:solidFill>
                <a:latin typeface="Cambria" panose="02040503050406030204" pitchFamily="18" charset="0"/>
                <a:cs typeface="Arial" panose="020B0604020202020204" pitchFamily="34" charset="0"/>
              </a:rPr>
              <a:t> secara efektif untuk memenuhi kebutuhan mereka dan menciptakan kepuasan.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0756001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96C9A-7F6E-C576-E0EC-F14195594CCD}"/>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87622B4-EE79-09B7-CF5E-B056D333ABAE}"/>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b="1" dirty="0">
                <a:solidFill>
                  <a:schemeClr val="tx1"/>
                </a:solidFill>
                <a:latin typeface="Cambria" panose="02040503050406030204" pitchFamily="18" charset="0"/>
                <a:cs typeface="Arial" panose="020B0604020202020204" pitchFamily="34" charset="0"/>
              </a:rPr>
              <a:t>B. Tujuan Pemasaran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Meningkatkan </a:t>
            </a:r>
            <a:r>
              <a:rPr lang="en-US" dirty="0">
                <a:solidFill>
                  <a:schemeClr val="tx1"/>
                </a:solidFill>
                <a:latin typeface="Cambria" panose="02040503050406030204" pitchFamily="18" charset="0"/>
                <a:cs typeface="Arial" panose="020B0604020202020204" pitchFamily="34" charset="0"/>
              </a:rPr>
              <a:t>Minat Beli </a:t>
            </a:r>
            <a:r>
              <a:rPr lang="en-US" dirty="0" err="1">
                <a:solidFill>
                  <a:schemeClr val="tx1"/>
                </a:solidFill>
                <a:latin typeface="Cambria" panose="02040503050406030204" pitchFamily="18" charset="0"/>
                <a:cs typeface="Arial" panose="020B0604020202020204" pitchFamily="34" charset="0"/>
              </a:rPr>
              <a:t>Konsumen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kunjungan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Membangun citra destinasi</a:t>
            </a:r>
            <a:r>
              <a:rPr lang="en-US" dirty="0">
                <a:solidFill>
                  <a:schemeClr val="tx1"/>
                </a:solidFill>
                <a:latin typeface="Cambria" panose="02040503050406030204" pitchFamily="18" charset="0"/>
                <a:cs typeface="Arial" panose="020B0604020202020204" pitchFamily="34" charset="0"/>
              </a:rPr>
              <a:t>/</a:t>
            </a:r>
            <a:r>
              <a:rPr lang="en-US" dirty="0" err="1">
                <a:solidFill>
                  <a:schemeClr val="tx1"/>
                </a:solidFill>
                <a:latin typeface="Cambria" panose="02040503050406030204" pitchFamily="18" charset="0"/>
                <a:cs typeface="Arial" panose="020B0604020202020204" pitchFamily="34" charset="0"/>
              </a:rPr>
              <a:t>produk</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Menciptakan loyalitas wisatawan</a:t>
            </a:r>
            <a:r>
              <a:rPr lang="en-US" dirty="0">
                <a:solidFill>
                  <a:schemeClr val="tx1"/>
                </a:solidFill>
                <a:latin typeface="Cambria" panose="02040503050406030204" pitchFamily="18" charset="0"/>
                <a:cs typeface="Arial" panose="020B0604020202020204" pitchFamily="34" charset="0"/>
              </a:rPr>
              <a:t>/</a:t>
            </a:r>
            <a:r>
              <a:rPr lang="en-US" dirty="0" err="1">
                <a:solidFill>
                  <a:schemeClr val="tx1"/>
                </a:solidFill>
                <a:latin typeface="Cambria" panose="02040503050406030204" pitchFamily="18" charset="0"/>
                <a:cs typeface="Arial" panose="020B0604020202020204" pitchFamily="34" charset="0"/>
              </a:rPr>
              <a:t>konsumen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2301065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0655B-A037-250A-3704-AF83E007307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9489252-3825-C0F7-CE0C-D7E4881D6625}"/>
              </a:ext>
            </a:extLst>
          </p:cNvPr>
          <p:cNvSpPr txBox="1">
            <a:spLocks/>
          </p:cNvSpPr>
          <p:nvPr/>
        </p:nvSpPr>
        <p:spPr>
          <a:xfrm>
            <a:off x="457200" y="620688"/>
            <a:ext cx="8229600" cy="550547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b="1" dirty="0">
                <a:solidFill>
                  <a:schemeClr val="tx1"/>
                </a:solidFill>
                <a:latin typeface="Cambria" panose="02040503050406030204" pitchFamily="18" charset="0"/>
                <a:cs typeface="Arial" panose="020B0604020202020204" pitchFamily="34" charset="0"/>
              </a:rPr>
              <a:t>C. Strategi Pemasaran (Marketing Mix 7P)</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Product (Produk): Jenis pengalaman wisata yang ditawarkan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Price (Harga): Strategi harga tiket, paket wisata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Place (Distribusi): Lokasi, aksesibilitas, platform penjualan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Promotion (Promosi): Iklan, media sosial, influencer</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People (Orang): Kualitas SDM pariwisata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Process (Proses): Alur pelayanan wisatawan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Physical Evidence (Bukti Fisik): Desain, fasilitas, brosur, media visual</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620167130"/>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3B83D-0E15-CCDF-6142-5ECF7B5810BC}"/>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D70D7B6-F322-2C97-2D5E-FDD0D5DD20CA}"/>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b="1" dirty="0">
                <a:solidFill>
                  <a:schemeClr val="tx1"/>
                </a:solidFill>
                <a:latin typeface="Cambria" panose="02040503050406030204" pitchFamily="18" charset="0"/>
                <a:cs typeface="Arial" panose="020B0604020202020204" pitchFamily="34" charset="0"/>
              </a:rPr>
              <a:t>D. Media Pemasaran</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Media sosial (Instagram, TikTok, YouTube)</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Website resmi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Pameran dan event </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Kerjasama dengan media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412436251"/>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86F37-7945-C1E1-A2FA-FD0817A70C9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FAA3B127-61CE-C9FA-E75E-EF6A91060945}"/>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Keterkaitan Desain, SWOT, dan Pemasaran</a:t>
            </a:r>
          </a:p>
        </p:txBody>
      </p:sp>
      <p:sp>
        <p:nvSpPr>
          <p:cNvPr id="4" name="Content Placeholder 2">
            <a:extLst>
              <a:ext uri="{FF2B5EF4-FFF2-40B4-BE49-F238E27FC236}">
                <a16:creationId xmlns:a16="http://schemas.microsoft.com/office/drawing/2014/main" id="{6375524D-51A3-D734-2B7F-9D6691F3D130}"/>
              </a:ext>
            </a:extLst>
          </p:cNvPr>
          <p:cNvSpPr txBox="1">
            <a:spLocks/>
          </p:cNvSpPr>
          <p:nvPr/>
        </p:nvSpPr>
        <p:spPr>
          <a:xfrm>
            <a:off x="457200" y="1600200"/>
            <a:ext cx="8229600" cy="4525963"/>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Ketiga konsep ini saling mendukung dalam pengembangan destinasi wisata: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Desain yang baik memperkuat produk dan promosi.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Analisis SWOT membantu menetapkan strategi pemasaran.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Pemasaran yang tepat meningkatkan daya saing dan brand image destinasi.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Contoh Integratif:Dalam proyek desa wisata, SWOT digunakan untuk menyusun strategi promosi. Desain visual disesuaikan dengan keunikan lokal (budaya/seni). Kemudian dipasarkan melalui media sosial dengan narasi storytelling yang menarik.</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43084674"/>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Konsep desain, SWOT dan pemasaran</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Pendahuluan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Dalam dunia industri kreatif, perencanaan dan pelaksanaan sebuah program atau proyek tidak dapat dipisahkan dari tiga komponen utama: konsep desain, analisis SWOT, dan strategi pemasaran. Ketiganya saling berkaitan dan mendukung terciptanya produk atau layanan pariwisata yang memiliki daya saing, estetika, dan relevansi pasar.</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3E418-992C-414C-EC92-5F87ABA0B88B}"/>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67A7F6A4-FA86-6D3F-4BDC-75D46F48B1D4}"/>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Konsep </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a:t>
            </a: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esain</a:t>
            </a:r>
          </a:p>
        </p:txBody>
      </p:sp>
      <p:sp>
        <p:nvSpPr>
          <p:cNvPr id="4" name="Content Placeholder 2">
            <a:extLst>
              <a:ext uri="{FF2B5EF4-FFF2-40B4-BE49-F238E27FC236}">
                <a16:creationId xmlns:a16="http://schemas.microsoft.com/office/drawing/2014/main" id="{17565145-2D9B-C0CB-ADF9-EE0D9486BAC2}"/>
              </a:ext>
            </a:extLst>
          </p:cNvPr>
          <p:cNvSpPr txBox="1">
            <a:spLocks/>
          </p:cNvSpPr>
          <p:nvPr/>
        </p:nvSpPr>
        <p:spPr>
          <a:xfrm>
            <a:off x="457200" y="1600200"/>
            <a:ext cx="8229600" cy="4525963"/>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1" dirty="0">
                <a:solidFill>
                  <a:schemeClr val="tx1"/>
                </a:solidFill>
                <a:latin typeface="Cambria" panose="02040503050406030204" pitchFamily="18" charset="0"/>
                <a:cs typeface="Arial" panose="020B0604020202020204" pitchFamily="34" charset="0"/>
              </a:rPr>
              <a:t>A. </a:t>
            </a:r>
            <a:r>
              <a:rPr lang="en-US" b="1" dirty="0" err="1">
                <a:solidFill>
                  <a:schemeClr val="tx1"/>
                </a:solidFill>
                <a:latin typeface="Cambria" panose="02040503050406030204" pitchFamily="18" charset="0"/>
                <a:cs typeface="Arial" panose="020B0604020202020204" pitchFamily="34" charset="0"/>
              </a:rPr>
              <a:t>Pengertian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Konsep desain adalah gagasan atau ide dasar yang menjadi fondasi dari proses kreatif dalam merancang suatu produk, layanan, atau ruang. Dalam konteks pariwisata, desain mencakup:</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Desain destinasi (layout, fasilitas, jalur wisata)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Desain produk wisata (souvenir, paket wisata, interpretasi)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Desain visual komunikasi (logo, brosur, media promosi).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08440368"/>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5B6F7-643D-7323-45F3-E3341F45BCED}"/>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77E1475-1E21-34BC-FE2C-7F1FEF83946C}"/>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b="1" dirty="0">
                <a:solidFill>
                  <a:schemeClr val="tx1"/>
                </a:solidFill>
                <a:latin typeface="Cambria" panose="02040503050406030204" pitchFamily="18" charset="0"/>
                <a:cs typeface="Arial" panose="020B0604020202020204" pitchFamily="34" charset="0"/>
              </a:rPr>
              <a:t>B. Tujuan Desain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Menciptakan identitas yang kuat</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Menarik perhatian pasar</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Memberikan pengalaman yang estetis dan fungsional</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704973252"/>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531A1-E22E-2A57-BC9E-AA961C09C08D}"/>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011F030-5410-27B5-536E-3DDD686708B1}"/>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C. </a:t>
            </a:r>
            <a:r>
              <a:rPr lang="en-US" b="1" dirty="0" err="1">
                <a:solidFill>
                  <a:schemeClr val="tx1"/>
                </a:solidFill>
                <a:latin typeface="Cambria" panose="02040503050406030204" pitchFamily="18" charset="0"/>
                <a:cs typeface="Arial" panose="020B0604020202020204" pitchFamily="34" charset="0"/>
              </a:rPr>
              <a:t>Elemen</a:t>
            </a:r>
            <a:r>
              <a:rPr lang="en-US" b="1" dirty="0">
                <a:solidFill>
                  <a:schemeClr val="tx1"/>
                </a:solidFill>
                <a:latin typeface="Cambria" panose="02040503050406030204" pitchFamily="18" charset="0"/>
                <a:cs typeface="Arial" panose="020B0604020202020204" pitchFamily="34" charset="0"/>
              </a:rPr>
              <a:t> Desain</a:t>
            </a: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Warna</a:t>
            </a: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Bentuk</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Tipografi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Komposisi</a:t>
            </a:r>
            <a:r>
              <a:rPr lang="en-US" dirty="0">
                <a:solidFill>
                  <a:schemeClr val="tx1"/>
                </a:solidFill>
                <a:latin typeface="Cambria" panose="02040503050406030204" pitchFamily="18" charset="0"/>
                <a:cs typeface="Arial" panose="020B0604020202020204" pitchFamily="34" charset="0"/>
              </a:rPr>
              <a:t> visual</a:t>
            </a: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Konsistensi</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kesesuaian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tema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budaya</a:t>
            </a:r>
            <a:r>
              <a:rPr lang="en-US" dirty="0">
                <a:solidFill>
                  <a:schemeClr val="tx1"/>
                </a:solidFill>
                <a:latin typeface="Cambria" panose="02040503050406030204" pitchFamily="18" charset="0"/>
                <a:cs typeface="Arial" panose="020B0604020202020204" pitchFamily="34" charset="0"/>
              </a:rPr>
              <a:t>/</a:t>
            </a:r>
            <a:r>
              <a:rPr lang="en-US" dirty="0" err="1">
                <a:solidFill>
                  <a:schemeClr val="tx1"/>
                </a:solidFill>
                <a:latin typeface="Cambria" panose="02040503050406030204" pitchFamily="18" charset="0"/>
                <a:cs typeface="Arial" panose="020B0604020202020204" pitchFamily="34" charset="0"/>
              </a:rPr>
              <a:t>lokal</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10437430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DD414-D05C-3DFA-6462-333C466D110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7389EA7-71E0-5596-2E71-FA808640BF6F}"/>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D. </a:t>
            </a:r>
            <a:r>
              <a:rPr lang="en-US" b="1" dirty="0" err="1">
                <a:solidFill>
                  <a:schemeClr val="tx1"/>
                </a:solidFill>
                <a:latin typeface="Cambria" panose="02040503050406030204" pitchFamily="18" charset="0"/>
                <a:cs typeface="Arial" panose="020B0604020202020204" pitchFamily="34" charset="0"/>
              </a:rPr>
              <a:t>Contoh</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Penerapan</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Rancangan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pusat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informasi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pariwisata</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ramah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lingkungan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Desain booth </a:t>
            </a:r>
            <a:r>
              <a:rPr lang="en-US" dirty="0" err="1">
                <a:solidFill>
                  <a:schemeClr val="tx1"/>
                </a:solidFill>
                <a:latin typeface="Cambria" panose="02040503050406030204" pitchFamily="18" charset="0"/>
                <a:cs typeface="Arial" panose="020B0604020202020204" pitchFamily="34" charset="0"/>
              </a:rPr>
              <a:t>promosi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a:t>
            </a:r>
            <a:r>
              <a:rPr lang="en-US" dirty="0">
                <a:solidFill>
                  <a:schemeClr val="tx1"/>
                </a:solidFill>
                <a:latin typeface="Cambria" panose="02040503050406030204" pitchFamily="18" charset="0"/>
                <a:cs typeface="Arial" panose="020B0604020202020204" pitchFamily="34" charset="0"/>
              </a:rPr>
              <a:t> di event </a:t>
            </a:r>
            <a:r>
              <a:rPr lang="en-US" dirty="0" err="1">
                <a:solidFill>
                  <a:schemeClr val="tx1"/>
                </a:solidFill>
                <a:latin typeface="Cambria" panose="02040503050406030204" pitchFamily="18" charset="0"/>
                <a:cs typeface="Arial" panose="020B0604020202020204" pitchFamily="34" charset="0"/>
              </a:rPr>
              <a:t>internasional</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Paket </a:t>
            </a:r>
            <a:r>
              <a:rPr lang="en-US" dirty="0" err="1">
                <a:solidFill>
                  <a:schemeClr val="tx1"/>
                </a:solidFill>
                <a:latin typeface="Cambria" panose="02040503050406030204" pitchFamily="18" charset="0"/>
                <a:cs typeface="Arial" panose="020B0604020202020204" pitchFamily="34" charset="0"/>
              </a:rPr>
              <a:t>wisata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bertema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tampilan</a:t>
            </a:r>
            <a:r>
              <a:rPr lang="en-US" dirty="0">
                <a:solidFill>
                  <a:schemeClr val="tx1"/>
                </a:solidFill>
                <a:latin typeface="Cambria" panose="02040503050406030204" pitchFamily="18" charset="0"/>
                <a:cs typeface="Arial" panose="020B0604020202020204" pitchFamily="34" charset="0"/>
              </a:rPr>
              <a:t> visual yang </a:t>
            </a:r>
            <a:r>
              <a:rPr lang="en-US" dirty="0" err="1">
                <a:solidFill>
                  <a:schemeClr val="tx1"/>
                </a:solidFill>
                <a:latin typeface="Cambria" panose="02040503050406030204" pitchFamily="18" charset="0"/>
                <a:cs typeface="Arial" panose="020B0604020202020204" pitchFamily="34" charset="0"/>
              </a:rPr>
              <a:t>konsisten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193436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DABE4-657F-70C2-042E-161DC128F103}"/>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A5A287BE-5B46-3569-B4C7-F3E11C7F200B}"/>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Analisis</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SWOT (Strengths, Weaknesses, Opportunities, Threats)</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AEDF4B6F-ADE8-92DF-C6E6-BAA401639B95}"/>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1" dirty="0">
                <a:solidFill>
                  <a:schemeClr val="tx1"/>
                </a:solidFill>
                <a:latin typeface="Cambria" panose="02040503050406030204" pitchFamily="18" charset="0"/>
                <a:cs typeface="Arial" panose="020B0604020202020204" pitchFamily="34" charset="0"/>
              </a:rPr>
              <a:t>A. </a:t>
            </a:r>
            <a:r>
              <a:rPr lang="en-US" b="1" dirty="0" err="1">
                <a:solidFill>
                  <a:schemeClr val="tx1"/>
                </a:solidFill>
                <a:latin typeface="Cambria" panose="02040503050406030204" pitchFamily="18" charset="0"/>
                <a:cs typeface="Arial" panose="020B0604020202020204" pitchFamily="34" charset="0"/>
              </a:rPr>
              <a:t>Pengertian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Analisis SWOT adalah alat perencanaan strategis yang digunakan untuk mengidentifikasi kekuatan, kelemahan, peluang, dan ancaman dalam suatu proyek atau organisasi.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81061557"/>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8A45D-73A1-7433-AB0B-F862B1080DF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20DC014-F66D-B730-BFDC-A32973562D4B}"/>
              </a:ext>
            </a:extLst>
          </p:cNvPr>
          <p:cNvSpPr txBox="1">
            <a:spLocks/>
          </p:cNvSpPr>
          <p:nvPr/>
        </p:nvSpPr>
        <p:spPr>
          <a:xfrm>
            <a:off x="457200" y="908720"/>
            <a:ext cx="822960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1" dirty="0">
                <a:solidFill>
                  <a:schemeClr val="tx1"/>
                </a:solidFill>
                <a:latin typeface="Cambria" panose="02040503050406030204" pitchFamily="18" charset="0"/>
                <a:cs typeface="Arial" panose="020B0604020202020204" pitchFamily="34" charset="0"/>
              </a:rPr>
              <a:t>B. Tujuan</a:t>
            </a: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Mengembangkan strategi yang tepat</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Memahami kondisi internal dan eksternal</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Menyesuaikan rencana dengan potensi dan tantangan yang ada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5166559"/>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EE25E-E7E5-4252-507C-752C064400E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1177AC0-4A52-0E41-9630-C06E2B21DC67}"/>
              </a:ext>
            </a:extLst>
          </p:cNvPr>
          <p:cNvSpPr txBox="1">
            <a:spLocks/>
          </p:cNvSpPr>
          <p:nvPr/>
        </p:nvSpPr>
        <p:spPr>
          <a:xfrm>
            <a:off x="457200" y="908720"/>
            <a:ext cx="822960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C. Komponen SWOT</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Strengths (Kekuatan): </a:t>
            </a:r>
            <a:r>
              <a:rPr lang="id-ID" dirty="0">
                <a:solidFill>
                  <a:schemeClr val="tx1"/>
                </a:solidFill>
                <a:latin typeface="Cambria" panose="02040503050406030204" pitchFamily="18" charset="0"/>
                <a:cs typeface="Arial" panose="020B0604020202020204" pitchFamily="34" charset="0"/>
              </a:rPr>
              <a:t>Aspek positif internal yang menjadi keunggulan.</a:t>
            </a:r>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Contoh: Lokasi strategis, budaya lokal yang unik.</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endParaRPr lang="en-US"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2. </a:t>
            </a:r>
            <a:r>
              <a:rPr lang="id-ID" b="1" dirty="0">
                <a:solidFill>
                  <a:schemeClr val="tx1"/>
                </a:solidFill>
                <a:latin typeface="Cambria" panose="02040503050406030204" pitchFamily="18" charset="0"/>
                <a:cs typeface="Arial" panose="020B0604020202020204" pitchFamily="34" charset="0"/>
              </a:rPr>
              <a:t>Weaknesses (Kelemahan): </a:t>
            </a:r>
            <a:r>
              <a:rPr lang="id-ID" dirty="0">
                <a:solidFill>
                  <a:schemeClr val="tx1"/>
                </a:solidFill>
                <a:latin typeface="Cambria" panose="02040503050406030204" pitchFamily="18" charset="0"/>
                <a:cs typeface="Arial" panose="020B0604020202020204" pitchFamily="34" charset="0"/>
              </a:rPr>
              <a:t>Faktor internal yang menjadi kendala.</a:t>
            </a:r>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Contoh: Infrastruktur kurang memadai, SDM belum terlatih.</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6013250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6337</TotalTime>
  <Words>1089</Words>
  <Application>Microsoft Office PowerPoint</Application>
  <PresentationFormat>On-screen Show (4:3)</PresentationFormat>
  <Paragraphs>109</Paragraphs>
  <Slides>16</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Cambria</vt:lpstr>
      <vt:lpstr>Poppins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489</cp:revision>
  <cp:lastPrinted>2017-08-29T02:54:51Z</cp:lastPrinted>
  <dcterms:created xsi:type="dcterms:W3CDTF">2010-04-18T12:06:30Z</dcterms:created>
  <dcterms:modified xsi:type="dcterms:W3CDTF">2025-04-14T04:59:15Z</dcterms:modified>
</cp:coreProperties>
</file>