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00" r:id="rId14"/>
  </p:sldIdLst>
  <p:sldSz cx="9144000" cy="6858000" type="screen4x3"/>
  <p:notesSz cx="7045325" cy="9345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576" autoAdjust="0"/>
  </p:normalViewPr>
  <p:slideViewPr>
    <p:cSldViewPr>
      <p:cViewPr varScale="1">
        <p:scale>
          <a:sx n="49" d="100"/>
          <a:sy n="49" d="100"/>
        </p:scale>
        <p:origin x="1732"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65F81-5DBE-A285-904F-B8E6C88F5D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7E2089-1A55-C8B1-A220-4E1334CC15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265CAC-409E-B027-62EC-7B08EB600E2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0389DE1-F47B-0E4A-1533-D77117FD34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7469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3636C-D44A-3C5E-CEA3-0F6862E15E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0F014B-B82C-2678-4201-E72800869B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3F6278-3C2A-20C4-20D5-5F72F0DCF77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9D4D6E5-1BF0-BD46-B234-A08947366D6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073353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71F44-A781-05A5-69A8-AE064147FA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33026C-99F3-0834-7E37-0BD529C89D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FA2109-61D2-0A60-89B8-4FDFE538B5A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2CF85522-04EC-D4D0-835E-424596FD6A2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3109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t>Dalam organisasi, setiap individu memiliki peran dan tanggung jawab yang jelas untuk mencapai tujuan bersama. </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9946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4234A-0ED6-8F9F-8654-78C40DA699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6D7197-7744-2149-6130-B7CE309E46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8C508D-998F-12E1-E3D2-A79A18CE267D}"/>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1735B26-323D-F428-E70A-9B53201ADEC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17507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FD2A-5F98-C6F2-5022-C0072956B6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D40A36-1D66-5CD4-8D8A-B9A9372833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4E22C-C34E-2740-F897-BE8559A1364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AC9DDDF5-17B2-5E6A-0041-70BBED69766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83373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D80A0-08DE-92FD-427C-6B4F5F6ECB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3F4EEA-18ED-7139-935B-C6564CA3A4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B42548-BA18-4486-53C2-776C88EFF05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2882418-7B56-3372-CE2D-2015A4D0024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94979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63D4A-8440-14AC-9C30-1C8093E505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F85CBA-2A69-B101-2D0E-D6418E0CB1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8C6A68-6067-BDEB-4A54-6653B785C2C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1203AF8-D1AD-38E8-16E9-56A326E78BB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5636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219A8-F088-DCE0-E600-A36CF21F1F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310A11-D23C-CC84-BDF2-C251A719FF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48EBB3-80D8-9862-7E92-AAB4F047A1F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A569195E-5200-34C1-9B58-7DD8FE3516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855522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1D948-AEA5-3062-C1E5-C74935C5FC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39F036-1B44-FCAB-EF9F-6785AA4F34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17A1C3-92E5-FF18-F651-58A89BCC6C4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9666375-E1E0-1153-D058-001A63F907F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6012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68342-B35A-0D13-64B4-70379D7BFA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74026-10F7-7308-38FB-136A5DC0C5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AFCCD9-6DDF-7BCF-DCC1-6C97CF1DF49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03EA42F-B9EE-0D71-71A5-9E4662787E9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08689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lang="en-US" sz="1100" b="0" i="0" dirty="0">
              <a:solidFill>
                <a:srgbClr val="333333"/>
              </a:solidFill>
              <a:effectLst/>
              <a:latin typeface="Poppins" panose="00000500000000000000" pitchFamily="2"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Pengantar</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13</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89EB3-49CD-F39E-39B5-12BD7FE0F2F5}"/>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D8D644F-BA55-4F3D-957B-96C2AED636A1}"/>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2. Unit Sumber Daya Manusia (Human Resources Unit)</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Judul Pekerjaan: </a:t>
            </a:r>
            <a:r>
              <a:rPr lang="id-ID" dirty="0">
                <a:solidFill>
                  <a:schemeClr val="tx1"/>
                </a:solidFill>
                <a:latin typeface="Cambria" panose="02040503050406030204" pitchFamily="18" charset="0"/>
                <a:cs typeface="Arial" panose="020B0604020202020204" pitchFamily="34" charset="0"/>
              </a:rPr>
              <a:t>Staf Administrasi HR</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Departemen: </a:t>
            </a:r>
            <a:r>
              <a:rPr lang="id-ID" dirty="0">
                <a:solidFill>
                  <a:schemeClr val="tx1"/>
                </a:solidFill>
                <a:latin typeface="Cambria" panose="02040503050406030204" pitchFamily="18" charset="0"/>
                <a:cs typeface="Arial" panose="020B0604020202020204" pitchFamily="34" charset="0"/>
              </a:rPr>
              <a:t>Sumber Daya Manusia</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Melapor Kepada: </a:t>
            </a:r>
            <a:r>
              <a:rPr lang="id-ID" dirty="0">
                <a:solidFill>
                  <a:schemeClr val="tx1"/>
                </a:solidFill>
                <a:latin typeface="Cambria" panose="02040503050406030204" pitchFamily="18" charset="0"/>
                <a:cs typeface="Arial" panose="020B0604020202020204" pitchFamily="34" charset="0"/>
              </a:rPr>
              <a:t>Manajer HR</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Tujuan Pekerjaan:</a:t>
            </a:r>
            <a:r>
              <a:rPr lang="en-US" b="1"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Memberikan dukungan administratif yang efisien untuk berbagai fungsi HR, memastikan kelancaran operasional departemen.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61254171"/>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E6521-5D25-9BF6-8029-EC6AEB95701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832E7B5-279C-E91E-E984-D987A9BCAB78}"/>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3. Unit Keuangan (Finance Unit)</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Judul Pekerjaan: </a:t>
            </a:r>
            <a:r>
              <a:rPr lang="id-ID" dirty="0">
                <a:solidFill>
                  <a:schemeClr val="tx1"/>
                </a:solidFill>
                <a:latin typeface="Cambria" panose="02040503050406030204" pitchFamily="18" charset="0"/>
                <a:cs typeface="Arial" panose="020B0604020202020204" pitchFamily="34" charset="0"/>
              </a:rPr>
              <a:t>Akuntan Junior</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Departemen: </a:t>
            </a:r>
            <a:r>
              <a:rPr lang="id-ID" dirty="0">
                <a:solidFill>
                  <a:schemeClr val="tx1"/>
                </a:solidFill>
                <a:latin typeface="Cambria" panose="02040503050406030204" pitchFamily="18" charset="0"/>
                <a:cs typeface="Arial" panose="020B0604020202020204" pitchFamily="34" charset="0"/>
              </a:rPr>
              <a:t>Keuangan</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Melapor Kepada: </a:t>
            </a:r>
            <a:r>
              <a:rPr lang="id-ID" dirty="0">
                <a:solidFill>
                  <a:schemeClr val="tx1"/>
                </a:solidFill>
                <a:latin typeface="Cambria" panose="02040503050406030204" pitchFamily="18" charset="0"/>
                <a:cs typeface="Arial" panose="020B0604020202020204" pitchFamily="34" charset="0"/>
              </a:rPr>
              <a:t>Akuntan Senior</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Tujuan Pekerjaan:</a:t>
            </a:r>
            <a:r>
              <a:rPr lang="en-US" b="1"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Melaksanakan pencatatan transaksi keuangan, penyusunan laporan keuangan dasar, dan mendukung operasional harian departemen keuangan.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38211507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83321-3BAE-6444-9A83-BACEB57F7FA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1F07908-2B7C-2243-961F-F0BDC64A99CD}"/>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err="1">
                <a:solidFill>
                  <a:schemeClr val="tx1"/>
                </a:solidFill>
                <a:latin typeface="Cambria" panose="02040503050406030204" pitchFamily="18" charset="0"/>
                <a:cs typeface="Arial" panose="020B0604020202020204" pitchFamily="34" charset="0"/>
              </a:rPr>
              <a:t>Refleksi</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Memahami deskripsi pekerjaan adalah langkah awal yang penting dalam mengelola sumber daya manusia dan memastikan setiap bagian organisasi berfungsi secara harmonis untuk mencapai tujuannya.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9125560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Job Description Masing-Masing Unit</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Deskripsi pekerjaan (Job Description) adalah dokumen formal yang merinci tugas, tanggung jawab, kualifikasi, dan kondisi kerja yang terkait dengan posisi tertentu. Ini adalah alat fundamental dalam manajemen sumber daya manusia dan operasional.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EA0D2-50D2-85BD-AAB0-3485F7BDE20F}"/>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1E3AE7C-729E-9349-51B0-28680E28030F}"/>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Pentingnya Deskripsi Pekerjaan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D6A3F430-B89F-1FB8-5230-64A9D3509316}"/>
              </a:ext>
            </a:extLst>
          </p:cNvPr>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Rekrutmen dan Seleksi: </a:t>
            </a:r>
            <a:r>
              <a:rPr lang="id-ID" dirty="0">
                <a:solidFill>
                  <a:schemeClr val="tx1"/>
                </a:solidFill>
                <a:latin typeface="Cambria" panose="02040503050406030204" pitchFamily="18" charset="0"/>
                <a:cs typeface="Arial" panose="020B0604020202020204" pitchFamily="34" charset="0"/>
              </a:rPr>
              <a:t>Membantu tim HR untuk mengidentifikasi kandidat yang tepat dengan kualifikasi dan pengalaman yang sesuai.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Orientasi dan Pelatihan: </a:t>
            </a:r>
            <a:r>
              <a:rPr lang="id-ID" dirty="0">
                <a:solidFill>
                  <a:schemeClr val="tx1"/>
                </a:solidFill>
                <a:latin typeface="Cambria" panose="02040503050406030204" pitchFamily="18" charset="0"/>
                <a:cs typeface="Arial" panose="020B0604020202020204" pitchFamily="34" charset="0"/>
              </a:rPr>
              <a:t>Memberikan gambaran jelas kepada karyawan baru tentang apa yang diharapkan dari mereka dan area mana yang memerlukan pengembangan.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Evaluasi Kinerja: </a:t>
            </a:r>
            <a:r>
              <a:rPr lang="id-ID" dirty="0">
                <a:solidFill>
                  <a:schemeClr val="tx1"/>
                </a:solidFill>
                <a:latin typeface="Cambria" panose="02040503050406030204" pitchFamily="18" charset="0"/>
                <a:cs typeface="Arial" panose="020B0604020202020204" pitchFamily="34" charset="0"/>
              </a:rPr>
              <a:t>Menjadi dasar objektif untuk mengevaluasi kinerja karyawan, karena tugas dan tanggung jawab yang tercantum dapat diukur.</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1915594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6C5F6-5869-1EA3-75B3-08ABAF5D967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5BAED0E-AFD9-8E4E-D97E-355D3E0799EB}"/>
              </a:ext>
            </a:extLst>
          </p:cNvPr>
          <p:cNvSpPr txBox="1">
            <a:spLocks/>
          </p:cNvSpPr>
          <p:nvPr/>
        </p:nvSpPr>
        <p:spPr>
          <a:xfrm>
            <a:off x="457200" y="548680"/>
            <a:ext cx="8229600" cy="55774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4"/>
            </a:pPr>
            <a:r>
              <a:rPr lang="id-ID" b="1" dirty="0">
                <a:solidFill>
                  <a:schemeClr val="tx1"/>
                </a:solidFill>
                <a:latin typeface="Cambria" panose="02040503050406030204" pitchFamily="18" charset="0"/>
                <a:cs typeface="Arial" panose="020B0604020202020204" pitchFamily="34" charset="0"/>
              </a:rPr>
              <a:t>Pengembangan Karir: </a:t>
            </a:r>
            <a:r>
              <a:rPr lang="id-ID" dirty="0">
                <a:solidFill>
                  <a:schemeClr val="tx1"/>
                </a:solidFill>
                <a:latin typeface="Cambria" panose="02040503050406030204" pitchFamily="18" charset="0"/>
                <a:cs typeface="Arial" panose="020B0604020202020204" pitchFamily="34" charset="0"/>
              </a:rPr>
              <a:t>Membantu karyawan memahami jalur karir yang mungkin dan keterampilan yang perlu mereka kembangkan.</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4"/>
            </a:pPr>
            <a:r>
              <a:rPr lang="id-ID" b="1" dirty="0">
                <a:solidFill>
                  <a:schemeClr val="tx1"/>
                </a:solidFill>
                <a:latin typeface="Cambria" panose="02040503050406030204" pitchFamily="18" charset="0"/>
                <a:cs typeface="Arial" panose="020B0604020202020204" pitchFamily="34" charset="0"/>
              </a:rPr>
              <a:t>Struktur Organisasi: </a:t>
            </a:r>
            <a:r>
              <a:rPr lang="id-ID" dirty="0">
                <a:solidFill>
                  <a:schemeClr val="tx1"/>
                </a:solidFill>
                <a:latin typeface="Cambria" panose="02040503050406030204" pitchFamily="18" charset="0"/>
                <a:cs typeface="Arial" panose="020B0604020202020204" pitchFamily="34" charset="0"/>
              </a:rPr>
              <a:t>Memperjelas hierarki dan hubungan pelaporan antar posisi, sehingga mencegah tumpang tindih atau kekosongan tanggung jawab.</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4"/>
            </a:pPr>
            <a:r>
              <a:rPr lang="id-ID" b="1" dirty="0">
                <a:solidFill>
                  <a:schemeClr val="tx1"/>
                </a:solidFill>
                <a:latin typeface="Cambria" panose="02040503050406030204" pitchFamily="18" charset="0"/>
                <a:cs typeface="Arial" panose="020B0604020202020204" pitchFamily="34" charset="0"/>
              </a:rPr>
              <a:t>Kompensasi dan Manfaat: </a:t>
            </a:r>
            <a:r>
              <a:rPr lang="id-ID" dirty="0">
                <a:solidFill>
                  <a:schemeClr val="tx1"/>
                </a:solidFill>
                <a:latin typeface="Cambria" panose="02040503050406030204" pitchFamily="18" charset="0"/>
                <a:cs typeface="Arial" panose="020B0604020202020204" pitchFamily="34" charset="0"/>
              </a:rPr>
              <a:t>Memberikan dasar untuk menentukan struktur gaji dan paket manfaat yang adil.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2455689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73679-E263-1020-6438-01E39E80022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119DDA4A-89A4-F1C8-BCAE-6449F9C9CE1B}"/>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Elemen Kunci dalam Deskripsi Pekerjaan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C39E3BFB-8D4C-E25A-64D3-FE2005A18C83}"/>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Judul Pekerjaan (Job Title):</a:t>
            </a:r>
            <a:r>
              <a:rPr lang="id-ID" dirty="0">
                <a:solidFill>
                  <a:schemeClr val="tx1"/>
                </a:solidFill>
                <a:latin typeface="Cambria" panose="02040503050406030204" pitchFamily="18" charset="0"/>
                <a:cs typeface="Arial" panose="020B0604020202020204" pitchFamily="34" charset="0"/>
              </a:rPr>
              <a:t> Nama resmi posisi (misalnya, Manajer Pemasaran, Staf Akuntansi, Kepala Produksi).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Departemen/Unit (Department/Unit): </a:t>
            </a:r>
            <a:r>
              <a:rPr lang="id-ID" dirty="0">
                <a:solidFill>
                  <a:schemeClr val="tx1"/>
                </a:solidFill>
                <a:latin typeface="Cambria" panose="02040503050406030204" pitchFamily="18" charset="0"/>
                <a:cs typeface="Arial" panose="020B0604020202020204" pitchFamily="34" charset="0"/>
              </a:rPr>
              <a:t>Bagian organisasi tempat posisi tersebut berada.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Pelaporan Kepada (Reports To): </a:t>
            </a:r>
            <a:r>
              <a:rPr lang="id-ID" dirty="0">
                <a:solidFill>
                  <a:schemeClr val="tx1"/>
                </a:solidFill>
                <a:latin typeface="Cambria" panose="02040503050406030204" pitchFamily="18" charset="0"/>
                <a:cs typeface="Arial" panose="020B0604020202020204" pitchFamily="34" charset="0"/>
              </a:rPr>
              <a:t>Posisi atasan langsung yang bertanggung jawab atas pengawasan.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0172321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0E0A6-A42C-DC89-3A6E-FAAA92F1AFE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739B359-D7C8-D359-7840-BD7FD89349B6}"/>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4"/>
            </a:pPr>
            <a:r>
              <a:rPr lang="id-ID" b="1" dirty="0">
                <a:solidFill>
                  <a:schemeClr val="tx1"/>
                </a:solidFill>
                <a:latin typeface="Cambria" panose="02040503050406030204" pitchFamily="18" charset="0"/>
                <a:cs typeface="Arial" panose="020B0604020202020204" pitchFamily="34" charset="0"/>
              </a:rPr>
              <a:t>Tujuan Pekerjaan (Job Summary/Purpose): </a:t>
            </a:r>
            <a:r>
              <a:rPr lang="id-ID" dirty="0">
                <a:solidFill>
                  <a:schemeClr val="tx1"/>
                </a:solidFill>
                <a:latin typeface="Cambria" panose="02040503050406030204" pitchFamily="18" charset="0"/>
                <a:cs typeface="Arial" panose="020B0604020202020204" pitchFamily="34" charset="0"/>
              </a:rPr>
              <a:t>Ringkasan singkat tentang tujuan utama posisi dan kontribusinya terhadap organisasi.</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4"/>
            </a:pPr>
            <a:endParaRPr lang="en-US" b="1"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4"/>
            </a:pPr>
            <a:r>
              <a:rPr lang="id-ID" b="1" dirty="0">
                <a:solidFill>
                  <a:schemeClr val="tx1"/>
                </a:solidFill>
                <a:latin typeface="Cambria" panose="02040503050406030204" pitchFamily="18" charset="0"/>
                <a:cs typeface="Arial" panose="020B0604020202020204" pitchFamily="34" charset="0"/>
              </a:rPr>
              <a:t>Tugas dan Tanggung Jawab (Duties and Responsibilities): </a:t>
            </a:r>
            <a:r>
              <a:rPr lang="id-ID" dirty="0">
                <a:solidFill>
                  <a:schemeClr val="tx1"/>
                </a:solidFill>
                <a:latin typeface="Cambria" panose="02040503050406030204" pitchFamily="18" charset="0"/>
                <a:cs typeface="Arial" panose="020B0604020202020204" pitchFamily="34" charset="0"/>
              </a:rPr>
              <a:t>Daftar poin-poin spesifik mengenai apa yang harus dilakukan oleh pemegang posisi, seberapa sering, dan apa hasilnya yang diharapkan. Ini adalah bagian inti dari JD.</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973391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511DC-9800-3911-1E0C-BCF81038869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F6C4F4D-C348-D4B0-892A-05CBBCA69AFF}"/>
              </a:ext>
            </a:extLst>
          </p:cNvPr>
          <p:cNvSpPr txBox="1">
            <a:spLocks/>
          </p:cNvSpPr>
          <p:nvPr/>
        </p:nvSpPr>
        <p:spPr>
          <a:xfrm>
            <a:off x="457200" y="620688"/>
            <a:ext cx="8229600" cy="550547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6"/>
            </a:pPr>
            <a:r>
              <a:rPr lang="id-ID" b="1" dirty="0">
                <a:solidFill>
                  <a:schemeClr val="tx1"/>
                </a:solidFill>
                <a:latin typeface="Cambria" panose="02040503050406030204" pitchFamily="18" charset="0"/>
                <a:cs typeface="Arial" panose="020B0604020202020204" pitchFamily="34" charset="0"/>
              </a:rPr>
              <a:t>Kualifikasi (Qualifications)</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Pendidikan: </a:t>
            </a:r>
            <a:r>
              <a:rPr lang="id-ID" dirty="0">
                <a:solidFill>
                  <a:schemeClr val="tx1"/>
                </a:solidFill>
                <a:latin typeface="Cambria" panose="02040503050406030204" pitchFamily="18" charset="0"/>
                <a:cs typeface="Arial" panose="020B0604020202020204" pitchFamily="34" charset="0"/>
              </a:rPr>
              <a:t>Tingkat pendidikan minimum yang dibutuhkan (misalnya, S1 Manajemen, SMK Teknik).</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Pengalaman: </a:t>
            </a:r>
            <a:r>
              <a:rPr lang="id-ID" dirty="0">
                <a:solidFill>
                  <a:schemeClr val="tx1"/>
                </a:solidFill>
                <a:latin typeface="Cambria" panose="02040503050406030204" pitchFamily="18" charset="0"/>
                <a:cs typeface="Arial" panose="020B0604020202020204" pitchFamily="34" charset="0"/>
              </a:rPr>
              <a:t>Jumlah dan jenis pengalaman kerja yang relevan.</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Keterampilan: </a:t>
            </a:r>
            <a:r>
              <a:rPr lang="id-ID" dirty="0">
                <a:solidFill>
                  <a:schemeClr val="tx1"/>
                </a:solidFill>
                <a:latin typeface="Cambria" panose="02040503050406030204" pitchFamily="18" charset="0"/>
                <a:cs typeface="Arial" panose="020B0604020202020204" pitchFamily="34" charset="0"/>
              </a:rPr>
              <a:t>Keterampilan teknis (hard skills) dan non-teknis (soft skills) yang diperlukan (misalnya, mahir Microsoft Excel, kepemimpinan, komunikasi).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Sertifikasi/Lisensi: </a:t>
            </a:r>
            <a:r>
              <a:rPr lang="id-ID" dirty="0">
                <a:solidFill>
                  <a:schemeClr val="tx1"/>
                </a:solidFill>
                <a:latin typeface="Cambria" panose="02040503050406030204" pitchFamily="18" charset="0"/>
                <a:cs typeface="Arial" panose="020B0604020202020204" pitchFamily="34" charset="0"/>
              </a:rPr>
              <a:t>Jika relevan (misalnya, CPA untuk Akuntan).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5632637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119F2-A48F-2D3E-D45B-F37BCD4CDE4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64DE1C3-8F56-2C51-14DC-7079586F3A53}"/>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7"/>
            </a:pPr>
            <a:r>
              <a:rPr lang="id-ID" b="1" dirty="0">
                <a:solidFill>
                  <a:schemeClr val="tx1"/>
                </a:solidFill>
                <a:latin typeface="Cambria" panose="02040503050406030204" pitchFamily="18" charset="0"/>
                <a:cs typeface="Arial" panose="020B0604020202020204" pitchFamily="34" charset="0"/>
              </a:rPr>
              <a:t>Kondisi Kerja (Working Conditions): </a:t>
            </a:r>
            <a:r>
              <a:rPr lang="id-ID" dirty="0">
                <a:solidFill>
                  <a:schemeClr val="tx1"/>
                </a:solidFill>
                <a:latin typeface="Cambria" panose="02040503050406030204" pitchFamily="18" charset="0"/>
                <a:cs typeface="Arial" panose="020B0604020202020204" pitchFamily="34" charset="0"/>
              </a:rPr>
              <a:t>Informasi tentang lingkungan kerja (misalnya, kerja lapangan, lingkungan kantor, jam kerja fleksibel).</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7"/>
            </a:pPr>
            <a:endParaRPr lang="en-US" b="1"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7"/>
            </a:pPr>
            <a:r>
              <a:rPr lang="id-ID" b="1" dirty="0">
                <a:solidFill>
                  <a:schemeClr val="tx1"/>
                </a:solidFill>
                <a:latin typeface="Cambria" panose="02040503050406030204" pitchFamily="18" charset="0"/>
                <a:cs typeface="Arial" panose="020B0604020202020204" pitchFamily="34" charset="0"/>
              </a:rPr>
              <a:t>Kemampuan Fisik (Physical Demands): </a:t>
            </a:r>
            <a:r>
              <a:rPr lang="id-ID" dirty="0">
                <a:solidFill>
                  <a:schemeClr val="tx1"/>
                </a:solidFill>
                <a:latin typeface="Cambria" panose="02040503050406030204" pitchFamily="18" charset="0"/>
                <a:cs typeface="Arial" panose="020B0604020202020204" pitchFamily="34" charset="0"/>
              </a:rPr>
              <a:t>Jika ada persyaratan fisik khusus (misalnya, mampu mengangkat beban berat, berdiri lama).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1370343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A6615-BB5A-5937-ED82-B9FC1EAF0A1B}"/>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90BD01CB-C000-ADB8-1D6F-960294926960}"/>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Contoh Deskripsi Pekerjaan untuk Berbagai Unit</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AC2F8BDE-189C-E71B-DFEC-7805E5EFDF9B}"/>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Unit Pemasaran (Marketing Unit)</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Judul Pekerjaan: </a:t>
            </a:r>
            <a:r>
              <a:rPr lang="id-ID" dirty="0">
                <a:solidFill>
                  <a:schemeClr val="tx1"/>
                </a:solidFill>
                <a:latin typeface="Cambria" panose="02040503050406030204" pitchFamily="18" charset="0"/>
                <a:cs typeface="Arial" panose="020B0604020202020204" pitchFamily="34" charset="0"/>
              </a:rPr>
              <a:t>Spesialis Konten Digital</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Departemen: Pemasaran</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Melapor Kepada: Manajer Pemasaran</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b="1" dirty="0">
                <a:solidFill>
                  <a:schemeClr val="tx1"/>
                </a:solidFill>
                <a:latin typeface="Cambria" panose="02040503050406030204" pitchFamily="18" charset="0"/>
                <a:cs typeface="Arial" panose="020B0604020202020204" pitchFamily="34" charset="0"/>
              </a:rPr>
              <a:t>Tujuan Pekerjaan:</a:t>
            </a:r>
            <a:r>
              <a:rPr lang="id-ID" dirty="0">
                <a:solidFill>
                  <a:schemeClr val="tx1"/>
                </a:solidFill>
                <a:latin typeface="Cambria" panose="02040503050406030204" pitchFamily="18" charset="0"/>
                <a:cs typeface="Arial" panose="020B0604020202020204" pitchFamily="34" charset="0"/>
              </a:rPr>
              <a:t>Menciptakan dan mengelola konten digital yang menarik dan relevan untuk meningkatkan brand awareness, engagement, dan mendukung tujuan pemasaran perusahaan.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333537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6735</TotalTime>
  <Words>578</Words>
  <Application>Microsoft Office PowerPoint</Application>
  <PresentationFormat>On-screen Show (4:3)</PresentationFormat>
  <Paragraphs>54</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Cambria</vt:lpstr>
      <vt:lpstr>Poppins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508</cp:revision>
  <cp:lastPrinted>2017-08-29T02:54:51Z</cp:lastPrinted>
  <dcterms:created xsi:type="dcterms:W3CDTF">2010-04-18T12:06:30Z</dcterms:created>
  <dcterms:modified xsi:type="dcterms:W3CDTF">2025-06-10T09:07:40Z</dcterms:modified>
</cp:coreProperties>
</file>