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99" r:id="rId3"/>
    <p:sldId id="301" r:id="rId4"/>
    <p:sldId id="302" r:id="rId5"/>
    <p:sldId id="303" r:id="rId6"/>
    <p:sldId id="304" r:id="rId7"/>
    <p:sldId id="305" r:id="rId8"/>
    <p:sldId id="306" r:id="rId9"/>
    <p:sldId id="307" r:id="rId10"/>
    <p:sldId id="308" r:id="rId11"/>
    <p:sldId id="309" r:id="rId12"/>
    <p:sldId id="300" r:id="rId13"/>
  </p:sldIdLst>
  <p:sldSz cx="9144000" cy="6858000" type="screen4x3"/>
  <p:notesSz cx="7045325" cy="9345613"/>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576" autoAdjust="0"/>
  </p:normalViewPr>
  <p:slideViewPr>
    <p:cSldViewPr>
      <p:cViewPr varScale="1">
        <p:scale>
          <a:sx n="49" d="100"/>
          <a:sy n="49" d="100"/>
        </p:scale>
        <p:origin x="1732"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E8B6B-A2D3-0567-EEF2-7C4D02C5D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C0D52-E975-8943-C164-4DE57DCDA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3FE8D-7F47-0EDF-92D0-9984EEFFAD2C}"/>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8B323955-55A6-11D4-9352-2C6DA1CE1B2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55642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EB632-BB56-142C-0660-1922746AC3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3614B5-4739-7A0F-EB22-36D306C63A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72A5E2-2680-EF1D-B1F2-4E3E08C7D6D2}"/>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0C9B9D91-10C3-2CA3-A50E-13A549E5705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38280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994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FA062-E194-0781-8F53-035B07D00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AD016-1EDB-8CED-ABE7-B5777CEF3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5B84D0-BFE6-9A37-A2C1-67A41E38F0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efisiensi bahan dapat diwujudkan dengan memilih material yang tahan lama dan mudah didaur ulang, menggunakan cetakan ganda atau multifungsi untuk mengurangi limbah produksi, serta memanfaatkan sisa bahan dari proyek sebelumnya. </a:t>
            </a:r>
          </a:p>
          <a:p>
            <a:endParaRPr lang="id-ID" dirty="0"/>
          </a:p>
        </p:txBody>
      </p:sp>
      <p:sp>
        <p:nvSpPr>
          <p:cNvPr id="4" name="Date Placeholder 3">
            <a:extLst>
              <a:ext uri="{FF2B5EF4-FFF2-40B4-BE49-F238E27FC236}">
                <a16:creationId xmlns:a16="http://schemas.microsoft.com/office/drawing/2014/main" id="{3A8A8E9B-09B6-5C20-DE8C-FA3A78E4A73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2408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52A2A-B5EC-81BE-FD7F-B581EBC2A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F2EC9-025F-CEC5-B25F-D401EDBD82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78A0E2-0C4E-5D28-CE5F-751BA46774C5}"/>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F4E4CA1F-7B9D-06A0-7386-37BF3040098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912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D49D7-D306-EFB0-A2DF-14D72C4E32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4CA16-7868-7B92-994D-A2F6E76FE1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F43A07-F18A-F2F3-5947-F94E1100B6FE}"/>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6EFAA8DE-ABA4-BDA9-826F-69F6FAF6907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39112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31EFA-BF80-D4EC-0BBD-51C76DB1A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1FD9F-4303-B4B9-AD04-2259035331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C2DEEC-318F-44FF-8E2D-0E4A95F3EC63}"/>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1CEDED08-3422-4455-A18A-5B2247ED15A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626137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1E6D0-0839-C073-C660-7C1D3EA1B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1DF64-D806-36FA-B236-FF1A1E52B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A63232-C98F-9F21-8034-C24F3211654A}"/>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4F95C96D-BF8A-6FDE-A34E-569DDFA89D6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08639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7CA86-F5A3-462A-9CD4-7DED65DBA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088BB-EC05-D067-ED59-1857D228A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1491D-C28D-D29E-8397-9B42B4D94042}"/>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64F4DF28-DCC3-0F47-9092-104CBC743EA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7022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E2CE0-2AE7-96C3-6348-6CA2E73D5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B93E9-829B-EFE1-1C3A-F6AC2AE24D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05AF4-A5AC-29E4-33D3-B13311FDD724}"/>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FDD96529-8C90-2C02-F38F-8209A877127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535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a:t>
            </a:r>
            <a:r>
              <a:rPr lang="id-ID" sz="1100" b="0" i="0" dirty="0">
                <a:solidFill>
                  <a:srgbClr val="333333"/>
                </a:solidFill>
                <a:effectLst/>
                <a:latin typeface="Poppins" panose="00000500000000000000" pitchFamily="2" charset="0"/>
              </a:rPr>
              <a:t>DHP23201 - Pengantar Manajemen</a:t>
            </a:r>
            <a:r>
              <a:rPr lang="en-US" sz="1100" b="0" i="0" dirty="0">
                <a:solidFill>
                  <a:srgbClr val="333333"/>
                </a:solidFill>
                <a:effectLst/>
                <a:latin typeface="Poppins" panose="00000500000000000000" pitchFamily="2" charset="0"/>
              </a:rPr>
              <a:t> – Nia </a:t>
            </a:r>
            <a:r>
              <a:rPr lang="en-US" sz="1100" b="0" i="0" dirty="0" err="1">
                <a:solidFill>
                  <a:srgbClr val="333333"/>
                </a:solidFill>
                <a:effectLst/>
                <a:latin typeface="Poppins" panose="00000500000000000000" pitchFamily="2" charset="0"/>
              </a:rPr>
              <a:t>Lefiani</a:t>
            </a:r>
            <a:endParaRPr lang="en-US" sz="1100" b="0" i="0" dirty="0">
              <a:solidFill>
                <a:srgbClr val="333333"/>
              </a:solidFill>
              <a:effectLst/>
              <a:latin typeface="Poppins" panose="00000500000000000000" pitchFamily="2"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a:t>
            </a:r>
            <a:r>
              <a:rPr lang="id-ID" sz="1100" b="0" i="0" dirty="0">
                <a:solidFill>
                  <a:srgbClr val="333333"/>
                </a:solidFill>
                <a:effectLst/>
                <a:latin typeface="Poppins" panose="00000500000000000000" pitchFamily="2" charset="0"/>
              </a:rPr>
              <a:t>DHP23201 - Pengantar Manajemen</a:t>
            </a:r>
            <a:r>
              <a:rPr lang="en-US" sz="1100" b="0" i="0" dirty="0">
                <a:solidFill>
                  <a:srgbClr val="333333"/>
                </a:solidFill>
                <a:effectLst/>
                <a:latin typeface="Poppins" panose="00000500000000000000" pitchFamily="2" charset="0"/>
              </a:rPr>
              <a:t> – Nia </a:t>
            </a:r>
            <a:r>
              <a:rPr lang="en-US" sz="1100" b="0" i="0" dirty="0" err="1">
                <a:solidFill>
                  <a:srgbClr val="333333"/>
                </a:solidFill>
                <a:effectLst/>
                <a:latin typeface="Poppins" panose="00000500000000000000" pitchFamily="2" charset="0"/>
              </a:rPr>
              <a:t>Lefiani</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a:t>
            </a:r>
            <a:r>
              <a:rPr lang="id-ID" sz="1100" b="0" i="0" dirty="0">
                <a:solidFill>
                  <a:srgbClr val="333333"/>
                </a:solidFill>
                <a:effectLst/>
                <a:latin typeface="Poppins" panose="00000500000000000000" pitchFamily="2" charset="0"/>
              </a:rPr>
              <a:t>DHP23201 - Pengantar Manajemen</a:t>
            </a:r>
            <a:r>
              <a:rPr lang="en-US" sz="1100" b="0" i="0" dirty="0">
                <a:solidFill>
                  <a:srgbClr val="333333"/>
                </a:solidFill>
                <a:effectLst/>
                <a:latin typeface="Poppins" panose="00000500000000000000" pitchFamily="2" charset="0"/>
              </a:rPr>
              <a:t> – Nia </a:t>
            </a:r>
            <a:r>
              <a:rPr lang="en-US" sz="1100" b="0" i="0" dirty="0" err="1">
                <a:solidFill>
                  <a:srgbClr val="333333"/>
                </a:solidFill>
                <a:effectLst/>
                <a:latin typeface="Poppins" panose="00000500000000000000" pitchFamily="2" charset="0"/>
              </a:rPr>
              <a:t>Lefiani</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en-US"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Pengantar</a:t>
            </a: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t>
            </a:r>
            <a:r>
              <a:rPr lang="en-US"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Manajemen</a:t>
            </a:r>
            <a:endPar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5</a:t>
            </a: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89035-4253-D04A-75F6-1CC1BFD4A21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D3440F4-9E9D-7DBA-C929-0EF8BFE1E1B3}"/>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Strategi Meningkatkan Efisiensi dalam Desain</a:t>
            </a:r>
          </a:p>
        </p:txBody>
      </p:sp>
      <p:sp>
        <p:nvSpPr>
          <p:cNvPr id="4" name="Content Placeholder 2">
            <a:extLst>
              <a:ext uri="{FF2B5EF4-FFF2-40B4-BE49-F238E27FC236}">
                <a16:creationId xmlns:a16="http://schemas.microsoft.com/office/drawing/2014/main" id="{86AE283E-8E49-91DF-6F66-2DA0211D74AE}"/>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rabicPeriod"/>
            </a:pPr>
            <a:r>
              <a:rPr lang="id-ID" dirty="0">
                <a:solidFill>
                  <a:schemeClr val="tx1"/>
                </a:solidFill>
              </a:rPr>
              <a:t>Buat perencanaan yang rinci sejak awal.</a:t>
            </a:r>
            <a:endParaRPr lang="en-US" dirty="0">
              <a:solidFill>
                <a:schemeClr val="tx1"/>
              </a:solidFill>
            </a:endParaRPr>
          </a:p>
          <a:p>
            <a:pPr marL="514350" indent="-514350" algn="l">
              <a:buAutoNum type="arabicPeriod"/>
            </a:pPr>
            <a:r>
              <a:rPr lang="id-ID" dirty="0">
                <a:solidFill>
                  <a:schemeClr val="tx1"/>
                </a:solidFill>
              </a:rPr>
              <a:t>Lakukan evaluasi dan briefing rutin.</a:t>
            </a:r>
            <a:endParaRPr lang="en-US" dirty="0">
              <a:solidFill>
                <a:schemeClr val="tx1"/>
              </a:solidFill>
            </a:endParaRPr>
          </a:p>
          <a:p>
            <a:pPr marL="514350" indent="-514350" algn="l">
              <a:buAutoNum type="arabicPeriod"/>
            </a:pPr>
            <a:r>
              <a:rPr lang="id-ID" dirty="0">
                <a:solidFill>
                  <a:schemeClr val="tx1"/>
                </a:solidFill>
              </a:rPr>
              <a:t>Gunakan teknologi yang sesuai dan hemat waktu.</a:t>
            </a:r>
            <a:endParaRPr lang="en-US" dirty="0">
              <a:solidFill>
                <a:schemeClr val="tx1"/>
              </a:solidFill>
            </a:endParaRPr>
          </a:p>
          <a:p>
            <a:pPr marL="514350" indent="-514350" algn="l">
              <a:buAutoNum type="arabicPeriod"/>
            </a:pPr>
            <a:r>
              <a:rPr lang="id-ID" dirty="0">
                <a:solidFill>
                  <a:schemeClr val="tx1"/>
                </a:solidFill>
              </a:rPr>
              <a:t>Terapkan sistem kerja berbasis hasil, bukan jam kerja.</a:t>
            </a:r>
            <a:endParaRPr lang="en-US" dirty="0">
              <a:solidFill>
                <a:schemeClr val="tx1"/>
              </a:solidFill>
            </a:endParaRPr>
          </a:p>
          <a:p>
            <a:pPr marL="514350" indent="-514350" algn="l">
              <a:buAutoNum type="arabicPeriod"/>
            </a:pPr>
            <a:r>
              <a:rPr lang="id-ID" dirty="0">
                <a:solidFill>
                  <a:schemeClr val="tx1"/>
                </a:solidFill>
              </a:rPr>
              <a:t>Lakukan review proyek sebelumnya sebagai pembelajaran.</a:t>
            </a:r>
          </a:p>
        </p:txBody>
      </p:sp>
    </p:spTree>
    <p:extLst>
      <p:ext uri="{BB962C8B-B14F-4D97-AF65-F5344CB8AC3E}">
        <p14:creationId xmlns:p14="http://schemas.microsoft.com/office/powerpoint/2010/main" val="4122303250"/>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A567B-97DB-E609-60EF-3E0400928445}"/>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D40E170-E173-BF1D-180F-90C7801BBE23}"/>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dirty="0">
                <a:solidFill>
                  <a:schemeClr val="tx1"/>
                </a:solidFill>
              </a:rPr>
              <a:t>Efisiensi dalam desain adalah gabungan dari manajemen waktu, SDM, uang, material, dan komunikasi yang baik. Dalam industri yang cepat dan kompetitif, efisiensi bukan hanya soal hemat, tapi soal strategi dan keberhasilan hasil akhir. Praktik efisiensi mendukung keberlanjutan dan inovasi.</a:t>
            </a:r>
          </a:p>
        </p:txBody>
      </p:sp>
    </p:spTree>
    <p:extLst>
      <p:ext uri="{BB962C8B-B14F-4D97-AF65-F5344CB8AC3E}">
        <p14:creationId xmlns:p14="http://schemas.microsoft.com/office/powerpoint/2010/main" val="2679541454"/>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Efisiensi Waktu, SDM, Uang, Material, dan Lain-lain dalam Desain</a:t>
            </a: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b="1" dirty="0">
              <a:solidFill>
                <a:schemeClr val="tx1"/>
              </a:solidFill>
              <a:latin typeface="Cambria" panose="02040503050406030204" pitchFamily="18" charset="0"/>
              <a:cs typeface="Arial" panose="020B0604020202020204" pitchFamily="34" charset="0"/>
            </a:endParaRPr>
          </a:p>
          <a:p>
            <a:r>
              <a:rPr lang="en-US" b="1" dirty="0" err="1">
                <a:solidFill>
                  <a:schemeClr val="tx1"/>
                </a:solidFill>
                <a:latin typeface="Cambria" panose="02040503050406030204" pitchFamily="18" charset="0"/>
                <a:cs typeface="Arial" panose="020B0604020202020204" pitchFamily="34" charset="0"/>
              </a:rPr>
              <a:t>Pendahuluan</a:t>
            </a:r>
            <a:endParaRPr lang="en-US" b="1" dirty="0">
              <a:solidFill>
                <a:schemeClr val="tx1"/>
              </a:solidFill>
              <a:latin typeface="Cambria" panose="02040503050406030204" pitchFamily="18" charset="0"/>
              <a:cs typeface="Arial" panose="020B0604020202020204" pitchFamily="34" charset="0"/>
            </a:endParaRPr>
          </a:p>
          <a:p>
            <a:pPr algn="l"/>
            <a:endParaRPr lang="en-US" dirty="0">
              <a:solidFill>
                <a:schemeClr val="tx1"/>
              </a:solidFill>
              <a:latin typeface="Cambria" panose="02040503050406030204" pitchFamily="18" charset="0"/>
              <a:cs typeface="Arial" panose="020B0604020202020204" pitchFamily="34" charset="0"/>
            </a:endParaRPr>
          </a:p>
          <a:p>
            <a:pPr algn="l"/>
            <a:r>
              <a:rPr lang="id-ID" dirty="0">
                <a:solidFill>
                  <a:schemeClr val="tx1"/>
                </a:solidFill>
                <a:latin typeface="Cambria" panose="02040503050406030204" pitchFamily="18" charset="0"/>
                <a:cs typeface="Arial" panose="020B0604020202020204" pitchFamily="34" charset="0"/>
              </a:rPr>
              <a:t>Efisiensi dalam desain adalah kemampuan untuk menghasilkan hasil terbaik dengan memanfaatkan sumber daya seminimal mungkin. Dalam proses desain, baik di sektor industri kreatif, pariwisata, arsitektur, maupun produk digital, efisiensi menjadi kunci keberhasilan proyek. Efisiensi tidak hanya berarti menghemat, tetapi juga mengoptimalkan hasil tanpa mengorbankan kualitas.</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0FECD-38BE-F797-B67E-AFA014F2CBB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409F5B9-97E9-B21C-9E55-513D962920CF}"/>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Pengertian Efisiensi dalam Desain</a:t>
            </a:r>
          </a:p>
        </p:txBody>
      </p:sp>
      <p:sp>
        <p:nvSpPr>
          <p:cNvPr id="4" name="Content Placeholder 2">
            <a:extLst>
              <a:ext uri="{FF2B5EF4-FFF2-40B4-BE49-F238E27FC236}">
                <a16:creationId xmlns:a16="http://schemas.microsoft.com/office/drawing/2014/main" id="{E8DBF65A-5265-12E8-D9F9-BBF16FB1C6F0}"/>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b="1" dirty="0">
              <a:solidFill>
                <a:schemeClr val="tx1"/>
              </a:solidFill>
              <a:latin typeface="Cambria" panose="02040503050406030204" pitchFamily="18" charset="0"/>
              <a:cs typeface="Arial" panose="020B0604020202020204" pitchFamily="34" charset="0"/>
            </a:endParaRPr>
          </a:p>
          <a:p>
            <a:pPr algn="l"/>
            <a:r>
              <a:rPr lang="id-ID" dirty="0">
                <a:solidFill>
                  <a:schemeClr val="tx1"/>
                </a:solidFill>
                <a:latin typeface="Cambria" panose="02040503050406030204" pitchFamily="18" charset="0"/>
                <a:cs typeface="Arial" panose="020B0604020202020204" pitchFamily="34" charset="0"/>
              </a:rPr>
              <a:t>Efisiensi dalam konteks desain merujuk pada pencapaian tujuan desain secara maksimal dengan penggunaan waktu, biaya, tenaga, dan bahan yang seimbang dan terkontrol. Efisiensi mencerminkan kemampuan tim untuk mengelola proyek secara strategis dan hemat sumber daya.</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646756812"/>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91805-8541-360F-016C-B6DE565F127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4AB2795-87CD-1F23-1EE6-541F94E1F75A}"/>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Komponen Efisiensi dalam Desain</a:t>
            </a:r>
          </a:p>
        </p:txBody>
      </p:sp>
      <p:sp>
        <p:nvSpPr>
          <p:cNvPr id="4" name="Content Placeholder 2">
            <a:extLst>
              <a:ext uri="{FF2B5EF4-FFF2-40B4-BE49-F238E27FC236}">
                <a16:creationId xmlns:a16="http://schemas.microsoft.com/office/drawing/2014/main" id="{57A72E66-55DA-0437-DA8A-4BA11B9348BE}"/>
              </a:ext>
            </a:extLst>
          </p:cNvPr>
          <p:cNvSpPr txBox="1">
            <a:spLocks/>
          </p:cNvSpPr>
          <p:nvPr/>
        </p:nvSpPr>
        <p:spPr>
          <a:xfrm>
            <a:off x="457200" y="1600200"/>
            <a:ext cx="8229600" cy="4525963"/>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None/>
            </a:pPr>
            <a:r>
              <a:rPr lang="en-US" b="1" dirty="0">
                <a:solidFill>
                  <a:schemeClr val="tx1"/>
                </a:solidFill>
              </a:rPr>
              <a:t>1. </a:t>
            </a:r>
            <a:r>
              <a:rPr lang="id-ID" b="1" dirty="0">
                <a:solidFill>
                  <a:schemeClr val="tx1"/>
                </a:solidFill>
              </a:rPr>
              <a:t>Efisiensi Waktu</a:t>
            </a:r>
          </a:p>
          <a:p>
            <a:pPr marL="457200" indent="-457200" algn="l">
              <a:buFont typeface="Arial" panose="020B0604020202020204" pitchFamily="34" charset="0"/>
              <a:buChar char="•"/>
            </a:pPr>
            <a:r>
              <a:rPr lang="id-ID" dirty="0">
                <a:solidFill>
                  <a:schemeClr val="tx1"/>
                </a:solidFill>
              </a:rPr>
              <a:t>Mengatur timeline proyek secara realistis.</a:t>
            </a:r>
            <a:endParaRPr lang="en-US" dirty="0">
              <a:solidFill>
                <a:schemeClr val="tx1"/>
              </a:solidFill>
            </a:endParaRPr>
          </a:p>
          <a:p>
            <a:pPr marL="457200" indent="-457200" algn="l">
              <a:buFont typeface="Arial" panose="020B0604020202020204" pitchFamily="34" charset="0"/>
              <a:buChar char="•"/>
            </a:pPr>
            <a:r>
              <a:rPr lang="id-ID" dirty="0">
                <a:solidFill>
                  <a:schemeClr val="tx1"/>
                </a:solidFill>
              </a:rPr>
              <a:t>Menghindari revisi berulang dengan perencanaan yang matang.</a:t>
            </a:r>
            <a:endParaRPr lang="en-US" dirty="0">
              <a:solidFill>
                <a:schemeClr val="tx1"/>
              </a:solidFill>
            </a:endParaRPr>
          </a:p>
          <a:p>
            <a:pPr marL="457200" indent="-457200" algn="l">
              <a:buFont typeface="Arial" panose="020B0604020202020204" pitchFamily="34" charset="0"/>
              <a:buChar char="•"/>
            </a:pPr>
            <a:r>
              <a:rPr lang="id-ID" dirty="0">
                <a:solidFill>
                  <a:schemeClr val="tx1"/>
                </a:solidFill>
              </a:rPr>
              <a:t>Memanfaatkan software desain yang mempercepat proses kerja.</a:t>
            </a:r>
            <a:endParaRPr lang="en-US" dirty="0">
              <a:solidFill>
                <a:schemeClr val="tx1"/>
              </a:solidFill>
            </a:endParaRPr>
          </a:p>
          <a:p>
            <a:pPr marL="457200" indent="-457200" algn="l">
              <a:buFont typeface="Arial" panose="020B0604020202020204" pitchFamily="34" charset="0"/>
              <a:buChar char="•"/>
            </a:pPr>
            <a:r>
              <a:rPr lang="id-ID" dirty="0">
                <a:solidFill>
                  <a:schemeClr val="tx1"/>
                </a:solidFill>
              </a:rPr>
              <a:t>Menentukan prioritas pekerjaan berdasarkan urgensi dan dampaknya.</a:t>
            </a:r>
          </a:p>
          <a:p>
            <a:pPr algn="l"/>
            <a:r>
              <a:rPr lang="id-ID" dirty="0">
                <a:solidFill>
                  <a:schemeClr val="tx1"/>
                </a:solidFill>
              </a:rPr>
              <a:t>Contoh: Menggunakan template desain dasar untuk proyek promosi wisata agar tidak membuat ulang dari nol.</a:t>
            </a:r>
          </a:p>
        </p:txBody>
      </p:sp>
    </p:spTree>
    <p:extLst>
      <p:ext uri="{BB962C8B-B14F-4D97-AF65-F5344CB8AC3E}">
        <p14:creationId xmlns:p14="http://schemas.microsoft.com/office/powerpoint/2010/main" val="108571841"/>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916C0-A023-1A65-179B-DF782A686C8E}"/>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9A72E18-497D-381F-04F4-C5A692C9B3F1}"/>
              </a:ext>
            </a:extLst>
          </p:cNvPr>
          <p:cNvSpPr txBox="1">
            <a:spLocks/>
          </p:cNvSpPr>
          <p:nvPr/>
        </p:nvSpPr>
        <p:spPr>
          <a:xfrm>
            <a:off x="457200" y="764704"/>
            <a:ext cx="8229600" cy="53614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rPr>
              <a:t>2. Efisiensi SDM (Sumber Daya Manusia)</a:t>
            </a:r>
            <a:endParaRPr lang="en-US" b="1" dirty="0">
              <a:solidFill>
                <a:schemeClr val="tx1"/>
              </a:solidFill>
            </a:endParaRPr>
          </a:p>
          <a:p>
            <a:pPr marL="457200" indent="-457200" algn="l">
              <a:buFont typeface="Arial" panose="020B0604020202020204" pitchFamily="34" charset="0"/>
              <a:buChar char="•"/>
            </a:pPr>
            <a:r>
              <a:rPr lang="id-ID" dirty="0">
                <a:solidFill>
                  <a:schemeClr val="tx1"/>
                </a:solidFill>
              </a:rPr>
              <a:t>Menyusun tim desain sesuai kompetensi (desainer grafis, copywriter, animator, dll).</a:t>
            </a:r>
            <a:endParaRPr lang="en-US" dirty="0">
              <a:solidFill>
                <a:schemeClr val="tx1"/>
              </a:solidFill>
            </a:endParaRPr>
          </a:p>
          <a:p>
            <a:pPr marL="457200" indent="-457200" algn="l">
              <a:buFont typeface="Arial" panose="020B0604020202020204" pitchFamily="34" charset="0"/>
              <a:buChar char="•"/>
            </a:pPr>
            <a:r>
              <a:rPr lang="id-ID" dirty="0">
                <a:solidFill>
                  <a:schemeClr val="tx1"/>
                </a:solidFill>
              </a:rPr>
              <a:t>Mendelegasikan tugas dengan efektif.</a:t>
            </a:r>
            <a:endParaRPr lang="en-US" dirty="0">
              <a:solidFill>
                <a:schemeClr val="tx1"/>
              </a:solidFill>
            </a:endParaRPr>
          </a:p>
          <a:p>
            <a:pPr marL="457200" indent="-457200" algn="l">
              <a:buFont typeface="Arial" panose="020B0604020202020204" pitchFamily="34" charset="0"/>
              <a:buChar char="•"/>
            </a:pPr>
            <a:r>
              <a:rPr lang="id-ID" dirty="0">
                <a:solidFill>
                  <a:schemeClr val="tx1"/>
                </a:solidFill>
              </a:rPr>
              <a:t>Memberikan pelatihan jika diperlukan untuk menghindari ketergantungan eksternal.</a:t>
            </a:r>
            <a:endParaRPr lang="en-US" dirty="0">
              <a:solidFill>
                <a:schemeClr val="tx1"/>
              </a:solidFill>
            </a:endParaRPr>
          </a:p>
          <a:p>
            <a:pPr algn="l"/>
            <a:endParaRPr lang="en-US" dirty="0">
              <a:solidFill>
                <a:schemeClr val="tx1"/>
              </a:solidFill>
            </a:endParaRPr>
          </a:p>
          <a:p>
            <a:pPr algn="l"/>
            <a:r>
              <a:rPr lang="id-ID" dirty="0">
                <a:solidFill>
                  <a:schemeClr val="tx1"/>
                </a:solidFill>
              </a:rPr>
              <a:t>Contoh:Menggabungkan tim desain dengan pemasaran agar proses revisi promosi lebih cepat dan tidak tumpang tindih.</a:t>
            </a:r>
          </a:p>
        </p:txBody>
      </p:sp>
    </p:spTree>
    <p:extLst>
      <p:ext uri="{BB962C8B-B14F-4D97-AF65-F5344CB8AC3E}">
        <p14:creationId xmlns:p14="http://schemas.microsoft.com/office/powerpoint/2010/main" val="1456330667"/>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B2548-28C6-0465-A6E7-A9BC1F1C5A45}"/>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1BE6657-31D2-1869-6457-096C4FEFFF6A}"/>
              </a:ext>
            </a:extLst>
          </p:cNvPr>
          <p:cNvSpPr txBox="1">
            <a:spLocks/>
          </p:cNvSpPr>
          <p:nvPr/>
        </p:nvSpPr>
        <p:spPr>
          <a:xfrm>
            <a:off x="457200" y="764704"/>
            <a:ext cx="8229600" cy="53614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rPr>
              <a:t>3. Efisiensi Uang / Biaya</a:t>
            </a:r>
            <a:endParaRPr lang="en-US" b="1" dirty="0">
              <a:solidFill>
                <a:schemeClr val="tx1"/>
              </a:solidFill>
            </a:endParaRPr>
          </a:p>
          <a:p>
            <a:pPr marL="457200" indent="-457200" algn="l">
              <a:buFont typeface="Arial" panose="020B0604020202020204" pitchFamily="34" charset="0"/>
              <a:buChar char="•"/>
            </a:pPr>
            <a:r>
              <a:rPr lang="id-ID" dirty="0">
                <a:solidFill>
                  <a:schemeClr val="tx1"/>
                </a:solidFill>
              </a:rPr>
              <a:t>Menyusun anggaran yang jelas di awal proyek.</a:t>
            </a:r>
            <a:endParaRPr lang="en-US" dirty="0">
              <a:solidFill>
                <a:schemeClr val="tx1"/>
              </a:solidFill>
            </a:endParaRPr>
          </a:p>
          <a:p>
            <a:pPr marL="457200" indent="-457200" algn="l">
              <a:buFont typeface="Arial" panose="020B0604020202020204" pitchFamily="34" charset="0"/>
              <a:buChar char="•"/>
            </a:pPr>
            <a:r>
              <a:rPr lang="id-ID" dirty="0">
                <a:solidFill>
                  <a:schemeClr val="tx1"/>
                </a:solidFill>
              </a:rPr>
              <a:t>Menggunakan sumber daya internal sebelum menyewa jasa luar.</a:t>
            </a:r>
            <a:endParaRPr lang="en-US" dirty="0">
              <a:solidFill>
                <a:schemeClr val="tx1"/>
              </a:solidFill>
            </a:endParaRPr>
          </a:p>
          <a:p>
            <a:pPr marL="457200" indent="-457200" algn="l">
              <a:buFont typeface="Arial" panose="020B0604020202020204" pitchFamily="34" charset="0"/>
              <a:buChar char="•"/>
            </a:pPr>
            <a:r>
              <a:rPr lang="id-ID" dirty="0">
                <a:solidFill>
                  <a:schemeClr val="tx1"/>
                </a:solidFill>
              </a:rPr>
              <a:t>Menghindari pemborosan seperti cetak brosur berlebihan.</a:t>
            </a:r>
            <a:endParaRPr lang="en-US" dirty="0">
              <a:solidFill>
                <a:schemeClr val="tx1"/>
              </a:solidFill>
            </a:endParaRPr>
          </a:p>
          <a:p>
            <a:pPr algn="l"/>
            <a:endParaRPr lang="en-US" dirty="0">
              <a:solidFill>
                <a:schemeClr val="tx1"/>
              </a:solidFill>
            </a:endParaRPr>
          </a:p>
          <a:p>
            <a:pPr algn="l"/>
            <a:r>
              <a:rPr lang="id-ID" dirty="0">
                <a:solidFill>
                  <a:schemeClr val="tx1"/>
                </a:solidFill>
              </a:rPr>
              <a:t>Contoh:Menggunakan media digital untuk promosi daripada mencetak ribuan poster fisik.</a:t>
            </a:r>
          </a:p>
        </p:txBody>
      </p:sp>
    </p:spTree>
    <p:extLst>
      <p:ext uri="{BB962C8B-B14F-4D97-AF65-F5344CB8AC3E}">
        <p14:creationId xmlns:p14="http://schemas.microsoft.com/office/powerpoint/2010/main" val="2929123201"/>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0173F-09A5-5BFC-17BB-A73C42F01252}"/>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C867CD6-CFB5-45D2-98C6-7084FB2E968A}"/>
              </a:ext>
            </a:extLst>
          </p:cNvPr>
          <p:cNvSpPr txBox="1">
            <a:spLocks/>
          </p:cNvSpPr>
          <p:nvPr/>
        </p:nvSpPr>
        <p:spPr>
          <a:xfrm>
            <a:off x="457200" y="836712"/>
            <a:ext cx="4038600" cy="528945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pPr>
            <a:r>
              <a:rPr lang="en-US" sz="2000" b="1" dirty="0">
                <a:solidFill>
                  <a:schemeClr val="tx1"/>
                </a:solidFill>
              </a:rPr>
              <a:t>4. </a:t>
            </a:r>
            <a:r>
              <a:rPr lang="en-US" sz="2000" b="1" dirty="0" err="1">
                <a:solidFill>
                  <a:schemeClr val="tx1"/>
                </a:solidFill>
              </a:rPr>
              <a:t>Efisiensi</a:t>
            </a:r>
            <a:r>
              <a:rPr lang="en-US" sz="2000" b="1" dirty="0">
                <a:solidFill>
                  <a:schemeClr val="tx1"/>
                </a:solidFill>
              </a:rPr>
              <a:t> Material</a:t>
            </a:r>
          </a:p>
          <a:p>
            <a:pPr marL="342900" indent="-342900" algn="l">
              <a:lnSpc>
                <a:spcPct val="90000"/>
              </a:lnSpc>
              <a:buFont typeface="Arial" pitchFamily="34" charset="0"/>
              <a:buChar char="•"/>
            </a:pPr>
            <a:r>
              <a:rPr lang="en-US" sz="2000" dirty="0" err="1">
                <a:solidFill>
                  <a:schemeClr val="tx1"/>
                </a:solidFill>
              </a:rPr>
              <a:t>Memilih</a:t>
            </a:r>
            <a:r>
              <a:rPr lang="en-US" sz="2000" dirty="0">
                <a:solidFill>
                  <a:schemeClr val="tx1"/>
                </a:solidFill>
              </a:rPr>
              <a:t> </a:t>
            </a:r>
            <a:r>
              <a:rPr lang="en-US" sz="2000" dirty="0" err="1">
                <a:solidFill>
                  <a:schemeClr val="tx1"/>
                </a:solidFill>
              </a:rPr>
              <a:t>bahan</a:t>
            </a:r>
            <a:r>
              <a:rPr lang="en-US" sz="2000" dirty="0">
                <a:solidFill>
                  <a:schemeClr val="tx1"/>
                </a:solidFill>
              </a:rPr>
              <a:t> yang </a:t>
            </a:r>
            <a:r>
              <a:rPr lang="en-US" sz="2000" dirty="0" err="1">
                <a:solidFill>
                  <a:schemeClr val="tx1"/>
                </a:solidFill>
              </a:rPr>
              <a:t>tepat</a:t>
            </a:r>
            <a:r>
              <a:rPr lang="en-US" sz="2000" dirty="0">
                <a:solidFill>
                  <a:schemeClr val="tx1"/>
                </a:solidFill>
              </a:rPr>
              <a:t> </a:t>
            </a:r>
            <a:r>
              <a:rPr lang="en-US" sz="2000" dirty="0" err="1">
                <a:solidFill>
                  <a:schemeClr val="tx1"/>
                </a:solidFill>
              </a:rPr>
              <a:t>guna</a:t>
            </a:r>
            <a:r>
              <a:rPr lang="en-US" sz="2000" dirty="0">
                <a:solidFill>
                  <a:schemeClr val="tx1"/>
                </a:solidFill>
              </a:rPr>
              <a:t> dan </a:t>
            </a:r>
            <a:r>
              <a:rPr lang="en-US" sz="2000" dirty="0" err="1">
                <a:solidFill>
                  <a:schemeClr val="tx1"/>
                </a:solidFill>
              </a:rPr>
              <a:t>tahan</a:t>
            </a:r>
            <a:r>
              <a:rPr lang="en-US" sz="2000" dirty="0">
                <a:solidFill>
                  <a:schemeClr val="tx1"/>
                </a:solidFill>
              </a:rPr>
              <a:t> lama.</a:t>
            </a:r>
          </a:p>
          <a:p>
            <a:pPr marL="342900" indent="-342900" algn="l">
              <a:lnSpc>
                <a:spcPct val="90000"/>
              </a:lnSpc>
              <a:buFont typeface="Arial" pitchFamily="34" charset="0"/>
              <a:buChar char="•"/>
            </a:pPr>
            <a:r>
              <a:rPr lang="en-US" sz="2000" dirty="0" err="1">
                <a:solidFill>
                  <a:schemeClr val="tx1"/>
                </a:solidFill>
              </a:rPr>
              <a:t>Menggunakan</a:t>
            </a:r>
            <a:r>
              <a:rPr lang="en-US" sz="2000" dirty="0">
                <a:solidFill>
                  <a:schemeClr val="tx1"/>
                </a:solidFill>
              </a:rPr>
              <a:t> material </a:t>
            </a:r>
            <a:r>
              <a:rPr lang="en-US" sz="2000" dirty="0" err="1">
                <a:solidFill>
                  <a:schemeClr val="tx1"/>
                </a:solidFill>
              </a:rPr>
              <a:t>ramah</a:t>
            </a:r>
            <a:r>
              <a:rPr lang="en-US" sz="2000" dirty="0">
                <a:solidFill>
                  <a:schemeClr val="tx1"/>
                </a:solidFill>
              </a:rPr>
              <a:t> </a:t>
            </a:r>
            <a:r>
              <a:rPr lang="en-US" sz="2000" dirty="0" err="1">
                <a:solidFill>
                  <a:schemeClr val="tx1"/>
                </a:solidFill>
              </a:rPr>
              <a:t>lingkungan</a:t>
            </a:r>
            <a:r>
              <a:rPr lang="en-US" sz="2000" dirty="0">
                <a:solidFill>
                  <a:schemeClr val="tx1"/>
                </a:solidFill>
              </a:rPr>
              <a:t> </a:t>
            </a:r>
            <a:r>
              <a:rPr lang="en-US" sz="2000" dirty="0" err="1">
                <a:solidFill>
                  <a:schemeClr val="tx1"/>
                </a:solidFill>
              </a:rPr>
              <a:t>atau</a:t>
            </a:r>
            <a:r>
              <a:rPr lang="en-US" sz="2000" dirty="0">
                <a:solidFill>
                  <a:schemeClr val="tx1"/>
                </a:solidFill>
              </a:rPr>
              <a:t> </a:t>
            </a:r>
            <a:r>
              <a:rPr lang="en-US" sz="2000" dirty="0" err="1">
                <a:solidFill>
                  <a:schemeClr val="tx1"/>
                </a:solidFill>
              </a:rPr>
              <a:t>daur</a:t>
            </a:r>
            <a:r>
              <a:rPr lang="en-US" sz="2000" dirty="0">
                <a:solidFill>
                  <a:schemeClr val="tx1"/>
                </a:solidFill>
              </a:rPr>
              <a:t> </a:t>
            </a:r>
            <a:r>
              <a:rPr lang="en-US" sz="2000" dirty="0" err="1">
                <a:solidFill>
                  <a:schemeClr val="tx1"/>
                </a:solidFill>
              </a:rPr>
              <a:t>ulang</a:t>
            </a:r>
            <a:r>
              <a:rPr lang="en-US" sz="2000" dirty="0">
                <a:solidFill>
                  <a:schemeClr val="tx1"/>
                </a:solidFill>
              </a:rPr>
              <a:t>.</a:t>
            </a:r>
          </a:p>
          <a:p>
            <a:pPr marL="342900" indent="-342900" algn="l">
              <a:lnSpc>
                <a:spcPct val="90000"/>
              </a:lnSpc>
              <a:buFont typeface="Arial" pitchFamily="34" charset="0"/>
              <a:buChar char="•"/>
            </a:pPr>
            <a:r>
              <a:rPr lang="en-US" sz="2000" dirty="0" err="1">
                <a:solidFill>
                  <a:schemeClr val="tx1"/>
                </a:solidFill>
              </a:rPr>
              <a:t>Menghindari</a:t>
            </a:r>
            <a:r>
              <a:rPr lang="en-US" sz="2000" dirty="0">
                <a:solidFill>
                  <a:schemeClr val="tx1"/>
                </a:solidFill>
              </a:rPr>
              <a:t> material yang mahal </a:t>
            </a:r>
            <a:r>
              <a:rPr lang="en-US" sz="2000" dirty="0" err="1">
                <a:solidFill>
                  <a:schemeClr val="tx1"/>
                </a:solidFill>
              </a:rPr>
              <a:t>tetapi</a:t>
            </a:r>
            <a:r>
              <a:rPr lang="en-US" sz="2000" dirty="0">
                <a:solidFill>
                  <a:schemeClr val="tx1"/>
                </a:solidFill>
              </a:rPr>
              <a:t> </a:t>
            </a:r>
            <a:r>
              <a:rPr lang="en-US" sz="2000" dirty="0" err="1">
                <a:solidFill>
                  <a:schemeClr val="tx1"/>
                </a:solidFill>
              </a:rPr>
              <a:t>tidak</a:t>
            </a:r>
            <a:r>
              <a:rPr lang="en-US" sz="2000" dirty="0">
                <a:solidFill>
                  <a:schemeClr val="tx1"/>
                </a:solidFill>
              </a:rPr>
              <a:t> </a:t>
            </a:r>
            <a:r>
              <a:rPr lang="en-US" sz="2000" dirty="0" err="1">
                <a:solidFill>
                  <a:schemeClr val="tx1"/>
                </a:solidFill>
              </a:rPr>
              <a:t>menambah</a:t>
            </a:r>
            <a:r>
              <a:rPr lang="en-US" sz="2000" dirty="0">
                <a:solidFill>
                  <a:schemeClr val="tx1"/>
                </a:solidFill>
              </a:rPr>
              <a:t> </a:t>
            </a:r>
            <a:r>
              <a:rPr lang="en-US" sz="2000" dirty="0" err="1">
                <a:solidFill>
                  <a:schemeClr val="tx1"/>
                </a:solidFill>
              </a:rPr>
              <a:t>nilai</a:t>
            </a:r>
            <a:r>
              <a:rPr lang="en-US" sz="2000" dirty="0">
                <a:solidFill>
                  <a:schemeClr val="tx1"/>
                </a:solidFill>
              </a:rPr>
              <a:t> </a:t>
            </a:r>
            <a:r>
              <a:rPr lang="en-US" sz="2000" dirty="0" err="1">
                <a:solidFill>
                  <a:schemeClr val="tx1"/>
                </a:solidFill>
              </a:rPr>
              <a:t>estetika</a:t>
            </a:r>
            <a:r>
              <a:rPr lang="en-US" sz="2000" dirty="0">
                <a:solidFill>
                  <a:schemeClr val="tx1"/>
                </a:solidFill>
              </a:rPr>
              <a:t>/</a:t>
            </a:r>
            <a:r>
              <a:rPr lang="en-US" sz="2000" dirty="0" err="1">
                <a:solidFill>
                  <a:schemeClr val="tx1"/>
                </a:solidFill>
              </a:rPr>
              <a:t>fungsi</a:t>
            </a:r>
            <a:r>
              <a:rPr lang="en-US" sz="2000" dirty="0">
                <a:solidFill>
                  <a:schemeClr val="tx1"/>
                </a:solidFill>
              </a:rPr>
              <a:t>.</a:t>
            </a:r>
          </a:p>
          <a:p>
            <a:pPr marL="342900" indent="-342900" algn="l">
              <a:lnSpc>
                <a:spcPct val="90000"/>
              </a:lnSpc>
              <a:buFont typeface="Arial" pitchFamily="34" charset="0"/>
              <a:buChar char="•"/>
            </a:pPr>
            <a:endParaRPr lang="en-US" sz="2000" dirty="0">
              <a:solidFill>
                <a:schemeClr val="tx1"/>
              </a:solidFill>
            </a:endParaRPr>
          </a:p>
          <a:p>
            <a:pPr marL="342900" indent="-342900" algn="l">
              <a:lnSpc>
                <a:spcPct val="90000"/>
              </a:lnSpc>
              <a:buFont typeface="Arial" pitchFamily="34" charset="0"/>
              <a:buChar char="•"/>
            </a:pPr>
            <a:r>
              <a:rPr lang="en-US" sz="2000" dirty="0" err="1">
                <a:solidFill>
                  <a:schemeClr val="tx1"/>
                </a:solidFill>
              </a:rPr>
              <a:t>Contoh:Dalam</a:t>
            </a:r>
            <a:r>
              <a:rPr lang="en-US" sz="2000" dirty="0">
                <a:solidFill>
                  <a:schemeClr val="tx1"/>
                </a:solidFill>
              </a:rPr>
              <a:t> </a:t>
            </a:r>
            <a:r>
              <a:rPr lang="en-US" sz="2000" dirty="0" err="1">
                <a:solidFill>
                  <a:schemeClr val="tx1"/>
                </a:solidFill>
              </a:rPr>
              <a:t>desain</a:t>
            </a:r>
            <a:r>
              <a:rPr lang="en-US" sz="2000" dirty="0">
                <a:solidFill>
                  <a:schemeClr val="tx1"/>
                </a:solidFill>
              </a:rPr>
              <a:t> booth </a:t>
            </a:r>
            <a:r>
              <a:rPr lang="en-US" sz="2000" dirty="0" err="1">
                <a:solidFill>
                  <a:schemeClr val="tx1"/>
                </a:solidFill>
              </a:rPr>
              <a:t>pariwisata</a:t>
            </a:r>
            <a:r>
              <a:rPr lang="en-US" sz="2000" dirty="0">
                <a:solidFill>
                  <a:schemeClr val="tx1"/>
                </a:solidFill>
              </a:rPr>
              <a:t>, </a:t>
            </a:r>
            <a:r>
              <a:rPr lang="en-US" sz="2000" dirty="0" err="1">
                <a:solidFill>
                  <a:schemeClr val="tx1"/>
                </a:solidFill>
              </a:rPr>
              <a:t>menggunakan</a:t>
            </a:r>
            <a:r>
              <a:rPr lang="en-US" sz="2000" dirty="0">
                <a:solidFill>
                  <a:schemeClr val="tx1"/>
                </a:solidFill>
              </a:rPr>
              <a:t> </a:t>
            </a:r>
            <a:r>
              <a:rPr lang="en-US" sz="2000" dirty="0" err="1">
                <a:solidFill>
                  <a:schemeClr val="tx1"/>
                </a:solidFill>
              </a:rPr>
              <a:t>rangka</a:t>
            </a:r>
            <a:r>
              <a:rPr lang="en-US" sz="2000" dirty="0">
                <a:solidFill>
                  <a:schemeClr val="tx1"/>
                </a:solidFill>
              </a:rPr>
              <a:t> </a:t>
            </a:r>
            <a:r>
              <a:rPr lang="en-US" sz="2000" dirty="0" err="1">
                <a:solidFill>
                  <a:schemeClr val="tx1"/>
                </a:solidFill>
              </a:rPr>
              <a:t>aluminium</a:t>
            </a:r>
            <a:r>
              <a:rPr lang="en-US" sz="2000" dirty="0">
                <a:solidFill>
                  <a:schemeClr val="tx1"/>
                </a:solidFill>
              </a:rPr>
              <a:t> reusable dan banner yang </a:t>
            </a:r>
            <a:r>
              <a:rPr lang="en-US" sz="2000" dirty="0" err="1">
                <a:solidFill>
                  <a:schemeClr val="tx1"/>
                </a:solidFill>
              </a:rPr>
              <a:t>dapat</a:t>
            </a:r>
            <a:r>
              <a:rPr lang="en-US" sz="2000" dirty="0">
                <a:solidFill>
                  <a:schemeClr val="tx1"/>
                </a:solidFill>
              </a:rPr>
              <a:t> </a:t>
            </a:r>
            <a:r>
              <a:rPr lang="en-US" sz="2000" dirty="0" err="1">
                <a:solidFill>
                  <a:schemeClr val="tx1"/>
                </a:solidFill>
              </a:rPr>
              <a:t>diganti</a:t>
            </a:r>
            <a:r>
              <a:rPr lang="en-US" sz="2000" dirty="0">
                <a:solidFill>
                  <a:schemeClr val="tx1"/>
                </a:solidFill>
              </a:rPr>
              <a:t> </a:t>
            </a:r>
            <a:r>
              <a:rPr lang="en-US" sz="2000" dirty="0" err="1">
                <a:solidFill>
                  <a:schemeClr val="tx1"/>
                </a:solidFill>
              </a:rPr>
              <a:t>tanpa</a:t>
            </a:r>
            <a:r>
              <a:rPr lang="en-US" sz="2000" dirty="0">
                <a:solidFill>
                  <a:schemeClr val="tx1"/>
                </a:solidFill>
              </a:rPr>
              <a:t> </a:t>
            </a:r>
            <a:r>
              <a:rPr lang="en-US" sz="2000" dirty="0" err="1">
                <a:solidFill>
                  <a:schemeClr val="tx1"/>
                </a:solidFill>
              </a:rPr>
              <a:t>mencetak</a:t>
            </a:r>
            <a:r>
              <a:rPr lang="en-US" sz="2000" dirty="0">
                <a:solidFill>
                  <a:schemeClr val="tx1"/>
                </a:solidFill>
              </a:rPr>
              <a:t> </a:t>
            </a:r>
            <a:r>
              <a:rPr lang="en-US" sz="2000" dirty="0" err="1">
                <a:solidFill>
                  <a:schemeClr val="tx1"/>
                </a:solidFill>
              </a:rPr>
              <a:t>ulang</a:t>
            </a:r>
            <a:r>
              <a:rPr lang="en-US" sz="2000" dirty="0">
                <a:solidFill>
                  <a:schemeClr val="tx1"/>
                </a:solidFill>
              </a:rPr>
              <a:t> </a:t>
            </a:r>
            <a:r>
              <a:rPr lang="en-US" sz="2000" dirty="0" err="1">
                <a:solidFill>
                  <a:schemeClr val="tx1"/>
                </a:solidFill>
              </a:rPr>
              <a:t>seluruh</a:t>
            </a:r>
            <a:r>
              <a:rPr lang="en-US" sz="2000" dirty="0">
                <a:solidFill>
                  <a:schemeClr val="tx1"/>
                </a:solidFill>
              </a:rPr>
              <a:t> </a:t>
            </a:r>
            <a:r>
              <a:rPr lang="en-US" sz="2000" dirty="0" err="1">
                <a:solidFill>
                  <a:schemeClr val="tx1"/>
                </a:solidFill>
              </a:rPr>
              <a:t>dinding</a:t>
            </a:r>
            <a:r>
              <a:rPr lang="en-US" sz="2000" dirty="0">
                <a:solidFill>
                  <a:schemeClr val="tx1"/>
                </a:solidFill>
              </a:rPr>
              <a:t>..</a:t>
            </a:r>
          </a:p>
        </p:txBody>
      </p:sp>
      <p:pic>
        <p:nvPicPr>
          <p:cNvPr id="3" name="Picture 2">
            <a:extLst>
              <a:ext uri="{FF2B5EF4-FFF2-40B4-BE49-F238E27FC236}">
                <a16:creationId xmlns:a16="http://schemas.microsoft.com/office/drawing/2014/main" id="{2F35BB0B-F428-4C08-125D-C2A63637BF4D}"/>
              </a:ext>
            </a:extLst>
          </p:cNvPr>
          <p:cNvPicPr>
            <a:picLocks noChangeAspect="1"/>
          </p:cNvPicPr>
          <p:nvPr/>
        </p:nvPicPr>
        <p:blipFill>
          <a:blip r:embed="rId3"/>
          <a:srcRect l="5051" r="5270" b="1"/>
          <a:stretch/>
        </p:blipFill>
        <p:spPr>
          <a:xfrm>
            <a:off x="4648200" y="1600200"/>
            <a:ext cx="4038600" cy="4525963"/>
          </a:xfrm>
          <a:prstGeom prst="rect">
            <a:avLst/>
          </a:prstGeom>
          <a:noFill/>
        </p:spPr>
      </p:pic>
    </p:spTree>
    <p:extLst>
      <p:ext uri="{BB962C8B-B14F-4D97-AF65-F5344CB8AC3E}">
        <p14:creationId xmlns:p14="http://schemas.microsoft.com/office/powerpoint/2010/main" val="3238290996"/>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10DBB-5627-6622-EF19-1A6F0457BF35}"/>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2FBB49D-D548-E843-D038-4B63D852A4F5}"/>
              </a:ext>
            </a:extLst>
          </p:cNvPr>
          <p:cNvSpPr txBox="1">
            <a:spLocks/>
          </p:cNvSpPr>
          <p:nvPr/>
        </p:nvSpPr>
        <p:spPr>
          <a:xfrm>
            <a:off x="457200" y="764704"/>
            <a:ext cx="8229600" cy="53614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rPr>
              <a:t>5. Efisiensi Komunikasi dan Proses Kerja</a:t>
            </a:r>
            <a:endParaRPr lang="en-US" b="1" dirty="0">
              <a:solidFill>
                <a:schemeClr val="tx1"/>
              </a:solidFill>
            </a:endParaRPr>
          </a:p>
          <a:p>
            <a:pPr marL="457200" indent="-457200" algn="l">
              <a:buFont typeface="Arial" panose="020B0604020202020204" pitchFamily="34" charset="0"/>
              <a:buChar char="•"/>
            </a:pPr>
            <a:r>
              <a:rPr lang="id-ID" dirty="0">
                <a:solidFill>
                  <a:schemeClr val="tx1"/>
                </a:solidFill>
              </a:rPr>
              <a:t>Menggunakan tools kolaborasi (seperti Google Drive).</a:t>
            </a:r>
            <a:endParaRPr lang="en-US" dirty="0">
              <a:solidFill>
                <a:schemeClr val="tx1"/>
              </a:solidFill>
            </a:endParaRPr>
          </a:p>
          <a:p>
            <a:pPr marL="457200" indent="-457200" algn="l">
              <a:buFont typeface="Arial" panose="020B0604020202020204" pitchFamily="34" charset="0"/>
              <a:buChar char="•"/>
            </a:pPr>
            <a:r>
              <a:rPr lang="id-ID" dirty="0">
                <a:solidFill>
                  <a:schemeClr val="tx1"/>
                </a:solidFill>
              </a:rPr>
              <a:t>Menyusun alur kerja (workflow) yang jelas dan terdokumentasi.</a:t>
            </a:r>
            <a:endParaRPr lang="en-US" dirty="0">
              <a:solidFill>
                <a:schemeClr val="tx1"/>
              </a:solidFill>
            </a:endParaRPr>
          </a:p>
          <a:p>
            <a:pPr marL="457200" indent="-457200" algn="l">
              <a:buFont typeface="Arial" panose="020B0604020202020204" pitchFamily="34" charset="0"/>
              <a:buChar char="•"/>
            </a:pPr>
            <a:r>
              <a:rPr lang="id-ID" dirty="0">
                <a:solidFill>
                  <a:schemeClr val="tx1"/>
                </a:solidFill>
              </a:rPr>
              <a:t>Menetapkan PIC (Person in Charge) untuk setiap tahapan proyek.</a:t>
            </a:r>
            <a:endParaRPr lang="en-US" dirty="0">
              <a:solidFill>
                <a:schemeClr val="tx1"/>
              </a:solidFill>
            </a:endParaRPr>
          </a:p>
          <a:p>
            <a:pPr marL="457200" indent="-457200" algn="l">
              <a:buFont typeface="Arial" panose="020B0604020202020204" pitchFamily="34" charset="0"/>
              <a:buChar char="•"/>
            </a:pPr>
            <a:endParaRPr lang="en-US" dirty="0">
              <a:solidFill>
                <a:schemeClr val="tx1"/>
              </a:solidFill>
            </a:endParaRPr>
          </a:p>
          <a:p>
            <a:pPr algn="l"/>
            <a:r>
              <a:rPr lang="id-ID" dirty="0">
                <a:solidFill>
                  <a:schemeClr val="tx1"/>
                </a:solidFill>
              </a:rPr>
              <a:t>Contoh:Membuat daftar revisi dari klien dalam satu dokumen yang sama agar semua desainer bekerja dengan acuan yang seragam.</a:t>
            </a:r>
          </a:p>
        </p:txBody>
      </p:sp>
    </p:spTree>
    <p:extLst>
      <p:ext uri="{BB962C8B-B14F-4D97-AF65-F5344CB8AC3E}">
        <p14:creationId xmlns:p14="http://schemas.microsoft.com/office/powerpoint/2010/main" val="3808433963"/>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AFA1E-363D-5965-9CA5-9CD7F56BBE6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130CC8F-C546-6990-D5A9-657A902FC613}"/>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Manfaat Efisiensi dalam Desain</a:t>
            </a:r>
          </a:p>
        </p:txBody>
      </p:sp>
      <p:sp>
        <p:nvSpPr>
          <p:cNvPr id="4" name="Content Placeholder 2">
            <a:extLst>
              <a:ext uri="{FF2B5EF4-FFF2-40B4-BE49-F238E27FC236}">
                <a16:creationId xmlns:a16="http://schemas.microsoft.com/office/drawing/2014/main" id="{6A0F243B-E372-60E5-0C37-2956A12E0388}"/>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id-ID" dirty="0">
                <a:solidFill>
                  <a:schemeClr val="tx1"/>
                </a:solidFill>
              </a:rPr>
              <a:t>Menekan biaya proyek secara signifikan.</a:t>
            </a:r>
            <a:endParaRPr lang="en-US" dirty="0">
              <a:solidFill>
                <a:schemeClr val="tx1"/>
              </a:solidFill>
            </a:endParaRPr>
          </a:p>
          <a:p>
            <a:pPr marL="457200" indent="-457200" algn="l">
              <a:buFont typeface="Arial" panose="020B0604020202020204" pitchFamily="34" charset="0"/>
              <a:buChar char="•"/>
            </a:pPr>
            <a:r>
              <a:rPr lang="id-ID" dirty="0">
                <a:solidFill>
                  <a:schemeClr val="tx1"/>
                </a:solidFill>
              </a:rPr>
              <a:t>Meningkatkan kecepatan penyelesaian proyek.</a:t>
            </a:r>
            <a:endParaRPr lang="en-US" dirty="0">
              <a:solidFill>
                <a:schemeClr val="tx1"/>
              </a:solidFill>
            </a:endParaRPr>
          </a:p>
          <a:p>
            <a:pPr marL="457200" indent="-457200" algn="l">
              <a:buFont typeface="Arial" panose="020B0604020202020204" pitchFamily="34" charset="0"/>
              <a:buChar char="•"/>
            </a:pPr>
            <a:r>
              <a:rPr lang="id-ID" dirty="0">
                <a:solidFill>
                  <a:schemeClr val="tx1"/>
                </a:solidFill>
              </a:rPr>
              <a:t>Meningkatkan produktivitas tim.</a:t>
            </a:r>
            <a:endParaRPr lang="en-US" dirty="0">
              <a:solidFill>
                <a:schemeClr val="tx1"/>
              </a:solidFill>
            </a:endParaRPr>
          </a:p>
          <a:p>
            <a:pPr marL="457200" indent="-457200" algn="l">
              <a:buFont typeface="Arial" panose="020B0604020202020204" pitchFamily="34" charset="0"/>
              <a:buChar char="•"/>
            </a:pPr>
            <a:r>
              <a:rPr lang="id-ID" dirty="0">
                <a:solidFill>
                  <a:schemeClr val="tx1"/>
                </a:solidFill>
              </a:rPr>
              <a:t>Meningkatkan kepuasan klien dan pengguna akhir.</a:t>
            </a:r>
            <a:endParaRPr lang="en-US" dirty="0">
              <a:solidFill>
                <a:schemeClr val="tx1"/>
              </a:solidFill>
            </a:endParaRPr>
          </a:p>
          <a:p>
            <a:pPr marL="457200" indent="-457200" algn="l">
              <a:buFont typeface="Arial" panose="020B0604020202020204" pitchFamily="34" charset="0"/>
              <a:buChar char="•"/>
            </a:pPr>
            <a:r>
              <a:rPr lang="id-ID" dirty="0">
                <a:solidFill>
                  <a:schemeClr val="tx1"/>
                </a:solidFill>
              </a:rPr>
              <a:t>Mendukung keberlanjutan (sustainability) dalam produksi.</a:t>
            </a:r>
          </a:p>
        </p:txBody>
      </p:sp>
    </p:spTree>
    <p:extLst>
      <p:ext uri="{BB962C8B-B14F-4D97-AF65-F5344CB8AC3E}">
        <p14:creationId xmlns:p14="http://schemas.microsoft.com/office/powerpoint/2010/main" val="3047982641"/>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6385</TotalTime>
  <Words>547</Words>
  <Application>Microsoft Office PowerPoint</Application>
  <PresentationFormat>On-screen Show (4:3)</PresentationFormat>
  <Paragraphs>59</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Rionaldi Ali</cp:lastModifiedBy>
  <cp:revision>490</cp:revision>
  <cp:lastPrinted>2017-08-29T02:54:51Z</cp:lastPrinted>
  <dcterms:created xsi:type="dcterms:W3CDTF">2010-04-18T12:06:30Z</dcterms:created>
  <dcterms:modified xsi:type="dcterms:W3CDTF">2025-04-21T03:49:10Z</dcterms:modified>
</cp:coreProperties>
</file>