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embeddedFontLst>
    <p:embeddedFont>
      <p:font typeface="Bebas Neue" panose="020B0606020202050201" pitchFamily="34" charset="77"/>
      <p:regular r:id="rId55"/>
    </p:embeddedFont>
    <p:embeddedFont>
      <p:font typeface="Cambria" panose="02040503050406030204" pitchFamily="18" charset="0"/>
      <p:regular r:id="rId56"/>
      <p:bold r:id="rId57"/>
      <p:italic r:id="rId58"/>
      <p:boldItalic r:id="rId59"/>
    </p:embeddedFont>
    <p:embeddedFont>
      <p:font typeface="Federo" panose="02000000000000000000" pitchFamily="2" charset="0"/>
      <p:regular r:id="rId60"/>
    </p:embeddedFont>
    <p:embeddedFont>
      <p:font typeface="Lato" panose="020F0502020204030203" pitchFamily="34" charset="0"/>
      <p:regular r:id="rId61"/>
      <p:bold r:id="rId62"/>
      <p:italic r:id="rId63"/>
      <p:boldItalic r:id="rId64"/>
    </p:embeddedFont>
    <p:embeddedFont>
      <p:font typeface="Lato Black" panose="020F0502020204030204" pitchFamily="34" charset="0"/>
      <p:bold r:id="rId65"/>
      <p:boldItalic r:id="rId66"/>
    </p:embeddedFont>
    <p:embeddedFont>
      <p:font typeface="Open Sans" panose="020B0606030504020204" pitchFamily="34" charset="0"/>
      <p:regular r:id="rId67"/>
      <p:bold r:id="rId68"/>
      <p:italic r:id="rId69"/>
      <p:boldItalic r:id="rId70"/>
    </p:embeddedFont>
    <p:embeddedFont>
      <p:font typeface="Overlock" panose="02000506030000020004" pitchFamily="2" charset="77"/>
      <p:regular r:id="rId71"/>
      <p:bold r:id="rId72"/>
      <p:italic r:id="rId73"/>
      <p:boldItalic r:id="rId74"/>
    </p:embeddedFont>
    <p:embeddedFont>
      <p:font typeface="Roboto" panose="02000000000000000000"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i91JmNdRHPwLa6QMJjP16r20R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4.fntdata"/><Relationship Id="rId74" Type="http://schemas.openxmlformats.org/officeDocument/2006/relationships/font" Target="fonts/font20.fntdata"/><Relationship Id="rId79" Type="http://customschemas.google.com/relationships/presentationmetadata" Target="metadata"/><Relationship Id="rId5" Type="http://schemas.openxmlformats.org/officeDocument/2006/relationships/slide" Target="slides/slide3.xml"/><Relationship Id="rId61" Type="http://schemas.openxmlformats.org/officeDocument/2006/relationships/font" Target="fonts/font7.fntdata"/><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5" name="Google Shape;185;p1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Akurasi sintaksis dan semantik</a:t>
            </a:r>
            <a:endParaRPr/>
          </a:p>
          <a:p>
            <a:pPr marL="914400" lvl="1" indent="-298450" algn="l" rtl="0">
              <a:lnSpc>
                <a:spcPct val="100000"/>
              </a:lnSpc>
              <a:spcBef>
                <a:spcPts val="0"/>
              </a:spcBef>
              <a:spcAft>
                <a:spcPts val="0"/>
              </a:spcAft>
              <a:buSzPts val="1100"/>
              <a:buChar char="○"/>
            </a:pPr>
            <a:r>
              <a:rPr lang="en-US"/>
              <a:t>Akurasi sintaksis membandingkan representasi nilai dengan domain definisi yang sesuai</a:t>
            </a:r>
            <a:endParaRPr/>
          </a:p>
          <a:p>
            <a:pPr marL="1371600" lvl="2" indent="-298450" algn="l" rtl="0">
              <a:lnSpc>
                <a:spcPct val="100000"/>
              </a:lnSpc>
              <a:spcBef>
                <a:spcPts val="0"/>
              </a:spcBef>
              <a:spcAft>
                <a:spcPts val="0"/>
              </a:spcAft>
              <a:buSzPts val="1100"/>
              <a:buChar char="■"/>
            </a:pPr>
            <a:r>
              <a:rPr lang="en-US"/>
              <a:t>Misal: nilai biru untuk atribut warna akurat secara sintaksis untuk produk merah di toko online</a:t>
            </a:r>
            <a:endParaRPr/>
          </a:p>
          <a:p>
            <a:pPr marL="914400" lvl="1" indent="-298450" algn="l" rtl="0">
              <a:lnSpc>
                <a:spcPct val="100000"/>
              </a:lnSpc>
              <a:spcBef>
                <a:spcPts val="0"/>
              </a:spcBef>
              <a:spcAft>
                <a:spcPts val="0"/>
              </a:spcAft>
              <a:buSzPts val="1100"/>
              <a:buChar char="○"/>
            </a:pPr>
            <a:r>
              <a:rPr lang="en-US"/>
              <a:t>Akurasi semantik membandingkan nilai dengan representasi dunia nyata</a:t>
            </a:r>
            <a:endParaRPr/>
          </a:p>
          <a:p>
            <a:pPr marL="1371600" lvl="2" indent="-298450" algn="l" rtl="0">
              <a:lnSpc>
                <a:spcPct val="100000"/>
              </a:lnSpc>
              <a:spcBef>
                <a:spcPts val="0"/>
              </a:spcBef>
              <a:spcAft>
                <a:spcPts val="0"/>
              </a:spcAft>
              <a:buSzPts val="1100"/>
              <a:buChar char="■"/>
            </a:pPr>
            <a:r>
              <a:rPr lang="en-US"/>
              <a:t>Mis.: nilai XL untuk atribut warna tidak akurat secara sintaksis maupun semantik untuk produk ini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2" name="Google Shape;332;p3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4" name="Google Shape;344;p3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2" name="Google Shape;352;p3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9" name="Google Shape;359;p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6" name="Google Shape;366;p3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3" name="Google Shape;373;p3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0" name="Google Shape;380;p3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6" name="Google Shape;386;p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4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4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p4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5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1" name="Google Shape;161;p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8" name="Google Shape;168;p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6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b="1">
                <a:latin typeface="Federo"/>
                <a:ea typeface="Federo"/>
                <a:cs typeface="Federo"/>
                <a:sym typeface="Fede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888888"/>
                </a:solidFill>
              </a:defRPr>
            </a:lvl1pPr>
            <a:lvl2pPr marL="914400" lvl="1" indent="-228600" algn="l">
              <a:lnSpc>
                <a:spcPct val="90000"/>
              </a:lnSpc>
              <a:spcBef>
                <a:spcPts val="500"/>
              </a:spcBef>
              <a:spcAft>
                <a:spcPts val="0"/>
              </a:spcAft>
              <a:buSzPts val="2400"/>
              <a:buNone/>
              <a:defRPr sz="1500">
                <a:solidFill>
                  <a:srgbClr val="888888"/>
                </a:solidFill>
              </a:defRPr>
            </a:lvl2pPr>
            <a:lvl3pPr marL="1371600" lvl="2" indent="-228600" algn="l">
              <a:lnSpc>
                <a:spcPct val="90000"/>
              </a:lnSpc>
              <a:spcBef>
                <a:spcPts val="500"/>
              </a:spcBef>
              <a:spcAft>
                <a:spcPts val="0"/>
              </a:spcAft>
              <a:buSzPts val="2000"/>
              <a:buNone/>
              <a:defRPr sz="1350">
                <a:solidFill>
                  <a:srgbClr val="888888"/>
                </a:solidFill>
              </a:defRPr>
            </a:lvl3pPr>
            <a:lvl4pPr marL="1828800" lvl="3" indent="-228600" algn="l">
              <a:lnSpc>
                <a:spcPct val="90000"/>
              </a:lnSpc>
              <a:spcBef>
                <a:spcPts val="500"/>
              </a:spcBef>
              <a:spcAft>
                <a:spcPts val="0"/>
              </a:spcAft>
              <a:buSzPts val="1800"/>
              <a:buNone/>
              <a:defRPr sz="1200">
                <a:solidFill>
                  <a:srgbClr val="888888"/>
                </a:solidFill>
              </a:defRPr>
            </a:lvl4pPr>
            <a:lvl5pPr marL="2286000" lvl="4" indent="-228600" algn="l">
              <a:lnSpc>
                <a:spcPct val="90000"/>
              </a:lnSpc>
              <a:spcBef>
                <a:spcPts val="500"/>
              </a:spcBef>
              <a:spcAft>
                <a:spcPts val="0"/>
              </a:spcAft>
              <a:buSzPts val="1800"/>
              <a:buNone/>
              <a:defRPr sz="1200">
                <a:solidFill>
                  <a:srgbClr val="888888"/>
                </a:solidFill>
              </a:defRPr>
            </a:lvl5pPr>
            <a:lvl6pPr marL="2743200" lvl="5" indent="-228600" algn="l">
              <a:lnSpc>
                <a:spcPct val="90000"/>
              </a:lnSpc>
              <a:spcBef>
                <a:spcPts val="500"/>
              </a:spcBef>
              <a:spcAft>
                <a:spcPts val="0"/>
              </a:spcAft>
              <a:buSzPts val="1800"/>
              <a:buNone/>
              <a:defRPr sz="1200">
                <a:solidFill>
                  <a:srgbClr val="888888"/>
                </a:solidFill>
              </a:defRPr>
            </a:lvl6pPr>
            <a:lvl7pPr marL="3200400" lvl="6" indent="-228600" algn="l">
              <a:lnSpc>
                <a:spcPct val="90000"/>
              </a:lnSpc>
              <a:spcBef>
                <a:spcPts val="500"/>
              </a:spcBef>
              <a:spcAft>
                <a:spcPts val="0"/>
              </a:spcAft>
              <a:buSzPts val="1800"/>
              <a:buNone/>
              <a:defRPr sz="1200">
                <a:solidFill>
                  <a:srgbClr val="888888"/>
                </a:solidFill>
              </a:defRPr>
            </a:lvl7pPr>
            <a:lvl8pPr marL="3657600" lvl="7" indent="-228600" algn="l">
              <a:lnSpc>
                <a:spcPct val="90000"/>
              </a:lnSpc>
              <a:spcBef>
                <a:spcPts val="500"/>
              </a:spcBef>
              <a:spcAft>
                <a:spcPts val="0"/>
              </a:spcAft>
              <a:buSzPts val="1800"/>
              <a:buNone/>
              <a:defRPr sz="1200">
                <a:solidFill>
                  <a:srgbClr val="888888"/>
                </a:solidFill>
              </a:defRPr>
            </a:lvl8pPr>
            <a:lvl9pPr marL="4114800" lvl="8" indent="-228600" algn="l">
              <a:lnSpc>
                <a:spcPct val="90000"/>
              </a:lnSpc>
              <a:spcBef>
                <a:spcPts val="500"/>
              </a:spcBef>
              <a:spcAft>
                <a:spcPts val="0"/>
              </a:spcAft>
              <a:buSzPts val="1800"/>
              <a:buNone/>
              <a:defRPr sz="1200">
                <a:solidFill>
                  <a:srgbClr val="888888"/>
                </a:solidFill>
              </a:defRPr>
            </a:lvl9pPr>
          </a:lstStyle>
          <a:p>
            <a:endParaRPr/>
          </a:p>
        </p:txBody>
      </p:sp>
      <p:sp>
        <p:nvSpPr>
          <p:cNvPr id="61" name="Google Shape;61;p5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5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55"/>
          <p:cNvSpPr txBox="1">
            <a:spLocks noGrp="1"/>
          </p:cNvSpPr>
          <p:nvPr>
            <p:ph type="sldNum" idx="12"/>
          </p:nvPr>
        </p:nvSpPr>
        <p:spPr>
          <a:xfrm>
            <a:off x="6270418" y="4777208"/>
            <a:ext cx="26127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grpSp>
        <p:nvGrpSpPr>
          <p:cNvPr id="64" name="Google Shape;64;p55"/>
          <p:cNvGrpSpPr/>
          <p:nvPr/>
        </p:nvGrpSpPr>
        <p:grpSpPr>
          <a:xfrm>
            <a:off x="0" y="-228600"/>
            <a:ext cx="9161700" cy="707624"/>
            <a:chOff x="0" y="-228600"/>
            <a:chExt cx="9161700" cy="707624"/>
          </a:xfrm>
        </p:grpSpPr>
        <p:sp>
          <p:nvSpPr>
            <p:cNvPr id="65" name="Google Shape;65;p55"/>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55"/>
            <p:cNvPicPr preferRelativeResize="0"/>
            <p:nvPr/>
          </p:nvPicPr>
          <p:blipFill rotWithShape="1">
            <a:blip r:embed="rId2">
              <a:alphaModFix/>
            </a:blip>
            <a:srcRect/>
            <a:stretch/>
          </p:blipFill>
          <p:spPr>
            <a:xfrm>
              <a:off x="7831000" y="-228600"/>
              <a:ext cx="1301194" cy="70762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9" name="Google Shape;69;p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0" name="Google Shape;70;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56"/>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56"/>
          <p:cNvPicPr preferRelativeResize="0"/>
          <p:nvPr/>
        </p:nvPicPr>
        <p:blipFill rotWithShape="1">
          <a:blip r:embed="rId2">
            <a:alphaModFix/>
          </a:blip>
          <a:srcRect/>
          <a:stretch/>
        </p:blipFill>
        <p:spPr>
          <a:xfrm>
            <a:off x="7831000" y="-228600"/>
            <a:ext cx="1301194" cy="707624"/>
          </a:xfrm>
          <a:prstGeom prst="rect">
            <a:avLst/>
          </a:prstGeom>
          <a:noFill/>
          <a:ln>
            <a:noFill/>
          </a:ln>
        </p:spPr>
      </p:pic>
      <p:sp>
        <p:nvSpPr>
          <p:cNvPr id="73" name="Google Shape;73;p56"/>
          <p:cNvSpPr txBo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2"/>
              </a:buClr>
              <a:buSzPts val="275"/>
              <a:buFont typeface="Arial"/>
              <a:buNone/>
            </a:pPr>
            <a:r>
              <a:rPr lang="en-US" sz="1500" b="0" i="0" u="none" strike="noStrike" cap="none">
                <a:solidFill>
                  <a:srgbClr val="0F3570"/>
                </a:solidFill>
                <a:latin typeface="Bebas Neue"/>
                <a:ea typeface="Bebas Neue"/>
                <a:cs typeface="Bebas Neue"/>
                <a:sym typeface="Bebas Neue"/>
              </a:rPr>
              <a:t>DTS </a:t>
            </a:r>
            <a:r>
              <a:rPr lang="en-US" sz="1500">
                <a:solidFill>
                  <a:srgbClr val="0F3570"/>
                </a:solidFill>
                <a:latin typeface="Bebas Neue"/>
                <a:ea typeface="Bebas Neue"/>
                <a:cs typeface="Bebas Neue"/>
                <a:sym typeface="Bebas Neue"/>
              </a:rPr>
              <a:t>2023</a:t>
            </a:r>
            <a:endParaRPr sz="1500" b="0" i="0" u="none" strike="noStrike" cap="none">
              <a:solidFill>
                <a:srgbClr val="0F3570"/>
              </a:solidFill>
              <a:latin typeface="Bebas Neue"/>
              <a:ea typeface="Bebas Neue"/>
              <a:cs typeface="Bebas Neue"/>
              <a:sym typeface="Bebas Neue"/>
            </a:endParaRPr>
          </a:p>
        </p:txBody>
      </p:sp>
      <p:sp>
        <p:nvSpPr>
          <p:cNvPr id="74" name="Google Shape;74;p56"/>
          <p:cNvSpPr txBo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2"/>
              </a:buClr>
              <a:buSzPts val="275"/>
              <a:buFont typeface="Arial"/>
              <a:buNone/>
            </a:pPr>
            <a:r>
              <a:rPr lang="en-US" sz="1500" b="0" i="0" u="none" strike="noStrike" cap="none">
                <a:solidFill>
                  <a:srgbClr val="00F4AD"/>
                </a:solidFill>
                <a:latin typeface="Bebas Neue"/>
                <a:ea typeface="Bebas Neue"/>
                <a:cs typeface="Bebas Neue"/>
                <a:sym typeface="Bebas Neue"/>
              </a:rPr>
              <a:t>#Jadi</a:t>
            </a:r>
            <a:r>
              <a:rPr lang="en-US" sz="1500" b="0" i="0" u="none" strike="noStrike" cap="none">
                <a:solidFill>
                  <a:srgbClr val="0F3570"/>
                </a:solidFill>
                <a:latin typeface="Bebas Neue"/>
                <a:ea typeface="Bebas Neue"/>
                <a:cs typeface="Bebas Neue"/>
                <a:sym typeface="Bebas Neue"/>
              </a:rPr>
              <a:t>jagoandigital</a:t>
            </a:r>
            <a:endParaRPr sz="1500" b="0" i="0" u="none" strike="noStrike" cap="none">
              <a:solidFill>
                <a:srgbClr val="0F3570"/>
              </a:solidFill>
              <a:latin typeface="Bebas Neue"/>
              <a:ea typeface="Bebas Neue"/>
              <a:cs typeface="Bebas Neue"/>
              <a:sym typeface="Bebas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8" name="Google Shape;7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6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3" name="Google Shape;83;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7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p7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8" name="Google Shape;88;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7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4" name="Google Shape;94;p7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5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7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8" name="Google Shape;98;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7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2" name="Google Shape;102;p7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7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4" name="Google Shape;104;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7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7" name="Google Shape;107;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7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0" name="Google Shape;110;p7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1" name="Google Shape;111;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6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6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6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6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6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6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6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6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6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54"/>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54"/>
          <p:cNvPicPr preferRelativeResize="0"/>
          <p:nvPr/>
        </p:nvPicPr>
        <p:blipFill rotWithShape="1">
          <a:blip r:embed="rId14">
            <a:alphaModFix/>
          </a:blip>
          <a:srcRect/>
          <a:stretch/>
        </p:blipFill>
        <p:spPr>
          <a:xfrm>
            <a:off x="7831000" y="-228600"/>
            <a:ext cx="1301194" cy="707624"/>
          </a:xfrm>
          <a:prstGeom prst="rect">
            <a:avLst/>
          </a:prstGeom>
          <a:noFill/>
          <a:ln>
            <a:noFill/>
          </a:ln>
        </p:spPr>
      </p:pic>
      <p:sp>
        <p:nvSpPr>
          <p:cNvPr id="56" name="Google Shape;56;p54"/>
          <p:cNvSpPr txBo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2"/>
              </a:buClr>
              <a:buSzPts val="275"/>
              <a:buFont typeface="Arial"/>
              <a:buNone/>
            </a:pPr>
            <a:r>
              <a:rPr lang="en-US" sz="1500" b="0" i="0" u="none" strike="noStrike" cap="none">
                <a:solidFill>
                  <a:srgbClr val="0F3570"/>
                </a:solidFill>
                <a:latin typeface="Bebas Neue"/>
                <a:ea typeface="Bebas Neue"/>
                <a:cs typeface="Bebas Neue"/>
                <a:sym typeface="Bebas Neue"/>
              </a:rPr>
              <a:t>DTS </a:t>
            </a:r>
            <a:r>
              <a:rPr lang="en-US" sz="1500">
                <a:solidFill>
                  <a:srgbClr val="0F3570"/>
                </a:solidFill>
                <a:latin typeface="Bebas Neue"/>
                <a:ea typeface="Bebas Neue"/>
                <a:cs typeface="Bebas Neue"/>
                <a:sym typeface="Bebas Neue"/>
              </a:rPr>
              <a:t>2023</a:t>
            </a:r>
            <a:endParaRPr sz="1500" b="0" i="0" u="none" strike="noStrike" cap="none">
              <a:solidFill>
                <a:srgbClr val="0F3570"/>
              </a:solidFill>
              <a:latin typeface="Bebas Neue"/>
              <a:ea typeface="Bebas Neue"/>
              <a:cs typeface="Bebas Neue"/>
              <a:sym typeface="Bebas Neue"/>
            </a:endParaRPr>
          </a:p>
        </p:txBody>
      </p:sp>
      <p:sp>
        <p:nvSpPr>
          <p:cNvPr id="57" name="Google Shape;57;p54"/>
          <p:cNvSpPr txBo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2"/>
              </a:buClr>
              <a:buSzPts val="275"/>
              <a:buFont typeface="Arial"/>
              <a:buNone/>
            </a:pPr>
            <a:r>
              <a:rPr lang="en-US" sz="1500" b="0" i="0" u="none" strike="noStrike" cap="none">
                <a:solidFill>
                  <a:srgbClr val="00F4AD"/>
                </a:solidFill>
                <a:latin typeface="Bebas Neue"/>
                <a:ea typeface="Bebas Neue"/>
                <a:cs typeface="Bebas Neue"/>
                <a:sym typeface="Bebas Neue"/>
              </a:rPr>
              <a:t>#Jadi</a:t>
            </a:r>
            <a:r>
              <a:rPr lang="en-US" sz="1500" b="0" i="0" u="none" strike="noStrike" cap="none">
                <a:solidFill>
                  <a:srgbClr val="0F3570"/>
                </a:solidFill>
                <a:latin typeface="Bebas Neue"/>
                <a:ea typeface="Bebas Neue"/>
                <a:cs typeface="Bebas Neue"/>
                <a:sym typeface="Bebas Neue"/>
              </a:rPr>
              <a:t>jagoandigital</a:t>
            </a:r>
            <a:endParaRPr sz="1500" b="0" i="0" u="none" strike="noStrike" cap="none">
              <a:solidFill>
                <a:srgbClr val="0F3570"/>
              </a:solidFill>
              <a:latin typeface="Bebas Neue"/>
              <a:ea typeface="Bebas Neue"/>
              <a:cs typeface="Bebas Neue"/>
              <a:sym typeface="Bebas Neue"/>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dataresponsibly.github.io/courses/documents/spring19/data-validation-and-data-cleaning.pdf"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hyperlink" Target="https://ec.europa.eu/eurostat/cros/system/files/ess_handbook_-_methodology_for_data_validation_v2.0_-_rev2018_0.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1372625" y="1079756"/>
            <a:ext cx="7125600" cy="114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en-US" sz="4000">
                <a:solidFill>
                  <a:srgbClr val="00F4AD"/>
                </a:solidFill>
                <a:latin typeface="Bebas Neue"/>
                <a:ea typeface="Bebas Neue"/>
                <a:cs typeface="Bebas Neue"/>
                <a:sym typeface="Bebas Neue"/>
              </a:rPr>
              <a:t>Vocational school graduate academy</a:t>
            </a:r>
            <a:endParaRPr sz="4000">
              <a:solidFill>
                <a:srgbClr val="00F4AD"/>
              </a:solidFill>
              <a:latin typeface="Bebas Neue"/>
              <a:ea typeface="Bebas Neue"/>
              <a:cs typeface="Bebas Neue"/>
              <a:sym typeface="Bebas Neue"/>
            </a:endParaRPr>
          </a:p>
        </p:txBody>
      </p:sp>
      <p:sp>
        <p:nvSpPr>
          <p:cNvPr id="117" name="Google Shape;117;p1"/>
          <p:cNvSpPr txBox="1">
            <a:spLocks noGrp="1"/>
          </p:cNvSpPr>
          <p:nvPr>
            <p:ph type="subTitle" idx="1"/>
          </p:nvPr>
        </p:nvSpPr>
        <p:spPr>
          <a:xfrm>
            <a:off x="1358375" y="2250925"/>
            <a:ext cx="6060600" cy="514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SzPct val="108108"/>
              <a:buNone/>
            </a:pPr>
            <a:r>
              <a:rPr lang="en-US" b="1">
                <a:solidFill>
                  <a:schemeClr val="lt1"/>
                </a:solidFill>
                <a:latin typeface="Roboto"/>
                <a:ea typeface="Roboto"/>
                <a:cs typeface="Roboto"/>
                <a:sym typeface="Roboto"/>
              </a:rPr>
              <a:t>Associate Data Scientist</a:t>
            </a:r>
            <a:endParaRPr b="1">
              <a:solidFill>
                <a:schemeClr val="lt1"/>
              </a:solidFill>
              <a:latin typeface="Roboto"/>
              <a:ea typeface="Roboto"/>
              <a:cs typeface="Roboto"/>
              <a:sym typeface="Roboto"/>
            </a:endParaRPr>
          </a:p>
        </p:txBody>
      </p:sp>
      <p:sp>
        <p:nvSpPr>
          <p:cNvPr id="118" name="Google Shape;118;p1"/>
          <p:cNvSpPr txBox="1">
            <a:spLocks noGrp="1"/>
          </p:cNvSpPr>
          <p:nvPr>
            <p:ph type="subTitle" idx="1"/>
          </p:nvPr>
        </p:nvSpPr>
        <p:spPr>
          <a:xfrm>
            <a:off x="1371300" y="2631925"/>
            <a:ext cx="6369900" cy="514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1600" b="1">
                <a:solidFill>
                  <a:srgbClr val="FFFFFF"/>
                </a:solidFill>
                <a:latin typeface="Roboto"/>
                <a:ea typeface="Roboto"/>
                <a:cs typeface="Roboto"/>
                <a:sym typeface="Roboto"/>
              </a:rPr>
              <a:t>Pertemuan #- : Memvalidasi Data</a:t>
            </a:r>
            <a:endParaRPr sz="1600" b="1">
              <a:solidFill>
                <a:srgbClr val="FFFFFF"/>
              </a:solidFill>
              <a:latin typeface="Roboto"/>
              <a:ea typeface="Roboto"/>
              <a:cs typeface="Roboto"/>
              <a:sym typeface="Roboto"/>
            </a:endParaRPr>
          </a:p>
        </p:txBody>
      </p:sp>
      <p:sp>
        <p:nvSpPr>
          <p:cNvPr id="119" name="Google Shape;119;p1"/>
          <p:cNvSpPr txBox="1">
            <a:spLocks noGrp="1"/>
          </p:cNvSpPr>
          <p:nvPr>
            <p:ph type="subTitle" idx="1"/>
          </p:nvPr>
        </p:nvSpPr>
        <p:spPr>
          <a:xfrm>
            <a:off x="1371300" y="3241525"/>
            <a:ext cx="6297300" cy="5142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2800"/>
              <a:buNone/>
            </a:pPr>
            <a:endParaRPr sz="2400" b="1">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ctr"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Lato Black"/>
                <a:ea typeface="Lato Black"/>
                <a:cs typeface="Lato Black"/>
                <a:sym typeface="Lato Black"/>
              </a:rPr>
              <a:t>Validasi Data</a:t>
            </a:r>
            <a:endParaRPr sz="1400" b="0" i="0" u="none" strike="noStrike" cap="none">
              <a:solidFill>
                <a:srgbClr val="000000"/>
              </a:solidFill>
              <a:latin typeface="Arial"/>
              <a:ea typeface="Arial"/>
              <a:cs typeface="Arial"/>
              <a:sym typeface="Arial"/>
            </a:endParaRPr>
          </a:p>
        </p:txBody>
      </p:sp>
      <p:sp>
        <p:nvSpPr>
          <p:cNvPr id="188" name="Google Shape;188;p10"/>
          <p:cNvSpPr txBox="1"/>
          <p:nvPr/>
        </p:nvSpPr>
        <p:spPr>
          <a:xfrm>
            <a:off x="312465" y="1152169"/>
            <a:ext cx="4400842" cy="3726350"/>
          </a:xfrm>
          <a:prstGeom prst="rect">
            <a:avLst/>
          </a:prstGeom>
          <a:noFill/>
          <a:ln>
            <a:noFill/>
          </a:ln>
        </p:spPr>
        <p:txBody>
          <a:bodyPr spcFirstLastPara="1" wrap="square" lIns="91375" tIns="91375" rIns="91375" bIns="91375" anchor="t" anchorCtr="0">
            <a:noAutofit/>
          </a:bodyPr>
          <a:lstStyle/>
          <a:p>
            <a:pPr marL="457063" marR="0" lvl="0"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Verifikasi vs Validasi </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Verifikasi: Benar vs Salah  (sesuai prosedur)</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Validasi: Kuat vs Lemah (sesuai kenyataan)</a:t>
            </a:r>
            <a:endParaRPr sz="1400" b="0" i="0" u="none" strike="noStrike" cap="none">
              <a:solidFill>
                <a:srgbClr val="000000"/>
              </a:solidFill>
              <a:latin typeface="Arial"/>
              <a:ea typeface="Arial"/>
              <a:cs typeface="Arial"/>
              <a:sym typeface="Arial"/>
            </a:endParaRPr>
          </a:p>
          <a:p>
            <a:pPr marL="457063" marR="0" lvl="0"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Validasi merupakan tahapan kritikal yang sering diabaikan DS pemula, karena memeriksa, diantaranya sbb:</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Tipe Data (mis. integer, float, string)</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Range Data </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Uniqueness (mis. Kode Pos)</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Consisten expression (mis. Jalan, Jl., Jln.)</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Format Data (mis. utk tgl “YYYY-MM-DD”  VS “DD-MM-YYYY.”)  → tmt (terhitung mulai tanggal)</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Nilai Null/Missing Values</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Misspelling/Type</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Invalid Data (gender: L/P: L; Laki-laki; P: Pria/Perempuan?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Lato"/>
              <a:ea typeface="Lato"/>
              <a:cs typeface="Lato"/>
              <a:sym typeface="Lato"/>
            </a:endParaRPr>
          </a:p>
        </p:txBody>
      </p:sp>
      <p:sp>
        <p:nvSpPr>
          <p:cNvPr id="189" name="Google Shape;189;p10"/>
          <p:cNvSpPr txBox="1"/>
          <p:nvPr/>
        </p:nvSpPr>
        <p:spPr>
          <a:xfrm>
            <a:off x="5113170" y="1152169"/>
            <a:ext cx="3718252" cy="2950189"/>
          </a:xfrm>
          <a:prstGeom prst="rect">
            <a:avLst/>
          </a:prstGeom>
          <a:noFill/>
          <a:ln>
            <a:noFill/>
          </a:ln>
        </p:spPr>
        <p:txBody>
          <a:bodyPr spcFirstLastPara="1" wrap="square" lIns="91375" tIns="91375" rIns="91375" bIns="91375" anchor="t" anchorCtr="0">
            <a:noAutofit/>
          </a:bodyPr>
          <a:lstStyle/>
          <a:p>
            <a:pPr marL="457063" marR="0" lvl="0" indent="-317405" algn="l" rtl="0">
              <a:lnSpc>
                <a:spcPct val="115000"/>
              </a:lnSpc>
              <a:spcBef>
                <a:spcPts val="0"/>
              </a:spcBef>
              <a:spcAft>
                <a:spcPts val="0"/>
              </a:spcAft>
              <a:buClr>
                <a:srgbClr val="595959"/>
              </a:buClr>
              <a:buSzPts val="1386"/>
              <a:buFont typeface="Arial"/>
              <a:buChar char="●"/>
            </a:pPr>
            <a:r>
              <a:rPr lang="en-US" sz="1799" b="0" i="0" u="none" strike="noStrike" cap="none">
                <a:solidFill>
                  <a:srgbClr val="000000"/>
                </a:solidFill>
                <a:latin typeface="Lato"/>
                <a:ea typeface="Lato"/>
                <a:cs typeface="Lato"/>
                <a:sym typeface="Lato"/>
              </a:rPr>
              <a:t>Teknik Validasi Data dan Model:</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Akurasi</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Kelengkapan</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Konsistensi</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Ketepatan Waktu</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Kepercayaan</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Nilai Tambah</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Penafsiran</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600" b="0" i="0" u="none" strike="noStrike" cap="none">
                <a:solidFill>
                  <a:srgbClr val="000000"/>
                </a:solidFill>
                <a:latin typeface="Lato"/>
                <a:ea typeface="Lato"/>
                <a:cs typeface="Lato"/>
                <a:sym typeface="Lato"/>
              </a:rPr>
              <a:t>Kemudahan Akses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Validasi Data</a:t>
            </a:r>
            <a:endParaRPr/>
          </a:p>
        </p:txBody>
      </p:sp>
      <p:sp>
        <p:nvSpPr>
          <p:cNvPr id="195" name="Google Shape;195;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42900" algn="l" rtl="0">
              <a:lnSpc>
                <a:spcPct val="115000"/>
              </a:lnSpc>
              <a:spcBef>
                <a:spcPts val="0"/>
              </a:spcBef>
              <a:spcAft>
                <a:spcPts val="0"/>
              </a:spcAft>
              <a:buSzPct val="108107"/>
              <a:buChar char="●"/>
            </a:pPr>
            <a:r>
              <a:rPr lang="en-US" b="0" i="0">
                <a:solidFill>
                  <a:srgbClr val="333333"/>
                </a:solidFill>
                <a:latin typeface="Open Sans"/>
                <a:ea typeface="Open Sans"/>
                <a:cs typeface="Open Sans"/>
                <a:sym typeface="Open Sans"/>
              </a:rPr>
              <a:t>Hasil operasi validasi data dapat menyediakan data yang digunakan untuk analisis data, intelijen bisnis, atau melatih model pembelajaran mesin.</a:t>
            </a:r>
            <a:endParaRPr/>
          </a:p>
          <a:p>
            <a:pPr marL="457200" lvl="0" indent="-342900" algn="l" rtl="0">
              <a:lnSpc>
                <a:spcPct val="115000"/>
              </a:lnSpc>
              <a:spcBef>
                <a:spcPts val="0"/>
              </a:spcBef>
              <a:spcAft>
                <a:spcPts val="0"/>
              </a:spcAft>
              <a:buSzPct val="108107"/>
              <a:buChar char="●"/>
            </a:pPr>
            <a:r>
              <a:rPr lang="en-US" b="0" i="0">
                <a:solidFill>
                  <a:srgbClr val="333333"/>
                </a:solidFill>
                <a:latin typeface="Open Sans"/>
                <a:ea typeface="Open Sans"/>
                <a:cs typeface="Open Sans"/>
                <a:sym typeface="Open Sans"/>
              </a:rPr>
              <a:t>Data dapat diperiksa sebagai bagian dari proses validasi dalam berbagai cara, termasuk tipe data, batasan, terstruktur, konsistensi, dan validasi kode. </a:t>
            </a:r>
            <a:endParaRPr/>
          </a:p>
          <a:p>
            <a:pPr marL="457200" lvl="0" indent="-342900" algn="l" rtl="0">
              <a:lnSpc>
                <a:spcPct val="115000"/>
              </a:lnSpc>
              <a:spcBef>
                <a:spcPts val="0"/>
              </a:spcBef>
              <a:spcAft>
                <a:spcPts val="0"/>
              </a:spcAft>
              <a:buSzPct val="108107"/>
              <a:buChar char="●"/>
            </a:pPr>
            <a:r>
              <a:rPr lang="en-US" b="0" i="0">
                <a:solidFill>
                  <a:srgbClr val="333333"/>
                </a:solidFill>
                <a:latin typeface="Open Sans"/>
                <a:ea typeface="Open Sans"/>
                <a:cs typeface="Open Sans"/>
                <a:sym typeface="Open Sans"/>
              </a:rPr>
              <a:t>Validasi data berkaitan dengan kualitas data. Validasi data dapat menjadi komponen untuk mengukur kualitas data, yang memastikan bahwa kumpulan data yang diberikan dilengkapi dengan sumber informasi yang berkualitas tinggi, otoritatif, dan akurat. </a:t>
            </a:r>
            <a:endParaRPr/>
          </a:p>
          <a:p>
            <a:pPr marL="457200" lvl="0" indent="-342900" algn="l" rtl="0">
              <a:lnSpc>
                <a:spcPct val="115000"/>
              </a:lnSpc>
              <a:spcBef>
                <a:spcPts val="0"/>
              </a:spcBef>
              <a:spcAft>
                <a:spcPts val="0"/>
              </a:spcAft>
              <a:buSzPct val="108107"/>
              <a:buChar char="●"/>
            </a:pPr>
            <a:r>
              <a:rPr lang="en-US" b="0" i="0">
                <a:solidFill>
                  <a:srgbClr val="333333"/>
                </a:solidFill>
                <a:latin typeface="Open Sans"/>
                <a:ea typeface="Open Sans"/>
                <a:cs typeface="Open Sans"/>
                <a:sym typeface="Open Sans"/>
              </a:rPr>
              <a:t>Validasi data juga digunakan sebagai bagian dari alur kerja aplikasi, termasuk pemeriksaan ejaan dan aturan untuk pembuatan kata sandi yang kuat. </a:t>
            </a:r>
            <a:endParaRPr/>
          </a:p>
          <a:p>
            <a:pPr marL="457200" lvl="0" indent="-228600" algn="l" rtl="0">
              <a:lnSpc>
                <a:spcPct val="115000"/>
              </a:lnSpc>
              <a:spcBef>
                <a:spcPts val="0"/>
              </a:spcBef>
              <a:spcAft>
                <a:spcPts val="0"/>
              </a:spcAft>
              <a:buSzPct val="108107"/>
              <a:buNone/>
            </a:pPr>
            <a:endParaRPr b="0" i="0">
              <a:solidFill>
                <a:srgbClr val="333333"/>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Urgensi Validasi Data</a:t>
            </a:r>
            <a:endParaRPr/>
          </a:p>
        </p:txBody>
      </p:sp>
      <p:sp>
        <p:nvSpPr>
          <p:cNvPr id="201" name="Google Shape;201;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2000"/>
              <a:t>Untuk data scientist, data analyst, dan orang lain yang bekerja dengan data, memvalidasi nya sangat penting. Output dari sistem apa pun hanya bisa sebaik data yang menjadi dasar operasi. </a:t>
            </a:r>
            <a:endParaRPr/>
          </a:p>
          <a:p>
            <a:pPr marL="457200" lvl="0" indent="-342900" algn="l" rtl="0">
              <a:lnSpc>
                <a:spcPct val="115000"/>
              </a:lnSpc>
              <a:spcBef>
                <a:spcPts val="0"/>
              </a:spcBef>
              <a:spcAft>
                <a:spcPts val="0"/>
              </a:spcAft>
              <a:buSzPts val="1800"/>
              <a:buChar char="●"/>
            </a:pPr>
            <a:r>
              <a:rPr lang="en-US" sz="2000"/>
              <a:t>Operasi ini dapat mencakup pembelajaran mesin atau model kecerdasan buatan, laporan analisis data, dan dasbor intelijen bisnis.</a:t>
            </a:r>
            <a:endParaRPr/>
          </a:p>
          <a:p>
            <a:pPr marL="457200" lvl="0" indent="-342900" algn="l" rtl="0">
              <a:lnSpc>
                <a:spcPct val="115000"/>
              </a:lnSpc>
              <a:spcBef>
                <a:spcPts val="0"/>
              </a:spcBef>
              <a:spcAft>
                <a:spcPts val="0"/>
              </a:spcAft>
              <a:buSzPts val="1800"/>
              <a:buChar char="●"/>
            </a:pPr>
            <a:r>
              <a:rPr lang="en-US" sz="2000"/>
              <a:t>Memvalidasi data memastikan bahwa data tersebut akurat, yang berarti semua sistem yang mengandalkan kumpulan data yang diberikan telah divalidasi juga.</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Validasi Data</a:t>
            </a:r>
            <a:endParaRPr/>
          </a:p>
        </p:txBody>
      </p:sp>
      <p:sp>
        <p:nvSpPr>
          <p:cNvPr id="207" name="Google Shape;20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Reliability</a:t>
            </a:r>
            <a:endParaRPr/>
          </a:p>
          <a:p>
            <a:pPr marL="457200" lvl="0" indent="-342900" algn="l" rtl="0">
              <a:lnSpc>
                <a:spcPct val="115000"/>
              </a:lnSpc>
              <a:spcBef>
                <a:spcPts val="0"/>
              </a:spcBef>
              <a:spcAft>
                <a:spcPts val="0"/>
              </a:spcAft>
              <a:buSzPts val="1800"/>
              <a:buChar char="●"/>
            </a:pPr>
            <a:r>
              <a:rPr lang="en-US"/>
              <a:t>Validity</a:t>
            </a:r>
            <a:endParaRPr/>
          </a:p>
          <a:p>
            <a:pPr marL="457200" lvl="0" indent="-342900" algn="l" rtl="0">
              <a:lnSpc>
                <a:spcPct val="115000"/>
              </a:lnSpc>
              <a:spcBef>
                <a:spcPts val="0"/>
              </a:spcBef>
              <a:spcAft>
                <a:spcPts val="0"/>
              </a:spcAft>
              <a:buSzPts val="1800"/>
              <a:buChar char="●"/>
            </a:pPr>
            <a:r>
              <a:rPr lang="en-US"/>
              <a:t>Reproducibility</a:t>
            </a:r>
            <a:endParaRPr/>
          </a:p>
          <a:p>
            <a:pPr marL="457200" lvl="0" indent="-342900" algn="l" rtl="0">
              <a:lnSpc>
                <a:spcPct val="115000"/>
              </a:lnSpc>
              <a:spcBef>
                <a:spcPts val="0"/>
              </a:spcBef>
              <a:spcAft>
                <a:spcPts val="0"/>
              </a:spcAft>
              <a:buSzPts val="1800"/>
              <a:buChar char="●"/>
            </a:pPr>
            <a:r>
              <a:rPr lang="en-US"/>
              <a:t>Repeatability</a:t>
            </a:r>
            <a:endParaRPr/>
          </a:p>
          <a:p>
            <a:pPr marL="457200" lvl="0" indent="-342900" algn="l" rtl="0">
              <a:lnSpc>
                <a:spcPct val="115000"/>
              </a:lnSpc>
              <a:spcBef>
                <a:spcPts val="0"/>
              </a:spcBef>
              <a:spcAft>
                <a:spcPts val="0"/>
              </a:spcAft>
              <a:buSzPts val="1800"/>
              <a:buChar char="●"/>
            </a:pPr>
            <a:r>
              <a:rPr lang="en-US"/>
              <a:t>Accuracy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Kapan harus melakukan validasi data?</a:t>
            </a:r>
            <a:endParaRPr/>
          </a:p>
        </p:txBody>
      </p:sp>
      <p:sp>
        <p:nvSpPr>
          <p:cNvPr id="213" name="Google Shape;21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Saat indikator baru diimplementasikan</a:t>
            </a:r>
            <a:endParaRPr/>
          </a:p>
          <a:p>
            <a:pPr marL="457200" lvl="0" indent="-342900" algn="l" rtl="0">
              <a:lnSpc>
                <a:spcPct val="115000"/>
              </a:lnSpc>
              <a:spcBef>
                <a:spcPts val="0"/>
              </a:spcBef>
              <a:spcAft>
                <a:spcPts val="0"/>
              </a:spcAft>
              <a:buSzPts val="1800"/>
              <a:buChar char="●"/>
            </a:pPr>
            <a:r>
              <a:rPr lang="en-US"/>
              <a:t>Data akan dipublikasi pada website atau dengan cara lain.</a:t>
            </a:r>
            <a:endParaRPr/>
          </a:p>
          <a:p>
            <a:pPr marL="457200" lvl="0" indent="-342900" algn="l" rtl="0">
              <a:lnSpc>
                <a:spcPct val="115000"/>
              </a:lnSpc>
              <a:spcBef>
                <a:spcPts val="0"/>
              </a:spcBef>
              <a:spcAft>
                <a:spcPts val="0"/>
              </a:spcAft>
              <a:buSzPts val="1800"/>
              <a:buChar char="●"/>
            </a:pPr>
            <a:r>
              <a:rPr lang="en-US"/>
              <a:t>Ada perubahan terhadap indikator yang ada sebelumnya.</a:t>
            </a:r>
            <a:endParaRPr/>
          </a:p>
          <a:p>
            <a:pPr marL="457200" lvl="0" indent="-342900" algn="l" rtl="0">
              <a:lnSpc>
                <a:spcPct val="115000"/>
              </a:lnSpc>
              <a:spcBef>
                <a:spcPts val="0"/>
              </a:spcBef>
              <a:spcAft>
                <a:spcPts val="0"/>
              </a:spcAft>
              <a:buSzPts val="1800"/>
              <a:buChar char="●"/>
            </a:pPr>
            <a:r>
              <a:rPr lang="en-US"/>
              <a:t>Data yang dihasilkan dari indikator yang ada telah berubah tanpa dapat dijelaskan.</a:t>
            </a:r>
            <a:endParaRPr/>
          </a:p>
          <a:p>
            <a:pPr marL="457200" lvl="0" indent="-342900" algn="l" rtl="0">
              <a:lnSpc>
                <a:spcPct val="115000"/>
              </a:lnSpc>
              <a:spcBef>
                <a:spcPts val="0"/>
              </a:spcBef>
              <a:spcAft>
                <a:spcPts val="0"/>
              </a:spcAft>
              <a:buSzPts val="1800"/>
              <a:buChar char="●"/>
            </a:pPr>
            <a:r>
              <a:rPr lang="en-US"/>
              <a:t>Sumber data telah berubah.</a:t>
            </a:r>
            <a:endParaRPr/>
          </a:p>
          <a:p>
            <a:pPr marL="457200" lvl="0" indent="-342900" algn="l" rtl="0">
              <a:lnSpc>
                <a:spcPct val="115000"/>
              </a:lnSpc>
              <a:spcBef>
                <a:spcPts val="0"/>
              </a:spcBef>
              <a:spcAft>
                <a:spcPts val="0"/>
              </a:spcAft>
              <a:buSzPts val="1800"/>
              <a:buChar char="●"/>
            </a:pPr>
            <a:r>
              <a:rPr lang="en-US"/>
              <a:t>Subyek pengumpulan data telah berubah.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Dua Tipe Reliability Test</a:t>
            </a:r>
            <a:endParaRPr/>
          </a:p>
        </p:txBody>
      </p:sp>
      <p:sp>
        <p:nvSpPr>
          <p:cNvPr id="219" name="Google Shape;219;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Repeatability: diulangnya pengukuran hasil oleh orang yang sama atau alat yang sama pada catatan yang sama dan kondisi yang sama.</a:t>
            </a:r>
            <a:endParaRPr/>
          </a:p>
          <a:p>
            <a:pPr marL="457200" lvl="0" indent="-342900" algn="l" rtl="0">
              <a:lnSpc>
                <a:spcPct val="115000"/>
              </a:lnSpc>
              <a:spcBef>
                <a:spcPts val="0"/>
              </a:spcBef>
              <a:spcAft>
                <a:spcPts val="0"/>
              </a:spcAft>
              <a:buSzPts val="1800"/>
              <a:buChar char="●"/>
            </a:pPr>
            <a:r>
              <a:rPr lang="en-US"/>
              <a:t>Reproducibility: diulangnya pengukuran hasil oleh orang yang berbeda pada catatan yang sama dan kondisi yang sama.</a:t>
            </a:r>
            <a:endParaRPr/>
          </a:p>
          <a:p>
            <a:pPr marL="914400" lvl="1" indent="-317500" algn="l" rtl="0">
              <a:lnSpc>
                <a:spcPct val="115000"/>
              </a:lnSpc>
              <a:spcBef>
                <a:spcPts val="0"/>
              </a:spcBef>
              <a:spcAft>
                <a:spcPts val="0"/>
              </a:spcAft>
              <a:buSzPts val="1400"/>
              <a:buChar char="○"/>
            </a:pPr>
            <a:r>
              <a:rPr lang="en-US" sz="1600"/>
              <a:t>Reproduced, or replicated, oleh seseorang yang bekerja secara independent.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Kenapa Kualitas Data Penting</a:t>
            </a:r>
            <a:endParaRPr/>
          </a:p>
        </p:txBody>
      </p:sp>
      <p:sp>
        <p:nvSpPr>
          <p:cNvPr id="225" name="Google Shape;22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Berpengaruh terhadap keputusan organisasi</a:t>
            </a:r>
            <a:endParaRPr/>
          </a:p>
          <a:p>
            <a:pPr marL="914400" lvl="1" indent="-317500" algn="l" rtl="0">
              <a:lnSpc>
                <a:spcPct val="115000"/>
              </a:lnSpc>
              <a:spcBef>
                <a:spcPts val="0"/>
              </a:spcBef>
              <a:spcAft>
                <a:spcPts val="0"/>
              </a:spcAft>
              <a:buSzPts val="1400"/>
              <a:buChar char="○"/>
            </a:pPr>
            <a:r>
              <a:rPr lang="en-US"/>
              <a:t>Data yang hilang atau salah dapat mengakibatkan kesalahan pembuatan keputusan</a:t>
            </a:r>
            <a:endParaRPr/>
          </a:p>
          <a:p>
            <a:pPr marL="457200" lvl="0" indent="-342900" algn="l" rtl="0">
              <a:lnSpc>
                <a:spcPct val="115000"/>
              </a:lnSpc>
              <a:spcBef>
                <a:spcPts val="0"/>
              </a:spcBef>
              <a:spcAft>
                <a:spcPts val="0"/>
              </a:spcAft>
              <a:buSzPts val="1800"/>
              <a:buChar char="●"/>
            </a:pPr>
            <a:r>
              <a:rPr lang="en-US"/>
              <a:t>Berpengaruh terhadap model machine learning</a:t>
            </a:r>
            <a:endParaRPr/>
          </a:p>
          <a:p>
            <a:pPr marL="914400" lvl="1" indent="-317500" algn="l" rtl="0">
              <a:lnSpc>
                <a:spcPct val="115000"/>
              </a:lnSpc>
              <a:spcBef>
                <a:spcPts val="0"/>
              </a:spcBef>
              <a:spcAft>
                <a:spcPts val="0"/>
              </a:spcAft>
              <a:buSzPts val="1400"/>
              <a:buChar char="○"/>
            </a:pPr>
            <a:r>
              <a:rPr lang="en-US"/>
              <a:t>Data yang bersih dapat meningkatkan performansi model</a:t>
            </a:r>
            <a:endParaRPr/>
          </a:p>
          <a:p>
            <a:pPr marL="457200" lvl="0" indent="-342900" algn="l" rtl="0">
              <a:lnSpc>
                <a:spcPct val="115000"/>
              </a:lnSpc>
              <a:spcBef>
                <a:spcPts val="0"/>
              </a:spcBef>
              <a:spcAft>
                <a:spcPts val="0"/>
              </a:spcAft>
              <a:buSzPts val="1800"/>
              <a:buChar char="●"/>
            </a:pPr>
            <a:r>
              <a:rPr lang="en-US"/>
              <a:t>Berpotensi menghasilkan keputusan yang bias dalam sistem ML/AI.</a:t>
            </a:r>
            <a:endParaRPr/>
          </a:p>
          <a:p>
            <a:pPr marL="457200" lvl="0" indent="-342900" algn="l" rtl="0">
              <a:lnSpc>
                <a:spcPct val="115000"/>
              </a:lnSpc>
              <a:spcBef>
                <a:spcPts val="0"/>
              </a:spcBef>
              <a:spcAft>
                <a:spcPts val="0"/>
              </a:spcAft>
              <a:buSzPts val="1800"/>
              <a:buChar char="●"/>
            </a:pPr>
            <a:r>
              <a:rPr lang="en-US"/>
              <a:t>Stabilitas operasional: inkonsistensi data dapat menyebabkan malapetaka pada sistem produksi</a:t>
            </a: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Data: Akademis vs. Real-world</a:t>
            </a:r>
            <a:endParaRPr/>
          </a:p>
        </p:txBody>
      </p:sp>
      <p:sp>
        <p:nvSpPr>
          <p:cNvPr id="231" name="Google Shape;231;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Dataset akademis</a:t>
            </a:r>
            <a:endParaRPr/>
          </a:p>
          <a:p>
            <a:pPr marL="914400" lvl="1" indent="-317500" algn="l" rtl="0">
              <a:lnSpc>
                <a:spcPct val="115000"/>
              </a:lnSpc>
              <a:spcBef>
                <a:spcPts val="0"/>
              </a:spcBef>
              <a:spcAft>
                <a:spcPts val="0"/>
              </a:spcAft>
              <a:buSzPts val="1400"/>
              <a:buChar char="○"/>
            </a:pPr>
            <a:r>
              <a:rPr lang="en-US"/>
              <a:t>Statis</a:t>
            </a:r>
            <a:endParaRPr/>
          </a:p>
          <a:p>
            <a:pPr marL="914400" lvl="1" indent="-317500" algn="l" rtl="0">
              <a:lnSpc>
                <a:spcPct val="115000"/>
              </a:lnSpc>
              <a:spcBef>
                <a:spcPts val="0"/>
              </a:spcBef>
              <a:spcAft>
                <a:spcPts val="0"/>
              </a:spcAft>
              <a:buSzPts val="1400"/>
              <a:buChar char="○"/>
            </a:pPr>
            <a:r>
              <a:rPr lang="en-US"/>
              <a:t>Seringkali down-sampled, sudah bersih sebelum dipublikasikan</a:t>
            </a:r>
            <a:endParaRPr/>
          </a:p>
          <a:p>
            <a:pPr marL="914400" lvl="1" indent="-317500" algn="l" rtl="0">
              <a:lnSpc>
                <a:spcPct val="115000"/>
              </a:lnSpc>
              <a:spcBef>
                <a:spcPts val="0"/>
              </a:spcBef>
              <a:spcAft>
                <a:spcPts val="0"/>
              </a:spcAft>
              <a:buSzPts val="1400"/>
              <a:buChar char="○"/>
            </a:pPr>
            <a:r>
              <a:rPr lang="en-US"/>
              <a:t>Fitur dapat dapat dipahami</a:t>
            </a:r>
            <a:endParaRPr/>
          </a:p>
          <a:p>
            <a:pPr marL="914400" lvl="1" indent="-317500" algn="l" rtl="0">
              <a:lnSpc>
                <a:spcPct val="115000"/>
              </a:lnSpc>
              <a:spcBef>
                <a:spcPts val="0"/>
              </a:spcBef>
              <a:spcAft>
                <a:spcPts val="0"/>
              </a:spcAft>
              <a:buSzPts val="1400"/>
              <a:buChar char="○"/>
            </a:pPr>
            <a:r>
              <a:rPr lang="en-US"/>
              <a:t>Contoh: UCI ML datasets</a:t>
            </a:r>
            <a:endParaRPr/>
          </a:p>
          <a:p>
            <a:pPr marL="457200" lvl="0" indent="-342900" algn="l" rtl="0">
              <a:lnSpc>
                <a:spcPct val="115000"/>
              </a:lnSpc>
              <a:spcBef>
                <a:spcPts val="0"/>
              </a:spcBef>
              <a:spcAft>
                <a:spcPts val="0"/>
              </a:spcAft>
              <a:buSzPts val="1800"/>
              <a:buChar char="●"/>
            </a:pPr>
            <a:r>
              <a:rPr lang="en-US"/>
              <a:t>Real-world data</a:t>
            </a:r>
            <a:endParaRPr/>
          </a:p>
          <a:p>
            <a:pPr marL="914400" lvl="1" indent="-317500" algn="l" rtl="0">
              <a:lnSpc>
                <a:spcPct val="115000"/>
              </a:lnSpc>
              <a:spcBef>
                <a:spcPts val="0"/>
              </a:spcBef>
              <a:spcAft>
                <a:spcPts val="0"/>
              </a:spcAft>
              <a:buSzPts val="1400"/>
              <a:buChar char="○"/>
            </a:pPr>
            <a:r>
              <a:rPr lang="en-US"/>
              <a:t>Secara konstan bisa berubah</a:t>
            </a:r>
            <a:endParaRPr/>
          </a:p>
          <a:p>
            <a:pPr marL="914400" lvl="1" indent="-317500" algn="l" rtl="0">
              <a:lnSpc>
                <a:spcPct val="115000"/>
              </a:lnSpc>
              <a:spcBef>
                <a:spcPts val="0"/>
              </a:spcBef>
              <a:spcAft>
                <a:spcPts val="0"/>
              </a:spcAft>
              <a:buSzPts val="1400"/>
              <a:buChar char="○"/>
            </a:pPr>
            <a:r>
              <a:rPr lang="en-US"/>
              <a:t>Dapat terdiri dari banyak fitur yang tidak dipahami</a:t>
            </a:r>
            <a:endParaRPr/>
          </a:p>
          <a:p>
            <a:pPr marL="914400" lvl="1" indent="-317500" algn="l" rtl="0">
              <a:lnSpc>
                <a:spcPct val="115000"/>
              </a:lnSpc>
              <a:spcBef>
                <a:spcPts val="0"/>
              </a:spcBef>
              <a:spcAft>
                <a:spcPts val="0"/>
              </a:spcAft>
              <a:buSzPts val="1400"/>
              <a:buChar char="○"/>
            </a:pPr>
            <a:r>
              <a:rPr lang="en-US"/>
              <a:t>Data berasal dari sumber yang berbeda</a:t>
            </a:r>
            <a:endParaRPr/>
          </a:p>
          <a:p>
            <a:pPr marL="914400" lvl="1" indent="-317500" algn="l" rtl="0">
              <a:lnSpc>
                <a:spcPct val="115000"/>
              </a:lnSpc>
              <a:spcBef>
                <a:spcPts val="0"/>
              </a:spcBef>
              <a:spcAft>
                <a:spcPts val="0"/>
              </a:spcAft>
              <a:buSzPts val="1400"/>
              <a:buChar char="○"/>
            </a:pPr>
            <a:r>
              <a:rPr lang="en-US"/>
              <a:t>Seringkali sulit diakses (contoh: data terkompresi dan terpartisi dalam suatu sistem terdistribusi)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Perubahan dalam Strategi Pengumpulan Data</a:t>
            </a:r>
            <a:endParaRPr/>
          </a:p>
        </p:txBody>
      </p:sp>
      <p:sp>
        <p:nvSpPr>
          <p:cNvPr id="237" name="Google Shape;23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SzPts val="1800"/>
              <a:buChar char="●"/>
            </a:pPr>
            <a:r>
              <a:rPr lang="en-US"/>
              <a:t>Pre-internet Era</a:t>
            </a:r>
            <a:endParaRPr/>
          </a:p>
          <a:p>
            <a:pPr marL="914400" lvl="1" indent="-317500" algn="l" rtl="0">
              <a:lnSpc>
                <a:spcPct val="115000"/>
              </a:lnSpc>
              <a:spcBef>
                <a:spcPts val="0"/>
              </a:spcBef>
              <a:spcAft>
                <a:spcPts val="0"/>
              </a:spcAft>
              <a:buSzPts val="1400"/>
              <a:buChar char="○"/>
            </a:pPr>
            <a:r>
              <a:rPr lang="en-US"/>
              <a:t>Data dikumpulkan dalam bentuk basisdata relasional</a:t>
            </a:r>
            <a:endParaRPr/>
          </a:p>
          <a:p>
            <a:pPr marL="914400" lvl="1" indent="-317500" algn="l" rtl="0">
              <a:lnSpc>
                <a:spcPct val="115000"/>
              </a:lnSpc>
              <a:spcBef>
                <a:spcPts val="0"/>
              </a:spcBef>
              <a:spcAft>
                <a:spcPts val="0"/>
              </a:spcAft>
              <a:buSzPts val="1400"/>
              <a:buChar char="○"/>
            </a:pPr>
            <a:r>
              <a:rPr lang="en-US"/>
              <a:t>ETL (Extract, Transform, Load) mengekspor data ke data warehouse untuk dianalisis</a:t>
            </a:r>
            <a:endParaRPr/>
          </a:p>
          <a:p>
            <a:pPr marL="914400" lvl="1" indent="-317500" algn="l" rtl="0">
              <a:lnSpc>
                <a:spcPct val="115000"/>
              </a:lnSpc>
              <a:spcBef>
                <a:spcPts val="0"/>
              </a:spcBef>
              <a:spcAft>
                <a:spcPts val="0"/>
              </a:spcAft>
              <a:buSzPts val="1400"/>
              <a:buChar char="○"/>
            </a:pPr>
            <a:r>
              <a:rPr lang="en-US"/>
              <a:t>Melakukan pemodelan data</a:t>
            </a: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US"/>
              <a:t>Internet Era: Kumpulkan datanya dulu, analisis kemudian</a:t>
            </a:r>
            <a:endParaRPr/>
          </a:p>
          <a:p>
            <a:pPr marL="914400" lvl="1" indent="-317500" algn="l" rtl="0">
              <a:lnSpc>
                <a:spcPct val="115000"/>
              </a:lnSpc>
              <a:spcBef>
                <a:spcPts val="0"/>
              </a:spcBef>
              <a:spcAft>
                <a:spcPts val="0"/>
              </a:spcAft>
              <a:buSzPts val="1400"/>
              <a:buChar char="○"/>
            </a:pPr>
            <a:r>
              <a:rPr lang="en-US"/>
              <a:t>Kemajuan internet meningkatkan jumlah data semi-terstruktur yang banyak 🡪 Karakteristik Big Data (Velocity, Veracity, Variety, Volume)</a:t>
            </a:r>
            <a:endParaRPr/>
          </a:p>
          <a:p>
            <a:pPr marL="914400" lvl="1" indent="-317500" algn="l" rtl="0">
              <a:lnSpc>
                <a:spcPct val="115000"/>
              </a:lnSpc>
              <a:spcBef>
                <a:spcPts val="0"/>
              </a:spcBef>
              <a:spcAft>
                <a:spcPts val="0"/>
              </a:spcAft>
              <a:buSzPts val="1400"/>
              <a:buChar char="○"/>
            </a:pPr>
            <a:r>
              <a:rPr lang="en-US"/>
              <a:t>Data baru yang terkumpul sudah “mapan” (key-value stores, document databases, data lakes)</a:t>
            </a:r>
            <a:endParaRPr/>
          </a:p>
          <a:p>
            <a:pPr marL="1371600" lvl="2" indent="-317500" algn="l" rtl="0">
              <a:lnSpc>
                <a:spcPct val="115000"/>
              </a:lnSpc>
              <a:spcBef>
                <a:spcPts val="0"/>
              </a:spcBef>
              <a:spcAft>
                <a:spcPts val="0"/>
              </a:spcAft>
              <a:buSzPts val="1400"/>
              <a:buChar char="■"/>
            </a:pPr>
            <a:r>
              <a:rPr lang="en-US"/>
              <a:t>Diskalakan ke ukuran data yang makin besar</a:t>
            </a:r>
            <a:endParaRPr/>
          </a:p>
          <a:p>
            <a:pPr marL="914400" lvl="1" indent="-317500" algn="l" rtl="0">
              <a:lnSpc>
                <a:spcPct val="115000"/>
              </a:lnSpc>
              <a:spcBef>
                <a:spcPts val="0"/>
              </a:spcBef>
              <a:spcAft>
                <a:spcPts val="0"/>
              </a:spcAft>
              <a:buSzPts val="1400"/>
              <a:buChar char="○"/>
            </a:pPr>
            <a:r>
              <a:rPr lang="en-US"/>
              <a:t>Insentif ekonomi</a:t>
            </a:r>
            <a:endParaRPr/>
          </a:p>
          <a:p>
            <a:pPr marL="1371600" lvl="2" indent="-317500" algn="l" rtl="0">
              <a:lnSpc>
                <a:spcPct val="115000"/>
              </a:lnSpc>
              <a:spcBef>
                <a:spcPts val="0"/>
              </a:spcBef>
              <a:spcAft>
                <a:spcPts val="0"/>
              </a:spcAft>
              <a:buSzPts val="1400"/>
              <a:buChar char="■"/>
            </a:pPr>
            <a:r>
              <a:rPr lang="en-US"/>
              <a:t>Menurunkan biaya storage</a:t>
            </a:r>
            <a:endParaRPr/>
          </a:p>
          <a:p>
            <a:pPr marL="1371600" lvl="2" indent="-317500" algn="l" rtl="0">
              <a:lnSpc>
                <a:spcPct val="115000"/>
              </a:lnSpc>
              <a:spcBef>
                <a:spcPts val="0"/>
              </a:spcBef>
              <a:spcAft>
                <a:spcPts val="0"/>
              </a:spcAft>
              <a:buSzPts val="1400"/>
              <a:buChar char="■"/>
            </a:pPr>
            <a:r>
              <a:rPr lang="en-US"/>
              <a:t>Data menjadi bernilai sebagai input untuk aplikasi berbasis ML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Sumber Kesalahan Data</a:t>
            </a:r>
            <a:endParaRPr/>
          </a:p>
        </p:txBody>
      </p:sp>
      <p:sp>
        <p:nvSpPr>
          <p:cNvPr id="243" name="Google Shape;24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Kesalahan entri data</a:t>
            </a:r>
            <a:endParaRPr/>
          </a:p>
          <a:p>
            <a:pPr marL="914400" lvl="1" indent="-317500" algn="l" rtl="0">
              <a:lnSpc>
                <a:spcPct val="115000"/>
              </a:lnSpc>
              <a:spcBef>
                <a:spcPts val="0"/>
              </a:spcBef>
              <a:spcAft>
                <a:spcPts val="0"/>
              </a:spcAft>
              <a:buSzPts val="1400"/>
              <a:buChar char="○"/>
            </a:pPr>
            <a:r>
              <a:rPr lang="en-US"/>
              <a:t>Kesalahan dalam pengisian atau tipe data</a:t>
            </a:r>
            <a:endParaRPr/>
          </a:p>
          <a:p>
            <a:pPr marL="914400" lvl="1" indent="-317500" algn="l" rtl="0">
              <a:lnSpc>
                <a:spcPct val="115000"/>
              </a:lnSpc>
              <a:spcBef>
                <a:spcPts val="0"/>
              </a:spcBef>
              <a:spcAft>
                <a:spcPts val="0"/>
              </a:spcAft>
              <a:buSzPts val="1400"/>
              <a:buChar char="○"/>
            </a:pPr>
            <a:r>
              <a:rPr lang="en-US"/>
              <a:t>Perbedaan dalam pengejaan data</a:t>
            </a:r>
            <a:endParaRPr/>
          </a:p>
          <a:p>
            <a:pPr marL="457200" lvl="0" indent="-342900" algn="l" rtl="0">
              <a:lnSpc>
                <a:spcPct val="115000"/>
              </a:lnSpc>
              <a:spcBef>
                <a:spcPts val="0"/>
              </a:spcBef>
              <a:spcAft>
                <a:spcPts val="0"/>
              </a:spcAft>
              <a:buSzPts val="1800"/>
              <a:buChar char="●"/>
            </a:pPr>
            <a:r>
              <a:rPr lang="en-US"/>
              <a:t>Kesalahan pengukuran</a:t>
            </a:r>
            <a:endParaRPr/>
          </a:p>
          <a:p>
            <a:pPr marL="914400" lvl="1" indent="-317500" algn="l" rtl="0">
              <a:lnSpc>
                <a:spcPct val="115000"/>
              </a:lnSpc>
              <a:spcBef>
                <a:spcPts val="0"/>
              </a:spcBef>
              <a:spcAft>
                <a:spcPts val="0"/>
              </a:spcAft>
              <a:buSzPts val="1400"/>
              <a:buChar char="○"/>
            </a:pPr>
            <a:r>
              <a:rPr lang="en-US"/>
              <a:t>Penempatan sensor yang tidak tepat</a:t>
            </a:r>
            <a:endParaRPr/>
          </a:p>
          <a:p>
            <a:pPr marL="914400" lvl="1" indent="-317500" algn="l" rtl="0">
              <a:lnSpc>
                <a:spcPct val="115000"/>
              </a:lnSpc>
              <a:spcBef>
                <a:spcPts val="0"/>
              </a:spcBef>
              <a:spcAft>
                <a:spcPts val="0"/>
              </a:spcAft>
              <a:buSzPts val="1400"/>
              <a:buChar char="○"/>
            </a:pPr>
            <a:r>
              <a:rPr lang="en-US"/>
              <a:t>Gangguan dalam proses pengukuran</a:t>
            </a:r>
            <a:endParaRPr/>
          </a:p>
          <a:p>
            <a:pPr marL="457200" lvl="0" indent="-342900" algn="l" rtl="0">
              <a:lnSpc>
                <a:spcPct val="115000"/>
              </a:lnSpc>
              <a:spcBef>
                <a:spcPts val="0"/>
              </a:spcBef>
              <a:spcAft>
                <a:spcPts val="0"/>
              </a:spcAft>
              <a:buSzPts val="1800"/>
              <a:buChar char="●"/>
            </a:pPr>
            <a:r>
              <a:rPr lang="en-US"/>
              <a:t>Kesalahan integrasi data</a:t>
            </a:r>
            <a:endParaRPr/>
          </a:p>
          <a:p>
            <a:pPr marL="914400" lvl="1" indent="-317500" algn="l" rtl="0">
              <a:lnSpc>
                <a:spcPct val="115000"/>
              </a:lnSpc>
              <a:spcBef>
                <a:spcPts val="0"/>
              </a:spcBef>
              <a:spcAft>
                <a:spcPts val="0"/>
              </a:spcAft>
              <a:buSzPts val="1400"/>
              <a:buChar char="○"/>
            </a:pPr>
            <a:r>
              <a:rPr lang="en-US"/>
              <a:t>Inkonsistensi data, duplikasi data</a:t>
            </a:r>
            <a:endParaRPr/>
          </a:p>
          <a:p>
            <a:pPr marL="914400" lvl="1" indent="-317500" algn="l" rtl="0">
              <a:lnSpc>
                <a:spcPct val="115000"/>
              </a:lnSpc>
              <a:spcBef>
                <a:spcPts val="0"/>
              </a:spcBef>
              <a:spcAft>
                <a:spcPts val="0"/>
              </a:spcAft>
              <a:buSzPts val="1400"/>
              <a:buChar char="○"/>
            </a:pPr>
            <a:r>
              <a:rPr lang="en-US"/>
              <a:t>Kesalahan satuan pengukuran data</a:t>
            </a:r>
            <a:endParaRPr/>
          </a:p>
          <a:p>
            <a:pPr marL="457200" lvl="0" indent="-342900" algn="l" rtl="0">
              <a:lnSpc>
                <a:spcPct val="115000"/>
              </a:lnSpc>
              <a:spcBef>
                <a:spcPts val="0"/>
              </a:spcBef>
              <a:spcAft>
                <a:spcPts val="0"/>
              </a:spcAft>
              <a:buSzPts val="1800"/>
              <a:buChar char="●"/>
            </a:pPr>
            <a:r>
              <a:rPr lang="en-US"/>
              <a:t>Kesalahan penyaringan data</a:t>
            </a:r>
            <a:endParaRPr/>
          </a:p>
          <a:p>
            <a:pPr marL="914400" lvl="1" indent="-317500" algn="l" rtl="0">
              <a:lnSpc>
                <a:spcPct val="115000"/>
              </a:lnSpc>
              <a:spcBef>
                <a:spcPts val="0"/>
              </a:spcBef>
              <a:spcAft>
                <a:spcPts val="0"/>
              </a:spcAft>
              <a:buSzPts val="1400"/>
              <a:buChar char="○"/>
            </a:pPr>
            <a:r>
              <a:rPr lang="en-US"/>
              <a:t>Bias pada editorial ringkasan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p:nvPr/>
        </p:nvSpPr>
        <p:spPr>
          <a:xfrm>
            <a:off x="171652" y="598775"/>
            <a:ext cx="2258400" cy="3693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990"/>
              <a:buFont typeface="Calibri"/>
              <a:buNone/>
            </a:pPr>
            <a:r>
              <a:rPr lang="en-US" sz="2520" b="1" i="0" u="none" strike="noStrike" cap="none">
                <a:solidFill>
                  <a:srgbClr val="0F3570"/>
                </a:solidFill>
                <a:latin typeface="Bebas Neue"/>
                <a:ea typeface="Bebas Neue"/>
                <a:cs typeface="Bebas Neue"/>
                <a:sym typeface="Bebas Neue"/>
              </a:rPr>
              <a:t>Profil Pengajar</a:t>
            </a:r>
            <a:endParaRPr sz="2520" b="1" i="0" u="none" strike="noStrike" cap="none">
              <a:solidFill>
                <a:srgbClr val="0F3570"/>
              </a:solidFill>
              <a:latin typeface="Bebas Neue"/>
              <a:ea typeface="Bebas Neue"/>
              <a:cs typeface="Bebas Neue"/>
              <a:sym typeface="Bebas Neue"/>
            </a:endParaRPr>
          </a:p>
        </p:txBody>
      </p:sp>
      <p:sp>
        <p:nvSpPr>
          <p:cNvPr id="125" name="Google Shape;125;p2"/>
          <p:cNvSpPr/>
          <p:nvPr/>
        </p:nvSpPr>
        <p:spPr>
          <a:xfrm>
            <a:off x="278600" y="910700"/>
            <a:ext cx="1686900" cy="211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2138525" y="800125"/>
            <a:ext cx="5479800" cy="226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Jabatan Akademik (tahun dan jabatan terakhir Pengajar)</a:t>
            </a:r>
            <a:endParaRPr sz="1050" b="1"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Latar belakang Pendidikan Pengajar</a:t>
            </a:r>
            <a:endParaRPr sz="1350" b="1" i="0" u="none" strike="noStrike" cap="none">
              <a:solidFill>
                <a:srgbClr val="0F3570"/>
              </a:solidFill>
              <a:latin typeface="Overlock"/>
              <a:ea typeface="Overlock"/>
              <a:cs typeface="Overlock"/>
              <a:sym typeface="Overlock"/>
            </a:endParaRPr>
          </a:p>
          <a:p>
            <a:pPr marL="457200" marR="0" lvl="0" indent="-314325" algn="l" rtl="0">
              <a:lnSpc>
                <a:spcPct val="100000"/>
              </a:lnSpc>
              <a:spcBef>
                <a:spcPts val="0"/>
              </a:spcBef>
              <a:spcAft>
                <a:spcPts val="0"/>
              </a:spcAft>
              <a:buClr>
                <a:srgbClr val="0F3570"/>
              </a:buClr>
              <a:buSzPts val="1350"/>
              <a:buFont typeface="Overlock"/>
              <a:buChar char="●"/>
            </a:pPr>
            <a:r>
              <a:rPr lang="en-US" sz="1350" b="1" i="0" u="none" strike="noStrike" cap="none">
                <a:solidFill>
                  <a:srgbClr val="0F3570"/>
                </a:solidFill>
                <a:latin typeface="Overlock"/>
                <a:ea typeface="Overlock"/>
                <a:cs typeface="Overlock"/>
                <a:sym typeface="Overlock"/>
              </a:rPr>
              <a:t>AAA</a:t>
            </a:r>
            <a:endParaRPr sz="1350" b="1" i="0" u="none" strike="noStrike" cap="none">
              <a:solidFill>
                <a:srgbClr val="0F3570"/>
              </a:solidFill>
              <a:latin typeface="Overlock"/>
              <a:ea typeface="Overlock"/>
              <a:cs typeface="Overlock"/>
              <a:sym typeface="Overlock"/>
            </a:endParaRPr>
          </a:p>
          <a:p>
            <a:pPr marL="457200" marR="0" lvl="0" indent="-314325" algn="l" rtl="0">
              <a:lnSpc>
                <a:spcPct val="100000"/>
              </a:lnSpc>
              <a:spcBef>
                <a:spcPts val="0"/>
              </a:spcBef>
              <a:spcAft>
                <a:spcPts val="0"/>
              </a:spcAft>
              <a:buClr>
                <a:srgbClr val="0F3570"/>
              </a:buClr>
              <a:buSzPts val="1350"/>
              <a:buFont typeface="Overlock"/>
              <a:buChar char="●"/>
            </a:pPr>
            <a:r>
              <a:rPr lang="en-US" sz="1350" b="1" i="0" u="none" strike="noStrike" cap="none">
                <a:solidFill>
                  <a:srgbClr val="0F3570"/>
                </a:solidFill>
                <a:latin typeface="Overlock"/>
                <a:ea typeface="Overlock"/>
                <a:cs typeface="Overlock"/>
                <a:sym typeface="Overlock"/>
              </a:rPr>
              <a:t>BBB</a:t>
            </a:r>
            <a:endParaRPr sz="1350" b="1" i="0" u="none" strike="noStrike" cap="none">
              <a:solidFill>
                <a:srgbClr val="0F3570"/>
              </a:solidFill>
              <a:latin typeface="Overlock"/>
              <a:ea typeface="Overlock"/>
              <a:cs typeface="Overlock"/>
              <a:sym typeface="Overlock"/>
            </a:endParaRPr>
          </a:p>
          <a:p>
            <a:pPr marL="457200" marR="0" lvl="0" indent="-314325" algn="l" rtl="0">
              <a:lnSpc>
                <a:spcPct val="100000"/>
              </a:lnSpc>
              <a:spcBef>
                <a:spcPts val="0"/>
              </a:spcBef>
              <a:spcAft>
                <a:spcPts val="0"/>
              </a:spcAft>
              <a:buClr>
                <a:srgbClr val="0F3570"/>
              </a:buClr>
              <a:buSzPts val="1350"/>
              <a:buFont typeface="Overlock"/>
              <a:buChar char="●"/>
            </a:pPr>
            <a:r>
              <a:rPr lang="en-US" sz="1350" b="1" i="0" u="none" strike="noStrike" cap="none">
                <a:solidFill>
                  <a:srgbClr val="0F3570"/>
                </a:solidFill>
                <a:latin typeface="Overlock"/>
                <a:ea typeface="Overlock"/>
                <a:cs typeface="Overlock"/>
                <a:sym typeface="Overlock"/>
              </a:rPr>
              <a:t>CCC</a:t>
            </a:r>
            <a:endParaRPr sz="1350" b="1" i="0" u="none" strike="noStrike" cap="none">
              <a:solidFill>
                <a:srgbClr val="0F3570"/>
              </a:solidFill>
              <a:latin typeface="Overlock"/>
              <a:ea typeface="Overlock"/>
              <a:cs typeface="Overlock"/>
              <a:sym typeface="Overlock"/>
            </a:endParaRPr>
          </a:p>
          <a:p>
            <a:pPr marL="214311" marR="0" lvl="0" indent="-128586"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Riwayat Pekerjaan</a:t>
            </a:r>
            <a:endParaRPr sz="1350" b="1" i="0" u="none" strike="noStrike" cap="none">
              <a:solidFill>
                <a:srgbClr val="0F3570"/>
              </a:solidFill>
              <a:latin typeface="Overlock"/>
              <a:ea typeface="Overlock"/>
              <a:cs typeface="Overlock"/>
              <a:sym typeface="Overlock"/>
            </a:endParaRPr>
          </a:p>
          <a:p>
            <a:pPr marL="457200" marR="0" lvl="0" indent="-314325" algn="l" rtl="0">
              <a:lnSpc>
                <a:spcPct val="100000"/>
              </a:lnSpc>
              <a:spcBef>
                <a:spcPts val="0"/>
              </a:spcBef>
              <a:spcAft>
                <a:spcPts val="0"/>
              </a:spcAft>
              <a:buClr>
                <a:srgbClr val="0F3570"/>
              </a:buClr>
              <a:buSzPts val="1350"/>
              <a:buFont typeface="Overlock"/>
              <a:buChar char="●"/>
            </a:pPr>
            <a:r>
              <a:rPr lang="en-US" sz="1350" b="1" i="0" u="none" strike="noStrike" cap="none">
                <a:solidFill>
                  <a:srgbClr val="0F3570"/>
                </a:solidFill>
                <a:latin typeface="Overlock"/>
                <a:ea typeface="Overlock"/>
                <a:cs typeface="Overlock"/>
                <a:sym typeface="Overlock"/>
              </a:rPr>
              <a:t>AAA</a:t>
            </a:r>
            <a:endParaRPr sz="1350" b="1" i="0" u="none" strike="noStrike" cap="none">
              <a:solidFill>
                <a:srgbClr val="0F3570"/>
              </a:solidFill>
              <a:latin typeface="Overlock"/>
              <a:ea typeface="Overlock"/>
              <a:cs typeface="Overlock"/>
              <a:sym typeface="Overlock"/>
            </a:endParaRPr>
          </a:p>
          <a:p>
            <a:pPr marL="457200" marR="0" lvl="0" indent="-314325" algn="l" rtl="0">
              <a:lnSpc>
                <a:spcPct val="100000"/>
              </a:lnSpc>
              <a:spcBef>
                <a:spcPts val="0"/>
              </a:spcBef>
              <a:spcAft>
                <a:spcPts val="0"/>
              </a:spcAft>
              <a:buClr>
                <a:srgbClr val="0F3570"/>
              </a:buClr>
              <a:buSzPts val="1350"/>
              <a:buFont typeface="Overlock"/>
              <a:buChar char="●"/>
            </a:pPr>
            <a:r>
              <a:rPr lang="en-US" sz="1350" b="1" i="0" u="none" strike="noStrike" cap="none">
                <a:solidFill>
                  <a:srgbClr val="0F3570"/>
                </a:solidFill>
                <a:latin typeface="Overlock"/>
                <a:ea typeface="Overlock"/>
                <a:cs typeface="Overlock"/>
                <a:sym typeface="Overlock"/>
              </a:rPr>
              <a:t>BBB</a:t>
            </a:r>
            <a:endParaRPr sz="1350" b="1" i="0" u="none" strike="noStrike" cap="none">
              <a:solidFill>
                <a:srgbClr val="0F3570"/>
              </a:solidFill>
              <a:latin typeface="Overlock"/>
              <a:ea typeface="Overlock"/>
              <a:cs typeface="Overlock"/>
              <a:sym typeface="Overlock"/>
            </a:endParaRPr>
          </a:p>
          <a:p>
            <a:pPr marL="457200" marR="0" lvl="0" indent="-314325" algn="l" rtl="0">
              <a:lnSpc>
                <a:spcPct val="100000"/>
              </a:lnSpc>
              <a:spcBef>
                <a:spcPts val="0"/>
              </a:spcBef>
              <a:spcAft>
                <a:spcPts val="0"/>
              </a:spcAft>
              <a:buClr>
                <a:srgbClr val="0F3570"/>
              </a:buClr>
              <a:buSzPts val="1350"/>
              <a:buFont typeface="Overlock"/>
              <a:buChar char="●"/>
            </a:pPr>
            <a:r>
              <a:rPr lang="en-US" sz="1350" b="1" i="0" u="none" strike="noStrike" cap="none">
                <a:solidFill>
                  <a:srgbClr val="0F3570"/>
                </a:solidFill>
                <a:latin typeface="Overlock"/>
                <a:ea typeface="Overlock"/>
                <a:cs typeface="Overlock"/>
                <a:sym typeface="Overlock"/>
              </a:rPr>
              <a:t>CCC</a:t>
            </a:r>
            <a:endParaRPr sz="1350" b="1" i="0" u="none" strike="noStrike" cap="none">
              <a:solidFill>
                <a:srgbClr val="0F3570"/>
              </a:solidFill>
              <a:latin typeface="Overlock"/>
              <a:ea typeface="Overlock"/>
              <a:cs typeface="Overlock"/>
              <a:sym typeface="Overlock"/>
            </a:endParaRPr>
          </a:p>
        </p:txBody>
      </p:sp>
      <p:sp>
        <p:nvSpPr>
          <p:cNvPr id="127" name="Google Shape;127;p2"/>
          <p:cNvSpPr txBox="1"/>
          <p:nvPr/>
        </p:nvSpPr>
        <p:spPr>
          <a:xfrm>
            <a:off x="197750" y="3145100"/>
            <a:ext cx="5479800" cy="8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Contact Pengajar</a:t>
            </a:r>
            <a:endParaRPr sz="1350" b="1"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Ponsel :</a:t>
            </a:r>
            <a:endParaRPr sz="1350" b="1"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Email :</a:t>
            </a:r>
            <a:endParaRPr sz="1350" b="1" i="0" u="none" strike="noStrike" cap="none">
              <a:solidFill>
                <a:srgbClr val="0F3570"/>
              </a:solidFill>
              <a:latin typeface="Overlock"/>
              <a:ea typeface="Overlock"/>
              <a:cs typeface="Overlock"/>
              <a:sym typeface="Overlock"/>
            </a:endParaRPr>
          </a:p>
        </p:txBody>
      </p:sp>
      <p:sp>
        <p:nvSpPr>
          <p:cNvPr id="128" name="Google Shape;128;p2"/>
          <p:cNvSpPr txBox="1"/>
          <p:nvPr/>
        </p:nvSpPr>
        <p:spPr>
          <a:xfrm>
            <a:off x="633500" y="1731875"/>
            <a:ext cx="9771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Photo Pengajar</a:t>
            </a:r>
            <a:endParaRPr sz="900" b="0" i="0" u="none" strike="noStrike" cap="none">
              <a:solidFill>
                <a:srgbClr val="000000"/>
              </a:solidFill>
              <a:latin typeface="Arial"/>
              <a:ea typeface="Arial"/>
              <a:cs typeface="Arial"/>
              <a:sym typeface="Arial"/>
            </a:endParaRPr>
          </a:p>
        </p:txBody>
      </p:sp>
      <p:sp>
        <p:nvSpPr>
          <p:cNvPr id="129" name="Google Shape;129;p2"/>
          <p:cNvSpPr txBox="1">
            <a:spLocks noGrp="1"/>
          </p:cNvSpPr>
          <p:nvPr>
            <p:ph type="subTitle" idx="4294967295"/>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1200"/>
              </a:spcAft>
              <a:buClr>
                <a:schemeClr val="dk2"/>
              </a:buClr>
              <a:buSzPts val="275"/>
              <a:buFont typeface="Arial"/>
              <a:buNone/>
            </a:pPr>
            <a:r>
              <a:rPr lang="en-US" sz="1500" b="0" i="0" u="none" strike="noStrike" cap="none">
                <a:solidFill>
                  <a:srgbClr val="0F3570"/>
                </a:solidFill>
                <a:latin typeface="Bebas Neue"/>
                <a:ea typeface="Bebas Neue"/>
                <a:cs typeface="Bebas Neue"/>
                <a:sym typeface="Bebas Neue"/>
              </a:rPr>
              <a:t>DTS </a:t>
            </a:r>
            <a:r>
              <a:rPr lang="en-US" sz="1500">
                <a:solidFill>
                  <a:srgbClr val="0F3570"/>
                </a:solidFill>
                <a:latin typeface="Bebas Neue"/>
                <a:ea typeface="Bebas Neue"/>
                <a:cs typeface="Bebas Neue"/>
                <a:sym typeface="Bebas Neue"/>
              </a:rPr>
              <a:t>2023</a:t>
            </a:r>
            <a:endParaRPr sz="1500" b="0" i="0" u="none" strike="noStrike" cap="none">
              <a:solidFill>
                <a:srgbClr val="0F3570"/>
              </a:solidFill>
              <a:latin typeface="Bebas Neue"/>
              <a:ea typeface="Bebas Neue"/>
              <a:cs typeface="Bebas Neue"/>
              <a:sym typeface="Bebas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Dimensi Kualitas Data</a:t>
            </a:r>
            <a:endParaRPr/>
          </a:p>
        </p:txBody>
      </p:sp>
      <p:sp>
        <p:nvSpPr>
          <p:cNvPr id="249" name="Google Shape;249;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Kelengkapan</a:t>
            </a:r>
            <a:endParaRPr/>
          </a:p>
          <a:p>
            <a:pPr marL="914400" lvl="1" indent="-317500" algn="l" rtl="0">
              <a:lnSpc>
                <a:spcPct val="115000"/>
              </a:lnSpc>
              <a:spcBef>
                <a:spcPts val="0"/>
              </a:spcBef>
              <a:spcAft>
                <a:spcPts val="0"/>
              </a:spcAft>
              <a:buSzPts val="1400"/>
              <a:buChar char="○"/>
            </a:pPr>
            <a:r>
              <a:rPr lang="en-US"/>
              <a:t>Sejauh mana tersedianya data yang diperlukan untuk menggambarkan objek dunia nyata</a:t>
            </a:r>
            <a:endParaRPr/>
          </a:p>
          <a:p>
            <a:pPr marL="457200" lvl="0" indent="-342900" algn="l" rtl="0">
              <a:lnSpc>
                <a:spcPct val="115000"/>
              </a:lnSpc>
              <a:spcBef>
                <a:spcPts val="0"/>
              </a:spcBef>
              <a:spcAft>
                <a:spcPts val="0"/>
              </a:spcAft>
              <a:buSzPts val="1800"/>
              <a:buChar char="●"/>
            </a:pPr>
            <a:r>
              <a:rPr lang="en-US"/>
              <a:t>Konsistensi: Batasan intra-relasi (rentang nilai yang dapat diterima)</a:t>
            </a:r>
            <a:endParaRPr/>
          </a:p>
          <a:p>
            <a:pPr marL="914400" lvl="1" indent="-317500" algn="l" rtl="0">
              <a:lnSpc>
                <a:spcPct val="115000"/>
              </a:lnSpc>
              <a:spcBef>
                <a:spcPts val="0"/>
              </a:spcBef>
              <a:spcAft>
                <a:spcPts val="0"/>
              </a:spcAft>
              <a:buSzPts val="1400"/>
              <a:buChar char="○"/>
            </a:pPr>
            <a:r>
              <a:rPr lang="en-US"/>
              <a:t>Tipe data spesifik, interval untuk kolom numerik, kumpulan nilai untuk kolom kategoris</a:t>
            </a:r>
            <a:endParaRPr/>
          </a:p>
          <a:p>
            <a:pPr marL="457200" lvl="0" indent="-342900" algn="l" rtl="0">
              <a:lnSpc>
                <a:spcPct val="115000"/>
              </a:lnSpc>
              <a:spcBef>
                <a:spcPts val="0"/>
              </a:spcBef>
              <a:spcAft>
                <a:spcPts val="0"/>
              </a:spcAft>
              <a:buSzPts val="1800"/>
              <a:buChar char="●"/>
            </a:pPr>
            <a:r>
              <a:rPr lang="en-US"/>
              <a:t>Konsistensi: Kendala antar-hubungan</a:t>
            </a:r>
            <a:endParaRPr/>
          </a:p>
          <a:p>
            <a:pPr marL="914400" lvl="1" indent="-317500" algn="l" rtl="0">
              <a:lnSpc>
                <a:spcPct val="115000"/>
              </a:lnSpc>
              <a:spcBef>
                <a:spcPts val="0"/>
              </a:spcBef>
              <a:spcAft>
                <a:spcPts val="0"/>
              </a:spcAft>
              <a:buSzPts val="1400"/>
              <a:buChar char="○"/>
            </a:pPr>
            <a:r>
              <a:rPr lang="en-US"/>
              <a:t>Validitas referensi data ke entri data lain (misalnya, “primary keys” &amp; “foreign keys" dalam database)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Pendekatan untuk Meningkatkan Kualitas Data</a:t>
            </a:r>
            <a:endParaRPr/>
          </a:p>
        </p:txBody>
      </p:sp>
      <p:sp>
        <p:nvSpPr>
          <p:cNvPr id="255" name="Google Shape;25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Desain antarmuka entri data</a:t>
            </a:r>
            <a:endParaRPr/>
          </a:p>
          <a:p>
            <a:pPr marL="914400" lvl="1" indent="-317500" algn="l" rtl="0">
              <a:lnSpc>
                <a:spcPct val="115000"/>
              </a:lnSpc>
              <a:spcBef>
                <a:spcPts val="0"/>
              </a:spcBef>
              <a:spcAft>
                <a:spcPts val="0"/>
              </a:spcAft>
              <a:buSzPts val="1400"/>
              <a:buChar char="○"/>
            </a:pPr>
            <a:r>
              <a:rPr lang="en-US"/>
              <a:t>Terapkan batasan integritas (misal, batasan pada nilai numerik, integritas referensial)</a:t>
            </a:r>
            <a:endParaRPr/>
          </a:p>
          <a:p>
            <a:pPr marL="914400" lvl="1" indent="-317500" algn="l" rtl="0">
              <a:lnSpc>
                <a:spcPct val="115000"/>
              </a:lnSpc>
              <a:spcBef>
                <a:spcPts val="0"/>
              </a:spcBef>
              <a:spcAft>
                <a:spcPts val="0"/>
              </a:spcAft>
              <a:buSzPts val="1400"/>
              <a:buChar char="○"/>
            </a:pPr>
            <a:r>
              <a:rPr lang="en-US"/>
              <a:t>Dapat memaksa pengguna untuk “menemukan” data kotor</a:t>
            </a:r>
            <a:endParaRPr/>
          </a:p>
          <a:p>
            <a:pPr marL="457200" lvl="0" indent="-342900" algn="l" rtl="0">
              <a:lnSpc>
                <a:spcPct val="115000"/>
              </a:lnSpc>
              <a:spcBef>
                <a:spcPts val="0"/>
              </a:spcBef>
              <a:spcAft>
                <a:spcPts val="0"/>
              </a:spcAft>
              <a:buSzPts val="1800"/>
              <a:buChar char="●"/>
            </a:pPr>
            <a:r>
              <a:rPr lang="en-US"/>
              <a:t>Manajemen organisasi</a:t>
            </a:r>
            <a:endParaRPr/>
          </a:p>
          <a:p>
            <a:pPr marL="914400" lvl="1" indent="-317500" algn="l" rtl="0">
              <a:lnSpc>
                <a:spcPct val="115000"/>
              </a:lnSpc>
              <a:spcBef>
                <a:spcPts val="0"/>
              </a:spcBef>
              <a:spcAft>
                <a:spcPts val="0"/>
              </a:spcAft>
              <a:buSzPts val="1400"/>
              <a:buChar char="○"/>
            </a:pPr>
            <a:r>
              <a:rPr lang="en-US"/>
              <a:t>Penyederhanaan proses untuk pengumpulan dan analisis data</a:t>
            </a:r>
            <a:endParaRPr/>
          </a:p>
          <a:p>
            <a:pPr marL="914400" lvl="1" indent="-317500" algn="l" rtl="0">
              <a:lnSpc>
                <a:spcPct val="115000"/>
              </a:lnSpc>
              <a:spcBef>
                <a:spcPts val="0"/>
              </a:spcBef>
              <a:spcAft>
                <a:spcPts val="0"/>
              </a:spcAft>
              <a:buSzPts val="1400"/>
              <a:buChar char="○"/>
            </a:pPr>
            <a:r>
              <a:rPr lang="en-US"/>
              <a:t>Menangkap metadata</a:t>
            </a:r>
            <a:endParaRPr/>
          </a:p>
          <a:p>
            <a:pPr marL="457200" lvl="0" indent="-342900" algn="l" rtl="0">
              <a:lnSpc>
                <a:spcPct val="115000"/>
              </a:lnSpc>
              <a:spcBef>
                <a:spcPts val="0"/>
              </a:spcBef>
              <a:spcAft>
                <a:spcPts val="0"/>
              </a:spcAft>
              <a:buSzPts val="1800"/>
              <a:buChar char="●"/>
            </a:pPr>
            <a:r>
              <a:rPr lang="en-US"/>
              <a:t>Pengauditan data otomatis dan pembersihan data</a:t>
            </a:r>
            <a:endParaRPr/>
          </a:p>
          <a:p>
            <a:pPr marL="914400" lvl="1" indent="-317500" algn="l" rtl="0">
              <a:lnSpc>
                <a:spcPct val="115000"/>
              </a:lnSpc>
              <a:spcBef>
                <a:spcPts val="0"/>
              </a:spcBef>
              <a:spcAft>
                <a:spcPts val="0"/>
              </a:spcAft>
              <a:buSzPts val="1400"/>
              <a:buChar char="○"/>
            </a:pPr>
            <a:r>
              <a:rPr lang="en-US"/>
              <a:t>Penerapan teknik otomatis untuk mengidentifikasi dan memperbaiki kesalahan data</a:t>
            </a:r>
            <a:endParaRPr/>
          </a:p>
          <a:p>
            <a:pPr marL="457200" lvl="0" indent="-342900" algn="l" rtl="0">
              <a:lnSpc>
                <a:spcPct val="115000"/>
              </a:lnSpc>
              <a:spcBef>
                <a:spcPts val="0"/>
              </a:spcBef>
              <a:spcAft>
                <a:spcPts val="0"/>
              </a:spcAft>
              <a:buSzPts val="1800"/>
              <a:buChar char="●"/>
            </a:pPr>
            <a:r>
              <a:rPr lang="en-US"/>
              <a:t>Analisis data eksplorasi dan pembersihan data</a:t>
            </a:r>
            <a:endParaRPr/>
          </a:p>
          <a:p>
            <a:pPr marL="914400" lvl="1" indent="-317500" algn="l" rtl="0">
              <a:lnSpc>
                <a:spcPct val="115000"/>
              </a:lnSpc>
              <a:spcBef>
                <a:spcPts val="0"/>
              </a:spcBef>
              <a:spcAft>
                <a:spcPts val="0"/>
              </a:spcAft>
              <a:buSzPts val="1400"/>
              <a:buChar char="○"/>
            </a:pPr>
            <a:r>
              <a:rPr lang="en-US"/>
              <a:t>Pendekatan </a:t>
            </a:r>
            <a:r>
              <a:rPr lang="en-US" i="1"/>
              <a:t>human-in-the-loop</a:t>
            </a:r>
            <a:r>
              <a:rPr lang="en-US"/>
              <a:t> diperlukan pada sebagian besar proses</a:t>
            </a:r>
            <a:endParaRPr/>
          </a:p>
          <a:p>
            <a:pPr marL="914400" lvl="1" indent="-317500" algn="l" rtl="0">
              <a:lnSpc>
                <a:spcPct val="115000"/>
              </a:lnSpc>
              <a:spcBef>
                <a:spcPts val="0"/>
              </a:spcBef>
              <a:spcAft>
                <a:spcPts val="0"/>
              </a:spcAft>
              <a:buSzPts val="1400"/>
              <a:buChar char="○"/>
            </a:pPr>
            <a:r>
              <a:rPr lang="en-US"/>
              <a:t>Interaksi antara visualisasi data dan pembersihan data</a:t>
            </a:r>
            <a:endParaRPr/>
          </a:p>
          <a:p>
            <a:pPr marL="914400" lvl="1" indent="-317500" algn="l" rtl="0">
              <a:lnSpc>
                <a:spcPct val="115000"/>
              </a:lnSpc>
              <a:spcBef>
                <a:spcPts val="0"/>
              </a:spcBef>
              <a:spcAft>
                <a:spcPts val="0"/>
              </a:spcAft>
              <a:buSzPts val="1400"/>
              <a:buChar char="○"/>
            </a:pPr>
            <a:r>
              <a:rPr lang="en-US"/>
              <a:t>Iterasi proses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Pemeriksaan Tipe Data</a:t>
            </a:r>
            <a:endParaRPr/>
          </a:p>
        </p:txBody>
      </p:sp>
      <p:sp>
        <p:nvSpPr>
          <p:cNvPr id="261" name="Google Shape;261;p22"/>
          <p:cNvSpPr txBox="1">
            <a:spLocks noGrp="1"/>
          </p:cNvSpPr>
          <p:nvPr>
            <p:ph type="body" idx="1"/>
          </p:nvPr>
        </p:nvSpPr>
        <p:spPr>
          <a:xfrm>
            <a:off x="311700" y="1152475"/>
            <a:ext cx="4664746"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Pemeriksaan tipe data mengkonfirmasi bahwa data yang dimasukkan memiliki tipe data yang benar. </a:t>
            </a:r>
            <a:endParaRPr/>
          </a:p>
          <a:p>
            <a:pPr marL="457200" lvl="0" indent="-342900" algn="l" rtl="0">
              <a:lnSpc>
                <a:spcPct val="115000"/>
              </a:lnSpc>
              <a:spcBef>
                <a:spcPts val="0"/>
              </a:spcBef>
              <a:spcAft>
                <a:spcPts val="0"/>
              </a:spcAft>
              <a:buSzPts val="1800"/>
              <a:buChar char="●"/>
            </a:pPr>
            <a:r>
              <a:rPr lang="en-US"/>
              <a:t>Misalnya, field atau isian data yang hanya menerima data numerik. </a:t>
            </a:r>
            <a:endParaRPr/>
          </a:p>
          <a:p>
            <a:pPr marL="457200" lvl="0" indent="-342900" algn="l" rtl="0">
              <a:lnSpc>
                <a:spcPct val="115000"/>
              </a:lnSpc>
              <a:spcBef>
                <a:spcPts val="0"/>
              </a:spcBef>
              <a:spcAft>
                <a:spcPts val="0"/>
              </a:spcAft>
              <a:buSzPts val="1800"/>
              <a:buChar char="●"/>
            </a:pPr>
            <a:r>
              <a:rPr lang="en-US"/>
              <a:t>Sehingga hal yang harus diperhatikan adalah kesesuaian tipe data yang berkaitan dengan entitas relasinya </a:t>
            </a:r>
            <a:r>
              <a:rPr lang="en-US" i="1"/>
              <a:t>(Entity Relationship Diagram)</a:t>
            </a:r>
            <a:r>
              <a:rPr lang="en-US"/>
              <a:t>.</a:t>
            </a:r>
            <a:endParaRPr/>
          </a:p>
        </p:txBody>
      </p:sp>
      <p:pic>
        <p:nvPicPr>
          <p:cNvPr id="262" name="Google Shape;262;p22"/>
          <p:cNvPicPr preferRelativeResize="0"/>
          <p:nvPr/>
        </p:nvPicPr>
        <p:blipFill rotWithShape="1">
          <a:blip r:embed="rId3">
            <a:alphaModFix/>
          </a:blip>
          <a:srcRect/>
          <a:stretch/>
        </p:blipFill>
        <p:spPr>
          <a:xfrm>
            <a:off x="5126281" y="1152475"/>
            <a:ext cx="3533775" cy="2943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Pemeriksaan Format Data</a:t>
            </a:r>
            <a:endParaRPr/>
          </a:p>
        </p:txBody>
      </p:sp>
      <p:sp>
        <p:nvSpPr>
          <p:cNvPr id="268" name="Google Shape;268;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Banyak tipe data mengikuti format standar tertentu. Kasus penggunaan yang umum adalah kolom tanggal yang disimpan dalam format tetap seperti YYYY-MM-DD atau DD-MM-YYYY.</a:t>
            </a:r>
            <a:endParaRPr/>
          </a:p>
          <a:p>
            <a:pPr marL="457200" lvl="0" indent="-342900" algn="l" rtl="0">
              <a:lnSpc>
                <a:spcPct val="115000"/>
              </a:lnSpc>
              <a:spcBef>
                <a:spcPts val="0"/>
              </a:spcBef>
              <a:spcAft>
                <a:spcPts val="0"/>
              </a:spcAft>
              <a:buSzPts val="1800"/>
              <a:buChar char="●"/>
            </a:pPr>
            <a:r>
              <a:rPr lang="en-US"/>
              <a:t>Prosedur validasi data yang memastikan tanggal dalam format yang tepat membantu menjaga konsistensi data dan waktu. </a:t>
            </a:r>
            <a:endParaRPr/>
          </a:p>
          <a:p>
            <a:pPr marL="457200" lvl="0" indent="-342900" algn="l" rtl="0">
              <a:lnSpc>
                <a:spcPct val="115000"/>
              </a:lnSpc>
              <a:spcBef>
                <a:spcPts val="0"/>
              </a:spcBef>
              <a:spcAft>
                <a:spcPts val="0"/>
              </a:spcAft>
              <a:buSzPts val="1800"/>
              <a:buChar char="●"/>
            </a:pPr>
            <a:r>
              <a:rPr lang="en-US"/>
              <a:t>Format data sangat penting dalam pengolahan data, sehingga hal ini akan menjadi krusial dan harus diperhatikan pula oleh seorang data scientist dalam kasus menangani data </a:t>
            </a:r>
            <a:r>
              <a:rPr lang="en-US" i="1"/>
              <a:t>time-series</a:t>
            </a:r>
            <a:r>
              <a:rPr lang="en-US"/>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i="0">
                <a:solidFill>
                  <a:srgbClr val="333333"/>
                </a:solidFill>
                <a:latin typeface="Arial"/>
                <a:ea typeface="Arial"/>
                <a:cs typeface="Arial"/>
                <a:sym typeface="Arial"/>
              </a:rPr>
              <a:t>Pemeriksaan Konsistensi dan  Pemeriksaan Keunikan</a:t>
            </a:r>
            <a:br>
              <a:rPr lang="en-US" sz="2400" i="0">
                <a:solidFill>
                  <a:srgbClr val="333333"/>
                </a:solidFill>
                <a:latin typeface="Arial"/>
                <a:ea typeface="Arial"/>
                <a:cs typeface="Arial"/>
                <a:sym typeface="Arial"/>
              </a:rPr>
            </a:br>
            <a:endParaRPr sz="2400">
              <a:latin typeface="Arial"/>
              <a:ea typeface="Arial"/>
              <a:cs typeface="Arial"/>
              <a:sym typeface="Arial"/>
            </a:endParaRPr>
          </a:p>
        </p:txBody>
      </p:sp>
      <p:sp>
        <p:nvSpPr>
          <p:cNvPr id="274" name="Google Shape;274;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Pemeriksaan konsistensi adalah jenis pemeriksaan logis yang mengonfirmasi bahwa data telah dimasukkan dengan cara yang konsisten secara logis.</a:t>
            </a:r>
            <a:endParaRPr/>
          </a:p>
          <a:p>
            <a:pPr marL="914400" lvl="1" indent="-317500" algn="l" rtl="0">
              <a:lnSpc>
                <a:spcPct val="115000"/>
              </a:lnSpc>
              <a:spcBef>
                <a:spcPts val="0"/>
              </a:spcBef>
              <a:spcAft>
                <a:spcPts val="0"/>
              </a:spcAft>
              <a:buSzPts val="1400"/>
              <a:buChar char="○"/>
            </a:pPr>
            <a:r>
              <a:rPr lang="en-US"/>
              <a:t>Contohnya adalah memeriksa apakah tanggal pengiriman setelah tanggal pengiriman untuk sebuah paket. </a:t>
            </a:r>
            <a:endParaRPr/>
          </a:p>
          <a:p>
            <a:pPr marL="457200" lvl="0" indent="-342900" algn="l" rtl="0">
              <a:lnSpc>
                <a:spcPct val="115000"/>
              </a:lnSpc>
              <a:spcBef>
                <a:spcPts val="0"/>
              </a:spcBef>
              <a:spcAft>
                <a:spcPts val="0"/>
              </a:spcAft>
              <a:buSzPts val="1800"/>
              <a:buChar char="●"/>
            </a:pPr>
            <a:r>
              <a:rPr lang="en-US"/>
              <a:t>Sementara untuk keunikan, beberapa data seperti ID atau </a:t>
            </a:r>
            <a:r>
              <a:rPr lang="en-US" i="1"/>
              <a:t>primary key</a:t>
            </a:r>
            <a:r>
              <a:rPr lang="en-US"/>
              <a:t>. Database kemungkinan harus memiliki entri unik di bidang ini. Pemeriksaan keunikan memastikan bahwa item tidak dimasukkan beberapa kali ke dalam database.</a:t>
            </a: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Pembersihan Data: Tipe dan Teknik</a:t>
            </a:r>
            <a:endParaRPr/>
          </a:p>
        </p:txBody>
      </p:sp>
      <p:sp>
        <p:nvSpPr>
          <p:cNvPr id="280" name="Google Shape;280;p25"/>
          <p:cNvSpPr txBox="1">
            <a:spLocks noGrp="1"/>
          </p:cNvSpPr>
          <p:nvPr>
            <p:ph type="body" idx="1"/>
          </p:nvPr>
        </p:nvSpPr>
        <p:spPr>
          <a:xfrm>
            <a:off x="311700" y="1152474"/>
            <a:ext cx="8520600" cy="3667719"/>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0"/>
              </a:spcBef>
              <a:spcAft>
                <a:spcPts val="0"/>
              </a:spcAft>
              <a:buSzPct val="108107"/>
              <a:buChar char="●"/>
            </a:pPr>
            <a:r>
              <a:rPr lang="en-US"/>
              <a:t>Data kuantitatif</a:t>
            </a:r>
            <a:endParaRPr/>
          </a:p>
          <a:p>
            <a:pPr marL="914400" lvl="1" indent="-317500" algn="l" rtl="0">
              <a:lnSpc>
                <a:spcPct val="115000"/>
              </a:lnSpc>
              <a:spcBef>
                <a:spcPts val="0"/>
              </a:spcBef>
              <a:spcAft>
                <a:spcPts val="0"/>
              </a:spcAft>
              <a:buSzPct val="108108"/>
              <a:buChar char="○"/>
            </a:pPr>
            <a:r>
              <a:rPr lang="en-US"/>
              <a:t>Bilangan bulat atau bilangan floating point dalam berbagai bentuk (set, tensor, deret waktu)</a:t>
            </a:r>
            <a:endParaRPr/>
          </a:p>
          <a:p>
            <a:pPr marL="914400" lvl="1" indent="-317500" algn="l" rtl="0">
              <a:lnSpc>
                <a:spcPct val="115000"/>
              </a:lnSpc>
              <a:spcBef>
                <a:spcPts val="0"/>
              </a:spcBef>
              <a:spcAft>
                <a:spcPts val="0"/>
              </a:spcAft>
              <a:buSzPct val="108108"/>
              <a:buChar char="○"/>
            </a:pPr>
            <a:r>
              <a:rPr lang="en-US"/>
              <a:t>Tantangan: konversi unit (terutama untuk unit yang mudah berubah seperti mata uang)</a:t>
            </a:r>
            <a:endParaRPr/>
          </a:p>
          <a:p>
            <a:pPr marL="914400" lvl="1" indent="-317500" algn="l" rtl="0">
              <a:lnSpc>
                <a:spcPct val="115000"/>
              </a:lnSpc>
              <a:spcBef>
                <a:spcPts val="0"/>
              </a:spcBef>
              <a:spcAft>
                <a:spcPts val="0"/>
              </a:spcAft>
              <a:buSzPct val="108108"/>
              <a:buChar char="○"/>
            </a:pPr>
            <a:r>
              <a:rPr lang="en-US"/>
              <a:t>Dasar teknik pembersihan: deteksi outlier</a:t>
            </a:r>
            <a:endParaRPr/>
          </a:p>
          <a:p>
            <a:pPr marL="457200" lvl="0" indent="-342900" algn="l" rtl="0">
              <a:lnSpc>
                <a:spcPct val="115000"/>
              </a:lnSpc>
              <a:spcBef>
                <a:spcPts val="0"/>
              </a:spcBef>
              <a:spcAft>
                <a:spcPts val="0"/>
              </a:spcAft>
              <a:buSzPct val="108107"/>
              <a:buChar char="●"/>
            </a:pPr>
            <a:r>
              <a:rPr lang="en-US"/>
              <a:t>Data kategori</a:t>
            </a:r>
            <a:endParaRPr/>
          </a:p>
          <a:p>
            <a:pPr marL="914400" lvl="1" indent="-317500" algn="l" rtl="0">
              <a:lnSpc>
                <a:spcPct val="115000"/>
              </a:lnSpc>
              <a:spcBef>
                <a:spcPts val="0"/>
              </a:spcBef>
              <a:spcAft>
                <a:spcPts val="0"/>
              </a:spcAft>
              <a:buSzPct val="108108"/>
              <a:buChar char="○"/>
            </a:pPr>
            <a:r>
              <a:rPr lang="en-US"/>
              <a:t>Nama atau kode untuk menetapkan data ke dalam grup, tidak ada urutan atau jarak yang ditentukan</a:t>
            </a:r>
            <a:endParaRPr/>
          </a:p>
          <a:p>
            <a:pPr marL="914400" lvl="1" indent="-317500" algn="l" rtl="0">
              <a:lnSpc>
                <a:spcPct val="115000"/>
              </a:lnSpc>
              <a:spcBef>
                <a:spcPts val="0"/>
              </a:spcBef>
              <a:spcAft>
                <a:spcPts val="0"/>
              </a:spcAft>
              <a:buSzPct val="108108"/>
              <a:buChar char="○"/>
            </a:pPr>
            <a:r>
              <a:rPr lang="en-US"/>
              <a:t>Masalah umum: salah mengeja saat entri data</a:t>
            </a:r>
            <a:endParaRPr/>
          </a:p>
          <a:p>
            <a:pPr marL="914400" lvl="1" indent="-317500" algn="l" rtl="0">
              <a:lnSpc>
                <a:spcPct val="115000"/>
              </a:lnSpc>
              <a:spcBef>
                <a:spcPts val="0"/>
              </a:spcBef>
              <a:spcAft>
                <a:spcPts val="0"/>
              </a:spcAft>
              <a:buSzPct val="108108"/>
              <a:buChar char="○"/>
            </a:pPr>
            <a:r>
              <a:rPr lang="en-US"/>
              <a:t>Dasar teknik pembersihan: normalisasi / deduplikasi</a:t>
            </a:r>
            <a:endParaRPr/>
          </a:p>
          <a:p>
            <a:pPr marL="457200" marR="0" lvl="0" indent="-342900" algn="l" rtl="0">
              <a:lnSpc>
                <a:spcPct val="115000"/>
              </a:lnSpc>
              <a:spcBef>
                <a:spcPts val="0"/>
              </a:spcBef>
              <a:spcAft>
                <a:spcPts val="0"/>
              </a:spcAft>
              <a:buClr>
                <a:srgbClr val="595959"/>
              </a:buClr>
              <a:buSzPct val="108107"/>
              <a:buFont typeface="Arial"/>
              <a:buChar char="●"/>
            </a:pPr>
            <a:r>
              <a:rPr lang="en-US" sz="1800" b="0" i="0" u="none" strike="noStrike" cap="none">
                <a:solidFill>
                  <a:srgbClr val="595959"/>
                </a:solidFill>
                <a:latin typeface="Arial"/>
                <a:ea typeface="Arial"/>
                <a:cs typeface="Arial"/>
                <a:sym typeface="Arial"/>
              </a:rPr>
              <a:t>Free-text Entry</a:t>
            </a:r>
            <a:endParaRPr/>
          </a:p>
          <a:p>
            <a:pPr marL="914400" lvl="1" indent="-317500" algn="l" rtl="0">
              <a:lnSpc>
                <a:spcPct val="115000"/>
              </a:lnSpc>
              <a:spcBef>
                <a:spcPts val="0"/>
              </a:spcBef>
              <a:spcAft>
                <a:spcPts val="0"/>
              </a:spcAft>
              <a:buSzPct val="108108"/>
              <a:buChar char="○"/>
            </a:pPr>
            <a:r>
              <a:rPr lang="en-US"/>
              <a:t>Kasus khusus dari data kategorikal, biasanya dimasukkan sebagai teks bebas</a:t>
            </a:r>
            <a:endParaRPr/>
          </a:p>
          <a:p>
            <a:pPr marL="914400" lvl="1" indent="-317500" algn="l" rtl="0">
              <a:lnSpc>
                <a:spcPct val="115000"/>
              </a:lnSpc>
              <a:spcBef>
                <a:spcPts val="0"/>
              </a:spcBef>
              <a:spcAft>
                <a:spcPts val="0"/>
              </a:spcAft>
              <a:buSzPct val="108108"/>
              <a:buChar char="○"/>
            </a:pPr>
            <a:r>
              <a:rPr lang="en-US"/>
              <a:t>Tantangan utama: deduplikasi</a:t>
            </a:r>
            <a:endParaRPr/>
          </a:p>
          <a:p>
            <a:pPr marL="457200" lvl="0" indent="-342900" algn="l" rtl="0">
              <a:lnSpc>
                <a:spcPct val="115000"/>
              </a:lnSpc>
              <a:spcBef>
                <a:spcPts val="0"/>
              </a:spcBef>
              <a:spcAft>
                <a:spcPts val="0"/>
              </a:spcAft>
              <a:buSzPct val="108107"/>
              <a:buChar char="●"/>
            </a:pPr>
            <a:r>
              <a:rPr lang="en-US"/>
              <a:t>Pengidentifikasi / Kunci</a:t>
            </a:r>
            <a:endParaRPr/>
          </a:p>
          <a:p>
            <a:pPr marL="914400" lvl="1" indent="-317500" algn="l" rtl="0">
              <a:lnSpc>
                <a:spcPct val="115000"/>
              </a:lnSpc>
              <a:spcBef>
                <a:spcPts val="0"/>
              </a:spcBef>
              <a:spcAft>
                <a:spcPts val="0"/>
              </a:spcAft>
              <a:buSzPct val="108108"/>
              <a:buChar char="○"/>
            </a:pPr>
            <a:r>
              <a:rPr lang="en-US"/>
              <a:t>Pengidentifikasi unik untuk objek data (misalnya, kode produk, nomor telepon, ID)</a:t>
            </a:r>
            <a:endParaRPr/>
          </a:p>
          <a:p>
            <a:pPr marL="914400" lvl="1" indent="-317500" algn="l" rtl="0">
              <a:lnSpc>
                <a:spcPct val="115000"/>
              </a:lnSpc>
              <a:spcBef>
                <a:spcPts val="0"/>
              </a:spcBef>
              <a:spcAft>
                <a:spcPts val="0"/>
              </a:spcAft>
              <a:buSzPct val="108108"/>
              <a:buChar char="○"/>
            </a:pPr>
            <a:r>
              <a:rPr lang="en-US"/>
              <a:t>Tantangan: mendeteksi penggunaan kembali pengidentifikasi di seluruh objek yang berbeda</a:t>
            </a:r>
            <a:endParaRPr/>
          </a:p>
          <a:p>
            <a:pPr marL="914400" lvl="1" indent="-317500" algn="l" rtl="0">
              <a:lnSpc>
                <a:spcPct val="115000"/>
              </a:lnSpc>
              <a:spcBef>
                <a:spcPts val="0"/>
              </a:spcBef>
              <a:spcAft>
                <a:spcPts val="0"/>
              </a:spcAft>
              <a:buSzPct val="108108"/>
              <a:buChar char="○"/>
            </a:pPr>
            <a:r>
              <a:rPr lang="en-US"/>
              <a:t>Tantangan: Pastikan integritas data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Robust Univariate Outlier Detection</a:t>
            </a:r>
            <a:endParaRPr/>
          </a:p>
        </p:txBody>
      </p:sp>
      <p:sp>
        <p:nvSpPr>
          <p:cNvPr id="286" name="Google Shape;286;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Analisis univariat</a:t>
            </a:r>
            <a:endParaRPr/>
          </a:p>
          <a:p>
            <a:pPr marL="914400" lvl="1" indent="-317500" algn="l" rtl="0">
              <a:lnSpc>
                <a:spcPct val="115000"/>
              </a:lnSpc>
              <a:spcBef>
                <a:spcPts val="0"/>
              </a:spcBef>
              <a:spcAft>
                <a:spcPts val="0"/>
              </a:spcAft>
              <a:buSzPts val="1400"/>
              <a:buChar char="○"/>
            </a:pPr>
            <a:r>
              <a:rPr lang="en-US"/>
              <a:t>Pendekatan sederhana: selidiki kumpulan nilai dari satu atribut dari kumpulan data</a:t>
            </a:r>
            <a:endParaRPr/>
          </a:p>
          <a:p>
            <a:pPr marL="914400" lvl="1" indent="-317500" algn="l" rtl="0">
              <a:lnSpc>
                <a:spcPct val="115000"/>
              </a:lnSpc>
              <a:spcBef>
                <a:spcPts val="0"/>
              </a:spcBef>
              <a:spcAft>
                <a:spcPts val="0"/>
              </a:spcAft>
              <a:buSzPts val="1400"/>
              <a:buChar char="○"/>
            </a:pPr>
            <a:r>
              <a:rPr lang="en-US"/>
              <a:t>Perspektif statistik: nilai yang dianggap sebagai sampel dari beberapa proses pembuatan data</a:t>
            </a:r>
            <a:endParaRPr/>
          </a:p>
          <a:p>
            <a:pPr marL="457200" lvl="0" indent="-342900" algn="l" rtl="0">
              <a:lnSpc>
                <a:spcPct val="115000"/>
              </a:lnSpc>
              <a:spcBef>
                <a:spcPts val="0"/>
              </a:spcBef>
              <a:spcAft>
                <a:spcPts val="0"/>
              </a:spcAft>
              <a:buSzPts val="1800"/>
              <a:buChar char="●"/>
            </a:pPr>
            <a:r>
              <a:rPr lang="en-US"/>
              <a:t>Center &amp; Dispersion</a:t>
            </a:r>
            <a:endParaRPr/>
          </a:p>
          <a:p>
            <a:pPr marL="914400" lvl="1" indent="-317500" algn="l" rtl="0">
              <a:lnSpc>
                <a:spcPct val="115000"/>
              </a:lnSpc>
              <a:spcBef>
                <a:spcPts val="0"/>
              </a:spcBef>
              <a:spcAft>
                <a:spcPts val="0"/>
              </a:spcAft>
              <a:buSzPts val="1400"/>
              <a:buChar char="○"/>
            </a:pPr>
            <a:r>
              <a:rPr lang="en-US"/>
              <a:t>Kumpulan nilai memiliki pusat yang mendefinisikan apa yang menjadi nilai "rata-rata"</a:t>
            </a:r>
            <a:endParaRPr/>
          </a:p>
          <a:p>
            <a:pPr marL="914400" lvl="1" indent="-317500" algn="l" rtl="0">
              <a:lnSpc>
                <a:spcPct val="115000"/>
              </a:lnSpc>
              <a:spcBef>
                <a:spcPts val="0"/>
              </a:spcBef>
              <a:spcAft>
                <a:spcPts val="0"/>
              </a:spcAft>
              <a:buSzPts val="1400"/>
              <a:buChar char="○"/>
            </a:pPr>
            <a:r>
              <a:rPr lang="en-US"/>
              <a:t>Himpunan nilai memiliki dispersi yang mendefinisikan apa yang "jauh dari rata-rata"</a:t>
            </a:r>
            <a:endParaRPr/>
          </a:p>
          <a:p>
            <a:pPr marL="457200" lvl="0" indent="-342900" algn="l" rtl="0">
              <a:lnSpc>
                <a:spcPct val="115000"/>
              </a:lnSpc>
              <a:spcBef>
                <a:spcPts val="0"/>
              </a:spcBef>
              <a:spcAft>
                <a:spcPts val="0"/>
              </a:spcAft>
              <a:buSzPts val="1800"/>
              <a:buChar char="●"/>
            </a:pPr>
            <a:r>
              <a:rPr lang="en-US"/>
              <a:t>Deteksi outlier</a:t>
            </a:r>
            <a:endParaRPr/>
          </a:p>
          <a:p>
            <a:pPr marL="914400" lvl="1" indent="-317500" algn="l" rtl="0">
              <a:lnSpc>
                <a:spcPct val="115000"/>
              </a:lnSpc>
              <a:spcBef>
                <a:spcPts val="0"/>
              </a:spcBef>
              <a:spcAft>
                <a:spcPts val="0"/>
              </a:spcAft>
              <a:buSzPts val="1400"/>
              <a:buChar char="○"/>
            </a:pPr>
            <a:r>
              <a:rPr lang="en-US"/>
              <a:t>Asumsi: nilai yang salah jauh dari distribusi normal nilai dalam himpunan</a:t>
            </a:r>
            <a:endParaRPr/>
          </a:p>
          <a:p>
            <a:pPr marL="914400" lvl="1" indent="-317500" algn="l" rtl="0">
              <a:lnSpc>
                <a:spcPct val="115000"/>
              </a:lnSpc>
              <a:spcBef>
                <a:spcPts val="0"/>
              </a:spcBef>
              <a:spcAft>
                <a:spcPts val="0"/>
              </a:spcAft>
              <a:buSzPts val="1400"/>
              <a:buChar char="○"/>
            </a:pPr>
            <a:r>
              <a:rPr lang="en-US"/>
              <a:t>Pendekatan: mengidentifikasi outlier menggunakan teknik statistik</a:t>
            </a:r>
            <a:endParaRPr/>
          </a:p>
          <a:p>
            <a:pPr marL="914400" lvl="1" indent="-317500" algn="l" rtl="0">
              <a:lnSpc>
                <a:spcPct val="115000"/>
              </a:lnSpc>
              <a:spcBef>
                <a:spcPts val="0"/>
              </a:spcBef>
              <a:spcAft>
                <a:spcPts val="0"/>
              </a:spcAft>
              <a:buSzPts val="1400"/>
              <a:buChar char="○"/>
            </a:pPr>
            <a:r>
              <a:rPr lang="en-US"/>
              <a:t>Masalah: Bagaimana cara menghitungnya dengan andal ketika datanya kotor / salah?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Sampel Data Usia</a:t>
            </a:r>
            <a:endParaRPr/>
          </a:p>
        </p:txBody>
      </p:sp>
      <p:sp>
        <p:nvSpPr>
          <p:cNvPr id="292" name="Google Shape;292;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Kumpulan data usia pegawai dalam suatu perusahaan:</a:t>
            </a:r>
            <a:endParaRPr/>
          </a:p>
        </p:txBody>
      </p:sp>
      <p:pic>
        <p:nvPicPr>
          <p:cNvPr id="293" name="Google Shape;293;p27"/>
          <p:cNvPicPr preferRelativeResize="0"/>
          <p:nvPr/>
        </p:nvPicPr>
        <p:blipFill rotWithShape="1">
          <a:blip r:embed="rId3">
            <a:alphaModFix/>
          </a:blip>
          <a:srcRect/>
          <a:stretch/>
        </p:blipFill>
        <p:spPr>
          <a:xfrm>
            <a:off x="866775" y="1863969"/>
            <a:ext cx="5472335" cy="844062"/>
          </a:xfrm>
          <a:prstGeom prst="rect">
            <a:avLst/>
          </a:prstGeom>
          <a:noFill/>
          <a:ln>
            <a:noFill/>
          </a:ln>
        </p:spPr>
      </p:pic>
      <p:pic>
        <p:nvPicPr>
          <p:cNvPr id="294" name="Google Shape;294;p27"/>
          <p:cNvPicPr preferRelativeResize="0"/>
          <p:nvPr/>
        </p:nvPicPr>
        <p:blipFill rotWithShape="1">
          <a:blip r:embed="rId4">
            <a:alphaModFix/>
          </a:blip>
          <a:srcRect/>
          <a:stretch/>
        </p:blipFill>
        <p:spPr>
          <a:xfrm>
            <a:off x="866775" y="2812008"/>
            <a:ext cx="5531326" cy="9686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Sampel Data Usia</a:t>
            </a:r>
            <a:endParaRPr/>
          </a:p>
        </p:txBody>
      </p:sp>
      <p:sp>
        <p:nvSpPr>
          <p:cNvPr id="300" name="Google Shape;30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Kumpulan data usia pegawai dalam suatu perusahaan:</a:t>
            </a: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US"/>
              <a:t>Pendekatan potensial:</a:t>
            </a:r>
            <a:endParaRPr/>
          </a:p>
          <a:p>
            <a:pPr marL="914400" lvl="1" indent="-317500" algn="l" rtl="0">
              <a:lnSpc>
                <a:spcPct val="115000"/>
              </a:lnSpc>
              <a:spcBef>
                <a:spcPts val="0"/>
              </a:spcBef>
              <a:spcAft>
                <a:spcPts val="0"/>
              </a:spcAft>
              <a:buSzPts val="1400"/>
              <a:buChar char="○"/>
            </a:pPr>
            <a:r>
              <a:rPr lang="en-US"/>
              <a:t>Asumsikan distribusi normal dari nilai umur</a:t>
            </a:r>
            <a:endParaRPr/>
          </a:p>
          <a:p>
            <a:pPr marL="914400" lvl="1" indent="-317500" algn="l" rtl="0">
              <a:lnSpc>
                <a:spcPct val="115000"/>
              </a:lnSpc>
              <a:spcBef>
                <a:spcPts val="0"/>
              </a:spcBef>
              <a:spcAft>
                <a:spcPts val="0"/>
              </a:spcAft>
              <a:buSzPts val="1400"/>
              <a:buChar char="○"/>
            </a:pPr>
            <a:r>
              <a:rPr lang="en-US"/>
              <a:t>Hitung rata-rata dan simpangan baku</a:t>
            </a:r>
            <a:endParaRPr/>
          </a:p>
          <a:p>
            <a:pPr marL="914400" lvl="1" indent="-317500" algn="l" rtl="0">
              <a:lnSpc>
                <a:spcPct val="115000"/>
              </a:lnSpc>
              <a:spcBef>
                <a:spcPts val="0"/>
              </a:spcBef>
              <a:spcAft>
                <a:spcPts val="0"/>
              </a:spcAft>
              <a:buSzPts val="1400"/>
              <a:buChar char="○"/>
            </a:pPr>
            <a:r>
              <a:rPr lang="en-US"/>
              <a:t>Tandai nilai 2 standar deviasi dari rata-rata</a:t>
            </a:r>
            <a:endParaRPr/>
          </a:p>
          <a:p>
            <a:pPr marL="914400" lvl="1" indent="-317500" algn="l" rtl="0">
              <a:lnSpc>
                <a:spcPct val="115000"/>
              </a:lnSpc>
              <a:spcBef>
                <a:spcPts val="0"/>
              </a:spcBef>
              <a:spcAft>
                <a:spcPts val="0"/>
              </a:spcAft>
              <a:buSzPts val="1400"/>
              <a:buChar char="○"/>
            </a:pPr>
            <a:r>
              <a:rPr lang="en-US"/>
              <a:t>Intervalnya adalah [96 – 2 * 59, 9 + 2 * 59] = [-22, 127]</a:t>
            </a:r>
            <a:endParaRPr/>
          </a:p>
        </p:txBody>
      </p:sp>
      <p:pic>
        <p:nvPicPr>
          <p:cNvPr id="301" name="Google Shape;301;p28"/>
          <p:cNvPicPr preferRelativeResize="0"/>
          <p:nvPr/>
        </p:nvPicPr>
        <p:blipFill rotWithShape="1">
          <a:blip r:embed="rId3">
            <a:alphaModFix/>
          </a:blip>
          <a:srcRect/>
          <a:stretch/>
        </p:blipFill>
        <p:spPr>
          <a:xfrm>
            <a:off x="866775" y="1863969"/>
            <a:ext cx="5472335" cy="844062"/>
          </a:xfrm>
          <a:prstGeom prst="rect">
            <a:avLst/>
          </a:prstGeom>
          <a:noFill/>
          <a:ln>
            <a:noFill/>
          </a:ln>
        </p:spPr>
      </p:pic>
      <p:pic>
        <p:nvPicPr>
          <p:cNvPr id="302" name="Google Shape;302;p28"/>
          <p:cNvPicPr preferRelativeResize="0"/>
          <p:nvPr/>
        </p:nvPicPr>
        <p:blipFill rotWithShape="1">
          <a:blip r:embed="rId4">
            <a:alphaModFix/>
          </a:blip>
          <a:srcRect/>
          <a:stretch/>
        </p:blipFill>
        <p:spPr>
          <a:xfrm>
            <a:off x="5946531" y="1863969"/>
            <a:ext cx="2656971" cy="27049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Normalisasi Data String</a:t>
            </a:r>
            <a:endParaRPr/>
          </a:p>
        </p:txBody>
      </p:sp>
      <p:sp>
        <p:nvSpPr>
          <p:cNvPr id="308" name="Google Shape;30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US"/>
              <a:t>Fingerprint keying: hapus tanda baca dan sensitivitas huruf besar-kecil:</a:t>
            </a:r>
            <a:endParaRPr/>
          </a:p>
          <a:p>
            <a:pPr marL="914400" lvl="1" indent="-317500" algn="l" rtl="0">
              <a:lnSpc>
                <a:spcPct val="115000"/>
              </a:lnSpc>
              <a:spcBef>
                <a:spcPts val="0"/>
              </a:spcBef>
              <a:spcAft>
                <a:spcPts val="0"/>
              </a:spcAft>
              <a:buSzPts val="1400"/>
              <a:buChar char="○"/>
            </a:pPr>
            <a:r>
              <a:rPr lang="en-US"/>
              <a:t>Hapus spasi di sekitar string</a:t>
            </a:r>
            <a:endParaRPr/>
          </a:p>
          <a:p>
            <a:pPr marL="914400" lvl="1" indent="-317500" algn="l" rtl="0">
              <a:lnSpc>
                <a:spcPct val="115000"/>
              </a:lnSpc>
              <a:spcBef>
                <a:spcPts val="0"/>
              </a:spcBef>
              <a:spcAft>
                <a:spcPts val="0"/>
              </a:spcAft>
              <a:buSzPts val="1400"/>
              <a:buChar char="○"/>
            </a:pPr>
            <a:r>
              <a:rPr lang="en-US"/>
              <a:t>Temukan padanan karakter ASCII</a:t>
            </a:r>
            <a:endParaRPr/>
          </a:p>
          <a:p>
            <a:pPr marL="914400" lvl="1" indent="-317500" algn="l" rtl="0">
              <a:lnSpc>
                <a:spcPct val="115000"/>
              </a:lnSpc>
              <a:spcBef>
                <a:spcPts val="0"/>
              </a:spcBef>
              <a:spcAft>
                <a:spcPts val="0"/>
              </a:spcAft>
              <a:buSzPts val="1400"/>
              <a:buChar char="○"/>
            </a:pPr>
            <a:r>
              <a:rPr lang="en-US"/>
              <a:t>Urutkan fragments dan menghapus duplikatnya</a:t>
            </a:r>
            <a:endParaRPr/>
          </a:p>
          <a:p>
            <a:pPr marL="1371600" lvl="2" indent="-317500" algn="l" rtl="0">
              <a:lnSpc>
                <a:spcPct val="115000"/>
              </a:lnSpc>
              <a:spcBef>
                <a:spcPts val="0"/>
              </a:spcBef>
              <a:spcAft>
                <a:spcPts val="0"/>
              </a:spcAft>
              <a:buSzPts val="1400"/>
              <a:buChar char="■"/>
            </a:pPr>
            <a:r>
              <a:rPr lang="en-US"/>
              <a:t>ACT, INC 🡪 act inc</a:t>
            </a:r>
            <a:endParaRPr/>
          </a:p>
          <a:p>
            <a:pPr marL="1371600" lvl="2" indent="-317500" algn="l" rtl="0">
              <a:lnSpc>
                <a:spcPct val="115000"/>
              </a:lnSpc>
              <a:spcBef>
                <a:spcPts val="0"/>
              </a:spcBef>
              <a:spcAft>
                <a:spcPts val="0"/>
              </a:spcAft>
              <a:buSzPts val="1400"/>
              <a:buChar char="■"/>
            </a:pPr>
            <a:r>
              <a:rPr lang="en-US"/>
              <a:t>ACT INC 🡪 act inc</a:t>
            </a:r>
            <a:endParaRPr/>
          </a:p>
          <a:p>
            <a:pPr marL="1371600" lvl="2" indent="-317500" algn="l" rtl="0">
              <a:lnSpc>
                <a:spcPct val="115000"/>
              </a:lnSpc>
              <a:spcBef>
                <a:spcPts val="0"/>
              </a:spcBef>
              <a:spcAft>
                <a:spcPts val="0"/>
              </a:spcAft>
              <a:buSzPts val="1400"/>
              <a:buChar char="■"/>
            </a:pPr>
            <a:r>
              <a:rPr lang="en-US"/>
              <a:t>ACT,Inc 🡪 act inc</a:t>
            </a:r>
            <a:endParaRPr/>
          </a:p>
          <a:p>
            <a:pPr marL="1371600" lvl="2" indent="-317500" algn="l" rtl="0">
              <a:lnSpc>
                <a:spcPct val="115000"/>
              </a:lnSpc>
              <a:spcBef>
                <a:spcPts val="0"/>
              </a:spcBef>
              <a:spcAft>
                <a:spcPts val="0"/>
              </a:spcAft>
              <a:buSzPts val="1400"/>
              <a:buChar char="■"/>
            </a:pPr>
            <a:r>
              <a:rPr lang="en-US"/>
              <a:t>Act Inc 🡪 act inc</a:t>
            </a:r>
            <a:endParaRPr/>
          </a:p>
          <a:p>
            <a:pPr marL="457200" lvl="0" indent="-342900" algn="l" rtl="0">
              <a:lnSpc>
                <a:spcPct val="115000"/>
              </a:lnSpc>
              <a:spcBef>
                <a:spcPts val="0"/>
              </a:spcBef>
              <a:spcAft>
                <a:spcPts val="0"/>
              </a:spcAft>
              <a:buSzPts val="1800"/>
              <a:buChar char="●"/>
            </a:pPr>
            <a:r>
              <a:rPr lang="en-US"/>
              <a:t>Entri teks bebas dari atribut kategori sangat rawan kesalahan:</a:t>
            </a:r>
            <a:endParaRPr/>
          </a:p>
          <a:p>
            <a:pPr marL="914400" lvl="1" indent="-317500" algn="l" rtl="0">
              <a:lnSpc>
                <a:spcPct val="115000"/>
              </a:lnSpc>
              <a:spcBef>
                <a:spcPts val="0"/>
              </a:spcBef>
              <a:spcAft>
                <a:spcPts val="0"/>
              </a:spcAft>
              <a:buSzPts val="1400"/>
              <a:buChar char="○"/>
            </a:pPr>
            <a:r>
              <a:rPr lang="en-US"/>
              <a:t>Ejaan yang berbeda (Jérôme vs Jerome)</a:t>
            </a:r>
            <a:endParaRPr/>
          </a:p>
          <a:p>
            <a:pPr marL="914400" lvl="1" indent="-317500" algn="l" rtl="0">
              <a:lnSpc>
                <a:spcPct val="115000"/>
              </a:lnSpc>
              <a:spcBef>
                <a:spcPts val="0"/>
              </a:spcBef>
              <a:spcAft>
                <a:spcPts val="0"/>
              </a:spcAft>
              <a:buSzPts val="1400"/>
              <a:buChar char="○"/>
            </a:pPr>
            <a:r>
              <a:rPr lang="en-US"/>
              <a:t>Tanda baca yang berbeda (ACME Inc. vs ACME, Inc)</a:t>
            </a:r>
            <a:endParaRPr/>
          </a:p>
          <a:p>
            <a:pPr marL="914400" lvl="1" indent="-317500" algn="l" rtl="0">
              <a:lnSpc>
                <a:spcPct val="115000"/>
              </a:lnSpc>
              <a:spcBef>
                <a:spcPts val="0"/>
              </a:spcBef>
              <a:spcAft>
                <a:spcPts val="0"/>
              </a:spcAft>
              <a:buSzPts val="1400"/>
              <a:buChar char="○"/>
            </a:pPr>
            <a:r>
              <a:rPr lang="en-US"/>
              <a:t>Kesalahan ketik (Alice → Ailce)</a:t>
            </a:r>
            <a:endParaRPr/>
          </a:p>
          <a:p>
            <a:pPr marL="914400" lvl="1" indent="-317500" algn="l" rtl="0">
              <a:lnSpc>
                <a:spcPct val="115000"/>
              </a:lnSpc>
              <a:spcBef>
                <a:spcPts val="0"/>
              </a:spcBef>
              <a:spcAft>
                <a:spcPts val="0"/>
              </a:spcAft>
              <a:buSzPts val="1400"/>
              <a:buChar char="○"/>
            </a:pPr>
            <a:r>
              <a:rPr lang="en-US"/>
              <a:t>Kesalahpahaman (Rupert → Robert)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2023</a:t>
            </a:r>
            <a:endParaRPr sz="1500">
              <a:solidFill>
                <a:srgbClr val="0F3570"/>
              </a:solidFill>
              <a:latin typeface="Bebas Neue"/>
              <a:ea typeface="Bebas Neue"/>
              <a:cs typeface="Bebas Neue"/>
              <a:sym typeface="Bebas Neue"/>
            </a:endParaRPr>
          </a:p>
        </p:txBody>
      </p:sp>
      <p:pic>
        <p:nvPicPr>
          <p:cNvPr id="136" name="Google Shape;136;p3"/>
          <p:cNvPicPr preferRelativeResize="0"/>
          <p:nvPr/>
        </p:nvPicPr>
        <p:blipFill rotWithShape="1">
          <a:blip r:embed="rId3">
            <a:alphaModFix/>
          </a:blip>
          <a:srcRect/>
          <a:stretch/>
        </p:blipFill>
        <p:spPr>
          <a:xfrm>
            <a:off x="7831000" y="-228600"/>
            <a:ext cx="1301194" cy="707624"/>
          </a:xfrm>
          <a:prstGeom prst="rect">
            <a:avLst/>
          </a:prstGeom>
          <a:noFill/>
          <a:ln>
            <a:noFill/>
          </a:ln>
        </p:spPr>
      </p:pic>
      <p:sp>
        <p:nvSpPr>
          <p:cNvPr id="137" name="Google Shape;137;p3"/>
          <p:cNvSpPr txBox="1"/>
          <p:nvPr/>
        </p:nvSpPr>
        <p:spPr>
          <a:xfrm>
            <a:off x="127750" y="479025"/>
            <a:ext cx="8935500" cy="392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rgbClr val="0F3570"/>
                </a:solidFill>
                <a:latin typeface="Overlock"/>
                <a:ea typeface="Overlock"/>
                <a:cs typeface="Overlock"/>
                <a:sym typeface="Overlock"/>
              </a:rPr>
              <a:t>Course Definition</a:t>
            </a:r>
            <a:endParaRPr sz="1350" b="1" i="0" u="none" strike="noStrike" cap="none">
              <a:solidFill>
                <a:srgbClr val="0F3570"/>
              </a:solidFill>
              <a:latin typeface="Overlock"/>
              <a:ea typeface="Overlock"/>
              <a:cs typeface="Overlock"/>
              <a:sym typeface="Overlock"/>
            </a:endParaRPr>
          </a:p>
        </p:txBody>
      </p:sp>
      <p:sp>
        <p:nvSpPr>
          <p:cNvPr id="138" name="Google Shape;138;p3"/>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139" name="Google Shape;139;p3"/>
          <p:cNvSpPr txBox="1"/>
          <p:nvPr/>
        </p:nvSpPr>
        <p:spPr>
          <a:xfrm>
            <a:off x="81650" y="871425"/>
            <a:ext cx="8803800" cy="3549146"/>
          </a:xfrm>
          <a:prstGeom prst="rect">
            <a:avLst/>
          </a:prstGeom>
          <a:noFill/>
          <a:ln>
            <a:noFill/>
          </a:ln>
        </p:spPr>
        <p:txBody>
          <a:bodyPr spcFirstLastPara="1" wrap="square" lIns="91425" tIns="91425" rIns="91425" bIns="91425" anchor="t" anchorCtr="0">
            <a:spAutoFit/>
          </a:bodyPr>
          <a:lstStyle/>
          <a:p>
            <a:pPr marL="12700" marR="0" lvl="0" indent="0" algn="l" rtl="0">
              <a:lnSpc>
                <a:spcPct val="115000"/>
              </a:lnSpc>
              <a:spcBef>
                <a:spcPts val="100"/>
              </a:spcBef>
              <a:spcAft>
                <a:spcPts val="0"/>
              </a:spcAft>
              <a:buClr>
                <a:srgbClr val="000000"/>
              </a:buClr>
              <a:buSzPts val="1200"/>
              <a:buFont typeface="Arial"/>
              <a:buNone/>
            </a:pPr>
            <a:endParaRPr sz="1200" b="0" i="0" u="none" strike="noStrike" cap="none">
              <a:solidFill>
                <a:srgbClr val="0F357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mbria"/>
                <a:ea typeface="Cambria"/>
                <a:cs typeface="Cambria"/>
                <a:sym typeface="Cambria"/>
              </a:rPr>
              <a:t>Tujuan utama dari modul pelatihan ini adalah untuk membahas proses memeriksa kualitas data, menangani masalah kelengkapan data, memeriksa kesalahan pada data, memeriksa data yang bernilai kosong dalam melakukan tugas-tugas yang umumnya terkait dengan data science.</a:t>
            </a: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verlock"/>
              <a:ea typeface="Overlock"/>
              <a:cs typeface="Overlock"/>
              <a:sym typeface="Overlock"/>
            </a:endParaRPr>
          </a:p>
        </p:txBody>
      </p:sp>
      <p:sp>
        <p:nvSpPr>
          <p:cNvPr id="140" name="Google Shape;140;p3"/>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Missing Value Imputation</a:t>
            </a:r>
            <a:endParaRPr/>
          </a:p>
        </p:txBody>
      </p:sp>
      <p:sp>
        <p:nvSpPr>
          <p:cNvPr id="314" name="Google Shape;314;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Data yang hilang adalah masalah kualitas data utama</a:t>
            </a:r>
            <a:endParaRPr/>
          </a:p>
          <a:p>
            <a:pPr marL="914400" lvl="1" indent="-317500" algn="l" rtl="0">
              <a:lnSpc>
                <a:spcPct val="115000"/>
              </a:lnSpc>
              <a:spcBef>
                <a:spcPts val="0"/>
              </a:spcBef>
              <a:spcAft>
                <a:spcPts val="0"/>
              </a:spcAft>
              <a:buSzPts val="1400"/>
              <a:buChar char="○"/>
            </a:pPr>
            <a:r>
              <a:rPr lang="en-US"/>
              <a:t>Hilang karena berbagai alasan</a:t>
            </a:r>
            <a:endParaRPr/>
          </a:p>
          <a:p>
            <a:pPr marL="914400" lvl="1" indent="-317500" algn="l" rtl="0">
              <a:lnSpc>
                <a:spcPct val="115000"/>
              </a:lnSpc>
              <a:spcBef>
                <a:spcPts val="0"/>
              </a:spcBef>
              <a:spcAft>
                <a:spcPts val="0"/>
              </a:spcAft>
              <a:buSzPts val="1400"/>
              <a:buChar char="○"/>
            </a:pPr>
            <a:r>
              <a:rPr lang="en-US"/>
              <a:t>Missing Completely at Random (MCAR)</a:t>
            </a:r>
            <a:endParaRPr/>
          </a:p>
          <a:p>
            <a:pPr marL="914400" lvl="1" indent="-317500" algn="l" rtl="0">
              <a:lnSpc>
                <a:spcPct val="115000"/>
              </a:lnSpc>
              <a:spcBef>
                <a:spcPts val="0"/>
              </a:spcBef>
              <a:spcAft>
                <a:spcPts val="0"/>
              </a:spcAft>
              <a:buSzPts val="1400"/>
              <a:buChar char="○"/>
            </a:pPr>
            <a:r>
              <a:rPr lang="en-US"/>
              <a:t>Missing at Random (MAR)</a:t>
            </a:r>
            <a:endParaRPr/>
          </a:p>
          <a:p>
            <a:pPr marL="914400" lvl="1" indent="-317500" algn="l" rtl="0">
              <a:lnSpc>
                <a:spcPct val="115000"/>
              </a:lnSpc>
              <a:spcBef>
                <a:spcPts val="0"/>
              </a:spcBef>
              <a:spcAft>
                <a:spcPts val="0"/>
              </a:spcAft>
              <a:buSzPts val="1400"/>
              <a:buChar char="○"/>
            </a:pPr>
            <a:r>
              <a:rPr lang="en-US"/>
              <a:t>Not Missing at Random (NMAR)</a:t>
            </a:r>
            <a:endParaRPr/>
          </a:p>
          <a:p>
            <a:pPr marL="457200" lvl="0" indent="-342900" algn="l" rtl="0">
              <a:lnSpc>
                <a:spcPct val="115000"/>
              </a:lnSpc>
              <a:spcBef>
                <a:spcPts val="0"/>
              </a:spcBef>
              <a:spcAft>
                <a:spcPts val="0"/>
              </a:spcAft>
              <a:buSzPts val="1800"/>
              <a:buChar char="●"/>
            </a:pPr>
            <a:r>
              <a:rPr lang="en-US"/>
              <a:t>Berbagai cara untuk menangani data yang hilang untuk aplikasi ML</a:t>
            </a:r>
            <a:endParaRPr/>
          </a:p>
          <a:p>
            <a:pPr marL="914400" lvl="1" indent="-317500" algn="l" rtl="0">
              <a:lnSpc>
                <a:spcPct val="115000"/>
              </a:lnSpc>
              <a:spcBef>
                <a:spcPts val="0"/>
              </a:spcBef>
              <a:spcAft>
                <a:spcPts val="0"/>
              </a:spcAft>
              <a:buSzPts val="1400"/>
              <a:buChar char="○"/>
            </a:pPr>
            <a:r>
              <a:rPr lang="en-US"/>
              <a:t>Analisis kasus lengkap (hapus contoh dengan atribut yang hilang)</a:t>
            </a:r>
            <a:endParaRPr/>
          </a:p>
          <a:p>
            <a:pPr marL="914400" lvl="1" indent="-317500" algn="l" rtl="0">
              <a:lnSpc>
                <a:spcPct val="115000"/>
              </a:lnSpc>
              <a:spcBef>
                <a:spcPts val="0"/>
              </a:spcBef>
              <a:spcAft>
                <a:spcPts val="0"/>
              </a:spcAft>
              <a:buSzPts val="1400"/>
              <a:buChar char="○"/>
            </a:pPr>
            <a:r>
              <a:rPr lang="en-US"/>
              <a:t>Tambahkan simbol placeholder untuk nilai yang hilang</a:t>
            </a:r>
            <a:endParaRPr/>
          </a:p>
          <a:p>
            <a:pPr marL="914400" lvl="1" indent="-317500" algn="l" rtl="0">
              <a:lnSpc>
                <a:spcPct val="115000"/>
              </a:lnSpc>
              <a:spcBef>
                <a:spcPts val="0"/>
              </a:spcBef>
              <a:spcAft>
                <a:spcPts val="0"/>
              </a:spcAft>
              <a:buSzPts val="1400"/>
              <a:buChar char="○"/>
            </a:pPr>
            <a:r>
              <a:rPr lang="en-US"/>
              <a:t>Hitung nilai yang hilang</a:t>
            </a:r>
            <a:endParaRPr/>
          </a:p>
          <a:p>
            <a:pPr marL="1371600" lvl="2" indent="-317500" algn="l" rtl="0">
              <a:lnSpc>
                <a:spcPct val="115000"/>
              </a:lnSpc>
              <a:spcBef>
                <a:spcPts val="0"/>
              </a:spcBef>
              <a:spcAft>
                <a:spcPts val="0"/>
              </a:spcAft>
              <a:buSzPts val="1400"/>
              <a:buChar char="■"/>
            </a:pPr>
            <a:r>
              <a:rPr lang="en-US"/>
              <a:t>Sering diimplementasikan dengan teknik dari library ML popular, seperti mean dan mode imputasi</a:t>
            </a:r>
            <a:endParaRPr/>
          </a:p>
          <a:p>
            <a:pPr marL="1371600" lvl="2" indent="-317500" algn="l" rtl="0">
              <a:lnSpc>
                <a:spcPct val="115000"/>
              </a:lnSpc>
              <a:spcBef>
                <a:spcPts val="0"/>
              </a:spcBef>
              <a:spcAft>
                <a:spcPts val="0"/>
              </a:spcAft>
              <a:buSzPts val="1400"/>
              <a:buChar char="■"/>
            </a:pPr>
            <a:r>
              <a:rPr lang="en-US"/>
              <a:t>ML: supervised learning untuk imputasi nilai yang hilang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Categorical Data Imputation </a:t>
            </a:r>
            <a:endParaRPr/>
          </a:p>
        </p:txBody>
      </p:sp>
      <p:sp>
        <p:nvSpPr>
          <p:cNvPr id="320" name="Google Shape;320;p31"/>
          <p:cNvSpPr txBox="1">
            <a:spLocks noGrp="1"/>
          </p:cNvSpPr>
          <p:nvPr>
            <p:ph type="body" idx="1"/>
          </p:nvPr>
        </p:nvSpPr>
        <p:spPr>
          <a:xfrm>
            <a:off x="311700" y="1152475"/>
            <a:ext cx="5209869"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Asumsikan data tabular</a:t>
            </a:r>
            <a:endParaRPr/>
          </a:p>
          <a:p>
            <a:pPr marL="914400" lvl="1" indent="-317500" algn="l" rtl="0">
              <a:lnSpc>
                <a:spcPct val="115000"/>
              </a:lnSpc>
              <a:spcBef>
                <a:spcPts val="0"/>
              </a:spcBef>
              <a:spcAft>
                <a:spcPts val="0"/>
              </a:spcAft>
              <a:buSzPts val="1400"/>
              <a:buChar char="○"/>
            </a:pPr>
            <a:r>
              <a:rPr lang="en-US"/>
              <a:t>Ingin memasukkan nilai yang hilang dalam kolom dengan data kategoris</a:t>
            </a:r>
            <a:endParaRPr/>
          </a:p>
          <a:p>
            <a:pPr marL="457200" lvl="0" indent="-342900" algn="l" rtl="0">
              <a:lnSpc>
                <a:spcPct val="115000"/>
              </a:lnSpc>
              <a:spcBef>
                <a:spcPts val="0"/>
              </a:spcBef>
              <a:spcAft>
                <a:spcPts val="0"/>
              </a:spcAft>
              <a:buSzPts val="1800"/>
              <a:buChar char="●"/>
            </a:pPr>
            <a:r>
              <a:rPr lang="en-US"/>
              <a:t>Ide: menerapkan teknik dari supervised learning</a:t>
            </a:r>
            <a:endParaRPr/>
          </a:p>
          <a:p>
            <a:pPr marL="457200" lvl="0" indent="-342900" algn="l" rtl="0">
              <a:lnSpc>
                <a:spcPct val="115000"/>
              </a:lnSpc>
              <a:spcBef>
                <a:spcPts val="0"/>
              </a:spcBef>
              <a:spcAft>
                <a:spcPts val="0"/>
              </a:spcAft>
              <a:buSzPts val="1800"/>
              <a:buChar char="●"/>
            </a:pPr>
            <a:r>
              <a:rPr lang="en-US"/>
              <a:t>Contoh: katalog produk, colors missing</a:t>
            </a:r>
            <a:endParaRPr/>
          </a:p>
          <a:p>
            <a:pPr marL="457200" lvl="0" indent="-342900" algn="l" rtl="0">
              <a:lnSpc>
                <a:spcPct val="115000"/>
              </a:lnSpc>
              <a:spcBef>
                <a:spcPts val="0"/>
              </a:spcBef>
              <a:spcAft>
                <a:spcPts val="0"/>
              </a:spcAft>
              <a:buSzPts val="1800"/>
              <a:buChar char="●"/>
            </a:pPr>
            <a:r>
              <a:rPr lang="en-US"/>
              <a:t>Perlakukan masalah imputasi sebagai masalah klasifikasi multi-kelas</a:t>
            </a:r>
            <a:endParaRPr/>
          </a:p>
        </p:txBody>
      </p:sp>
      <p:pic>
        <p:nvPicPr>
          <p:cNvPr id="321" name="Google Shape;321;p31"/>
          <p:cNvPicPr preferRelativeResize="0"/>
          <p:nvPr/>
        </p:nvPicPr>
        <p:blipFill rotWithShape="1">
          <a:blip r:embed="rId3">
            <a:alphaModFix/>
          </a:blip>
          <a:srcRect/>
          <a:stretch/>
        </p:blipFill>
        <p:spPr>
          <a:xfrm>
            <a:off x="5364814" y="1362075"/>
            <a:ext cx="3556826" cy="13941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2"/>
          <p:cNvPicPr preferRelativeResize="0"/>
          <p:nvPr/>
        </p:nvPicPr>
        <p:blipFill rotWithShape="1">
          <a:blip r:embed="rId3">
            <a:alphaModFix/>
          </a:blip>
          <a:srcRect/>
          <a:stretch/>
        </p:blipFill>
        <p:spPr>
          <a:xfrm>
            <a:off x="4572000" y="2503623"/>
            <a:ext cx="4485321" cy="2339298"/>
          </a:xfrm>
          <a:prstGeom prst="rect">
            <a:avLst/>
          </a:prstGeom>
          <a:noFill/>
          <a:ln>
            <a:noFill/>
          </a:ln>
        </p:spPr>
      </p:pic>
      <p:sp>
        <p:nvSpPr>
          <p:cNvPr id="327" name="Google Shape;32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Categorical Data Imputation </a:t>
            </a:r>
            <a:endParaRPr/>
          </a:p>
        </p:txBody>
      </p:sp>
      <p:sp>
        <p:nvSpPr>
          <p:cNvPr id="328" name="Google Shape;328;p32"/>
          <p:cNvSpPr txBox="1">
            <a:spLocks noGrp="1"/>
          </p:cNvSpPr>
          <p:nvPr>
            <p:ph type="body" idx="1"/>
          </p:nvPr>
        </p:nvSpPr>
        <p:spPr>
          <a:xfrm>
            <a:off x="311700" y="1152475"/>
            <a:ext cx="5209869"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Asumsikan data tabular</a:t>
            </a:r>
            <a:endParaRPr/>
          </a:p>
          <a:p>
            <a:pPr marL="914400" lvl="1" indent="-317500" algn="l" rtl="0">
              <a:lnSpc>
                <a:spcPct val="115000"/>
              </a:lnSpc>
              <a:spcBef>
                <a:spcPts val="0"/>
              </a:spcBef>
              <a:spcAft>
                <a:spcPts val="0"/>
              </a:spcAft>
              <a:buSzPts val="1400"/>
              <a:buChar char="○"/>
            </a:pPr>
            <a:r>
              <a:rPr lang="en-US"/>
              <a:t>Ingin memasukkan nilai yang hilang dalam kolom dengan data kategoris</a:t>
            </a:r>
            <a:endParaRPr/>
          </a:p>
          <a:p>
            <a:pPr marL="457200" lvl="0" indent="-342900" algn="l" rtl="0">
              <a:lnSpc>
                <a:spcPct val="115000"/>
              </a:lnSpc>
              <a:spcBef>
                <a:spcPts val="0"/>
              </a:spcBef>
              <a:spcAft>
                <a:spcPts val="0"/>
              </a:spcAft>
              <a:buSzPts val="1800"/>
              <a:buChar char="●"/>
            </a:pPr>
            <a:r>
              <a:rPr lang="en-US"/>
              <a:t>Ide: menerapkan teknik dari supervised learning</a:t>
            </a:r>
            <a:endParaRPr/>
          </a:p>
          <a:p>
            <a:pPr marL="457200" lvl="0" indent="-342900" algn="l" rtl="0">
              <a:lnSpc>
                <a:spcPct val="115000"/>
              </a:lnSpc>
              <a:spcBef>
                <a:spcPts val="0"/>
              </a:spcBef>
              <a:spcAft>
                <a:spcPts val="0"/>
              </a:spcAft>
              <a:buSzPts val="1800"/>
              <a:buChar char="●"/>
            </a:pPr>
            <a:r>
              <a:rPr lang="en-US"/>
              <a:t>Contoh: katalog produk, colors missing</a:t>
            </a:r>
            <a:endParaRPr/>
          </a:p>
          <a:p>
            <a:pPr marL="457200" lvl="0" indent="-342900" algn="l" rtl="0">
              <a:lnSpc>
                <a:spcPct val="115000"/>
              </a:lnSpc>
              <a:spcBef>
                <a:spcPts val="0"/>
              </a:spcBef>
              <a:spcAft>
                <a:spcPts val="0"/>
              </a:spcAft>
              <a:buSzPts val="1800"/>
              <a:buChar char="●"/>
            </a:pPr>
            <a:r>
              <a:rPr lang="en-US"/>
              <a:t>Perlakukan masalah imputasi sebagai masalah klasifikasi multi-kelas</a:t>
            </a:r>
            <a:endParaRPr/>
          </a:p>
        </p:txBody>
      </p:sp>
      <p:pic>
        <p:nvPicPr>
          <p:cNvPr id="329" name="Google Shape;329;p32"/>
          <p:cNvPicPr preferRelativeResize="0"/>
          <p:nvPr/>
        </p:nvPicPr>
        <p:blipFill rotWithShape="1">
          <a:blip r:embed="rId4">
            <a:alphaModFix/>
          </a:blip>
          <a:srcRect/>
          <a:stretch/>
        </p:blipFill>
        <p:spPr>
          <a:xfrm>
            <a:off x="5404003" y="1177562"/>
            <a:ext cx="3556826" cy="13941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Sampling Data: Pengertian Sampling</a:t>
            </a:r>
            <a:endParaRPr sz="1400" b="0" i="0" u="none" strike="noStrike" cap="none">
              <a:solidFill>
                <a:srgbClr val="000000"/>
              </a:solidFill>
              <a:latin typeface="Arial"/>
              <a:ea typeface="Arial"/>
              <a:cs typeface="Arial"/>
              <a:sym typeface="Arial"/>
            </a:endParaRPr>
          </a:p>
        </p:txBody>
      </p:sp>
      <p:sp>
        <p:nvSpPr>
          <p:cNvPr id="335" name="Google Shape;335;p33"/>
          <p:cNvSpPr txBox="1"/>
          <p:nvPr/>
        </p:nvSpPr>
        <p:spPr>
          <a:xfrm>
            <a:off x="312465" y="1152169"/>
            <a:ext cx="8517371" cy="3415346"/>
          </a:xfrm>
          <a:prstGeom prst="rect">
            <a:avLst/>
          </a:prstGeom>
          <a:noFill/>
          <a:ln>
            <a:noFill/>
          </a:ln>
        </p:spPr>
        <p:txBody>
          <a:bodyPr spcFirstLastPara="1" wrap="square" lIns="91375" tIns="91375" rIns="91375" bIns="91375" anchor="t" anchorCtr="0">
            <a:noAutofit/>
          </a:bodyPr>
          <a:lstStyle/>
          <a:p>
            <a:pPr marL="457063" marR="0" lvl="0" indent="-342797" algn="l" rtl="0">
              <a:lnSpc>
                <a:spcPct val="115000"/>
              </a:lnSpc>
              <a:spcBef>
                <a:spcPts val="0"/>
              </a:spcBef>
              <a:spcAft>
                <a:spcPts val="0"/>
              </a:spcAft>
              <a:buClr>
                <a:srgbClr val="595959"/>
              </a:buClr>
              <a:buSzPts val="1800"/>
              <a:buFont typeface="Arial"/>
              <a:buChar char="●"/>
            </a:pPr>
            <a:r>
              <a:rPr lang="en-US" sz="1799" b="0" i="0" u="none" strike="noStrike" cap="none">
                <a:solidFill>
                  <a:srgbClr val="000000"/>
                </a:solidFill>
                <a:latin typeface="Lato"/>
                <a:ea typeface="Lato"/>
                <a:cs typeface="Lato"/>
                <a:sym typeface="Lato"/>
              </a:rPr>
              <a:t>Sebelum melakukan tahapan dalam data preparation, terlebih dahulu adalah pemilihan/penentuan objek yang dapat dilakukan dengan menggunakan penentuan:</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Populasi </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Sampel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36" name="Google Shape;336;p33"/>
          <p:cNvSpPr/>
          <p:nvPr/>
        </p:nvSpPr>
        <p:spPr>
          <a:xfrm>
            <a:off x="1250387" y="2693155"/>
            <a:ext cx="2056765" cy="1958396"/>
          </a:xfrm>
          <a:prstGeom prst="ellipse">
            <a:avLst/>
          </a:prstGeom>
          <a:gradFill>
            <a:gsLst>
              <a:gs pos="0">
                <a:srgbClr val="9EE6F6"/>
              </a:gs>
              <a:gs pos="100000">
                <a:srgbClr val="E5F8FD"/>
              </a:gs>
            </a:gsLst>
            <a:lin ang="16200038" scaled="0"/>
          </a:gradFill>
          <a:ln w="9525" cap="flat" cmpd="sng">
            <a:solidFill>
              <a:srgbClr val="0097A7"/>
            </a:solidFill>
            <a:prstDash val="solid"/>
            <a:round/>
            <a:headEnd type="none" w="sm" len="sm"/>
            <a:tailEnd type="none" w="sm" len="sm"/>
          </a:ln>
          <a:effectLst>
            <a:outerShdw blurRad="63500" dist="20160" dir="5400000">
              <a:srgbClr val="000000">
                <a:alpha val="37254"/>
              </a:srgbClr>
            </a:outerShdw>
          </a:effectLst>
        </p:spPr>
        <p:txBody>
          <a:bodyPr spcFirstLastPara="1" wrap="square" lIns="91375" tIns="45675" rIns="91375" bIns="456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3"/>
          <p:cNvSpPr/>
          <p:nvPr/>
        </p:nvSpPr>
        <p:spPr>
          <a:xfrm>
            <a:off x="2104199" y="3469204"/>
            <a:ext cx="891925" cy="876030"/>
          </a:xfrm>
          <a:prstGeom prst="ellipse">
            <a:avLst/>
          </a:prstGeom>
          <a:solidFill>
            <a:srgbClr val="FFAB40"/>
          </a:solidFill>
          <a:ln w="25550" cap="flat" cmpd="sng">
            <a:solidFill>
              <a:srgbClr val="BC7D2C"/>
            </a:solidFill>
            <a:prstDash val="solid"/>
            <a:round/>
            <a:headEnd type="none" w="sm" len="sm"/>
            <a:tailEnd type="none" w="sm" len="sm"/>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Sampel</a:t>
            </a:r>
            <a:endParaRPr sz="1400" b="0" i="0" u="none" strike="noStrike" cap="none">
              <a:solidFill>
                <a:srgbClr val="000000"/>
              </a:solidFill>
              <a:latin typeface="Arial"/>
              <a:ea typeface="Arial"/>
              <a:cs typeface="Arial"/>
              <a:sym typeface="Arial"/>
            </a:endParaRPr>
          </a:p>
        </p:txBody>
      </p:sp>
      <p:sp>
        <p:nvSpPr>
          <p:cNvPr id="338" name="Google Shape;338;p33"/>
          <p:cNvSpPr/>
          <p:nvPr/>
        </p:nvSpPr>
        <p:spPr>
          <a:xfrm>
            <a:off x="6658918" y="3500944"/>
            <a:ext cx="891925" cy="876030"/>
          </a:xfrm>
          <a:prstGeom prst="ellipse">
            <a:avLst/>
          </a:prstGeom>
          <a:solidFill>
            <a:srgbClr val="FFAB40"/>
          </a:solidFill>
          <a:ln w="25550" cap="flat" cmpd="sng">
            <a:solidFill>
              <a:srgbClr val="BC7D2C"/>
            </a:solidFill>
            <a:prstDash val="solid"/>
            <a:round/>
            <a:headEnd type="none" w="sm" len="sm"/>
            <a:tailEnd type="none" w="sm" len="sm"/>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Sampel</a:t>
            </a:r>
            <a:endParaRPr sz="1400" b="0" i="0" u="none" strike="noStrike" cap="none">
              <a:solidFill>
                <a:srgbClr val="000000"/>
              </a:solidFill>
              <a:latin typeface="Arial"/>
              <a:ea typeface="Arial"/>
              <a:cs typeface="Arial"/>
              <a:sym typeface="Arial"/>
            </a:endParaRPr>
          </a:p>
        </p:txBody>
      </p:sp>
      <p:sp>
        <p:nvSpPr>
          <p:cNvPr id="339" name="Google Shape;339;p33"/>
          <p:cNvSpPr txBox="1"/>
          <p:nvPr/>
        </p:nvSpPr>
        <p:spPr>
          <a:xfrm>
            <a:off x="1509070" y="3074038"/>
            <a:ext cx="864933" cy="308005"/>
          </a:xfrm>
          <a:prstGeom prst="rect">
            <a:avLst/>
          </a:prstGeom>
          <a:noFill/>
          <a:ln>
            <a:noFill/>
          </a:ln>
        </p:spPr>
        <p:txBody>
          <a:bodyPr spcFirstLastPara="1" wrap="square" lIns="89950" tIns="46775" rIns="89950" bIns="467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Populasi</a:t>
            </a:r>
            <a:endParaRPr sz="1400" b="0" i="0" u="none" strike="noStrike" cap="none">
              <a:solidFill>
                <a:srgbClr val="000000"/>
              </a:solidFill>
              <a:latin typeface="Arial"/>
              <a:ea typeface="Arial"/>
              <a:cs typeface="Arial"/>
              <a:sym typeface="Arial"/>
            </a:endParaRPr>
          </a:p>
        </p:txBody>
      </p:sp>
      <p:cxnSp>
        <p:nvCxnSpPr>
          <p:cNvPr id="340" name="Google Shape;340;p33"/>
          <p:cNvCxnSpPr/>
          <p:nvPr/>
        </p:nvCxnSpPr>
        <p:spPr>
          <a:xfrm>
            <a:off x="2996098" y="3907219"/>
            <a:ext cx="3662770" cy="31790"/>
          </a:xfrm>
          <a:prstGeom prst="straightConnector1">
            <a:avLst/>
          </a:prstGeom>
          <a:noFill/>
          <a:ln w="38150" cap="flat" cmpd="sng">
            <a:solidFill>
              <a:srgbClr val="3C81F3"/>
            </a:solidFill>
            <a:prstDash val="solid"/>
            <a:round/>
            <a:headEnd type="none" w="sm" len="sm"/>
            <a:tailEnd type="none" w="sm" len="sm"/>
          </a:ln>
        </p:spPr>
      </p:cxnSp>
      <p:sp>
        <p:nvSpPr>
          <p:cNvPr id="341" name="Google Shape;341;p33"/>
          <p:cNvSpPr txBox="1"/>
          <p:nvPr/>
        </p:nvSpPr>
        <p:spPr>
          <a:xfrm>
            <a:off x="4114941" y="3637427"/>
            <a:ext cx="1498038" cy="308005"/>
          </a:xfrm>
          <a:prstGeom prst="rect">
            <a:avLst/>
          </a:prstGeom>
          <a:noFill/>
          <a:ln>
            <a:noFill/>
          </a:ln>
        </p:spPr>
        <p:txBody>
          <a:bodyPr spcFirstLastPara="1" wrap="square" lIns="89950" tIns="46775" rIns="89950" bIns="467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Teknik Sampling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4"/>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Sampling Data: Metode Sampling</a:t>
            </a:r>
            <a:endParaRPr sz="1400" b="0" i="0" u="none" strike="noStrike" cap="none">
              <a:solidFill>
                <a:srgbClr val="000000"/>
              </a:solidFill>
              <a:latin typeface="Arial"/>
              <a:ea typeface="Arial"/>
              <a:cs typeface="Arial"/>
              <a:sym typeface="Arial"/>
            </a:endParaRPr>
          </a:p>
        </p:txBody>
      </p:sp>
      <p:sp>
        <p:nvSpPr>
          <p:cNvPr id="347" name="Google Shape;347;p34"/>
          <p:cNvSpPr txBox="1"/>
          <p:nvPr/>
        </p:nvSpPr>
        <p:spPr>
          <a:xfrm>
            <a:off x="312465" y="1152169"/>
            <a:ext cx="3999266" cy="3415346"/>
          </a:xfrm>
          <a:prstGeom prst="rect">
            <a:avLst/>
          </a:prstGeom>
          <a:noFill/>
          <a:ln>
            <a:noFill/>
          </a:ln>
        </p:spPr>
        <p:txBody>
          <a:bodyPr spcFirstLastPara="1" wrap="square" lIns="91375" tIns="91375" rIns="91375" bIns="91375" anchor="t" anchorCtr="0">
            <a:noAutofit/>
          </a:bodyPr>
          <a:lstStyle/>
          <a:p>
            <a:pPr marL="457063" marR="0" lvl="0"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Kategori Metode Sampling</a:t>
            </a:r>
            <a:endParaRPr sz="1400" b="0" i="0" u="none" strike="noStrike" cap="none">
              <a:solidFill>
                <a:srgbClr val="000000"/>
              </a:solidFill>
              <a:latin typeface="Arial"/>
              <a:ea typeface="Arial"/>
              <a:cs typeface="Arial"/>
              <a:sym typeface="Arial"/>
            </a:endParaRPr>
          </a:p>
        </p:txBody>
      </p:sp>
      <p:sp>
        <p:nvSpPr>
          <p:cNvPr id="348" name="Google Shape;348;p34"/>
          <p:cNvSpPr txBox="1"/>
          <p:nvPr/>
        </p:nvSpPr>
        <p:spPr>
          <a:xfrm>
            <a:off x="5143323" y="1258498"/>
            <a:ext cx="3999266" cy="3415346"/>
          </a:xfrm>
          <a:prstGeom prst="rect">
            <a:avLst/>
          </a:prstGeom>
          <a:noFill/>
          <a:ln>
            <a:noFill/>
          </a:ln>
        </p:spPr>
        <p:txBody>
          <a:bodyPr spcFirstLastPara="1" wrap="square" lIns="91375" tIns="91375" rIns="91375" bIns="91375" anchor="t" anchorCtr="0">
            <a:noAutofit/>
          </a:bodyPr>
          <a:lstStyle/>
          <a:p>
            <a:pPr marL="457063" marR="0" lvl="0"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Probability Sampling:</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Populasi diketahui</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Randomisasi/keteracakan: Ya</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Conclusiver </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Hasil: Unbiased</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Kesimpulan: Statistik</a:t>
            </a:r>
            <a:endParaRPr sz="1400" b="0" i="0" u="none" strike="noStrike" cap="none">
              <a:solidFill>
                <a:srgbClr val="000000"/>
              </a:solidFill>
              <a:latin typeface="Arial"/>
              <a:ea typeface="Arial"/>
              <a:cs typeface="Arial"/>
              <a:sym typeface="Arial"/>
            </a:endParaRPr>
          </a:p>
          <a:p>
            <a:pPr marL="457063" marR="0" lvl="0"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Non-Probability Sampli</a:t>
            </a:r>
            <a:r>
              <a:rPr lang="en-US">
                <a:latin typeface="Lato"/>
                <a:ea typeface="Lato"/>
                <a:cs typeface="Lato"/>
                <a:sym typeface="Lato"/>
              </a:rPr>
              <a:t>n</a:t>
            </a:r>
            <a:r>
              <a:rPr lang="en-US" sz="1400" b="0" i="0" u="none" strike="noStrike" cap="none">
                <a:solidFill>
                  <a:srgbClr val="000000"/>
                </a:solidFill>
                <a:latin typeface="Lato"/>
                <a:ea typeface="Lato"/>
                <a:cs typeface="Lato"/>
                <a:sym typeface="Lato"/>
              </a:rPr>
              <a:t>g</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Populasi tidak diketahui</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Keterbatasan penelitian </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Randomisasi/keteracakan: Tidak</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Exploratory</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Hasil: Biased</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200"/>
              <a:buFont typeface="Arial"/>
              <a:buChar char="○"/>
            </a:pPr>
            <a:r>
              <a:rPr lang="en-US" sz="1200" b="0" i="0" u="none" strike="noStrike" cap="none">
                <a:solidFill>
                  <a:srgbClr val="000000"/>
                </a:solidFill>
                <a:latin typeface="Lato"/>
                <a:ea typeface="Lato"/>
                <a:cs typeface="Lato"/>
                <a:sym typeface="Lato"/>
              </a:rPr>
              <a:t>Kesimpulan: Analitik</a:t>
            </a:r>
            <a:endParaRPr sz="1400" b="0" i="0" u="none" strike="noStrike" cap="none">
              <a:solidFill>
                <a:srgbClr val="000000"/>
              </a:solidFill>
              <a:latin typeface="Arial"/>
              <a:ea typeface="Arial"/>
              <a:cs typeface="Arial"/>
              <a:sym typeface="Arial"/>
            </a:endParaRPr>
          </a:p>
        </p:txBody>
      </p:sp>
      <p:pic>
        <p:nvPicPr>
          <p:cNvPr id="349" name="Google Shape;349;p34"/>
          <p:cNvPicPr preferRelativeResize="0"/>
          <p:nvPr/>
        </p:nvPicPr>
        <p:blipFill rotWithShape="1">
          <a:blip r:embed="rId3">
            <a:alphaModFix/>
          </a:blip>
          <a:srcRect/>
          <a:stretch/>
        </p:blipFill>
        <p:spPr>
          <a:xfrm>
            <a:off x="190265" y="1869498"/>
            <a:ext cx="4814989" cy="26836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5"/>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Sampling Data: Metode Sampling</a:t>
            </a:r>
            <a:endParaRPr sz="1400" b="0" i="0" u="none" strike="noStrike" cap="none">
              <a:solidFill>
                <a:srgbClr val="000000"/>
              </a:solidFill>
              <a:latin typeface="Arial"/>
              <a:ea typeface="Arial"/>
              <a:cs typeface="Arial"/>
              <a:sym typeface="Arial"/>
            </a:endParaRPr>
          </a:p>
        </p:txBody>
      </p:sp>
      <p:pic>
        <p:nvPicPr>
          <p:cNvPr id="355" name="Google Shape;355;p35"/>
          <p:cNvPicPr preferRelativeResize="0"/>
          <p:nvPr/>
        </p:nvPicPr>
        <p:blipFill rotWithShape="1">
          <a:blip r:embed="rId3">
            <a:alphaModFix/>
          </a:blip>
          <a:srcRect/>
          <a:stretch/>
        </p:blipFill>
        <p:spPr>
          <a:xfrm>
            <a:off x="458469" y="1263260"/>
            <a:ext cx="4213512" cy="3367637"/>
          </a:xfrm>
          <a:prstGeom prst="rect">
            <a:avLst/>
          </a:prstGeom>
          <a:noFill/>
          <a:ln>
            <a:noFill/>
          </a:ln>
        </p:spPr>
      </p:pic>
      <p:pic>
        <p:nvPicPr>
          <p:cNvPr id="356" name="Google Shape;356;p35"/>
          <p:cNvPicPr preferRelativeResize="0"/>
          <p:nvPr/>
        </p:nvPicPr>
        <p:blipFill rotWithShape="1">
          <a:blip r:embed="rId4">
            <a:alphaModFix/>
          </a:blip>
          <a:srcRect/>
          <a:stretch/>
        </p:blipFill>
        <p:spPr>
          <a:xfrm>
            <a:off x="4962405" y="1226759"/>
            <a:ext cx="3869131" cy="34406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6"/>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Sampling Data: Teknik Sampling</a:t>
            </a:r>
            <a:endParaRPr sz="1400" b="0" i="0" u="none" strike="noStrike" cap="none">
              <a:solidFill>
                <a:srgbClr val="000000"/>
              </a:solidFill>
              <a:latin typeface="Arial"/>
              <a:ea typeface="Arial"/>
              <a:cs typeface="Arial"/>
              <a:sym typeface="Arial"/>
            </a:endParaRPr>
          </a:p>
        </p:txBody>
      </p:sp>
      <p:pic>
        <p:nvPicPr>
          <p:cNvPr id="362" name="Google Shape;362;p36"/>
          <p:cNvPicPr preferRelativeResize="0"/>
          <p:nvPr/>
        </p:nvPicPr>
        <p:blipFill rotWithShape="1">
          <a:blip r:embed="rId3">
            <a:alphaModFix/>
          </a:blip>
          <a:srcRect/>
          <a:stretch/>
        </p:blipFill>
        <p:spPr>
          <a:xfrm>
            <a:off x="5235370" y="1152170"/>
            <a:ext cx="3550140" cy="3470792"/>
          </a:xfrm>
          <a:prstGeom prst="rect">
            <a:avLst/>
          </a:prstGeom>
          <a:noFill/>
          <a:ln>
            <a:noFill/>
          </a:ln>
        </p:spPr>
      </p:pic>
      <p:pic>
        <p:nvPicPr>
          <p:cNvPr id="363" name="Google Shape;363;p36"/>
          <p:cNvPicPr preferRelativeResize="0"/>
          <p:nvPr/>
        </p:nvPicPr>
        <p:blipFill rotWithShape="1">
          <a:blip r:embed="rId4">
            <a:alphaModFix/>
          </a:blip>
          <a:srcRect/>
          <a:stretch/>
        </p:blipFill>
        <p:spPr>
          <a:xfrm>
            <a:off x="163286" y="1264847"/>
            <a:ext cx="4551546" cy="313117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7"/>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Sampling Data: Tahapan Sampling</a:t>
            </a:r>
            <a:endParaRPr sz="1400" b="0" i="0" u="none" strike="noStrike" cap="none">
              <a:solidFill>
                <a:srgbClr val="000000"/>
              </a:solidFill>
              <a:latin typeface="Arial"/>
              <a:ea typeface="Arial"/>
              <a:cs typeface="Arial"/>
              <a:sym typeface="Arial"/>
            </a:endParaRPr>
          </a:p>
        </p:txBody>
      </p:sp>
      <p:sp>
        <p:nvSpPr>
          <p:cNvPr id="369" name="Google Shape;369;p37"/>
          <p:cNvSpPr/>
          <p:nvPr/>
        </p:nvSpPr>
        <p:spPr>
          <a:xfrm>
            <a:off x="312465" y="1152169"/>
            <a:ext cx="2517123" cy="3680164"/>
          </a:xfrm>
          <a:prstGeom prst="rect">
            <a:avLst/>
          </a:prstGeom>
          <a:noFill/>
          <a:ln>
            <a:noFill/>
          </a:ln>
        </p:spPr>
        <p:txBody>
          <a:bodyPr spcFirstLastPara="1" wrap="square" lIns="91375" tIns="45675" rIns="91375" bIns="456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37"/>
          <p:cNvPicPr preferRelativeResize="0"/>
          <p:nvPr/>
        </p:nvPicPr>
        <p:blipFill rotWithShape="1">
          <a:blip r:embed="rId3">
            <a:alphaModFix/>
          </a:blip>
          <a:srcRect/>
          <a:stretch/>
        </p:blipFill>
        <p:spPr>
          <a:xfrm>
            <a:off x="3032600" y="1198192"/>
            <a:ext cx="4145271" cy="369614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Imbalance Dataset: Resampling</a:t>
            </a:r>
            <a:endParaRPr sz="1400" b="0" i="0" u="none" strike="noStrike" cap="none">
              <a:solidFill>
                <a:srgbClr val="000000"/>
              </a:solidFill>
              <a:latin typeface="Arial"/>
              <a:ea typeface="Arial"/>
              <a:cs typeface="Arial"/>
              <a:sym typeface="Arial"/>
            </a:endParaRPr>
          </a:p>
        </p:txBody>
      </p:sp>
      <p:sp>
        <p:nvSpPr>
          <p:cNvPr id="376" name="Google Shape;376;p38"/>
          <p:cNvSpPr txBox="1"/>
          <p:nvPr/>
        </p:nvSpPr>
        <p:spPr>
          <a:xfrm>
            <a:off x="312465" y="1152169"/>
            <a:ext cx="8725507" cy="2220215"/>
          </a:xfrm>
          <a:prstGeom prst="rect">
            <a:avLst/>
          </a:prstGeom>
          <a:noFill/>
          <a:ln>
            <a:noFill/>
          </a:ln>
        </p:spPr>
        <p:txBody>
          <a:bodyPr spcFirstLastPara="1" wrap="square" lIns="91375" tIns="91375" rIns="91375" bIns="91375" anchor="t" anchorCtr="0">
            <a:noAutofit/>
          </a:bodyPr>
          <a:lstStyle/>
          <a:p>
            <a:pPr marL="457063" marR="0" lvl="0" indent="-342797" algn="l" rtl="0">
              <a:lnSpc>
                <a:spcPct val="115000"/>
              </a:lnSpc>
              <a:spcBef>
                <a:spcPts val="0"/>
              </a:spcBef>
              <a:spcAft>
                <a:spcPts val="0"/>
              </a:spcAft>
              <a:buClr>
                <a:srgbClr val="595959"/>
              </a:buClr>
              <a:buSzPts val="1800"/>
              <a:buFont typeface="Arial"/>
              <a:buChar char="●"/>
            </a:pPr>
            <a:r>
              <a:rPr lang="en-US" sz="1799" b="0" i="0" u="none" strike="noStrike" cap="none">
                <a:solidFill>
                  <a:srgbClr val="000000"/>
                </a:solidFill>
                <a:latin typeface="Lato"/>
                <a:ea typeface="Lato"/>
                <a:cs typeface="Lato"/>
                <a:sym typeface="Lato"/>
              </a:rPr>
              <a:t>Ini dilakukan setelah proses pemilihan, pembersihan  dan rekayasa fitur dilakukan atas pertanyaan:</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Tanya: apakah kelas target data yang kita inginkan telah secara sama terdistribusi di seluruh dataset?</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Jawab: Di banyak kasus tidak/belum tentu. Biasanya terjadi imbalance (ketidakseimbangan) antara dua kelas. Misal utk dataset tentang deteksi fraud di perbankan, lelang real-time, atau deteksi intrusi di network! Biasanya data dari dataset tersebut berukuran sangat kecil atau kurang dari 1%, namun sangat signifikan. Kebanyakan algoritma ML tidak bekerja baik utk dataset imbalance tsb. </a:t>
            </a:r>
            <a:endParaRPr sz="1400" b="0" i="0" u="none" strike="noStrike" cap="none">
              <a:solidFill>
                <a:srgbClr val="000000"/>
              </a:solidFill>
              <a:latin typeface="Arial"/>
              <a:ea typeface="Arial"/>
              <a:cs typeface="Arial"/>
              <a:sym typeface="Arial"/>
            </a:endParaRPr>
          </a:p>
        </p:txBody>
      </p:sp>
      <p:pic>
        <p:nvPicPr>
          <p:cNvPr id="377" name="Google Shape;377;p38"/>
          <p:cNvPicPr preferRelativeResize="0"/>
          <p:nvPr/>
        </p:nvPicPr>
        <p:blipFill rotWithShape="1">
          <a:blip r:embed="rId3">
            <a:alphaModFix/>
          </a:blip>
          <a:srcRect/>
          <a:stretch/>
        </p:blipFill>
        <p:spPr>
          <a:xfrm>
            <a:off x="1988348" y="3264479"/>
            <a:ext cx="5194284" cy="14330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Imbalance Dataset: Resampling</a:t>
            </a:r>
            <a:endParaRPr sz="1400" b="0" i="0" u="none" strike="noStrike" cap="none">
              <a:solidFill>
                <a:srgbClr val="000000"/>
              </a:solidFill>
              <a:latin typeface="Arial"/>
              <a:ea typeface="Arial"/>
              <a:cs typeface="Arial"/>
              <a:sym typeface="Arial"/>
            </a:endParaRPr>
          </a:p>
        </p:txBody>
      </p:sp>
      <p:sp>
        <p:nvSpPr>
          <p:cNvPr id="383" name="Google Shape;383;p39"/>
          <p:cNvSpPr txBox="1"/>
          <p:nvPr/>
        </p:nvSpPr>
        <p:spPr>
          <a:xfrm>
            <a:off x="312465" y="1152169"/>
            <a:ext cx="8517371" cy="3415346"/>
          </a:xfrm>
          <a:prstGeom prst="rect">
            <a:avLst/>
          </a:prstGeom>
          <a:noFill/>
          <a:ln>
            <a:noFill/>
          </a:ln>
        </p:spPr>
        <p:txBody>
          <a:bodyPr spcFirstLastPara="1" wrap="square" lIns="91375" tIns="91375" rIns="91375" bIns="91375" anchor="t" anchorCtr="0">
            <a:noAutofit/>
          </a:bodyPr>
          <a:lstStyle/>
          <a:p>
            <a:pPr marL="457063" marR="0" lvl="0" indent="-342797" algn="l" rtl="0">
              <a:lnSpc>
                <a:spcPct val="115000"/>
              </a:lnSpc>
              <a:spcBef>
                <a:spcPts val="0"/>
              </a:spcBef>
              <a:spcAft>
                <a:spcPts val="0"/>
              </a:spcAft>
              <a:buClr>
                <a:srgbClr val="595959"/>
              </a:buClr>
              <a:buSzPts val="1800"/>
              <a:buFont typeface="Arial"/>
              <a:buChar char="●"/>
            </a:pPr>
            <a:r>
              <a:rPr lang="en-US" sz="1799" b="0" i="0" u="none" strike="noStrike" cap="none">
                <a:solidFill>
                  <a:srgbClr val="000000"/>
                </a:solidFill>
                <a:latin typeface="Lato"/>
                <a:ea typeface="Lato"/>
                <a:cs typeface="Lato"/>
                <a:sym typeface="Lato"/>
              </a:rPr>
              <a:t>Berikut adalah bbrp cara utk mengatasi imbalance dataset:</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Gunakan pengukuran (metrik) yang tepat, misal dengan menggunakan:</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Precision/Spesikasi</a:t>
            </a:r>
            <a:r>
              <a:rPr lang="en-US" sz="1400" b="0" i="0" u="none" strike="noStrike" cap="none">
                <a:solidFill>
                  <a:srgbClr val="000000"/>
                </a:solidFill>
                <a:latin typeface="Lato"/>
                <a:ea typeface="Lato"/>
                <a:cs typeface="Lato"/>
                <a:sym typeface="Lato"/>
              </a:rPr>
              <a:t>: berapa banyak instance yang relevan</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Recall/Sensiti</a:t>
            </a:r>
            <a:r>
              <a:rPr lang="en-US" b="1">
                <a:latin typeface="Lato"/>
                <a:ea typeface="Lato"/>
                <a:cs typeface="Lato"/>
                <a:sym typeface="Lato"/>
              </a:rPr>
              <a:t>v</a:t>
            </a:r>
            <a:r>
              <a:rPr lang="en-US" sz="1400" b="1" i="0" u="none" strike="noStrike" cap="none">
                <a:solidFill>
                  <a:srgbClr val="000000"/>
                </a:solidFill>
                <a:latin typeface="Lato"/>
                <a:ea typeface="Lato"/>
                <a:cs typeface="Lato"/>
                <a:sym typeface="Lato"/>
              </a:rPr>
              <a:t>itas</a:t>
            </a:r>
            <a:r>
              <a:rPr lang="en-US" sz="1400" b="0" i="0" u="none" strike="noStrike" cap="none">
                <a:solidFill>
                  <a:srgbClr val="000000"/>
                </a:solidFill>
                <a:latin typeface="Lato"/>
                <a:ea typeface="Lato"/>
                <a:cs typeface="Lato"/>
                <a:sym typeface="Lato"/>
              </a:rPr>
              <a:t>: berapa banyak instance yang dipilih</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F1 score</a:t>
            </a:r>
            <a:r>
              <a:rPr lang="en-US" sz="1400" b="0" i="0" u="none" strike="noStrike" cap="none">
                <a:solidFill>
                  <a:srgbClr val="000000"/>
                </a:solidFill>
                <a:latin typeface="Lato"/>
                <a:ea typeface="Lato"/>
                <a:cs typeface="Lato"/>
                <a:sym typeface="Lato"/>
              </a:rPr>
              <a:t>: harmonisasi mean dari precision dan recall</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Matthews correlation coefficient (MCC)</a:t>
            </a:r>
            <a:r>
              <a:rPr lang="en-US" sz="1400" b="0" i="0" u="none" strike="noStrike" cap="none">
                <a:solidFill>
                  <a:srgbClr val="000000"/>
                </a:solidFill>
                <a:latin typeface="Lato"/>
                <a:ea typeface="Lato"/>
                <a:cs typeface="Lato"/>
                <a:sym typeface="Lato"/>
              </a:rPr>
              <a:t>: koefisien korelasi antara klasifikasi biner antara observasi vs prediksi</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Area under the ROC curve (AUC)</a:t>
            </a:r>
            <a:r>
              <a:rPr lang="en-US" sz="1400" b="0" i="0" u="none" strike="noStrike" cap="none">
                <a:solidFill>
                  <a:srgbClr val="000000"/>
                </a:solidFill>
                <a:latin typeface="Lato"/>
                <a:ea typeface="Lato"/>
                <a:cs typeface="Lato"/>
                <a:sym typeface="Lato"/>
              </a:rPr>
              <a:t>: relasi antara tingkat true-positive vs false-positive</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Resample data training, dengan dua metode:</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Undersampling</a:t>
            </a:r>
            <a:r>
              <a:rPr lang="en-US" sz="1400" b="0" i="0" u="none" strike="noStrike" cap="none">
                <a:solidFill>
                  <a:srgbClr val="000000"/>
                </a:solidFill>
                <a:latin typeface="Lato"/>
                <a:ea typeface="Lato"/>
                <a:cs typeface="Lato"/>
                <a:sym typeface="Lato"/>
              </a:rPr>
              <a:t>: menyeimbangkan dataset dengan mereduksi ukuran kelas yang melimpah. Dilakukan jika kuantitas data mencukupi</a:t>
            </a:r>
            <a:endParaRPr sz="1400" b="0" i="0" u="none" strike="noStrike" cap="none">
              <a:solidFill>
                <a:srgbClr val="000000"/>
              </a:solidFill>
              <a:latin typeface="Arial"/>
              <a:ea typeface="Arial"/>
              <a:cs typeface="Arial"/>
              <a:sym typeface="Arial"/>
            </a:endParaRPr>
          </a:p>
          <a:p>
            <a:pPr marL="1371189" marR="0" lvl="2" indent="-317403" algn="l" rtl="0">
              <a:lnSpc>
                <a:spcPct val="115000"/>
              </a:lnSpc>
              <a:spcBef>
                <a:spcPts val="0"/>
              </a:spcBef>
              <a:spcAft>
                <a:spcPts val="0"/>
              </a:spcAft>
              <a:buClr>
                <a:srgbClr val="595959"/>
              </a:buClr>
              <a:buSzPts val="1400"/>
              <a:buFont typeface="Arial"/>
              <a:buChar char="■"/>
            </a:pPr>
            <a:r>
              <a:rPr lang="en-US" sz="1400" b="1" i="0" u="none" strike="noStrike" cap="none">
                <a:solidFill>
                  <a:srgbClr val="000000"/>
                </a:solidFill>
                <a:latin typeface="Lato"/>
                <a:ea typeface="Lato"/>
                <a:cs typeface="Lato"/>
                <a:sym typeface="Lato"/>
              </a:rPr>
              <a:t>Oversampling</a:t>
            </a:r>
            <a:r>
              <a:rPr lang="en-US" sz="1400" b="0" i="0" u="none" strike="noStrike" cap="none">
                <a:solidFill>
                  <a:srgbClr val="000000"/>
                </a:solidFill>
                <a:latin typeface="Lato"/>
                <a:ea typeface="Lato"/>
                <a:cs typeface="Lato"/>
                <a:sym typeface="Lato"/>
              </a:rPr>
              <a:t>: Kebalikan dari undersampling, dilakukan jika kuantitas data tidak mencukupi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Capaian Pembelajaran</a:t>
            </a:r>
            <a:endParaRPr/>
          </a:p>
        </p:txBody>
      </p:sp>
      <p:sp>
        <p:nvSpPr>
          <p:cNvPr id="146" name="Google Shape;146;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US"/>
              <a:t>Pada topik ini, kita akan mempelajari:</a:t>
            </a:r>
            <a:endParaRPr/>
          </a:p>
          <a:p>
            <a:pPr marL="457200" lvl="0" indent="-342900" algn="l" rtl="0">
              <a:lnSpc>
                <a:spcPct val="115000"/>
              </a:lnSpc>
              <a:spcBef>
                <a:spcPts val="0"/>
              </a:spcBef>
              <a:spcAft>
                <a:spcPts val="0"/>
              </a:spcAft>
              <a:buSzPts val="1800"/>
              <a:buChar char="●"/>
            </a:pPr>
            <a:r>
              <a:rPr lang="en-US"/>
              <a:t>Melakukan pengecekan kelengkapan data </a:t>
            </a:r>
            <a:endParaRPr/>
          </a:p>
          <a:p>
            <a:pPr marL="457200" lvl="0" indent="-342900" algn="l" rtl="0">
              <a:lnSpc>
                <a:spcPct val="115000"/>
              </a:lnSpc>
              <a:spcBef>
                <a:spcPts val="0"/>
              </a:spcBef>
              <a:spcAft>
                <a:spcPts val="0"/>
              </a:spcAft>
              <a:buSzPts val="1800"/>
              <a:buChar char="●"/>
            </a:pPr>
            <a:r>
              <a:rPr lang="en-US"/>
              <a:t>Membuat rekomendasi kelengkapan data </a:t>
            </a:r>
            <a:endParaRPr/>
          </a:p>
          <a:p>
            <a:pPr marL="457200" lvl="0" indent="-342900" algn="l" rtl="0">
              <a:lnSpc>
                <a:spcPct val="115000"/>
              </a:lnSpc>
              <a:spcBef>
                <a:spcPts val="0"/>
              </a:spcBef>
              <a:spcAft>
                <a:spcPts val="0"/>
              </a:spcAft>
              <a:buSzPts val="1800"/>
              <a:buChar char="●"/>
            </a:pPr>
            <a:r>
              <a:rPr lang="en-US"/>
              <a:t>Melakukan pengujian kualitas data	</a:t>
            </a: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0"/>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Arial"/>
                <a:ea typeface="Arial"/>
                <a:cs typeface="Arial"/>
                <a:sym typeface="Arial"/>
              </a:rPr>
              <a:t>Imbalance Dataset: Resampling</a:t>
            </a:r>
            <a:br>
              <a:rPr lang="en-US" sz="2799"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9" name="Google Shape;389;p40"/>
          <p:cNvSpPr txBox="1"/>
          <p:nvPr/>
        </p:nvSpPr>
        <p:spPr>
          <a:xfrm>
            <a:off x="312465" y="1152169"/>
            <a:ext cx="4299173" cy="3415346"/>
          </a:xfrm>
          <a:prstGeom prst="rect">
            <a:avLst/>
          </a:prstGeom>
          <a:noFill/>
          <a:ln>
            <a:noFill/>
          </a:ln>
        </p:spPr>
        <p:txBody>
          <a:bodyPr spcFirstLastPara="1" wrap="square" lIns="91375" tIns="91375" rIns="91375" bIns="91375" anchor="t" anchorCtr="0">
            <a:noAutofit/>
          </a:bodyPr>
          <a:lstStyle/>
          <a:p>
            <a:pPr marL="457063" marR="0" lvl="0" indent="-317405" algn="l" rtl="0">
              <a:lnSpc>
                <a:spcPct val="115000"/>
              </a:lnSpc>
              <a:spcBef>
                <a:spcPts val="0"/>
              </a:spcBef>
              <a:spcAft>
                <a:spcPts val="0"/>
              </a:spcAft>
              <a:buClr>
                <a:srgbClr val="595959"/>
              </a:buClr>
              <a:buSzPts val="1400"/>
              <a:buFont typeface="Arial"/>
              <a:buChar char="●"/>
            </a:pPr>
            <a:r>
              <a:rPr lang="en-US" sz="1999" b="0" i="0" u="none" strike="noStrike" cap="none">
                <a:solidFill>
                  <a:srgbClr val="000000"/>
                </a:solidFill>
                <a:latin typeface="Lato"/>
                <a:ea typeface="Lato"/>
                <a:cs typeface="Lato"/>
                <a:sym typeface="Lato"/>
              </a:rPr>
              <a:t>Teknik Resampling:</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188"/>
              <a:buFont typeface="Arial"/>
              <a:buChar char="○"/>
            </a:pPr>
            <a:r>
              <a:rPr lang="en-US" sz="1799" b="0" i="0" u="none" strike="noStrike" cap="none">
                <a:solidFill>
                  <a:srgbClr val="000000"/>
                </a:solidFill>
                <a:latin typeface="Lato"/>
                <a:ea typeface="Lato"/>
                <a:cs typeface="Lato"/>
                <a:sym typeface="Lato"/>
              </a:rPr>
              <a:t>oversampling (SMOTE) </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188"/>
              <a:buFont typeface="Arial"/>
              <a:buChar char="○"/>
            </a:pPr>
            <a:r>
              <a:rPr lang="en-US" sz="1799" b="0" i="0" u="none" strike="noStrike" cap="none">
                <a:solidFill>
                  <a:srgbClr val="000000"/>
                </a:solidFill>
                <a:latin typeface="Lato"/>
                <a:ea typeface="Lato"/>
                <a:cs typeface="Lato"/>
                <a:sym typeface="Lato"/>
              </a:rPr>
              <a:t>oversampling (Bootstrap)</a:t>
            </a:r>
            <a:endParaRPr sz="1400" b="0" i="0" u="none" strike="noStrike" cap="none">
              <a:solidFill>
                <a:srgbClr val="000000"/>
              </a:solidFill>
              <a:latin typeface="Arial"/>
              <a:ea typeface="Arial"/>
              <a:cs typeface="Arial"/>
              <a:sym typeface="Arial"/>
            </a:endParaRPr>
          </a:p>
          <a:p>
            <a:pPr marL="914126" marR="0" lvl="1" indent="-304708" algn="l" rtl="0">
              <a:lnSpc>
                <a:spcPct val="115000"/>
              </a:lnSpc>
              <a:spcBef>
                <a:spcPts val="0"/>
              </a:spcBef>
              <a:spcAft>
                <a:spcPts val="0"/>
              </a:spcAft>
              <a:buClr>
                <a:srgbClr val="595959"/>
              </a:buClr>
              <a:buSzPts val="1188"/>
              <a:buFont typeface="Arial"/>
              <a:buChar char="○"/>
            </a:pPr>
            <a:r>
              <a:rPr lang="en-US" sz="1799" b="0" i="0" u="none" strike="noStrike" cap="none">
                <a:solidFill>
                  <a:srgbClr val="000000"/>
                </a:solidFill>
                <a:latin typeface="Lato"/>
                <a:ea typeface="Lato"/>
                <a:cs typeface="Lato"/>
                <a:sym typeface="Lato"/>
              </a:rPr>
              <a:t>undersampling (Bootstrap)</a:t>
            </a:r>
            <a:endParaRPr sz="1400" b="0" i="0" u="none" strike="noStrike" cap="none">
              <a:solidFill>
                <a:srgbClr val="000000"/>
              </a:solidFill>
              <a:latin typeface="Arial"/>
              <a:ea typeface="Arial"/>
              <a:cs typeface="Arial"/>
              <a:sym typeface="Arial"/>
            </a:endParaRPr>
          </a:p>
        </p:txBody>
      </p:sp>
      <p:pic>
        <p:nvPicPr>
          <p:cNvPr id="390" name="Google Shape;390;p40"/>
          <p:cNvPicPr preferRelativeResize="0"/>
          <p:nvPr/>
        </p:nvPicPr>
        <p:blipFill rotWithShape="1">
          <a:blip r:embed="rId3">
            <a:alphaModFix/>
          </a:blip>
          <a:srcRect b="40751"/>
          <a:stretch/>
        </p:blipFill>
        <p:spPr>
          <a:xfrm>
            <a:off x="5213152" y="1195018"/>
            <a:ext cx="3846913" cy="2734418"/>
          </a:xfrm>
          <a:prstGeom prst="rect">
            <a:avLst/>
          </a:prstGeom>
          <a:noFill/>
          <a:ln>
            <a:noFill/>
          </a:ln>
        </p:spPr>
      </p:pic>
      <p:pic>
        <p:nvPicPr>
          <p:cNvPr id="391" name="Google Shape;391;p40"/>
          <p:cNvPicPr preferRelativeResize="0"/>
          <p:nvPr/>
        </p:nvPicPr>
        <p:blipFill rotWithShape="1">
          <a:blip r:embed="rId3">
            <a:alphaModFix/>
          </a:blip>
          <a:srcRect t="57832"/>
          <a:stretch/>
        </p:blipFill>
        <p:spPr>
          <a:xfrm>
            <a:off x="845700" y="2821704"/>
            <a:ext cx="3986570" cy="2078984"/>
          </a:xfrm>
          <a:prstGeom prst="rect">
            <a:avLst/>
          </a:prstGeom>
          <a:noFill/>
          <a:ln>
            <a:noFill/>
          </a:ln>
        </p:spPr>
      </p:pic>
      <p:sp>
        <p:nvSpPr>
          <p:cNvPr id="392" name="Google Shape;392;p40"/>
          <p:cNvSpPr/>
          <p:nvPr/>
        </p:nvSpPr>
        <p:spPr>
          <a:xfrm rot="10800000">
            <a:off x="4948187" y="3933011"/>
            <a:ext cx="487146" cy="507443"/>
          </a:xfrm>
          <a:custGeom>
            <a:avLst/>
            <a:gdLst/>
            <a:ahLst/>
            <a:cxnLst/>
            <a:rect l="l" t="t" r="r" b="b"/>
            <a:pathLst>
              <a:path w="829440" h="864000" extrusionOk="0">
                <a:moveTo>
                  <a:pt x="0" y="864000"/>
                </a:moveTo>
                <a:lnTo>
                  <a:pt x="0" y="466560"/>
                </a:lnTo>
                <a:cubicBezTo>
                  <a:pt x="0" y="266147"/>
                  <a:pt x="162467" y="103680"/>
                  <a:pt x="362880" y="103680"/>
                </a:cubicBezTo>
                <a:lnTo>
                  <a:pt x="622080" y="103680"/>
                </a:lnTo>
                <a:lnTo>
                  <a:pt x="622080" y="0"/>
                </a:lnTo>
                <a:lnTo>
                  <a:pt x="829440" y="207360"/>
                </a:lnTo>
                <a:lnTo>
                  <a:pt x="622080" y="414720"/>
                </a:lnTo>
                <a:lnTo>
                  <a:pt x="622080" y="311040"/>
                </a:lnTo>
                <a:lnTo>
                  <a:pt x="362880" y="311040"/>
                </a:lnTo>
                <a:cubicBezTo>
                  <a:pt x="276989" y="311040"/>
                  <a:pt x="207360" y="380669"/>
                  <a:pt x="207360" y="466560"/>
                </a:cubicBezTo>
                <a:lnTo>
                  <a:pt x="207360" y="864000"/>
                </a:lnTo>
                <a:close/>
              </a:path>
            </a:pathLst>
          </a:custGeom>
          <a:solidFill>
            <a:srgbClr val="4285F4"/>
          </a:solidFill>
          <a:ln w="25550" cap="flat" cmpd="sng">
            <a:solidFill>
              <a:srgbClr val="2E60B3"/>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1"/>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2021</a:t>
            </a:r>
            <a:endParaRPr sz="1500">
              <a:solidFill>
                <a:srgbClr val="0F3570"/>
              </a:solidFill>
              <a:latin typeface="Bebas Neue"/>
              <a:ea typeface="Bebas Neue"/>
              <a:cs typeface="Bebas Neue"/>
              <a:sym typeface="Bebas Neue"/>
            </a:endParaRPr>
          </a:p>
        </p:txBody>
      </p:sp>
      <p:sp>
        <p:nvSpPr>
          <p:cNvPr id="399" name="Google Shape;399;p41"/>
          <p:cNvSpPr txBox="1"/>
          <p:nvPr/>
        </p:nvSpPr>
        <p:spPr>
          <a:xfrm>
            <a:off x="127750" y="479025"/>
            <a:ext cx="5479800"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2500" b="0" i="0" u="none" strike="noStrike" cap="none">
                <a:solidFill>
                  <a:schemeClr val="dk1"/>
                </a:solidFill>
                <a:latin typeface="Arial"/>
                <a:ea typeface="Arial"/>
                <a:cs typeface="Arial"/>
                <a:sym typeface="Arial"/>
              </a:rPr>
              <a:t>Membandingkan Model</a:t>
            </a:r>
            <a:endParaRPr sz="2500" b="0" i="0" u="none" strike="noStrike" cap="none">
              <a:solidFill>
                <a:schemeClr val="dk1"/>
              </a:solidFill>
              <a:latin typeface="Arial"/>
              <a:ea typeface="Arial"/>
              <a:cs typeface="Arial"/>
              <a:sym typeface="Arial"/>
            </a:endParaRPr>
          </a:p>
        </p:txBody>
      </p:sp>
      <p:sp>
        <p:nvSpPr>
          <p:cNvPr id="400" name="Google Shape;400;p41"/>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01" name="Google Shape;401;p41"/>
          <p:cNvSpPr txBox="1"/>
          <p:nvPr/>
        </p:nvSpPr>
        <p:spPr>
          <a:xfrm>
            <a:off x="106150" y="873182"/>
            <a:ext cx="4626326" cy="7143977"/>
          </a:xfrm>
          <a:prstGeom prst="rect">
            <a:avLst/>
          </a:prstGeom>
          <a:noFill/>
          <a:ln>
            <a:noFill/>
          </a:ln>
        </p:spPr>
        <p:txBody>
          <a:bodyPr spcFirstLastPara="1" wrap="square" lIns="91425" tIns="91425" rIns="91425" bIns="91425" anchor="t" anchorCtr="0">
            <a:spAutoFit/>
          </a:bodyPr>
          <a:lstStyle/>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Model yang telah dibangun diharapkan memiliki akurasi yang lebih baik.</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Contoh: </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Dua buah, yaitu model 1 dan model 2, dilakukan pengujian terhadap 10 data dengan hasil seperti di samping. Dengan menghitung ratio jumlah percobaan valid terhadap jumlah percobaan diperoleh: </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endParaRPr sz="1800" b="0" i="1" u="none" strike="noStrike" cap="none">
              <a:solidFill>
                <a:schemeClr val="dk1"/>
              </a:solidFill>
              <a:latin typeface="Overlock"/>
              <a:ea typeface="Overlock"/>
              <a:cs typeface="Overlock"/>
              <a:sym typeface="Overlock"/>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Akurasi model 1 : 6/10= 60%</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Akurasi model 2 : 5/10 = 50%</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endParaRPr sz="1800" b="0" i="1"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p:txBody>
      </p:sp>
      <p:sp>
        <p:nvSpPr>
          <p:cNvPr id="402" name="Google Shape;402;p41"/>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pic>
        <p:nvPicPr>
          <p:cNvPr id="403" name="Google Shape;403;p41"/>
          <p:cNvPicPr preferRelativeResize="0"/>
          <p:nvPr/>
        </p:nvPicPr>
        <p:blipFill rotWithShape="1">
          <a:blip r:embed="rId3">
            <a:alphaModFix/>
          </a:blip>
          <a:srcRect/>
          <a:stretch/>
        </p:blipFill>
        <p:spPr>
          <a:xfrm>
            <a:off x="5148313" y="935875"/>
            <a:ext cx="3429000" cy="3048000"/>
          </a:xfrm>
          <a:prstGeom prst="rect">
            <a:avLst/>
          </a:prstGeom>
          <a:noFill/>
          <a:ln>
            <a:noFill/>
          </a:ln>
        </p:spPr>
      </p:pic>
      <p:pic>
        <p:nvPicPr>
          <p:cNvPr id="404" name="Google Shape;404;p41"/>
          <p:cNvPicPr preferRelativeResize="0"/>
          <p:nvPr/>
        </p:nvPicPr>
        <p:blipFill rotWithShape="1">
          <a:blip r:embed="rId4">
            <a:alphaModFix/>
          </a:blip>
          <a:srcRect/>
          <a:stretch/>
        </p:blipFill>
        <p:spPr>
          <a:xfrm>
            <a:off x="7831000" y="-228600"/>
            <a:ext cx="1301194" cy="7076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2"/>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2"/>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2021</a:t>
            </a:r>
            <a:endParaRPr sz="1500">
              <a:solidFill>
                <a:srgbClr val="0F3570"/>
              </a:solidFill>
              <a:latin typeface="Bebas Neue"/>
              <a:ea typeface="Bebas Neue"/>
              <a:cs typeface="Bebas Neue"/>
              <a:sym typeface="Bebas Neue"/>
            </a:endParaRPr>
          </a:p>
        </p:txBody>
      </p:sp>
      <p:sp>
        <p:nvSpPr>
          <p:cNvPr id="411" name="Google Shape;411;p42"/>
          <p:cNvSpPr txBox="1"/>
          <p:nvPr/>
        </p:nvSpPr>
        <p:spPr>
          <a:xfrm>
            <a:off x="127750" y="479025"/>
            <a:ext cx="5479800" cy="5693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2500" b="0" i="0" u="none" strike="noStrike" cap="none">
                <a:solidFill>
                  <a:schemeClr val="dk1"/>
                </a:solidFill>
                <a:latin typeface="Arial"/>
                <a:ea typeface="Arial"/>
                <a:cs typeface="Arial"/>
                <a:sym typeface="Arial"/>
              </a:rPr>
              <a:t>Membandingkan Model</a:t>
            </a:r>
            <a:endParaRPr sz="2500" b="0" i="0" u="none" strike="noStrike" cap="none">
              <a:solidFill>
                <a:schemeClr val="dk1"/>
              </a:solidFill>
              <a:latin typeface="Arial"/>
              <a:ea typeface="Arial"/>
              <a:cs typeface="Arial"/>
              <a:sym typeface="Arial"/>
            </a:endParaRPr>
          </a:p>
        </p:txBody>
      </p:sp>
      <p:sp>
        <p:nvSpPr>
          <p:cNvPr id="412" name="Google Shape;412;p42"/>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13" name="Google Shape;413;p42"/>
          <p:cNvSpPr txBox="1"/>
          <p:nvPr/>
        </p:nvSpPr>
        <p:spPr>
          <a:xfrm>
            <a:off x="106150" y="873182"/>
            <a:ext cx="8803800" cy="6508500"/>
          </a:xfrm>
          <a:prstGeom prst="rect">
            <a:avLst/>
          </a:prstGeom>
          <a:noFill/>
          <a:ln>
            <a:noFill/>
          </a:ln>
        </p:spPr>
        <p:txBody>
          <a:bodyPr spcFirstLastPara="1" wrap="square" lIns="91425" tIns="91425" rIns="91425" bIns="91425" anchor="t" anchorCtr="0">
            <a:spAutoFit/>
          </a:bodyPr>
          <a:lstStyle/>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Akurasi model yang lebih tinggi belum cukup untuk dapat diklaim bahwa model tersebut </a:t>
            </a:r>
            <a:r>
              <a:rPr lang="en-US" sz="1800" b="1" i="1" u="none" strike="noStrike" cap="none">
                <a:solidFill>
                  <a:schemeClr val="dk1"/>
                </a:solidFill>
                <a:latin typeface="Overlock"/>
                <a:ea typeface="Overlock"/>
                <a:cs typeface="Overlock"/>
                <a:sym typeface="Overlock"/>
              </a:rPr>
              <a:t>secara statistik</a:t>
            </a:r>
            <a:r>
              <a:rPr lang="en-US" sz="1800" b="0" i="1" u="none" strike="noStrike" cap="none">
                <a:solidFill>
                  <a:schemeClr val="dk1"/>
                </a:solidFill>
                <a:latin typeface="Overlock"/>
                <a:ea typeface="Overlock"/>
                <a:cs typeface="Overlock"/>
                <a:sym typeface="Overlock"/>
              </a:rPr>
              <a:t> signifikan berbeda (dan lebih baik ) dari dari model lainnya.</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Untuk menduku</a:t>
            </a:r>
            <a:r>
              <a:rPr lang="en-US" sz="1800" i="1">
                <a:solidFill>
                  <a:schemeClr val="dk1"/>
                </a:solidFill>
                <a:latin typeface="Overlock"/>
                <a:ea typeface="Overlock"/>
                <a:cs typeface="Overlock"/>
                <a:sym typeface="Overlock"/>
              </a:rPr>
              <a:t>n</a:t>
            </a:r>
            <a:r>
              <a:rPr lang="en-US" sz="1800" b="0" i="1" u="none" strike="noStrike" cap="none">
                <a:solidFill>
                  <a:schemeClr val="dk1"/>
                </a:solidFill>
                <a:latin typeface="Overlock"/>
                <a:ea typeface="Overlock"/>
                <a:cs typeface="Overlock"/>
                <a:sym typeface="Overlock"/>
              </a:rPr>
              <a:t>g klaim bahwa model 1 lebih baik dari model 2 perlu pengujian secara statistik dengan membuat dua hipotes</a:t>
            </a:r>
            <a:r>
              <a:rPr lang="en-US" sz="1800" i="1">
                <a:solidFill>
                  <a:schemeClr val="dk1"/>
                </a:solidFill>
                <a:latin typeface="Overlock"/>
                <a:ea typeface="Overlock"/>
                <a:cs typeface="Overlock"/>
                <a:sym typeface="Overlock"/>
              </a:rPr>
              <a:t>is</a:t>
            </a:r>
            <a:r>
              <a:rPr lang="en-US" sz="1800" b="0" i="1" u="none" strike="noStrike" cap="none">
                <a:solidFill>
                  <a:schemeClr val="dk1"/>
                </a:solidFill>
                <a:latin typeface="Overlock"/>
                <a:ea typeface="Overlock"/>
                <a:cs typeface="Overlock"/>
                <a:sym typeface="Overlock"/>
              </a:rPr>
              <a:t> yang berlawanan:</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	H</a:t>
            </a:r>
            <a:r>
              <a:rPr lang="en-US" sz="1800" b="0" i="1" u="none" strike="noStrike" cap="none" baseline="-25000">
                <a:solidFill>
                  <a:schemeClr val="dk1"/>
                </a:solidFill>
                <a:latin typeface="Overlock"/>
                <a:ea typeface="Overlock"/>
                <a:cs typeface="Overlock"/>
                <a:sym typeface="Overlock"/>
              </a:rPr>
              <a:t>0</a:t>
            </a:r>
            <a:r>
              <a:rPr lang="en-US" sz="1800" b="0" i="1" u="none" strike="noStrike" cap="none">
                <a:solidFill>
                  <a:schemeClr val="dk1"/>
                </a:solidFill>
                <a:latin typeface="Overlock"/>
                <a:ea typeface="Overlock"/>
                <a:cs typeface="Overlock"/>
                <a:sym typeface="Overlock"/>
              </a:rPr>
              <a:t> : Kedua model memiliki akurasi yang sama</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	H</a:t>
            </a:r>
            <a:r>
              <a:rPr lang="en-US" sz="1800" b="0" i="1" u="none" strike="noStrike" cap="none" baseline="-25000">
                <a:solidFill>
                  <a:schemeClr val="dk1"/>
                </a:solidFill>
                <a:latin typeface="Overlock"/>
                <a:ea typeface="Overlock"/>
                <a:cs typeface="Overlock"/>
                <a:sym typeface="Overlock"/>
              </a:rPr>
              <a:t>1</a:t>
            </a:r>
            <a:r>
              <a:rPr lang="en-US" sz="1800" b="0" i="1" u="none" strike="noStrike" cap="none">
                <a:solidFill>
                  <a:schemeClr val="dk1"/>
                </a:solidFill>
                <a:latin typeface="Overlock"/>
                <a:ea typeface="Overlock"/>
                <a:cs typeface="Overlock"/>
                <a:sym typeface="Overlock"/>
              </a:rPr>
              <a:t>: Kedua model memiliki akurasi yang berbeda </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Pengujian statistik yang sederhana dapat dilakukan dengan McNemar’s Test</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Untuk pengujian lainnya yang lebih detail (5 cv test dsb.) silakan dilanjutkan ke pengayaan.</a:t>
            </a:r>
            <a:endParaRPr sz="1400" b="0" i="0" u="none" strike="noStrike" cap="none">
              <a:solidFill>
                <a:srgbClr val="000000"/>
              </a:solidFill>
              <a:latin typeface="Arial"/>
              <a:ea typeface="Arial"/>
              <a:cs typeface="Arial"/>
              <a:sym typeface="Arial"/>
            </a:endParaRPr>
          </a:p>
          <a:p>
            <a:pPr marL="298450" marR="0" lvl="2"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p:txBody>
      </p:sp>
      <p:sp>
        <p:nvSpPr>
          <p:cNvPr id="414" name="Google Shape;414;p42"/>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pic>
        <p:nvPicPr>
          <p:cNvPr id="415" name="Google Shape;415;p42"/>
          <p:cNvPicPr preferRelativeResize="0"/>
          <p:nvPr/>
        </p:nvPicPr>
        <p:blipFill rotWithShape="1">
          <a:blip r:embed="rId3">
            <a:alphaModFix/>
          </a:blip>
          <a:srcRect/>
          <a:stretch/>
        </p:blipFill>
        <p:spPr>
          <a:xfrm>
            <a:off x="7831000" y="-228600"/>
            <a:ext cx="1301194" cy="7076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3"/>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3"/>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2021</a:t>
            </a:r>
            <a:endParaRPr sz="1500">
              <a:solidFill>
                <a:srgbClr val="0F3570"/>
              </a:solidFill>
              <a:latin typeface="Bebas Neue"/>
              <a:ea typeface="Bebas Neue"/>
              <a:cs typeface="Bebas Neue"/>
              <a:sym typeface="Bebas Neue"/>
            </a:endParaRPr>
          </a:p>
        </p:txBody>
      </p:sp>
      <p:sp>
        <p:nvSpPr>
          <p:cNvPr id="422" name="Google Shape;422;p43"/>
          <p:cNvSpPr txBox="1"/>
          <p:nvPr/>
        </p:nvSpPr>
        <p:spPr>
          <a:xfrm>
            <a:off x="127750" y="479025"/>
            <a:ext cx="54798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2800" b="0" i="0" u="none" strike="noStrike" cap="none">
                <a:solidFill>
                  <a:schemeClr val="dk1"/>
                </a:solidFill>
                <a:latin typeface="Arial"/>
                <a:ea typeface="Arial"/>
                <a:cs typeface="Arial"/>
                <a:sym typeface="Arial"/>
              </a:rPr>
              <a:t>McNemar’s Test</a:t>
            </a:r>
            <a:endParaRPr sz="2500" b="0" i="0" u="none" strike="noStrike" cap="none">
              <a:solidFill>
                <a:schemeClr val="dk1"/>
              </a:solidFill>
              <a:latin typeface="Arial"/>
              <a:ea typeface="Arial"/>
              <a:cs typeface="Arial"/>
              <a:sym typeface="Arial"/>
            </a:endParaRPr>
          </a:p>
        </p:txBody>
      </p:sp>
      <p:sp>
        <p:nvSpPr>
          <p:cNvPr id="423" name="Google Shape;423;p43"/>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24" name="Google Shape;424;p43"/>
          <p:cNvSpPr txBox="1"/>
          <p:nvPr/>
        </p:nvSpPr>
        <p:spPr>
          <a:xfrm>
            <a:off x="106150" y="881478"/>
            <a:ext cx="8803800" cy="6070800"/>
          </a:xfrm>
          <a:prstGeom prst="rect">
            <a:avLst/>
          </a:prstGeom>
          <a:noFill/>
          <a:ln>
            <a:noFill/>
          </a:ln>
        </p:spPr>
        <p:txBody>
          <a:bodyPr spcFirstLastPara="1" wrap="square" lIns="91425" tIns="91425" rIns="91425" bIns="91425" anchor="t" anchorCtr="0">
            <a:spAutoFit/>
          </a:bodyPr>
          <a:lstStyle/>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Data pengujian disusun menjadi tabel contingency sebagai berikut (perhatikan pasangan dalam model 1/model 2)</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Sehingga dari tabel sebelumnya diperoleh : </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p:txBody>
      </p:sp>
      <p:sp>
        <p:nvSpPr>
          <p:cNvPr id="425" name="Google Shape;425;p43"/>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pic>
        <p:nvPicPr>
          <p:cNvPr id="426" name="Google Shape;426;p43"/>
          <p:cNvPicPr preferRelativeResize="0"/>
          <p:nvPr/>
        </p:nvPicPr>
        <p:blipFill rotWithShape="1">
          <a:blip r:embed="rId3">
            <a:alphaModFix/>
          </a:blip>
          <a:srcRect/>
          <a:stretch/>
        </p:blipFill>
        <p:spPr>
          <a:xfrm>
            <a:off x="1079533" y="1793876"/>
            <a:ext cx="5962650" cy="838200"/>
          </a:xfrm>
          <a:prstGeom prst="rect">
            <a:avLst/>
          </a:prstGeom>
          <a:noFill/>
          <a:ln>
            <a:noFill/>
          </a:ln>
        </p:spPr>
      </p:pic>
      <p:pic>
        <p:nvPicPr>
          <p:cNvPr id="427" name="Google Shape;427;p43"/>
          <p:cNvPicPr preferRelativeResize="0"/>
          <p:nvPr/>
        </p:nvPicPr>
        <p:blipFill rotWithShape="1">
          <a:blip r:embed="rId4">
            <a:alphaModFix/>
          </a:blip>
          <a:srcRect/>
          <a:stretch/>
        </p:blipFill>
        <p:spPr>
          <a:xfrm>
            <a:off x="1079533" y="3443072"/>
            <a:ext cx="5962650" cy="838200"/>
          </a:xfrm>
          <a:prstGeom prst="rect">
            <a:avLst/>
          </a:prstGeom>
          <a:noFill/>
          <a:ln>
            <a:noFill/>
          </a:ln>
        </p:spPr>
      </p:pic>
      <p:pic>
        <p:nvPicPr>
          <p:cNvPr id="428" name="Google Shape;428;p43"/>
          <p:cNvPicPr preferRelativeResize="0"/>
          <p:nvPr/>
        </p:nvPicPr>
        <p:blipFill rotWithShape="1">
          <a:blip r:embed="rId5">
            <a:alphaModFix/>
          </a:blip>
          <a:srcRect/>
          <a:stretch/>
        </p:blipFill>
        <p:spPr>
          <a:xfrm>
            <a:off x="7831000" y="-228600"/>
            <a:ext cx="1301194" cy="7076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4"/>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2021</a:t>
            </a:r>
            <a:endParaRPr sz="1500">
              <a:solidFill>
                <a:srgbClr val="0F3570"/>
              </a:solidFill>
              <a:latin typeface="Bebas Neue"/>
              <a:ea typeface="Bebas Neue"/>
              <a:cs typeface="Bebas Neue"/>
              <a:sym typeface="Bebas Neue"/>
            </a:endParaRPr>
          </a:p>
        </p:txBody>
      </p:sp>
      <p:sp>
        <p:nvSpPr>
          <p:cNvPr id="435" name="Google Shape;435;p44"/>
          <p:cNvSpPr txBox="1"/>
          <p:nvPr/>
        </p:nvSpPr>
        <p:spPr>
          <a:xfrm>
            <a:off x="127750" y="479025"/>
            <a:ext cx="54798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2800" b="0" i="0" u="none" strike="noStrike" cap="none">
                <a:solidFill>
                  <a:schemeClr val="dk1"/>
                </a:solidFill>
                <a:latin typeface="Arial"/>
                <a:ea typeface="Arial"/>
                <a:cs typeface="Arial"/>
                <a:sym typeface="Arial"/>
              </a:rPr>
              <a:t>McNemar’s Test</a:t>
            </a:r>
            <a:endParaRPr sz="2500" b="0" i="0" u="none" strike="noStrike" cap="none">
              <a:solidFill>
                <a:schemeClr val="dk1"/>
              </a:solidFill>
              <a:latin typeface="Arial"/>
              <a:ea typeface="Arial"/>
              <a:cs typeface="Arial"/>
              <a:sym typeface="Arial"/>
            </a:endParaRPr>
          </a:p>
        </p:txBody>
      </p:sp>
      <p:sp>
        <p:nvSpPr>
          <p:cNvPr id="436" name="Google Shape;436;p44"/>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37" name="Google Shape;437;p44"/>
          <p:cNvSpPr txBox="1"/>
          <p:nvPr/>
        </p:nvSpPr>
        <p:spPr>
          <a:xfrm>
            <a:off x="106150" y="881478"/>
            <a:ext cx="8803800" cy="4043700"/>
          </a:xfrm>
          <a:prstGeom prst="rect">
            <a:avLst/>
          </a:prstGeom>
          <a:noFill/>
          <a:ln>
            <a:noFill/>
          </a:ln>
        </p:spPr>
        <p:txBody>
          <a:bodyPr spcFirstLastPara="1" wrap="square" lIns="91425" tIns="91425" rIns="91425" bIns="91425" anchor="t" anchorCtr="0">
            <a:spAutoFit/>
          </a:bodyPr>
          <a:lstStyle/>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McNemar’s test statistic dihitung dengan</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S = (</a:t>
            </a:r>
            <a:r>
              <a:rPr lang="en-US" sz="1800" b="1" i="1" u="none" strike="noStrike" cap="none">
                <a:solidFill>
                  <a:schemeClr val="dk1"/>
                </a:solidFill>
                <a:latin typeface="Overlock"/>
                <a:ea typeface="Overlock"/>
                <a:cs typeface="Overlock"/>
                <a:sym typeface="Overlock"/>
              </a:rPr>
              <a:t>valid/tidak valid  - tidak valid/valid)</a:t>
            </a:r>
            <a:r>
              <a:rPr lang="en-US" sz="1800" b="1" i="1" u="none" strike="noStrike" cap="none" baseline="30000">
                <a:solidFill>
                  <a:schemeClr val="dk1"/>
                </a:solidFill>
                <a:latin typeface="Overlock"/>
                <a:ea typeface="Overlock"/>
                <a:cs typeface="Overlock"/>
                <a:sym typeface="Overlock"/>
              </a:rPr>
              <a:t>2</a:t>
            </a:r>
            <a:r>
              <a:rPr lang="en-US" sz="1800" b="1" i="1" u="none" strike="noStrike" cap="none">
                <a:solidFill>
                  <a:schemeClr val="dk1"/>
                </a:solidFill>
                <a:latin typeface="Overlock"/>
                <a:ea typeface="Overlock"/>
                <a:cs typeface="Overlock"/>
                <a:sym typeface="Overlock"/>
              </a:rPr>
              <a:t> / (valid / tidak valid  + tidak valid/valid)</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1"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Hal penting dari S diatas adalah klaim statistik konsen kepada perbedaan valid dan tidak valid pada kedua model, bukan pada akurasi maupun tingkat error</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Mela</a:t>
            </a:r>
            <a:r>
              <a:rPr lang="en-US" sz="1800" i="1">
                <a:solidFill>
                  <a:schemeClr val="dk1"/>
                </a:solidFill>
                <a:latin typeface="Overlock"/>
                <a:ea typeface="Overlock"/>
                <a:cs typeface="Overlock"/>
                <a:sym typeface="Overlock"/>
              </a:rPr>
              <a:t>l</a:t>
            </a:r>
            <a:r>
              <a:rPr lang="en-US" sz="1800" b="0" i="1" u="none" strike="noStrike" cap="none">
                <a:solidFill>
                  <a:schemeClr val="dk1"/>
                </a:solidFill>
                <a:latin typeface="Overlock"/>
                <a:ea typeface="Overlock"/>
                <a:cs typeface="Overlock"/>
                <a:sym typeface="Overlock"/>
              </a:rPr>
              <a:t>ui perhitungan statistik lebih lanjut, perlu memperhatikan masing masing nilai dalam tabel contingency. Distribusi χ</a:t>
            </a:r>
            <a:r>
              <a:rPr lang="en-US" sz="1800" b="0" i="1" u="none" strike="noStrike" cap="none" baseline="30000">
                <a:solidFill>
                  <a:schemeClr val="dk1"/>
                </a:solidFill>
                <a:latin typeface="Overlock"/>
                <a:ea typeface="Overlock"/>
                <a:cs typeface="Overlock"/>
                <a:sym typeface="Overlock"/>
              </a:rPr>
              <a:t>2 </a:t>
            </a:r>
            <a:r>
              <a:rPr lang="en-US" sz="1800" b="0" i="1" u="none" strike="noStrike" cap="none">
                <a:solidFill>
                  <a:schemeClr val="dk1"/>
                </a:solidFill>
                <a:latin typeface="Overlock"/>
                <a:ea typeface="Overlock"/>
                <a:cs typeface="Overlock"/>
                <a:sym typeface="Overlock"/>
              </a:rPr>
              <a:t> mengasumsikan nilai nilai lbesar untuk nilai elemen-elemen tabel contingency. Untuk nilai kecil, digunakan distribusi Binomial. Dalam praktikal, nilai S di atas dilakukan koreksi. Perhitungan detail statistik ini dapat dibaca di referensi.</a:t>
            </a:r>
            <a:endParaRPr sz="1800" b="0" i="1"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p:txBody>
      </p:sp>
      <p:sp>
        <p:nvSpPr>
          <p:cNvPr id="438" name="Google Shape;438;p44"/>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pic>
        <p:nvPicPr>
          <p:cNvPr id="439" name="Google Shape;439;p44"/>
          <p:cNvPicPr preferRelativeResize="0"/>
          <p:nvPr/>
        </p:nvPicPr>
        <p:blipFill rotWithShape="1">
          <a:blip r:embed="rId3">
            <a:alphaModFix/>
          </a:blip>
          <a:srcRect/>
          <a:stretch/>
        </p:blipFill>
        <p:spPr>
          <a:xfrm>
            <a:off x="7831000" y="-228600"/>
            <a:ext cx="1301194" cy="7076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5"/>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5"/>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2021</a:t>
            </a:r>
            <a:endParaRPr sz="1500">
              <a:solidFill>
                <a:srgbClr val="0F3570"/>
              </a:solidFill>
              <a:latin typeface="Bebas Neue"/>
              <a:ea typeface="Bebas Neue"/>
              <a:cs typeface="Bebas Neue"/>
              <a:sym typeface="Bebas Neue"/>
            </a:endParaRPr>
          </a:p>
        </p:txBody>
      </p:sp>
      <p:sp>
        <p:nvSpPr>
          <p:cNvPr id="446" name="Google Shape;446;p45"/>
          <p:cNvSpPr txBox="1"/>
          <p:nvPr/>
        </p:nvSpPr>
        <p:spPr>
          <a:xfrm>
            <a:off x="127749" y="479025"/>
            <a:ext cx="7043071"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2800" b="0" i="0" u="none" strike="noStrike" cap="none">
                <a:solidFill>
                  <a:schemeClr val="dk1"/>
                </a:solidFill>
                <a:latin typeface="Arial"/>
                <a:ea typeface="Arial"/>
                <a:cs typeface="Arial"/>
                <a:sym typeface="Arial"/>
              </a:rPr>
              <a:t>Parameter penting dalam McNemar’s Test</a:t>
            </a:r>
            <a:endParaRPr sz="2500" b="0" i="0" u="none" strike="noStrike" cap="none">
              <a:solidFill>
                <a:schemeClr val="dk1"/>
              </a:solidFill>
              <a:latin typeface="Arial"/>
              <a:ea typeface="Arial"/>
              <a:cs typeface="Arial"/>
              <a:sym typeface="Arial"/>
            </a:endParaRPr>
          </a:p>
        </p:txBody>
      </p:sp>
      <p:sp>
        <p:nvSpPr>
          <p:cNvPr id="447" name="Google Shape;447;p45"/>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48" name="Google Shape;448;p45"/>
          <p:cNvSpPr txBox="1"/>
          <p:nvPr/>
        </p:nvSpPr>
        <p:spPr>
          <a:xfrm>
            <a:off x="106150" y="881478"/>
            <a:ext cx="8803800" cy="3322418"/>
          </a:xfrm>
          <a:prstGeom prst="rect">
            <a:avLst/>
          </a:prstGeom>
          <a:noFill/>
          <a:ln>
            <a:noFill/>
          </a:ln>
        </p:spPr>
        <p:txBody>
          <a:bodyPr spcFirstLastPara="1" wrap="square" lIns="91425" tIns="91425" rIns="91425" bIns="91425" anchor="t" anchorCtr="0">
            <a:spAutoFit/>
          </a:bodyPr>
          <a:lstStyle/>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Parameter dalam McNemar’s Test, selain s adalah p </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Dalam penggunaan praktikal, dapat digunakan perintah (dalam python) untuk mendapatkan dua nilai ini, dengan memperhatikan apakah nilai elemen tabel contingency besar atau kecil</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Contoh : dari table contingency sebelumnya, dapat dituliskan: </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	T = [[4,2],</a:t>
            </a:r>
            <a:endParaRPr sz="1400" b="0" i="0" u="none" strike="noStrike" cap="none">
              <a:solidFill>
                <a:srgbClr val="000000"/>
              </a:solidFill>
              <a:latin typeface="Arial"/>
              <a:ea typeface="Arial"/>
              <a:cs typeface="Arial"/>
              <a:sym typeface="Arial"/>
            </a:endParaRPr>
          </a:p>
          <a:p>
            <a:pPr marL="12700" marR="0" lvl="0" indent="0" algn="l" rtl="0">
              <a:lnSpc>
                <a:spcPct val="115000"/>
              </a:lnSpc>
              <a:spcBef>
                <a:spcPts val="100"/>
              </a:spcBef>
              <a:spcAft>
                <a:spcPts val="0"/>
              </a:spcAft>
              <a:buClr>
                <a:srgbClr val="000000"/>
              </a:buClr>
              <a:buSzPts val="1800"/>
              <a:buFont typeface="Arial"/>
              <a:buNone/>
            </a:pPr>
            <a:r>
              <a:rPr lang="en-US" sz="1800" b="0" i="1" u="none" strike="noStrike" cap="none">
                <a:solidFill>
                  <a:schemeClr val="dk1"/>
                </a:solidFill>
                <a:latin typeface="Overlock"/>
                <a:ea typeface="Overlock"/>
                <a:cs typeface="Overlock"/>
                <a:sym typeface="Overlock"/>
              </a:rPr>
              <a:t>                             [1,3]]</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 Untuk case nilai-nilai kecil (misalnya tabel contingency T di atas), dapat digunakan perintah: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0" marR="0" lvl="0" indent="0" algn="l" rtl="0">
              <a:lnSpc>
                <a:spcPct val="100000"/>
              </a:lnSpc>
              <a:spcBef>
                <a:spcPts val="0"/>
              </a:spcBef>
              <a:spcAft>
                <a:spcPts val="0"/>
              </a:spcAft>
              <a:buClr>
                <a:srgbClr val="000000"/>
              </a:buClr>
              <a:buSzPts val="1200"/>
              <a:buFont typeface="Arial"/>
              <a:buNone/>
            </a:pPr>
            <a:endParaRPr sz="1800" b="0" i="0" u="none" strike="noStrike" cap="none">
              <a:solidFill>
                <a:schemeClr val="dk1"/>
              </a:solidFill>
              <a:latin typeface="Overlock"/>
              <a:ea typeface="Overlock"/>
              <a:cs typeface="Overlock"/>
              <a:sym typeface="Overlock"/>
            </a:endParaRPr>
          </a:p>
          <a:p>
            <a:pPr marL="285750" marR="0" lvl="0" indent="-285750" algn="l" rtl="0">
              <a:lnSpc>
                <a:spcPct val="100000"/>
              </a:lnSpc>
              <a:spcBef>
                <a:spcPts val="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Parameter lain adalah ambang batas p untuk threshold, yaitu α, misalnya α = 0.05 </a:t>
            </a:r>
            <a:endParaRPr sz="1800" b="0" i="1" u="none" strike="noStrike" cap="none">
              <a:solidFill>
                <a:schemeClr val="dk1"/>
              </a:solidFill>
              <a:latin typeface="Overlock"/>
              <a:ea typeface="Overlock"/>
              <a:cs typeface="Overlock"/>
              <a:sym typeface="Overlock"/>
            </a:endParaRPr>
          </a:p>
        </p:txBody>
      </p:sp>
      <p:sp>
        <p:nvSpPr>
          <p:cNvPr id="449" name="Google Shape;449;p45"/>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sp>
        <p:nvSpPr>
          <p:cNvPr id="450" name="Google Shape;450;p45"/>
          <p:cNvSpPr txBox="1"/>
          <p:nvPr/>
        </p:nvSpPr>
        <p:spPr>
          <a:xfrm>
            <a:off x="2171518" y="3252038"/>
            <a:ext cx="46730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2D7A"/>
                </a:solidFill>
                <a:latin typeface="Arial"/>
                <a:ea typeface="Arial"/>
                <a:cs typeface="Arial"/>
                <a:sym typeface="Arial"/>
              </a:rPr>
              <a:t>s</a:t>
            </a:r>
            <a:r>
              <a:rPr lang="en-US" sz="1800" b="0" i="0" u="none" strike="noStrike" cap="none">
                <a:solidFill>
                  <a:srgbClr val="333333"/>
                </a:solidFill>
                <a:latin typeface="Arial"/>
                <a:ea typeface="Arial"/>
                <a:cs typeface="Arial"/>
                <a:sym typeface="Arial"/>
              </a:rPr>
              <a:t>,</a:t>
            </a:r>
            <a:r>
              <a:rPr lang="en-US" sz="1800" b="0" i="0" u="none" strike="noStrike" cap="none">
                <a:solidFill>
                  <a:srgbClr val="006FE0"/>
                </a:solidFill>
                <a:latin typeface="Arial"/>
                <a:ea typeface="Arial"/>
                <a:cs typeface="Arial"/>
                <a:sym typeface="Arial"/>
              </a:rPr>
              <a:t> </a:t>
            </a:r>
            <a:r>
              <a:rPr lang="en-US" sz="1800" b="0" i="0" u="none" strike="noStrike" cap="none">
                <a:solidFill>
                  <a:srgbClr val="002D7A"/>
                </a:solidFill>
                <a:latin typeface="Arial"/>
                <a:ea typeface="Arial"/>
                <a:cs typeface="Arial"/>
                <a:sym typeface="Arial"/>
              </a:rPr>
              <a:t>p</a:t>
            </a:r>
            <a:r>
              <a:rPr lang="en-US" sz="1800" b="0" i="0" u="none" strike="noStrike" cap="none">
                <a:solidFill>
                  <a:srgbClr val="006FE0"/>
                </a:solidFill>
                <a:latin typeface="Arial"/>
                <a:ea typeface="Arial"/>
                <a:cs typeface="Arial"/>
                <a:sym typeface="Arial"/>
              </a:rPr>
              <a:t> = </a:t>
            </a:r>
            <a:r>
              <a:rPr lang="en-US" sz="1800" b="0" i="0" u="none" strike="noStrike" cap="none">
                <a:solidFill>
                  <a:srgbClr val="004ED0"/>
                </a:solidFill>
                <a:latin typeface="Arial"/>
                <a:ea typeface="Arial"/>
                <a:cs typeface="Arial"/>
                <a:sym typeface="Arial"/>
              </a:rPr>
              <a:t>mcnemar</a:t>
            </a:r>
            <a:r>
              <a:rPr lang="en-US" sz="1800" b="0" i="0" u="none" strike="noStrike" cap="none">
                <a:solidFill>
                  <a:srgbClr val="333333"/>
                </a:solidFill>
                <a:latin typeface="Arial"/>
                <a:ea typeface="Arial"/>
                <a:cs typeface="Arial"/>
                <a:sym typeface="Arial"/>
              </a:rPr>
              <a:t>(</a:t>
            </a:r>
            <a:r>
              <a:rPr lang="en-US" sz="1800" b="0" i="0" u="none" strike="noStrike" cap="none">
                <a:solidFill>
                  <a:srgbClr val="002D7A"/>
                </a:solidFill>
                <a:latin typeface="Arial"/>
                <a:ea typeface="Arial"/>
                <a:cs typeface="Arial"/>
                <a:sym typeface="Arial"/>
              </a:rPr>
              <a:t>T</a:t>
            </a:r>
            <a:r>
              <a:rPr lang="en-US" sz="1800" b="0" i="0" u="none" strike="noStrike" cap="none">
                <a:solidFill>
                  <a:srgbClr val="333333"/>
                </a:solidFill>
                <a:latin typeface="Arial"/>
                <a:ea typeface="Arial"/>
                <a:cs typeface="Arial"/>
                <a:sym typeface="Arial"/>
              </a:rPr>
              <a:t>,</a:t>
            </a:r>
            <a:r>
              <a:rPr lang="en-US" sz="1800" b="0" i="0" u="none" strike="noStrike" cap="none">
                <a:solidFill>
                  <a:srgbClr val="006FE0"/>
                </a:solidFill>
                <a:latin typeface="Arial"/>
                <a:ea typeface="Arial"/>
                <a:cs typeface="Arial"/>
                <a:sym typeface="Arial"/>
              </a:rPr>
              <a:t> </a:t>
            </a:r>
            <a:r>
              <a:rPr lang="en-US" sz="1800" b="0" i="0" u="none" strike="noStrike" cap="none">
                <a:solidFill>
                  <a:srgbClr val="002D7A"/>
                </a:solidFill>
                <a:latin typeface="Arial"/>
                <a:ea typeface="Arial"/>
                <a:cs typeface="Arial"/>
                <a:sym typeface="Arial"/>
              </a:rPr>
              <a:t>exact</a:t>
            </a:r>
            <a:r>
              <a:rPr lang="en-US" sz="1800" b="0" i="0" u="none" strike="noStrike" cap="none">
                <a:solidFill>
                  <a:srgbClr val="006FE0"/>
                </a:solidFill>
                <a:latin typeface="Arial"/>
                <a:ea typeface="Arial"/>
                <a:cs typeface="Arial"/>
                <a:sym typeface="Arial"/>
              </a:rPr>
              <a:t>=</a:t>
            </a:r>
            <a:r>
              <a:rPr lang="en-US" sz="1800" b="0" i="0" u="none" strike="noStrike" cap="none">
                <a:solidFill>
                  <a:srgbClr val="800080"/>
                </a:solidFill>
                <a:latin typeface="Arial"/>
                <a:ea typeface="Arial"/>
                <a:cs typeface="Arial"/>
                <a:sym typeface="Arial"/>
              </a:rPr>
              <a:t>True</a:t>
            </a:r>
            <a:r>
              <a:rPr lang="en-US" sz="1800" b="0" i="0" u="none" strike="noStrike" cap="none">
                <a:solidFill>
                  <a:srgbClr val="333333"/>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pic>
        <p:nvPicPr>
          <p:cNvPr id="451" name="Google Shape;451;p45"/>
          <p:cNvPicPr preferRelativeResize="0"/>
          <p:nvPr/>
        </p:nvPicPr>
        <p:blipFill rotWithShape="1">
          <a:blip r:embed="rId3">
            <a:alphaModFix/>
          </a:blip>
          <a:srcRect/>
          <a:stretch/>
        </p:blipFill>
        <p:spPr>
          <a:xfrm>
            <a:off x="7831000" y="-228600"/>
            <a:ext cx="1301194" cy="7076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6"/>
          <p:cNvSpPr/>
          <p:nvPr/>
        </p:nvSpPr>
        <p:spPr>
          <a:xfrm>
            <a:off x="0" y="400"/>
            <a:ext cx="9161700" cy="312000"/>
          </a:xfrm>
          <a:prstGeom prst="rect">
            <a:avLst/>
          </a:prstGeom>
          <a:solidFill>
            <a:srgbClr val="0F35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6"/>
          <p:cNvSpPr txBox="1">
            <a:spLocks noGrp="1"/>
          </p:cNvSpPr>
          <p:nvPr>
            <p:ph type="subTitle" id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F3570"/>
                </a:solidFill>
                <a:latin typeface="Bebas Neue"/>
                <a:ea typeface="Bebas Neue"/>
                <a:cs typeface="Bebas Neue"/>
                <a:sym typeface="Bebas Neue"/>
              </a:rPr>
              <a:t>DTS 2021</a:t>
            </a:r>
            <a:endParaRPr sz="1500">
              <a:solidFill>
                <a:srgbClr val="0F3570"/>
              </a:solidFill>
              <a:latin typeface="Bebas Neue"/>
              <a:ea typeface="Bebas Neue"/>
              <a:cs typeface="Bebas Neue"/>
              <a:sym typeface="Bebas Neue"/>
            </a:endParaRPr>
          </a:p>
        </p:txBody>
      </p:sp>
      <p:sp>
        <p:nvSpPr>
          <p:cNvPr id="458" name="Google Shape;458;p46"/>
          <p:cNvSpPr txBox="1"/>
          <p:nvPr/>
        </p:nvSpPr>
        <p:spPr>
          <a:xfrm>
            <a:off x="127749" y="479025"/>
            <a:ext cx="7043071"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2800" b="0" i="0" u="none" strike="noStrike" cap="none">
                <a:solidFill>
                  <a:schemeClr val="dk1"/>
                </a:solidFill>
                <a:latin typeface="Arial"/>
                <a:ea typeface="Arial"/>
                <a:cs typeface="Arial"/>
                <a:sym typeface="Arial"/>
              </a:rPr>
              <a:t>Penolakan / Penerimaan hipotes</a:t>
            </a:r>
            <a:r>
              <a:rPr lang="en-US" sz="2800">
                <a:solidFill>
                  <a:schemeClr val="dk1"/>
                </a:solidFill>
              </a:rPr>
              <a:t>is</a:t>
            </a:r>
            <a:endParaRPr sz="2500" b="0" i="0" u="none" strike="noStrike" cap="none">
              <a:solidFill>
                <a:schemeClr val="dk1"/>
              </a:solidFill>
              <a:latin typeface="Arial"/>
              <a:ea typeface="Arial"/>
              <a:cs typeface="Arial"/>
              <a:sym typeface="Arial"/>
            </a:endParaRPr>
          </a:p>
        </p:txBody>
      </p:sp>
      <p:sp>
        <p:nvSpPr>
          <p:cNvPr id="459" name="Google Shape;459;p46"/>
          <p:cNvSpPr txBox="1"/>
          <p:nvPr/>
        </p:nvSpPr>
        <p:spPr>
          <a:xfrm>
            <a:off x="234050" y="800125"/>
            <a:ext cx="8759100" cy="39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rgbClr val="0F3570"/>
              </a:solidFill>
              <a:latin typeface="Overlock"/>
              <a:ea typeface="Overlock"/>
              <a:cs typeface="Overlock"/>
              <a:sym typeface="Overlock"/>
            </a:endParaRPr>
          </a:p>
        </p:txBody>
      </p:sp>
      <p:sp>
        <p:nvSpPr>
          <p:cNvPr id="460" name="Google Shape;460;p46"/>
          <p:cNvSpPr txBox="1"/>
          <p:nvPr/>
        </p:nvSpPr>
        <p:spPr>
          <a:xfrm>
            <a:off x="106150" y="881478"/>
            <a:ext cx="8803800" cy="2437500"/>
          </a:xfrm>
          <a:prstGeom prst="rect">
            <a:avLst/>
          </a:prstGeom>
          <a:noFill/>
          <a:ln>
            <a:noFill/>
          </a:ln>
        </p:spPr>
        <p:txBody>
          <a:bodyPr spcFirstLastPara="1" wrap="square" lIns="91425" tIns="91425" rIns="91425" bIns="91425" anchor="t" anchorCtr="0">
            <a:spAutoFit/>
          </a:bodyPr>
          <a:lstStyle/>
          <a:p>
            <a:pPr marL="298450" marR="0" lvl="0" indent="-285750" algn="l" rtl="0">
              <a:lnSpc>
                <a:spcPct val="115000"/>
              </a:lnSpc>
              <a:spcBef>
                <a:spcPts val="100"/>
              </a:spcBef>
              <a:spcAft>
                <a:spcPts val="0"/>
              </a:spcAft>
              <a:buClr>
                <a:srgbClr val="000000"/>
              </a:buClr>
              <a:buSzPts val="1200"/>
              <a:buFont typeface="Arial"/>
              <a:buChar char="•"/>
            </a:pPr>
            <a:r>
              <a:rPr lang="en-US" sz="1800" i="1">
                <a:solidFill>
                  <a:schemeClr val="dk1"/>
                </a:solidFill>
                <a:latin typeface="Overlock"/>
                <a:ea typeface="Overlock"/>
                <a:cs typeface="Overlock"/>
                <a:sym typeface="Overlock"/>
              </a:rPr>
              <a:t>B</a:t>
            </a:r>
            <a:r>
              <a:rPr lang="en-US" sz="1800" b="0" i="1" u="none" strike="noStrike" cap="none">
                <a:solidFill>
                  <a:schemeClr val="dk1"/>
                </a:solidFill>
                <a:latin typeface="Overlock"/>
                <a:ea typeface="Overlock"/>
                <a:cs typeface="Overlock"/>
                <a:sym typeface="Overlock"/>
              </a:rPr>
              <a:t>erdasarkan nilai p dan ambang α dapat ditentukan:</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Jika p &gt; α  , hipotes</a:t>
            </a:r>
            <a:r>
              <a:rPr lang="en-US" sz="1800" i="1">
                <a:solidFill>
                  <a:schemeClr val="dk1"/>
                </a:solidFill>
                <a:latin typeface="Overlock"/>
                <a:ea typeface="Overlock"/>
                <a:cs typeface="Overlock"/>
                <a:sym typeface="Overlock"/>
              </a:rPr>
              <a:t>is</a:t>
            </a:r>
            <a:r>
              <a:rPr lang="en-US" sz="1800" b="0" i="1" u="none" strike="noStrike" cap="none">
                <a:solidFill>
                  <a:schemeClr val="dk1"/>
                </a:solidFill>
                <a:latin typeface="Overlock"/>
                <a:ea typeface="Overlock"/>
                <a:cs typeface="Overlock"/>
                <a:sym typeface="Overlock"/>
              </a:rPr>
              <a:t> H</a:t>
            </a:r>
            <a:r>
              <a:rPr lang="en-US" sz="1800" b="0" i="1" u="none" strike="noStrike" cap="none" baseline="-25000">
                <a:solidFill>
                  <a:schemeClr val="dk1"/>
                </a:solidFill>
                <a:latin typeface="Overlock"/>
                <a:ea typeface="Overlock"/>
                <a:cs typeface="Overlock"/>
                <a:sym typeface="Overlock"/>
              </a:rPr>
              <a:t>0</a:t>
            </a:r>
            <a:r>
              <a:rPr lang="en-US" sz="1800" b="0" i="1" u="none" strike="noStrike" cap="none">
                <a:solidFill>
                  <a:schemeClr val="dk1"/>
                </a:solidFill>
                <a:latin typeface="Overlock"/>
                <a:ea typeface="Overlock"/>
                <a:cs typeface="Overlock"/>
                <a:sym typeface="Overlock"/>
              </a:rPr>
              <a:t> gagal untuk ditolak, kedua model secara statistik tidak ada perbedaan</a:t>
            </a:r>
            <a:endParaRPr sz="1400" b="0" i="0" u="none" strike="noStrike" cap="none">
              <a:solidFill>
                <a:srgbClr val="000000"/>
              </a:solidFill>
              <a:latin typeface="Arial"/>
              <a:ea typeface="Arial"/>
              <a:cs typeface="Arial"/>
              <a:sym typeface="Arial"/>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Jika p </a:t>
            </a:r>
            <a:r>
              <a:rPr lang="en-US" sz="1800" b="0" i="1" u="sng" strike="noStrike" cap="none">
                <a:solidFill>
                  <a:schemeClr val="dk1"/>
                </a:solidFill>
                <a:latin typeface="Overlock"/>
                <a:ea typeface="Overlock"/>
                <a:cs typeface="Overlock"/>
                <a:sym typeface="Overlock"/>
              </a:rPr>
              <a:t>&lt;</a:t>
            </a:r>
            <a:r>
              <a:rPr lang="en-US" sz="1800" b="0" i="1" u="none" strike="noStrike" cap="none">
                <a:solidFill>
                  <a:schemeClr val="dk1"/>
                </a:solidFill>
                <a:latin typeface="Overlock"/>
                <a:ea typeface="Overlock"/>
                <a:cs typeface="Overlock"/>
                <a:sym typeface="Overlock"/>
              </a:rPr>
              <a:t> α  , hipotes</a:t>
            </a:r>
            <a:r>
              <a:rPr lang="en-US" sz="1800" i="1">
                <a:solidFill>
                  <a:schemeClr val="dk1"/>
                </a:solidFill>
                <a:latin typeface="Overlock"/>
                <a:ea typeface="Overlock"/>
                <a:cs typeface="Overlock"/>
                <a:sym typeface="Overlock"/>
              </a:rPr>
              <a:t>is</a:t>
            </a:r>
            <a:r>
              <a:rPr lang="en-US" sz="1800" b="0" i="1" u="none" strike="noStrike" cap="none">
                <a:solidFill>
                  <a:schemeClr val="dk1"/>
                </a:solidFill>
                <a:latin typeface="Overlock"/>
                <a:ea typeface="Overlock"/>
                <a:cs typeface="Overlock"/>
                <a:sym typeface="Overlock"/>
              </a:rPr>
              <a:t> H</a:t>
            </a:r>
            <a:r>
              <a:rPr lang="en-US" sz="1800" b="0" i="1" u="none" strike="noStrike" cap="none" baseline="-25000">
                <a:solidFill>
                  <a:schemeClr val="dk1"/>
                </a:solidFill>
                <a:latin typeface="Overlock"/>
                <a:ea typeface="Overlock"/>
                <a:cs typeface="Overlock"/>
                <a:sym typeface="Overlock"/>
              </a:rPr>
              <a:t>0</a:t>
            </a:r>
            <a:r>
              <a:rPr lang="en-US" sz="1800" b="0" i="1" u="none" strike="noStrike" cap="none">
                <a:solidFill>
                  <a:schemeClr val="dk1"/>
                </a:solidFill>
                <a:latin typeface="Overlock"/>
                <a:ea typeface="Overlock"/>
                <a:cs typeface="Overlock"/>
                <a:sym typeface="Overlock"/>
              </a:rPr>
              <a:t> ditolak, kedua model scara statistik secara signifikan ada perbedaan</a:t>
            </a:r>
            <a:endParaRPr sz="1400" b="0" i="0" u="none" strike="noStrike" cap="none">
              <a:solidFill>
                <a:srgbClr val="000000"/>
              </a:solidFill>
              <a:latin typeface="Arial"/>
              <a:ea typeface="Arial"/>
              <a:cs typeface="Arial"/>
              <a:sym typeface="Arial"/>
            </a:endParaRPr>
          </a:p>
          <a:p>
            <a:pPr marL="298450" marR="0" lvl="0" indent="-209550" algn="l" rtl="0">
              <a:lnSpc>
                <a:spcPct val="115000"/>
              </a:lnSpc>
              <a:spcBef>
                <a:spcPts val="100"/>
              </a:spcBef>
              <a:spcAft>
                <a:spcPts val="0"/>
              </a:spcAft>
              <a:buClr>
                <a:srgbClr val="000000"/>
              </a:buClr>
              <a:buSzPts val="1200"/>
              <a:buFont typeface="Arial"/>
              <a:buNone/>
            </a:pPr>
            <a:endParaRPr sz="1800" b="0" i="1" u="none" strike="noStrike" cap="none">
              <a:solidFill>
                <a:schemeClr val="dk1"/>
              </a:solidFill>
              <a:latin typeface="Overlock"/>
              <a:ea typeface="Overlock"/>
              <a:cs typeface="Overlock"/>
              <a:sym typeface="Overlock"/>
            </a:endParaRPr>
          </a:p>
          <a:p>
            <a:pPr marL="298450" marR="0" lvl="0" indent="-285750" algn="l" rtl="0">
              <a:lnSpc>
                <a:spcPct val="115000"/>
              </a:lnSpc>
              <a:spcBef>
                <a:spcPts val="100"/>
              </a:spcBef>
              <a:spcAft>
                <a:spcPts val="0"/>
              </a:spcAft>
              <a:buClr>
                <a:srgbClr val="000000"/>
              </a:buClr>
              <a:buSzPts val="1200"/>
              <a:buFont typeface="Arial"/>
              <a:buChar char="•"/>
            </a:pPr>
            <a:r>
              <a:rPr lang="en-US" sz="1800" b="0" i="1" u="none" strike="noStrike" cap="none">
                <a:solidFill>
                  <a:schemeClr val="dk1"/>
                </a:solidFill>
                <a:latin typeface="Overlock"/>
                <a:ea typeface="Overlock"/>
                <a:cs typeface="Overlock"/>
                <a:sym typeface="Overlock"/>
              </a:rPr>
              <a:t>McNemar’s adalah pengujian yang sederhana dan telah berkembang diantaranya 5xcv t-test beserta pengembangannya. Detail teori pengujian ini dapat dilihat di referensi. </a:t>
            </a:r>
            <a:endParaRPr sz="1400" b="0" i="0" u="none" strike="noStrike" cap="none">
              <a:solidFill>
                <a:srgbClr val="000000"/>
              </a:solidFill>
              <a:latin typeface="Arial"/>
              <a:ea typeface="Arial"/>
              <a:cs typeface="Arial"/>
              <a:sym typeface="Arial"/>
            </a:endParaRPr>
          </a:p>
        </p:txBody>
      </p:sp>
      <p:sp>
        <p:nvSpPr>
          <p:cNvPr id="461" name="Google Shape;461;p46"/>
          <p:cNvSpPr txBox="1">
            <a:spLocks noGrp="1"/>
          </p:cNvSpPr>
          <p:nvPr>
            <p:ph type="subTitle" id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1500">
                <a:solidFill>
                  <a:srgbClr val="00F4AD"/>
                </a:solidFill>
                <a:latin typeface="Bebas Neue"/>
                <a:ea typeface="Bebas Neue"/>
                <a:cs typeface="Bebas Neue"/>
                <a:sym typeface="Bebas Neue"/>
              </a:rPr>
              <a:t>#Jadi</a:t>
            </a:r>
            <a:r>
              <a:rPr lang="en-US" sz="1500">
                <a:solidFill>
                  <a:srgbClr val="0F3570"/>
                </a:solidFill>
                <a:latin typeface="Bebas Neue"/>
                <a:ea typeface="Bebas Neue"/>
                <a:cs typeface="Bebas Neue"/>
                <a:sym typeface="Bebas Neue"/>
              </a:rPr>
              <a:t>jagoandigital</a:t>
            </a:r>
            <a:endParaRPr sz="1500">
              <a:solidFill>
                <a:srgbClr val="0F3570"/>
              </a:solidFill>
              <a:latin typeface="Bebas Neue"/>
              <a:ea typeface="Bebas Neue"/>
              <a:cs typeface="Bebas Neue"/>
              <a:sym typeface="Bebas Neue"/>
            </a:endParaRPr>
          </a:p>
        </p:txBody>
      </p:sp>
      <p:pic>
        <p:nvPicPr>
          <p:cNvPr id="462" name="Google Shape;462;p46"/>
          <p:cNvPicPr preferRelativeResize="0"/>
          <p:nvPr/>
        </p:nvPicPr>
        <p:blipFill rotWithShape="1">
          <a:blip r:embed="rId3">
            <a:alphaModFix/>
          </a:blip>
          <a:srcRect/>
          <a:stretch/>
        </p:blipFill>
        <p:spPr>
          <a:xfrm>
            <a:off x="7831000" y="-228600"/>
            <a:ext cx="1301194" cy="7076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Ringkasan	</a:t>
            </a:r>
            <a:endParaRPr/>
          </a:p>
        </p:txBody>
      </p:sp>
      <p:sp>
        <p:nvSpPr>
          <p:cNvPr id="468" name="Google Shape;468;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Kualitas data penting untuk: pengambilan keputusan, kepatuhan terhadap kewajiban hukum, peningkatan kinerja model ML, pengoperasian sistem pemrosesan data</a:t>
            </a:r>
            <a:endParaRPr/>
          </a:p>
          <a:p>
            <a:pPr marL="457200" lvl="0" indent="-342900" algn="l" rtl="0">
              <a:lnSpc>
                <a:spcPct val="115000"/>
              </a:lnSpc>
              <a:spcBef>
                <a:spcPts val="0"/>
              </a:spcBef>
              <a:spcAft>
                <a:spcPts val="0"/>
              </a:spcAft>
              <a:buSzPts val="1800"/>
              <a:buChar char="●"/>
            </a:pPr>
            <a:r>
              <a:rPr lang="en-US"/>
              <a:t>Data real selalu berantakan dan sulit ditangani, maka proses validasi data menjadi langkah yang penting sebelum digunakan dalam pemodelan.</a:t>
            </a:r>
            <a:endParaRPr/>
          </a:p>
          <a:p>
            <a:pPr marL="457200" lvl="0" indent="-342900" algn="l" rtl="0">
              <a:lnSpc>
                <a:spcPct val="115000"/>
              </a:lnSpc>
              <a:spcBef>
                <a:spcPts val="0"/>
              </a:spcBef>
              <a:spcAft>
                <a:spcPts val="0"/>
              </a:spcAft>
              <a:buSzPts val="1800"/>
              <a:buChar char="●"/>
            </a:pPr>
            <a:r>
              <a:rPr lang="en-US"/>
              <a:t>Dimensi kualitas data: kelengkapan dan konsistensi data</a:t>
            </a:r>
            <a:endParaRPr/>
          </a:p>
          <a:p>
            <a:pPr marL="457200" lvl="0" indent="-342900" algn="l" rtl="0">
              <a:lnSpc>
                <a:spcPct val="115000"/>
              </a:lnSpc>
              <a:spcBef>
                <a:spcPts val="0"/>
              </a:spcBef>
              <a:spcAft>
                <a:spcPts val="0"/>
              </a:spcAft>
              <a:buSzPts val="1800"/>
              <a:buChar char="●"/>
            </a:pPr>
            <a:r>
              <a:rPr lang="en-US"/>
              <a:t>Deteksi kesalahan sudah menjadi masalah yang sangat sulit: biasanya memerlukan pembersihan berulang, visualisasi dan </a:t>
            </a:r>
            <a:r>
              <a:rPr lang="en-US" i="1"/>
              <a:t>human in the loop</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Referensi</a:t>
            </a:r>
            <a:endParaRPr/>
          </a:p>
        </p:txBody>
      </p:sp>
      <p:sp>
        <p:nvSpPr>
          <p:cNvPr id="474" name="Google Shape;474;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US" sz="1600"/>
              <a:t>Sebastian Schelter. </a:t>
            </a:r>
            <a:r>
              <a:rPr lang="en-US" sz="1600" i="1"/>
              <a:t>Data Validation and Data Cleaning</a:t>
            </a:r>
            <a:r>
              <a:rPr lang="en-US" sz="1600"/>
              <a:t>. Moore-Sloan Fellow, Center for Data Science, New York University. </a:t>
            </a:r>
            <a:r>
              <a:rPr lang="en-US" sz="1600" u="sng">
                <a:solidFill>
                  <a:schemeClr val="hlink"/>
                </a:solidFill>
                <a:hlinkClick r:id="rId3"/>
              </a:rPr>
              <a:t>data-validation-and-data-cleaning.pdf (dataresponsibly.github.io)</a:t>
            </a:r>
            <a:r>
              <a:rPr lang="en-US" sz="1600"/>
              <a:t>.</a:t>
            </a:r>
            <a:endParaRPr/>
          </a:p>
          <a:p>
            <a:pPr marL="457200" lvl="0" indent="-342900" algn="l" rtl="0">
              <a:lnSpc>
                <a:spcPct val="115000"/>
              </a:lnSpc>
              <a:spcBef>
                <a:spcPts val="0"/>
              </a:spcBef>
              <a:spcAft>
                <a:spcPts val="0"/>
              </a:spcAft>
              <a:buSzPts val="1800"/>
              <a:buChar char="●"/>
            </a:pPr>
            <a:r>
              <a:rPr lang="en-US" sz="1600"/>
              <a:t>Methodology for data validation 2.0 Revised edition 2018. </a:t>
            </a:r>
            <a:r>
              <a:rPr lang="en-US" sz="1600" u="sng">
                <a:solidFill>
                  <a:schemeClr val="hlink"/>
                </a:solidFill>
                <a:hlinkClick r:id="rId4"/>
              </a:rPr>
              <a:t>Methodology for data validation 1.0 (europa.eu)</a:t>
            </a:r>
            <a:endParaRPr sz="1600"/>
          </a:p>
          <a:p>
            <a:pPr marL="457200" lvl="0" indent="-342900" algn="l" rtl="0">
              <a:lnSpc>
                <a:spcPct val="115000"/>
              </a:lnSpc>
              <a:spcBef>
                <a:spcPts val="0"/>
              </a:spcBef>
              <a:spcAft>
                <a:spcPts val="0"/>
              </a:spcAft>
              <a:buSzPts val="1800"/>
              <a:buChar char="●"/>
            </a:pPr>
            <a:r>
              <a:rPr lang="en-US" sz="1600"/>
              <a:t>F. Biessmann, J. Golebiowski, T. Rukat, D. Lange, P. Schmidt. Automated Data Validation in Machine Learning Systems. Bulletin of the IEEE Computer Society Technical Committee on Data Engineering.</a:t>
            </a:r>
            <a:endParaRPr/>
          </a:p>
          <a:p>
            <a:pPr marL="457200" lvl="0" indent="-342900" algn="l" rtl="0">
              <a:lnSpc>
                <a:spcPct val="115000"/>
              </a:lnSpc>
              <a:spcBef>
                <a:spcPts val="0"/>
              </a:spcBef>
              <a:spcAft>
                <a:spcPts val="0"/>
              </a:spcAft>
              <a:buSzPts val="1800"/>
              <a:buChar char="●"/>
            </a:pPr>
            <a:r>
              <a:rPr lang="en-US" sz="1600"/>
              <a:t>John W. Creswell, Research Design: Pendekatan Kualitatif, Kuantitatif, dan Mixed Edisi Ketiga, diterjemahkan oleh Achmad Fawaid, (Yogyakarta: Pustaka Belajar, 2013).</a:t>
            </a:r>
            <a:endParaRPr/>
          </a:p>
          <a:p>
            <a:pPr marL="457200" lvl="0" indent="-342900" algn="l" rtl="0">
              <a:lnSpc>
                <a:spcPct val="115000"/>
              </a:lnSpc>
              <a:spcBef>
                <a:spcPts val="0"/>
              </a:spcBef>
              <a:spcAft>
                <a:spcPts val="0"/>
              </a:spcAft>
              <a:buSzPts val="1800"/>
              <a:buChar char="●"/>
            </a:pPr>
            <a:r>
              <a:rPr lang="en-US" sz="1600"/>
              <a:t>Ram Mohan Vadavalasa. Data Validation Process in Machine Learning Pipeline. International Journal for Scientific Research &amp; Development, Vol 8, Issue 4, 2020.</a:t>
            </a:r>
            <a:endParaRPr/>
          </a:p>
          <a:p>
            <a:pPr marL="457200" lvl="0" indent="-228600" algn="l" rtl="0">
              <a:lnSpc>
                <a:spcPct val="115000"/>
              </a:lnSpc>
              <a:spcBef>
                <a:spcPts val="0"/>
              </a:spcBef>
              <a:spcAft>
                <a:spcPts val="0"/>
              </a:spcAft>
              <a:buSzPts val="1800"/>
              <a:buNone/>
            </a:pPr>
            <a:endParaRPr sz="1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Quiz	</a:t>
            </a:r>
            <a:endParaRPr/>
          </a:p>
        </p:txBody>
      </p:sp>
      <p:sp>
        <p:nvSpPr>
          <p:cNvPr id="480" name="Google Shape;480;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Pelaksanaan Quiz dilakukan melalui LMS dengan bentuk soal pilihan ganda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ctr" rtl="0">
              <a:lnSpc>
                <a:spcPct val="100000"/>
              </a:lnSpc>
              <a:spcBef>
                <a:spcPts val="0"/>
              </a:spcBef>
              <a:spcAft>
                <a:spcPts val="0"/>
              </a:spcAft>
              <a:buClr>
                <a:srgbClr val="000000"/>
              </a:buClr>
              <a:buSzPts val="2799"/>
              <a:buFont typeface="Arial"/>
              <a:buNone/>
            </a:pPr>
            <a:r>
              <a:rPr lang="en-US" sz="2799" b="1" i="0" u="none" strike="noStrike" cap="none">
                <a:solidFill>
                  <a:srgbClr val="0F3570"/>
                </a:solidFill>
                <a:latin typeface="Lato Black"/>
                <a:ea typeface="Lato Black"/>
                <a:cs typeface="Lato Black"/>
                <a:sym typeface="Lato Black"/>
              </a:rPr>
              <a:t>Referensi: SKKNI Data Science</a:t>
            </a:r>
            <a:br>
              <a:rPr lang="en-US" sz="2799" b="1" i="0" u="none" strike="noStrike" cap="none">
                <a:solidFill>
                  <a:srgbClr val="0F3570"/>
                </a:solidFill>
                <a:latin typeface="Lato Black"/>
                <a:ea typeface="Lato Black"/>
                <a:cs typeface="Lato Black"/>
                <a:sym typeface="Lato Black"/>
              </a:rPr>
            </a:br>
            <a:endParaRPr sz="1400" b="0" i="0" u="none" strike="noStrike" cap="none">
              <a:solidFill>
                <a:srgbClr val="000000"/>
              </a:solidFill>
              <a:latin typeface="Arial"/>
              <a:ea typeface="Arial"/>
              <a:cs typeface="Arial"/>
              <a:sym typeface="Arial"/>
            </a:endParaRPr>
          </a:p>
        </p:txBody>
      </p:sp>
      <p:sp>
        <p:nvSpPr>
          <p:cNvPr id="152" name="Google Shape;152;p5"/>
          <p:cNvSpPr/>
          <p:nvPr/>
        </p:nvSpPr>
        <p:spPr>
          <a:xfrm>
            <a:off x="312465" y="1152169"/>
            <a:ext cx="8517371" cy="3415346"/>
          </a:xfrm>
          <a:prstGeom prst="rect">
            <a:avLst/>
          </a:prstGeom>
          <a:noFill/>
          <a:ln>
            <a:noFill/>
          </a:ln>
        </p:spPr>
        <p:txBody>
          <a:bodyPr spcFirstLastPara="1" wrap="square" lIns="91375" tIns="45675" rIns="91375" bIns="456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5"/>
          <p:cNvPicPr preferRelativeResize="0"/>
          <p:nvPr/>
        </p:nvPicPr>
        <p:blipFill rotWithShape="1">
          <a:blip r:embed="rId3">
            <a:alphaModFix/>
          </a:blip>
          <a:srcRect l="5703"/>
          <a:stretch/>
        </p:blipFill>
        <p:spPr>
          <a:xfrm>
            <a:off x="129958" y="1004577"/>
            <a:ext cx="4605504" cy="3627905"/>
          </a:xfrm>
          <a:prstGeom prst="rect">
            <a:avLst/>
          </a:prstGeom>
          <a:noFill/>
          <a:ln>
            <a:noFill/>
          </a:ln>
        </p:spPr>
      </p:pic>
      <p:pic>
        <p:nvPicPr>
          <p:cNvPr id="154" name="Google Shape;154;p5"/>
          <p:cNvPicPr preferRelativeResize="0"/>
          <p:nvPr/>
        </p:nvPicPr>
        <p:blipFill rotWithShape="1">
          <a:blip r:embed="rId4">
            <a:alphaModFix/>
          </a:blip>
          <a:srcRect/>
          <a:stretch/>
        </p:blipFill>
        <p:spPr>
          <a:xfrm>
            <a:off x="4829095" y="1004577"/>
            <a:ext cx="4313495" cy="1790147"/>
          </a:xfrm>
          <a:prstGeom prst="rect">
            <a:avLst/>
          </a:prstGeom>
          <a:noFill/>
          <a:ln>
            <a:noFill/>
          </a:ln>
        </p:spPr>
      </p:pic>
      <p:sp>
        <p:nvSpPr>
          <p:cNvPr id="155" name="Google Shape;155;p5"/>
          <p:cNvSpPr/>
          <p:nvPr/>
        </p:nvSpPr>
        <p:spPr>
          <a:xfrm>
            <a:off x="1685228" y="3704082"/>
            <a:ext cx="3069253" cy="931512"/>
          </a:xfrm>
          <a:prstGeom prst="rect">
            <a:avLst/>
          </a:prstGeom>
          <a:noFill/>
          <a:ln w="12600" cap="flat" cmpd="sng">
            <a:solidFill>
              <a:srgbClr val="FF0000"/>
            </a:solidFill>
            <a:prstDash val="solid"/>
            <a:round/>
            <a:headEnd type="none" w="sm" len="sm"/>
            <a:tailEnd type="none" w="sm" len="sm"/>
          </a:ln>
        </p:spPr>
        <p:txBody>
          <a:bodyPr spcFirstLastPara="1" wrap="square" lIns="91375" tIns="45675" rIns="91375" bIns="456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6" name="Google Shape;156;p5"/>
          <p:cNvCxnSpPr/>
          <p:nvPr/>
        </p:nvCxnSpPr>
        <p:spPr>
          <a:xfrm rot="10800000" flipH="1">
            <a:off x="5370266" y="2361621"/>
            <a:ext cx="2588501" cy="18894"/>
          </a:xfrm>
          <a:prstGeom prst="straightConnector1">
            <a:avLst/>
          </a:prstGeom>
          <a:noFill/>
          <a:ln w="19075" cap="flat" cmpd="sng">
            <a:solidFill>
              <a:srgbClr val="FF0000"/>
            </a:solidFill>
            <a:prstDash val="solid"/>
            <a:round/>
            <a:headEnd type="none" w="sm" len="sm"/>
            <a:tailEnd type="none" w="sm" len="sm"/>
          </a:ln>
        </p:spPr>
      </p:cxnSp>
      <p:cxnSp>
        <p:nvCxnSpPr>
          <p:cNvPr id="157" name="Google Shape;157;p5"/>
          <p:cNvCxnSpPr/>
          <p:nvPr/>
        </p:nvCxnSpPr>
        <p:spPr>
          <a:xfrm rot="10800000" flipH="1">
            <a:off x="5790824" y="2728220"/>
            <a:ext cx="2588501" cy="18894"/>
          </a:xfrm>
          <a:prstGeom prst="straightConnector1">
            <a:avLst/>
          </a:prstGeom>
          <a:noFill/>
          <a:ln w="19075" cap="flat" cmpd="sng">
            <a:solidFill>
              <a:srgbClr val="FF0000"/>
            </a:solidFill>
            <a:prstDash val="solid"/>
            <a:round/>
            <a:headEnd type="none" w="sm" len="sm"/>
            <a:tailEnd type="none" w="sm" len="sm"/>
          </a:ln>
        </p:spPr>
      </p:cxnSp>
      <p:sp>
        <p:nvSpPr>
          <p:cNvPr id="158" name="Google Shape;158;p5"/>
          <p:cNvSpPr/>
          <p:nvPr/>
        </p:nvSpPr>
        <p:spPr>
          <a:xfrm>
            <a:off x="6666853" y="3021667"/>
            <a:ext cx="1504636" cy="360189"/>
          </a:xfrm>
          <a:prstGeom prst="wedgeRectCallout">
            <a:avLst>
              <a:gd name="adj1" fmla="val 3436"/>
              <a:gd name="adj2" fmla="val -14523"/>
            </a:avLst>
          </a:prstGeom>
          <a:solidFill>
            <a:srgbClr val="FFFFFF"/>
          </a:solidFill>
          <a:ln w="12600" cap="flat" cmpd="sng">
            <a:solidFill>
              <a:srgbClr val="212121"/>
            </a:solidFill>
            <a:prstDash val="solid"/>
            <a:round/>
            <a:headEnd type="none" w="sm" len="sm"/>
            <a:tailEnd type="none" w="sm" len="sm"/>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Resampling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Team Teaching	</a:t>
            </a:r>
            <a:endParaRPr/>
          </a:p>
        </p:txBody>
      </p:sp>
      <p:sp>
        <p:nvSpPr>
          <p:cNvPr id="486" name="Google Shape;486;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Rizal Dwi Prayogo, S.Si, M.Si, M.Sc (ITB)</a:t>
            </a:r>
            <a:endParaRPr/>
          </a:p>
          <a:p>
            <a:pPr marL="457200" lvl="0" indent="-342900" algn="l" rtl="0">
              <a:lnSpc>
                <a:spcPct val="115000"/>
              </a:lnSpc>
              <a:spcBef>
                <a:spcPts val="0"/>
              </a:spcBef>
              <a:spcAft>
                <a:spcPts val="0"/>
              </a:spcAft>
              <a:buSzPts val="1800"/>
              <a:buChar char="●"/>
            </a:pPr>
            <a:r>
              <a:rPr lang="en-US"/>
              <a:t>…</a:t>
            </a:r>
            <a:endParaRPr/>
          </a:p>
          <a:p>
            <a:pPr marL="457200" lvl="0" indent="-342900" algn="l" rtl="0">
              <a:lnSpc>
                <a:spcPct val="115000"/>
              </a:lnSpc>
              <a:spcBef>
                <a:spcPts val="0"/>
              </a:spcBef>
              <a:spcAft>
                <a:spcPts val="0"/>
              </a:spcAft>
              <a:buSzPts val="1800"/>
              <a:buChar char="●"/>
            </a:pPr>
            <a:r>
              <a:rPr lang="en-US"/>
              <a:t>…</a:t>
            </a:r>
            <a:endParaRPr/>
          </a:p>
          <a:p>
            <a:pPr marL="457200" lvl="0" indent="-342900" algn="l" rtl="0">
              <a:lnSpc>
                <a:spcPct val="115000"/>
              </a:lnSpc>
              <a:spcBef>
                <a:spcPts val="0"/>
              </a:spcBef>
              <a:spcAft>
                <a:spcPts val="0"/>
              </a:spcAft>
              <a:buSzPts val="1800"/>
              <a:buChar char="●"/>
            </a:pPr>
            <a:r>
              <a:rPr lang="en-US"/>
              <a: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3570"/>
        </a:solidFill>
        <a:effectLst/>
      </p:bgPr>
    </p:bg>
    <p:spTree>
      <p:nvGrpSpPr>
        <p:cNvPr id="1" name="Shape 490"/>
        <p:cNvGrpSpPr/>
        <p:nvPr/>
      </p:nvGrpSpPr>
      <p:grpSpPr>
        <a:xfrm>
          <a:off x="0" y="0"/>
          <a:ext cx="0" cy="0"/>
          <a:chOff x="0" y="0"/>
          <a:chExt cx="0" cy="0"/>
        </a:xfrm>
      </p:grpSpPr>
      <p:sp>
        <p:nvSpPr>
          <p:cNvPr id="491" name="Google Shape;491;p5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US">
                <a:solidFill>
                  <a:srgbClr val="FFFFFF"/>
                </a:solidFill>
                <a:latin typeface="Bebas Neue"/>
                <a:ea typeface="Bebas Neue"/>
                <a:cs typeface="Bebas Neue"/>
                <a:sym typeface="Bebas Neue"/>
              </a:rPr>
              <a:t>Terima Kasih</a:t>
            </a:r>
            <a:endParaRPr>
              <a:solidFill>
                <a:srgbClr val="FFFFFF"/>
              </a:solidFill>
              <a:latin typeface="Bebas Neue"/>
              <a:ea typeface="Bebas Neue"/>
              <a:cs typeface="Bebas Neue"/>
              <a:sym typeface="Bebas Neue"/>
            </a:endParaRPr>
          </a:p>
        </p:txBody>
      </p:sp>
      <p:pic>
        <p:nvPicPr>
          <p:cNvPr id="492" name="Google Shape;492;p51"/>
          <p:cNvPicPr preferRelativeResize="0"/>
          <p:nvPr/>
        </p:nvPicPr>
        <p:blipFill rotWithShape="1">
          <a:blip r:embed="rId3">
            <a:alphaModFix/>
          </a:blip>
          <a:srcRect/>
          <a:stretch/>
        </p:blipFill>
        <p:spPr>
          <a:xfrm>
            <a:off x="2046425" y="2616975"/>
            <a:ext cx="5938276" cy="1210100"/>
          </a:xfrm>
          <a:prstGeom prst="rect">
            <a:avLst/>
          </a:prstGeom>
          <a:noFill/>
          <a:ln>
            <a:noFill/>
          </a:ln>
        </p:spPr>
      </p:pic>
      <p:sp>
        <p:nvSpPr>
          <p:cNvPr id="493" name="Google Shape;493;p51"/>
          <p:cNvSpPr txBox="1">
            <a:spLocks noGrp="1"/>
          </p:cNvSpPr>
          <p:nvPr>
            <p:ph type="subTitle" idx="1"/>
          </p:nvPr>
        </p:nvSpPr>
        <p:spPr>
          <a:xfrm>
            <a:off x="3406000" y="1582625"/>
            <a:ext cx="3120300" cy="681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US" sz="2700">
                <a:solidFill>
                  <a:srgbClr val="00F4AD"/>
                </a:solidFill>
                <a:latin typeface="Bebas Neue"/>
                <a:ea typeface="Bebas Neue"/>
                <a:cs typeface="Bebas Neue"/>
                <a:sym typeface="Bebas Neue"/>
              </a:rPr>
              <a:t>#Jadi</a:t>
            </a:r>
            <a:r>
              <a:rPr lang="en-US" sz="2700">
                <a:solidFill>
                  <a:srgbClr val="FFFFFF"/>
                </a:solidFill>
                <a:latin typeface="Bebas Neue"/>
                <a:ea typeface="Bebas Neue"/>
                <a:cs typeface="Bebas Neue"/>
                <a:sym typeface="Bebas Neue"/>
              </a:rPr>
              <a:t>jagoandigital</a:t>
            </a:r>
            <a:endParaRPr sz="2700">
              <a:solidFill>
                <a:srgbClr val="FFFFFF"/>
              </a:solidFill>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p:nvPr/>
        </p:nvSpPr>
        <p:spPr>
          <a:xfrm>
            <a:off x="312465" y="444363"/>
            <a:ext cx="7773301" cy="572823"/>
          </a:xfrm>
          <a:prstGeom prst="rect">
            <a:avLst/>
          </a:prstGeom>
          <a:noFill/>
          <a:ln>
            <a:noFill/>
          </a:ln>
        </p:spPr>
        <p:txBody>
          <a:bodyPr spcFirstLastPara="1" wrap="square" lIns="91375" tIns="91375" rIns="91375" bIns="913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Tahapan Data Preparation: Pemilihan, Pembersihan &amp; Validasi</a:t>
            </a:r>
            <a:endParaRPr sz="1100" b="0" i="0" u="none" strike="noStrike" cap="none">
              <a:solidFill>
                <a:srgbClr val="000000"/>
              </a:solidFill>
              <a:latin typeface="Arial"/>
              <a:ea typeface="Arial"/>
              <a:cs typeface="Arial"/>
              <a:sym typeface="Arial"/>
            </a:endParaRPr>
          </a:p>
        </p:txBody>
      </p:sp>
      <p:sp>
        <p:nvSpPr>
          <p:cNvPr id="164" name="Google Shape;164;p6"/>
          <p:cNvSpPr txBox="1"/>
          <p:nvPr/>
        </p:nvSpPr>
        <p:spPr>
          <a:xfrm>
            <a:off x="312465" y="1436243"/>
            <a:ext cx="3999266" cy="3415346"/>
          </a:xfrm>
          <a:prstGeom prst="rect">
            <a:avLst/>
          </a:prstGeom>
          <a:noFill/>
          <a:ln>
            <a:noFill/>
          </a:ln>
        </p:spPr>
        <p:txBody>
          <a:bodyPr spcFirstLastPara="1" wrap="square" lIns="91375" tIns="91375" rIns="91375" bIns="91375" anchor="t" anchorCtr="0">
            <a:noAutofit/>
          </a:bodyPr>
          <a:lstStyle/>
          <a:p>
            <a:pPr marL="341210" marR="0" lvl="0" indent="-114300" algn="l" rtl="0">
              <a:lnSpc>
                <a:spcPct val="90000"/>
              </a:lnSpc>
              <a:spcBef>
                <a:spcPts val="0"/>
              </a:spcBef>
              <a:spcAft>
                <a:spcPts val="0"/>
              </a:spcAft>
              <a:buClr>
                <a:srgbClr val="595959"/>
              </a:buClr>
              <a:buSzPts val="1800"/>
              <a:buFont typeface="Times New Roman"/>
              <a:buAutoNum type="arabicPeriod"/>
            </a:pPr>
            <a:r>
              <a:rPr lang="en-US" sz="1600" b="1" i="0" u="none" strike="noStrike" cap="none">
                <a:solidFill>
                  <a:srgbClr val="000000"/>
                </a:solidFill>
                <a:latin typeface="Arial"/>
                <a:ea typeface="Arial"/>
                <a:cs typeface="Arial"/>
                <a:sym typeface="Arial"/>
              </a:rPr>
              <a:t>Pilih/ Select Data</a:t>
            </a:r>
            <a:endParaRPr sz="12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800"/>
              <a:buFont typeface="Arial"/>
              <a:buChar char="•"/>
            </a:pPr>
            <a:r>
              <a:rPr lang="en-US" sz="1600" b="0" i="0" u="none" strike="noStrike" cap="none">
                <a:solidFill>
                  <a:srgbClr val="000000"/>
                </a:solidFill>
                <a:latin typeface="Arial"/>
                <a:ea typeface="Arial"/>
                <a:cs typeface="Arial"/>
                <a:sym typeface="Arial"/>
              </a:rPr>
              <a:t>Pertimbangkan pemilihan data</a:t>
            </a:r>
            <a:endParaRPr sz="12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800"/>
              <a:buFont typeface="Arial"/>
              <a:buChar char="•"/>
            </a:pPr>
            <a:r>
              <a:rPr lang="en-US" sz="1600" b="0" i="0" u="none" strike="noStrike" cap="none">
                <a:solidFill>
                  <a:srgbClr val="000000"/>
                </a:solidFill>
                <a:latin typeface="Arial"/>
                <a:ea typeface="Arial"/>
                <a:cs typeface="Arial"/>
                <a:sym typeface="Arial"/>
              </a:rPr>
              <a:t>Tentukan dataset yang akan digunakan</a:t>
            </a:r>
            <a:endParaRPr sz="12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800"/>
              <a:buFont typeface="Arial"/>
              <a:buChar char="•"/>
            </a:pPr>
            <a:r>
              <a:rPr lang="en-US" sz="1600" b="0" i="0" u="none" strike="noStrike" cap="none">
                <a:solidFill>
                  <a:srgbClr val="000000"/>
                </a:solidFill>
                <a:latin typeface="Arial"/>
                <a:ea typeface="Arial"/>
                <a:cs typeface="Arial"/>
                <a:sym typeface="Arial"/>
              </a:rPr>
              <a:t>Kumpulkan data tambahan yang sesuai (internal atau eksternal)</a:t>
            </a:r>
            <a:endParaRPr sz="12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800"/>
              <a:buFont typeface="Arial"/>
              <a:buChar char="•"/>
            </a:pPr>
            <a:r>
              <a:rPr lang="en-US" sz="1600" b="0" i="0" u="none" strike="noStrike" cap="none">
                <a:solidFill>
                  <a:srgbClr val="000000"/>
                </a:solidFill>
                <a:latin typeface="Arial"/>
                <a:ea typeface="Arial"/>
                <a:cs typeface="Arial"/>
                <a:sym typeface="Arial"/>
              </a:rPr>
              <a:t>Pertimbangkan penggunaan teknik pengambilan sampel</a:t>
            </a:r>
            <a:endParaRPr sz="12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800"/>
              <a:buFont typeface="Arial"/>
              <a:buChar char="•"/>
            </a:pPr>
            <a:r>
              <a:rPr lang="en-US" sz="1600" b="0" i="0" u="sng" strike="noStrike" cap="none">
                <a:solidFill>
                  <a:srgbClr val="000000"/>
                </a:solidFill>
                <a:latin typeface="Arial"/>
                <a:ea typeface="Arial"/>
                <a:cs typeface="Arial"/>
                <a:sym typeface="Arial"/>
              </a:rPr>
              <a:t>Jelaskan mengapa data tertentu dimasukkan atau dikecualika</a:t>
            </a:r>
            <a:r>
              <a:rPr lang="en-US" sz="1600" b="0" i="0" u="none" strike="noStrike" cap="none">
                <a:solidFill>
                  <a:srgbClr val="595959"/>
                </a:solidFill>
                <a:latin typeface="Arial"/>
                <a:ea typeface="Arial"/>
                <a:cs typeface="Arial"/>
                <a:sym typeface="Arial"/>
              </a:rPr>
              <a:t>n	</a:t>
            </a:r>
            <a:endParaRPr sz="1200" b="0" i="0" u="none" strike="noStrike" cap="none">
              <a:solidFill>
                <a:srgbClr val="000000"/>
              </a:solidFill>
              <a:latin typeface="Arial"/>
              <a:ea typeface="Arial"/>
              <a:cs typeface="Arial"/>
              <a:sym typeface="Arial"/>
            </a:endParaRPr>
          </a:p>
        </p:txBody>
      </p:sp>
      <p:sp>
        <p:nvSpPr>
          <p:cNvPr id="165" name="Google Shape;165;p6"/>
          <p:cNvSpPr txBox="1"/>
          <p:nvPr/>
        </p:nvSpPr>
        <p:spPr>
          <a:xfrm>
            <a:off x="4832269" y="1436243"/>
            <a:ext cx="3999266" cy="3415346"/>
          </a:xfrm>
          <a:prstGeom prst="rect">
            <a:avLst/>
          </a:prstGeom>
          <a:noFill/>
          <a:ln>
            <a:noFill/>
          </a:ln>
        </p:spPr>
        <p:txBody>
          <a:bodyPr spcFirstLastPara="1" wrap="square" lIns="91375" tIns="91375" rIns="91375" bIns="91375" anchor="t" anchorCtr="0">
            <a:noAutofit/>
          </a:bodyPr>
          <a:lstStyle/>
          <a:p>
            <a:pPr marL="366602" marR="0" lvl="0" indent="-342797" algn="l" rtl="0">
              <a:lnSpc>
                <a:spcPct val="90000"/>
              </a:lnSpc>
              <a:spcBef>
                <a:spcPts val="0"/>
              </a:spcBef>
              <a:spcAft>
                <a:spcPts val="0"/>
              </a:spcAft>
              <a:buClr>
                <a:srgbClr val="595959"/>
              </a:buClr>
              <a:buSzPts val="1800"/>
              <a:buFont typeface="Times New Roman"/>
              <a:buAutoNum type="arabicPeriod" startAt="2"/>
            </a:pPr>
            <a:r>
              <a:rPr lang="en-US" sz="1800" b="1" i="0" u="none" strike="noStrike" cap="none">
                <a:solidFill>
                  <a:srgbClr val="000000"/>
                </a:solidFill>
                <a:latin typeface="Arial"/>
                <a:ea typeface="Arial"/>
                <a:cs typeface="Arial"/>
                <a:sym typeface="Arial"/>
              </a:rPr>
              <a:t>Bersihkan/ Clean Data</a:t>
            </a:r>
            <a:endParaRPr sz="14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600"/>
              <a:buFont typeface="Arial"/>
              <a:buChar char="•"/>
            </a:pPr>
            <a:r>
              <a:rPr lang="en-US" sz="1600" b="0" i="0" u="none" strike="noStrike" cap="none">
                <a:solidFill>
                  <a:srgbClr val="000000"/>
                </a:solidFill>
                <a:latin typeface="Arial"/>
                <a:ea typeface="Arial"/>
                <a:cs typeface="Arial"/>
                <a:sym typeface="Arial"/>
              </a:rPr>
              <a:t>Perbaiki, hapus atau abaikan noise</a:t>
            </a:r>
            <a:endParaRPr sz="14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600"/>
              <a:buFont typeface="Arial"/>
              <a:buChar char="•"/>
            </a:pPr>
            <a:r>
              <a:rPr lang="en-US" sz="1600" b="0" i="0" u="none" strike="noStrike" cap="none">
                <a:solidFill>
                  <a:srgbClr val="000000"/>
                </a:solidFill>
                <a:latin typeface="Arial"/>
                <a:ea typeface="Arial"/>
                <a:cs typeface="Arial"/>
                <a:sym typeface="Arial"/>
              </a:rPr>
              <a:t>Putuskan bagaimana menangani nilai-nilai khusus dan maknanya</a:t>
            </a:r>
            <a:endParaRPr sz="14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600"/>
              <a:buFont typeface="Arial"/>
              <a:buChar char="•"/>
            </a:pPr>
            <a:r>
              <a:rPr lang="en-US" sz="1600" b="0" i="0" u="none" strike="noStrike" cap="none">
                <a:solidFill>
                  <a:srgbClr val="000000"/>
                </a:solidFill>
                <a:latin typeface="Arial"/>
                <a:ea typeface="Arial"/>
                <a:cs typeface="Arial"/>
                <a:sym typeface="Arial"/>
              </a:rPr>
              <a:t>Tingkat agregasi, nilai yang hilang (missing value), dll</a:t>
            </a:r>
            <a:endParaRPr sz="14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600"/>
              <a:buFont typeface="Arial"/>
              <a:buChar char="•"/>
            </a:pPr>
            <a:r>
              <a:rPr lang="en-US" sz="1600" b="0" i="0" u="none" strike="noStrike" cap="none">
                <a:solidFill>
                  <a:srgbClr val="000000"/>
                </a:solidFill>
                <a:latin typeface="Arial"/>
                <a:ea typeface="Arial"/>
                <a:cs typeface="Arial"/>
                <a:sym typeface="Arial"/>
              </a:rPr>
              <a:t>Bersihkan atau manipulasi outlier</a:t>
            </a:r>
            <a:endParaRPr sz="1400" b="0" i="0" u="none" strike="noStrike" cap="none">
              <a:solidFill>
                <a:srgbClr val="000000"/>
              </a:solidFill>
              <a:latin typeface="Arial"/>
              <a:ea typeface="Arial"/>
              <a:cs typeface="Arial"/>
              <a:sym typeface="Arial"/>
            </a:endParaRPr>
          </a:p>
          <a:p>
            <a:pPr marL="366602" marR="0" lvl="0" indent="-342797" algn="l" rtl="0">
              <a:lnSpc>
                <a:spcPct val="90000"/>
              </a:lnSpc>
              <a:spcBef>
                <a:spcPts val="500"/>
              </a:spcBef>
              <a:spcAft>
                <a:spcPts val="0"/>
              </a:spcAft>
              <a:buClr>
                <a:srgbClr val="595959"/>
              </a:buClr>
              <a:buSzPts val="1800"/>
              <a:buFont typeface="Noto Sans Symbols"/>
              <a:buAutoNum type="arabicPeriod" startAt="2"/>
            </a:pPr>
            <a:r>
              <a:rPr lang="en-US" sz="1800" b="1" i="0" u="none" strike="noStrike" cap="none">
                <a:solidFill>
                  <a:srgbClr val="000000"/>
                </a:solidFill>
                <a:latin typeface="Arial"/>
                <a:ea typeface="Arial"/>
                <a:cs typeface="Arial"/>
                <a:sym typeface="Arial"/>
              </a:rPr>
              <a:t>Validasi Data</a:t>
            </a:r>
            <a:endParaRPr sz="14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600"/>
              <a:buFont typeface="Arial"/>
              <a:buChar char="•"/>
            </a:pPr>
            <a:r>
              <a:rPr lang="en-US" sz="1600" b="0" i="0" u="none" strike="noStrike" cap="none">
                <a:solidFill>
                  <a:srgbClr val="000000"/>
                </a:solidFill>
                <a:latin typeface="Arial"/>
                <a:ea typeface="Arial"/>
                <a:cs typeface="Arial"/>
                <a:sym typeface="Arial"/>
              </a:rPr>
              <a:t>Periksa/Nilai Kualitas Data</a:t>
            </a:r>
            <a:endParaRPr sz="1400" b="0" i="0" u="none" strike="noStrike" cap="none">
              <a:solidFill>
                <a:srgbClr val="000000"/>
              </a:solidFill>
              <a:latin typeface="Arial"/>
              <a:ea typeface="Arial"/>
              <a:cs typeface="Arial"/>
              <a:sym typeface="Arial"/>
            </a:endParaRPr>
          </a:p>
          <a:p>
            <a:pPr marL="685594" marR="0" lvl="1" indent="-228531" algn="l" rtl="0">
              <a:lnSpc>
                <a:spcPct val="90000"/>
              </a:lnSpc>
              <a:spcBef>
                <a:spcPts val="500"/>
              </a:spcBef>
              <a:spcAft>
                <a:spcPts val="0"/>
              </a:spcAft>
              <a:buClr>
                <a:srgbClr val="595959"/>
              </a:buClr>
              <a:buSzPts val="1600"/>
              <a:buFont typeface="Arial"/>
              <a:buChar char="•"/>
            </a:pPr>
            <a:r>
              <a:rPr lang="en-US" sz="1600" b="0" i="0" u="none" strike="noStrike" cap="none">
                <a:solidFill>
                  <a:srgbClr val="000000"/>
                </a:solidFill>
                <a:latin typeface="Arial"/>
                <a:ea typeface="Arial"/>
                <a:cs typeface="Arial"/>
                <a:sym typeface="Arial"/>
              </a:rPr>
              <a:t>Periksa/Nilai Tingkat Kecukupan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p:nvPr/>
        </p:nvSpPr>
        <p:spPr>
          <a:xfrm>
            <a:off x="312465" y="444363"/>
            <a:ext cx="8517371" cy="572823"/>
          </a:xfrm>
          <a:prstGeom prst="rect">
            <a:avLst/>
          </a:prstGeom>
          <a:noFill/>
          <a:ln>
            <a:noFill/>
          </a:ln>
        </p:spPr>
        <p:txBody>
          <a:bodyPr spcFirstLastPara="1" wrap="square" lIns="91375" tIns="91375" rIns="91375" bIns="91375" anchor="t" anchorCtr="0">
            <a:noAutofit/>
          </a:bodyPr>
          <a:lstStyle/>
          <a:p>
            <a:pPr marL="0" marR="0" lvl="0" indent="0" algn="ctr" rtl="0">
              <a:lnSpc>
                <a:spcPct val="100000"/>
              </a:lnSpc>
              <a:spcBef>
                <a:spcPts val="0"/>
              </a:spcBef>
              <a:spcAft>
                <a:spcPts val="0"/>
              </a:spcAft>
              <a:buClr>
                <a:srgbClr val="000000"/>
              </a:buClr>
              <a:buSzPts val="2599"/>
              <a:buFont typeface="Arial"/>
              <a:buNone/>
            </a:pPr>
            <a:r>
              <a:rPr lang="en-US" sz="2599" b="0" i="0" u="none" strike="noStrike" cap="none">
                <a:solidFill>
                  <a:srgbClr val="000000"/>
                </a:solidFill>
                <a:latin typeface="Lato Black"/>
                <a:ea typeface="Lato Black"/>
                <a:cs typeface="Lato Black"/>
                <a:sym typeface="Lato Black"/>
              </a:rPr>
              <a:t>Paramater/Daftar Isi Dokumentasi Data Validation</a:t>
            </a:r>
            <a:endParaRPr sz="1400" b="0" i="0" u="none" strike="noStrike" cap="none">
              <a:solidFill>
                <a:srgbClr val="000000"/>
              </a:solidFill>
              <a:latin typeface="Arial"/>
              <a:ea typeface="Arial"/>
              <a:cs typeface="Arial"/>
              <a:sym typeface="Arial"/>
            </a:endParaRPr>
          </a:p>
        </p:txBody>
      </p:sp>
      <p:sp>
        <p:nvSpPr>
          <p:cNvPr id="171" name="Google Shape;171;p7"/>
          <p:cNvSpPr txBox="1"/>
          <p:nvPr/>
        </p:nvSpPr>
        <p:spPr>
          <a:xfrm>
            <a:off x="312465" y="1152169"/>
            <a:ext cx="8517371" cy="3415346"/>
          </a:xfrm>
          <a:prstGeom prst="rect">
            <a:avLst/>
          </a:prstGeom>
          <a:noFill/>
          <a:ln>
            <a:noFill/>
          </a:ln>
        </p:spPr>
        <p:txBody>
          <a:bodyPr spcFirstLastPara="1" wrap="square" lIns="91375" tIns="91375" rIns="91375" bIns="91375" anchor="t" anchorCtr="0">
            <a:noAutofit/>
          </a:bodyPr>
          <a:lstStyle/>
          <a:p>
            <a:pPr marL="114266" marR="0" lvl="0" indent="0" algn="l" rtl="0">
              <a:lnSpc>
                <a:spcPct val="115000"/>
              </a:lnSpc>
              <a:spcBef>
                <a:spcPts val="0"/>
              </a:spcBef>
              <a:spcAft>
                <a:spcPts val="0"/>
              </a:spcAft>
              <a:buClr>
                <a:srgbClr val="000000"/>
              </a:buClr>
              <a:buSzPts val="1799"/>
              <a:buFont typeface="Arial"/>
              <a:buNone/>
            </a:pPr>
            <a:r>
              <a:rPr lang="en-US" sz="1799" b="0" i="0" u="none" strike="noStrike" cap="none">
                <a:solidFill>
                  <a:srgbClr val="000000"/>
                </a:solidFill>
                <a:latin typeface="Lato"/>
                <a:ea typeface="Lato"/>
                <a:cs typeface="Lato"/>
                <a:sym typeface="Lato"/>
              </a:rPr>
              <a:t>Laporan dokumentasi data cleaning, setidaknya memiliki parameter berikut:</a:t>
            </a:r>
            <a:endParaRPr sz="1400" b="0" i="0" u="none" strike="noStrike" cap="none">
              <a:solidFill>
                <a:srgbClr val="000000"/>
              </a:solidFill>
              <a:latin typeface="Arial"/>
              <a:ea typeface="Arial"/>
              <a:cs typeface="Arial"/>
              <a:sym typeface="Arial"/>
            </a:endParaRPr>
          </a:p>
          <a:p>
            <a:pPr marL="114266" marR="0" lvl="0" indent="-114266" algn="l" rtl="0">
              <a:lnSpc>
                <a:spcPct val="115000"/>
              </a:lnSpc>
              <a:spcBef>
                <a:spcPts val="0"/>
              </a:spcBef>
              <a:spcAft>
                <a:spcPts val="0"/>
              </a:spcAft>
              <a:buClr>
                <a:srgbClr val="595959"/>
              </a:buClr>
              <a:buSzPts val="1800"/>
              <a:buFont typeface="Arial"/>
              <a:buChar char="●"/>
            </a:pPr>
            <a:r>
              <a:rPr lang="en-US" sz="1799" b="0" i="0" u="none" strike="noStrike" cap="none">
                <a:solidFill>
                  <a:srgbClr val="000000"/>
                </a:solidFill>
                <a:latin typeface="Lato"/>
                <a:ea typeface="Lato"/>
                <a:cs typeface="Lato"/>
                <a:sym typeface="Lato"/>
              </a:rPr>
              <a:t>Validasi data</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Kebenaran, misal di Indonesia isian Gender yang diakui hanya 2 P/W; Agama hanya 6  (Islam, Protestan, Katholik, Hindu, Budha, Konghucu)</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Kelengkapan, misal data pro</a:t>
            </a:r>
            <a:r>
              <a:rPr lang="en-US">
                <a:latin typeface="Lato"/>
                <a:ea typeface="Lato"/>
                <a:cs typeface="Lato"/>
                <a:sym typeface="Lato"/>
              </a:rPr>
              <a:t>v</a:t>
            </a:r>
            <a:r>
              <a:rPr lang="en-US" sz="1400" b="0" i="0" u="none" strike="noStrike" cap="none">
                <a:solidFill>
                  <a:srgbClr val="000000"/>
                </a:solidFill>
                <a:latin typeface="Lato"/>
                <a:ea typeface="Lato"/>
                <a:cs typeface="Lato"/>
                <a:sym typeface="Lato"/>
              </a:rPr>
              <a:t>insi seluruh Indonesia (34 prov), namun hanya sebagian yg ada</a:t>
            </a:r>
            <a:endParaRPr sz="1400" b="0" i="0" u="none" strike="noStrike" cap="none">
              <a:solidFill>
                <a:srgbClr val="000000"/>
              </a:solidFill>
              <a:latin typeface="Arial"/>
              <a:ea typeface="Arial"/>
              <a:cs typeface="Arial"/>
              <a:sym typeface="Arial"/>
            </a:endParaRPr>
          </a:p>
          <a:p>
            <a:pPr marL="914126" marR="0" lvl="1" indent="-317405" algn="l" rtl="0">
              <a:lnSpc>
                <a:spcPct val="115000"/>
              </a:lnSpc>
              <a:spcBef>
                <a:spcPts val="0"/>
              </a:spcBef>
              <a:spcAft>
                <a:spcPts val="0"/>
              </a:spcAft>
              <a:buClr>
                <a:srgbClr val="595959"/>
              </a:buClr>
              <a:buSzPts val="1400"/>
              <a:buFont typeface="Arial"/>
              <a:buChar char="○"/>
            </a:pPr>
            <a:r>
              <a:rPr lang="en-US" sz="1400" b="0" i="0" u="none" strike="noStrike" cap="none">
                <a:solidFill>
                  <a:srgbClr val="000000"/>
                </a:solidFill>
                <a:latin typeface="Lato"/>
                <a:ea typeface="Lato"/>
                <a:cs typeface="Lato"/>
                <a:sym typeface="Lato"/>
              </a:rPr>
              <a:t>Konsistensi, misal penulisan STM atau  SMK; </a:t>
            </a:r>
            <a:endParaRPr sz="1400" b="0" i="0" u="none" strike="noStrike" cap="none">
              <a:solidFill>
                <a:srgbClr val="000000"/>
              </a:solidFill>
              <a:latin typeface="Arial"/>
              <a:ea typeface="Arial"/>
              <a:cs typeface="Arial"/>
              <a:sym typeface="Arial"/>
            </a:endParaRPr>
          </a:p>
          <a:p>
            <a:pPr marL="114266" marR="0" lvl="0" indent="-114266" algn="l" rtl="0">
              <a:lnSpc>
                <a:spcPct val="115000"/>
              </a:lnSpc>
              <a:spcBef>
                <a:spcPts val="0"/>
              </a:spcBef>
              <a:spcAft>
                <a:spcPts val="0"/>
              </a:spcAft>
              <a:buClr>
                <a:srgbClr val="595959"/>
              </a:buClr>
              <a:buSzPts val="1800"/>
              <a:buFont typeface="Arial"/>
              <a:buChar char="●"/>
            </a:pPr>
            <a:r>
              <a:rPr lang="en-US" sz="1799" b="0" i="0" u="none" strike="noStrike" cap="none">
                <a:solidFill>
                  <a:srgbClr val="000000"/>
                </a:solidFill>
                <a:latin typeface="Lato"/>
                <a:ea typeface="Lato"/>
                <a:cs typeface="Lato"/>
                <a:sym typeface="Lato"/>
              </a:rPr>
              <a:t>Kecukupan data → Perlukan diulang berikan justifikasi (Resampling)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8"/>
          <p:cNvPicPr preferRelativeResize="0"/>
          <p:nvPr/>
        </p:nvPicPr>
        <p:blipFill rotWithShape="1">
          <a:blip r:embed="rId3">
            <a:alphaModFix/>
          </a:blip>
          <a:srcRect/>
          <a:stretch/>
        </p:blipFill>
        <p:spPr>
          <a:xfrm>
            <a:off x="209550" y="1071562"/>
            <a:ext cx="8724900" cy="3000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Verifikasi vs. Validasi</a:t>
            </a:r>
            <a:endParaRPr/>
          </a:p>
        </p:txBody>
      </p:sp>
      <p:sp>
        <p:nvSpPr>
          <p:cNvPr id="182" name="Google Shape;182;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2400"/>
              <a:t>Verifikasi</a:t>
            </a:r>
            <a:endParaRPr sz="2400"/>
          </a:p>
          <a:p>
            <a:pPr marL="914400" lvl="1" indent="-317500" algn="l" rtl="0">
              <a:lnSpc>
                <a:spcPct val="115000"/>
              </a:lnSpc>
              <a:spcBef>
                <a:spcPts val="0"/>
              </a:spcBef>
              <a:spcAft>
                <a:spcPts val="0"/>
              </a:spcAft>
              <a:buSzPts val="1400"/>
              <a:buChar char="○"/>
            </a:pPr>
            <a:r>
              <a:rPr lang="en-US" sz="1800"/>
              <a:t>Apakah Anda membuat produk dengan benar?</a:t>
            </a:r>
            <a:endParaRPr/>
          </a:p>
          <a:p>
            <a:pPr marL="914400" lvl="1" indent="-317500" algn="l" rtl="0">
              <a:lnSpc>
                <a:spcPct val="115000"/>
              </a:lnSpc>
              <a:spcBef>
                <a:spcPts val="0"/>
              </a:spcBef>
              <a:spcAft>
                <a:spcPts val="0"/>
              </a:spcAft>
              <a:buSzPts val="1400"/>
              <a:buChar char="○"/>
            </a:pPr>
            <a:r>
              <a:rPr lang="en-US" sz="1800"/>
              <a:t>Perangkat lunak harus sesuai dengan spesifikasi</a:t>
            </a:r>
            <a:endParaRPr sz="1800"/>
          </a:p>
          <a:p>
            <a:pPr marL="457200" lvl="0" indent="-342900" algn="l" rtl="0">
              <a:lnSpc>
                <a:spcPct val="115000"/>
              </a:lnSpc>
              <a:spcBef>
                <a:spcPts val="0"/>
              </a:spcBef>
              <a:spcAft>
                <a:spcPts val="0"/>
              </a:spcAft>
              <a:buSzPts val="1800"/>
              <a:buChar char="●"/>
            </a:pPr>
            <a:r>
              <a:rPr lang="en-US" sz="2400"/>
              <a:t>Validasi</a:t>
            </a:r>
            <a:endParaRPr sz="2400"/>
          </a:p>
          <a:p>
            <a:pPr marL="914400" lvl="1" indent="-317500" algn="l" rtl="0">
              <a:lnSpc>
                <a:spcPct val="115000"/>
              </a:lnSpc>
              <a:spcBef>
                <a:spcPts val="0"/>
              </a:spcBef>
              <a:spcAft>
                <a:spcPts val="0"/>
              </a:spcAft>
              <a:buSzPts val="1400"/>
              <a:buChar char="○"/>
            </a:pPr>
            <a:r>
              <a:rPr lang="en-US" sz="1800"/>
              <a:t>Apakah Anda membuat produk yang benar?</a:t>
            </a:r>
            <a:endParaRPr/>
          </a:p>
          <a:p>
            <a:pPr marL="914400" lvl="1" indent="-317500" algn="l" rtl="0">
              <a:lnSpc>
                <a:spcPct val="115000"/>
              </a:lnSpc>
              <a:spcBef>
                <a:spcPts val="0"/>
              </a:spcBef>
              <a:spcAft>
                <a:spcPts val="0"/>
              </a:spcAft>
              <a:buSzPts val="1400"/>
              <a:buChar char="○"/>
            </a:pPr>
            <a:r>
              <a:rPr lang="en-US" sz="1800"/>
              <a:t>Perangkat lunak harus dikembangkan sesuai yang diperlukan pengguna</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3060</Words>
  <Application>Microsoft Macintosh PowerPoint</Application>
  <PresentationFormat>On-screen Show (16:9)</PresentationFormat>
  <Paragraphs>430</Paragraphs>
  <Slides>51</Slides>
  <Notes>51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Lato</vt:lpstr>
      <vt:lpstr>Noto Sans Symbols</vt:lpstr>
      <vt:lpstr>Open Sans</vt:lpstr>
      <vt:lpstr>Calibri</vt:lpstr>
      <vt:lpstr>Roboto</vt:lpstr>
      <vt:lpstr>Cambria</vt:lpstr>
      <vt:lpstr>Overlock</vt:lpstr>
      <vt:lpstr>Federo</vt:lpstr>
      <vt:lpstr>Lato Black</vt:lpstr>
      <vt:lpstr>Times New Roman</vt:lpstr>
      <vt:lpstr>Bebas Neue</vt:lpstr>
      <vt:lpstr>Arial</vt:lpstr>
      <vt:lpstr>Simple Light</vt:lpstr>
      <vt:lpstr>Simple Light</vt:lpstr>
      <vt:lpstr>Vocational school graduate academy</vt:lpstr>
      <vt:lpstr>PowerPoint Presentation</vt:lpstr>
      <vt:lpstr>PowerPoint Presentation</vt:lpstr>
      <vt:lpstr>Capaian Pembelajaran</vt:lpstr>
      <vt:lpstr>PowerPoint Presentation</vt:lpstr>
      <vt:lpstr>PowerPoint Presentation</vt:lpstr>
      <vt:lpstr>PowerPoint Presentation</vt:lpstr>
      <vt:lpstr>PowerPoint Presentation</vt:lpstr>
      <vt:lpstr>Verifikasi vs. Validasi</vt:lpstr>
      <vt:lpstr>PowerPoint Presentation</vt:lpstr>
      <vt:lpstr>Validasi Data</vt:lpstr>
      <vt:lpstr>Urgensi Validasi Data</vt:lpstr>
      <vt:lpstr>Validasi Data</vt:lpstr>
      <vt:lpstr>Kapan harus melakukan validasi data?</vt:lpstr>
      <vt:lpstr>Dua Tipe Reliability Test</vt:lpstr>
      <vt:lpstr>Kenapa Kualitas Data Penting</vt:lpstr>
      <vt:lpstr>Data: Akademis vs. Real-world</vt:lpstr>
      <vt:lpstr>Perubahan dalam Strategi Pengumpulan Data</vt:lpstr>
      <vt:lpstr>Sumber Kesalahan Data</vt:lpstr>
      <vt:lpstr>Dimensi Kualitas Data</vt:lpstr>
      <vt:lpstr>Pendekatan untuk Meningkatkan Kualitas Data</vt:lpstr>
      <vt:lpstr>Pemeriksaan Tipe Data</vt:lpstr>
      <vt:lpstr>Pemeriksaan Format Data</vt:lpstr>
      <vt:lpstr>Pemeriksaan Konsistensi dan  Pemeriksaan Keunikan </vt:lpstr>
      <vt:lpstr>Pembersihan Data: Tipe dan Teknik</vt:lpstr>
      <vt:lpstr>Robust Univariate Outlier Detection</vt:lpstr>
      <vt:lpstr>Sampel Data Usia</vt:lpstr>
      <vt:lpstr>Sampel Data Usia</vt:lpstr>
      <vt:lpstr>Normalisasi Data String</vt:lpstr>
      <vt:lpstr>Missing Value Imputation</vt:lpstr>
      <vt:lpstr>Categorical Data Imputation </vt:lpstr>
      <vt:lpstr>Categorical Data Imputation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Ringkasan </vt:lpstr>
      <vt:lpstr>Referensi</vt:lpstr>
      <vt:lpstr>Quiz </vt:lpstr>
      <vt:lpstr>Team Teaching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school graduate academy</dc:title>
  <cp:lastModifiedBy>Muhammad Said Hasibuan</cp:lastModifiedBy>
  <cp:revision>1</cp:revision>
  <dcterms:modified xsi:type="dcterms:W3CDTF">2024-03-05T01:04:41Z</dcterms:modified>
</cp:coreProperties>
</file>