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Bebas Neue" panose="020B0606020202050201" pitchFamily="34" charset="77"/>
      <p:regular r:id="rId29"/>
    </p:embeddedFont>
    <p:embeddedFont>
      <p:font typeface="Corbel" panose="020B0503020204020204" pitchFamily="34" charset="0"/>
      <p:regular r:id="rId30"/>
      <p:bold r:id="rId31"/>
      <p:italic r:id="rId32"/>
      <p:boldItalic r:id="rId33"/>
    </p:embeddedFont>
    <p:embeddedFont>
      <p:font typeface="Overlock" panose="02000506030000020004" pitchFamily="2" charset="77"/>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2CdAzxA/VhJa7NY5Uo3sVyqy3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7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8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8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7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7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8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4" name="Google Shape;64;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8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8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6" name="Google Shape;76;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9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9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9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9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9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7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9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9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9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2" name="Google Shape;92;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8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8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8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8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372625" y="1079756"/>
            <a:ext cx="7125600" cy="114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id" sz="4000">
                <a:solidFill>
                  <a:srgbClr val="00F4AD"/>
                </a:solidFill>
                <a:latin typeface="Bebas Neue"/>
                <a:ea typeface="Bebas Neue"/>
                <a:cs typeface="Bebas Neue"/>
                <a:sym typeface="Bebas Neue"/>
              </a:rPr>
              <a:t>Vocational school graduate academy</a:t>
            </a:r>
            <a:endParaRPr sz="4000">
              <a:solidFill>
                <a:srgbClr val="00F4AD"/>
              </a:solidFill>
              <a:latin typeface="Bebas Neue"/>
              <a:ea typeface="Bebas Neue"/>
              <a:cs typeface="Bebas Neue"/>
              <a:sym typeface="Bebas Neue"/>
            </a:endParaRPr>
          </a:p>
        </p:txBody>
      </p:sp>
      <p:sp>
        <p:nvSpPr>
          <p:cNvPr id="100" name="Google Shape;100;p1"/>
          <p:cNvSpPr txBox="1"/>
          <p:nvPr/>
        </p:nvSpPr>
        <p:spPr>
          <a:xfrm>
            <a:off x="1358375" y="2250925"/>
            <a:ext cx="3553200" cy="514200"/>
          </a:xfrm>
          <a:prstGeom prst="rect">
            <a:avLst/>
          </a:prstGeom>
          <a:noFill/>
          <a:ln>
            <a:noFill/>
          </a:ln>
        </p:spPr>
        <p:txBody>
          <a:bodyPr spcFirstLastPara="1" wrap="square" lIns="91425" tIns="91425" rIns="91425" bIns="91425" anchor="t" anchorCtr="0">
            <a:normAutofit fontScale="85000" lnSpcReduction="10000"/>
          </a:bodyPr>
          <a:lstStyle/>
          <a:p>
            <a:pPr marL="0" marR="0" lvl="0" indent="0" algn="l" rtl="0">
              <a:lnSpc>
                <a:spcPct val="100000"/>
              </a:lnSpc>
              <a:spcBef>
                <a:spcPts val="0"/>
              </a:spcBef>
              <a:spcAft>
                <a:spcPts val="0"/>
              </a:spcAft>
              <a:buClr>
                <a:srgbClr val="000000"/>
              </a:buClr>
              <a:buSzPct val="100000"/>
              <a:buFont typeface="Arial"/>
              <a:buNone/>
            </a:pPr>
            <a:r>
              <a:rPr lang="id" sz="2800" b="1" i="0" u="none" strike="noStrike" cap="none">
                <a:solidFill>
                  <a:srgbClr val="FFFFFF"/>
                </a:solidFill>
                <a:latin typeface="Roboto"/>
                <a:ea typeface="Roboto"/>
                <a:cs typeface="Roboto"/>
                <a:sym typeface="Roboto"/>
              </a:rPr>
              <a:t>Associate Data Scientist</a:t>
            </a:r>
            <a:endParaRPr sz="2800" b="1" i="0" u="none" strike="noStrike" cap="none">
              <a:solidFill>
                <a:srgbClr val="FFFFFF"/>
              </a:solidFill>
              <a:latin typeface="Roboto"/>
              <a:ea typeface="Roboto"/>
              <a:cs typeface="Roboto"/>
              <a:sym typeface="Roboto"/>
            </a:endParaRPr>
          </a:p>
        </p:txBody>
      </p:sp>
      <p:sp>
        <p:nvSpPr>
          <p:cNvPr id="101" name="Google Shape;101;p1"/>
          <p:cNvSpPr txBox="1"/>
          <p:nvPr/>
        </p:nvSpPr>
        <p:spPr>
          <a:xfrm>
            <a:off x="1371600" y="2632075"/>
            <a:ext cx="4963200" cy="5145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id" sz="2000" b="1">
                <a:solidFill>
                  <a:srgbClr val="FFFFFF"/>
                </a:solidFill>
                <a:latin typeface="Roboto"/>
                <a:ea typeface="Roboto"/>
                <a:cs typeface="Roboto"/>
                <a:sym typeface="Roboto"/>
              </a:rPr>
              <a:t>Pertemuan</a:t>
            </a:r>
            <a:r>
              <a:rPr lang="id" sz="2000" b="1" u="none" strike="noStrike" cap="none">
                <a:solidFill>
                  <a:srgbClr val="FFFFFF"/>
                </a:solidFill>
                <a:latin typeface="Roboto"/>
                <a:ea typeface="Roboto"/>
                <a:cs typeface="Roboto"/>
                <a:sym typeface="Roboto"/>
              </a:rPr>
              <a:t> #4: Menentukan Objek Data </a:t>
            </a:r>
            <a:endParaRPr sz="2000" b="1" u="none" strike="noStrike" cap="none">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1"/>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206" name="Google Shape;206;p101"/>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01"/>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208" name="Google Shape;208;p101"/>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209" name="Google Shape;209;p101"/>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210" name="Google Shape;210;p101"/>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211" name="Google Shape;211;p101"/>
          <p:cNvSpPr txBox="1"/>
          <p:nvPr/>
        </p:nvSpPr>
        <p:spPr>
          <a:xfrm>
            <a:off x="456325" y="367950"/>
            <a:ext cx="7776518" cy="420689"/>
          </a:xfrm>
          <a:prstGeom prst="rect">
            <a:avLst/>
          </a:prstGeom>
          <a:noFill/>
          <a:ln>
            <a:noFill/>
          </a:ln>
        </p:spPr>
        <p:txBody>
          <a:bodyPr spcFirstLastPara="1" wrap="square" lIns="91425" tIns="91425" rIns="91425" bIns="91425" anchor="b" anchorCtr="0">
            <a:normAutofit fontScale="32500" lnSpcReduction="20000"/>
          </a:bodyPr>
          <a:lstStyle/>
          <a:p>
            <a:pPr marL="0" marR="0" lvl="0" indent="0" algn="ctr" rtl="0">
              <a:lnSpc>
                <a:spcPct val="100000"/>
              </a:lnSpc>
              <a:spcBef>
                <a:spcPts val="0"/>
              </a:spcBef>
              <a:spcAft>
                <a:spcPts val="0"/>
              </a:spcAft>
              <a:buClr>
                <a:schemeClr val="dk1"/>
              </a:buClr>
              <a:buSzPct val="307692"/>
              <a:buFont typeface="Arial"/>
              <a:buNone/>
            </a:pPr>
            <a:r>
              <a:rPr lang="id" sz="5200" b="0" i="0" u="none" strike="noStrike" cap="none">
                <a:solidFill>
                  <a:schemeClr val="dk1"/>
                </a:solidFill>
                <a:latin typeface="Arial"/>
                <a:ea typeface="Arial"/>
                <a:cs typeface="Arial"/>
                <a:sym typeface="Arial"/>
              </a:rPr>
              <a:t>Data sampling</a:t>
            </a:r>
            <a:endParaRPr sz="5200" b="0" i="0" u="none" strike="noStrike" cap="none">
              <a:solidFill>
                <a:schemeClr val="dk1"/>
              </a:solidFill>
              <a:latin typeface="Arial"/>
              <a:ea typeface="Arial"/>
              <a:cs typeface="Arial"/>
              <a:sym typeface="Arial"/>
            </a:endParaRPr>
          </a:p>
        </p:txBody>
      </p:sp>
      <p:sp>
        <p:nvSpPr>
          <p:cNvPr id="212" name="Google Shape;212;p101"/>
          <p:cNvSpPr txBox="1"/>
          <p:nvPr/>
        </p:nvSpPr>
        <p:spPr>
          <a:xfrm>
            <a:off x="456325" y="684724"/>
            <a:ext cx="7776518" cy="4140200"/>
          </a:xfrm>
          <a:prstGeom prst="rect">
            <a:avLst/>
          </a:prstGeom>
          <a:noFill/>
          <a:ln>
            <a:noFill/>
          </a:ln>
        </p:spPr>
        <p:txBody>
          <a:bodyPr spcFirstLastPara="1" wrap="square" lIns="91425" tIns="45700" rIns="91425" bIns="45700" anchor="t" anchorCtr="0">
            <a:noAutofit/>
          </a:bodyPr>
          <a:lstStyle/>
          <a:p>
            <a:pPr marL="311150" marR="0" lvl="0" indent="-285750" algn="l" rtl="0">
              <a:lnSpc>
                <a:spcPct val="100000"/>
              </a:lnSpc>
              <a:spcBef>
                <a:spcPts val="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Target Population</a:t>
            </a:r>
            <a:r>
              <a:rPr lang="id" sz="1800" b="0" i="0" u="none" strike="noStrike" cap="none">
                <a:solidFill>
                  <a:srgbClr val="18191E"/>
                </a:solidFill>
                <a:latin typeface="Calibri"/>
                <a:ea typeface="Calibri"/>
                <a:cs typeface="Calibri"/>
                <a:sym typeface="Calibri"/>
              </a:rPr>
              <a:t>: </a:t>
            </a:r>
            <a:endParaRPr/>
          </a:p>
          <a:p>
            <a:pPr marL="736093" marR="0" lvl="3" indent="-285750" algn="l" rtl="0">
              <a:lnSpc>
                <a:spcPct val="100000"/>
              </a:lnSpc>
              <a:spcBef>
                <a:spcPts val="6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The population to be studied/ to which the investigator wants to generalize his results.</a:t>
            </a:r>
            <a:endParaRPr/>
          </a:p>
          <a:p>
            <a:pPr marL="736093" marR="0" lvl="3" indent="-285750" algn="l" rtl="0">
              <a:lnSpc>
                <a:spcPct val="100000"/>
              </a:lnSpc>
              <a:spcBef>
                <a:spcPts val="3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The entire group of people or objects to which the researcher wishes to generalize the study findings</a:t>
            </a:r>
            <a:endParaRPr/>
          </a:p>
          <a:p>
            <a:pPr marL="736093" marR="0" lvl="3" indent="-285750" algn="l" rtl="0">
              <a:lnSpc>
                <a:spcPct val="100000"/>
              </a:lnSpc>
              <a:spcBef>
                <a:spcPts val="3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Example: all peoples infected with COVID19, All low-birth-weight infants, all Indonesian citizen.</a:t>
            </a:r>
            <a:endParaRPr/>
          </a:p>
          <a:p>
            <a:pPr marL="311150" marR="0" lvl="0" indent="-285750" algn="l" rtl="0">
              <a:lnSpc>
                <a:spcPct val="100000"/>
              </a:lnSpc>
              <a:spcBef>
                <a:spcPts val="60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Accessible Population</a:t>
            </a:r>
            <a:r>
              <a:rPr lang="id" sz="1800" b="0" i="0" u="none" strike="noStrike" cap="none">
                <a:solidFill>
                  <a:srgbClr val="18191E"/>
                </a:solidFill>
                <a:latin typeface="Calibri"/>
                <a:ea typeface="Calibri"/>
                <a:cs typeface="Calibri"/>
                <a:sym typeface="Calibri"/>
              </a:rPr>
              <a:t>: </a:t>
            </a:r>
            <a:endParaRPr/>
          </a:p>
          <a:p>
            <a:pPr marL="736093" marR="0" lvl="3" indent="-285750" algn="l" rtl="0">
              <a:lnSpc>
                <a:spcPct val="100000"/>
              </a:lnSpc>
              <a:spcBef>
                <a:spcPts val="6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The portion of the population to which the researcher has reasonable access; may be a subset of the target population.</a:t>
            </a:r>
            <a:endParaRPr/>
          </a:p>
          <a:p>
            <a:pPr marL="736093" marR="0" lvl="3" indent="-285750" algn="l" rtl="0">
              <a:lnSpc>
                <a:spcPct val="100000"/>
              </a:lnSpc>
              <a:spcBef>
                <a:spcPts val="6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Example: all peoples infected with COVID19 in Jakarta Province, All low-birth-weight infants di East Java Province, all Indonesian citizen live in the Java island.</a:t>
            </a:r>
            <a:endParaRPr/>
          </a:p>
          <a:p>
            <a:pPr marL="311150" marR="0" lvl="0" indent="-285750" algn="l" rtl="0">
              <a:lnSpc>
                <a:spcPct val="100000"/>
              </a:lnSpc>
              <a:spcBef>
                <a:spcPts val="60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Sample:</a:t>
            </a:r>
            <a:endParaRPr/>
          </a:p>
          <a:p>
            <a:pPr marL="736093" marR="0" lvl="3" indent="-285750" algn="l" rtl="0">
              <a:lnSpc>
                <a:spcPct val="100000"/>
              </a:lnSpc>
              <a:spcBef>
                <a:spcPts val="6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The selected elements (people or objects) chosen for participation in a study; </a:t>
            </a:r>
            <a:endParaRPr/>
          </a:p>
          <a:p>
            <a:pPr marL="736093" marR="0" lvl="3" indent="-285750" algn="l" rtl="0">
              <a:lnSpc>
                <a:spcPct val="100000"/>
              </a:lnSpc>
              <a:spcBef>
                <a:spcPts val="600"/>
              </a:spcBef>
              <a:spcAft>
                <a:spcPts val="0"/>
              </a:spcAft>
              <a:buClr>
                <a:srgbClr val="181818"/>
              </a:buClr>
              <a:buSzPts val="1177"/>
              <a:buFont typeface="Noto Sans Symbols"/>
              <a:buChar char="▪"/>
            </a:pPr>
            <a:r>
              <a:rPr lang="id" sz="1471" b="0" i="0" u="none" strike="noStrike" cap="none">
                <a:solidFill>
                  <a:schemeClr val="dk1"/>
                </a:solidFill>
                <a:latin typeface="Calibri"/>
                <a:ea typeface="Calibri"/>
                <a:cs typeface="Calibri"/>
                <a:sym typeface="Calibri"/>
              </a:rPr>
              <a:t>People are referred to as subjects or participants</a:t>
            </a:r>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586112" marR="0" lvl="2" indent="-205384" algn="l" rtl="0">
              <a:lnSpc>
                <a:spcPct val="100000"/>
              </a:lnSpc>
              <a:spcBef>
                <a:spcPts val="600"/>
              </a:spcBef>
              <a:spcAft>
                <a:spcPts val="0"/>
              </a:spcAft>
              <a:buClr>
                <a:srgbClr val="181818"/>
              </a:buClr>
              <a:buSzPts val="1266"/>
              <a:buFont typeface="Courier New"/>
              <a:buNone/>
            </a:pPr>
            <a:endParaRPr sz="1582" b="0" i="0" u="none" strike="noStrike" cap="none">
              <a:solidFill>
                <a:srgbClr val="18191E"/>
              </a:solidFill>
              <a:latin typeface="Calibri"/>
              <a:ea typeface="Calibri"/>
              <a:cs typeface="Calibri"/>
              <a:sym typeface="Calibri"/>
            </a:endParaRPr>
          </a:p>
          <a:p>
            <a:pPr marL="586112" marR="0" lvl="2" indent="-205384" algn="l" rtl="0">
              <a:lnSpc>
                <a:spcPct val="100000"/>
              </a:lnSpc>
              <a:spcBef>
                <a:spcPts val="600"/>
              </a:spcBef>
              <a:spcAft>
                <a:spcPts val="0"/>
              </a:spcAft>
              <a:buClr>
                <a:srgbClr val="181818"/>
              </a:buClr>
              <a:buSzPts val="1266"/>
              <a:buFont typeface="Courier New"/>
              <a:buNone/>
            </a:pPr>
            <a:endParaRPr sz="1582" b="1" i="0" u="none" strike="noStrike" cap="none">
              <a:solidFill>
                <a:srgbClr val="18191E"/>
              </a:solidFill>
              <a:latin typeface="Calibri"/>
              <a:ea typeface="Calibri"/>
              <a:cs typeface="Calibri"/>
              <a:sym typeface="Calibri"/>
            </a:endParaRPr>
          </a:p>
          <a:p>
            <a:pPr marL="25400" marR="0" lvl="0" indent="0" algn="l" rtl="0">
              <a:lnSpc>
                <a:spcPct val="100000"/>
              </a:lnSpc>
              <a:spcBef>
                <a:spcPts val="600"/>
              </a:spcBef>
              <a:spcAft>
                <a:spcPts val="0"/>
              </a:spcAft>
              <a:buClr>
                <a:srgbClr val="181818"/>
              </a:buClr>
              <a:buSzPts val="1440"/>
              <a:buFont typeface="Corbel"/>
              <a:buNone/>
            </a:pPr>
            <a:endParaRPr sz="1800" b="1" i="0" u="none" strike="noStrike" cap="none">
              <a:solidFill>
                <a:srgbClr val="18191E"/>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p6"/>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219" name="Google Shape;219;p6"/>
          <p:cNvSpPr txBox="1"/>
          <p:nvPr/>
        </p:nvSpPr>
        <p:spPr>
          <a:xfrm>
            <a:off x="605482" y="663713"/>
            <a:ext cx="7776518" cy="420689"/>
          </a:xfrm>
          <a:prstGeom prst="rect">
            <a:avLst/>
          </a:prstGeom>
          <a:noFill/>
          <a:ln>
            <a:noFill/>
          </a:ln>
        </p:spPr>
        <p:txBody>
          <a:bodyPr spcFirstLastPara="1" wrap="square" lIns="91425" tIns="91425" rIns="91425" bIns="91425" anchor="b" anchorCtr="0">
            <a:normAutofit fontScale="32500" lnSpcReduction="20000"/>
          </a:bodyPr>
          <a:lstStyle/>
          <a:p>
            <a:pPr marL="0" marR="0" lvl="0" indent="0" algn="ctr" rtl="0">
              <a:lnSpc>
                <a:spcPct val="100000"/>
              </a:lnSpc>
              <a:spcBef>
                <a:spcPts val="0"/>
              </a:spcBef>
              <a:spcAft>
                <a:spcPts val="0"/>
              </a:spcAft>
              <a:buClr>
                <a:schemeClr val="dk1"/>
              </a:buClr>
              <a:buSzPct val="307692"/>
              <a:buFont typeface="Arial"/>
              <a:buNone/>
            </a:pPr>
            <a:r>
              <a:rPr lang="id" sz="5200" b="0" i="0" u="none" strike="noStrike" cap="none">
                <a:solidFill>
                  <a:schemeClr val="dk1"/>
                </a:solidFill>
                <a:latin typeface="Arial"/>
                <a:ea typeface="Arial"/>
                <a:cs typeface="Arial"/>
                <a:sym typeface="Arial"/>
              </a:rPr>
              <a:t>Data sampling</a:t>
            </a:r>
            <a:endParaRPr sz="5200" b="0" i="0" u="none" strike="noStrike" cap="none">
              <a:solidFill>
                <a:schemeClr val="dk1"/>
              </a:solidFill>
              <a:latin typeface="Arial"/>
              <a:ea typeface="Arial"/>
              <a:cs typeface="Arial"/>
              <a:sym typeface="Arial"/>
            </a:endParaRPr>
          </a:p>
        </p:txBody>
      </p:sp>
      <p:sp>
        <p:nvSpPr>
          <p:cNvPr id="220" name="Google Shape;220;p6"/>
          <p:cNvSpPr txBox="1"/>
          <p:nvPr/>
        </p:nvSpPr>
        <p:spPr>
          <a:xfrm>
            <a:off x="605482" y="1206500"/>
            <a:ext cx="7776518" cy="2600390"/>
          </a:xfrm>
          <a:prstGeom prst="rect">
            <a:avLst/>
          </a:prstGeom>
          <a:noFill/>
          <a:ln>
            <a:noFill/>
          </a:ln>
        </p:spPr>
        <p:txBody>
          <a:bodyPr spcFirstLastPara="1" wrap="square" lIns="91425" tIns="45700" rIns="91425" bIns="45700" anchor="t" anchorCtr="0">
            <a:noAutofit/>
          </a:bodyPr>
          <a:lstStyle/>
          <a:p>
            <a:pPr marL="368300" marR="0" lvl="0" indent="-342900" algn="l" rtl="0">
              <a:lnSpc>
                <a:spcPct val="100000"/>
              </a:lnSpc>
              <a:spcBef>
                <a:spcPts val="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Sampling Unit</a:t>
            </a:r>
            <a:r>
              <a:rPr lang="id" sz="1800" b="0" i="0" u="none" strike="noStrike" cap="none">
                <a:solidFill>
                  <a:srgbClr val="18191E"/>
                </a:solidFill>
                <a:latin typeface="Calibri"/>
                <a:ea typeface="Calibri"/>
                <a:cs typeface="Calibri"/>
                <a:sym typeface="Calibri"/>
              </a:rPr>
              <a:t>: smallest unit from which sample can be selected.</a:t>
            </a:r>
            <a:endParaRPr/>
          </a:p>
          <a:p>
            <a:pPr marL="736093" marR="0" lvl="3" indent="-285750" algn="l" rtl="0">
              <a:lnSpc>
                <a:spcPct val="100000"/>
              </a:lnSpc>
              <a:spcBef>
                <a:spcPts val="600"/>
              </a:spcBef>
              <a:spcAft>
                <a:spcPts val="0"/>
              </a:spcAft>
              <a:buClr>
                <a:srgbClr val="181818"/>
              </a:buClr>
              <a:buSzPts val="1191"/>
              <a:buFont typeface="Noto Sans Symbols"/>
              <a:buChar char="▪"/>
            </a:pPr>
            <a:r>
              <a:rPr lang="id" sz="1489" b="0" i="0" u="none" strike="noStrike" cap="none">
                <a:solidFill>
                  <a:schemeClr val="dk1"/>
                </a:solidFill>
                <a:latin typeface="Calibri"/>
                <a:ea typeface="Calibri"/>
                <a:cs typeface="Calibri"/>
                <a:sym typeface="Calibri"/>
              </a:rPr>
              <a:t>Example: household, </a:t>
            </a:r>
            <a:endParaRPr sz="1471" b="0" i="0" u="none" strike="noStrike" cap="none">
              <a:solidFill>
                <a:srgbClr val="18191E"/>
              </a:solidFill>
              <a:latin typeface="Calibri"/>
              <a:ea typeface="Calibri"/>
              <a:cs typeface="Calibri"/>
              <a:sym typeface="Calibri"/>
            </a:endParaRPr>
          </a:p>
          <a:p>
            <a:pPr marL="311150" marR="0" lvl="0" indent="-285750" algn="l" rtl="0">
              <a:lnSpc>
                <a:spcPct val="100000"/>
              </a:lnSpc>
              <a:spcBef>
                <a:spcPts val="60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Sampling frame</a:t>
            </a:r>
            <a:r>
              <a:rPr lang="id" sz="1800" b="0" i="0" u="none" strike="noStrike" cap="none">
                <a:solidFill>
                  <a:srgbClr val="18191E"/>
                </a:solidFill>
                <a:latin typeface="Calibri"/>
                <a:ea typeface="Calibri"/>
                <a:cs typeface="Calibri"/>
                <a:sym typeface="Calibri"/>
              </a:rPr>
              <a:t>: list of all the sampling units from which sample is drawn.</a:t>
            </a:r>
            <a:endParaRPr/>
          </a:p>
          <a:p>
            <a:pPr marL="736093" marR="0" lvl="3" indent="-285750" algn="l" rtl="0">
              <a:lnSpc>
                <a:spcPct val="100000"/>
              </a:lnSpc>
              <a:spcBef>
                <a:spcPts val="600"/>
              </a:spcBef>
              <a:spcAft>
                <a:spcPts val="0"/>
              </a:spcAft>
              <a:buClr>
                <a:srgbClr val="181818"/>
              </a:buClr>
              <a:buSzPts val="1177"/>
              <a:buFont typeface="Noto Sans Symbols"/>
              <a:buChar char="▪"/>
            </a:pPr>
            <a:r>
              <a:rPr lang="id" sz="1471" b="0" i="0" u="none" strike="noStrike" cap="none">
                <a:solidFill>
                  <a:srgbClr val="18191E"/>
                </a:solidFill>
                <a:latin typeface="Calibri"/>
                <a:ea typeface="Calibri"/>
                <a:cs typeface="Calibri"/>
                <a:sym typeface="Calibri"/>
              </a:rPr>
              <a:t>Example: a list of peoples infected with COVID19 in Jakarta Province, a list </a:t>
            </a:r>
            <a:r>
              <a:rPr lang="id" sz="1471" b="0" i="0" u="none" strike="noStrike" cap="none">
                <a:solidFill>
                  <a:schemeClr val="dk1"/>
                </a:solidFill>
                <a:latin typeface="Calibri"/>
                <a:ea typeface="Calibri"/>
                <a:cs typeface="Calibri"/>
                <a:sym typeface="Calibri"/>
              </a:rPr>
              <a:t>low-birth-weight infants di East Java Province.</a:t>
            </a:r>
            <a:endParaRPr sz="1471" b="0" i="0" u="none" strike="noStrike" cap="none">
              <a:solidFill>
                <a:srgbClr val="18191E"/>
              </a:solidFill>
              <a:latin typeface="Calibri"/>
              <a:ea typeface="Calibri"/>
              <a:cs typeface="Calibri"/>
              <a:sym typeface="Calibri"/>
            </a:endParaRPr>
          </a:p>
          <a:p>
            <a:pPr marL="311150" marR="0" lvl="0" indent="-285750" algn="l" rtl="0">
              <a:lnSpc>
                <a:spcPct val="100000"/>
              </a:lnSpc>
              <a:spcBef>
                <a:spcPts val="60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Sampling scheme</a:t>
            </a:r>
            <a:r>
              <a:rPr lang="id" sz="1800" b="0" i="0" u="none" strike="noStrike" cap="none">
                <a:solidFill>
                  <a:srgbClr val="18191E"/>
                </a:solidFill>
                <a:latin typeface="Calibri"/>
                <a:ea typeface="Calibri"/>
                <a:cs typeface="Calibri"/>
                <a:sym typeface="Calibri"/>
              </a:rPr>
              <a:t>: method of selecting sampling units from sampling frame.</a:t>
            </a:r>
            <a:endParaRPr/>
          </a:p>
          <a:p>
            <a:pPr marL="311150" marR="0" lvl="0" indent="-285750" algn="l" rtl="0">
              <a:lnSpc>
                <a:spcPct val="100000"/>
              </a:lnSpc>
              <a:spcBef>
                <a:spcPts val="60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Sampling</a:t>
            </a:r>
            <a:r>
              <a:rPr lang="id" sz="1800" b="0" i="0" u="none" strike="noStrike" cap="none">
                <a:solidFill>
                  <a:srgbClr val="18191E"/>
                </a:solidFill>
                <a:latin typeface="Calibri"/>
                <a:ea typeface="Calibri"/>
                <a:cs typeface="Calibri"/>
                <a:sym typeface="Calibri"/>
              </a:rPr>
              <a:t>: the process of selecting a group of people, events, behaviors, or other elements with which to conduct a study.</a:t>
            </a:r>
            <a:endParaRPr/>
          </a:p>
          <a:p>
            <a:pPr marL="311150" marR="0" lvl="0" indent="-194310" algn="l" rtl="0">
              <a:lnSpc>
                <a:spcPct val="100000"/>
              </a:lnSpc>
              <a:spcBef>
                <a:spcPts val="600"/>
              </a:spcBef>
              <a:spcAft>
                <a:spcPts val="0"/>
              </a:spcAft>
              <a:buClr>
                <a:srgbClr val="181818"/>
              </a:buClr>
              <a:buSzPts val="1440"/>
              <a:buFont typeface="Courier New"/>
              <a:buNone/>
            </a:pPr>
            <a:endParaRPr sz="1800" b="0" i="0" u="none" strike="noStrike" cap="none">
              <a:solidFill>
                <a:srgbClr val="18191E"/>
              </a:solidFill>
              <a:latin typeface="Calibri"/>
              <a:ea typeface="Calibri"/>
              <a:cs typeface="Calibri"/>
              <a:sym typeface="Calibri"/>
            </a:endParaRPr>
          </a:p>
          <a:p>
            <a:pPr marL="25400" marR="0" lvl="0" indent="0" algn="l" rtl="0">
              <a:lnSpc>
                <a:spcPct val="100000"/>
              </a:lnSpc>
              <a:spcBef>
                <a:spcPts val="600"/>
              </a:spcBef>
              <a:spcAft>
                <a:spcPts val="0"/>
              </a:spcAft>
              <a:buClr>
                <a:srgbClr val="181818"/>
              </a:buClr>
              <a:buSzPts val="1440"/>
              <a:buFont typeface="Corbel"/>
              <a:buNone/>
            </a:pPr>
            <a:endParaRPr sz="1800" b="1" i="0" u="none" strike="noStrike" cap="none">
              <a:solidFill>
                <a:srgbClr val="18191E"/>
              </a:solidFill>
              <a:latin typeface="Calibri"/>
              <a:ea typeface="Calibri"/>
              <a:cs typeface="Calibri"/>
              <a:sym typeface="Calibri"/>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586112" marR="0" lvl="2" indent="-205384" algn="l" rtl="0">
              <a:lnSpc>
                <a:spcPct val="100000"/>
              </a:lnSpc>
              <a:spcBef>
                <a:spcPts val="600"/>
              </a:spcBef>
              <a:spcAft>
                <a:spcPts val="0"/>
              </a:spcAft>
              <a:buClr>
                <a:srgbClr val="181818"/>
              </a:buClr>
              <a:buSzPts val="1266"/>
              <a:buFont typeface="Courier New"/>
              <a:buNone/>
            </a:pPr>
            <a:endParaRPr sz="1582" b="0" i="0" u="none" strike="noStrike" cap="none">
              <a:solidFill>
                <a:srgbClr val="18191E"/>
              </a:solidFill>
              <a:latin typeface="Calibri"/>
              <a:ea typeface="Calibri"/>
              <a:cs typeface="Calibri"/>
              <a:sym typeface="Calibri"/>
            </a:endParaRPr>
          </a:p>
          <a:p>
            <a:pPr marL="586112" marR="0" lvl="2" indent="-205384" algn="l" rtl="0">
              <a:lnSpc>
                <a:spcPct val="100000"/>
              </a:lnSpc>
              <a:spcBef>
                <a:spcPts val="600"/>
              </a:spcBef>
              <a:spcAft>
                <a:spcPts val="0"/>
              </a:spcAft>
              <a:buClr>
                <a:srgbClr val="181818"/>
              </a:buClr>
              <a:buSzPts val="1266"/>
              <a:buFont typeface="Courier New"/>
              <a:buNone/>
            </a:pPr>
            <a:endParaRPr sz="1582" b="1" i="0" u="none" strike="noStrike" cap="none">
              <a:solidFill>
                <a:srgbClr val="18191E"/>
              </a:solidFill>
              <a:latin typeface="Calibri"/>
              <a:ea typeface="Calibri"/>
              <a:cs typeface="Calibri"/>
              <a:sym typeface="Calibri"/>
            </a:endParaRPr>
          </a:p>
          <a:p>
            <a:pPr marL="25400" marR="0" lvl="0" indent="0" algn="l" rtl="0">
              <a:lnSpc>
                <a:spcPct val="100000"/>
              </a:lnSpc>
              <a:spcBef>
                <a:spcPts val="600"/>
              </a:spcBef>
              <a:spcAft>
                <a:spcPts val="0"/>
              </a:spcAft>
              <a:buClr>
                <a:srgbClr val="181818"/>
              </a:buClr>
              <a:buSzPts val="1440"/>
              <a:buFont typeface="Corbel"/>
              <a:buNone/>
            </a:pPr>
            <a:endParaRPr sz="1800" b="1" i="0" u="none" strike="noStrike" cap="none">
              <a:solidFill>
                <a:srgbClr val="18191E"/>
              </a:solidFill>
              <a:latin typeface="Calibri"/>
              <a:ea typeface="Calibri"/>
              <a:cs typeface="Calibri"/>
              <a:sym typeface="Calibri"/>
            </a:endParaRPr>
          </a:p>
        </p:txBody>
      </p:sp>
      <p:sp>
        <p:nvSpPr>
          <p:cNvPr id="221" name="Google Shape;221;p6"/>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222" name="Google Shape;222;p6"/>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2"/>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p102"/>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229" name="Google Shape;229;p102"/>
          <p:cNvSpPr txBox="1"/>
          <p:nvPr/>
        </p:nvSpPr>
        <p:spPr>
          <a:xfrm>
            <a:off x="558987" y="331055"/>
            <a:ext cx="7776518" cy="420689"/>
          </a:xfrm>
          <a:prstGeom prst="rect">
            <a:avLst/>
          </a:prstGeom>
          <a:noFill/>
          <a:ln>
            <a:noFill/>
          </a:ln>
        </p:spPr>
        <p:txBody>
          <a:bodyPr spcFirstLastPara="1" wrap="square" lIns="91425" tIns="91425" rIns="91425" bIns="91425" anchor="b" anchorCtr="0">
            <a:normAutofit fontScale="32500" lnSpcReduction="20000"/>
          </a:bodyPr>
          <a:lstStyle/>
          <a:p>
            <a:pPr marL="0" marR="0" lvl="0" indent="0" algn="ctr" rtl="0">
              <a:lnSpc>
                <a:spcPct val="100000"/>
              </a:lnSpc>
              <a:spcBef>
                <a:spcPts val="0"/>
              </a:spcBef>
              <a:spcAft>
                <a:spcPts val="0"/>
              </a:spcAft>
              <a:buClr>
                <a:schemeClr val="dk1"/>
              </a:buClr>
              <a:buSzPct val="307692"/>
              <a:buFont typeface="Arial"/>
              <a:buNone/>
            </a:pPr>
            <a:r>
              <a:rPr lang="id" sz="5200" b="0" i="0" u="none" strike="noStrike" cap="none">
                <a:solidFill>
                  <a:schemeClr val="dk1"/>
                </a:solidFill>
                <a:latin typeface="Arial"/>
                <a:ea typeface="Arial"/>
                <a:cs typeface="Arial"/>
                <a:sym typeface="Arial"/>
              </a:rPr>
              <a:t>Probability and Non-probability sampling</a:t>
            </a:r>
            <a:endParaRPr sz="5200" b="0" i="0" u="none" strike="noStrike" cap="none">
              <a:solidFill>
                <a:schemeClr val="dk1"/>
              </a:solidFill>
              <a:latin typeface="Arial"/>
              <a:ea typeface="Arial"/>
              <a:cs typeface="Arial"/>
              <a:sym typeface="Arial"/>
            </a:endParaRPr>
          </a:p>
        </p:txBody>
      </p:sp>
      <p:grpSp>
        <p:nvGrpSpPr>
          <p:cNvPr id="230" name="Google Shape;230;p102"/>
          <p:cNvGrpSpPr/>
          <p:nvPr/>
        </p:nvGrpSpPr>
        <p:grpSpPr>
          <a:xfrm>
            <a:off x="762000" y="1768929"/>
            <a:ext cx="7302654" cy="3015342"/>
            <a:chOff x="1277313" y="1090976"/>
            <a:chExt cx="9449108" cy="5096534"/>
          </a:xfrm>
        </p:grpSpPr>
        <p:sp>
          <p:nvSpPr>
            <p:cNvPr id="231" name="Google Shape;231;p102"/>
            <p:cNvSpPr/>
            <p:nvPr/>
          </p:nvSpPr>
          <p:spPr>
            <a:xfrm rot="-5400000" flipH="1">
              <a:off x="2965946" y="-545677"/>
              <a:ext cx="540000" cy="3917264"/>
            </a:xfrm>
            <a:prstGeom prst="roundRect">
              <a:avLst>
                <a:gd name="adj" fmla="val 50000"/>
              </a:avLst>
            </a:prstGeom>
            <a:solidFill>
              <a:srgbClr val="F7FFB3">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 name="Google Shape;232;p102"/>
            <p:cNvSpPr/>
            <p:nvPr/>
          </p:nvSpPr>
          <p:spPr>
            <a:xfrm rot="5400000">
              <a:off x="8498021" y="-545446"/>
              <a:ext cx="540000" cy="3916800"/>
            </a:xfrm>
            <a:prstGeom prst="roundRect">
              <a:avLst>
                <a:gd name="adj" fmla="val 50000"/>
              </a:avLst>
            </a:prstGeom>
            <a:solidFill>
              <a:srgbClr val="F7FFB3">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33" name="Google Shape;233;p102"/>
            <p:cNvSpPr/>
            <p:nvPr/>
          </p:nvSpPr>
          <p:spPr>
            <a:xfrm>
              <a:off x="6117768" y="1142955"/>
              <a:ext cx="331415" cy="330801"/>
            </a:xfrm>
            <a:custGeom>
              <a:avLst/>
              <a:gdLst/>
              <a:ahLst/>
              <a:cxnLst/>
              <a:rect l="l" t="t" r="r" b="b"/>
              <a:pathLst>
                <a:path w="331415" h="330801" extrusionOk="0">
                  <a:moveTo>
                    <a:pt x="209668" y="0"/>
                  </a:moveTo>
                  <a:lnTo>
                    <a:pt x="331415" y="330801"/>
                  </a:lnTo>
                  <a:lnTo>
                    <a:pt x="0" y="210738"/>
                  </a:lnTo>
                  <a:lnTo>
                    <a:pt x="209668" y="0"/>
                  </a:lnTo>
                  <a:close/>
                </a:path>
              </a:pathLst>
            </a:custGeom>
            <a:solidFill>
              <a:schemeClr val="accent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 name="Google Shape;234;p102"/>
            <p:cNvSpPr/>
            <p:nvPr/>
          </p:nvSpPr>
          <p:spPr>
            <a:xfrm>
              <a:off x="6117768" y="2210695"/>
              <a:ext cx="331415" cy="330801"/>
            </a:xfrm>
            <a:custGeom>
              <a:avLst/>
              <a:gdLst/>
              <a:ahLst/>
              <a:cxnLst/>
              <a:rect l="l" t="t" r="r" b="b"/>
              <a:pathLst>
                <a:path w="331415" h="330801" extrusionOk="0">
                  <a:moveTo>
                    <a:pt x="209668" y="0"/>
                  </a:moveTo>
                  <a:lnTo>
                    <a:pt x="331415" y="330801"/>
                  </a:lnTo>
                  <a:lnTo>
                    <a:pt x="0" y="210738"/>
                  </a:lnTo>
                  <a:lnTo>
                    <a:pt x="209668" y="0"/>
                  </a:lnTo>
                  <a:close/>
                </a:path>
              </a:pathLst>
            </a:cu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 name="Google Shape;235;p102"/>
            <p:cNvSpPr/>
            <p:nvPr/>
          </p:nvSpPr>
          <p:spPr>
            <a:xfrm>
              <a:off x="6117768" y="3278435"/>
              <a:ext cx="331415" cy="330801"/>
            </a:xfrm>
            <a:custGeom>
              <a:avLst/>
              <a:gdLst/>
              <a:ahLst/>
              <a:cxnLst/>
              <a:rect l="l" t="t" r="r" b="b"/>
              <a:pathLst>
                <a:path w="331415" h="330801" extrusionOk="0">
                  <a:moveTo>
                    <a:pt x="209668" y="0"/>
                  </a:moveTo>
                  <a:lnTo>
                    <a:pt x="331415" y="330801"/>
                  </a:lnTo>
                  <a:lnTo>
                    <a:pt x="0" y="210738"/>
                  </a:lnTo>
                  <a:lnTo>
                    <a:pt x="209668" y="0"/>
                  </a:lnTo>
                  <a:close/>
                </a:path>
              </a:pathLst>
            </a:cu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 name="Google Shape;236;p102"/>
            <p:cNvSpPr/>
            <p:nvPr/>
          </p:nvSpPr>
          <p:spPr>
            <a:xfrm>
              <a:off x="6117768" y="4346175"/>
              <a:ext cx="331415" cy="330801"/>
            </a:xfrm>
            <a:custGeom>
              <a:avLst/>
              <a:gdLst/>
              <a:ahLst/>
              <a:cxnLst/>
              <a:rect l="l" t="t" r="r" b="b"/>
              <a:pathLst>
                <a:path w="331415" h="330801" extrusionOk="0">
                  <a:moveTo>
                    <a:pt x="209668" y="0"/>
                  </a:moveTo>
                  <a:lnTo>
                    <a:pt x="331415" y="330801"/>
                  </a:lnTo>
                  <a:lnTo>
                    <a:pt x="0" y="210738"/>
                  </a:lnTo>
                  <a:lnTo>
                    <a:pt x="209668" y="0"/>
                  </a:lnTo>
                  <a:close/>
                </a:path>
              </a:pathLst>
            </a:cu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 name="Google Shape;237;p102"/>
            <p:cNvSpPr/>
            <p:nvPr/>
          </p:nvSpPr>
          <p:spPr>
            <a:xfrm>
              <a:off x="6117768" y="5410186"/>
              <a:ext cx="331415" cy="330801"/>
            </a:xfrm>
            <a:custGeom>
              <a:avLst/>
              <a:gdLst/>
              <a:ahLst/>
              <a:cxnLst/>
              <a:rect l="l" t="t" r="r" b="b"/>
              <a:pathLst>
                <a:path w="331415" h="330801" extrusionOk="0">
                  <a:moveTo>
                    <a:pt x="209668" y="0"/>
                  </a:moveTo>
                  <a:lnTo>
                    <a:pt x="331415" y="330801"/>
                  </a:lnTo>
                  <a:lnTo>
                    <a:pt x="0" y="210738"/>
                  </a:lnTo>
                  <a:lnTo>
                    <a:pt x="209668" y="0"/>
                  </a:lnTo>
                  <a:close/>
                </a:path>
              </a:pathLst>
            </a:cu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 name="Google Shape;238;p102"/>
            <p:cNvSpPr/>
            <p:nvPr/>
          </p:nvSpPr>
          <p:spPr>
            <a:xfrm>
              <a:off x="5622342" y="1142955"/>
              <a:ext cx="331416" cy="330801"/>
            </a:xfrm>
            <a:custGeom>
              <a:avLst/>
              <a:gdLst/>
              <a:ahLst/>
              <a:cxnLst/>
              <a:rect l="l" t="t" r="r" b="b"/>
              <a:pathLst>
                <a:path w="331416" h="330801" extrusionOk="0">
                  <a:moveTo>
                    <a:pt x="121748" y="0"/>
                  </a:moveTo>
                  <a:lnTo>
                    <a:pt x="331416" y="210738"/>
                  </a:lnTo>
                  <a:lnTo>
                    <a:pt x="0" y="330801"/>
                  </a:lnTo>
                  <a:lnTo>
                    <a:pt x="121748" y="0"/>
                  </a:lnTo>
                  <a:close/>
                </a:path>
              </a:pathLst>
            </a:cu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 name="Google Shape;239;p102"/>
            <p:cNvSpPr/>
            <p:nvPr/>
          </p:nvSpPr>
          <p:spPr>
            <a:xfrm>
              <a:off x="5622342" y="2210695"/>
              <a:ext cx="331416" cy="330801"/>
            </a:xfrm>
            <a:custGeom>
              <a:avLst/>
              <a:gdLst/>
              <a:ahLst/>
              <a:cxnLst/>
              <a:rect l="l" t="t" r="r" b="b"/>
              <a:pathLst>
                <a:path w="331416" h="330801" extrusionOk="0">
                  <a:moveTo>
                    <a:pt x="121748" y="0"/>
                  </a:moveTo>
                  <a:lnTo>
                    <a:pt x="331416" y="210738"/>
                  </a:lnTo>
                  <a:lnTo>
                    <a:pt x="0" y="330801"/>
                  </a:lnTo>
                  <a:lnTo>
                    <a:pt x="121748" y="0"/>
                  </a:lnTo>
                  <a:close/>
                </a:path>
              </a:pathLst>
            </a:cu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 name="Google Shape;240;p102"/>
            <p:cNvSpPr/>
            <p:nvPr/>
          </p:nvSpPr>
          <p:spPr>
            <a:xfrm>
              <a:off x="5622342" y="3278435"/>
              <a:ext cx="331416" cy="330801"/>
            </a:xfrm>
            <a:custGeom>
              <a:avLst/>
              <a:gdLst/>
              <a:ahLst/>
              <a:cxnLst/>
              <a:rect l="l" t="t" r="r" b="b"/>
              <a:pathLst>
                <a:path w="331416" h="330801" extrusionOk="0">
                  <a:moveTo>
                    <a:pt x="121748" y="0"/>
                  </a:moveTo>
                  <a:lnTo>
                    <a:pt x="331416" y="210738"/>
                  </a:lnTo>
                  <a:lnTo>
                    <a:pt x="0" y="330801"/>
                  </a:lnTo>
                  <a:lnTo>
                    <a:pt x="121748" y="0"/>
                  </a:lnTo>
                  <a:close/>
                </a:path>
              </a:pathLst>
            </a:cu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 name="Google Shape;241;p102"/>
            <p:cNvSpPr/>
            <p:nvPr/>
          </p:nvSpPr>
          <p:spPr>
            <a:xfrm>
              <a:off x="5622342" y="4346175"/>
              <a:ext cx="331416" cy="330801"/>
            </a:xfrm>
            <a:custGeom>
              <a:avLst/>
              <a:gdLst/>
              <a:ahLst/>
              <a:cxnLst/>
              <a:rect l="l" t="t" r="r" b="b"/>
              <a:pathLst>
                <a:path w="331416" h="330801" extrusionOk="0">
                  <a:moveTo>
                    <a:pt x="121748" y="0"/>
                  </a:moveTo>
                  <a:lnTo>
                    <a:pt x="331416" y="210738"/>
                  </a:lnTo>
                  <a:lnTo>
                    <a:pt x="0" y="330801"/>
                  </a:lnTo>
                  <a:lnTo>
                    <a:pt x="121748" y="0"/>
                  </a:lnTo>
                  <a:close/>
                </a:path>
              </a:pathLst>
            </a:cu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 name="Google Shape;242;p102"/>
            <p:cNvSpPr/>
            <p:nvPr/>
          </p:nvSpPr>
          <p:spPr>
            <a:xfrm>
              <a:off x="5622342" y="5410186"/>
              <a:ext cx="331416" cy="330801"/>
            </a:xfrm>
            <a:custGeom>
              <a:avLst/>
              <a:gdLst/>
              <a:ahLst/>
              <a:cxnLst/>
              <a:rect l="l" t="t" r="r" b="b"/>
              <a:pathLst>
                <a:path w="331416" h="330801" extrusionOk="0">
                  <a:moveTo>
                    <a:pt x="121748" y="0"/>
                  </a:moveTo>
                  <a:lnTo>
                    <a:pt x="331416" y="210738"/>
                  </a:lnTo>
                  <a:lnTo>
                    <a:pt x="0" y="330801"/>
                  </a:lnTo>
                  <a:lnTo>
                    <a:pt x="121748" y="0"/>
                  </a:lnTo>
                  <a:close/>
                </a:path>
              </a:pathLst>
            </a:custGeom>
            <a:solidFill>
              <a:schemeClr val="accent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 name="Google Shape;243;p102"/>
            <p:cNvSpPr/>
            <p:nvPr/>
          </p:nvSpPr>
          <p:spPr>
            <a:xfrm rot="10800000" flipH="1">
              <a:off x="4808739" y="114295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0C5AD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44" name="Google Shape;244;p102"/>
            <p:cNvGrpSpPr/>
            <p:nvPr/>
          </p:nvGrpSpPr>
          <p:grpSpPr>
            <a:xfrm rot="-5400000" flipH="1">
              <a:off x="5294310" y="1249479"/>
              <a:ext cx="558941" cy="775197"/>
              <a:chOff x="5935219" y="2328864"/>
              <a:chExt cx="1599056" cy="2217738"/>
            </a:xfrm>
          </p:grpSpPr>
          <p:sp>
            <p:nvSpPr>
              <p:cNvPr id="245" name="Google Shape;245;p102"/>
              <p:cNvSpPr/>
              <p:nvPr/>
            </p:nvSpPr>
            <p:spPr>
              <a:xfrm rot="-5400000">
                <a:off x="5625878" y="2638205"/>
                <a:ext cx="2217738" cy="1599056"/>
              </a:xfrm>
              <a:prstGeom prst="homePlate">
                <a:avLst>
                  <a:gd name="adj" fmla="val 29986"/>
                </a:avLst>
              </a:pr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 name="Google Shape;246;p102"/>
              <p:cNvSpPr/>
              <p:nvPr/>
            </p:nvSpPr>
            <p:spPr>
              <a:xfrm rot="-5400000">
                <a:off x="5761146" y="2735731"/>
                <a:ext cx="1947210" cy="1404000"/>
              </a:xfrm>
              <a:prstGeom prst="homePlate">
                <a:avLst>
                  <a:gd name="adj" fmla="val 29986"/>
                </a:avLst>
              </a:prstGeom>
              <a:solidFill>
                <a:srgbClr val="0C5ADB"/>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grpSp>
        <p:sp>
          <p:nvSpPr>
            <p:cNvPr id="247" name="Google Shape;247;p102"/>
            <p:cNvSpPr/>
            <p:nvPr/>
          </p:nvSpPr>
          <p:spPr>
            <a:xfrm rot="-5400000" flipH="1">
              <a:off x="2965945" y="522063"/>
              <a:ext cx="540000" cy="3917264"/>
            </a:xfrm>
            <a:prstGeom prst="roundRect">
              <a:avLst>
                <a:gd name="adj" fmla="val 50000"/>
              </a:avLst>
            </a:prstGeom>
            <a:solidFill>
              <a:srgbClr val="FFFF00">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 name="Google Shape;248;p102"/>
            <p:cNvSpPr/>
            <p:nvPr/>
          </p:nvSpPr>
          <p:spPr>
            <a:xfrm rot="10800000" flipH="1">
              <a:off x="4808739" y="221069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18181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49" name="Google Shape;249;p102"/>
            <p:cNvGrpSpPr/>
            <p:nvPr/>
          </p:nvGrpSpPr>
          <p:grpSpPr>
            <a:xfrm rot="-5400000" flipH="1">
              <a:off x="5294310" y="2317218"/>
              <a:ext cx="558940" cy="775197"/>
              <a:chOff x="5935220" y="2328863"/>
              <a:chExt cx="1599057" cy="2217737"/>
            </a:xfrm>
          </p:grpSpPr>
          <p:sp>
            <p:nvSpPr>
              <p:cNvPr id="250" name="Google Shape;250;p102"/>
              <p:cNvSpPr/>
              <p:nvPr/>
            </p:nvSpPr>
            <p:spPr>
              <a:xfrm rot="-5400000">
                <a:off x="5625880" y="2638203"/>
                <a:ext cx="2217737" cy="1599057"/>
              </a:xfrm>
              <a:prstGeom prst="homePlate">
                <a:avLst>
                  <a:gd name="adj" fmla="val 29986"/>
                </a:avLst>
              </a:pr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 name="Google Shape;251;p102"/>
              <p:cNvSpPr/>
              <p:nvPr/>
            </p:nvSpPr>
            <p:spPr>
              <a:xfrm rot="-5400000">
                <a:off x="5761144" y="2735731"/>
                <a:ext cx="1947209" cy="1404000"/>
              </a:xfrm>
              <a:prstGeom prst="homePlate">
                <a:avLst>
                  <a:gd name="adj" fmla="val 29986"/>
                </a:avLst>
              </a:prstGeom>
              <a:solidFill>
                <a:srgbClr val="181818"/>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Calibri"/>
                  <a:ea typeface="Calibri"/>
                  <a:cs typeface="Calibri"/>
                  <a:sym typeface="Calibri"/>
                </a:endParaRPr>
              </a:p>
            </p:txBody>
          </p:sp>
        </p:grpSp>
        <p:sp>
          <p:nvSpPr>
            <p:cNvPr id="252" name="Google Shape;252;p102"/>
            <p:cNvSpPr/>
            <p:nvPr/>
          </p:nvSpPr>
          <p:spPr>
            <a:xfrm rot="-5400000" flipH="1">
              <a:off x="2965945" y="1589802"/>
              <a:ext cx="540000" cy="3917264"/>
            </a:xfrm>
            <a:prstGeom prst="roundRect">
              <a:avLst>
                <a:gd name="adj" fmla="val 50000"/>
              </a:avLst>
            </a:prstGeom>
            <a:solidFill>
              <a:srgbClr val="C9E3F7">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 name="Google Shape;253;p102"/>
            <p:cNvSpPr/>
            <p:nvPr/>
          </p:nvSpPr>
          <p:spPr>
            <a:xfrm rot="10800000" flipH="1">
              <a:off x="4808739" y="327843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576C7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54" name="Google Shape;254;p102"/>
            <p:cNvGrpSpPr/>
            <p:nvPr/>
          </p:nvGrpSpPr>
          <p:grpSpPr>
            <a:xfrm rot="-5400000" flipH="1">
              <a:off x="5294310" y="3384958"/>
              <a:ext cx="558940" cy="775197"/>
              <a:chOff x="5935220" y="2328863"/>
              <a:chExt cx="1599057" cy="2217737"/>
            </a:xfrm>
          </p:grpSpPr>
          <p:sp>
            <p:nvSpPr>
              <p:cNvPr id="255" name="Google Shape;255;p102"/>
              <p:cNvSpPr/>
              <p:nvPr/>
            </p:nvSpPr>
            <p:spPr>
              <a:xfrm rot="-5400000">
                <a:off x="5625880" y="2638203"/>
                <a:ext cx="2217737" cy="1599057"/>
              </a:xfrm>
              <a:prstGeom prst="homePlate">
                <a:avLst>
                  <a:gd name="adj" fmla="val 29986"/>
                </a:avLst>
              </a:pr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 name="Google Shape;256;p102"/>
              <p:cNvSpPr/>
              <p:nvPr/>
            </p:nvSpPr>
            <p:spPr>
              <a:xfrm rot="-5400000">
                <a:off x="5761144" y="2735731"/>
                <a:ext cx="1947209" cy="1404000"/>
              </a:xfrm>
              <a:prstGeom prst="homePlate">
                <a:avLst>
                  <a:gd name="adj" fmla="val 29986"/>
                </a:avLst>
              </a:prstGeom>
              <a:solidFill>
                <a:srgbClr val="576C77"/>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Calibri"/>
                  <a:ea typeface="Calibri"/>
                  <a:cs typeface="Calibri"/>
                  <a:sym typeface="Calibri"/>
                </a:endParaRPr>
              </a:p>
            </p:txBody>
          </p:sp>
        </p:grpSp>
        <p:sp>
          <p:nvSpPr>
            <p:cNvPr id="257" name="Google Shape;257;p102"/>
            <p:cNvSpPr/>
            <p:nvPr/>
          </p:nvSpPr>
          <p:spPr>
            <a:xfrm rot="-5400000" flipH="1">
              <a:off x="2965945" y="2657542"/>
              <a:ext cx="540000" cy="3917264"/>
            </a:xfrm>
            <a:prstGeom prst="roundRect">
              <a:avLst>
                <a:gd name="adj" fmla="val 50000"/>
              </a:avLst>
            </a:prstGeom>
            <a:solidFill>
              <a:schemeClr val="accent4">
                <a:alpha val="13725"/>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 name="Google Shape;258;p102"/>
            <p:cNvSpPr/>
            <p:nvPr/>
          </p:nvSpPr>
          <p:spPr>
            <a:xfrm rot="10800000" flipH="1">
              <a:off x="4808739" y="434617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EF86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59" name="Google Shape;259;p102"/>
            <p:cNvGrpSpPr/>
            <p:nvPr/>
          </p:nvGrpSpPr>
          <p:grpSpPr>
            <a:xfrm rot="-5400000" flipH="1">
              <a:off x="5294310" y="4452698"/>
              <a:ext cx="558940" cy="775197"/>
              <a:chOff x="5935220" y="2328863"/>
              <a:chExt cx="1599057" cy="2217737"/>
            </a:xfrm>
          </p:grpSpPr>
          <p:sp>
            <p:nvSpPr>
              <p:cNvPr id="260" name="Google Shape;260;p102"/>
              <p:cNvSpPr/>
              <p:nvPr/>
            </p:nvSpPr>
            <p:spPr>
              <a:xfrm rot="-5400000">
                <a:off x="5625880" y="2638203"/>
                <a:ext cx="2217737" cy="1599057"/>
              </a:xfrm>
              <a:prstGeom prst="homePlate">
                <a:avLst>
                  <a:gd name="adj" fmla="val 29986"/>
                </a:avLst>
              </a:pr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1" name="Google Shape;261;p102"/>
              <p:cNvSpPr/>
              <p:nvPr/>
            </p:nvSpPr>
            <p:spPr>
              <a:xfrm rot="-5400000">
                <a:off x="5761144" y="2735731"/>
                <a:ext cx="1947209" cy="1404000"/>
              </a:xfrm>
              <a:prstGeom prst="homePlate">
                <a:avLst>
                  <a:gd name="adj" fmla="val 29986"/>
                </a:avLst>
              </a:prstGeom>
              <a:solidFill>
                <a:srgbClr val="EF8600"/>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Calibri"/>
                  <a:ea typeface="Calibri"/>
                  <a:cs typeface="Calibri"/>
                  <a:sym typeface="Calibri"/>
                </a:endParaRPr>
              </a:p>
            </p:txBody>
          </p:sp>
        </p:grpSp>
        <p:sp>
          <p:nvSpPr>
            <p:cNvPr id="262" name="Google Shape;262;p102"/>
            <p:cNvSpPr/>
            <p:nvPr/>
          </p:nvSpPr>
          <p:spPr>
            <a:xfrm rot="-5400000" flipH="1">
              <a:off x="2965946" y="3721553"/>
              <a:ext cx="540000" cy="3917264"/>
            </a:xfrm>
            <a:prstGeom prst="roundRect">
              <a:avLst>
                <a:gd name="adj" fmla="val 50000"/>
              </a:avLst>
            </a:prstGeom>
            <a:solidFill>
              <a:srgbClr val="1AF6B2">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3" name="Google Shape;263;p102"/>
            <p:cNvSpPr/>
            <p:nvPr/>
          </p:nvSpPr>
          <p:spPr>
            <a:xfrm rot="10800000" flipH="1">
              <a:off x="4808739" y="5410185"/>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00717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64" name="Google Shape;264;p102"/>
            <p:cNvGrpSpPr/>
            <p:nvPr/>
          </p:nvGrpSpPr>
          <p:grpSpPr>
            <a:xfrm rot="-5400000" flipH="1">
              <a:off x="5294310" y="5520441"/>
              <a:ext cx="558941" cy="775197"/>
              <a:chOff x="5935220" y="2328863"/>
              <a:chExt cx="1599057" cy="2217737"/>
            </a:xfrm>
          </p:grpSpPr>
          <p:sp>
            <p:nvSpPr>
              <p:cNvPr id="265" name="Google Shape;265;p102"/>
              <p:cNvSpPr/>
              <p:nvPr/>
            </p:nvSpPr>
            <p:spPr>
              <a:xfrm rot="-5400000">
                <a:off x="5625880" y="2638203"/>
                <a:ext cx="2217737" cy="1599057"/>
              </a:xfrm>
              <a:prstGeom prst="homePlate">
                <a:avLst>
                  <a:gd name="adj" fmla="val 29986"/>
                </a:avLst>
              </a:pr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6" name="Google Shape;266;p102"/>
              <p:cNvSpPr/>
              <p:nvPr/>
            </p:nvSpPr>
            <p:spPr>
              <a:xfrm rot="-5400000">
                <a:off x="5761144" y="2735731"/>
                <a:ext cx="1947209" cy="1404000"/>
              </a:xfrm>
              <a:prstGeom prst="homePlate">
                <a:avLst>
                  <a:gd name="adj" fmla="val 29986"/>
                </a:avLst>
              </a:prstGeom>
              <a:solidFill>
                <a:srgbClr val="00717D"/>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Calibri"/>
                  <a:ea typeface="Calibri"/>
                  <a:cs typeface="Calibri"/>
                  <a:sym typeface="Calibri"/>
                </a:endParaRPr>
              </a:p>
            </p:txBody>
          </p:sp>
        </p:grpSp>
        <p:sp>
          <p:nvSpPr>
            <p:cNvPr id="267" name="Google Shape;267;p102"/>
            <p:cNvSpPr/>
            <p:nvPr/>
          </p:nvSpPr>
          <p:spPr>
            <a:xfrm rot="10800000">
              <a:off x="6330707" y="1142955"/>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00717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68" name="Google Shape;268;p102"/>
            <p:cNvGrpSpPr/>
            <p:nvPr/>
          </p:nvGrpSpPr>
          <p:grpSpPr>
            <a:xfrm rot="5400000">
              <a:off x="6225893" y="1249479"/>
              <a:ext cx="558941" cy="775197"/>
              <a:chOff x="5935220" y="2328863"/>
              <a:chExt cx="1599057" cy="2217737"/>
            </a:xfrm>
          </p:grpSpPr>
          <p:sp>
            <p:nvSpPr>
              <p:cNvPr id="269" name="Google Shape;269;p102"/>
              <p:cNvSpPr/>
              <p:nvPr/>
            </p:nvSpPr>
            <p:spPr>
              <a:xfrm rot="-5400000">
                <a:off x="5625880" y="2638203"/>
                <a:ext cx="2217737" cy="1599057"/>
              </a:xfrm>
              <a:prstGeom prst="homePlate">
                <a:avLst>
                  <a:gd name="adj" fmla="val 29986"/>
                </a:avLst>
              </a:pr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0" name="Google Shape;270;p102"/>
              <p:cNvSpPr/>
              <p:nvPr/>
            </p:nvSpPr>
            <p:spPr>
              <a:xfrm rot="-5400000">
                <a:off x="5761145" y="2735730"/>
                <a:ext cx="1947211" cy="1404000"/>
              </a:xfrm>
              <a:prstGeom prst="homePlate">
                <a:avLst>
                  <a:gd name="adj" fmla="val 29986"/>
                </a:avLst>
              </a:prstGeom>
              <a:solidFill>
                <a:srgbClr val="00717D"/>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grpSp>
        <p:sp>
          <p:nvSpPr>
            <p:cNvPr id="271" name="Google Shape;271;p102"/>
            <p:cNvSpPr/>
            <p:nvPr/>
          </p:nvSpPr>
          <p:spPr>
            <a:xfrm rot="5400000">
              <a:off x="8498021" y="522294"/>
              <a:ext cx="540000" cy="3916800"/>
            </a:xfrm>
            <a:prstGeom prst="roundRect">
              <a:avLst>
                <a:gd name="adj" fmla="val 50000"/>
              </a:avLst>
            </a:prstGeom>
            <a:solidFill>
              <a:srgbClr val="FFFF00">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2" name="Google Shape;272;p102"/>
            <p:cNvSpPr/>
            <p:nvPr/>
          </p:nvSpPr>
          <p:spPr>
            <a:xfrm rot="10800000">
              <a:off x="6330707" y="221069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EF86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73" name="Google Shape;273;p102"/>
            <p:cNvGrpSpPr/>
            <p:nvPr/>
          </p:nvGrpSpPr>
          <p:grpSpPr>
            <a:xfrm rot="5400000">
              <a:off x="6225894" y="2317218"/>
              <a:ext cx="558940" cy="775197"/>
              <a:chOff x="5935220" y="2328863"/>
              <a:chExt cx="1599057" cy="2217737"/>
            </a:xfrm>
          </p:grpSpPr>
          <p:sp>
            <p:nvSpPr>
              <p:cNvPr id="274" name="Google Shape;274;p102"/>
              <p:cNvSpPr/>
              <p:nvPr/>
            </p:nvSpPr>
            <p:spPr>
              <a:xfrm rot="-5400000">
                <a:off x="5625880" y="2638203"/>
                <a:ext cx="2217737" cy="1599057"/>
              </a:xfrm>
              <a:prstGeom prst="homePlate">
                <a:avLst>
                  <a:gd name="adj" fmla="val 29986"/>
                </a:avLst>
              </a:pr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5" name="Google Shape;275;p102"/>
              <p:cNvSpPr/>
              <p:nvPr/>
            </p:nvSpPr>
            <p:spPr>
              <a:xfrm rot="-5400000">
                <a:off x="5761142" y="2735733"/>
                <a:ext cx="1947211" cy="1403999"/>
              </a:xfrm>
              <a:prstGeom prst="homePlate">
                <a:avLst>
                  <a:gd name="adj" fmla="val 29986"/>
                </a:avLst>
              </a:prstGeom>
              <a:solidFill>
                <a:srgbClr val="EF8600"/>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Calibri"/>
                  <a:ea typeface="Calibri"/>
                  <a:cs typeface="Calibri"/>
                  <a:sym typeface="Calibri"/>
                </a:endParaRPr>
              </a:p>
            </p:txBody>
          </p:sp>
        </p:grpSp>
        <p:sp>
          <p:nvSpPr>
            <p:cNvPr id="276" name="Google Shape;276;p102"/>
            <p:cNvSpPr/>
            <p:nvPr/>
          </p:nvSpPr>
          <p:spPr>
            <a:xfrm rot="5400000">
              <a:off x="8498021" y="1590034"/>
              <a:ext cx="540000" cy="3916800"/>
            </a:xfrm>
            <a:prstGeom prst="roundRect">
              <a:avLst>
                <a:gd name="adj" fmla="val 50000"/>
              </a:avLst>
            </a:prstGeom>
            <a:solidFill>
              <a:srgbClr val="C9E3F7">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7" name="Google Shape;277;p102"/>
            <p:cNvSpPr/>
            <p:nvPr/>
          </p:nvSpPr>
          <p:spPr>
            <a:xfrm rot="10800000">
              <a:off x="6330707" y="327843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576C7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78" name="Google Shape;278;p102"/>
            <p:cNvGrpSpPr/>
            <p:nvPr/>
          </p:nvGrpSpPr>
          <p:grpSpPr>
            <a:xfrm rot="5400000">
              <a:off x="6225894" y="3384958"/>
              <a:ext cx="558940" cy="775197"/>
              <a:chOff x="5935220" y="2328863"/>
              <a:chExt cx="1599057" cy="2217737"/>
            </a:xfrm>
          </p:grpSpPr>
          <p:sp>
            <p:nvSpPr>
              <p:cNvPr id="279" name="Google Shape;279;p102"/>
              <p:cNvSpPr/>
              <p:nvPr/>
            </p:nvSpPr>
            <p:spPr>
              <a:xfrm rot="-5400000">
                <a:off x="5625880" y="2638203"/>
                <a:ext cx="2217737" cy="1599057"/>
              </a:xfrm>
              <a:prstGeom prst="homePlate">
                <a:avLst>
                  <a:gd name="adj" fmla="val 29986"/>
                </a:avLst>
              </a:pr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102"/>
              <p:cNvSpPr/>
              <p:nvPr/>
            </p:nvSpPr>
            <p:spPr>
              <a:xfrm rot="-5400000">
                <a:off x="5761144" y="2735731"/>
                <a:ext cx="1947209" cy="1404000"/>
              </a:xfrm>
              <a:prstGeom prst="homePlate">
                <a:avLst>
                  <a:gd name="adj" fmla="val 29986"/>
                </a:avLst>
              </a:prstGeom>
              <a:solidFill>
                <a:srgbClr val="576C77"/>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Calibri"/>
                  <a:ea typeface="Calibri"/>
                  <a:cs typeface="Calibri"/>
                  <a:sym typeface="Calibri"/>
                </a:endParaRPr>
              </a:p>
            </p:txBody>
          </p:sp>
        </p:grpSp>
        <p:sp>
          <p:nvSpPr>
            <p:cNvPr id="281" name="Google Shape;281;p102"/>
            <p:cNvSpPr/>
            <p:nvPr/>
          </p:nvSpPr>
          <p:spPr>
            <a:xfrm rot="5400000">
              <a:off x="8498021" y="2657774"/>
              <a:ext cx="540000" cy="3916800"/>
            </a:xfrm>
            <a:prstGeom prst="roundRect">
              <a:avLst>
                <a:gd name="adj" fmla="val 50000"/>
              </a:avLst>
            </a:prstGeom>
            <a:solidFill>
              <a:schemeClr val="accent4">
                <a:alpha val="13725"/>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2" name="Google Shape;282;p102"/>
            <p:cNvSpPr/>
            <p:nvPr/>
          </p:nvSpPr>
          <p:spPr>
            <a:xfrm rot="10800000">
              <a:off x="6330707" y="4346174"/>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18181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83" name="Google Shape;283;p102"/>
            <p:cNvGrpSpPr/>
            <p:nvPr/>
          </p:nvGrpSpPr>
          <p:grpSpPr>
            <a:xfrm rot="5400000">
              <a:off x="6225894" y="4452698"/>
              <a:ext cx="558940" cy="775197"/>
              <a:chOff x="5935220" y="2328863"/>
              <a:chExt cx="1599057" cy="2217737"/>
            </a:xfrm>
          </p:grpSpPr>
          <p:sp>
            <p:nvSpPr>
              <p:cNvPr id="284" name="Google Shape;284;p102"/>
              <p:cNvSpPr/>
              <p:nvPr/>
            </p:nvSpPr>
            <p:spPr>
              <a:xfrm rot="-5400000">
                <a:off x="5625880" y="2638203"/>
                <a:ext cx="2217737" cy="1599057"/>
              </a:xfrm>
              <a:prstGeom prst="homePlate">
                <a:avLst>
                  <a:gd name="adj" fmla="val 29986"/>
                </a:avLst>
              </a:pr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5" name="Google Shape;285;p102"/>
              <p:cNvSpPr/>
              <p:nvPr/>
            </p:nvSpPr>
            <p:spPr>
              <a:xfrm rot="-5400000">
                <a:off x="5761144" y="2735731"/>
                <a:ext cx="1947209" cy="1404000"/>
              </a:xfrm>
              <a:prstGeom prst="homePlate">
                <a:avLst>
                  <a:gd name="adj" fmla="val 29986"/>
                </a:avLst>
              </a:prstGeom>
              <a:solidFill>
                <a:srgbClr val="181818"/>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Calibri"/>
                  <a:ea typeface="Calibri"/>
                  <a:cs typeface="Calibri"/>
                  <a:sym typeface="Calibri"/>
                </a:endParaRPr>
              </a:p>
            </p:txBody>
          </p:sp>
        </p:grpSp>
        <p:sp>
          <p:nvSpPr>
            <p:cNvPr id="286" name="Google Shape;286;p102"/>
            <p:cNvSpPr/>
            <p:nvPr/>
          </p:nvSpPr>
          <p:spPr>
            <a:xfrm rot="5400000">
              <a:off x="8498021" y="3721785"/>
              <a:ext cx="540000" cy="3916800"/>
            </a:xfrm>
            <a:prstGeom prst="roundRect">
              <a:avLst>
                <a:gd name="adj" fmla="val 50000"/>
              </a:avLst>
            </a:prstGeom>
            <a:solidFill>
              <a:srgbClr val="1AF6B2">
                <a:alpha val="1372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7" name="Google Shape;287;p102"/>
            <p:cNvSpPr/>
            <p:nvPr/>
          </p:nvSpPr>
          <p:spPr>
            <a:xfrm rot="10800000">
              <a:off x="6330707" y="5410185"/>
              <a:ext cx="936000" cy="540000"/>
            </a:xfrm>
            <a:custGeom>
              <a:avLst/>
              <a:gdLst/>
              <a:ahLst/>
              <a:cxnLst/>
              <a:rect l="l" t="t" r="r" b="b"/>
              <a:pathLst>
                <a:path w="2947839" h="1530349" extrusionOk="0">
                  <a:moveTo>
                    <a:pt x="0" y="1530349"/>
                  </a:moveTo>
                  <a:lnTo>
                    <a:pt x="897978" y="0"/>
                  </a:lnTo>
                  <a:lnTo>
                    <a:pt x="2351067" y="0"/>
                  </a:lnTo>
                  <a:lnTo>
                    <a:pt x="2947839" y="1017029"/>
                  </a:lnTo>
                  <a:lnTo>
                    <a:pt x="2947839" y="1530349"/>
                  </a:lnTo>
                  <a:close/>
                </a:path>
              </a:pathLst>
            </a:custGeom>
            <a:solidFill>
              <a:srgbClr val="0C5AD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88" name="Google Shape;288;p102"/>
            <p:cNvGrpSpPr/>
            <p:nvPr/>
          </p:nvGrpSpPr>
          <p:grpSpPr>
            <a:xfrm rot="5400000">
              <a:off x="6225893" y="5520441"/>
              <a:ext cx="558941" cy="775197"/>
              <a:chOff x="5935220" y="2328863"/>
              <a:chExt cx="1599057" cy="2217737"/>
            </a:xfrm>
          </p:grpSpPr>
          <p:sp>
            <p:nvSpPr>
              <p:cNvPr id="289" name="Google Shape;289;p102"/>
              <p:cNvSpPr/>
              <p:nvPr/>
            </p:nvSpPr>
            <p:spPr>
              <a:xfrm rot="-5400000">
                <a:off x="5625880" y="2638203"/>
                <a:ext cx="2217737" cy="1599057"/>
              </a:xfrm>
              <a:prstGeom prst="homePlate">
                <a:avLst>
                  <a:gd name="adj" fmla="val 29986"/>
                </a:avLst>
              </a:pr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0" name="Google Shape;290;p102"/>
              <p:cNvSpPr/>
              <p:nvPr/>
            </p:nvSpPr>
            <p:spPr>
              <a:xfrm rot="-5400000">
                <a:off x="5761144" y="2735731"/>
                <a:ext cx="1947209" cy="1404000"/>
              </a:xfrm>
              <a:prstGeom prst="homePlate">
                <a:avLst>
                  <a:gd name="adj" fmla="val 29986"/>
                </a:avLst>
              </a:prstGeom>
              <a:solidFill>
                <a:srgbClr val="0C5ADB"/>
              </a:solidFill>
              <a:ln w="38100" cap="flat" cmpd="sng">
                <a:solidFill>
                  <a:schemeClr val="lt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id" sz="2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Calibri"/>
                  <a:ea typeface="Calibri"/>
                  <a:cs typeface="Calibri"/>
                  <a:sym typeface="Calibri"/>
                </a:endParaRPr>
              </a:p>
            </p:txBody>
          </p:sp>
        </p:grpSp>
        <p:sp>
          <p:nvSpPr>
            <p:cNvPr id="291" name="Google Shape;291;p102"/>
            <p:cNvSpPr/>
            <p:nvPr/>
          </p:nvSpPr>
          <p:spPr>
            <a:xfrm>
              <a:off x="7306638" y="5366451"/>
              <a:ext cx="3383999" cy="442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292" name="Google Shape;292;p102"/>
            <p:cNvSpPr/>
            <p:nvPr/>
          </p:nvSpPr>
          <p:spPr>
            <a:xfrm>
              <a:off x="1305889" y="2253402"/>
              <a:ext cx="3486150" cy="44210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Systematic sampling</a:t>
              </a:r>
              <a:endParaRPr sz="1100" b="0" i="0" u="none" strike="noStrike" cap="none">
                <a:solidFill>
                  <a:srgbClr val="000000"/>
                </a:solidFill>
                <a:latin typeface="Arial"/>
                <a:ea typeface="Arial"/>
                <a:cs typeface="Arial"/>
                <a:sym typeface="Arial"/>
              </a:endParaRPr>
            </a:p>
          </p:txBody>
        </p:sp>
        <p:sp>
          <p:nvSpPr>
            <p:cNvPr id="293" name="Google Shape;293;p102"/>
            <p:cNvSpPr/>
            <p:nvPr/>
          </p:nvSpPr>
          <p:spPr>
            <a:xfrm>
              <a:off x="1305889" y="3321144"/>
              <a:ext cx="3486150" cy="44210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Stratified sampling</a:t>
              </a:r>
              <a:endParaRPr sz="1000" b="0" i="0" u="none" strike="noStrike" cap="none">
                <a:solidFill>
                  <a:srgbClr val="FFFFFF"/>
                </a:solidFill>
                <a:latin typeface="Arial"/>
                <a:ea typeface="Arial"/>
                <a:cs typeface="Arial"/>
                <a:sym typeface="Arial"/>
              </a:endParaRPr>
            </a:p>
          </p:txBody>
        </p:sp>
        <p:sp>
          <p:nvSpPr>
            <p:cNvPr id="294" name="Google Shape;294;p102"/>
            <p:cNvSpPr/>
            <p:nvPr/>
          </p:nvSpPr>
          <p:spPr>
            <a:xfrm>
              <a:off x="1305889" y="4339826"/>
              <a:ext cx="3486150" cy="44210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Multistage sampling</a:t>
              </a:r>
              <a:endParaRPr sz="1100" b="0" i="0" u="none" strike="noStrike" cap="none">
                <a:solidFill>
                  <a:srgbClr val="000000"/>
                </a:solidFill>
                <a:latin typeface="Arial"/>
                <a:ea typeface="Arial"/>
                <a:cs typeface="Arial"/>
                <a:sym typeface="Arial"/>
              </a:endParaRPr>
            </a:p>
          </p:txBody>
        </p:sp>
        <p:sp>
          <p:nvSpPr>
            <p:cNvPr id="295" name="Google Shape;295;p102"/>
            <p:cNvSpPr/>
            <p:nvPr/>
          </p:nvSpPr>
          <p:spPr>
            <a:xfrm>
              <a:off x="1305889" y="5371510"/>
              <a:ext cx="3486150" cy="44210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Cluster sampling</a:t>
              </a:r>
              <a:endParaRPr sz="1100" b="0" i="0" u="none" strike="noStrike" cap="none">
                <a:solidFill>
                  <a:srgbClr val="000000"/>
                </a:solidFill>
                <a:latin typeface="Arial"/>
                <a:ea typeface="Arial"/>
                <a:cs typeface="Arial"/>
                <a:sym typeface="Arial"/>
              </a:endParaRPr>
            </a:p>
          </p:txBody>
        </p:sp>
        <p:sp>
          <p:nvSpPr>
            <p:cNvPr id="296" name="Google Shape;296;p102"/>
            <p:cNvSpPr/>
            <p:nvPr/>
          </p:nvSpPr>
          <p:spPr>
            <a:xfrm>
              <a:off x="1305889" y="1090976"/>
              <a:ext cx="3486150" cy="44210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Simple random sampling</a:t>
              </a:r>
              <a:endParaRPr sz="1100" b="0" i="0" u="none" strike="noStrike" cap="none">
                <a:solidFill>
                  <a:srgbClr val="000000"/>
                </a:solidFill>
                <a:latin typeface="Arial"/>
                <a:ea typeface="Arial"/>
                <a:cs typeface="Arial"/>
                <a:sym typeface="Arial"/>
              </a:endParaRPr>
            </a:p>
          </p:txBody>
        </p:sp>
        <p:sp>
          <p:nvSpPr>
            <p:cNvPr id="297" name="Google Shape;297;p102"/>
            <p:cNvSpPr/>
            <p:nvPr/>
          </p:nvSpPr>
          <p:spPr>
            <a:xfrm>
              <a:off x="7306638" y="1104444"/>
              <a:ext cx="3383999" cy="442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d" sz="1100" b="0" i="0" u="none" strike="noStrike" cap="none">
                  <a:solidFill>
                    <a:srgbClr val="000000"/>
                  </a:solidFill>
                  <a:latin typeface="Arial"/>
                  <a:ea typeface="Arial"/>
                  <a:cs typeface="Arial"/>
                  <a:sym typeface="Arial"/>
                </a:rPr>
                <a:t>Convenience sampling (ease of access)</a:t>
              </a:r>
              <a:endParaRPr/>
            </a:p>
          </p:txBody>
        </p:sp>
        <p:sp>
          <p:nvSpPr>
            <p:cNvPr id="298" name="Google Shape;298;p102"/>
            <p:cNvSpPr/>
            <p:nvPr/>
          </p:nvSpPr>
          <p:spPr>
            <a:xfrm>
              <a:off x="7306638" y="2185636"/>
              <a:ext cx="3383999" cy="442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d" sz="1100" b="0" i="0" u="none" strike="noStrike" cap="none">
                  <a:solidFill>
                    <a:srgbClr val="000000"/>
                  </a:solidFill>
                  <a:latin typeface="Arial"/>
                  <a:ea typeface="Arial"/>
                  <a:cs typeface="Arial"/>
                  <a:sym typeface="Arial"/>
                </a:rPr>
                <a:t>Snowball sampling (friend of friends)</a:t>
              </a:r>
              <a:endParaRPr/>
            </a:p>
          </p:txBody>
        </p:sp>
        <p:sp>
          <p:nvSpPr>
            <p:cNvPr id="299" name="Google Shape;299;p102"/>
            <p:cNvSpPr/>
            <p:nvPr/>
          </p:nvSpPr>
          <p:spPr>
            <a:xfrm>
              <a:off x="7306638" y="3302094"/>
              <a:ext cx="3383999" cy="442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Purposive sampling (judgemental)</a:t>
              </a:r>
              <a:endParaRPr sz="1100" b="0" i="0" u="none" strike="noStrike" cap="none">
                <a:solidFill>
                  <a:srgbClr val="000000"/>
                </a:solidFill>
                <a:latin typeface="Arial"/>
                <a:ea typeface="Arial"/>
                <a:cs typeface="Arial"/>
                <a:sym typeface="Arial"/>
              </a:endParaRPr>
            </a:p>
          </p:txBody>
        </p:sp>
        <p:sp>
          <p:nvSpPr>
            <p:cNvPr id="300" name="Google Shape;300;p102"/>
            <p:cNvSpPr/>
            <p:nvPr/>
          </p:nvSpPr>
          <p:spPr>
            <a:xfrm>
              <a:off x="7306638" y="4371014"/>
              <a:ext cx="3383999" cy="442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d" sz="1100" b="0" i="0" u="none" strike="noStrike" cap="none">
                  <a:solidFill>
                    <a:srgbClr val="000000"/>
                  </a:solidFill>
                  <a:latin typeface="Arial"/>
                  <a:ea typeface="Arial"/>
                  <a:cs typeface="Arial"/>
                  <a:sym typeface="Arial"/>
                </a:rPr>
                <a:t>Quota sampling</a:t>
              </a:r>
              <a:endParaRPr sz="1100" b="0" i="0" u="none" strike="noStrike" cap="none">
                <a:solidFill>
                  <a:srgbClr val="FF0000"/>
                </a:solidFill>
                <a:latin typeface="Arial"/>
                <a:ea typeface="Arial"/>
                <a:cs typeface="Arial"/>
                <a:sym typeface="Arial"/>
              </a:endParaRPr>
            </a:p>
          </p:txBody>
        </p:sp>
      </p:grpSp>
      <p:sp>
        <p:nvSpPr>
          <p:cNvPr id="301" name="Google Shape;301;p102"/>
          <p:cNvSpPr txBox="1"/>
          <p:nvPr/>
        </p:nvSpPr>
        <p:spPr>
          <a:xfrm>
            <a:off x="1101212" y="1221838"/>
            <a:ext cx="32749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d" sz="1800" b="1" i="0" u="none" strike="noStrike" cap="none">
                <a:solidFill>
                  <a:srgbClr val="0070C0"/>
                </a:solidFill>
                <a:latin typeface="Calibri"/>
                <a:ea typeface="Calibri"/>
                <a:cs typeface="Calibri"/>
                <a:sym typeface="Calibri"/>
              </a:rPr>
              <a:t>Probability Sampling Techniques</a:t>
            </a:r>
            <a:endParaRPr/>
          </a:p>
        </p:txBody>
      </p:sp>
      <p:sp>
        <p:nvSpPr>
          <p:cNvPr id="302" name="Google Shape;302;p102"/>
          <p:cNvSpPr txBox="1"/>
          <p:nvPr/>
        </p:nvSpPr>
        <p:spPr>
          <a:xfrm>
            <a:off x="4539438" y="1221838"/>
            <a:ext cx="37446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d" sz="1800" b="1" i="0" u="none" strike="noStrike" cap="none">
                <a:solidFill>
                  <a:srgbClr val="0070C0"/>
                </a:solidFill>
                <a:latin typeface="Calibri"/>
                <a:ea typeface="Calibri"/>
                <a:cs typeface="Calibri"/>
                <a:sym typeface="Calibri"/>
              </a:rPr>
              <a:t>Non-probability Sampling Techniques</a:t>
            </a:r>
            <a:endParaRPr/>
          </a:p>
        </p:txBody>
      </p:sp>
      <p:sp>
        <p:nvSpPr>
          <p:cNvPr id="303" name="Google Shape;303;p102"/>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04" name="Google Shape;304;p102"/>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03"/>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03"/>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311" name="Google Shape;311;p103"/>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312" name="Google Shape;312;p103"/>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313" name="Google Shape;313;p103"/>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314" name="Google Shape;314;p103"/>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15" name="Google Shape;315;p103"/>
          <p:cNvSpPr txBox="1"/>
          <p:nvPr/>
        </p:nvSpPr>
        <p:spPr>
          <a:xfrm>
            <a:off x="623400" y="222527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F3570"/>
                </a:solidFill>
                <a:latin typeface="Overlock"/>
                <a:ea typeface="Overlock"/>
                <a:cs typeface="Overlock"/>
                <a:sym typeface="Overlock"/>
              </a:rPr>
              <a:t>2. Menentukan Attributes dan Record Data</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4"/>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04"/>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322" name="Google Shape;322;p104"/>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323" name="Google Shape;323;p104"/>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324" name="Google Shape;324;p104"/>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325" name="Google Shape;325;p104"/>
          <p:cNvPicPr preferRelativeResize="0"/>
          <p:nvPr/>
        </p:nvPicPr>
        <p:blipFill rotWithShape="1">
          <a:blip r:embed="rId4">
            <a:alphaModFix/>
          </a:blip>
          <a:srcRect/>
          <a:stretch/>
        </p:blipFill>
        <p:spPr>
          <a:xfrm>
            <a:off x="456325" y="446662"/>
            <a:ext cx="6889872" cy="1881465"/>
          </a:xfrm>
          <a:prstGeom prst="rect">
            <a:avLst/>
          </a:prstGeom>
          <a:noFill/>
          <a:ln>
            <a:noFill/>
          </a:ln>
        </p:spPr>
      </p:pic>
      <p:pic>
        <p:nvPicPr>
          <p:cNvPr id="326" name="Google Shape;326;p104"/>
          <p:cNvPicPr preferRelativeResize="0"/>
          <p:nvPr/>
        </p:nvPicPr>
        <p:blipFill rotWithShape="1">
          <a:blip r:embed="rId5">
            <a:alphaModFix/>
          </a:blip>
          <a:srcRect/>
          <a:stretch/>
        </p:blipFill>
        <p:spPr>
          <a:xfrm>
            <a:off x="1077899" y="2231363"/>
            <a:ext cx="6194425" cy="28273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05"/>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p105"/>
          <p:cNvPicPr preferRelativeResize="0"/>
          <p:nvPr/>
        </p:nvPicPr>
        <p:blipFill rotWithShape="1">
          <a:blip r:embed="rId3">
            <a:alphaModFix/>
          </a:blip>
          <a:srcRect/>
          <a:stretch/>
        </p:blipFill>
        <p:spPr>
          <a:xfrm>
            <a:off x="7831000" y="-228600"/>
            <a:ext cx="1301194" cy="707624"/>
          </a:xfrm>
          <a:prstGeom prst="rect">
            <a:avLst/>
          </a:prstGeom>
          <a:noFill/>
          <a:ln>
            <a:noFill/>
          </a:ln>
        </p:spPr>
      </p:pic>
      <p:pic>
        <p:nvPicPr>
          <p:cNvPr id="333" name="Google Shape;333;p105"/>
          <p:cNvPicPr preferRelativeResize="0"/>
          <p:nvPr/>
        </p:nvPicPr>
        <p:blipFill rotWithShape="1">
          <a:blip r:embed="rId4">
            <a:alphaModFix/>
          </a:blip>
          <a:srcRect/>
          <a:stretch/>
        </p:blipFill>
        <p:spPr>
          <a:xfrm>
            <a:off x="887023" y="479024"/>
            <a:ext cx="6056954" cy="4454441"/>
          </a:xfrm>
          <a:prstGeom prst="rect">
            <a:avLst/>
          </a:prstGeom>
          <a:noFill/>
          <a:ln>
            <a:noFill/>
          </a:ln>
        </p:spPr>
      </p:pic>
      <p:sp>
        <p:nvSpPr>
          <p:cNvPr id="334" name="Google Shape;334;p105"/>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35" name="Google Shape;335;p105"/>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06"/>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p106"/>
          <p:cNvPicPr preferRelativeResize="0"/>
          <p:nvPr/>
        </p:nvPicPr>
        <p:blipFill rotWithShape="1">
          <a:blip r:embed="rId3">
            <a:alphaModFix/>
          </a:blip>
          <a:srcRect/>
          <a:stretch/>
        </p:blipFill>
        <p:spPr>
          <a:xfrm>
            <a:off x="7831000" y="-228600"/>
            <a:ext cx="1301194" cy="707624"/>
          </a:xfrm>
          <a:prstGeom prst="rect">
            <a:avLst/>
          </a:prstGeom>
          <a:noFill/>
          <a:ln>
            <a:noFill/>
          </a:ln>
        </p:spPr>
      </p:pic>
      <p:pic>
        <p:nvPicPr>
          <p:cNvPr id="342" name="Google Shape;342;p106"/>
          <p:cNvPicPr preferRelativeResize="0"/>
          <p:nvPr/>
        </p:nvPicPr>
        <p:blipFill rotWithShape="1">
          <a:blip r:embed="rId4">
            <a:alphaModFix/>
          </a:blip>
          <a:srcRect/>
          <a:stretch/>
        </p:blipFill>
        <p:spPr>
          <a:xfrm>
            <a:off x="754453" y="1299650"/>
            <a:ext cx="6988146" cy="3353091"/>
          </a:xfrm>
          <a:prstGeom prst="rect">
            <a:avLst/>
          </a:prstGeom>
          <a:noFill/>
          <a:ln>
            <a:noFill/>
          </a:ln>
        </p:spPr>
      </p:pic>
      <p:sp>
        <p:nvSpPr>
          <p:cNvPr id="343" name="Google Shape;343;p106"/>
          <p:cNvSpPr txBox="1"/>
          <p:nvPr/>
        </p:nvSpPr>
        <p:spPr>
          <a:xfrm>
            <a:off x="118697" y="365124"/>
            <a:ext cx="8515350" cy="685799"/>
          </a:xfrm>
          <a:prstGeom prst="rect">
            <a:avLst/>
          </a:prstGeom>
          <a:noFill/>
          <a:ln>
            <a:noFill/>
          </a:ln>
        </p:spPr>
        <p:txBody>
          <a:bodyPr spcFirstLastPara="1" wrap="square" lIns="91425" tIns="91425" rIns="91425" bIns="91425" anchor="b" anchorCtr="0">
            <a:normAutofit fontScale="77500" lnSpcReduction="20000"/>
          </a:bodyPr>
          <a:lstStyle/>
          <a:p>
            <a:pPr marL="0" marR="0" lvl="0" indent="0" algn="ctr" rtl="0">
              <a:lnSpc>
                <a:spcPct val="100000"/>
              </a:lnSpc>
              <a:spcBef>
                <a:spcPts val="0"/>
              </a:spcBef>
              <a:spcAft>
                <a:spcPts val="0"/>
              </a:spcAft>
              <a:buClr>
                <a:schemeClr val="dk1"/>
              </a:buClr>
              <a:buSzPct val="129032"/>
              <a:buFont typeface="Arial"/>
              <a:buNone/>
            </a:pPr>
            <a:r>
              <a:rPr lang="id" sz="5200" b="0" i="0" u="none" strike="noStrike" cap="none">
                <a:solidFill>
                  <a:schemeClr val="dk1"/>
                </a:solidFill>
                <a:latin typeface="Arial"/>
                <a:ea typeface="Arial"/>
                <a:cs typeface="Arial"/>
                <a:sym typeface="Arial"/>
              </a:rPr>
              <a:t>Tipe Data</a:t>
            </a:r>
            <a:endParaRPr sz="5200" b="0" i="0" u="none" strike="noStrike" cap="none">
              <a:solidFill>
                <a:schemeClr val="dk1"/>
              </a:solidFill>
              <a:latin typeface="Arial"/>
              <a:ea typeface="Arial"/>
              <a:cs typeface="Arial"/>
              <a:sym typeface="Arial"/>
            </a:endParaRPr>
          </a:p>
        </p:txBody>
      </p:sp>
      <p:sp>
        <p:nvSpPr>
          <p:cNvPr id="344" name="Google Shape;344;p106"/>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45" name="Google Shape;345;p106"/>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07"/>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1" name="Google Shape;351;p107"/>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352" name="Google Shape;352;p107"/>
          <p:cNvSpPr txBox="1"/>
          <p:nvPr/>
        </p:nvSpPr>
        <p:spPr>
          <a:xfrm>
            <a:off x="594897" y="976375"/>
            <a:ext cx="7886700" cy="5562601"/>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C00000"/>
                </a:solidFill>
                <a:latin typeface="Arial"/>
                <a:ea typeface="Arial"/>
                <a:cs typeface="Arial"/>
                <a:sym typeface="Arial"/>
              </a:rPr>
              <a:t>nominal</a:t>
            </a:r>
            <a:r>
              <a:rPr lang="id" sz="1800" b="0" i="0" u="none" strike="noStrike" cap="none">
                <a:solidFill>
                  <a:schemeClr val="dk2"/>
                </a:solidFill>
                <a:latin typeface="Arial"/>
                <a:ea typeface="Arial"/>
                <a:cs typeface="Arial"/>
                <a:sym typeface="Arial"/>
              </a:rPr>
              <a:t>: nilai secara kategori</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C00000"/>
                </a:solidFill>
                <a:latin typeface="Arial"/>
                <a:ea typeface="Arial"/>
                <a:cs typeface="Arial"/>
                <a:sym typeface="Arial"/>
              </a:rPr>
              <a:t>binominal</a:t>
            </a:r>
            <a:r>
              <a:rPr lang="id" sz="1800" b="0" i="0" u="none" strike="noStrike" cap="none">
                <a:solidFill>
                  <a:schemeClr val="dk2"/>
                </a:solidFill>
                <a:latin typeface="Arial"/>
                <a:ea typeface="Arial"/>
                <a:cs typeface="Arial"/>
                <a:sym typeface="Arial"/>
              </a:rPr>
              <a:t>: nominal dua nilai</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C00000"/>
                </a:solidFill>
                <a:latin typeface="Arial"/>
                <a:ea typeface="Arial"/>
                <a:cs typeface="Arial"/>
                <a:sym typeface="Arial"/>
              </a:rPr>
              <a:t>polynominal</a:t>
            </a:r>
            <a:r>
              <a:rPr lang="id" sz="1800" b="0" i="0" u="none" strike="noStrike" cap="none">
                <a:solidFill>
                  <a:schemeClr val="dk2"/>
                </a:solidFill>
                <a:latin typeface="Arial"/>
                <a:ea typeface="Arial"/>
                <a:cs typeface="Arial"/>
                <a:sym typeface="Arial"/>
              </a:rPr>
              <a:t>: nominal lebih dari dua nilai</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0070C0"/>
                </a:solidFill>
                <a:latin typeface="Arial"/>
                <a:ea typeface="Arial"/>
                <a:cs typeface="Arial"/>
                <a:sym typeface="Arial"/>
              </a:rPr>
              <a:t>numeric</a:t>
            </a:r>
            <a:r>
              <a:rPr lang="id" sz="1800" b="0" i="0" u="none" strike="noStrike" cap="none">
                <a:solidFill>
                  <a:schemeClr val="dk2"/>
                </a:solidFill>
                <a:latin typeface="Arial"/>
                <a:ea typeface="Arial"/>
                <a:cs typeface="Arial"/>
                <a:sym typeface="Arial"/>
              </a:rPr>
              <a:t>: nilai numerik secara umum</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0070C0"/>
                </a:solidFill>
                <a:latin typeface="Arial"/>
                <a:ea typeface="Arial"/>
                <a:cs typeface="Arial"/>
                <a:sym typeface="Arial"/>
              </a:rPr>
              <a:t>integer</a:t>
            </a:r>
            <a:r>
              <a:rPr lang="id" sz="1800" b="0" i="0" u="none" strike="noStrike" cap="none">
                <a:solidFill>
                  <a:schemeClr val="dk2"/>
                </a:solidFill>
                <a:latin typeface="Arial"/>
                <a:ea typeface="Arial"/>
                <a:cs typeface="Arial"/>
                <a:sym typeface="Arial"/>
              </a:rPr>
              <a:t>: bilangan bulat</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0070C0"/>
                </a:solidFill>
                <a:latin typeface="Arial"/>
                <a:ea typeface="Arial"/>
                <a:cs typeface="Arial"/>
                <a:sym typeface="Arial"/>
              </a:rPr>
              <a:t>real</a:t>
            </a:r>
            <a:r>
              <a:rPr lang="id" sz="1800" b="0" i="0" u="none" strike="noStrike" cap="none">
                <a:solidFill>
                  <a:schemeClr val="dk2"/>
                </a:solidFill>
                <a:latin typeface="Arial"/>
                <a:ea typeface="Arial"/>
                <a:cs typeface="Arial"/>
                <a:sym typeface="Arial"/>
              </a:rPr>
              <a:t>: bilangan nyata</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chemeClr val="accent2"/>
                </a:solidFill>
                <a:latin typeface="Arial"/>
                <a:ea typeface="Arial"/>
                <a:cs typeface="Arial"/>
                <a:sym typeface="Arial"/>
              </a:rPr>
              <a:t>text</a:t>
            </a:r>
            <a:r>
              <a:rPr lang="id" sz="1800" b="0" i="0" u="none" strike="noStrike" cap="none">
                <a:solidFill>
                  <a:schemeClr val="dk2"/>
                </a:solidFill>
                <a:latin typeface="Arial"/>
                <a:ea typeface="Arial"/>
                <a:cs typeface="Arial"/>
                <a:sym typeface="Arial"/>
              </a:rPr>
              <a:t>: teks bebas tanpa struktur</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00B050"/>
                </a:solidFill>
                <a:latin typeface="Arial"/>
                <a:ea typeface="Arial"/>
                <a:cs typeface="Arial"/>
                <a:sym typeface="Arial"/>
              </a:rPr>
              <a:t>date_time</a:t>
            </a:r>
            <a:r>
              <a:rPr lang="id" sz="1800" b="0" i="0" u="none" strike="noStrike" cap="none">
                <a:solidFill>
                  <a:schemeClr val="dk2"/>
                </a:solidFill>
                <a:latin typeface="Arial"/>
                <a:ea typeface="Arial"/>
                <a:cs typeface="Arial"/>
                <a:sym typeface="Arial"/>
              </a:rPr>
              <a:t>: tanggal dan waktu</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00B050"/>
                </a:solidFill>
                <a:latin typeface="Arial"/>
                <a:ea typeface="Arial"/>
                <a:cs typeface="Arial"/>
                <a:sym typeface="Arial"/>
              </a:rPr>
              <a:t>date</a:t>
            </a:r>
            <a:r>
              <a:rPr lang="id" sz="1800" b="0" i="0" u="none" strike="noStrike" cap="none">
                <a:solidFill>
                  <a:schemeClr val="dk2"/>
                </a:solidFill>
                <a:latin typeface="Arial"/>
                <a:ea typeface="Arial"/>
                <a:cs typeface="Arial"/>
                <a:sym typeface="Arial"/>
              </a:rPr>
              <a:t>: hanya tanggal</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00B050"/>
                </a:solidFill>
                <a:latin typeface="Arial"/>
                <a:ea typeface="Arial"/>
                <a:cs typeface="Arial"/>
                <a:sym typeface="Arial"/>
              </a:rPr>
              <a:t>time</a:t>
            </a:r>
            <a:r>
              <a:rPr lang="id" sz="1800" b="0" i="0" u="none" strike="noStrike" cap="none">
                <a:solidFill>
                  <a:schemeClr val="dk2"/>
                </a:solidFill>
                <a:latin typeface="Arial"/>
                <a:ea typeface="Arial"/>
                <a:cs typeface="Arial"/>
                <a:sym typeface="Arial"/>
              </a:rPr>
              <a:t>: hanya waktu</a:t>
            </a:r>
            <a:endParaRPr sz="1800" b="0" i="0" u="none" strike="noStrike" cap="none">
              <a:solidFill>
                <a:schemeClr val="dk2"/>
              </a:solidFill>
              <a:latin typeface="Arial"/>
              <a:ea typeface="Arial"/>
              <a:cs typeface="Arial"/>
              <a:sym typeface="Arial"/>
            </a:endParaRPr>
          </a:p>
        </p:txBody>
      </p:sp>
      <p:sp>
        <p:nvSpPr>
          <p:cNvPr id="353" name="Google Shape;353;p107"/>
          <p:cNvSpPr txBox="1"/>
          <p:nvPr/>
        </p:nvSpPr>
        <p:spPr>
          <a:xfrm>
            <a:off x="437264" y="290574"/>
            <a:ext cx="8501495" cy="685801"/>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1"/>
              </a:buClr>
              <a:buSzPts val="5200"/>
              <a:buFont typeface="Arial"/>
              <a:buNone/>
            </a:pPr>
            <a:r>
              <a:rPr lang="id" sz="2800" b="0" i="0" u="none" strike="noStrike" cap="none">
                <a:solidFill>
                  <a:schemeClr val="dk1"/>
                </a:solidFill>
                <a:latin typeface="Arial"/>
                <a:ea typeface="Arial"/>
                <a:cs typeface="Arial"/>
                <a:sym typeface="Arial"/>
              </a:rPr>
              <a:t>Tipe Nilai Atribut pada Rapidminer</a:t>
            </a:r>
            <a:endParaRPr sz="2800" b="0" i="0" u="none" strike="noStrike" cap="none">
              <a:solidFill>
                <a:schemeClr val="dk1"/>
              </a:solidFill>
              <a:latin typeface="Arial"/>
              <a:ea typeface="Arial"/>
              <a:cs typeface="Arial"/>
              <a:sym typeface="Arial"/>
            </a:endParaRPr>
          </a:p>
        </p:txBody>
      </p:sp>
      <p:sp>
        <p:nvSpPr>
          <p:cNvPr id="354" name="Google Shape;354;p107"/>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55" name="Google Shape;355;p107"/>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08"/>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1" name="Google Shape;361;p108"/>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362" name="Google Shape;362;p108"/>
          <p:cNvSpPr txBox="1"/>
          <p:nvPr/>
        </p:nvSpPr>
        <p:spPr>
          <a:xfrm>
            <a:off x="660205" y="468111"/>
            <a:ext cx="8501495" cy="18845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id" sz="1400" b="0" i="0" u="none" strike="noStrike" cap="none">
                <a:solidFill>
                  <a:schemeClr val="dk1"/>
                </a:solidFill>
                <a:latin typeface="Arial"/>
                <a:ea typeface="Arial"/>
                <a:cs typeface="Arial"/>
                <a:sym typeface="Arial"/>
              </a:rPr>
              <a:t>Praktek: Memilih Atribut dengan Tools Rapidminer</a:t>
            </a:r>
            <a:endParaRPr sz="1400" b="0" i="0" u="none" strike="noStrike" cap="none">
              <a:solidFill>
                <a:schemeClr val="dk1"/>
              </a:solidFill>
              <a:latin typeface="Arial"/>
              <a:ea typeface="Arial"/>
              <a:cs typeface="Arial"/>
              <a:sym typeface="Arial"/>
            </a:endParaRPr>
          </a:p>
        </p:txBody>
      </p:sp>
      <p:pic>
        <p:nvPicPr>
          <p:cNvPr id="363" name="Google Shape;363;p108"/>
          <p:cNvPicPr preferRelativeResize="0"/>
          <p:nvPr/>
        </p:nvPicPr>
        <p:blipFill rotWithShape="1">
          <a:blip r:embed="rId4">
            <a:alphaModFix/>
          </a:blip>
          <a:srcRect/>
          <a:stretch/>
        </p:blipFill>
        <p:spPr>
          <a:xfrm>
            <a:off x="786261" y="905691"/>
            <a:ext cx="3998465" cy="3881462"/>
          </a:xfrm>
          <a:prstGeom prst="rect">
            <a:avLst/>
          </a:prstGeom>
          <a:noFill/>
          <a:ln>
            <a:noFill/>
          </a:ln>
        </p:spPr>
      </p:pic>
      <p:sp>
        <p:nvSpPr>
          <p:cNvPr id="364" name="Google Shape;364;p108"/>
          <p:cNvSpPr/>
          <p:nvPr/>
        </p:nvSpPr>
        <p:spPr>
          <a:xfrm>
            <a:off x="3033346" y="2136531"/>
            <a:ext cx="272562" cy="246184"/>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d" sz="1400" b="0" i="0" u="none" strike="noStrike" cap="none">
                <a:solidFill>
                  <a:schemeClr val="lt1"/>
                </a:solidFill>
                <a:latin typeface="Arial"/>
                <a:ea typeface="Arial"/>
                <a:cs typeface="Arial"/>
                <a:sym typeface="Arial"/>
              </a:rPr>
              <a:t>1</a:t>
            </a:r>
            <a:endParaRPr/>
          </a:p>
        </p:txBody>
      </p:sp>
      <p:sp>
        <p:nvSpPr>
          <p:cNvPr id="365" name="Google Shape;365;p108"/>
          <p:cNvSpPr/>
          <p:nvPr/>
        </p:nvSpPr>
        <p:spPr>
          <a:xfrm>
            <a:off x="1186962" y="3300046"/>
            <a:ext cx="272562" cy="246184"/>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d" sz="1400" b="0" i="0" u="none" strike="noStrike" cap="none">
                <a:solidFill>
                  <a:schemeClr val="lt1"/>
                </a:solidFill>
                <a:latin typeface="Arial"/>
                <a:ea typeface="Arial"/>
                <a:cs typeface="Arial"/>
                <a:sym typeface="Arial"/>
              </a:rPr>
              <a:t>2</a:t>
            </a:r>
            <a:endParaRPr/>
          </a:p>
        </p:txBody>
      </p:sp>
      <p:sp>
        <p:nvSpPr>
          <p:cNvPr id="366" name="Google Shape;366;p108"/>
          <p:cNvSpPr txBox="1"/>
          <p:nvPr/>
        </p:nvSpPr>
        <p:spPr>
          <a:xfrm>
            <a:off x="5574323" y="826477"/>
            <a:ext cx="3364436" cy="9541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id" sz="1400" b="0" i="0" u="none" strike="noStrike" cap="none">
                <a:solidFill>
                  <a:srgbClr val="000000"/>
                </a:solidFill>
                <a:latin typeface="Arial"/>
                <a:ea typeface="Arial"/>
                <a:cs typeface="Arial"/>
                <a:sym typeface="Arial"/>
              </a:rPr>
              <a:t>Pilih Dataset </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id" sz="1400" b="0" i="0" u="none" strike="noStrike" cap="none">
                <a:solidFill>
                  <a:srgbClr val="000000"/>
                </a:solidFill>
                <a:latin typeface="Arial"/>
                <a:ea typeface="Arial"/>
                <a:cs typeface="Arial"/>
                <a:sym typeface="Arial"/>
              </a:rPr>
              <a:t>Ketik Select atribut pada menu operator</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id" sz="1400" b="0" i="0" u="none" strike="noStrike" cap="none">
                <a:solidFill>
                  <a:srgbClr val="000000"/>
                </a:solidFill>
                <a:latin typeface="Arial"/>
                <a:ea typeface="Arial"/>
                <a:cs typeface="Arial"/>
                <a:sym typeface="Arial"/>
              </a:rPr>
              <a:t>Drag ke area process</a:t>
            </a:r>
            <a:endParaRPr/>
          </a:p>
        </p:txBody>
      </p:sp>
      <p:sp>
        <p:nvSpPr>
          <p:cNvPr id="367" name="Google Shape;367;p108"/>
          <p:cNvSpPr/>
          <p:nvPr/>
        </p:nvSpPr>
        <p:spPr>
          <a:xfrm>
            <a:off x="4012224" y="1534400"/>
            <a:ext cx="272562" cy="246184"/>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d" sz="1400" b="0" i="0" u="none" strike="noStrike" cap="none">
                <a:solidFill>
                  <a:schemeClr val="lt1"/>
                </a:solidFill>
                <a:latin typeface="Arial"/>
                <a:ea typeface="Arial"/>
                <a:cs typeface="Arial"/>
                <a:sym typeface="Arial"/>
              </a:rPr>
              <a:t>3</a:t>
            </a:r>
            <a:endParaRPr/>
          </a:p>
        </p:txBody>
      </p:sp>
      <p:sp>
        <p:nvSpPr>
          <p:cNvPr id="368" name="Google Shape;368;p108"/>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69" name="Google Shape;369;p108"/>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09"/>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 name="Google Shape;375;p109"/>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376" name="Google Shape;376;p109"/>
          <p:cNvSpPr txBox="1"/>
          <p:nvPr/>
        </p:nvSpPr>
        <p:spPr>
          <a:xfrm>
            <a:off x="437264" y="102341"/>
            <a:ext cx="8501495" cy="18845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id" sz="1400" b="0" i="0" u="none" strike="noStrike" cap="none">
                <a:solidFill>
                  <a:schemeClr val="lt1"/>
                </a:solidFill>
                <a:latin typeface="Arial"/>
                <a:ea typeface="Arial"/>
                <a:cs typeface="Arial"/>
                <a:sym typeface="Arial"/>
              </a:rPr>
              <a:t>Memilih Atribut dengan Tools Rapidminer</a:t>
            </a:r>
            <a:endParaRPr sz="1400" b="0" i="0" u="none" strike="noStrike" cap="none">
              <a:solidFill>
                <a:schemeClr val="lt1"/>
              </a:solidFill>
              <a:latin typeface="Arial"/>
              <a:ea typeface="Arial"/>
              <a:cs typeface="Arial"/>
              <a:sym typeface="Arial"/>
            </a:endParaRPr>
          </a:p>
        </p:txBody>
      </p:sp>
      <p:pic>
        <p:nvPicPr>
          <p:cNvPr id="377" name="Google Shape;377;p109"/>
          <p:cNvPicPr preferRelativeResize="0"/>
          <p:nvPr/>
        </p:nvPicPr>
        <p:blipFill rotWithShape="1">
          <a:blip r:embed="rId4">
            <a:alphaModFix/>
          </a:blip>
          <a:srcRect/>
          <a:stretch/>
        </p:blipFill>
        <p:spPr>
          <a:xfrm>
            <a:off x="205241" y="479024"/>
            <a:ext cx="5311379" cy="3490207"/>
          </a:xfrm>
          <a:prstGeom prst="rect">
            <a:avLst/>
          </a:prstGeom>
          <a:noFill/>
          <a:ln>
            <a:noFill/>
          </a:ln>
        </p:spPr>
      </p:pic>
      <p:sp>
        <p:nvSpPr>
          <p:cNvPr id="378" name="Google Shape;378;p109"/>
          <p:cNvSpPr/>
          <p:nvPr/>
        </p:nvSpPr>
        <p:spPr>
          <a:xfrm>
            <a:off x="3648807" y="2114550"/>
            <a:ext cx="272562" cy="246184"/>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d" sz="1400" b="0" i="0" u="none" strike="noStrike" cap="none">
                <a:solidFill>
                  <a:schemeClr val="lt1"/>
                </a:solidFill>
                <a:latin typeface="Arial"/>
                <a:ea typeface="Arial"/>
                <a:cs typeface="Arial"/>
                <a:sym typeface="Arial"/>
              </a:rPr>
              <a:t>3</a:t>
            </a:r>
            <a:endParaRPr/>
          </a:p>
        </p:txBody>
      </p:sp>
      <p:sp>
        <p:nvSpPr>
          <p:cNvPr id="379" name="Google Shape;379;p109"/>
          <p:cNvSpPr txBox="1"/>
          <p:nvPr/>
        </p:nvSpPr>
        <p:spPr>
          <a:xfrm>
            <a:off x="5969977" y="479024"/>
            <a:ext cx="2968782"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d" sz="1400" b="0" i="0" u="none" strike="noStrike" cap="none">
                <a:solidFill>
                  <a:srgbClr val="000000"/>
                </a:solidFill>
                <a:latin typeface="Arial"/>
                <a:ea typeface="Arial"/>
                <a:cs typeface="Arial"/>
                <a:sym typeface="Arial"/>
              </a:rPr>
              <a:t>3. Pilih Atribut sesuai tujuan teknis data science</a:t>
            </a:r>
            <a:endParaRPr/>
          </a:p>
          <a:p>
            <a:pPr marL="0" marR="0" lvl="0" indent="0" algn="l" rtl="0">
              <a:lnSpc>
                <a:spcPct val="100000"/>
              </a:lnSpc>
              <a:spcBef>
                <a:spcPts val="0"/>
              </a:spcBef>
              <a:spcAft>
                <a:spcPts val="0"/>
              </a:spcAft>
              <a:buNone/>
            </a:pPr>
            <a:r>
              <a:rPr lang="id" sz="1400" b="0" i="0" u="none" strike="noStrike" cap="none">
                <a:solidFill>
                  <a:srgbClr val="000000"/>
                </a:solidFill>
                <a:latin typeface="Arial"/>
                <a:ea typeface="Arial"/>
                <a:cs typeface="Arial"/>
                <a:sym typeface="Arial"/>
              </a:rPr>
              <a:t>4. Apply, lalu klik run</a:t>
            </a:r>
            <a:endParaRPr/>
          </a:p>
          <a:p>
            <a:pPr marL="0" marR="0" lvl="0" indent="0" algn="l" rtl="0">
              <a:lnSpc>
                <a:spcPct val="100000"/>
              </a:lnSpc>
              <a:spcBef>
                <a:spcPts val="0"/>
              </a:spcBef>
              <a:spcAft>
                <a:spcPts val="0"/>
              </a:spcAft>
              <a:buNone/>
            </a:pPr>
            <a:r>
              <a:rPr lang="id" sz="1400" b="0" i="0" u="none" strike="noStrike" cap="none">
                <a:solidFill>
                  <a:srgbClr val="000000"/>
                </a:solidFill>
                <a:latin typeface="Arial"/>
                <a:ea typeface="Arial"/>
                <a:cs typeface="Arial"/>
                <a:sym typeface="Arial"/>
              </a:rPr>
              <a:t>5. Hasilnya akan tampil sebagai berikut</a:t>
            </a:r>
            <a:endParaRPr/>
          </a:p>
        </p:txBody>
      </p:sp>
      <p:sp>
        <p:nvSpPr>
          <p:cNvPr id="380" name="Google Shape;380;p109"/>
          <p:cNvSpPr/>
          <p:nvPr/>
        </p:nvSpPr>
        <p:spPr>
          <a:xfrm>
            <a:off x="4580850" y="3530111"/>
            <a:ext cx="272562" cy="246184"/>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d" sz="1400" b="0" i="0" u="none" strike="noStrike" cap="none">
                <a:solidFill>
                  <a:schemeClr val="lt1"/>
                </a:solidFill>
                <a:latin typeface="Arial"/>
                <a:ea typeface="Arial"/>
                <a:cs typeface="Arial"/>
                <a:sym typeface="Arial"/>
              </a:rPr>
              <a:t>4</a:t>
            </a:r>
            <a:endParaRPr/>
          </a:p>
        </p:txBody>
      </p:sp>
      <p:pic>
        <p:nvPicPr>
          <p:cNvPr id="381" name="Google Shape;381;p109"/>
          <p:cNvPicPr preferRelativeResize="0"/>
          <p:nvPr/>
        </p:nvPicPr>
        <p:blipFill rotWithShape="1">
          <a:blip r:embed="rId5">
            <a:alphaModFix/>
          </a:blip>
          <a:srcRect/>
          <a:stretch/>
        </p:blipFill>
        <p:spPr>
          <a:xfrm>
            <a:off x="5728250" y="1972463"/>
            <a:ext cx="2902781" cy="2825497"/>
          </a:xfrm>
          <a:prstGeom prst="rect">
            <a:avLst/>
          </a:prstGeom>
          <a:noFill/>
          <a:ln>
            <a:noFill/>
          </a:ln>
        </p:spPr>
      </p:pic>
      <p:sp>
        <p:nvSpPr>
          <p:cNvPr id="382" name="Google Shape;382;p109"/>
          <p:cNvSpPr/>
          <p:nvPr/>
        </p:nvSpPr>
        <p:spPr>
          <a:xfrm>
            <a:off x="6215665" y="1827762"/>
            <a:ext cx="272562" cy="246184"/>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d" sz="1400" b="0" i="0" u="none" strike="noStrike" cap="none">
                <a:solidFill>
                  <a:schemeClr val="lt1"/>
                </a:solidFill>
                <a:latin typeface="Arial"/>
                <a:ea typeface="Arial"/>
                <a:cs typeface="Arial"/>
                <a:sym typeface="Arial"/>
              </a:rPr>
              <a:t>5</a:t>
            </a:r>
            <a:endParaRPr/>
          </a:p>
        </p:txBody>
      </p:sp>
      <p:sp>
        <p:nvSpPr>
          <p:cNvPr id="383" name="Google Shape;383;p109"/>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84" name="Google Shape;384;p109"/>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08" name="Google Shape;108;p4"/>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09" name="Google Shape;109;p4"/>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10" name="Google Shape;110;p4"/>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11" name="Google Shape;111;p4"/>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12" name="Google Shape;112;p4"/>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F3570"/>
                </a:solidFill>
                <a:latin typeface="Overlock"/>
                <a:ea typeface="Overlock"/>
                <a:cs typeface="Overlock"/>
                <a:sym typeface="Overlock"/>
              </a:rPr>
              <a:t>Learning Objective</a:t>
            </a:r>
            <a:endParaRPr sz="2800" b="0" i="0" u="none" strike="noStrike" cap="none">
              <a:solidFill>
                <a:srgbClr val="000000"/>
              </a:solidFill>
              <a:latin typeface="Arial"/>
              <a:ea typeface="Arial"/>
              <a:cs typeface="Arial"/>
              <a:sym typeface="Arial"/>
            </a:endParaRPr>
          </a:p>
        </p:txBody>
      </p:sp>
      <p:sp>
        <p:nvSpPr>
          <p:cNvPr id="113" name="Google Shape;113;p4"/>
          <p:cNvSpPr txBo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69900" marR="0" lvl="0" indent="-457200" algn="l" rtl="0">
              <a:lnSpc>
                <a:spcPct val="115000"/>
              </a:lnSpc>
              <a:spcBef>
                <a:spcPts val="100"/>
              </a:spcBef>
              <a:spcAft>
                <a:spcPts val="0"/>
              </a:spcAft>
              <a:buClr>
                <a:srgbClr val="000000"/>
              </a:buClr>
              <a:buSzPts val="2400"/>
              <a:buFont typeface="Arial"/>
              <a:buAutoNum type="arabicPeriod"/>
            </a:pPr>
            <a:r>
              <a:rPr lang="id" sz="2400" b="0" i="0" u="none" strike="noStrike" cap="none">
                <a:solidFill>
                  <a:srgbClr val="0F3570"/>
                </a:solidFill>
                <a:latin typeface="Overlock"/>
                <a:ea typeface="Overlock"/>
                <a:cs typeface="Overlock"/>
                <a:sym typeface="Overlock"/>
              </a:rPr>
              <a:t>Peserta mam</a:t>
            </a:r>
            <a:r>
              <a:rPr lang="id" sz="2400" b="0" i="0" u="none" strike="noStrike" cap="none">
                <a:solidFill>
                  <a:srgbClr val="073763"/>
                </a:solidFill>
                <a:latin typeface="Overlock"/>
                <a:ea typeface="Overlock"/>
                <a:cs typeface="Overlock"/>
                <a:sym typeface="Overlock"/>
              </a:rPr>
              <a:t>pu memutuskan kriteria pemilihan data</a:t>
            </a:r>
            <a:endParaRPr sz="2400" b="0" i="0" u="none" strike="noStrike" cap="none">
              <a:solidFill>
                <a:srgbClr val="073763"/>
              </a:solidFill>
              <a:latin typeface="Overlock"/>
              <a:ea typeface="Overlock"/>
              <a:cs typeface="Overlock"/>
              <a:sym typeface="Overlock"/>
            </a:endParaRPr>
          </a:p>
          <a:p>
            <a:pPr marL="469900" marR="0" lvl="0" indent="-457200" algn="l" rtl="0">
              <a:lnSpc>
                <a:spcPct val="115000"/>
              </a:lnSpc>
              <a:spcBef>
                <a:spcPts val="100"/>
              </a:spcBef>
              <a:spcAft>
                <a:spcPts val="0"/>
              </a:spcAft>
              <a:buClr>
                <a:srgbClr val="000000"/>
              </a:buClr>
              <a:buSzPts val="2400"/>
              <a:buFont typeface="Arial"/>
              <a:buAutoNum type="arabicPeriod"/>
            </a:pPr>
            <a:r>
              <a:rPr lang="id" sz="2400" b="0" i="0" u="none" strike="noStrike" cap="none">
                <a:solidFill>
                  <a:srgbClr val="0F3570"/>
                </a:solidFill>
                <a:latin typeface="Overlock"/>
                <a:ea typeface="Overlock"/>
                <a:cs typeface="Overlock"/>
                <a:sym typeface="Overlock"/>
              </a:rPr>
              <a:t>Peserta mam</a:t>
            </a:r>
            <a:r>
              <a:rPr lang="id" sz="2400" b="0" i="0" u="none" strike="noStrike" cap="none">
                <a:solidFill>
                  <a:srgbClr val="073763"/>
                </a:solidFill>
                <a:latin typeface="Overlock"/>
                <a:ea typeface="Overlock"/>
                <a:cs typeface="Overlock"/>
                <a:sym typeface="Overlock"/>
              </a:rPr>
              <a:t>pu memutuskan teknik pemilihan data</a:t>
            </a:r>
            <a:endParaRPr sz="2400" b="0" i="0" u="none" strike="noStrike" cap="none">
              <a:solidFill>
                <a:srgbClr val="073763"/>
              </a:solidFill>
              <a:latin typeface="Overlock"/>
              <a:ea typeface="Overlock"/>
              <a:cs typeface="Overlock"/>
              <a:sym typeface="Overlock"/>
            </a:endParaRPr>
          </a:p>
          <a:p>
            <a:pPr marL="469900" marR="0" lvl="0" indent="-457200" algn="l" rtl="0">
              <a:lnSpc>
                <a:spcPct val="115000"/>
              </a:lnSpc>
              <a:spcBef>
                <a:spcPts val="100"/>
              </a:spcBef>
              <a:spcAft>
                <a:spcPts val="0"/>
              </a:spcAft>
              <a:buClr>
                <a:srgbClr val="000000"/>
              </a:buClr>
              <a:buSzPts val="2400"/>
              <a:buFont typeface="Arial"/>
              <a:buAutoNum type="arabicPeriod"/>
            </a:pPr>
            <a:r>
              <a:rPr lang="id" sz="2400" b="0" i="0" u="none" strike="noStrike" cap="none">
                <a:solidFill>
                  <a:srgbClr val="0F3570"/>
                </a:solidFill>
                <a:latin typeface="Overlock"/>
                <a:ea typeface="Overlock"/>
                <a:cs typeface="Overlock"/>
                <a:sym typeface="Overlock"/>
              </a:rPr>
              <a:t>Peserta mampu menentukan attributes (columns) data</a:t>
            </a:r>
            <a:endParaRPr sz="2400" b="0" i="0" u="none" strike="noStrike" cap="none">
              <a:solidFill>
                <a:srgbClr val="0F3570"/>
              </a:solidFill>
              <a:latin typeface="Overlock"/>
              <a:ea typeface="Overlock"/>
              <a:cs typeface="Overlock"/>
              <a:sym typeface="Overlock"/>
            </a:endParaRPr>
          </a:p>
          <a:p>
            <a:pPr marL="469900" marR="0" lvl="0" indent="-457200" algn="l" rtl="0">
              <a:lnSpc>
                <a:spcPct val="115000"/>
              </a:lnSpc>
              <a:spcBef>
                <a:spcPts val="100"/>
              </a:spcBef>
              <a:spcAft>
                <a:spcPts val="0"/>
              </a:spcAft>
              <a:buClr>
                <a:srgbClr val="000000"/>
              </a:buClr>
              <a:buSzPts val="2400"/>
              <a:buFont typeface="Arial"/>
              <a:buAutoNum type="arabicPeriod"/>
            </a:pPr>
            <a:r>
              <a:rPr lang="id" sz="2400" b="0" i="0" u="none" strike="noStrike" cap="none">
                <a:solidFill>
                  <a:srgbClr val="0F3570"/>
                </a:solidFill>
                <a:latin typeface="Overlock"/>
                <a:ea typeface="Overlock"/>
                <a:cs typeface="Overlock"/>
                <a:sym typeface="Overlock"/>
              </a:rPr>
              <a:t>Peserta mampu menentukan records (row) data</a:t>
            </a:r>
            <a:endParaRPr sz="2400" b="0" i="0" u="none" strike="noStrike" cap="none">
              <a:solidFill>
                <a:srgbClr val="0F3570"/>
              </a:solidFill>
              <a:latin typeface="Overlock"/>
              <a:ea typeface="Overlock"/>
              <a:cs typeface="Overlock"/>
              <a:sym typeface="Overlock"/>
            </a:endParaRPr>
          </a:p>
          <a:p>
            <a:pPr marL="12700" marR="0" lvl="0" indent="0" algn="l" rtl="0">
              <a:lnSpc>
                <a:spcPct val="115000"/>
              </a:lnSpc>
              <a:spcBef>
                <a:spcPts val="100"/>
              </a:spcBef>
              <a:spcAft>
                <a:spcPts val="0"/>
              </a:spcAft>
              <a:buClr>
                <a:srgbClr val="000000"/>
              </a:buClr>
              <a:buSzPts val="2400"/>
              <a:buFont typeface="Arial"/>
              <a:buNone/>
            </a:pPr>
            <a:endParaRPr sz="2400" b="0"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2400"/>
              <a:buFont typeface="Arial"/>
              <a:buNone/>
            </a:pPr>
            <a:r>
              <a:rPr lang="id" sz="2400" b="0" i="0" u="none" strike="noStrike" cap="none">
                <a:solidFill>
                  <a:srgbClr val="0F3570"/>
                </a:solidFill>
                <a:latin typeface="Overlock"/>
                <a:ea typeface="Overlock"/>
                <a:cs typeface="Overlock"/>
                <a:sym typeface="Overlock"/>
              </a:rPr>
              <a:t> </a:t>
            </a:r>
            <a:endParaRPr sz="2400" b="0" i="0" u="none" strike="noStrike" cap="none">
              <a:solidFill>
                <a:srgbClr val="000000"/>
              </a:solidFill>
              <a:latin typeface="Overlock"/>
              <a:ea typeface="Overlock"/>
              <a:cs typeface="Overlock"/>
              <a:sym typeface="Overlo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10"/>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0" name="Google Shape;390;p110"/>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391" name="Google Shape;391;p110"/>
          <p:cNvSpPr txBox="1"/>
          <p:nvPr/>
        </p:nvSpPr>
        <p:spPr>
          <a:xfrm>
            <a:off x="437264" y="102341"/>
            <a:ext cx="8501495" cy="18845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id" sz="1400" b="0" i="0" u="none" strike="noStrike" cap="none">
                <a:solidFill>
                  <a:schemeClr val="lt1"/>
                </a:solidFill>
                <a:latin typeface="Arial"/>
                <a:ea typeface="Arial"/>
                <a:cs typeface="Arial"/>
                <a:sym typeface="Arial"/>
              </a:rPr>
              <a:t>Memilih Atribut dengan Tools Rapidminer</a:t>
            </a:r>
            <a:endParaRPr sz="1400" b="0" i="0" u="none" strike="noStrike" cap="none">
              <a:solidFill>
                <a:schemeClr val="lt1"/>
              </a:solidFill>
              <a:latin typeface="Arial"/>
              <a:ea typeface="Arial"/>
              <a:cs typeface="Arial"/>
              <a:sym typeface="Arial"/>
            </a:endParaRPr>
          </a:p>
        </p:txBody>
      </p:sp>
      <p:pic>
        <p:nvPicPr>
          <p:cNvPr id="392" name="Google Shape;392;p110"/>
          <p:cNvPicPr preferRelativeResize="0"/>
          <p:nvPr/>
        </p:nvPicPr>
        <p:blipFill rotWithShape="1">
          <a:blip r:embed="rId4">
            <a:alphaModFix/>
          </a:blip>
          <a:srcRect/>
          <a:stretch/>
        </p:blipFill>
        <p:spPr>
          <a:xfrm>
            <a:off x="798767" y="633046"/>
            <a:ext cx="3847971" cy="3745523"/>
          </a:xfrm>
          <a:prstGeom prst="rect">
            <a:avLst/>
          </a:prstGeom>
          <a:noFill/>
          <a:ln>
            <a:noFill/>
          </a:ln>
        </p:spPr>
      </p:pic>
      <p:sp>
        <p:nvSpPr>
          <p:cNvPr id="393" name="Google Shape;393;p110"/>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394" name="Google Shape;394;p110"/>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11"/>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111"/>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401" name="Google Shape;401;p111"/>
          <p:cNvSpPr txBox="1"/>
          <p:nvPr/>
        </p:nvSpPr>
        <p:spPr>
          <a:xfrm>
            <a:off x="437264" y="976376"/>
            <a:ext cx="8273523" cy="817256"/>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C00000"/>
                </a:solidFill>
                <a:latin typeface="Arial"/>
                <a:ea typeface="Arial"/>
                <a:cs typeface="Arial"/>
                <a:sym typeface="Arial"/>
              </a:rPr>
              <a:t>Amati dataset pada studi kasus</a:t>
            </a:r>
            <a:endParaRPr/>
          </a:p>
          <a:p>
            <a:pPr marL="457200" marR="0" lvl="0" indent="-457200" algn="l" rtl="0">
              <a:lnSpc>
                <a:spcPct val="100000"/>
              </a:lnSpc>
              <a:spcBef>
                <a:spcPts val="0"/>
              </a:spcBef>
              <a:spcAft>
                <a:spcPts val="0"/>
              </a:spcAft>
              <a:buClr>
                <a:schemeClr val="dk2"/>
              </a:buClr>
              <a:buSzPts val="1800"/>
              <a:buFont typeface="Arial"/>
              <a:buAutoNum type="arabicPeriod"/>
            </a:pPr>
            <a:r>
              <a:rPr lang="id" sz="1800" b="0" i="0" u="none" strike="noStrike" cap="none">
                <a:solidFill>
                  <a:srgbClr val="C00000"/>
                </a:solidFill>
                <a:latin typeface="Arial"/>
                <a:ea typeface="Arial"/>
                <a:cs typeface="Arial"/>
                <a:sym typeface="Arial"/>
              </a:rPr>
              <a:t>Tentukan Atribut sesuai tujuan teknis data science</a:t>
            </a:r>
            <a:endParaRPr/>
          </a:p>
          <a:p>
            <a:pPr marL="914400" marR="0" lvl="1" indent="-342900" algn="l" rtl="0">
              <a:lnSpc>
                <a:spcPct val="100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
        <p:nvSpPr>
          <p:cNvPr id="402" name="Google Shape;402;p111"/>
          <p:cNvSpPr txBox="1"/>
          <p:nvPr/>
        </p:nvSpPr>
        <p:spPr>
          <a:xfrm>
            <a:off x="437264" y="290574"/>
            <a:ext cx="8501495" cy="685801"/>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1"/>
              </a:buClr>
              <a:buSzPts val="5200"/>
              <a:buFont typeface="Arial"/>
              <a:buNone/>
            </a:pPr>
            <a:r>
              <a:rPr lang="id" sz="2800" b="0" i="0" u="none" strike="noStrike" cap="none">
                <a:solidFill>
                  <a:schemeClr val="dk1"/>
                </a:solidFill>
                <a:latin typeface="Arial"/>
                <a:ea typeface="Arial"/>
                <a:cs typeface="Arial"/>
                <a:sym typeface="Arial"/>
              </a:rPr>
              <a:t>Latihan Tugas</a:t>
            </a:r>
            <a:endParaRPr sz="2800" b="0" i="0" u="none" strike="noStrike" cap="none">
              <a:solidFill>
                <a:schemeClr val="dk1"/>
              </a:solidFill>
              <a:latin typeface="Arial"/>
              <a:ea typeface="Arial"/>
              <a:cs typeface="Arial"/>
              <a:sym typeface="Arial"/>
            </a:endParaRPr>
          </a:p>
        </p:txBody>
      </p:sp>
      <p:sp>
        <p:nvSpPr>
          <p:cNvPr id="403" name="Google Shape;403;p111"/>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404" name="Google Shape;404;p111"/>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4"/>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411" name="Google Shape;411;p64"/>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412" name="Google Shape;412;p64"/>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13" name="Google Shape;413;p64"/>
          <p:cNvSpPr txBox="1"/>
          <p:nvPr/>
        </p:nvSpPr>
        <p:spPr>
          <a:xfrm>
            <a:off x="81650" y="871425"/>
            <a:ext cx="8803800" cy="2613600"/>
          </a:xfrm>
          <a:prstGeom prst="rect">
            <a:avLst/>
          </a:prstGeom>
          <a:noFill/>
          <a:ln>
            <a:noFill/>
          </a:ln>
        </p:spPr>
        <p:txBody>
          <a:bodyPr spcFirstLastPara="1" wrap="square" lIns="91425" tIns="91425" rIns="91425" bIns="91425" anchor="t" anchorCtr="0">
            <a:spAutoFit/>
          </a:bodyPr>
          <a:lstStyle/>
          <a:p>
            <a:pPr marL="12700" marR="0" lvl="0" indent="0" algn="l" rtl="0">
              <a:lnSpc>
                <a:spcPct val="115000"/>
              </a:lnSpc>
              <a:spcBef>
                <a:spcPts val="100"/>
              </a:spcBef>
              <a:spcAft>
                <a:spcPts val="0"/>
              </a:spcAft>
              <a:buClr>
                <a:srgbClr val="000000"/>
              </a:buClr>
              <a:buSzPts val="1200"/>
              <a:buFont typeface="Arial"/>
              <a:buNone/>
            </a:pPr>
            <a:endParaRPr sz="1200" b="0"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p:txBody>
      </p:sp>
      <p:sp>
        <p:nvSpPr>
          <p:cNvPr id="414" name="Google Shape;414;p64"/>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415" name="Google Shape;415;p64"/>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Referensi</a:t>
            </a:r>
            <a:endParaRPr sz="2800" b="0" i="0" u="none" strike="noStrike" cap="none">
              <a:solidFill>
                <a:srgbClr val="073763"/>
              </a:solidFill>
              <a:latin typeface="Overlock"/>
              <a:ea typeface="Overlock"/>
              <a:cs typeface="Overlock"/>
              <a:sym typeface="Overlock"/>
            </a:endParaRPr>
          </a:p>
        </p:txBody>
      </p:sp>
      <p:sp>
        <p:nvSpPr>
          <p:cNvPr id="416" name="Google Shape;416;p64"/>
          <p:cNvSpPr txBo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285750" marR="0" lvl="0" indent="-28575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Krensky P. Data Pre Tools: Goals, Benefits, and The Advantage of Hadoop. Aberdeen Group Report. July 2015</a:t>
            </a:r>
            <a:endParaRPr sz="1800" b="0" i="0" u="none" strike="noStrike" cap="none">
              <a:solidFill>
                <a:srgbClr val="073763"/>
              </a:solidFill>
              <a:latin typeface="Overlock"/>
              <a:ea typeface="Overlock"/>
              <a:cs typeface="Overlock"/>
              <a:sym typeface="Overlock"/>
            </a:endParaRPr>
          </a:p>
          <a:p>
            <a:pPr marL="285750" marR="0" lvl="0" indent="-28575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SAS. Data Preparation Challenges Facing Every Enterprise. ebook. December 2017</a:t>
            </a:r>
            <a:endParaRPr sz="1800" b="0" i="0" u="none" strike="noStrike" cap="none">
              <a:solidFill>
                <a:srgbClr val="073763"/>
              </a:solidFill>
              <a:latin typeface="Overlock"/>
              <a:ea typeface="Overlock"/>
              <a:cs typeface="Overlock"/>
              <a:sym typeface="Overlock"/>
            </a:endParaRPr>
          </a:p>
          <a:p>
            <a:pPr marL="285750" marR="0" lvl="0" indent="-28575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https://www.forbes.com/sites/gilpress/2016/03/23/data-preparation-most-time-consuming-least-enjoyable-data-science-task-survey-says/?sh=6e9aa0e36f63</a:t>
            </a:r>
            <a:endParaRPr sz="1800" b="0" i="0" u="none" strike="noStrike" cap="none">
              <a:solidFill>
                <a:srgbClr val="073763"/>
              </a:solidFill>
              <a:latin typeface="Overlock"/>
              <a:ea typeface="Overlock"/>
              <a:cs typeface="Overlock"/>
              <a:sym typeface="Overlock"/>
            </a:endParaRPr>
          </a:p>
          <a:p>
            <a:pPr marL="285750" marR="0" lvl="0" indent="-28575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https://improvado.io/blog/what-is-data-preparation</a:t>
            </a:r>
            <a:endParaRPr sz="1800" b="0" i="0" u="none" strike="noStrike" cap="none">
              <a:solidFill>
                <a:srgbClr val="073763"/>
              </a:solidFill>
              <a:latin typeface="Overlock"/>
              <a:ea typeface="Overlock"/>
              <a:cs typeface="Overlock"/>
              <a:sym typeface="Overlock"/>
            </a:endParaRPr>
          </a:p>
          <a:p>
            <a:pPr marL="285750" marR="0" lvl="0" indent="-28575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https://www.youtube.com/watch?v=VBn9fhaz-J8</a:t>
            </a:r>
            <a:endParaRPr sz="1800" b="0" i="0" u="none" strike="noStrike" cap="none">
              <a:solidFill>
                <a:srgbClr val="073763"/>
              </a:solidFill>
              <a:latin typeface="Overlock"/>
              <a:ea typeface="Overlock"/>
              <a:cs typeface="Overlock"/>
              <a:sym typeface="Overlo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5"/>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65"/>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423" name="Google Shape;423;p65"/>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424" name="Google Shape;424;p65"/>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25" name="Google Shape;425;p65"/>
          <p:cNvSpPr txBox="1"/>
          <p:nvPr/>
        </p:nvSpPr>
        <p:spPr>
          <a:xfrm>
            <a:off x="81650" y="871425"/>
            <a:ext cx="8803800" cy="2613600"/>
          </a:xfrm>
          <a:prstGeom prst="rect">
            <a:avLst/>
          </a:prstGeom>
          <a:noFill/>
          <a:ln>
            <a:noFill/>
          </a:ln>
        </p:spPr>
        <p:txBody>
          <a:bodyPr spcFirstLastPara="1" wrap="square" lIns="91425" tIns="91425" rIns="91425" bIns="91425" anchor="t" anchorCtr="0">
            <a:spAutoFit/>
          </a:bodyPr>
          <a:lstStyle/>
          <a:p>
            <a:pPr marL="12700" marR="0" lvl="0" indent="0" algn="l" rtl="0">
              <a:lnSpc>
                <a:spcPct val="115000"/>
              </a:lnSpc>
              <a:spcBef>
                <a:spcPts val="100"/>
              </a:spcBef>
              <a:spcAft>
                <a:spcPts val="0"/>
              </a:spcAft>
              <a:buClr>
                <a:srgbClr val="000000"/>
              </a:buClr>
              <a:buSzPts val="1200"/>
              <a:buFont typeface="Arial"/>
              <a:buNone/>
            </a:pPr>
            <a:endParaRPr sz="1200" b="0"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p:txBody>
      </p:sp>
      <p:sp>
        <p:nvSpPr>
          <p:cNvPr id="426" name="Google Shape;426;p65"/>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427" name="Google Shape;427;p6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Tools / Lab Online </a:t>
            </a:r>
            <a:endParaRPr sz="2800" b="0" i="0" u="none" strike="noStrike" cap="none">
              <a:solidFill>
                <a:srgbClr val="073763"/>
              </a:solidFill>
              <a:latin typeface="Overlock"/>
              <a:ea typeface="Overlock"/>
              <a:cs typeface="Overlock"/>
              <a:sym typeface="Overlock"/>
            </a:endParaRPr>
          </a:p>
        </p:txBody>
      </p:sp>
      <p:sp>
        <p:nvSpPr>
          <p:cNvPr id="428" name="Google Shape;428;p65"/>
          <p:cNvSpPr txBo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spreadsheet</a:t>
            </a:r>
            <a:endParaRPr/>
          </a:p>
          <a:p>
            <a:pPr marL="457200" marR="0" lvl="0" indent="-342900" algn="l" rtl="0">
              <a:lnSpc>
                <a:spcPct val="115000"/>
              </a:lnSpc>
              <a:spcBef>
                <a:spcPts val="0"/>
              </a:spcBef>
              <a:spcAft>
                <a:spcPts val="0"/>
              </a:spcAft>
              <a:buClr>
                <a:srgbClr val="073763"/>
              </a:buClr>
              <a:buSzPts val="1800"/>
              <a:buFont typeface="Overlock"/>
              <a:buChar char="●"/>
            </a:pPr>
            <a:r>
              <a:rPr lang="id" sz="1800" b="0" i="0" u="none" strike="noStrike" cap="none">
                <a:solidFill>
                  <a:srgbClr val="073763"/>
                </a:solidFill>
                <a:latin typeface="Overlock"/>
                <a:ea typeface="Overlock"/>
                <a:cs typeface="Overlock"/>
                <a:sym typeface="Overlock"/>
              </a:rPr>
              <a:t>rapidminer</a:t>
            </a:r>
            <a:endParaRPr sz="1800" b="0" i="0" u="none" strike="noStrike" cap="none">
              <a:solidFill>
                <a:srgbClr val="073763"/>
              </a:solidFill>
              <a:latin typeface="Overlock"/>
              <a:ea typeface="Overlock"/>
              <a:cs typeface="Overlock"/>
              <a:sym typeface="Overlock"/>
            </a:endParaRPr>
          </a:p>
          <a:p>
            <a:pPr marL="457200" marR="0" lvl="0" indent="-228600" algn="l" rtl="0">
              <a:lnSpc>
                <a:spcPct val="115000"/>
              </a:lnSpc>
              <a:spcBef>
                <a:spcPts val="0"/>
              </a:spcBef>
              <a:spcAft>
                <a:spcPts val="0"/>
              </a:spcAft>
              <a:buClr>
                <a:srgbClr val="000000"/>
              </a:buClr>
              <a:buSzPts val="1800"/>
              <a:buFont typeface="Arial"/>
              <a:buNone/>
            </a:pPr>
            <a:endParaRPr sz="1800" b="0" i="0" u="none" strike="noStrike" cap="none">
              <a:solidFill>
                <a:srgbClr val="073763"/>
              </a:solidFill>
              <a:latin typeface="Overlock"/>
              <a:ea typeface="Overlock"/>
              <a:cs typeface="Overlock"/>
              <a:sym typeface="Overlo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6"/>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435" name="Google Shape;435;p66"/>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436" name="Google Shape;436;p66"/>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37" name="Google Shape;437;p66"/>
          <p:cNvSpPr txBox="1"/>
          <p:nvPr/>
        </p:nvSpPr>
        <p:spPr>
          <a:xfrm>
            <a:off x="81650" y="871425"/>
            <a:ext cx="8803800" cy="2613600"/>
          </a:xfrm>
          <a:prstGeom prst="rect">
            <a:avLst/>
          </a:prstGeom>
          <a:noFill/>
          <a:ln>
            <a:noFill/>
          </a:ln>
        </p:spPr>
        <p:txBody>
          <a:bodyPr spcFirstLastPara="1" wrap="square" lIns="91425" tIns="91425" rIns="91425" bIns="91425" anchor="t" anchorCtr="0">
            <a:spAutoFit/>
          </a:bodyPr>
          <a:lstStyle/>
          <a:p>
            <a:pPr marL="12700" marR="0" lvl="0" indent="0" algn="l" rtl="0">
              <a:lnSpc>
                <a:spcPct val="115000"/>
              </a:lnSpc>
              <a:spcBef>
                <a:spcPts val="100"/>
              </a:spcBef>
              <a:spcAft>
                <a:spcPts val="0"/>
              </a:spcAft>
              <a:buClr>
                <a:srgbClr val="000000"/>
              </a:buClr>
              <a:buSzPts val="1200"/>
              <a:buFont typeface="Arial"/>
              <a:buNone/>
            </a:pPr>
            <a:endParaRPr sz="1200" b="0"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p:txBody>
      </p:sp>
      <p:sp>
        <p:nvSpPr>
          <p:cNvPr id="438" name="Google Shape;438;p66"/>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439" name="Google Shape;439;p66"/>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Summary</a:t>
            </a:r>
            <a:endParaRPr sz="2800" b="0" i="0" u="none" strike="noStrike" cap="none">
              <a:solidFill>
                <a:srgbClr val="073763"/>
              </a:solidFill>
              <a:latin typeface="Overlock"/>
              <a:ea typeface="Overlock"/>
              <a:cs typeface="Overlock"/>
              <a:sym typeface="Overlock"/>
            </a:endParaRPr>
          </a:p>
        </p:txBody>
      </p:sp>
      <p:sp>
        <p:nvSpPr>
          <p:cNvPr id="440" name="Google Shape;440;p66"/>
          <p:cNvSpPr txBo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Data preparation memiliki sebutan lain, di antaranya data pre-processing, data cleaning, data manipulation, </a:t>
            </a:r>
            <a:endParaRPr sz="1800" b="0" i="0" u="none" strike="noStrike" cap="none">
              <a:solidFill>
                <a:srgbClr val="073763"/>
              </a:solidFill>
              <a:latin typeface="Overlock"/>
              <a:ea typeface="Overlock"/>
              <a:cs typeface="Overlock"/>
              <a:sym typeface="Overlock"/>
            </a:endParaRPr>
          </a:p>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Data preparation mengambil porsi kerja terbanyak dalam data science 60-80%</a:t>
            </a:r>
            <a:endParaRPr sz="1800" b="0" i="0" u="none" strike="noStrike" cap="none">
              <a:solidFill>
                <a:srgbClr val="073763"/>
              </a:solidFill>
              <a:latin typeface="Overlock"/>
              <a:ea typeface="Overlock"/>
              <a:cs typeface="Overlock"/>
              <a:sym typeface="Overlock"/>
            </a:endParaRPr>
          </a:p>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Data preparation membutuhkan ketelitian dan kesabaran/kerajinan dari peneliti DS, terutama pemula</a:t>
            </a:r>
            <a:endParaRPr sz="1800" b="0" i="0" u="none" strike="noStrike" cap="none">
              <a:solidFill>
                <a:srgbClr val="073763"/>
              </a:solidFill>
              <a:latin typeface="Overlock"/>
              <a:ea typeface="Overlock"/>
              <a:cs typeface="Overlock"/>
              <a:sym typeface="Overlock"/>
            </a:endParaRPr>
          </a:p>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Data Validation merupakan tahapan kritikal dari DS namun sering diabaikan para peneliti</a:t>
            </a:r>
            <a:endParaRPr sz="1800" b="0" i="0" u="none" strike="noStrike" cap="none">
              <a:solidFill>
                <a:srgbClr val="073763"/>
              </a:solidFill>
              <a:latin typeface="Overlock"/>
              <a:ea typeface="Overlock"/>
              <a:cs typeface="Overlock"/>
              <a:sym typeface="Overlock"/>
            </a:endParaRPr>
          </a:p>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Seleksi Fitur harus dilakukan di awal tahapan data preparation setelah melakukan penentuan metode/teknik sampling</a:t>
            </a:r>
            <a:endParaRPr sz="1800" b="0" i="0" u="none" strike="noStrike" cap="none">
              <a:solidFill>
                <a:srgbClr val="073763"/>
              </a:solidFill>
              <a:latin typeface="Overlock"/>
              <a:ea typeface="Overlock"/>
              <a:cs typeface="Overlock"/>
              <a:sym typeface="Overlock"/>
            </a:endParaRPr>
          </a:p>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Data cleaning merupakan pekerjaan yang sangat memerlukan keahlian teknik DS terkait penggunaan tools dan coding</a:t>
            </a:r>
            <a:endParaRPr sz="1800" b="0" i="0" u="none" strike="noStrike" cap="none">
              <a:solidFill>
                <a:srgbClr val="073763"/>
              </a:solidFill>
              <a:latin typeface="Overlock"/>
              <a:ea typeface="Overlock"/>
              <a:cs typeface="Overlock"/>
              <a:sym typeface="Overlock"/>
            </a:endParaRPr>
          </a:p>
          <a:p>
            <a:pPr marL="457200" marR="0" lvl="0" indent="-346075" algn="l" rtl="0">
              <a:lnSpc>
                <a:spcPct val="115000"/>
              </a:lnSpc>
              <a:spcBef>
                <a:spcPts val="0"/>
              </a:spcBef>
              <a:spcAft>
                <a:spcPts val="0"/>
              </a:spcAft>
              <a:buClr>
                <a:srgbClr val="073763"/>
              </a:buClr>
              <a:buSzPct val="111111"/>
              <a:buFont typeface="Overlock"/>
              <a:buChar char="●"/>
            </a:pPr>
            <a:r>
              <a:rPr lang="id" sz="1800" b="0" i="0" u="none" strike="noStrike" cap="none">
                <a:solidFill>
                  <a:srgbClr val="073763"/>
                </a:solidFill>
                <a:latin typeface="Overlock"/>
                <a:ea typeface="Overlock"/>
                <a:cs typeface="Overlock"/>
                <a:sym typeface="Overlock"/>
              </a:rPr>
              <a:t>Kebersihan data merupakan sarat mutlak untuk Model Prediksi yang Baik.</a:t>
            </a:r>
            <a:endParaRPr sz="1800" b="0" i="0" u="none" strike="noStrike" cap="none">
              <a:solidFill>
                <a:srgbClr val="073763"/>
              </a:solidFill>
              <a:latin typeface="Overlock"/>
              <a:ea typeface="Overlock"/>
              <a:cs typeface="Overlock"/>
              <a:sym typeface="Overlo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3570"/>
        </a:solidFill>
        <a:effectLst/>
      </p:bgPr>
    </p:bg>
    <p:spTree>
      <p:nvGrpSpPr>
        <p:cNvPr id="1" name="Shape 444"/>
        <p:cNvGrpSpPr/>
        <p:nvPr/>
      </p:nvGrpSpPr>
      <p:grpSpPr>
        <a:xfrm>
          <a:off x="0" y="0"/>
          <a:ext cx="0" cy="0"/>
          <a:chOff x="0" y="0"/>
          <a:chExt cx="0" cy="0"/>
        </a:xfrm>
      </p:grpSpPr>
      <p:sp>
        <p:nvSpPr>
          <p:cNvPr id="445" name="Google Shape;445;p6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id">
                <a:solidFill>
                  <a:srgbClr val="FFFFFF"/>
                </a:solidFill>
                <a:latin typeface="Bebas Neue"/>
                <a:ea typeface="Bebas Neue"/>
                <a:cs typeface="Bebas Neue"/>
                <a:sym typeface="Bebas Neue"/>
              </a:rPr>
              <a:t>Terima Kasih</a:t>
            </a:r>
            <a:endParaRPr>
              <a:solidFill>
                <a:srgbClr val="FFFFFF"/>
              </a:solidFill>
              <a:latin typeface="Bebas Neue"/>
              <a:ea typeface="Bebas Neue"/>
              <a:cs typeface="Bebas Neue"/>
              <a:sym typeface="Bebas Neue"/>
            </a:endParaRPr>
          </a:p>
        </p:txBody>
      </p:sp>
      <p:pic>
        <p:nvPicPr>
          <p:cNvPr id="446" name="Google Shape;446;p69"/>
          <p:cNvPicPr preferRelativeResize="0"/>
          <p:nvPr/>
        </p:nvPicPr>
        <p:blipFill rotWithShape="1">
          <a:blip r:embed="rId3">
            <a:alphaModFix/>
          </a:blip>
          <a:srcRect/>
          <a:stretch/>
        </p:blipFill>
        <p:spPr>
          <a:xfrm>
            <a:off x="2046425" y="2616975"/>
            <a:ext cx="5938276" cy="1210100"/>
          </a:xfrm>
          <a:prstGeom prst="rect">
            <a:avLst/>
          </a:prstGeom>
          <a:noFill/>
          <a:ln>
            <a:noFill/>
          </a:ln>
        </p:spPr>
      </p:pic>
      <p:sp>
        <p:nvSpPr>
          <p:cNvPr id="447" name="Google Shape;447;p69"/>
          <p:cNvSpPr txBox="1">
            <a:spLocks noGrp="1"/>
          </p:cNvSpPr>
          <p:nvPr>
            <p:ph type="subTitle" idx="1"/>
          </p:nvPr>
        </p:nvSpPr>
        <p:spPr>
          <a:xfrm>
            <a:off x="3406000" y="1582625"/>
            <a:ext cx="3120300" cy="681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2700">
                <a:solidFill>
                  <a:srgbClr val="00F4AD"/>
                </a:solidFill>
                <a:latin typeface="Bebas Neue"/>
                <a:ea typeface="Bebas Neue"/>
                <a:cs typeface="Bebas Neue"/>
                <a:sym typeface="Bebas Neue"/>
              </a:rPr>
              <a:t>#Jadi</a:t>
            </a:r>
            <a:r>
              <a:rPr lang="id" sz="2700">
                <a:solidFill>
                  <a:srgbClr val="FFFFFF"/>
                </a:solidFill>
                <a:latin typeface="Bebas Neue"/>
                <a:ea typeface="Bebas Neue"/>
                <a:cs typeface="Bebas Neue"/>
                <a:sym typeface="Bebas Neue"/>
              </a:rPr>
              <a:t>jagoandigital</a:t>
            </a:r>
            <a:endParaRPr sz="2700">
              <a:solidFill>
                <a:srgbClr val="FFFFFF"/>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5"/>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95"/>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20" name="Google Shape;120;p95"/>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21" name="Google Shape;121;p95"/>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22" name="Google Shape;122;p95"/>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23" name="Google Shape;123;p95"/>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24" name="Google Shape;124;p9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F3570"/>
                </a:solidFill>
                <a:latin typeface="Overlock"/>
                <a:ea typeface="Overlock"/>
                <a:cs typeface="Overlock"/>
                <a:sym typeface="Overlock"/>
              </a:rPr>
              <a:t>Unit Kompetensi Menentukan Objek Data</a:t>
            </a:r>
            <a:endParaRPr sz="2800" b="0" i="0" u="none" strike="noStrike" cap="none">
              <a:solidFill>
                <a:srgbClr val="000000"/>
              </a:solidFill>
              <a:latin typeface="Arial"/>
              <a:ea typeface="Arial"/>
              <a:cs typeface="Arial"/>
              <a:sym typeface="Arial"/>
            </a:endParaRPr>
          </a:p>
        </p:txBody>
      </p:sp>
      <p:pic>
        <p:nvPicPr>
          <p:cNvPr id="125" name="Google Shape;125;p95"/>
          <p:cNvPicPr preferRelativeResize="0"/>
          <p:nvPr/>
        </p:nvPicPr>
        <p:blipFill rotWithShape="1">
          <a:blip r:embed="rId4">
            <a:alphaModFix/>
          </a:blip>
          <a:srcRect/>
          <a:stretch/>
        </p:blipFill>
        <p:spPr>
          <a:xfrm>
            <a:off x="386320" y="941489"/>
            <a:ext cx="5380186" cy="37569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6"/>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96"/>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32" name="Google Shape;132;p96"/>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33" name="Google Shape;133;p96"/>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34" name="Google Shape;134;p96"/>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35" name="Google Shape;135;p96"/>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36" name="Google Shape;136;p96"/>
          <p:cNvSpPr txBox="1"/>
          <p:nvPr/>
        </p:nvSpPr>
        <p:spPr>
          <a:xfrm>
            <a:off x="623400" y="222527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F3570"/>
                </a:solidFill>
                <a:latin typeface="Overlock"/>
                <a:ea typeface="Overlock"/>
                <a:cs typeface="Overlock"/>
                <a:sym typeface="Overlock"/>
              </a:rPr>
              <a:t>1. Memutuskan Kriteria dan Teknik pemilihan data</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42" name="Google Shape;142;p5"/>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44" name="Google Shape;144;p5"/>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45" name="Google Shape;145;p5"/>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46" name="Google Shape;146;p5"/>
          <p:cNvSpPr txBox="1"/>
          <p:nvPr/>
        </p:nvSpPr>
        <p:spPr>
          <a:xfrm>
            <a:off x="81650" y="871425"/>
            <a:ext cx="88038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p:txBody>
      </p:sp>
      <p:sp>
        <p:nvSpPr>
          <p:cNvPr id="147" name="Google Shape;147;p5"/>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48" name="Google Shape;148;p5"/>
          <p:cNvSpPr txBox="1"/>
          <p:nvPr/>
        </p:nvSpPr>
        <p:spPr>
          <a:xfrm>
            <a:off x="320550" y="2987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Konsep dan Definisi</a:t>
            </a:r>
            <a:endParaRPr sz="2800" b="1" i="0" u="none" strike="noStrike" cap="none">
              <a:solidFill>
                <a:srgbClr val="073763"/>
              </a:solidFill>
              <a:latin typeface="Overlock"/>
              <a:ea typeface="Overlock"/>
              <a:cs typeface="Overlock"/>
              <a:sym typeface="Overlock"/>
            </a:endParaRPr>
          </a:p>
        </p:txBody>
      </p:sp>
      <p:sp>
        <p:nvSpPr>
          <p:cNvPr id="149" name="Google Shape;149;p5"/>
          <p:cNvSpPr txBox="1"/>
          <p:nvPr/>
        </p:nvSpPr>
        <p:spPr>
          <a:xfrm>
            <a:off x="320550" y="824593"/>
            <a:ext cx="8444767" cy="359955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073763"/>
              </a:buClr>
              <a:buSzPts val="1800"/>
              <a:buFont typeface="Overlock"/>
              <a:buChar char="•"/>
            </a:pPr>
            <a:r>
              <a:rPr lang="id" sz="1800" b="1" i="0" u="none" strike="noStrike" cap="none">
                <a:solidFill>
                  <a:srgbClr val="073763"/>
                </a:solidFill>
                <a:latin typeface="Overlock"/>
                <a:ea typeface="Overlock"/>
                <a:cs typeface="Overlock"/>
                <a:sym typeface="Overlock"/>
              </a:rPr>
              <a:t>Kriteria pemilihan data </a:t>
            </a:r>
            <a:r>
              <a:rPr lang="id" sz="1800" b="0" i="0" u="none" strike="noStrike" cap="none">
                <a:solidFill>
                  <a:srgbClr val="073763"/>
                </a:solidFill>
                <a:latin typeface="Overlock"/>
                <a:ea typeface="Overlock"/>
                <a:cs typeface="Overlock"/>
                <a:sym typeface="Overlock"/>
              </a:rPr>
              <a:t>mencakup kuantitas data (mencakup volume data yang menggambarkan ukuran data misalkan dalam </a:t>
            </a:r>
            <a:r>
              <a:rPr lang="id" sz="1800" b="0" i="1" u="none" strike="noStrike" cap="none">
                <a:solidFill>
                  <a:srgbClr val="073763"/>
                </a:solidFill>
                <a:latin typeface="Overlock"/>
                <a:ea typeface="Overlock"/>
                <a:cs typeface="Overlock"/>
                <a:sym typeface="Overlock"/>
              </a:rPr>
              <a:t>terabyte, petabyte atau jumlah record</a:t>
            </a:r>
            <a:r>
              <a:rPr lang="id" sz="1800" b="0" i="0" u="none" strike="noStrike" cap="none">
                <a:solidFill>
                  <a:srgbClr val="073763"/>
                </a:solidFill>
                <a:latin typeface="Overlock"/>
                <a:ea typeface="Overlock"/>
                <a:cs typeface="Overlock"/>
                <a:sym typeface="Overlock"/>
              </a:rPr>
              <a:t>) dan kualitas data (penilaian terhadap nilai mencurigakan, kosong, inkonsisten, duplikasi maupun ambigu).  Kriteria bisa berbentuk ketentuan mengenai pencilan, korelasi antar atribut, data yang kosong dan sebagainya.</a:t>
            </a:r>
            <a:endParaRPr/>
          </a:p>
          <a:p>
            <a:pPr marL="228600" marR="0" lvl="0" indent="-228600" algn="l" rtl="0">
              <a:lnSpc>
                <a:spcPct val="90000"/>
              </a:lnSpc>
              <a:spcBef>
                <a:spcPts val="1000"/>
              </a:spcBef>
              <a:spcAft>
                <a:spcPts val="0"/>
              </a:spcAft>
              <a:buClr>
                <a:srgbClr val="073763"/>
              </a:buClr>
              <a:buSzPts val="1800"/>
              <a:buFont typeface="Overlock"/>
              <a:buChar char="•"/>
            </a:pPr>
            <a:r>
              <a:rPr lang="id" sz="1800" b="1" i="0" u="none" strike="noStrike" cap="none">
                <a:solidFill>
                  <a:srgbClr val="073763"/>
                </a:solidFill>
                <a:latin typeface="Overlock"/>
                <a:ea typeface="Overlock"/>
                <a:cs typeface="Overlock"/>
                <a:sym typeface="Overlock"/>
              </a:rPr>
              <a:t>Teknik pemilihan data </a:t>
            </a:r>
            <a:r>
              <a:rPr lang="id" sz="1800" b="0" i="0" u="none" strike="noStrike" cap="none">
                <a:solidFill>
                  <a:srgbClr val="073763"/>
                </a:solidFill>
                <a:latin typeface="Overlock"/>
                <a:ea typeface="Overlock"/>
                <a:cs typeface="Overlock"/>
                <a:sym typeface="Overlock"/>
              </a:rPr>
              <a:t>adalah teknik dalam pengambilan sampel, namun secara garis besar dapat dibagi menjadi dua: </a:t>
            </a:r>
            <a:r>
              <a:rPr lang="id" sz="1800" b="0" i="1" u="none" strike="noStrike" cap="none">
                <a:solidFill>
                  <a:srgbClr val="073763"/>
                </a:solidFill>
                <a:latin typeface="Overlock"/>
                <a:ea typeface="Overlock"/>
                <a:cs typeface="Overlock"/>
                <a:sym typeface="Overlock"/>
              </a:rPr>
              <a:t>probability  sampling atau random sampling </a:t>
            </a:r>
            <a:r>
              <a:rPr lang="id" sz="1800" b="0" i="0" u="none" strike="noStrike" cap="none">
                <a:solidFill>
                  <a:srgbClr val="073763"/>
                </a:solidFill>
                <a:latin typeface="Overlock"/>
                <a:ea typeface="Overlock"/>
                <a:cs typeface="Overlock"/>
                <a:sym typeface="Overlock"/>
              </a:rPr>
              <a:t>dan </a:t>
            </a:r>
            <a:r>
              <a:rPr lang="id" sz="1800" b="0" i="1" u="none" strike="noStrike" cap="none">
                <a:solidFill>
                  <a:srgbClr val="073763"/>
                </a:solidFill>
                <a:latin typeface="Overlock"/>
                <a:ea typeface="Overlock"/>
                <a:cs typeface="Overlock"/>
                <a:sym typeface="Overlock"/>
              </a:rPr>
              <a:t>non-probability sampling.</a:t>
            </a:r>
            <a:endParaRPr/>
          </a:p>
          <a:p>
            <a:pPr marL="0" marR="0" lvl="0" indent="0" algn="l" rtl="0">
              <a:lnSpc>
                <a:spcPct val="90000"/>
              </a:lnSpc>
              <a:spcBef>
                <a:spcPts val="1000"/>
              </a:spcBef>
              <a:spcAft>
                <a:spcPts val="0"/>
              </a:spcAft>
              <a:buClr>
                <a:srgbClr val="000000"/>
              </a:buClr>
              <a:buSzPts val="1800"/>
              <a:buFont typeface="Arial"/>
              <a:buNone/>
            </a:pPr>
            <a:endParaRPr sz="1800" b="0" i="0" u="none" strike="noStrike" cap="none">
              <a:solidFill>
                <a:srgbClr val="073763"/>
              </a:solidFill>
              <a:latin typeface="Overlock"/>
              <a:ea typeface="Overlock"/>
              <a:cs typeface="Overlock"/>
              <a:sym typeface="Overlock"/>
            </a:endParaRPr>
          </a:p>
          <a:p>
            <a:pPr marL="685800" marR="0" lvl="1" indent="-127000" algn="l" rtl="0">
              <a:lnSpc>
                <a:spcPct val="90000"/>
              </a:lnSpc>
              <a:spcBef>
                <a:spcPts val="10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7"/>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55" name="Google Shape;155;p97"/>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97"/>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57" name="Google Shape;157;p97"/>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58" name="Google Shape;158;p97"/>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59" name="Google Shape;159;p97"/>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60" name="Google Shape;160;p97"/>
          <p:cNvSpPr txBox="1"/>
          <p:nvPr/>
        </p:nvSpPr>
        <p:spPr>
          <a:xfrm>
            <a:off x="320550" y="2987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Kriteria Pemilihan Data</a:t>
            </a:r>
            <a:endParaRPr sz="2800" b="1" i="0" u="none" strike="noStrike" cap="none">
              <a:solidFill>
                <a:srgbClr val="073763"/>
              </a:solidFill>
              <a:latin typeface="Overlock"/>
              <a:ea typeface="Overlock"/>
              <a:cs typeface="Overlock"/>
              <a:sym typeface="Overlock"/>
            </a:endParaRPr>
          </a:p>
        </p:txBody>
      </p:sp>
      <p:sp>
        <p:nvSpPr>
          <p:cNvPr id="161" name="Google Shape;161;p97"/>
          <p:cNvSpPr txBox="1"/>
          <p:nvPr/>
        </p:nvSpPr>
        <p:spPr>
          <a:xfrm>
            <a:off x="320550" y="824593"/>
            <a:ext cx="8444767" cy="1747157"/>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073763"/>
              </a:buClr>
              <a:buSzPts val="1800"/>
              <a:buFont typeface="Overlock"/>
              <a:buChar char="•"/>
            </a:pPr>
            <a:r>
              <a:rPr lang="id" sz="1600" b="1" i="0" u="none" strike="noStrike" cap="none">
                <a:solidFill>
                  <a:srgbClr val="073763"/>
                </a:solidFill>
                <a:latin typeface="Overlock"/>
                <a:ea typeface="Overlock"/>
                <a:cs typeface="Overlock"/>
                <a:sym typeface="Overlock"/>
              </a:rPr>
              <a:t>Kualitas Data</a:t>
            </a:r>
            <a:endParaRPr/>
          </a:p>
          <a:p>
            <a:pPr marL="177800" marR="0" lvl="1" indent="0" algn="l" rtl="0">
              <a:lnSpc>
                <a:spcPct val="90000"/>
              </a:lnSpc>
              <a:spcBef>
                <a:spcPts val="1000"/>
              </a:spcBef>
              <a:spcAft>
                <a:spcPts val="0"/>
              </a:spcAft>
              <a:buNone/>
            </a:pPr>
            <a:r>
              <a:rPr lang="id" sz="1600" b="0" i="0" u="none" strike="noStrike" cap="none">
                <a:solidFill>
                  <a:srgbClr val="073763"/>
                </a:solidFill>
                <a:latin typeface="Overlock"/>
                <a:ea typeface="Overlock"/>
                <a:cs typeface="Overlock"/>
                <a:sym typeface="Overlock"/>
              </a:rPr>
              <a:t>Kualitas data juga merupakan pertimbangan yang signifikan untuk sumber data eksternal (Azeroual, et al., 2018). Kualitas data merupakan serangkaian tindakan yang menentukan apakah data dapat dipahami secara independen untuk dapat digunakan kembali. Penggunaan kembali data berarti bahwa para peneliti asli atau peneliti lain dapat menggunakan data pada waktu mendatang tanpa menentukan apa yang mungkin digunakan secara spesifik (Peer,Green, &amp; Stephenson, 2014). </a:t>
            </a:r>
            <a:endParaRPr/>
          </a:p>
          <a:p>
            <a:pPr marL="685800" marR="0" lvl="1" indent="-127000" algn="l" rtl="0">
              <a:lnSpc>
                <a:spcPct val="90000"/>
              </a:lnSpc>
              <a:spcBef>
                <a:spcPts val="100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97"/>
          <p:cNvPicPr preferRelativeResize="0"/>
          <p:nvPr/>
        </p:nvPicPr>
        <p:blipFill rotWithShape="1">
          <a:blip r:embed="rId4">
            <a:alphaModFix/>
          </a:blip>
          <a:srcRect/>
          <a:stretch/>
        </p:blipFill>
        <p:spPr>
          <a:xfrm>
            <a:off x="944565" y="2639367"/>
            <a:ext cx="7254869" cy="20804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8"/>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68" name="Google Shape;168;p98"/>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98"/>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70" name="Google Shape;170;p98"/>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71" name="Google Shape;171;p98"/>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72" name="Google Shape;172;p98"/>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73" name="Google Shape;173;p98"/>
          <p:cNvSpPr txBox="1"/>
          <p:nvPr/>
        </p:nvSpPr>
        <p:spPr>
          <a:xfrm>
            <a:off x="320550" y="2987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Kriteria Pemilihan Data</a:t>
            </a:r>
            <a:endParaRPr sz="2800" b="1" i="0" u="none" strike="noStrike" cap="none">
              <a:solidFill>
                <a:srgbClr val="073763"/>
              </a:solidFill>
              <a:latin typeface="Overlock"/>
              <a:ea typeface="Overlock"/>
              <a:cs typeface="Overlock"/>
              <a:sym typeface="Overlock"/>
            </a:endParaRPr>
          </a:p>
        </p:txBody>
      </p:sp>
      <p:sp>
        <p:nvSpPr>
          <p:cNvPr id="174" name="Google Shape;174;p98"/>
          <p:cNvSpPr txBox="1"/>
          <p:nvPr/>
        </p:nvSpPr>
        <p:spPr>
          <a:xfrm>
            <a:off x="320550" y="824594"/>
            <a:ext cx="8444767" cy="1066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073763"/>
              </a:buClr>
              <a:buSzPts val="1800"/>
              <a:buFont typeface="Overlock"/>
              <a:buChar char="•"/>
            </a:pPr>
            <a:r>
              <a:rPr lang="id" sz="1600" b="1" i="0" u="none" strike="noStrike" cap="none">
                <a:solidFill>
                  <a:srgbClr val="073763"/>
                </a:solidFill>
                <a:latin typeface="Overlock"/>
                <a:ea typeface="Overlock"/>
                <a:cs typeface="Overlock"/>
                <a:sym typeface="Overlock"/>
              </a:rPr>
              <a:t>Dimensi Kualitas Data</a:t>
            </a:r>
            <a:endParaRPr/>
          </a:p>
          <a:p>
            <a:pPr marL="177800" marR="0" lvl="1" indent="0" algn="l" rtl="0">
              <a:lnSpc>
                <a:spcPct val="90000"/>
              </a:lnSpc>
              <a:spcBef>
                <a:spcPts val="1000"/>
              </a:spcBef>
              <a:spcAft>
                <a:spcPts val="0"/>
              </a:spcAft>
              <a:buNone/>
            </a:pPr>
            <a:r>
              <a:rPr lang="id" sz="1600" b="0" i="0" u="none" strike="noStrike" cap="none">
                <a:solidFill>
                  <a:srgbClr val="073763"/>
                </a:solidFill>
                <a:latin typeface="Overlock"/>
                <a:ea typeface="Overlock"/>
                <a:cs typeface="Overlock"/>
                <a:sym typeface="Overlock"/>
              </a:rPr>
              <a:t>Dimensi kualitas data merupakan kumpulan atribut kualitas data yang mewakili satu aspek kualitas data (Wang &amp; Strong, 1996b).</a:t>
            </a:r>
            <a:endParaRPr sz="1400" b="0" i="0" u="none" strike="noStrike" cap="none">
              <a:solidFill>
                <a:srgbClr val="000000"/>
              </a:solidFill>
              <a:latin typeface="Arial"/>
              <a:ea typeface="Arial"/>
              <a:cs typeface="Arial"/>
              <a:sym typeface="Arial"/>
            </a:endParaRPr>
          </a:p>
        </p:txBody>
      </p:sp>
      <p:pic>
        <p:nvPicPr>
          <p:cNvPr id="175" name="Google Shape;175;p98"/>
          <p:cNvPicPr preferRelativeResize="0"/>
          <p:nvPr/>
        </p:nvPicPr>
        <p:blipFill rotWithShape="1">
          <a:blip r:embed="rId4">
            <a:alphaModFix/>
          </a:blip>
          <a:srcRect/>
          <a:stretch/>
        </p:blipFill>
        <p:spPr>
          <a:xfrm>
            <a:off x="495881" y="2025780"/>
            <a:ext cx="7955969" cy="24538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9"/>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81" name="Google Shape;181;p99"/>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99"/>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83" name="Google Shape;183;p99"/>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84" name="Google Shape;184;p99"/>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85" name="Google Shape;185;p99"/>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186" name="Google Shape;186;p99"/>
          <p:cNvSpPr txBox="1"/>
          <p:nvPr/>
        </p:nvSpPr>
        <p:spPr>
          <a:xfrm>
            <a:off x="320550" y="298725"/>
            <a:ext cx="8520600" cy="57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id" sz="2800" b="1" i="0" u="none" strike="noStrike" cap="none">
                <a:solidFill>
                  <a:srgbClr val="073763"/>
                </a:solidFill>
                <a:latin typeface="Overlock"/>
                <a:ea typeface="Overlock"/>
                <a:cs typeface="Overlock"/>
                <a:sym typeface="Overlock"/>
              </a:rPr>
              <a:t>Teknik Pemilihan Data</a:t>
            </a:r>
            <a:endParaRPr sz="2800" b="1" i="0" u="none" strike="noStrike" cap="none">
              <a:solidFill>
                <a:srgbClr val="073763"/>
              </a:solidFill>
              <a:latin typeface="Overlock"/>
              <a:ea typeface="Overlock"/>
              <a:cs typeface="Overlock"/>
              <a:sym typeface="Overlock"/>
            </a:endParaRPr>
          </a:p>
        </p:txBody>
      </p:sp>
      <p:sp>
        <p:nvSpPr>
          <p:cNvPr id="187" name="Google Shape;187;p99"/>
          <p:cNvSpPr txBox="1"/>
          <p:nvPr/>
        </p:nvSpPr>
        <p:spPr>
          <a:xfrm>
            <a:off x="460379" y="1040466"/>
            <a:ext cx="7776518" cy="4140200"/>
          </a:xfrm>
          <a:prstGeom prst="rect">
            <a:avLst/>
          </a:prstGeom>
          <a:noFill/>
          <a:ln>
            <a:noFill/>
          </a:ln>
        </p:spPr>
        <p:txBody>
          <a:bodyPr spcFirstLastPara="1" wrap="square" lIns="91425" tIns="45700" rIns="91425" bIns="45700" anchor="t" anchorCtr="0">
            <a:noAutofit/>
          </a:bodyPr>
          <a:lstStyle/>
          <a:p>
            <a:pPr marL="311150" marR="0" lvl="0" indent="-285750" algn="l" rtl="0">
              <a:lnSpc>
                <a:spcPct val="100000"/>
              </a:lnSpc>
              <a:spcBef>
                <a:spcPts val="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Teknik random sampling (probability sampling) </a:t>
            </a:r>
            <a:r>
              <a:rPr lang="id" sz="1800" b="0" i="0" u="none" strike="noStrike" cap="none">
                <a:solidFill>
                  <a:srgbClr val="18191E"/>
                </a:solidFill>
                <a:latin typeface="Calibri"/>
                <a:ea typeface="Calibri"/>
                <a:cs typeface="Calibri"/>
                <a:sym typeface="Calibri"/>
              </a:rPr>
              <a:t>atau pengambilan sampling secara acak adalah teknik pengambilan sampel dimana semua individu dalam populasi baik secara sendiri-sendiri atau bersama-sama memiliki kesempatan yang sama untuk dipilih menjadi anggota sampel</a:t>
            </a:r>
            <a:endParaRPr/>
          </a:p>
          <a:p>
            <a:pPr marL="311150" marR="0" lvl="0" indent="-285750" algn="l" rtl="0">
              <a:lnSpc>
                <a:spcPct val="100000"/>
              </a:lnSpc>
              <a:spcBef>
                <a:spcPts val="600"/>
              </a:spcBef>
              <a:spcAft>
                <a:spcPts val="0"/>
              </a:spcAft>
              <a:buClr>
                <a:srgbClr val="181818"/>
              </a:buClr>
              <a:buSzPts val="1440"/>
              <a:buFont typeface="Courier New"/>
              <a:buChar char="o"/>
            </a:pPr>
            <a:r>
              <a:rPr lang="id" sz="1800" b="1" i="0" u="none" strike="noStrike" cap="none">
                <a:solidFill>
                  <a:srgbClr val="18191E"/>
                </a:solidFill>
                <a:latin typeface="Calibri"/>
                <a:ea typeface="Calibri"/>
                <a:cs typeface="Calibri"/>
                <a:sym typeface="Calibri"/>
              </a:rPr>
              <a:t>Teknik non random sampling (non probability sampling) </a:t>
            </a:r>
            <a:r>
              <a:rPr lang="id" sz="1800" b="0" i="0" u="none" strike="noStrike" cap="none">
                <a:solidFill>
                  <a:srgbClr val="18191E"/>
                </a:solidFill>
                <a:latin typeface="Calibri"/>
                <a:ea typeface="Calibri"/>
                <a:cs typeface="Calibri"/>
                <a:sym typeface="Calibri"/>
              </a:rPr>
              <a:t>adalah cara pengambilan sampel dimana tidak semua anggota populasi memiliki kesempatan yang sama untuk dipilih menjadi sampel penelitian. Penggunaan teknik non probability sampling ini terkadang digunakan dengan mempertimbangkan factor-faktor</a:t>
            </a:r>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300362" marR="0" lvl="2" indent="0" algn="l" rtl="0">
              <a:lnSpc>
                <a:spcPct val="100000"/>
              </a:lnSpc>
              <a:spcBef>
                <a:spcPts val="600"/>
              </a:spcBef>
              <a:spcAft>
                <a:spcPts val="0"/>
              </a:spcAft>
              <a:buClr>
                <a:srgbClr val="181818"/>
              </a:buClr>
              <a:buSzPts val="1266"/>
              <a:buFont typeface="Corbel"/>
              <a:buNone/>
            </a:pPr>
            <a:endParaRPr sz="1582" b="0" i="0" u="none" strike="noStrike" cap="none">
              <a:solidFill>
                <a:srgbClr val="18191E"/>
              </a:solidFill>
              <a:latin typeface="Calibri"/>
              <a:ea typeface="Calibri"/>
              <a:cs typeface="Calibri"/>
              <a:sym typeface="Calibri"/>
            </a:endParaRPr>
          </a:p>
          <a:p>
            <a:pPr marL="586112" marR="0" lvl="2" indent="-205384" algn="l" rtl="0">
              <a:lnSpc>
                <a:spcPct val="100000"/>
              </a:lnSpc>
              <a:spcBef>
                <a:spcPts val="600"/>
              </a:spcBef>
              <a:spcAft>
                <a:spcPts val="0"/>
              </a:spcAft>
              <a:buClr>
                <a:srgbClr val="181818"/>
              </a:buClr>
              <a:buSzPts val="1266"/>
              <a:buFont typeface="Courier New"/>
              <a:buNone/>
            </a:pPr>
            <a:endParaRPr sz="1582" b="0" i="0" u="none" strike="noStrike" cap="none">
              <a:solidFill>
                <a:srgbClr val="18191E"/>
              </a:solidFill>
              <a:latin typeface="Calibri"/>
              <a:ea typeface="Calibri"/>
              <a:cs typeface="Calibri"/>
              <a:sym typeface="Calibri"/>
            </a:endParaRPr>
          </a:p>
          <a:p>
            <a:pPr marL="586112" marR="0" lvl="2" indent="-205384" algn="l" rtl="0">
              <a:lnSpc>
                <a:spcPct val="100000"/>
              </a:lnSpc>
              <a:spcBef>
                <a:spcPts val="600"/>
              </a:spcBef>
              <a:spcAft>
                <a:spcPts val="0"/>
              </a:spcAft>
              <a:buClr>
                <a:srgbClr val="181818"/>
              </a:buClr>
              <a:buSzPts val="1266"/>
              <a:buFont typeface="Courier New"/>
              <a:buNone/>
            </a:pPr>
            <a:endParaRPr sz="1582" b="0" i="0" u="none" strike="noStrike" cap="none">
              <a:solidFill>
                <a:srgbClr val="18191E"/>
              </a:solidFill>
              <a:latin typeface="Calibri"/>
              <a:ea typeface="Calibri"/>
              <a:cs typeface="Calibri"/>
              <a:sym typeface="Calibri"/>
            </a:endParaRPr>
          </a:p>
          <a:p>
            <a:pPr marL="25400" marR="0" lvl="0" indent="0" algn="l" rtl="0">
              <a:lnSpc>
                <a:spcPct val="100000"/>
              </a:lnSpc>
              <a:spcBef>
                <a:spcPts val="600"/>
              </a:spcBef>
              <a:spcAft>
                <a:spcPts val="0"/>
              </a:spcAft>
              <a:buClr>
                <a:srgbClr val="181818"/>
              </a:buClr>
              <a:buSzPts val="1440"/>
              <a:buFont typeface="Corbel"/>
              <a:buNone/>
            </a:pPr>
            <a:endParaRPr sz="1800" b="0" i="0" u="none" strike="noStrike" cap="none">
              <a:solidFill>
                <a:srgbClr val="18191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0"/>
          <p:cNvSpPr txBox="1">
            <a:spLocks noGrp="1"/>
          </p:cNvSpPr>
          <p:nvPr>
            <p:ph type="subTitle" idx="1"/>
          </p:nvPr>
        </p:nvSpPr>
        <p:spPr>
          <a:xfrm>
            <a:off x="-32225" y="4787425"/>
            <a:ext cx="9771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sp>
        <p:nvSpPr>
          <p:cNvPr id="193" name="Google Shape;193;p100"/>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00"/>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95" name="Google Shape;195;p100"/>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96" name="Google Shape;196;p100"/>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97" name="Google Shape;197;p100"/>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id" sz="1500">
                <a:solidFill>
                  <a:srgbClr val="00F4AD"/>
                </a:solidFill>
                <a:latin typeface="Bebas Neue"/>
                <a:ea typeface="Bebas Neue"/>
                <a:cs typeface="Bebas Neue"/>
                <a:sym typeface="Bebas Neue"/>
              </a:rPr>
              <a:t>#Jadi</a:t>
            </a:r>
            <a:r>
              <a:rPr lang="id"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grpSp>
        <p:nvGrpSpPr>
          <p:cNvPr id="198" name="Google Shape;198;p100"/>
          <p:cNvGrpSpPr/>
          <p:nvPr/>
        </p:nvGrpSpPr>
        <p:grpSpPr>
          <a:xfrm>
            <a:off x="839367" y="479024"/>
            <a:ext cx="6523285" cy="3840813"/>
            <a:chOff x="839367" y="479024"/>
            <a:chExt cx="6523285" cy="3840813"/>
          </a:xfrm>
        </p:grpSpPr>
        <p:pic>
          <p:nvPicPr>
            <p:cNvPr id="199" name="Google Shape;199;p100"/>
            <p:cNvPicPr preferRelativeResize="0"/>
            <p:nvPr/>
          </p:nvPicPr>
          <p:blipFill rotWithShape="1">
            <a:blip r:embed="rId4">
              <a:alphaModFix/>
            </a:blip>
            <a:srcRect/>
            <a:stretch/>
          </p:blipFill>
          <p:spPr>
            <a:xfrm>
              <a:off x="839367" y="479024"/>
              <a:ext cx="6523285" cy="3840813"/>
            </a:xfrm>
            <a:prstGeom prst="rect">
              <a:avLst/>
            </a:prstGeom>
            <a:noFill/>
            <a:ln>
              <a:noFill/>
            </a:ln>
          </p:spPr>
        </p:pic>
        <p:sp>
          <p:nvSpPr>
            <p:cNvPr id="200" name="Google Shape;200;p100"/>
            <p:cNvSpPr/>
            <p:nvPr/>
          </p:nvSpPr>
          <p:spPr>
            <a:xfrm>
              <a:off x="5943600" y="2892669"/>
              <a:ext cx="1266092" cy="4396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1040</Words>
  <Application>Microsoft Macintosh PowerPoint</Application>
  <PresentationFormat>On-screen Show (16:9)</PresentationFormat>
  <Paragraphs>227</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Overlock</vt:lpstr>
      <vt:lpstr>Roboto</vt:lpstr>
      <vt:lpstr>Calibri</vt:lpstr>
      <vt:lpstr>Bebas Neue</vt:lpstr>
      <vt:lpstr>Courier New</vt:lpstr>
      <vt:lpstr>Corbel</vt:lpstr>
      <vt:lpstr>Noto Sans Symbols</vt:lpstr>
      <vt:lpstr>Simple Light</vt:lpstr>
      <vt:lpstr>Simple Light</vt:lpstr>
      <vt:lpstr>Vocational school graduate 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school graduate academy</dc:title>
  <dc:creator>muhaemin</dc:creator>
  <cp:lastModifiedBy>Muhammad Said Hasibuan</cp:lastModifiedBy>
  <cp:revision>1</cp:revision>
  <dcterms:modified xsi:type="dcterms:W3CDTF">2024-03-05T01:06:05Z</dcterms:modified>
</cp:coreProperties>
</file>