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DB2-DBBC-4D57-8D44-749E858EEE1A}" type="datetimeFigureOut">
              <a:rPr lang="id-ID" smtClean="0"/>
              <a:t>09/04/2026</a:t>
            </a:fld>
            <a:endParaRPr lang="id-ID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AD4A758-0360-486F-A777-CC8970FEC6F2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DB2-DBBC-4D57-8D44-749E858EEE1A}" type="datetimeFigureOut">
              <a:rPr lang="id-ID" smtClean="0"/>
              <a:t>09/04/2026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4A758-0360-486F-A777-CC8970FEC6F2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DB2-DBBC-4D57-8D44-749E858EEE1A}" type="datetimeFigureOut">
              <a:rPr lang="id-ID" smtClean="0"/>
              <a:t>09/04/2026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4A758-0360-486F-A777-CC8970FEC6F2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DB2-DBBC-4D57-8D44-749E858EEE1A}" type="datetimeFigureOut">
              <a:rPr lang="id-ID" smtClean="0"/>
              <a:t>09/04/2026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AD4A758-0360-486F-A777-CC8970FEC6F2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DB2-DBBC-4D57-8D44-749E858EEE1A}" type="datetimeFigureOut">
              <a:rPr lang="id-ID" smtClean="0"/>
              <a:t>09/04/2026</a:t>
            </a:fld>
            <a:endParaRPr lang="id-ID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4A758-0360-486F-A777-CC8970FEC6F2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DB2-DBBC-4D57-8D44-749E858EEE1A}" type="datetimeFigureOut">
              <a:rPr lang="id-ID" smtClean="0"/>
              <a:t>09/04/2026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4A758-0360-486F-A777-CC8970FEC6F2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DB2-DBBC-4D57-8D44-749E858EEE1A}" type="datetimeFigureOut">
              <a:rPr lang="id-ID" smtClean="0"/>
              <a:t>09/04/2026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AD4A758-0360-486F-A777-CC8970FEC6F2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DB2-DBBC-4D57-8D44-749E858EEE1A}" type="datetimeFigureOut">
              <a:rPr lang="id-ID" smtClean="0"/>
              <a:t>09/04/2026</a:t>
            </a:fld>
            <a:endParaRPr lang="id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4A758-0360-486F-A777-CC8970FEC6F2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DB2-DBBC-4D57-8D44-749E858EEE1A}" type="datetimeFigureOut">
              <a:rPr lang="id-ID" smtClean="0"/>
              <a:t>09/04/2026</a:t>
            </a:fld>
            <a:endParaRPr lang="id-ID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4A758-0360-486F-A777-CC8970FEC6F2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DB2-DBBC-4D57-8D44-749E858EEE1A}" type="datetimeFigureOut">
              <a:rPr lang="id-ID" smtClean="0"/>
              <a:t>09/04/2026</a:t>
            </a:fld>
            <a:endParaRPr lang="id-ID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4A758-0360-486F-A777-CC8970FEC6F2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DB2-DBBC-4D57-8D44-749E858EEE1A}" type="datetimeFigureOut">
              <a:rPr lang="id-ID" smtClean="0"/>
              <a:t>09/04/2026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4A758-0360-486F-A777-CC8970FEC6F2}" type="slidenum">
              <a:rPr lang="id-ID" smtClean="0"/>
              <a:t>‹#›</a:t>
            </a:fld>
            <a:endParaRPr lang="id-ID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268ADB2-DBBC-4D57-8D44-749E858EEE1A}" type="datetimeFigureOut">
              <a:rPr lang="id-ID" smtClean="0"/>
              <a:t>09/04/2026</a:t>
            </a:fld>
            <a:endParaRPr lang="id-ID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AD4A758-0360-486F-A777-CC8970FEC6F2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LATIHAN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1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id-ID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Analisis Kritis Metode</a:t>
            </a:r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Bandingkan efektivitas metode </a:t>
            </a:r>
            <a:r>
              <a:rPr lang="id-ID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kualitatif</a:t>
            </a:r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dan </a:t>
            </a:r>
            <a:r>
              <a:rPr lang="id-ID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kuantitatif</a:t>
            </a:r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dalam kondisi lingkungan bisnis yang sangat tidak pasti (uncertainty tinggi). Berikan argumen berbasis situasi nyata dan jelaskan kapan masing-masing metode lebih unggul. </a:t>
            </a:r>
          </a:p>
          <a:p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2. </a:t>
            </a:r>
            <a:r>
              <a:rPr lang="id-ID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Evaluasi Akurasi Peramalan</a:t>
            </a:r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Sebuah perusahaan menggunakan beberapa metode peramalan tetapi menghasilkan nilai error yang berbeda (MAD, MSE, MAPE).</a:t>
            </a:r>
            <a:b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Jelaskan bagaimana manajer operasi menentukan metode terbaik dan apa konsekuensi jika memilih metode dengan error terkecil namun tidak stabil. </a:t>
            </a:r>
          </a:p>
          <a:p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3. </a:t>
            </a:r>
            <a:r>
              <a:rPr lang="id-ID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Analisis Pola Data Kompleks</a:t>
            </a:r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Diberikan data permintaan yang mengandung tren, musiman, dan fluktuasi acak sekaligus.</a:t>
            </a:r>
            <a:b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Jelaskan pendekatan peramalan apa yang paling tepat dan bagaimana proses pemodelannya dilakukan secara sistematis. </a:t>
            </a:r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/>
              <a:t>4. </a:t>
            </a:r>
            <a:r>
              <a:rPr lang="id-ID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Dampak Strategis Kesalahan Peramalan</a:t>
            </a:r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Analisis dampak jangka pendek dan jangka panjang dari kesalahan peramalan terhadap: </a:t>
            </a:r>
          </a:p>
          <a:p>
            <a:pPr lvl="1"/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Persediaan </a:t>
            </a:r>
          </a:p>
          <a:p>
            <a:pPr lvl="1"/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Kapasitas produksi </a:t>
            </a:r>
          </a:p>
          <a:p>
            <a:pPr lvl="1"/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Kepuasan pelanggan</a:t>
            </a:r>
            <a:b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Sertakan contoh kasus nyata atau ilustratif. </a:t>
            </a:r>
          </a:p>
          <a:p>
            <a:pPr>
              <a:buNone/>
            </a:pP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5. </a:t>
            </a:r>
            <a:r>
              <a:rPr lang="id-ID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Integrasi Peramalan dengan Keputusan Operasional</a:t>
            </a:r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Jelaskan bagaimana hasil peramalan digunakan dalam: </a:t>
            </a:r>
          </a:p>
          <a:p>
            <a:pPr lvl="1"/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Perencanaan agregat </a:t>
            </a:r>
          </a:p>
          <a:p>
            <a:pPr lvl="1"/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Penjadwalan produksi </a:t>
            </a:r>
          </a:p>
          <a:p>
            <a:pPr lvl="1"/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Manajemen rantai pasok</a:t>
            </a:r>
            <a:b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Analisis konsekuensi jika hasil peramalan tidak terintegrasi dengan baik.</a:t>
            </a:r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b="1" dirty="0" smtClean="0"/>
              <a:t>6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id-ID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Pemilihan Model Peramalan</a:t>
            </a:r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Dalam kondisi data historis terbatas dan pasar berubah cepat (misalnya produk baru), bagaimana strategi memilih metode peramalan yang tepat? Jelaskan langkah-langkahnya secara rinci. </a:t>
            </a:r>
          </a:p>
          <a:p>
            <a:pPr>
              <a:buNone/>
            </a:pP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7. </a:t>
            </a:r>
            <a:r>
              <a:rPr lang="id-ID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Trade-off dalam Peramalan</a:t>
            </a:r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Jelaskan trade-off antara kompleksitas model peramalan dan kemudahan implementasi dalam organisasi. Kapan model sederhana lebih disarankan dibanding model kompleks? </a:t>
            </a:r>
          </a:p>
          <a:p>
            <a:pPr>
              <a:buNone/>
            </a:pP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8. </a:t>
            </a:r>
            <a:r>
              <a:rPr lang="id-ID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Peran Teknologi dalam Peramalan</a:t>
            </a:r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Evaluasi peran teknologi modern (AI, machine learning, big data) dalam meningkatkan akurasi peramalan. Apakah metode tradisional masih relevan? Jelaskan dengan argumentasi kritis. </a:t>
            </a:r>
          </a:p>
          <a:p>
            <a:pPr>
              <a:buNone/>
            </a:pP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9. </a:t>
            </a:r>
            <a:r>
              <a:rPr lang="id-ID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Bias dalam Peramalan</a:t>
            </a:r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Jelaskan berbagai jenis bias yang dapat terjadi dalam proses peramalan (misalnya overconfidence, anchoring). Bagaimana cara mengidentifikasi dan mengurangi bias tersebut? </a:t>
            </a:r>
          </a:p>
          <a:p>
            <a:pPr>
              <a:buNone/>
            </a:pP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10. </a:t>
            </a:r>
            <a:r>
              <a:rPr lang="id-ID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Peramalan dalam Krisis</a:t>
            </a:r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Dalam situasi krisis global (misalnya pandemi atau krisis ekonomi), pola data historis menjadi kurang relevan.</a:t>
            </a:r>
            <a:b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id-ID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Jelaskan pendekatan alternatif yang dapat digunakan perusahaan untuk tetap melakukan peramalan secara efektif. </a:t>
            </a:r>
          </a:p>
          <a:p>
            <a:pPr>
              <a:buNone/>
            </a:pPr>
            <a:endParaRPr lang="id-ID" dirty="0" smtClean="0"/>
          </a:p>
          <a:p>
            <a:endParaRPr lang="id-ID" dirty="0" smtClean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</TotalTime>
  <Words>17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Trek</vt:lpstr>
      <vt:lpstr>LATIHAN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LATIHAN</dc:title>
  <dc:creator>User</dc:creator>
  <cp:lastModifiedBy>User</cp:lastModifiedBy>
  <cp:revision>2</cp:revision>
  <dcterms:created xsi:type="dcterms:W3CDTF">2026-04-09T03:20:17Z</dcterms:created>
  <dcterms:modified xsi:type="dcterms:W3CDTF">2026-04-09T03:34:54Z</dcterms:modified>
</cp:coreProperties>
</file>