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73" r:id="rId3"/>
    <p:sldId id="264" r:id="rId4"/>
    <p:sldId id="265" r:id="rId5"/>
    <p:sldId id="266" r:id="rId6"/>
    <p:sldId id="268" r:id="rId7"/>
    <p:sldId id="269" r:id="rId8"/>
    <p:sldId id="270" r:id="rId9"/>
    <p:sldId id="271" r:id="rId10"/>
    <p:sldId id="267" r:id="rId11"/>
    <p:sldId id="275" r:id="rId12"/>
    <p:sldId id="274" r:id="rId13"/>
    <p:sldId id="297" r:id="rId14"/>
    <p:sldId id="276" r:id="rId15"/>
    <p:sldId id="277" r:id="rId16"/>
    <p:sldId id="278" r:id="rId17"/>
    <p:sldId id="257" r:id="rId18"/>
    <p:sldId id="279" r:id="rId19"/>
    <p:sldId id="258" r:id="rId20"/>
    <p:sldId id="280" r:id="rId21"/>
    <p:sldId id="281" r:id="rId22"/>
    <p:sldId id="282" r:id="rId23"/>
    <p:sldId id="283" r:id="rId24"/>
    <p:sldId id="284" r:id="rId25"/>
    <p:sldId id="259" r:id="rId26"/>
    <p:sldId id="285" r:id="rId27"/>
    <p:sldId id="287" r:id="rId28"/>
    <p:sldId id="288" r:id="rId29"/>
    <p:sldId id="289" r:id="rId30"/>
    <p:sldId id="260" r:id="rId31"/>
    <p:sldId id="286" r:id="rId32"/>
    <p:sldId id="290" r:id="rId33"/>
    <p:sldId id="291" r:id="rId34"/>
    <p:sldId id="292" r:id="rId35"/>
    <p:sldId id="293" r:id="rId36"/>
    <p:sldId id="294" r:id="rId37"/>
    <p:sldId id="298" r:id="rId38"/>
    <p:sldId id="295" r:id="rId39"/>
    <p:sldId id="296" r:id="rId40"/>
    <p:sldId id="299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21DA8-E88B-4017-BA58-ABF88791931C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F8046-5489-4231-B4F1-70D40E1B5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19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8046-5489-4231-B4F1-70D40E1B54C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40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8046-5489-4231-B4F1-70D40E1B54C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40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38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1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5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1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9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17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3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6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8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6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9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884DB-F88E-4502-B605-10ECA1FBBF2F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3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skal.depkeu.go.id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MAKRO EKONOMI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DR HERMAN S. MBA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" y="0"/>
            <a:ext cx="9064761" cy="68579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4400" y="1295400"/>
            <a:ext cx="723900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NATIONAL INCOME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58018" y="5486400"/>
            <a:ext cx="7827963" cy="685801"/>
          </a:xfrm>
          <a:prstGeom prst="rect">
            <a:avLst/>
          </a:prstGeom>
        </p:spPr>
        <p:txBody>
          <a:bodyPr vert="horz" lIns="0" rIns="18288">
            <a:normAutofit fontScale="92500" lnSpcReduction="20000"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id-ID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lgerian" pitchFamily="82" charset="0"/>
              </a:rPr>
              <a:t>MANAJEMEN S1</a:t>
            </a: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lgerian" pitchFamily="82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56381" y="4267200"/>
            <a:ext cx="8229600" cy="1066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2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d-ID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d-ID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d-ID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d-ID" sz="1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+mj-cs"/>
              </a:rPr>
              <a:t/>
            </a:r>
            <a:br>
              <a:rPr kumimoji="0" lang="id-ID" sz="1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+mj-cs"/>
              </a:rPr>
            </a:br>
            <a:r>
              <a:rPr kumimoji="0" lang="id-ID" sz="1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+mj-cs"/>
              </a:rPr>
              <a:t/>
            </a:r>
            <a:br>
              <a:rPr kumimoji="0" lang="id-ID" sz="1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+mj-cs"/>
              </a:rPr>
            </a:br>
            <a:r>
              <a:rPr kumimoji="0" lang="id-ID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Algerian" pitchFamily="82" charset="0"/>
                <a:ea typeface="+mj-ea"/>
                <a:cs typeface="+mj-cs"/>
              </a:rPr>
              <a:t>DR. HERMAN S. MBA</a:t>
            </a:r>
            <a:endParaRPr kumimoji="0" lang="en-US" sz="96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Algerian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09686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METODA PENGELUARAN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Menjumlahkan semua nilai uang yang dikeluarkan untuk barang akhir dan jasa yang diproduksi dalam perekonomian (national expenditure).</a:t>
            </a:r>
          </a:p>
          <a:p>
            <a:r>
              <a:rPr lang="id-ID" dirty="0" smtClean="0"/>
              <a:t>Pengeluaran nasional merupakan penjumlahan dari konsumsi barang-barang dalam negeri, pengeluaran investasi, pengeluaran pemerintah dan penerimaan bersih dari perdagangan luar negeri.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449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METODA PENGELUARAN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Y = C + I + G + NX</a:t>
            </a:r>
          </a:p>
          <a:p>
            <a:r>
              <a:rPr lang="id-ID" sz="2200" dirty="0" smtClean="0"/>
              <a:t>Y = Pengeluaran nasional, nilainya sama dengan pendapatan nasional</a:t>
            </a:r>
          </a:p>
          <a:p>
            <a:r>
              <a:rPr lang="id-ID" sz="2200" dirty="0" smtClean="0"/>
              <a:t>C = Pengeluaran konsumsi (consumption expenditure)</a:t>
            </a:r>
          </a:p>
          <a:p>
            <a:r>
              <a:rPr lang="id-ID" sz="2200" dirty="0" smtClean="0"/>
              <a:t>I = Pengeluaran investasi (investment expenditure)</a:t>
            </a:r>
          </a:p>
          <a:p>
            <a:r>
              <a:rPr lang="id-ID" sz="2200" dirty="0" smtClean="0"/>
              <a:t>G = Pengeluaran pemerintah (government expenditure)</a:t>
            </a:r>
          </a:p>
          <a:p>
            <a:r>
              <a:rPr lang="id-ID" sz="2200" dirty="0" smtClean="0"/>
              <a:t>NX = Net export = Export - Import.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912099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"/>
            <a:ext cx="8229600" cy="1143000"/>
          </a:xfrm>
        </p:spPr>
        <p:txBody>
          <a:bodyPr/>
          <a:lstStyle/>
          <a:p>
            <a:r>
              <a:rPr lang="id-ID" dirty="0"/>
              <a:t>METODA </a:t>
            </a:r>
            <a:r>
              <a:rPr lang="id-ID" dirty="0" smtClean="0"/>
              <a:t>PENGELUARAN - Contoh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49494"/>
              </p:ext>
            </p:extLst>
          </p:nvPr>
        </p:nvGraphicFramePr>
        <p:xfrm>
          <a:off x="685800" y="1219200"/>
          <a:ext cx="7696200" cy="5362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4673600"/>
                <a:gridCol w="2565400"/>
              </a:tblGrid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Komponen Pengeluaran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Jumlah</a:t>
                      </a:r>
                      <a:r>
                        <a:rPr lang="id-ID" sz="2000" baseline="0" dirty="0" smtClean="0"/>
                        <a:t> (miliar rupiah)</a:t>
                      </a:r>
                      <a:endParaRPr lang="en-US" sz="2000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Pengeluaran konsumsi rumah tangga (C)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Barang tahan lama : Rp 220 miliar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Barang tidak tahan</a:t>
                      </a:r>
                      <a:r>
                        <a:rPr lang="id-ID" baseline="0" dirty="0" smtClean="0"/>
                        <a:t> lama: Rp 55 miliar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baseline="0" dirty="0" smtClean="0"/>
                        <a:t>Jasa-jasa: Rp 95 miliar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370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Investasi Bruto (I)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460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Pengeluaran Pemerintah (G)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700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Net Export (X-M)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Export:</a:t>
                      </a:r>
                      <a:r>
                        <a:rPr lang="id-ID" baseline="0" dirty="0" smtClean="0"/>
                        <a:t> Rp. 390 miliar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baseline="0" dirty="0" smtClean="0"/>
                        <a:t>Import: Rp. 210 miliar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180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="1" dirty="0" smtClean="0"/>
                        <a:t>Produk Nasional Bruto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1.710</a:t>
                      </a:r>
                      <a:endParaRPr lang="en-US" b="1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Penyusutan (Depresiasi - 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(170)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Produk Nasional Netto (PNN) / Net Domestic Product (NDP)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1.540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805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Net Domestic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id-ID" dirty="0" smtClean="0"/>
              <a:t>NDP = GDP – Depresiasi</a:t>
            </a:r>
          </a:p>
          <a:p>
            <a:r>
              <a:rPr lang="id-ID" dirty="0" smtClean="0"/>
              <a:t>Depresiasi = Gross Investment – Gross Investment</a:t>
            </a:r>
          </a:p>
          <a:p>
            <a:r>
              <a:rPr lang="id-ID" dirty="0" smtClean="0"/>
              <a:t>Disposable personal income: Yd = C + S</a:t>
            </a:r>
          </a:p>
          <a:p>
            <a:r>
              <a:rPr lang="id-ID" dirty="0" smtClean="0"/>
              <a:t>Government Taxes – Transfer (TA-TR) = Y – (C+S)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80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KESEIMBANGAN PENDAPATAN NASIONAL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Pendapatan nasional berada dalam keseimbangan apabila: jumlah seluruh barang akhir dan jasa-jasa di dalam perekonomian yang dijual atau ditawarkan oleh perusahaan-perusahaan pada berbagai tingkat </a:t>
            </a:r>
            <a:r>
              <a:rPr lang="id-ID" dirty="0" smtClean="0"/>
              <a:t>harga </a:t>
            </a:r>
            <a:r>
              <a:rPr lang="id-ID" dirty="0"/>
              <a:t>= jumlah seluruh barang akhir dan </a:t>
            </a:r>
            <a:r>
              <a:rPr lang="id-ID" dirty="0" smtClean="0"/>
              <a:t>jasa-jasa yang diminta konsumen</a:t>
            </a:r>
          </a:p>
          <a:p>
            <a:r>
              <a:rPr lang="id-ID" dirty="0" smtClean="0"/>
              <a:t>Supply Agregate = Permintaan Agregate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398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PENGELUARAN KONSUMSI DAN TABUNGAN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Tingkat konsumsi dan tabungan terutama ditentukan oleh tingkat pendapatan rumah tangga (Keynes)</a:t>
            </a:r>
          </a:p>
          <a:p>
            <a:r>
              <a:rPr lang="id-ID" dirty="0" smtClean="0"/>
              <a:t>Y = C + S</a:t>
            </a:r>
          </a:p>
          <a:p>
            <a:r>
              <a:rPr lang="id-ID" dirty="0" smtClean="0"/>
              <a:t>Y = pendapatan sektor rumah tangga</a:t>
            </a:r>
          </a:p>
          <a:p>
            <a:r>
              <a:rPr lang="id-ID" dirty="0" smtClean="0"/>
              <a:t>C = pengeluaran konsumsi rumah tangga</a:t>
            </a:r>
          </a:p>
          <a:p>
            <a:r>
              <a:rPr lang="id-ID" dirty="0" smtClean="0"/>
              <a:t>S = tabungan rumah tangga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186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600" dirty="0" smtClean="0"/>
              <a:t>PENDAPATAN BERSIH/ DISPOSABLE INCOME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Merupakan pendapatan kotor yang sudah dikurangi dengan kewajiban-kewajiban berupa  pajak dan penerimaan-penerimaan lainnya, seperti penerimaan transfer.</a:t>
            </a:r>
          </a:p>
          <a:p>
            <a:r>
              <a:rPr lang="id-ID" dirty="0" smtClean="0"/>
              <a:t>Yd = Y – tax</a:t>
            </a:r>
          </a:p>
          <a:p>
            <a:r>
              <a:rPr lang="id-ID" dirty="0" smtClean="0"/>
              <a:t>C = f(Yd)</a:t>
            </a:r>
          </a:p>
          <a:p>
            <a:r>
              <a:rPr lang="id-ID" sz="2200" dirty="0"/>
              <a:t>f</a:t>
            </a:r>
            <a:r>
              <a:rPr lang="id-ID" sz="2200" dirty="0" smtClean="0"/>
              <a:t> = fungsi</a:t>
            </a:r>
          </a:p>
          <a:p>
            <a:r>
              <a:rPr lang="id-ID" sz="2200" dirty="0" smtClean="0"/>
              <a:t>Yd = disposable income</a:t>
            </a:r>
          </a:p>
          <a:p>
            <a:r>
              <a:rPr lang="id-ID" sz="2200" dirty="0" smtClean="0"/>
              <a:t>Tx = income tax (pajak pendapatan)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1875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Indonesia – Household Consumption</a:t>
            </a:r>
            <a:br>
              <a:rPr lang="id-ID" dirty="0" smtClean="0"/>
            </a:br>
            <a:r>
              <a:rPr lang="id-ID" sz="1600" dirty="0" smtClean="0"/>
              <a:t>(World Bank)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25" t="30667" r="19125" b="18444"/>
          <a:stretch/>
        </p:blipFill>
        <p:spPr bwMode="auto">
          <a:xfrm>
            <a:off x="457200" y="1600199"/>
            <a:ext cx="8305800" cy="4935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4645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PENGELUARAN INVESTASI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Investasi adalah penanaman modal yang diharapkan dapat menghasilkan tambahan dana pada masa yang akan datang (Francis, J.C., 1991).</a:t>
            </a:r>
          </a:p>
          <a:p>
            <a:r>
              <a:rPr lang="id-ID" dirty="0" smtClean="0"/>
              <a:t>Investasi adalah aktivitas yang berkaitan dengan usaha penarikan sumber-sumber yang dipakai untuk mengadakan modal barang pada saat sekarang ini (Gerald, F., 1978).</a:t>
            </a:r>
          </a:p>
          <a:p>
            <a:r>
              <a:rPr lang="id-ID" dirty="0" smtClean="0"/>
              <a:t>Investasi adalah kegiatan yang dilangsungkan dengan memanfaatkan kas pada masa sekarang ini, dengan tujuan menghasilkan barang di masa yang akan datang (Horn, J.C., 1981).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246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Indonesia – Capital Investment</a:t>
            </a:r>
            <a:br>
              <a:rPr lang="id-ID" dirty="0" smtClean="0"/>
            </a:br>
            <a:r>
              <a:rPr lang="id-ID" sz="1600" dirty="0" smtClean="0"/>
              <a:t>(World Bank)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25" t="41778" r="18500" b="8889"/>
          <a:stretch/>
        </p:blipFill>
        <p:spPr bwMode="auto">
          <a:xfrm>
            <a:off x="914400" y="1524000"/>
            <a:ext cx="7417143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121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Dornsbusck, R., Fischer, S., Startz, R. 2011. Macroeconomics. 11</a:t>
            </a:r>
            <a:r>
              <a:rPr lang="id-ID" sz="2800" dirty="0"/>
              <a:t>th</a:t>
            </a:r>
            <a:r>
              <a:rPr lang="id-ID" dirty="0" smtClean="0"/>
              <a:t> ed. Mc. Graw Hill.</a:t>
            </a:r>
          </a:p>
          <a:p>
            <a:r>
              <a:rPr lang="id-ID" dirty="0" smtClean="0"/>
              <a:t>Karya, D., Syamsuddin, S</a:t>
            </a:r>
            <a:r>
              <a:rPr lang="id-ID" dirty="0" smtClean="0"/>
              <a:t>. </a:t>
            </a:r>
            <a:r>
              <a:rPr lang="id-ID" dirty="0" smtClean="0"/>
              <a:t>2016. Makro Ekonomi, Pengantar untuk Manajemen. PT Raja Grafindo Perkasa.</a:t>
            </a:r>
          </a:p>
          <a:p>
            <a:r>
              <a:rPr lang="id-ID" dirty="0" smtClean="0"/>
              <a:t>Sumber data  Worldbank - internet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065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BENTUK-BENTUK INVESTASI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600200"/>
            <a:ext cx="6019800" cy="4525963"/>
          </a:xfrm>
        </p:spPr>
        <p:txBody>
          <a:bodyPr>
            <a:noAutofit/>
          </a:bodyPr>
          <a:lstStyle/>
          <a:p>
            <a:r>
              <a:rPr lang="id-ID" sz="3600" dirty="0" smtClean="0"/>
              <a:t>Obligasi</a:t>
            </a:r>
          </a:p>
          <a:p>
            <a:r>
              <a:rPr lang="id-ID" sz="3600" dirty="0" smtClean="0"/>
              <a:t>Unit Link</a:t>
            </a:r>
          </a:p>
          <a:p>
            <a:r>
              <a:rPr lang="id-ID" sz="3600" dirty="0" smtClean="0"/>
              <a:t>Reksadana</a:t>
            </a:r>
          </a:p>
          <a:p>
            <a:r>
              <a:rPr lang="id-ID" sz="3600" dirty="0" smtClean="0"/>
              <a:t>Saham</a:t>
            </a:r>
          </a:p>
          <a:p>
            <a:r>
              <a:rPr lang="id-ID" sz="3600" dirty="0" smtClean="0"/>
              <a:t>Emas</a:t>
            </a:r>
          </a:p>
          <a:p>
            <a:r>
              <a:rPr lang="id-ID" sz="3600" dirty="0" smtClean="0"/>
              <a:t>Property</a:t>
            </a:r>
          </a:p>
          <a:p>
            <a:r>
              <a:rPr lang="id-ID" sz="3600" dirty="0" smtClean="0"/>
              <a:t>Pendidikan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151089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FAKTOR2 YANG MEMPENGARUHI INVESTASI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Faktor Internal: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000" dirty="0" smtClean="0"/>
              <a:t>- Stabilitas politik dan perekonomian</a:t>
            </a:r>
          </a:p>
          <a:p>
            <a:pPr marL="0" indent="0">
              <a:buNone/>
            </a:pPr>
            <a:r>
              <a:rPr lang="id-ID" sz="2000" dirty="0" smtClean="0"/>
              <a:t>	- Kebijakan pemerintah dan pemegang otonomi moneter (BI)</a:t>
            </a:r>
          </a:p>
          <a:p>
            <a:pPr marL="0" indent="0">
              <a:buNone/>
            </a:pPr>
            <a:r>
              <a:rPr lang="id-ID" sz="2000" dirty="0" smtClean="0"/>
              <a:t>	- Kebijakan fiskal</a:t>
            </a:r>
          </a:p>
          <a:p>
            <a:pPr marL="0" indent="0">
              <a:buNone/>
            </a:pPr>
            <a:r>
              <a:rPr lang="id-ID" sz="2000" dirty="0" smtClean="0"/>
              <a:t>	- Ketersediaan sumberdaya alam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Ketersediaan sumberdaya manusia</a:t>
            </a:r>
          </a:p>
          <a:p>
            <a:r>
              <a:rPr lang="id-ID" dirty="0" smtClean="0"/>
              <a:t>Faktor Eksternal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000" dirty="0" smtClean="0"/>
              <a:t>- Apresiasi mata uang dari negara2 yang jumlah investasinya di 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   Indonesia cukup tinggi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Pencabutan Generalized System of Preferences (GSP) oleh negara maju 	   kepada negara industri baru di asia (Korsel, Taiwan, 	Hongkong, 	   Singapore)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Meningkatnya biaya produksi di luar negeri sehingga investor 	  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   mengalihkan investasinya ke negara berkembang dengan upah tenaga 	   kerja yang rendah.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69245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KENDALA PENINGKATAN INVESTASI DI INDONESIA</a:t>
            </a:r>
            <a:br>
              <a:rPr lang="id-ID" sz="2800" dirty="0" smtClean="0"/>
            </a:br>
            <a:r>
              <a:rPr lang="id-ID" sz="2000" dirty="0" smtClean="0"/>
              <a:t>(Thomas Lembong, Kepala BKPM, 2019)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id-ID" b="1" dirty="0" smtClean="0"/>
              <a:t>Faktor Eksternal</a:t>
            </a:r>
            <a:r>
              <a:rPr lang="id-ID" b="1" dirty="0"/>
              <a:t>: </a:t>
            </a:r>
            <a:r>
              <a:rPr lang="id-ID" sz="2600" dirty="0"/>
              <a:t>perang dagang antara Amerika Serikat (AS) dan Tiongkok, kenaikan suku bunga Bank Sentral AS, dan kembalinya arus modal asing dari negara berkembang ke negara </a:t>
            </a:r>
            <a:r>
              <a:rPr lang="id-ID" sz="2600" dirty="0" smtClean="0"/>
              <a:t>maju.</a:t>
            </a:r>
            <a:endParaRPr lang="id-ID" sz="2600" dirty="0"/>
          </a:p>
          <a:p>
            <a:r>
              <a:rPr lang="id-ID" b="1" dirty="0" smtClean="0"/>
              <a:t>Faktor Internal: 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600" b="1" dirty="0"/>
              <a:t>Pertama,</a:t>
            </a:r>
            <a:r>
              <a:rPr lang="id-ID" sz="2600" dirty="0"/>
              <a:t> kebijakan regulasi. Investor merasa </a:t>
            </a:r>
            <a:r>
              <a:rPr lang="id-ID" sz="2600" dirty="0" smtClean="0"/>
              <a:t>terlalu </a:t>
            </a:r>
            <a:r>
              <a:rPr lang="id-ID" sz="2600" dirty="0"/>
              <a:t>banyak </a:t>
            </a:r>
            <a:r>
              <a:rPr lang="id-ID" sz="2600" dirty="0" smtClean="0"/>
              <a:t>	peraturan </a:t>
            </a:r>
            <a:r>
              <a:rPr lang="id-ID" sz="2600" dirty="0"/>
              <a:t>yang masih belum jelas </a:t>
            </a:r>
            <a:r>
              <a:rPr lang="id-ID" sz="2600" dirty="0" smtClean="0"/>
              <a:t>	dan </a:t>
            </a:r>
            <a:r>
              <a:rPr lang="id-ID" sz="2600" dirty="0"/>
              <a:t>tumpang tindih</a:t>
            </a:r>
            <a:r>
              <a:rPr lang="id-ID" sz="2600" dirty="0" smtClean="0"/>
              <a:t>.</a:t>
            </a:r>
          </a:p>
          <a:p>
            <a:pPr marL="0" indent="0">
              <a:buNone/>
            </a:pPr>
            <a:r>
              <a:rPr lang="id-ID" sz="2600" dirty="0"/>
              <a:t>	</a:t>
            </a:r>
            <a:r>
              <a:rPr lang="id-ID" sz="2600" b="1" dirty="0"/>
              <a:t>Kedua,</a:t>
            </a:r>
            <a:r>
              <a:rPr lang="id-ID" sz="2600" dirty="0"/>
              <a:t> terkait kemudahan usaha. Laporan Bank Dunia tentang </a:t>
            </a:r>
            <a:r>
              <a:rPr lang="id-ID" sz="2600" dirty="0" smtClean="0"/>
              <a:t>	ease of 	doing </a:t>
            </a:r>
            <a:r>
              <a:rPr lang="id-ID" sz="2600" dirty="0"/>
              <a:t>business (EoDB) 2019 menunjukkan Indonesia </a:t>
            </a:r>
            <a:r>
              <a:rPr lang="id-ID" sz="2600" dirty="0" smtClean="0"/>
              <a:t>	turun 	satu peringkat </a:t>
            </a:r>
            <a:r>
              <a:rPr lang="id-ID" sz="2600" dirty="0"/>
              <a:t>ke posisi 73 dari 190 negara dibandingkan tahun lalu </a:t>
            </a:r>
            <a:r>
              <a:rPr lang="id-ID" sz="2600" dirty="0" smtClean="0"/>
              <a:t>	di peringkat </a:t>
            </a:r>
            <a:r>
              <a:rPr lang="id-ID" sz="2600" dirty="0"/>
              <a:t>ke-72. Peringkat Indonesia ini berada di bawah Peru, </a:t>
            </a:r>
            <a:r>
              <a:rPr lang="id-ID" sz="2600" dirty="0" smtClean="0"/>
              <a:t>	Vietnam</a:t>
            </a:r>
            <a:r>
              <a:rPr lang="id-ID" sz="2600" dirty="0"/>
              <a:t>, Kirgistan, Ukraina, dan Yunani</a:t>
            </a:r>
            <a:r>
              <a:rPr lang="id-ID" sz="2600" dirty="0" smtClean="0"/>
              <a:t>.</a:t>
            </a:r>
          </a:p>
          <a:p>
            <a:pPr marL="0" indent="0">
              <a:buNone/>
            </a:pPr>
            <a:r>
              <a:rPr lang="id-ID" sz="2600" dirty="0"/>
              <a:t>	</a:t>
            </a:r>
            <a:r>
              <a:rPr lang="id-ID" sz="2600" b="1" dirty="0"/>
              <a:t>Ketiga,</a:t>
            </a:r>
            <a:r>
              <a:rPr lang="id-ID" sz="2600" dirty="0"/>
              <a:t> aspek kualitas tenaga kerja Indonesia masih </a:t>
            </a:r>
            <a:r>
              <a:rPr lang="id-ID" sz="2600" dirty="0" smtClean="0"/>
              <a:t>kalah dibanding 	negara-negara </a:t>
            </a:r>
            <a:r>
              <a:rPr lang="id-ID" sz="2600" dirty="0"/>
              <a:t>tetangga. </a:t>
            </a:r>
            <a:endParaRPr lang="id-ID" sz="2600" dirty="0" smtClean="0"/>
          </a:p>
          <a:p>
            <a:pPr marL="0" indent="0">
              <a:buNone/>
            </a:pPr>
            <a:r>
              <a:rPr lang="id-ID" sz="2600" dirty="0"/>
              <a:t>	</a:t>
            </a:r>
            <a:r>
              <a:rPr lang="id-ID" sz="2600" b="1" dirty="0" smtClean="0"/>
              <a:t>Keempat</a:t>
            </a:r>
            <a:r>
              <a:rPr lang="id-ID" sz="2600" dirty="0"/>
              <a:t>, terkait aspek lahan, mulai dari perizinan tanah sampai </a:t>
            </a:r>
            <a:r>
              <a:rPr lang="id-ID" sz="2600" dirty="0" smtClean="0"/>
              <a:t>	lahan dan </a:t>
            </a:r>
            <a:r>
              <a:rPr lang="id-ID" sz="2600" dirty="0"/>
              <a:t>bangunan. </a:t>
            </a:r>
            <a:endParaRPr lang="id-ID" sz="2600" dirty="0" smtClean="0"/>
          </a:p>
          <a:p>
            <a:pPr marL="0" indent="0">
              <a:buNone/>
            </a:pPr>
            <a:r>
              <a:rPr lang="id-ID" sz="2600" dirty="0"/>
              <a:t>	</a:t>
            </a:r>
            <a:r>
              <a:rPr lang="id-ID" sz="2600" b="1" dirty="0" smtClean="0"/>
              <a:t>Kelima</a:t>
            </a:r>
            <a:r>
              <a:rPr lang="id-ID" sz="2600" b="1" dirty="0"/>
              <a:t>,</a:t>
            </a:r>
            <a:r>
              <a:rPr lang="id-ID" sz="2600" dirty="0"/>
              <a:t> terlalu dominannya (overdominasi) peran Badan Usaha Milik </a:t>
            </a:r>
            <a:r>
              <a:rPr lang="id-ID" sz="2600" dirty="0" smtClean="0"/>
              <a:t>	Negara </a:t>
            </a:r>
            <a:r>
              <a:rPr lang="id-ID" sz="2600" dirty="0"/>
              <a:t>(BUMN) dalam proyek-proyek pemerintah.</a:t>
            </a:r>
          </a:p>
          <a:p>
            <a:endParaRPr lang="id-ID" sz="2600" dirty="0" smtClean="0"/>
          </a:p>
          <a:p>
            <a:pPr marL="0" indent="0">
              <a:buNone/>
            </a:pPr>
            <a:r>
              <a:rPr lang="id-ID" dirty="0"/>
              <a:t>	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13764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FAKTOR YANG MEMPENGARUHI INVESTASI SECARA UMUM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Pengaruh tingkat suku bunga</a:t>
            </a:r>
          </a:p>
          <a:p>
            <a:r>
              <a:rPr lang="id-ID" dirty="0" smtClean="0"/>
              <a:t>Pengaruh tingkat inflasi</a:t>
            </a:r>
          </a:p>
          <a:p>
            <a:r>
              <a:rPr lang="id-ID" dirty="0" smtClean="0"/>
              <a:t>Tingkat pendapatan nasional</a:t>
            </a:r>
          </a:p>
          <a:p>
            <a:r>
              <a:rPr lang="id-ID" dirty="0" smtClean="0"/>
              <a:t>Pengaruh infrastruktur</a:t>
            </a:r>
          </a:p>
          <a:p>
            <a:r>
              <a:rPr lang="id-ID" dirty="0" smtClean="0"/>
              <a:t>Harapan memperoleh keuntungan di masa yang akan datang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472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PENGELUARAN PEMERINTAH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Jumlah pengeluaran pemerintah (government expenditure) ditentukan oleh banyak faktor seperti: faktor ekonomi, faktor sosial dan faktor politik.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2754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Indonesia – Government Spending</a:t>
            </a:r>
            <a:br>
              <a:rPr lang="id-ID" dirty="0" smtClean="0"/>
            </a:br>
            <a:r>
              <a:rPr lang="id-ID" sz="1600" dirty="0" smtClean="0"/>
              <a:t>(World Bank)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50" t="37555" r="18625" b="14223"/>
          <a:stretch/>
        </p:blipFill>
        <p:spPr bwMode="auto">
          <a:xfrm>
            <a:off x="685800" y="1524000"/>
            <a:ext cx="7924800" cy="4984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32271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NET EXPORT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Eksport merupakan sumber devisa ditambah perluasan pasar bagi produksi barang domestik dan perluasan tenaga kerja (Marie Muhamad, </a:t>
            </a:r>
            <a:r>
              <a:rPr lang="id-ID" dirty="0" smtClean="0">
                <a:hlinkClick r:id="rId2"/>
              </a:rPr>
              <a:t>www.fiskal.depkeu.go.id</a:t>
            </a:r>
            <a:r>
              <a:rPr lang="id-ID" dirty="0" smtClean="0"/>
              <a:t>)</a:t>
            </a:r>
          </a:p>
          <a:p>
            <a:r>
              <a:rPr lang="id-ID" dirty="0" smtClean="0"/>
              <a:t>Barang yang dieksport oleh Indonesia: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Migas: minyak bumi dan gas alam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Non migas: pertanian, industri 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pengolahan, bahan tambang.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1699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Faktor-faktor yang mempengaruhi Ekspor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Kebijakan pemerintah di bidang perdagangan luar negeri</a:t>
            </a:r>
          </a:p>
          <a:p>
            <a:r>
              <a:rPr lang="id-ID" dirty="0" smtClean="0"/>
              <a:t>Keadaan pasar di luar negeri dan dalam negeri</a:t>
            </a:r>
          </a:p>
          <a:p>
            <a:r>
              <a:rPr lang="id-ID" dirty="0" smtClean="0"/>
              <a:t>Kelincahan eksportir untuk memanfaatkan peluang pasar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414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Manfaat Kegiatan Ekspor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Memperluas pasar bagi produk Indonesia</a:t>
            </a:r>
          </a:p>
          <a:p>
            <a:r>
              <a:rPr lang="id-ID" dirty="0" smtClean="0"/>
              <a:t>Menambah devisa negara</a:t>
            </a:r>
          </a:p>
          <a:p>
            <a:r>
              <a:rPr lang="id-ID" dirty="0" smtClean="0"/>
              <a:t>Memperluas lapangan kerja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0827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IMPOR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Manfaat: memperoleh barang dan jasa yang tidak bisa dihasilkan, memperoleh teknologi yang modern, memperoleh bahan baku.</a:t>
            </a:r>
          </a:p>
          <a:p>
            <a:r>
              <a:rPr lang="id-ID" dirty="0" smtClean="0"/>
              <a:t>Aktivitas impor dilakukan bila: negara penghasil mempunyai SDA yang lebih banyak, biaya produksi barang cukup murah</a:t>
            </a:r>
          </a:p>
          <a:p>
            <a:r>
              <a:rPr lang="id-ID" dirty="0" smtClean="0"/>
              <a:t>Pembatasan Import: untuk menumbuhkan rasa cinta produksi dalam negeri, mengurangi keluarnya devisa ke luar negeri, mengurangi ketergantungan terhadap barang2 produk impor, dapat memperkuat posisi neraca pembayaran.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073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APA YANG MEMPENGARUHI</a:t>
            </a:r>
            <a:br>
              <a:rPr lang="id-ID" dirty="0" smtClean="0"/>
            </a:br>
            <a:r>
              <a:rPr lang="id-ID" dirty="0" smtClean="0"/>
              <a:t>PENDAPATAN 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Paham Keynes </a:t>
            </a:r>
            <a:r>
              <a:rPr lang="id-ID" sz="1400" dirty="0" smtClean="0"/>
              <a:t>(ahli Ekonomi Cambridge, The General Theory of Employment, Interest &amp; Money,1936)</a:t>
            </a:r>
            <a:r>
              <a:rPr lang="id-ID" dirty="0" smtClean="0"/>
              <a:t> : tingkat output total (aggregate supply) dan kesempatan kerja dalam perekonomian ditentukan oleh tingkat permintaan agregat (agregate demand) untuk barang dan jasa.</a:t>
            </a:r>
          </a:p>
          <a:p>
            <a:r>
              <a:rPr lang="id-ID" dirty="0" smtClean="0"/>
              <a:t>Ketika perekonomian kurang kapasitas produksinya dan terjadi banyak pengangguran, investasi dimana output dapat dirangsang oleh pemerintah sehingga menambah kesempatan kerja tanpa menyebabkan inflasi.</a:t>
            </a:r>
          </a:p>
        </p:txBody>
      </p:sp>
    </p:spTree>
    <p:extLst>
      <p:ext uri="{BB962C8B-B14F-4D97-AF65-F5344CB8AC3E}">
        <p14:creationId xmlns:p14="http://schemas.microsoft.com/office/powerpoint/2010/main" val="16867582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Indonesia – Trade Balance</a:t>
            </a:r>
            <a:br>
              <a:rPr lang="id-ID" dirty="0" smtClean="0"/>
            </a:br>
            <a:r>
              <a:rPr lang="id-ID" sz="1600" dirty="0" smtClean="0"/>
              <a:t>(World Bank)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00" t="36444" r="20000" b="17556"/>
          <a:stretch/>
        </p:blipFill>
        <p:spPr bwMode="auto">
          <a:xfrm>
            <a:off x="914400" y="1600200"/>
            <a:ext cx="7239000" cy="4624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37255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NERACA PERDAGANGAN INDONESIA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011282"/>
              </p:ext>
            </p:extLst>
          </p:nvPr>
        </p:nvGraphicFramePr>
        <p:xfrm>
          <a:off x="15240" y="1219200"/>
          <a:ext cx="8915398" cy="6116788"/>
        </p:xfrm>
        <a:graphic>
          <a:graphicData uri="http://schemas.openxmlformats.org/drawingml/2006/table">
            <a:tbl>
              <a:tblPr/>
              <a:tblGrid>
                <a:gridCol w="365760"/>
                <a:gridCol w="278484"/>
                <a:gridCol w="940716"/>
                <a:gridCol w="92759"/>
                <a:gridCol w="644244"/>
                <a:gridCol w="101197"/>
                <a:gridCol w="543047"/>
                <a:gridCol w="218953"/>
                <a:gridCol w="425291"/>
                <a:gridCol w="336709"/>
                <a:gridCol w="307535"/>
                <a:gridCol w="530665"/>
                <a:gridCol w="113579"/>
                <a:gridCol w="724621"/>
                <a:gridCol w="762000"/>
                <a:gridCol w="516575"/>
                <a:gridCol w="245425"/>
                <a:gridCol w="762000"/>
                <a:gridCol w="1005838"/>
              </a:tblGrid>
              <a:tr h="18177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Nilai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: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Juta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US$)</a:t>
                      </a: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Uraian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TREND(%) 2014-2018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Jan-Oct*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Perub.(%) 2019/2018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4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8795" marR="8795" marT="87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3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 K S P O R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175.980,0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150.366,3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145.186,2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168.828,2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180.012,7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150.870,9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139.106,4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-7,80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54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M I G A S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30.018,8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18.574,4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13.105,5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15.744,3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17.171,7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-12,04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14.152,0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10.347,4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-26,88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NON M I G A S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145.961,2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131.791,9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132.080,8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153.083,9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162.840,9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136.718,9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128.759,0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-5,82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II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M P O R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178.178,8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142.694,8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135.652,9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156.985,6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188.711,2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156.444,5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140.893,5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-9,94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54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M I G A S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43.459,9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24.613,2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18.739,3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24.316,0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29.868,4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-7,34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24.976,8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17.617,7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-29,46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NON M I G A S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134.718,9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118.081,6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116.913,6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132.669,5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158.842,8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131.467,7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123.275,8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-6,23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III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354.158,8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293.061,1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280.839,1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325.813,7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368.723,9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307.315,4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279.999,9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-8,89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54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M I G A S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73.478,7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43.187,5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31.844,8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40.060,3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47.040,1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-9,22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39.128,8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27.965,1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-28,53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NON M I G A S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280.680,1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249.873,5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248.994,3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285.753,4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321.683,8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4,15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268.186,6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252.034,8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-6,02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4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IV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NERACA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-2.198,8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7.671,5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9.533,3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11.842,6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-8.698,6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-5.573,6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-1.787,1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67,94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954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M I G A S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-13.441,1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-6.038,8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-5.633,9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-8.571,7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-12.696,7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-10.824,8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-7.270,3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32,84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4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NON M I G A S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11.242,3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13.710,3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15.167,2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20.414,3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3.998,1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-15,38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5.251,2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5.483,2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4,42</a:t>
                      </a:r>
                    </a:p>
                  </a:txBody>
                  <a:tcPr marL="8795" marR="8795" marT="87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77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5461">
                <a:tc gridSpan="15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Sumber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: 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BPS, 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diolah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Pusat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Data 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dan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Sistem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Informasi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Kementerian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Perdagangan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78"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46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Keterangan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:</a:t>
                      </a:r>
                      <a:r>
                        <a:rPr lang="id-ID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* angka sementara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78"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46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*) Angka sementara</a:t>
                      </a: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95" marR="8795" marT="87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0372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DEFLATIONARY DAN INFLATIONARY GAP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Keseimbangan pendapatan nasional bila agregat demand sama besarnya dengan agregate supply (AD = AS)</a:t>
            </a:r>
          </a:p>
          <a:p>
            <a:r>
              <a:rPr lang="id-ID" dirty="0" smtClean="0"/>
              <a:t>Y = C + I + G + Nx </a:t>
            </a:r>
            <a:r>
              <a:rPr lang="id-ID" sz="2000" dirty="0"/>
              <a:t>(Persamaan matematika pendapatan nasional</a:t>
            </a:r>
            <a:r>
              <a:rPr lang="id-ID" sz="2000" dirty="0" smtClean="0"/>
              <a:t>)</a:t>
            </a:r>
          </a:p>
          <a:p>
            <a:r>
              <a:rPr lang="id-ID" dirty="0" smtClean="0"/>
              <a:t>C + I + G </a:t>
            </a:r>
            <a:r>
              <a:rPr lang="id-ID" dirty="0"/>
              <a:t>+ </a:t>
            </a:r>
            <a:r>
              <a:rPr lang="id-ID" dirty="0" smtClean="0"/>
              <a:t>Nx = AD </a:t>
            </a:r>
            <a:r>
              <a:rPr lang="id-ID" sz="2000" dirty="0" smtClean="0"/>
              <a:t>(Agregat Demand)</a:t>
            </a:r>
            <a:endParaRPr lang="id-ID" dirty="0" smtClean="0"/>
          </a:p>
          <a:p>
            <a:r>
              <a:rPr lang="id-ID" dirty="0" smtClean="0"/>
              <a:t>Y = AS </a:t>
            </a:r>
            <a:r>
              <a:rPr lang="id-ID" sz="2000" dirty="0" smtClean="0"/>
              <a:t>(Agregat Supply)</a:t>
            </a:r>
          </a:p>
          <a:p>
            <a:r>
              <a:rPr lang="id-ID" dirty="0" smtClean="0"/>
              <a:t>AD</a:t>
            </a:r>
            <a:r>
              <a:rPr lang="en-US" dirty="0" smtClean="0"/>
              <a:t> </a:t>
            </a:r>
            <a:r>
              <a:rPr lang="id-ID" dirty="0" smtClean="0"/>
              <a:t>&gt;</a:t>
            </a:r>
            <a:r>
              <a:rPr lang="en-US" dirty="0" smtClean="0"/>
              <a:t> </a:t>
            </a:r>
            <a:r>
              <a:rPr lang="en-US" dirty="0"/>
              <a:t>AS </a:t>
            </a:r>
            <a:r>
              <a:rPr lang="id-ID" sz="2000" dirty="0" smtClean="0"/>
              <a:t>(Perekonomian berada dalam kondisi inflationary gap)</a:t>
            </a:r>
          </a:p>
          <a:p>
            <a:r>
              <a:rPr lang="en-US" dirty="0"/>
              <a:t>AD </a:t>
            </a:r>
            <a:r>
              <a:rPr lang="id-ID" dirty="0" smtClean="0"/>
              <a:t>&lt;</a:t>
            </a:r>
            <a:r>
              <a:rPr lang="en-US" dirty="0" smtClean="0"/>
              <a:t> </a:t>
            </a:r>
            <a:r>
              <a:rPr lang="en-US" dirty="0"/>
              <a:t>AS </a:t>
            </a:r>
            <a:r>
              <a:rPr lang="en-US" sz="2000" dirty="0"/>
              <a:t>(</a:t>
            </a:r>
            <a:r>
              <a:rPr lang="en-US" sz="2000" dirty="0" err="1" smtClean="0"/>
              <a:t>Perekonomian</a:t>
            </a:r>
            <a:r>
              <a:rPr lang="id-ID" sz="2000" dirty="0" smtClean="0"/>
              <a:t> berada dalam kondisi deflationary gap)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591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Ciri-ciri Inflasi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Jumlah uang yang beredar lebih banyak dibandingkan jumlah barang yang beredar, AD &gt; AS</a:t>
            </a:r>
          </a:p>
          <a:p>
            <a:r>
              <a:rPr lang="id-ID" dirty="0" smtClean="0"/>
              <a:t>Harga cenderung naik secara terus menerus</a:t>
            </a:r>
          </a:p>
          <a:p>
            <a:r>
              <a:rPr lang="id-ID" dirty="0" smtClean="0"/>
              <a:t>Nilai tukar uang mengalami penurunan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346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Ciri-ciri Deflasi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Jumlah uang yang beredar lebih sedikit dibandingkan dengan jumlah barang yang beredar, AD &lt; AS</a:t>
            </a:r>
          </a:p>
          <a:p>
            <a:r>
              <a:rPr lang="id-ID" dirty="0" smtClean="0"/>
              <a:t>Harga cenderung turun secara terus menerus</a:t>
            </a:r>
          </a:p>
          <a:p>
            <a:r>
              <a:rPr lang="id-ID" dirty="0" smtClean="0"/>
              <a:t>Nilai tukar uang mengalami kenaikan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0968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Faktor Penyebab Inflasi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Inflasi tarikan permintaan (demand inflation)</a:t>
            </a:r>
          </a:p>
          <a:p>
            <a:r>
              <a:rPr lang="id-ID" dirty="0" smtClean="0"/>
              <a:t>Inflasi desakan biaya (cost push inflation)</a:t>
            </a:r>
          </a:p>
          <a:p>
            <a:r>
              <a:rPr lang="id-ID" dirty="0" smtClean="0"/>
              <a:t>Inflasi bersumber dari luar negeri</a:t>
            </a:r>
          </a:p>
          <a:p>
            <a:r>
              <a:rPr lang="id-ID" dirty="0" smtClean="0"/>
              <a:t>Inflasi bersumber dari defisit APBN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2017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Kebijakan Pemerintah dalam Mengatasi Inflasi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Kebijaksanaan fiskal atau perpajakan</a:t>
            </a:r>
          </a:p>
          <a:p>
            <a:r>
              <a:rPr lang="id-ID" dirty="0" smtClean="0"/>
              <a:t>Kebijakan moneter atau perbankan oleh BI (k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000" dirty="0" smtClean="0"/>
              <a:t>- Kebijakan Cash Ratio, 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Kebijakan Diskonto, 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Kebijakan Pasar Terbuka</a:t>
            </a:r>
          </a:p>
          <a:p>
            <a:r>
              <a:rPr lang="id-ID" dirty="0" smtClean="0"/>
              <a:t>Kebijakan non Moneter atau dikenal kebijakan segi penawaran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000" dirty="0" smtClean="0"/>
              <a:t>- Income policy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Pengawasan langsung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5020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Example: The Budget Deficit, Trade, Saving, and Investment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312960"/>
              </p:ext>
            </p:extLst>
          </p:nvPr>
        </p:nvGraphicFramePr>
        <p:xfrm>
          <a:off x="533400" y="1828800"/>
          <a:ext cx="80772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981200"/>
                <a:gridCol w="2552700"/>
                <a:gridCol w="2019300"/>
              </a:tblGrid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SAVING (S)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INVESTMENT (I)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BUDGET DEFICIT (BD)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NET EXPORT (Nx)</a:t>
                      </a:r>
                      <a:endParaRPr lang="en-US" sz="2000" dirty="0"/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0</a:t>
                      </a:r>
                      <a:endParaRPr lang="en-US" sz="2000" dirty="0"/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850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0</a:t>
                      </a:r>
                      <a:endParaRPr lang="en-US" sz="2000" dirty="0"/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900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100</a:t>
                      </a:r>
                      <a:endParaRPr lang="en-US" sz="2000" dirty="0"/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950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-100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3688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0"/>
            <a:ext cx="8229600" cy="114300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EXCERCISE 1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002434"/>
              </p:ext>
            </p:extLst>
          </p:nvPr>
        </p:nvGraphicFramePr>
        <p:xfrm>
          <a:off x="1524000" y="914400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 USD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GDP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Gross Investment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Net Investment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Consumption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Government  Purchases of goods and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Government Budget Surplus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ent Placeholder 2"/>
          <p:cNvSpPr txBox="1">
            <a:spLocks/>
          </p:cNvSpPr>
          <p:nvPr/>
        </p:nvSpPr>
        <p:spPr>
          <a:xfrm>
            <a:off x="1524000" y="3505200"/>
            <a:ext cx="7162800" cy="2620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2400" dirty="0" smtClean="0"/>
              <a:t>What is:</a:t>
            </a:r>
          </a:p>
          <a:p>
            <a:pPr marL="0" indent="0">
              <a:buFont typeface="Arial" pitchFamily="34" charset="0"/>
              <a:buNone/>
            </a:pPr>
            <a:r>
              <a:rPr lang="id-ID" sz="2400" dirty="0" smtClean="0"/>
              <a:t>	a. NDP</a:t>
            </a:r>
          </a:p>
          <a:p>
            <a:pPr marL="0" indent="0">
              <a:buFont typeface="Arial" pitchFamily="34" charset="0"/>
              <a:buNone/>
            </a:pPr>
            <a:r>
              <a:rPr lang="id-ID" sz="2400" dirty="0" smtClean="0"/>
              <a:t>	b. Net export</a:t>
            </a:r>
          </a:p>
          <a:p>
            <a:pPr marL="0" indent="0">
              <a:buFont typeface="Arial" pitchFamily="34" charset="0"/>
              <a:buNone/>
            </a:pPr>
            <a:r>
              <a:rPr lang="id-ID" sz="2400" dirty="0" smtClean="0"/>
              <a:t>	c. Government taxes minus transfers</a:t>
            </a:r>
          </a:p>
          <a:p>
            <a:pPr marL="0" indent="0">
              <a:buFont typeface="Arial" pitchFamily="34" charset="0"/>
              <a:buNone/>
            </a:pPr>
            <a:r>
              <a:rPr lang="id-ID" sz="2400" dirty="0" smtClean="0"/>
              <a:t>	d. Disposable personal income</a:t>
            </a:r>
          </a:p>
          <a:p>
            <a:pPr marL="0" indent="0">
              <a:buFont typeface="Arial" pitchFamily="34" charset="0"/>
              <a:buNone/>
            </a:pPr>
            <a:r>
              <a:rPr lang="id-ID" sz="2400" dirty="0" smtClean="0"/>
              <a:t>	e. Personal saving?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69494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Exercise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Assume that GDP is $ 6000, personal disposable income is $ 5100, and the government budget deficit is $ 200. Consumption is $ 3800, and the trade deficit is $ 100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a. How large is saving (S)?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b. How large is investment (I)?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c. How large is </a:t>
            </a:r>
            <a:r>
              <a:rPr lang="id-ID" dirty="0"/>
              <a:t>g</a:t>
            </a:r>
            <a:r>
              <a:rPr lang="id-ID" dirty="0" smtClean="0"/>
              <a:t>overnment spending (G)?</a:t>
            </a:r>
          </a:p>
          <a:p>
            <a:pPr marL="0" indent="0">
              <a:buNone/>
            </a:pPr>
            <a:r>
              <a:rPr lang="id-ID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40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APA YANG MEMPENGARUHI</a:t>
            </a:r>
            <a:br>
              <a:rPr lang="en-US" dirty="0"/>
            </a:br>
            <a:r>
              <a:rPr lang="en-US" dirty="0"/>
              <a:t>PENDAPATAN NASIONAL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Pandangan Monetarist </a:t>
            </a:r>
            <a:r>
              <a:rPr lang="id-ID" sz="1600" dirty="0" smtClean="0"/>
              <a:t>(Milton Friedman, 1970an, Chicago Univ) :</a:t>
            </a:r>
            <a:r>
              <a:rPr lang="id-ID" sz="1400" dirty="0" smtClean="0"/>
              <a:t>  </a:t>
            </a:r>
            <a:r>
              <a:rPr lang="id-ID" dirty="0" smtClean="0"/>
              <a:t>pengendalian jumlah uang yang beredar perlu untuk menurunkan inflasi.</a:t>
            </a:r>
          </a:p>
          <a:p>
            <a:r>
              <a:rPr lang="en-US" dirty="0" smtClean="0"/>
              <a:t>P</a:t>
            </a:r>
            <a:r>
              <a:rPr lang="id-ID" dirty="0" smtClean="0"/>
              <a:t>engendalian inflasi merupakan prasyarat untuk mengurangi pengangguran sebab inflasi dalam perekonomian merupakan ancaman bagi bisnis swasta dan pada gilirannya akan menganggu pertumbuhan ekonomi.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5384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2743200"/>
            <a:ext cx="69342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TERIMA KASIH</a:t>
            </a:r>
            <a:endParaRPr lang="en-U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7839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METODA PERHITUNGAN PENDAPATAN 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</a:t>
            </a:r>
            <a:r>
              <a:rPr lang="id-ID" dirty="0" smtClean="0"/>
              <a:t>etoda </a:t>
            </a:r>
            <a:r>
              <a:rPr lang="id-ID" dirty="0"/>
              <a:t>O</a:t>
            </a:r>
            <a:r>
              <a:rPr lang="id-ID" dirty="0" smtClean="0"/>
              <a:t>utput (Product Method)</a:t>
            </a:r>
          </a:p>
          <a:p>
            <a:r>
              <a:rPr lang="id-ID" dirty="0" smtClean="0"/>
              <a:t>Metoda Pendapatan (Income Method)</a:t>
            </a:r>
          </a:p>
          <a:p>
            <a:r>
              <a:rPr lang="id-ID" dirty="0" smtClean="0"/>
              <a:t>Metoda Pengeluaran (Expenditure Method)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METODA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i="1" dirty="0" smtClean="0"/>
              <a:t>GDP is the value of all final goods and services produced in the country within a given period.</a:t>
            </a:r>
          </a:p>
          <a:p>
            <a:r>
              <a:rPr lang="id-ID" dirty="0" smtClean="0"/>
              <a:t>Menghitung nilai total output barang dan jasa dalam perekonomian dalam jangka waktu tertentu, misalnya satu tahun.</a:t>
            </a:r>
          </a:p>
          <a:p>
            <a:r>
              <a:rPr lang="id-ID" dirty="0" smtClean="0"/>
              <a:t>Untuk menghindari dua kali perhitungan (double counting) yg berakibat over estimasi,  maka produk antara tidak dimasukkan.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070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METODA OUTPUT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220426"/>
              </p:ext>
            </p:extLst>
          </p:nvPr>
        </p:nvGraphicFramePr>
        <p:xfrm>
          <a:off x="381000" y="1397000"/>
          <a:ext cx="8382000" cy="483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600200"/>
                <a:gridCol w="1447800"/>
                <a:gridCol w="1676400"/>
                <a:gridCol w="1676400"/>
              </a:tblGrid>
              <a:tr h="90932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Sektor/</a:t>
                      </a:r>
                    </a:p>
                    <a:p>
                      <a:r>
                        <a:rPr lang="id-ID" sz="2400" dirty="0" smtClean="0"/>
                        <a:t>Subsektor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Hasil Produksi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Nilai Keluaran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Nilai Masukan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Nilai Tambah</a:t>
                      </a:r>
                      <a:endParaRPr lang="en-US" sz="2400" dirty="0"/>
                    </a:p>
                  </a:txBody>
                  <a:tcPr/>
                </a:tc>
              </a:tr>
              <a:tr h="909320">
                <a:tc>
                  <a:txBody>
                    <a:bodyPr/>
                    <a:lstStyle/>
                    <a:p>
                      <a:r>
                        <a:rPr lang="id-ID" dirty="0" smtClean="0"/>
                        <a:t>Primer: Kehutanan</a:t>
                      </a:r>
                    </a:p>
                    <a:p>
                      <a:r>
                        <a:rPr lang="id-ID" dirty="0" smtClean="0"/>
                        <a:t>- Penebangan kayu di hutan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Kayu Log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909320">
                <a:tc>
                  <a:txBody>
                    <a:bodyPr/>
                    <a:lstStyle/>
                    <a:p>
                      <a:r>
                        <a:rPr lang="id-ID" dirty="0" smtClean="0"/>
                        <a:t>Sekunder: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Penggergajian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Pembuatan perabot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Papan, balok</a:t>
                      </a:r>
                    </a:p>
                    <a:p>
                      <a:r>
                        <a:rPr lang="id-ID" dirty="0" smtClean="0"/>
                        <a:t>Perabot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350</a:t>
                      </a:r>
                    </a:p>
                    <a:p>
                      <a:pPr algn="ctr"/>
                      <a:r>
                        <a:rPr lang="id-ID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200</a:t>
                      </a:r>
                    </a:p>
                    <a:p>
                      <a:pPr algn="ctr"/>
                      <a:r>
                        <a:rPr lang="id-ID" dirty="0" smtClean="0"/>
                        <a:t>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150</a:t>
                      </a:r>
                    </a:p>
                    <a:p>
                      <a:pPr algn="ctr"/>
                      <a:r>
                        <a:rPr lang="id-ID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  <a:tr h="909320">
                <a:tc>
                  <a:txBody>
                    <a:bodyPr/>
                    <a:lstStyle/>
                    <a:p>
                      <a:r>
                        <a:rPr lang="id-ID" dirty="0" smtClean="0"/>
                        <a:t>Tersier:</a:t>
                      </a:r>
                    </a:p>
                    <a:p>
                      <a:r>
                        <a:rPr lang="id-ID" dirty="0" smtClean="0"/>
                        <a:t>- Penjumlahan perabot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Perabot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850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  <a:tr h="909320">
                <a:tc>
                  <a:txBody>
                    <a:bodyPr/>
                    <a:lstStyle/>
                    <a:p>
                      <a:r>
                        <a:rPr lang="id-ID" dirty="0" smtClean="0"/>
                        <a:t>Jumlah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1.150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850</a:t>
                      </a:r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061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METODA PENDAPATAN / INCOME METHOD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Menghitung nilai total output dengan cara menghitung semua pendapatan yang diterima oleh faktor produksi sebagai jasa, baik dalam bentuk pendapatan berupa upah, gaji, sewa, bunga, keuntungan deviden.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72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METODA PENDAPATAN / INCOME METHOD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303196"/>
              </p:ext>
            </p:extLst>
          </p:nvPr>
        </p:nvGraphicFramePr>
        <p:xfrm>
          <a:off x="838200" y="1676400"/>
          <a:ext cx="7467600" cy="406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64770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Pendapatan Faktor Produksi </a:t>
                      </a:r>
                      <a:r>
                        <a:rPr lang="id-ID" sz="2400" baseline="0" dirty="0" smtClean="0"/>
                        <a:t> sebagai </a:t>
                      </a:r>
                      <a:r>
                        <a:rPr lang="id-ID" sz="2400" dirty="0" smtClean="0"/>
                        <a:t>Jasa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Jumlah (contoh)</a:t>
                      </a:r>
                      <a:endParaRPr lang="en-US" sz="2400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Upah/gaji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200 miliar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Sewa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400 miliar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Bunga modal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100 miliar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Laba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250 miliar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Jumlah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="1" dirty="0" smtClean="0"/>
                        <a:t>Rp 950 miliar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26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1642</Words>
  <Application>Microsoft Office PowerPoint</Application>
  <PresentationFormat>On-screen Show (4:3)</PresentationFormat>
  <Paragraphs>431</Paragraphs>
  <Slides>40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MAKRO EKONOMI</vt:lpstr>
      <vt:lpstr>REFERENSI</vt:lpstr>
      <vt:lpstr>APA YANG MEMPENGARUHI PENDAPATAN NASIONAL</vt:lpstr>
      <vt:lpstr>APA YANG MEMPENGARUHI PENDAPATAN NASIONAL</vt:lpstr>
      <vt:lpstr>METODA PERHITUNGAN PENDAPATAN NASIONAL</vt:lpstr>
      <vt:lpstr>METODA OUTPUT</vt:lpstr>
      <vt:lpstr>METODA OUTPUT</vt:lpstr>
      <vt:lpstr>METODA PENDAPATAN / INCOME METHOD</vt:lpstr>
      <vt:lpstr>METODA PENDAPATAN / INCOME METHOD</vt:lpstr>
      <vt:lpstr>METODA PENGELUARAN</vt:lpstr>
      <vt:lpstr>METODA PENGELUARAN</vt:lpstr>
      <vt:lpstr>METODA PENGELUARAN - Contoh</vt:lpstr>
      <vt:lpstr>Net Domestic Product</vt:lpstr>
      <vt:lpstr>KESEIMBANGAN PENDAPATAN NASIONAL</vt:lpstr>
      <vt:lpstr>PENGELUARAN KONSUMSI DAN TABUNGAN</vt:lpstr>
      <vt:lpstr>PENDAPATAN BERSIH/ DISPOSABLE INCOME</vt:lpstr>
      <vt:lpstr>Indonesia – Household Consumption (World Bank)</vt:lpstr>
      <vt:lpstr>PENGELUARAN INVESTASI</vt:lpstr>
      <vt:lpstr>Indonesia – Capital Investment (World Bank)</vt:lpstr>
      <vt:lpstr>BENTUK-BENTUK INVESTASI</vt:lpstr>
      <vt:lpstr>FAKTOR2 YANG MEMPENGARUHI INVESTASI</vt:lpstr>
      <vt:lpstr>KENDALA PENINGKATAN INVESTASI DI INDONESIA (Thomas Lembong, Kepala BKPM, 2019)</vt:lpstr>
      <vt:lpstr>FAKTOR YANG MEMPENGARUHI INVESTASI SECARA UMUM</vt:lpstr>
      <vt:lpstr>PENGELUARAN PEMERINTAH</vt:lpstr>
      <vt:lpstr>Indonesia – Government Spending (World Bank)</vt:lpstr>
      <vt:lpstr>NET EXPORT</vt:lpstr>
      <vt:lpstr>Faktor-faktor yang mempengaruhi Ekspor</vt:lpstr>
      <vt:lpstr>Manfaat Kegiatan Ekspor</vt:lpstr>
      <vt:lpstr>IMPOR</vt:lpstr>
      <vt:lpstr>Indonesia – Trade Balance (World Bank)</vt:lpstr>
      <vt:lpstr>NERACA PERDAGANGAN INDONESIA</vt:lpstr>
      <vt:lpstr>DEFLATIONARY DAN INFLATIONARY GAP</vt:lpstr>
      <vt:lpstr>Ciri-ciri Inflasi</vt:lpstr>
      <vt:lpstr>Ciri-ciri Deflasi</vt:lpstr>
      <vt:lpstr>Faktor Penyebab Inflasi</vt:lpstr>
      <vt:lpstr>Kebijakan Pemerintah dalam Mengatasi Inflasi</vt:lpstr>
      <vt:lpstr>Example: The Budget Deficit, Trade, Saving, and Investment</vt:lpstr>
      <vt:lpstr>EXCERCISE 1</vt:lpstr>
      <vt:lpstr>Exercise 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Reviewer</cp:lastModifiedBy>
  <cp:revision>44</cp:revision>
  <dcterms:created xsi:type="dcterms:W3CDTF">2019-11-30T04:16:32Z</dcterms:created>
  <dcterms:modified xsi:type="dcterms:W3CDTF">2019-12-01T14:30:12Z</dcterms:modified>
</cp:coreProperties>
</file>