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7-1.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19599" y="2262426"/>
            <a:ext cx="7477601" cy="1666399"/>
          </a:xfrm>
          <a:prstGeom prst="rect">
            <a:avLst/>
          </a:prstGeom>
          <a:noFill/>
          <a:ln/>
        </p:spPr>
        <p:txBody>
          <a:bodyPr wrap="square" rtlCol="0" anchor="t"/>
          <a:lstStyle/>
          <a:p>
            <a:pPr indent="0" marL="0">
              <a:lnSpc>
                <a:spcPts val="6561"/>
              </a:lnSpc>
              <a:buNone/>
            </a:pPr>
            <a:r>
              <a:rPr lang="en-US" sz="5249" dirty="0">
                <a:solidFill>
                  <a:srgbClr val="FFFFFF"/>
                </a:solidFill>
                <a:latin typeface="Fraunces" pitchFamily="34" charset="0"/>
                <a:ea typeface="Fraunces" pitchFamily="34" charset="-122"/>
                <a:cs typeface="Fraunces" pitchFamily="34" charset="-120"/>
              </a:rPr>
              <a:t>Pengenalan Akuntansi Keberlanjutan</a:t>
            </a:r>
            <a:endParaRPr lang="en-US" sz="5249" dirty="0"/>
          </a:p>
        </p:txBody>
      </p:sp>
      <p:sp>
        <p:nvSpPr>
          <p:cNvPr id="6" name="Text 3"/>
          <p:cNvSpPr/>
          <p:nvPr/>
        </p:nvSpPr>
        <p:spPr>
          <a:xfrm>
            <a:off x="6319599" y="4262080"/>
            <a:ext cx="7477601"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Akuntansi keberlanjutan mengacu pada praktik akuntansi yang mempertimbangkan dampak sosial, lingkungan, dan ekonomi dari kegiatan perusahaan.</a:t>
            </a:r>
            <a:endParaRPr lang="en-US" sz="1750" dirty="0"/>
          </a:p>
        </p:txBody>
      </p:sp>
      <p:sp>
        <p:nvSpPr>
          <p:cNvPr id="7" name="Shape 4"/>
          <p:cNvSpPr/>
          <p:nvPr/>
        </p:nvSpPr>
        <p:spPr>
          <a:xfrm>
            <a:off x="6319599" y="5594866"/>
            <a:ext cx="355402" cy="355402"/>
          </a:xfrm>
          <a:prstGeom prst="roundRect">
            <a:avLst>
              <a:gd name="adj" fmla="val 25726039"/>
            </a:avLst>
          </a:prstGeom>
          <a:solidFill>
            <a:srgbClr val="11CC3B"/>
          </a:solidFill>
          <a:ln w="7620">
            <a:solidFill>
              <a:srgbClr val="FFFFFF"/>
            </a:solidFill>
            <a:prstDash val="solid"/>
          </a:ln>
        </p:spPr>
      </p:sp>
      <p:sp>
        <p:nvSpPr>
          <p:cNvPr id="8" name="Text 5"/>
          <p:cNvSpPr/>
          <p:nvPr/>
        </p:nvSpPr>
        <p:spPr>
          <a:xfrm>
            <a:off x="6410801" y="5699403"/>
            <a:ext cx="172879" cy="146328"/>
          </a:xfrm>
          <a:prstGeom prst="rect">
            <a:avLst/>
          </a:prstGeom>
          <a:noFill/>
          <a:ln/>
        </p:spPr>
        <p:txBody>
          <a:bodyPr wrap="none" rtlCol="0" anchor="t"/>
          <a:lstStyle/>
          <a:p>
            <a:pPr algn="ctr" indent="0" marL="0">
              <a:lnSpc>
                <a:spcPts val="1152"/>
              </a:lnSpc>
              <a:buNone/>
            </a:pPr>
            <a:r>
              <a:rPr lang="en-US" sz="1152" dirty="0">
                <a:solidFill>
                  <a:srgbClr val="3C3838"/>
                </a:solidFill>
                <a:latin typeface="Epilogue" pitchFamily="34" charset="0"/>
                <a:ea typeface="Epilogue" pitchFamily="34" charset="-122"/>
                <a:cs typeface="Epilogue" pitchFamily="34" charset="-120"/>
              </a:rPr>
              <a:t>Ja</a:t>
            </a:r>
            <a:endParaRPr lang="en-US" sz="1152" dirty="0"/>
          </a:p>
        </p:txBody>
      </p:sp>
      <p:sp>
        <p:nvSpPr>
          <p:cNvPr id="9" name="Text 6"/>
          <p:cNvSpPr/>
          <p:nvPr/>
        </p:nvSpPr>
        <p:spPr>
          <a:xfrm>
            <a:off x="6786086" y="5578197"/>
            <a:ext cx="2632234" cy="388858"/>
          </a:xfrm>
          <a:prstGeom prst="rect">
            <a:avLst/>
          </a:prstGeom>
          <a:noFill/>
          <a:ln/>
        </p:spPr>
        <p:txBody>
          <a:bodyPr wrap="none" rtlCol="0" anchor="t"/>
          <a:lstStyle/>
          <a:p>
            <a:pPr algn="l" indent="0" marL="0">
              <a:lnSpc>
                <a:spcPts val="3062"/>
              </a:lnSpc>
              <a:buNone/>
            </a:pPr>
            <a:r>
              <a:rPr lang="en-US" sz="2187" b="1" dirty="0">
                <a:solidFill>
                  <a:srgbClr val="EBECEF"/>
                </a:solidFill>
                <a:latin typeface="Epilogue" pitchFamily="34" charset="0"/>
                <a:ea typeface="Epilogue" pitchFamily="34" charset="-122"/>
                <a:cs typeface="Epilogue" pitchFamily="34" charset="-120"/>
              </a:rPr>
              <a:t>by Jaka Darmawan</a:t>
            </a:r>
            <a:endParaRPr lang="en-US" sz="2187"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19599" y="1985010"/>
            <a:ext cx="6665952" cy="833199"/>
          </a:xfrm>
          <a:prstGeom prst="rect">
            <a:avLst/>
          </a:prstGeom>
          <a:noFill/>
          <a:ln/>
        </p:spPr>
        <p:txBody>
          <a:bodyPr wrap="none" rtlCol="0" anchor="t"/>
          <a:lstStyle/>
          <a:p>
            <a:pPr indent="0" marL="0">
              <a:lnSpc>
                <a:spcPts val="6561"/>
              </a:lnSpc>
              <a:buNone/>
            </a:pPr>
            <a:r>
              <a:rPr lang="en-US" sz="5249" dirty="0">
                <a:solidFill>
                  <a:srgbClr val="FFFFFF"/>
                </a:solidFill>
                <a:latin typeface="Fraunces" pitchFamily="34" charset="0"/>
                <a:ea typeface="Fraunces" pitchFamily="34" charset="-122"/>
                <a:cs typeface="Fraunces" pitchFamily="34" charset="-120"/>
              </a:rPr>
              <a:t>Kesimpulan</a:t>
            </a:r>
            <a:endParaRPr lang="en-US" sz="5249" dirty="0"/>
          </a:p>
        </p:txBody>
      </p:sp>
      <p:sp>
        <p:nvSpPr>
          <p:cNvPr id="6" name="Text 3"/>
          <p:cNvSpPr/>
          <p:nvPr/>
        </p:nvSpPr>
        <p:spPr>
          <a:xfrm>
            <a:off x="6319599" y="3151465"/>
            <a:ext cx="7477601" cy="1777008"/>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Secara keseluruhan, akuntansi keberlanjutan memiliki peran yang sangat penting dalam bisnis dan pelaporan keberlanjutan. Dengan menerapkan prinsip-prinsip akuntansi keberlanjutan, perusahaan dapat mengukur kinerja keberlanjutan mereka dan menghadapi tantangan yang ada dengan lebih baik.</a:t>
            </a:r>
            <a:endParaRPr lang="en-US" sz="1750" dirty="0"/>
          </a:p>
        </p:txBody>
      </p:sp>
      <p:sp>
        <p:nvSpPr>
          <p:cNvPr id="7" name="Text 4"/>
          <p:cNvSpPr/>
          <p:nvPr/>
        </p:nvSpPr>
        <p:spPr>
          <a:xfrm>
            <a:off x="6319599" y="5178385"/>
            <a:ext cx="7477601"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Akuntansi keberlanjutan juga memberikan manfaat yang besar bagi perusahaan, baik dalam hal reputasi maupun keberlanjutan bisnis mereka di masa depan.</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098715"/>
            <a:ext cx="7477601" cy="1388745"/>
          </a:xfrm>
          <a:prstGeom prst="rect">
            <a:avLst/>
          </a:prstGeom>
          <a:noFill/>
          <a:ln/>
        </p:spPr>
        <p:txBody>
          <a:bodyPr wrap="squar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Konsep Dasar Akuntansi Keberlanjutan</a:t>
            </a:r>
            <a:endParaRPr lang="en-US" sz="4374" dirty="0"/>
          </a:p>
        </p:txBody>
      </p:sp>
      <p:sp>
        <p:nvSpPr>
          <p:cNvPr id="6" name="Text 3"/>
          <p:cNvSpPr/>
          <p:nvPr/>
        </p:nvSpPr>
        <p:spPr>
          <a:xfrm>
            <a:off x="1188601" y="3820716"/>
            <a:ext cx="7122200" cy="710803"/>
          </a:xfrm>
          <a:prstGeom prst="rect">
            <a:avLst/>
          </a:prstGeom>
          <a:noFill/>
          <a:ln/>
        </p:spPr>
        <p:txBody>
          <a:bodyPr wrap="square" rtlCol="0" anchor="t"/>
          <a:lstStyle/>
          <a:p>
            <a:pPr algn="l" marL="342900" indent="-342900">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Akuntansi keberlanjutan mengintegrasikan aspek lingkungan, sosial, dan ekonomi.</a:t>
            </a:r>
            <a:endParaRPr lang="en-US" sz="1750" dirty="0"/>
          </a:p>
        </p:txBody>
      </p:sp>
      <p:sp>
        <p:nvSpPr>
          <p:cNvPr id="7" name="Text 4"/>
          <p:cNvSpPr/>
          <p:nvPr/>
        </p:nvSpPr>
        <p:spPr>
          <a:xfrm>
            <a:off x="1188601" y="4620339"/>
            <a:ext cx="7122200" cy="710803"/>
          </a:xfrm>
          <a:prstGeom prst="rect">
            <a:avLst/>
          </a:prstGeom>
          <a:noFill/>
          <a:ln/>
        </p:spPr>
        <p:txBody>
          <a:bodyPr wrap="square" rtlCol="0" anchor="t"/>
          <a:lstStyle/>
          <a:p>
            <a:pPr algn="l" marL="342900" indent="-342900">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Menekankan pertanggungjawaban perusahaan terhadap dampaknya terhadap masyarakat dan lingkungan.</a:t>
            </a:r>
            <a:endParaRPr lang="en-US" sz="1750" dirty="0"/>
          </a:p>
        </p:txBody>
      </p:sp>
      <p:sp>
        <p:nvSpPr>
          <p:cNvPr id="8" name="Text 5"/>
          <p:cNvSpPr/>
          <p:nvPr/>
        </p:nvSpPr>
        <p:spPr>
          <a:xfrm>
            <a:off x="1188601" y="5419963"/>
            <a:ext cx="7122200" cy="710803"/>
          </a:xfrm>
          <a:prstGeom prst="rect">
            <a:avLst/>
          </a:prstGeom>
          <a:noFill/>
          <a:ln/>
        </p:spPr>
        <p:txBody>
          <a:bodyPr wrap="square" rtlCol="0" anchor="t"/>
          <a:lstStyle/>
          <a:p>
            <a:pPr algn="l" marL="342900" indent="-342900">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Mencakup pengukuran kinerja keberlanjutan dan tanggung jawab perusahaan dalam praktik bisnis.</a:t>
            </a:r>
            <a:endParaRPr lang="en-US" sz="1750" dirty="0"/>
          </a:p>
        </p:txBody>
      </p:sp>
      <p:pic>
        <p:nvPicPr>
          <p:cNvPr id="9"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2890123"/>
            <a:ext cx="867918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Tujuan Akuntansi Keberlanjutan</a:t>
            </a:r>
            <a:endParaRPr lang="en-US" sz="4374" dirty="0"/>
          </a:p>
        </p:txBody>
      </p:sp>
      <p:sp>
        <p:nvSpPr>
          <p:cNvPr id="7" name="Text 4"/>
          <p:cNvSpPr/>
          <p:nvPr/>
        </p:nvSpPr>
        <p:spPr>
          <a:xfrm>
            <a:off x="2037993" y="3917752"/>
            <a:ext cx="10554414" cy="1421606"/>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Akuntansi keberlanjutan bertujuan untuk memastikan perusahaan melaporkan kinerja keberlanjutan secara transparan. Hal ini mencakup responsibilitas lingkungan, sosial, dan ekonomi yang berkelanjutan. Melalui praktik akuntansi yang tepat, perusahaan dapat memenuhi tanggung jawab sosialnya secara efektif.</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755928"/>
            <a:ext cx="9306401" cy="1388745"/>
          </a:xfrm>
          <a:prstGeom prst="rect">
            <a:avLst/>
          </a:prstGeom>
          <a:noFill/>
          <a:ln/>
        </p:spPr>
        <p:txBody>
          <a:bodyPr wrap="squar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Prinsip-prinsip Akuntansi Keberlanjutan</a:t>
            </a:r>
            <a:endParaRPr lang="en-US" sz="4374" dirty="0"/>
          </a:p>
        </p:txBody>
      </p:sp>
      <p:sp>
        <p:nvSpPr>
          <p:cNvPr id="6" name="Shape 3"/>
          <p:cNvSpPr/>
          <p:nvPr/>
        </p:nvSpPr>
        <p:spPr>
          <a:xfrm>
            <a:off x="4801910" y="2477929"/>
            <a:ext cx="44410" cy="4995624"/>
          </a:xfrm>
          <a:prstGeom prst="roundRect">
            <a:avLst>
              <a:gd name="adj" fmla="val 225151"/>
            </a:avLst>
          </a:prstGeom>
          <a:solidFill>
            <a:srgbClr val="414A70"/>
          </a:solidFill>
          <a:ln/>
        </p:spPr>
      </p:sp>
      <p:sp>
        <p:nvSpPr>
          <p:cNvPr id="7" name="Shape 4"/>
          <p:cNvSpPr/>
          <p:nvPr/>
        </p:nvSpPr>
        <p:spPr>
          <a:xfrm>
            <a:off x="5074027" y="2879229"/>
            <a:ext cx="777597" cy="44410"/>
          </a:xfrm>
          <a:prstGeom prst="roundRect">
            <a:avLst>
              <a:gd name="adj" fmla="val 225151"/>
            </a:avLst>
          </a:prstGeom>
          <a:solidFill>
            <a:srgbClr val="414A70"/>
          </a:solidFill>
          <a:ln/>
        </p:spPr>
      </p:sp>
      <p:sp>
        <p:nvSpPr>
          <p:cNvPr id="8" name="Shape 5"/>
          <p:cNvSpPr/>
          <p:nvPr/>
        </p:nvSpPr>
        <p:spPr>
          <a:xfrm>
            <a:off x="4574084" y="2651522"/>
            <a:ext cx="499943" cy="499943"/>
          </a:xfrm>
          <a:prstGeom prst="roundRect">
            <a:avLst>
              <a:gd name="adj" fmla="val 20000"/>
            </a:avLst>
          </a:prstGeom>
          <a:solidFill>
            <a:srgbClr val="283157"/>
          </a:solidFill>
          <a:ln w="7620">
            <a:solidFill>
              <a:srgbClr val="414A70"/>
            </a:solidFill>
            <a:prstDash val="solid"/>
          </a:ln>
        </p:spPr>
      </p:sp>
      <p:sp>
        <p:nvSpPr>
          <p:cNvPr id="9" name="Text 6"/>
          <p:cNvSpPr/>
          <p:nvPr/>
        </p:nvSpPr>
        <p:spPr>
          <a:xfrm>
            <a:off x="4747558" y="2693194"/>
            <a:ext cx="152876"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10" name="Text 7"/>
          <p:cNvSpPr/>
          <p:nvPr/>
        </p:nvSpPr>
        <p:spPr>
          <a:xfrm>
            <a:off x="6046113" y="2700099"/>
            <a:ext cx="3169444"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Mendefinisikan Kriteria</a:t>
            </a:r>
            <a:endParaRPr lang="en-US" sz="2187" dirty="0"/>
          </a:p>
        </p:txBody>
      </p:sp>
      <p:sp>
        <p:nvSpPr>
          <p:cNvPr id="11" name="Text 8"/>
          <p:cNvSpPr/>
          <p:nvPr/>
        </p:nvSpPr>
        <p:spPr>
          <a:xfrm>
            <a:off x="6046113" y="3180517"/>
            <a:ext cx="7751088" cy="710803"/>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Pengidentifikasian kriteria keberlanjutan untuk pencatatan dan pelaporan.</a:t>
            </a:r>
            <a:endParaRPr lang="en-US" sz="1750" dirty="0"/>
          </a:p>
        </p:txBody>
      </p:sp>
      <p:sp>
        <p:nvSpPr>
          <p:cNvPr id="12" name="Shape 9"/>
          <p:cNvSpPr/>
          <p:nvPr/>
        </p:nvSpPr>
        <p:spPr>
          <a:xfrm>
            <a:off x="5074027" y="4736961"/>
            <a:ext cx="777597" cy="44410"/>
          </a:xfrm>
          <a:prstGeom prst="roundRect">
            <a:avLst>
              <a:gd name="adj" fmla="val 225151"/>
            </a:avLst>
          </a:prstGeom>
          <a:solidFill>
            <a:srgbClr val="414A70"/>
          </a:solidFill>
          <a:ln/>
        </p:spPr>
      </p:sp>
      <p:sp>
        <p:nvSpPr>
          <p:cNvPr id="13" name="Shape 10"/>
          <p:cNvSpPr/>
          <p:nvPr/>
        </p:nvSpPr>
        <p:spPr>
          <a:xfrm>
            <a:off x="4574084" y="4509254"/>
            <a:ext cx="499943" cy="499943"/>
          </a:xfrm>
          <a:prstGeom prst="roundRect">
            <a:avLst>
              <a:gd name="adj" fmla="val 20000"/>
            </a:avLst>
          </a:prstGeom>
          <a:solidFill>
            <a:srgbClr val="283157"/>
          </a:solidFill>
          <a:ln w="7620">
            <a:solidFill>
              <a:srgbClr val="414A70"/>
            </a:solidFill>
            <a:prstDash val="solid"/>
          </a:ln>
        </p:spPr>
      </p:sp>
      <p:sp>
        <p:nvSpPr>
          <p:cNvPr id="14" name="Text 11"/>
          <p:cNvSpPr/>
          <p:nvPr/>
        </p:nvSpPr>
        <p:spPr>
          <a:xfrm>
            <a:off x="4723031" y="4550926"/>
            <a:ext cx="202049"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5" name="Text 12"/>
          <p:cNvSpPr/>
          <p:nvPr/>
        </p:nvSpPr>
        <p:spPr>
          <a:xfrm>
            <a:off x="6046113" y="4557832"/>
            <a:ext cx="2777490"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Pengukuran Kinerja</a:t>
            </a:r>
            <a:endParaRPr lang="en-US" sz="2187" dirty="0"/>
          </a:p>
        </p:txBody>
      </p:sp>
      <p:sp>
        <p:nvSpPr>
          <p:cNvPr id="16" name="Text 13"/>
          <p:cNvSpPr/>
          <p:nvPr/>
        </p:nvSpPr>
        <p:spPr>
          <a:xfrm>
            <a:off x="6046113" y="5038249"/>
            <a:ext cx="7751088" cy="355402"/>
          </a:xfrm>
          <a:prstGeom prst="rect">
            <a:avLst/>
          </a:prstGeom>
          <a:noFill/>
          <a:ln/>
        </p:spPr>
        <p:txBody>
          <a:bodyPr wrap="non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Penentuan metode pengukuran kinerja keberlanjutan perusahaan.</a:t>
            </a:r>
            <a:endParaRPr lang="en-US" sz="1750" dirty="0"/>
          </a:p>
        </p:txBody>
      </p:sp>
      <p:sp>
        <p:nvSpPr>
          <p:cNvPr id="17" name="Shape 14"/>
          <p:cNvSpPr/>
          <p:nvPr/>
        </p:nvSpPr>
        <p:spPr>
          <a:xfrm>
            <a:off x="5074027" y="6239292"/>
            <a:ext cx="777597" cy="44410"/>
          </a:xfrm>
          <a:prstGeom prst="roundRect">
            <a:avLst>
              <a:gd name="adj" fmla="val 225151"/>
            </a:avLst>
          </a:prstGeom>
          <a:solidFill>
            <a:srgbClr val="414A70"/>
          </a:solidFill>
          <a:ln/>
        </p:spPr>
      </p:sp>
      <p:sp>
        <p:nvSpPr>
          <p:cNvPr id="18" name="Shape 15"/>
          <p:cNvSpPr/>
          <p:nvPr/>
        </p:nvSpPr>
        <p:spPr>
          <a:xfrm>
            <a:off x="4574084" y="6011585"/>
            <a:ext cx="499943" cy="499943"/>
          </a:xfrm>
          <a:prstGeom prst="roundRect">
            <a:avLst>
              <a:gd name="adj" fmla="val 20000"/>
            </a:avLst>
          </a:prstGeom>
          <a:solidFill>
            <a:srgbClr val="283157"/>
          </a:solidFill>
          <a:ln w="7620">
            <a:solidFill>
              <a:srgbClr val="414A70"/>
            </a:solidFill>
            <a:prstDash val="solid"/>
          </a:ln>
        </p:spPr>
      </p:sp>
      <p:sp>
        <p:nvSpPr>
          <p:cNvPr id="19" name="Text 16"/>
          <p:cNvSpPr/>
          <p:nvPr/>
        </p:nvSpPr>
        <p:spPr>
          <a:xfrm>
            <a:off x="4731960" y="6053257"/>
            <a:ext cx="184071"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20" name="Text 17"/>
          <p:cNvSpPr/>
          <p:nvPr/>
        </p:nvSpPr>
        <p:spPr>
          <a:xfrm>
            <a:off x="6046113" y="6060162"/>
            <a:ext cx="2818209"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Pertanggungjawaban</a:t>
            </a:r>
            <a:endParaRPr lang="en-US" sz="2187" dirty="0"/>
          </a:p>
        </p:txBody>
      </p:sp>
      <p:sp>
        <p:nvSpPr>
          <p:cNvPr id="21" name="Text 18"/>
          <p:cNvSpPr/>
          <p:nvPr/>
        </p:nvSpPr>
        <p:spPr>
          <a:xfrm>
            <a:off x="6046113" y="6540579"/>
            <a:ext cx="7751088" cy="710803"/>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Menetapkan tanggung jawab dalam implementasi prinsip akuntansi keberlanjutan.</a:t>
            </a:r>
            <a:endParaRPr lang="en-US" sz="1750" dirty="0"/>
          </a:p>
        </p:txBody>
      </p:sp>
      <p:pic>
        <p:nvPicPr>
          <p:cNvPr id="2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062639"/>
            <a:ext cx="7477601" cy="1388745"/>
          </a:xfrm>
          <a:prstGeom prst="rect">
            <a:avLst/>
          </a:prstGeom>
          <a:noFill/>
          <a:ln/>
        </p:spPr>
        <p:txBody>
          <a:bodyPr wrap="squar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Peran Akuntansi Keberlanjutan dalam Bisnis</a:t>
            </a:r>
            <a:endParaRPr lang="en-US" sz="4374" dirty="0"/>
          </a:p>
        </p:txBody>
      </p:sp>
      <p:sp>
        <p:nvSpPr>
          <p:cNvPr id="6" name="Text 3"/>
          <p:cNvSpPr/>
          <p:nvPr/>
        </p:nvSpPr>
        <p:spPr>
          <a:xfrm>
            <a:off x="833199" y="3784640"/>
            <a:ext cx="7477601"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Akuntansi keberlanjutan memainkan peran penting dalam bisnis modern dengan menyediakan informasi tentang dampak sosial dan lingkungan.</a:t>
            </a:r>
            <a:endParaRPr lang="en-US" sz="1750" dirty="0"/>
          </a:p>
        </p:txBody>
      </p:sp>
      <p:sp>
        <p:nvSpPr>
          <p:cNvPr id="7" name="Text 4"/>
          <p:cNvSpPr/>
          <p:nvPr/>
        </p:nvSpPr>
        <p:spPr>
          <a:xfrm>
            <a:off x="833199" y="5100757"/>
            <a:ext cx="7477601"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Dengan adanya akuntansi keberlanjutan, perusahaan dapat mengukur dan melaporkan kinerja mereka terkait dengan tanggung jawab sosial dan lingkungan.</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847963"/>
            <a:ext cx="6657975"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Pelaporan Keberlanjutan</a:t>
            </a:r>
            <a:endParaRPr lang="en-US" sz="4374" dirty="0"/>
          </a:p>
        </p:txBody>
      </p:sp>
      <p:sp>
        <p:nvSpPr>
          <p:cNvPr id="5" name="Text 3"/>
          <p:cNvSpPr/>
          <p:nvPr/>
        </p:nvSpPr>
        <p:spPr>
          <a:xfrm>
            <a:off x="2037993" y="2075498"/>
            <a:ext cx="5006221" cy="2132409"/>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Pelaporan keberlanjutan adalah proses dokumentasi dan komunikasi kinerja lingkungan, sosial, dan ekonomi perusahaan. Informasi ini membantu pemangku kepentingan memahami dampak perusahaan terhadap keberlanjutan planet ini.</a:t>
            </a:r>
            <a:endParaRPr lang="en-US" sz="1750" dirty="0"/>
          </a:p>
        </p:txBody>
      </p:sp>
      <p:pic>
        <p:nvPicPr>
          <p:cNvPr id="6" name="Image 0" descr="preencoded.png">    </p:cNvPr>
          <p:cNvPicPr>
            <a:picLocks noChangeAspect="1"/>
          </p:cNvPicPr>
          <p:nvPr/>
        </p:nvPicPr>
        <p:blipFill>
          <a:blip r:embed="rId1"/>
          <a:stretch>
            <a:fillRect/>
          </a:stretch>
        </p:blipFill>
        <p:spPr>
          <a:xfrm>
            <a:off x="7593806" y="2125504"/>
            <a:ext cx="5006221" cy="5006221"/>
          </a:xfrm>
          <a:prstGeom prst="rect">
            <a:avLst/>
          </a:prstGeom>
        </p:spPr>
      </p:pic>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1941790"/>
            <a:ext cx="9302115"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Pengukuran Kinerja Keberlanjutan</a:t>
            </a:r>
            <a:endParaRPr lang="en-US" sz="4374" dirty="0"/>
          </a:p>
        </p:txBody>
      </p:sp>
      <p:sp>
        <p:nvSpPr>
          <p:cNvPr id="5" name="Text 3"/>
          <p:cNvSpPr/>
          <p:nvPr/>
        </p:nvSpPr>
        <p:spPr>
          <a:xfrm>
            <a:off x="2037993" y="3191589"/>
            <a:ext cx="5110520" cy="666512"/>
          </a:xfrm>
          <a:prstGeom prst="rect">
            <a:avLst/>
          </a:prstGeom>
          <a:noFill/>
          <a:ln/>
        </p:spPr>
        <p:txBody>
          <a:bodyPr wrap="none" rtlCol="0" anchor="t"/>
          <a:lstStyle/>
          <a:p>
            <a:pPr algn="ctr" indent="0" marL="0">
              <a:lnSpc>
                <a:spcPts val="5249"/>
              </a:lnSpc>
              <a:buNone/>
            </a:pPr>
            <a:r>
              <a:rPr lang="en-US" sz="5249" dirty="0">
                <a:solidFill>
                  <a:srgbClr val="EBECEF"/>
                </a:solidFill>
                <a:latin typeface="Fraunces" pitchFamily="34" charset="0"/>
                <a:ea typeface="Fraunces" pitchFamily="34" charset="-122"/>
                <a:cs typeface="Fraunces" pitchFamily="34" charset="-120"/>
              </a:rPr>
              <a:t>80%</a:t>
            </a:r>
            <a:endParaRPr lang="en-US" sz="5249" dirty="0"/>
          </a:p>
        </p:txBody>
      </p:sp>
      <p:sp>
        <p:nvSpPr>
          <p:cNvPr id="6" name="Text 4"/>
          <p:cNvSpPr/>
          <p:nvPr/>
        </p:nvSpPr>
        <p:spPr>
          <a:xfrm>
            <a:off x="3204448" y="4135755"/>
            <a:ext cx="2777490" cy="347186"/>
          </a:xfrm>
          <a:prstGeom prst="rect">
            <a:avLst/>
          </a:prstGeom>
          <a:noFill/>
          <a:ln/>
        </p:spPr>
        <p:txBody>
          <a:bodyPr wrap="none" rtlCol="0" anchor="t"/>
          <a:lstStyle/>
          <a:p>
            <a:pPr algn="ctr" indent="0" marL="0">
              <a:lnSpc>
                <a:spcPts val="2734"/>
              </a:lnSpc>
              <a:buNone/>
            </a:pPr>
            <a:r>
              <a:rPr lang="en-US" sz="2187" dirty="0">
                <a:solidFill>
                  <a:srgbClr val="EBECEF"/>
                </a:solidFill>
                <a:latin typeface="Fraunces" pitchFamily="34" charset="0"/>
                <a:ea typeface="Fraunces" pitchFamily="34" charset="-122"/>
                <a:cs typeface="Fraunces" pitchFamily="34" charset="-120"/>
              </a:rPr>
              <a:t>Peningkatan Kinerja</a:t>
            </a:r>
            <a:endParaRPr lang="en-US" sz="2187" dirty="0"/>
          </a:p>
        </p:txBody>
      </p:sp>
      <p:sp>
        <p:nvSpPr>
          <p:cNvPr id="7" name="Text 5"/>
          <p:cNvSpPr/>
          <p:nvPr/>
        </p:nvSpPr>
        <p:spPr>
          <a:xfrm>
            <a:off x="2037993" y="4616172"/>
            <a:ext cx="5110520" cy="355402"/>
          </a:xfrm>
          <a:prstGeom prst="rect">
            <a:avLst/>
          </a:prstGeom>
          <a:noFill/>
          <a:ln/>
        </p:spPr>
        <p:txBody>
          <a:bodyPr wrap="none" rtlCol="0" anchor="t"/>
          <a:lstStyle/>
          <a:p>
            <a:pPr algn="ctr" indent="0" marL="0">
              <a:lnSpc>
                <a:spcPts val="2799"/>
              </a:lnSpc>
              <a:buNone/>
            </a:pPr>
            <a:r>
              <a:rPr lang="en-US" sz="1750" dirty="0">
                <a:solidFill>
                  <a:srgbClr val="EBECEF"/>
                </a:solidFill>
                <a:latin typeface="Epilogue" pitchFamily="34" charset="0"/>
                <a:ea typeface="Epilogue" pitchFamily="34" charset="-122"/>
                <a:cs typeface="Epilogue" pitchFamily="34" charset="-120"/>
              </a:rPr>
              <a:t>Tingkatkan efisiensi dan minat pelanggan.</a:t>
            </a:r>
            <a:endParaRPr lang="en-US" sz="1750" dirty="0"/>
          </a:p>
        </p:txBody>
      </p:sp>
      <p:sp>
        <p:nvSpPr>
          <p:cNvPr id="8" name="Text 6"/>
          <p:cNvSpPr/>
          <p:nvPr/>
        </p:nvSpPr>
        <p:spPr>
          <a:xfrm>
            <a:off x="7481768" y="3191589"/>
            <a:ext cx="5110639" cy="666512"/>
          </a:xfrm>
          <a:prstGeom prst="rect">
            <a:avLst/>
          </a:prstGeom>
          <a:noFill/>
          <a:ln/>
        </p:spPr>
        <p:txBody>
          <a:bodyPr wrap="none" rtlCol="0" anchor="t"/>
          <a:lstStyle/>
          <a:p>
            <a:pPr algn="ctr" indent="0" marL="0">
              <a:lnSpc>
                <a:spcPts val="5249"/>
              </a:lnSpc>
              <a:buNone/>
            </a:pPr>
            <a:r>
              <a:rPr lang="en-US" sz="5249" dirty="0">
                <a:solidFill>
                  <a:srgbClr val="EBECEF"/>
                </a:solidFill>
                <a:latin typeface="Fraunces" pitchFamily="34" charset="0"/>
                <a:ea typeface="Fraunces" pitchFamily="34" charset="-122"/>
                <a:cs typeface="Fraunces" pitchFamily="34" charset="-120"/>
              </a:rPr>
              <a:t>3.5T</a:t>
            </a:r>
            <a:endParaRPr lang="en-US" sz="5249" dirty="0"/>
          </a:p>
        </p:txBody>
      </p:sp>
      <p:sp>
        <p:nvSpPr>
          <p:cNvPr id="9" name="Text 7"/>
          <p:cNvSpPr/>
          <p:nvPr/>
        </p:nvSpPr>
        <p:spPr>
          <a:xfrm>
            <a:off x="8648343" y="4135755"/>
            <a:ext cx="2777490" cy="347186"/>
          </a:xfrm>
          <a:prstGeom prst="rect">
            <a:avLst/>
          </a:prstGeom>
          <a:noFill/>
          <a:ln/>
        </p:spPr>
        <p:txBody>
          <a:bodyPr wrap="none" rtlCol="0" anchor="t"/>
          <a:lstStyle/>
          <a:p>
            <a:pPr algn="ctr" indent="0" marL="0">
              <a:lnSpc>
                <a:spcPts val="2734"/>
              </a:lnSpc>
              <a:buNone/>
            </a:pPr>
            <a:r>
              <a:rPr lang="en-US" sz="2187" dirty="0">
                <a:solidFill>
                  <a:srgbClr val="EBECEF"/>
                </a:solidFill>
                <a:latin typeface="Fraunces" pitchFamily="34" charset="0"/>
                <a:ea typeface="Fraunces" pitchFamily="34" charset="-122"/>
                <a:cs typeface="Fraunces" pitchFamily="34" charset="-120"/>
              </a:rPr>
              <a:t>Emisi Karbon</a:t>
            </a:r>
            <a:endParaRPr lang="en-US" sz="2187" dirty="0"/>
          </a:p>
        </p:txBody>
      </p:sp>
      <p:sp>
        <p:nvSpPr>
          <p:cNvPr id="10" name="Text 8"/>
          <p:cNvSpPr/>
          <p:nvPr/>
        </p:nvSpPr>
        <p:spPr>
          <a:xfrm>
            <a:off x="7481768" y="4616172"/>
            <a:ext cx="5110639" cy="355402"/>
          </a:xfrm>
          <a:prstGeom prst="rect">
            <a:avLst/>
          </a:prstGeom>
          <a:noFill/>
          <a:ln/>
        </p:spPr>
        <p:txBody>
          <a:bodyPr wrap="none" rtlCol="0" anchor="t"/>
          <a:lstStyle/>
          <a:p>
            <a:pPr algn="ctr" indent="0" marL="0">
              <a:lnSpc>
                <a:spcPts val="2799"/>
              </a:lnSpc>
              <a:buNone/>
            </a:pPr>
            <a:r>
              <a:rPr lang="en-US" sz="1750" dirty="0">
                <a:solidFill>
                  <a:srgbClr val="EBECEF"/>
                </a:solidFill>
                <a:latin typeface="Epilogue" pitchFamily="34" charset="0"/>
                <a:ea typeface="Epilogue" pitchFamily="34" charset="-122"/>
                <a:cs typeface="Epilogue" pitchFamily="34" charset="-120"/>
              </a:rPr>
              <a:t>Reduksi emisi karbon sebesar 3,5 triliun ton.</a:t>
            </a:r>
            <a:endParaRPr lang="en-US" sz="1750" dirty="0"/>
          </a:p>
        </p:txBody>
      </p:sp>
      <p:sp>
        <p:nvSpPr>
          <p:cNvPr id="11" name="Text 9"/>
          <p:cNvSpPr/>
          <p:nvPr/>
        </p:nvSpPr>
        <p:spPr>
          <a:xfrm>
            <a:off x="2037993" y="5221486"/>
            <a:ext cx="10554414"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Pengukuran kinerja keberlanjutan melibatkan pemantauan dan pelaporan terkait dampak lingkungan dan sosial perusahaan. Fokus utama adalah peningkatan kinerja secara berkelanjutan dan pengurangan emisi karbon untuk mencapai tujuan keberlanjutan.</a:t>
            </a:r>
            <a:endParaRPr lang="en-US" sz="1750" dirty="0"/>
          </a:p>
        </p:txBody>
      </p:sp>
      <p:pic>
        <p:nvPicPr>
          <p:cNvPr id="12"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30791"/>
          </a:xfrm>
          <a:prstGeom prst="rect">
            <a:avLst/>
          </a:prstGeom>
          <a:solidFill>
            <a:srgbClr val="080E26"/>
          </a:solidFill>
          <a:ln/>
        </p:spPr>
      </p:sp>
      <p:pic>
        <p:nvPicPr>
          <p:cNvPr id="4" name="Image 0" descr="preencoded.png">    </p:cNvPr>
          <p:cNvPicPr>
            <a:picLocks noChangeAspect="1"/>
          </p:cNvPicPr>
          <p:nvPr/>
        </p:nvPicPr>
        <p:blipFill>
          <a:blip r:embed="rId1"/>
          <a:stretch>
            <a:fillRect/>
          </a:stretch>
        </p:blipFill>
        <p:spPr>
          <a:xfrm>
            <a:off x="10972800" y="0"/>
            <a:ext cx="3657600" cy="8230791"/>
          </a:xfrm>
          <a:prstGeom prst="rect">
            <a:avLst/>
          </a:prstGeom>
        </p:spPr>
      </p:pic>
      <p:sp>
        <p:nvSpPr>
          <p:cNvPr id="5" name="Text 2"/>
          <p:cNvSpPr/>
          <p:nvPr/>
        </p:nvSpPr>
        <p:spPr>
          <a:xfrm>
            <a:off x="828556" y="607576"/>
            <a:ext cx="9315688" cy="1381125"/>
          </a:xfrm>
          <a:prstGeom prst="rect">
            <a:avLst/>
          </a:prstGeom>
          <a:noFill/>
          <a:ln/>
        </p:spPr>
        <p:txBody>
          <a:bodyPr wrap="square" rtlCol="0" anchor="t"/>
          <a:lstStyle/>
          <a:p>
            <a:pPr indent="0" marL="0">
              <a:lnSpc>
                <a:spcPts val="5437"/>
              </a:lnSpc>
              <a:buNone/>
            </a:pPr>
            <a:r>
              <a:rPr lang="en-US" sz="4350" dirty="0">
                <a:solidFill>
                  <a:srgbClr val="FFFFFF"/>
                </a:solidFill>
                <a:latin typeface="Fraunces" pitchFamily="34" charset="0"/>
                <a:ea typeface="Fraunces" pitchFamily="34" charset="-122"/>
                <a:cs typeface="Fraunces" pitchFamily="34" charset="-120"/>
              </a:rPr>
              <a:t>Tantangan dalam Akuntansi Keberlanjutan</a:t>
            </a:r>
            <a:endParaRPr lang="en-US" sz="4350" dirty="0"/>
          </a:p>
        </p:txBody>
      </p:sp>
      <p:pic>
        <p:nvPicPr>
          <p:cNvPr id="6" name="Image 1" descr="preencoded.png">    </p:cNvPr>
          <p:cNvPicPr>
            <a:picLocks noChangeAspect="1"/>
          </p:cNvPicPr>
          <p:nvPr/>
        </p:nvPicPr>
        <p:blipFill>
          <a:blip r:embed="rId2"/>
          <a:stretch>
            <a:fillRect/>
          </a:stretch>
        </p:blipFill>
        <p:spPr>
          <a:xfrm>
            <a:off x="828556" y="2320052"/>
            <a:ext cx="1104781" cy="1767721"/>
          </a:xfrm>
          <a:prstGeom prst="rect">
            <a:avLst/>
          </a:prstGeom>
        </p:spPr>
      </p:pic>
      <p:sp>
        <p:nvSpPr>
          <p:cNvPr id="7" name="Text 3"/>
          <p:cNvSpPr/>
          <p:nvPr/>
        </p:nvSpPr>
        <p:spPr>
          <a:xfrm>
            <a:off x="2264688" y="2540913"/>
            <a:ext cx="2762131" cy="345281"/>
          </a:xfrm>
          <a:prstGeom prst="rect">
            <a:avLst/>
          </a:prstGeom>
          <a:noFill/>
          <a:ln/>
        </p:spPr>
        <p:txBody>
          <a:bodyPr wrap="none" rtlCol="0" anchor="t"/>
          <a:lstStyle/>
          <a:p>
            <a:pPr algn="l" indent="0" marL="0">
              <a:lnSpc>
                <a:spcPts val="2719"/>
              </a:lnSpc>
              <a:buNone/>
            </a:pPr>
            <a:r>
              <a:rPr lang="en-US" sz="2175" dirty="0">
                <a:solidFill>
                  <a:srgbClr val="EBECEF"/>
                </a:solidFill>
                <a:latin typeface="Fraunces" pitchFamily="34" charset="0"/>
                <a:ea typeface="Fraunces" pitchFamily="34" charset="-122"/>
                <a:cs typeface="Fraunces" pitchFamily="34" charset="-120"/>
              </a:rPr>
              <a:t>Keterbatasan Data</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algn="l" indent="0" marL="0">
              <a:lnSpc>
                <a:spcPts val="2784"/>
              </a:lnSpc>
              <a:buNone/>
            </a:pPr>
            <a:r>
              <a:rPr lang="en-US" sz="1740" dirty="0">
                <a:solidFill>
                  <a:srgbClr val="EBECEF"/>
                </a:solidFill>
                <a:latin typeface="Epilogue" pitchFamily="34" charset="0"/>
                <a:ea typeface="Epilogue" pitchFamily="34" charset="-122"/>
                <a:cs typeface="Epilogue" pitchFamily="34" charset="-120"/>
              </a:rPr>
              <a:t>Penyediaan data keberlanjutan dapat terkendala oleh keterbatasan sumber daya dan teknologi yang ada.</a:t>
            </a:r>
            <a:endParaRPr lang="en-US" sz="1740" dirty="0"/>
          </a:p>
        </p:txBody>
      </p:sp>
      <p:pic>
        <p:nvPicPr>
          <p:cNvPr id="9" name="Image 2" descr="preencoded.png">    </p:cNvPr>
          <p:cNvPicPr>
            <a:picLocks noChangeAspect="1"/>
          </p:cNvPicPr>
          <p:nvPr/>
        </p:nvPicPr>
        <p:blipFill>
          <a:blip r:embed="rId3"/>
          <a:stretch>
            <a:fillRect/>
          </a:stretch>
        </p:blipFill>
        <p:spPr>
          <a:xfrm>
            <a:off x="828556" y="4087773"/>
            <a:ext cx="1104781" cy="1767721"/>
          </a:xfrm>
          <a:prstGeom prst="rect">
            <a:avLst/>
          </a:prstGeom>
        </p:spPr>
      </p:pic>
      <p:sp>
        <p:nvSpPr>
          <p:cNvPr id="10" name="Text 5"/>
          <p:cNvSpPr/>
          <p:nvPr/>
        </p:nvSpPr>
        <p:spPr>
          <a:xfrm>
            <a:off x="2264688" y="4308634"/>
            <a:ext cx="3246358" cy="345281"/>
          </a:xfrm>
          <a:prstGeom prst="rect">
            <a:avLst/>
          </a:prstGeom>
          <a:noFill/>
          <a:ln/>
        </p:spPr>
        <p:txBody>
          <a:bodyPr wrap="none" rtlCol="0" anchor="t"/>
          <a:lstStyle/>
          <a:p>
            <a:pPr algn="l" indent="0" marL="0">
              <a:lnSpc>
                <a:spcPts val="2719"/>
              </a:lnSpc>
              <a:buNone/>
            </a:pPr>
            <a:r>
              <a:rPr lang="en-US" sz="2175" dirty="0">
                <a:solidFill>
                  <a:srgbClr val="EBECEF"/>
                </a:solidFill>
                <a:latin typeface="Fraunces" pitchFamily="34" charset="0"/>
                <a:ea typeface="Fraunces" pitchFamily="34" charset="-122"/>
                <a:cs typeface="Fraunces" pitchFamily="34" charset="-120"/>
              </a:rPr>
              <a:t>Pengukuran Tidak Tepat</a:t>
            </a:r>
            <a:endParaRPr lang="en-US" sz="2175" dirty="0"/>
          </a:p>
        </p:txBody>
      </p:sp>
      <p:sp>
        <p:nvSpPr>
          <p:cNvPr id="11" name="Text 6"/>
          <p:cNvSpPr/>
          <p:nvPr/>
        </p:nvSpPr>
        <p:spPr>
          <a:xfrm>
            <a:off x="2264688" y="4786432"/>
            <a:ext cx="7879556" cy="706993"/>
          </a:xfrm>
          <a:prstGeom prst="rect">
            <a:avLst/>
          </a:prstGeom>
          <a:noFill/>
          <a:ln/>
        </p:spPr>
        <p:txBody>
          <a:bodyPr wrap="square" rtlCol="0" anchor="t"/>
          <a:lstStyle/>
          <a:p>
            <a:pPr algn="l" indent="0" marL="0">
              <a:lnSpc>
                <a:spcPts val="2784"/>
              </a:lnSpc>
              <a:buNone/>
            </a:pPr>
            <a:r>
              <a:rPr lang="en-US" sz="1740" dirty="0">
                <a:solidFill>
                  <a:srgbClr val="EBECEF"/>
                </a:solidFill>
                <a:latin typeface="Epilogue" pitchFamily="34" charset="0"/>
                <a:ea typeface="Epilogue" pitchFamily="34" charset="-122"/>
                <a:cs typeface="Epilogue" pitchFamily="34" charset="-120"/>
              </a:rPr>
              <a:t>Menentukan ukuran keberlanjutan yang akurat dan bermakna merupakan sebuah tantangan yang nyata.</a:t>
            </a:r>
            <a:endParaRPr lang="en-US" sz="1740" dirty="0"/>
          </a:p>
        </p:txBody>
      </p:sp>
      <p:pic>
        <p:nvPicPr>
          <p:cNvPr id="12" name="Image 3" descr="preencoded.png">    </p:cNvPr>
          <p:cNvPicPr>
            <a:picLocks noChangeAspect="1"/>
          </p:cNvPicPr>
          <p:nvPr/>
        </p:nvPicPr>
        <p:blipFill>
          <a:blip r:embed="rId4"/>
          <a:stretch>
            <a:fillRect/>
          </a:stretch>
        </p:blipFill>
        <p:spPr>
          <a:xfrm>
            <a:off x="828556" y="5855494"/>
            <a:ext cx="1104781" cy="1767721"/>
          </a:xfrm>
          <a:prstGeom prst="rect">
            <a:avLst/>
          </a:prstGeom>
        </p:spPr>
      </p:pic>
      <p:sp>
        <p:nvSpPr>
          <p:cNvPr id="13" name="Text 7"/>
          <p:cNvSpPr/>
          <p:nvPr/>
        </p:nvSpPr>
        <p:spPr>
          <a:xfrm>
            <a:off x="2264688" y="6076355"/>
            <a:ext cx="4231124" cy="345281"/>
          </a:xfrm>
          <a:prstGeom prst="rect">
            <a:avLst/>
          </a:prstGeom>
          <a:noFill/>
          <a:ln/>
        </p:spPr>
        <p:txBody>
          <a:bodyPr wrap="none" rtlCol="0" anchor="t"/>
          <a:lstStyle/>
          <a:p>
            <a:pPr algn="l" indent="0" marL="0">
              <a:lnSpc>
                <a:spcPts val="2719"/>
              </a:lnSpc>
              <a:buNone/>
            </a:pPr>
            <a:r>
              <a:rPr lang="en-US" sz="2175" dirty="0">
                <a:solidFill>
                  <a:srgbClr val="EBECEF"/>
                </a:solidFill>
                <a:latin typeface="Fraunces" pitchFamily="34" charset="0"/>
                <a:ea typeface="Fraunces" pitchFamily="34" charset="-122"/>
                <a:cs typeface="Fraunces" pitchFamily="34" charset="-120"/>
              </a:rPr>
              <a:t>Kesulitan dalam Norma Standar</a:t>
            </a:r>
            <a:endParaRPr lang="en-US" sz="2175" dirty="0"/>
          </a:p>
        </p:txBody>
      </p:sp>
      <p:sp>
        <p:nvSpPr>
          <p:cNvPr id="14" name="Text 8"/>
          <p:cNvSpPr/>
          <p:nvPr/>
        </p:nvSpPr>
        <p:spPr>
          <a:xfrm>
            <a:off x="2264688" y="6554153"/>
            <a:ext cx="7879556" cy="706993"/>
          </a:xfrm>
          <a:prstGeom prst="rect">
            <a:avLst/>
          </a:prstGeom>
          <a:noFill/>
          <a:ln/>
        </p:spPr>
        <p:txBody>
          <a:bodyPr wrap="square" rtlCol="0" anchor="t"/>
          <a:lstStyle/>
          <a:p>
            <a:pPr algn="l" indent="0" marL="0">
              <a:lnSpc>
                <a:spcPts val="2784"/>
              </a:lnSpc>
              <a:buNone/>
            </a:pPr>
            <a:r>
              <a:rPr lang="en-US" sz="1740" dirty="0">
                <a:solidFill>
                  <a:srgbClr val="EBECEF"/>
                </a:solidFill>
                <a:latin typeface="Epilogue" pitchFamily="34" charset="0"/>
                <a:ea typeface="Epilogue" pitchFamily="34" charset="-122"/>
                <a:cs typeface="Epilogue" pitchFamily="34" charset="-120"/>
              </a:rPr>
              <a:t>Kompleksitas dan ketidakpastian dalam menetapkan norma standar keberlanjutan dapat menjadi permasalahan utama.</a:t>
            </a:r>
            <a:endParaRPr lang="en-US" sz="1740" dirty="0"/>
          </a:p>
        </p:txBody>
      </p:sp>
      <p:pic>
        <p:nvPicPr>
          <p:cNvPr id="15"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1558528"/>
            <a:ext cx="10554414" cy="1388745"/>
          </a:xfrm>
          <a:prstGeom prst="rect">
            <a:avLst/>
          </a:prstGeom>
          <a:noFill/>
          <a:ln/>
        </p:spPr>
        <p:txBody>
          <a:bodyPr wrap="squar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Manfaat Akuntansi Keberlanjutan bagi Perusahaan</a:t>
            </a:r>
            <a:endParaRPr lang="en-US" sz="4374" dirty="0"/>
          </a:p>
        </p:txBody>
      </p:sp>
      <p:pic>
        <p:nvPicPr>
          <p:cNvPr id="5" name="Image 0" descr="preencoded.png">    </p:cNvPr>
          <p:cNvPicPr>
            <a:picLocks noChangeAspect="1"/>
          </p:cNvPicPr>
          <p:nvPr/>
        </p:nvPicPr>
        <p:blipFill>
          <a:blip r:embed="rId1"/>
          <a:stretch>
            <a:fillRect/>
          </a:stretch>
        </p:blipFill>
        <p:spPr>
          <a:xfrm>
            <a:off x="2037993" y="3391614"/>
            <a:ext cx="444341" cy="444341"/>
          </a:xfrm>
          <a:prstGeom prst="rect">
            <a:avLst/>
          </a:prstGeom>
        </p:spPr>
      </p:pic>
      <p:sp>
        <p:nvSpPr>
          <p:cNvPr id="6" name="Text 3"/>
          <p:cNvSpPr/>
          <p:nvPr/>
        </p:nvSpPr>
        <p:spPr>
          <a:xfrm>
            <a:off x="2037993" y="4058126"/>
            <a:ext cx="3295888" cy="694373"/>
          </a:xfrm>
          <a:prstGeom prst="rect">
            <a:avLst/>
          </a:prstGeom>
          <a:noFill/>
          <a:ln/>
        </p:spPr>
        <p:txBody>
          <a:bodyPr wrap="squar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Pertumbuhan Berkelanjutan</a:t>
            </a:r>
            <a:endParaRPr lang="en-US" sz="2187" dirty="0"/>
          </a:p>
        </p:txBody>
      </p:sp>
      <p:sp>
        <p:nvSpPr>
          <p:cNvPr id="7" name="Text 4"/>
          <p:cNvSpPr/>
          <p:nvPr/>
        </p:nvSpPr>
        <p:spPr>
          <a:xfrm>
            <a:off x="2037993" y="4885730"/>
            <a:ext cx="3295888" cy="1777008"/>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Menyediakan informasi tentang kinerja keberlanjutan, membantu perusahaan dalam mencapai pertumbuhan berkelanjutan.</a:t>
            </a:r>
            <a:endParaRPr lang="en-US" sz="1750" dirty="0"/>
          </a:p>
        </p:txBody>
      </p:sp>
      <p:pic>
        <p:nvPicPr>
          <p:cNvPr id="8" name="Image 1" descr="preencoded.png">    </p:cNvPr>
          <p:cNvPicPr>
            <a:picLocks noChangeAspect="1"/>
          </p:cNvPicPr>
          <p:nvPr/>
        </p:nvPicPr>
        <p:blipFill>
          <a:blip r:embed="rId2"/>
          <a:stretch>
            <a:fillRect/>
          </a:stretch>
        </p:blipFill>
        <p:spPr>
          <a:xfrm>
            <a:off x="5667137" y="3391614"/>
            <a:ext cx="444341" cy="444341"/>
          </a:xfrm>
          <a:prstGeom prst="rect">
            <a:avLst/>
          </a:prstGeom>
        </p:spPr>
      </p:pic>
      <p:sp>
        <p:nvSpPr>
          <p:cNvPr id="9" name="Text 5"/>
          <p:cNvSpPr/>
          <p:nvPr/>
        </p:nvSpPr>
        <p:spPr>
          <a:xfrm>
            <a:off x="5667137" y="4058126"/>
            <a:ext cx="3113008"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Keunggulan Kompetitif</a:t>
            </a:r>
            <a:endParaRPr lang="en-US" sz="2187" dirty="0"/>
          </a:p>
        </p:txBody>
      </p:sp>
      <p:sp>
        <p:nvSpPr>
          <p:cNvPr id="10" name="Text 6"/>
          <p:cNvSpPr/>
          <p:nvPr/>
        </p:nvSpPr>
        <p:spPr>
          <a:xfrm>
            <a:off x="5667137" y="4538543"/>
            <a:ext cx="3296007" cy="1777008"/>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Menarik investor dengan pencapaian keberlanjutan yang kuat dan reputasi baik, memberikan keunggulan kompetitif.</a:t>
            </a:r>
            <a:endParaRPr lang="en-US" sz="1750" dirty="0"/>
          </a:p>
        </p:txBody>
      </p:sp>
      <p:pic>
        <p:nvPicPr>
          <p:cNvPr id="11" name="Image 2" descr="preencoded.png">    </p:cNvPr>
          <p:cNvPicPr>
            <a:picLocks noChangeAspect="1"/>
          </p:cNvPicPr>
          <p:nvPr/>
        </p:nvPicPr>
        <p:blipFill>
          <a:blip r:embed="rId3"/>
          <a:stretch>
            <a:fillRect/>
          </a:stretch>
        </p:blipFill>
        <p:spPr>
          <a:xfrm>
            <a:off x="9296400" y="3391614"/>
            <a:ext cx="444341" cy="444341"/>
          </a:xfrm>
          <a:prstGeom prst="rect">
            <a:avLst/>
          </a:prstGeom>
        </p:spPr>
      </p:pic>
      <p:sp>
        <p:nvSpPr>
          <p:cNvPr id="12" name="Text 7"/>
          <p:cNvSpPr/>
          <p:nvPr/>
        </p:nvSpPr>
        <p:spPr>
          <a:xfrm>
            <a:off x="9296400" y="4058126"/>
            <a:ext cx="2777490"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Manajemen Risiko</a:t>
            </a:r>
            <a:endParaRPr lang="en-US" sz="2187" dirty="0"/>
          </a:p>
        </p:txBody>
      </p:sp>
      <p:sp>
        <p:nvSpPr>
          <p:cNvPr id="13" name="Text 8"/>
          <p:cNvSpPr/>
          <p:nvPr/>
        </p:nvSpPr>
        <p:spPr>
          <a:xfrm>
            <a:off x="9296400" y="4538543"/>
            <a:ext cx="3296007" cy="2132409"/>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Memungkinkan pengidentifikasian dan manajemen risiko jangka panjang, mengurangi ketidakpastian yang dapat mempengaruhi perusahaan.</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2024-03-27T06:10:35Z</dcterms:created>
  <dcterms:modified xsi:type="dcterms:W3CDTF">2024-03-27T06:10:35Z</dcterms:modified>
</cp:coreProperties>
</file>