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32684" y="480441"/>
            <a:ext cx="3278631" cy="695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7217" y="1329689"/>
            <a:ext cx="8049564" cy="4658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37956" y="2751244"/>
            <a:ext cx="626808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0" dirty="0"/>
              <a:t>Pengukuran</a:t>
            </a:r>
            <a:r>
              <a:rPr sz="3200" dirty="0"/>
              <a:t> </a:t>
            </a:r>
            <a:r>
              <a:rPr sz="3200" spc="-10" dirty="0"/>
              <a:t>Kinerja</a:t>
            </a:r>
            <a:r>
              <a:rPr sz="3200" spc="20" dirty="0"/>
              <a:t> </a:t>
            </a:r>
            <a:r>
              <a:rPr sz="3200" spc="-5" dirty="0"/>
              <a:t>Keberlanjutan</a:t>
            </a:r>
            <a:endParaRPr sz="3200" dirty="0"/>
          </a:p>
        </p:txBody>
      </p:sp>
      <p:sp>
        <p:nvSpPr>
          <p:cNvPr id="4" name="object 4"/>
          <p:cNvSpPr txBox="1"/>
          <p:nvPr/>
        </p:nvSpPr>
        <p:spPr>
          <a:xfrm>
            <a:off x="1458670" y="4673814"/>
            <a:ext cx="6226658" cy="382156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algn="ctr"/>
            <a:r>
              <a:rPr lang="en-US" alt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Jaka</a:t>
            </a:r>
            <a:r>
              <a:rPr lang="en-US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Darmawan</a:t>
            </a:r>
            <a:r>
              <a:rPr lang="en-US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SE., </a:t>
            </a:r>
            <a:r>
              <a:rPr lang="en-US" alt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en-US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alt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M.Ak</a:t>
            </a:r>
            <a:r>
              <a:rPr lang="en-US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MMT., CPA., CMA.,</a:t>
            </a:r>
            <a:endParaRPr lang="en-US" altLang="en-US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2440" y="216408"/>
            <a:ext cx="4419600" cy="112471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1189" y="152857"/>
            <a:ext cx="533717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Pentingnya</a:t>
            </a:r>
            <a:r>
              <a:rPr sz="3000" spc="-100" dirty="0"/>
              <a:t> </a:t>
            </a:r>
            <a:r>
              <a:rPr sz="3000" spc="-5" dirty="0"/>
              <a:t>Pengukuran</a:t>
            </a:r>
            <a:r>
              <a:rPr sz="3000" spc="-30" dirty="0"/>
              <a:t> </a:t>
            </a:r>
            <a:r>
              <a:rPr sz="3000" spc="-5" dirty="0"/>
              <a:t>Kinerja </a:t>
            </a:r>
            <a:r>
              <a:rPr sz="3000" spc="-735" dirty="0"/>
              <a:t> </a:t>
            </a:r>
            <a:r>
              <a:rPr sz="3000" dirty="0"/>
              <a:t>Keberlanjutan</a:t>
            </a:r>
            <a:r>
              <a:rPr sz="3000" spc="-80" dirty="0"/>
              <a:t> </a:t>
            </a:r>
            <a:r>
              <a:rPr sz="3000" dirty="0"/>
              <a:t>untuk</a:t>
            </a:r>
            <a:r>
              <a:rPr sz="3000" spc="-100" dirty="0"/>
              <a:t> </a:t>
            </a:r>
            <a:r>
              <a:rPr sz="3000" dirty="0"/>
              <a:t>Organisasi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47217" y="1293113"/>
            <a:ext cx="7936865" cy="5181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marR="263525" indent="-34480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900" spc="-5" dirty="0">
                <a:latin typeface="Times New Roman"/>
                <a:cs typeface="Times New Roman"/>
              </a:rPr>
              <a:t>Pengukuran kinerja keberlanjutan </a:t>
            </a:r>
            <a:r>
              <a:rPr sz="1900" dirty="0">
                <a:latin typeface="Times New Roman"/>
                <a:cs typeface="Times New Roman"/>
              </a:rPr>
              <a:t>penting </a:t>
            </a:r>
            <a:r>
              <a:rPr sz="1900" spc="-5" dirty="0">
                <a:latin typeface="Times New Roman"/>
                <a:cs typeface="Times New Roman"/>
              </a:rPr>
              <a:t>bagi </a:t>
            </a:r>
            <a:r>
              <a:rPr sz="1900" spc="-10" dirty="0">
                <a:latin typeface="Times New Roman"/>
                <a:cs typeface="Times New Roman"/>
              </a:rPr>
              <a:t>organisasi kan </a:t>
            </a:r>
            <a:r>
              <a:rPr sz="1900" dirty="0">
                <a:latin typeface="Times New Roman"/>
                <a:cs typeface="Times New Roman"/>
              </a:rPr>
              <a:t>dapat </a:t>
            </a:r>
            <a:r>
              <a:rPr sz="1900" spc="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memberikan</a:t>
            </a:r>
            <a:r>
              <a:rPr sz="1900" spc="3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informasi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spc="-20" dirty="0">
                <a:latin typeface="Times New Roman"/>
                <a:cs typeface="Times New Roman"/>
              </a:rPr>
              <a:t>yang</a:t>
            </a:r>
            <a:r>
              <a:rPr sz="1900" spc="4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akurat</a:t>
            </a:r>
            <a:r>
              <a:rPr sz="1900" dirty="0">
                <a:latin typeface="Times New Roman"/>
                <a:cs typeface="Times New Roman"/>
              </a:rPr>
              <a:t> dan</a:t>
            </a:r>
            <a:r>
              <a:rPr sz="1900" spc="-5" dirty="0">
                <a:latin typeface="Times New Roman"/>
                <a:cs typeface="Times New Roman"/>
              </a:rPr>
              <a:t> valid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mengenai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perilaku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dan</a:t>
            </a:r>
            <a:r>
              <a:rPr sz="1900" spc="-5" dirty="0">
                <a:latin typeface="Times New Roman"/>
                <a:cs typeface="Times New Roman"/>
              </a:rPr>
              <a:t> kinerja </a:t>
            </a:r>
            <a:r>
              <a:rPr sz="1900" spc="-459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manajemen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perusahan.</a:t>
            </a:r>
            <a:endParaRPr sz="1900">
              <a:latin typeface="Times New Roman"/>
              <a:cs typeface="Times New Roman"/>
            </a:endParaRPr>
          </a:p>
          <a:p>
            <a:pPr marL="356870" marR="187960" indent="-344805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900" spc="-5" dirty="0">
                <a:latin typeface="Times New Roman"/>
                <a:cs typeface="Times New Roman"/>
              </a:rPr>
              <a:t>Pengukuran kinerja </a:t>
            </a:r>
            <a:r>
              <a:rPr sz="1900" dirty="0">
                <a:latin typeface="Times New Roman"/>
                <a:cs typeface="Times New Roman"/>
              </a:rPr>
              <a:t>dapat </a:t>
            </a:r>
            <a:r>
              <a:rPr sz="1900" spc="-5" dirty="0">
                <a:latin typeface="Times New Roman"/>
                <a:cs typeface="Times New Roman"/>
              </a:rPr>
              <a:t>membantu organisasi </a:t>
            </a:r>
            <a:r>
              <a:rPr sz="1900" dirty="0">
                <a:latin typeface="Times New Roman"/>
                <a:cs typeface="Times New Roman"/>
              </a:rPr>
              <a:t>dalam </a:t>
            </a:r>
            <a:r>
              <a:rPr sz="1900" spc="-5" dirty="0">
                <a:latin typeface="Times New Roman"/>
                <a:cs typeface="Times New Roman"/>
              </a:rPr>
              <a:t>memotivasi </a:t>
            </a:r>
            <a:r>
              <a:rPr sz="1900" spc="-15" dirty="0">
                <a:latin typeface="Times New Roman"/>
                <a:cs typeface="Times New Roman"/>
              </a:rPr>
              <a:t>karyawan </a:t>
            </a:r>
            <a:r>
              <a:rPr sz="1900" spc="-459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untuk </a:t>
            </a:r>
            <a:r>
              <a:rPr sz="1900" spc="-5" dirty="0">
                <a:latin typeface="Times New Roman"/>
                <a:cs typeface="Times New Roman"/>
              </a:rPr>
              <a:t>mencapai </a:t>
            </a:r>
            <a:r>
              <a:rPr sz="1900" dirty="0">
                <a:latin typeface="Times New Roman"/>
                <a:cs typeface="Times New Roman"/>
              </a:rPr>
              <a:t>tujuan </a:t>
            </a:r>
            <a:r>
              <a:rPr sz="1900" spc="-10" dirty="0">
                <a:latin typeface="Times New Roman"/>
                <a:cs typeface="Times New Roman"/>
              </a:rPr>
              <a:t>organisasi </a:t>
            </a:r>
            <a:r>
              <a:rPr sz="1900" spc="-5" dirty="0">
                <a:latin typeface="Times New Roman"/>
                <a:cs typeface="Times New Roman"/>
              </a:rPr>
              <a:t>dan </a:t>
            </a:r>
            <a:r>
              <a:rPr sz="1900" spc="-10" dirty="0">
                <a:latin typeface="Times New Roman"/>
                <a:cs typeface="Times New Roman"/>
              </a:rPr>
              <a:t>memberikan </a:t>
            </a:r>
            <a:r>
              <a:rPr sz="1900" spc="-5" dirty="0">
                <a:latin typeface="Times New Roman"/>
                <a:cs typeface="Times New Roman"/>
              </a:rPr>
              <a:t>umpan balik kepada 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spc="-15" dirty="0">
                <a:latin typeface="Times New Roman"/>
                <a:cs typeface="Times New Roman"/>
              </a:rPr>
              <a:t>karyawan</a:t>
            </a:r>
            <a:r>
              <a:rPr sz="1900" spc="8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mengenai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pandangan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organisasi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terhadap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kinerja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mereka.</a:t>
            </a:r>
            <a:endParaRPr sz="1900">
              <a:latin typeface="Times New Roman"/>
              <a:cs typeface="Times New Roman"/>
            </a:endParaRPr>
          </a:p>
          <a:p>
            <a:pPr marL="356870" marR="473709" indent="-344805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900" spc="-5" dirty="0">
                <a:latin typeface="Times New Roman"/>
                <a:cs typeface="Times New Roman"/>
              </a:rPr>
              <a:t>Pengukuran kinerja </a:t>
            </a:r>
            <a:r>
              <a:rPr sz="1900" dirty="0">
                <a:latin typeface="Times New Roman"/>
                <a:cs typeface="Times New Roman"/>
              </a:rPr>
              <a:t>juga dapat </a:t>
            </a:r>
            <a:r>
              <a:rPr sz="1900" spc="-5" dirty="0">
                <a:latin typeface="Times New Roman"/>
                <a:cs typeface="Times New Roman"/>
              </a:rPr>
              <a:t>digunakan sebagai </a:t>
            </a:r>
            <a:r>
              <a:rPr sz="1900" dirty="0">
                <a:latin typeface="Times New Roman"/>
                <a:cs typeface="Times New Roman"/>
              </a:rPr>
              <a:t>dasar </a:t>
            </a:r>
            <a:r>
              <a:rPr sz="1900" spc="-5" dirty="0">
                <a:latin typeface="Times New Roman"/>
                <a:cs typeface="Times New Roman"/>
              </a:rPr>
              <a:t>dalam pemberian </a:t>
            </a:r>
            <a:r>
              <a:rPr sz="1900" spc="-459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kompresan </a:t>
            </a:r>
            <a:r>
              <a:rPr sz="1900" spc="-5" dirty="0">
                <a:latin typeface="Times New Roman"/>
                <a:cs typeface="Times New Roman"/>
              </a:rPr>
              <a:t>pengukuran kinerja </a:t>
            </a:r>
            <a:r>
              <a:rPr sz="1900" dirty="0">
                <a:latin typeface="Times New Roman"/>
                <a:cs typeface="Times New Roman"/>
              </a:rPr>
              <a:t>juga dapat </a:t>
            </a:r>
            <a:r>
              <a:rPr sz="1900" spc="-5" dirty="0">
                <a:latin typeface="Times New Roman"/>
                <a:cs typeface="Times New Roman"/>
              </a:rPr>
              <a:t>digunakan sebagai </a:t>
            </a:r>
            <a:r>
              <a:rPr sz="1900" dirty="0">
                <a:latin typeface="Times New Roman"/>
                <a:cs typeface="Times New Roman"/>
              </a:rPr>
              <a:t>dasar </a:t>
            </a:r>
            <a:r>
              <a:rPr sz="1900" spc="-5" dirty="0">
                <a:latin typeface="Times New Roman"/>
                <a:cs typeface="Times New Roman"/>
              </a:rPr>
              <a:t>dalam </a:t>
            </a:r>
            <a:r>
              <a:rPr sz="1900" spc="-459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pemberian kompensasi </a:t>
            </a:r>
            <a:r>
              <a:rPr sz="1900" spc="-20" dirty="0">
                <a:latin typeface="Times New Roman"/>
                <a:cs typeface="Times New Roman"/>
              </a:rPr>
              <a:t>yang </a:t>
            </a:r>
            <a:r>
              <a:rPr sz="1900" spc="-5" dirty="0">
                <a:latin typeface="Times New Roman"/>
                <a:cs typeface="Times New Roman"/>
              </a:rPr>
              <a:t>mencakup peningkatan </a:t>
            </a:r>
            <a:r>
              <a:rPr sz="1900" dirty="0">
                <a:latin typeface="Times New Roman"/>
                <a:cs typeface="Times New Roman"/>
              </a:rPr>
              <a:t>balas jasa, bonus, </a:t>
            </a:r>
            <a:r>
              <a:rPr sz="1900" spc="5" dirty="0">
                <a:latin typeface="Times New Roman"/>
                <a:cs typeface="Times New Roman"/>
              </a:rPr>
              <a:t> </a:t>
            </a:r>
            <a:r>
              <a:rPr sz="1900" spc="-15" dirty="0">
                <a:latin typeface="Times New Roman"/>
                <a:cs typeface="Times New Roman"/>
              </a:rPr>
              <a:t>karyawan,</a:t>
            </a:r>
            <a:r>
              <a:rPr sz="1900" spc="7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kenaikan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gaji.</a:t>
            </a:r>
            <a:endParaRPr sz="1900">
              <a:latin typeface="Times New Roman"/>
              <a:cs typeface="Times New Roman"/>
            </a:endParaRPr>
          </a:p>
          <a:p>
            <a:pPr marL="356870" marR="101600" indent="-344805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900" spc="-5" dirty="0">
                <a:latin typeface="Times New Roman"/>
                <a:cs typeface="Times New Roman"/>
              </a:rPr>
              <a:t>Pengukuran kinerja keberlanjutan </a:t>
            </a:r>
            <a:r>
              <a:rPr sz="1900" dirty="0">
                <a:latin typeface="Times New Roman"/>
                <a:cs typeface="Times New Roman"/>
              </a:rPr>
              <a:t>juga dapat </a:t>
            </a:r>
            <a:r>
              <a:rPr sz="1900" spc="-5" dirty="0">
                <a:latin typeface="Times New Roman"/>
                <a:cs typeface="Times New Roman"/>
              </a:rPr>
              <a:t>membantu organisasi </a:t>
            </a:r>
            <a:r>
              <a:rPr sz="1900" dirty="0">
                <a:latin typeface="Times New Roman"/>
                <a:cs typeface="Times New Roman"/>
              </a:rPr>
              <a:t>dalam </a:t>
            </a:r>
            <a:r>
              <a:rPr sz="1900" spc="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mengelola </a:t>
            </a:r>
            <a:r>
              <a:rPr sz="1900" spc="-10" dirty="0">
                <a:latin typeface="Times New Roman"/>
                <a:cs typeface="Times New Roman"/>
              </a:rPr>
              <a:t>organisasi </a:t>
            </a:r>
            <a:r>
              <a:rPr sz="1900" spc="-5" dirty="0">
                <a:latin typeface="Times New Roman"/>
                <a:cs typeface="Times New Roman"/>
              </a:rPr>
              <a:t>secara efektif dan </a:t>
            </a:r>
            <a:r>
              <a:rPr sz="1900" dirty="0">
                <a:latin typeface="Times New Roman"/>
                <a:cs typeface="Times New Roman"/>
              </a:rPr>
              <a:t>efisien </a:t>
            </a:r>
            <a:r>
              <a:rPr sz="1900" spc="-5" dirty="0">
                <a:latin typeface="Times New Roman"/>
                <a:cs typeface="Times New Roman"/>
              </a:rPr>
              <a:t>melalui pemberian motivasi 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kepada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15" dirty="0">
                <a:latin typeface="Times New Roman"/>
                <a:cs typeface="Times New Roman"/>
              </a:rPr>
              <a:t>karyawan</a:t>
            </a:r>
            <a:r>
              <a:rPr sz="1900" spc="8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secara </a:t>
            </a:r>
            <a:r>
              <a:rPr sz="1900" spc="-10" dirty="0">
                <a:latin typeface="Times New Roman"/>
                <a:cs typeface="Times New Roman"/>
              </a:rPr>
              <a:t>maksimal</a:t>
            </a:r>
            <a:r>
              <a:rPr sz="1900" spc="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dan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membantu</a:t>
            </a:r>
            <a:r>
              <a:rPr sz="1900" spc="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dalam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pengambilan 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keputusan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20" dirty="0">
                <a:latin typeface="Times New Roman"/>
                <a:cs typeface="Times New Roman"/>
              </a:rPr>
              <a:t>yang</a:t>
            </a:r>
            <a:r>
              <a:rPr sz="1900" spc="7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berhubungan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dengan</a:t>
            </a:r>
            <a:r>
              <a:rPr sz="190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penghargaan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spc="-15" dirty="0">
                <a:latin typeface="Times New Roman"/>
                <a:cs typeface="Times New Roman"/>
              </a:rPr>
              <a:t>karyawan</a:t>
            </a:r>
            <a:r>
              <a:rPr sz="1900" spc="9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seperti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promosi, </a:t>
            </a:r>
            <a:r>
              <a:rPr sz="1900" spc="-459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mutasi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15" dirty="0">
                <a:latin typeface="Times New Roman"/>
                <a:cs typeface="Times New Roman"/>
              </a:rPr>
              <a:t>karyawan,</a:t>
            </a:r>
            <a:r>
              <a:rPr sz="1900" spc="8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dll.</a:t>
            </a:r>
            <a:endParaRPr sz="19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1900" spc="-5" dirty="0">
                <a:latin typeface="Times New Roman"/>
                <a:cs typeface="Times New Roman"/>
              </a:rPr>
              <a:t>Pengukuran</a:t>
            </a:r>
            <a:r>
              <a:rPr sz="1900" spc="2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kinerja keberlanjutan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penting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bagi</a:t>
            </a:r>
            <a:r>
              <a:rPr sz="1900" spc="2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organisasi</a:t>
            </a:r>
            <a:r>
              <a:rPr sz="1900" dirty="0">
                <a:latin typeface="Times New Roman"/>
                <a:cs typeface="Times New Roman"/>
              </a:rPr>
              <a:t> untuk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meningkatkan</a:t>
            </a:r>
            <a:endParaRPr sz="1900">
              <a:latin typeface="Times New Roman"/>
              <a:cs typeface="Times New Roman"/>
            </a:endParaRPr>
          </a:p>
          <a:p>
            <a:pPr marL="356870">
              <a:lnSpc>
                <a:spcPct val="100000"/>
              </a:lnSpc>
            </a:pPr>
            <a:r>
              <a:rPr sz="1900" spc="-5" dirty="0">
                <a:latin typeface="Times New Roman"/>
                <a:cs typeface="Times New Roman"/>
              </a:rPr>
              <a:t>kinerja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mereka</a:t>
            </a:r>
            <a:r>
              <a:rPr sz="1900" spc="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dan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mencapai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tujuan</a:t>
            </a:r>
            <a:r>
              <a:rPr sz="1900" spc="-6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organisasi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secara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berkelanjutan.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90"/>
              </a:spcBef>
            </a:pPr>
            <a:r>
              <a:rPr spc="-80" dirty="0"/>
              <a:t>Terima</a:t>
            </a:r>
            <a:r>
              <a:rPr spc="-30" dirty="0"/>
              <a:t> </a:t>
            </a:r>
            <a:r>
              <a:rPr spc="-5" dirty="0"/>
              <a:t>Kasih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82367" y="1411224"/>
            <a:ext cx="4751832" cy="47548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0458" y="323850"/>
            <a:ext cx="232854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spc="-5" dirty="0"/>
              <a:t>Pendahuluan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6244" y="1201623"/>
            <a:ext cx="7872730" cy="4293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adalah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dari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berbagai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aspek secara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holistik,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termasuk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aspek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ekonomi,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lingkungan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social.</a:t>
            </a:r>
            <a:endParaRPr sz="2000">
              <a:latin typeface="Times New Roman"/>
              <a:cs typeface="Times New Roman"/>
            </a:endParaRPr>
          </a:p>
          <a:p>
            <a:pPr marL="356870" marR="58419" indent="-34480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latin typeface="Times New Roman"/>
                <a:cs typeface="Times New Roman"/>
              </a:rPr>
              <a:t>Laporan praktek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adalah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sustainability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report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adalah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praktik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pengukuran,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pengungkapan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upaya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akuntabilitas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dari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pada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aspek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ekonomi,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lingkungan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sosial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ditimbulkan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akibat </a:t>
            </a:r>
            <a:r>
              <a:rPr sz="2000" spc="-10" dirty="0">
                <a:latin typeface="Times New Roman"/>
                <a:cs typeface="Times New Roman"/>
              </a:rPr>
              <a:t>aktivitas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perusahaan.</a:t>
            </a:r>
            <a:endParaRPr sz="2000">
              <a:latin typeface="Times New Roman"/>
              <a:cs typeface="Times New Roman"/>
            </a:endParaRPr>
          </a:p>
          <a:p>
            <a:pPr marL="356870" marR="52069" indent="-344805" algn="just">
              <a:lnSpc>
                <a:spcPct val="100000"/>
              </a:lnSpc>
              <a:buFont typeface="Arial MT"/>
              <a:buChar char="•"/>
              <a:tabLst>
                <a:tab pos="357505" algn="l"/>
              </a:tabLst>
            </a:pPr>
            <a:r>
              <a:rPr sz="2000" spc="-10" dirty="0">
                <a:latin typeface="Times New Roman"/>
                <a:cs typeface="Times New Roman"/>
              </a:rPr>
              <a:t>Pembahasan </a:t>
            </a:r>
            <a:r>
              <a:rPr sz="2000" spc="-5" dirty="0">
                <a:latin typeface="Times New Roman"/>
                <a:cs typeface="Times New Roman"/>
              </a:rPr>
              <a:t>kinerja </a:t>
            </a:r>
            <a:r>
              <a:rPr sz="2000" spc="-10" dirty="0">
                <a:latin typeface="Times New Roman"/>
                <a:cs typeface="Times New Roman"/>
              </a:rPr>
              <a:t>perusahaan </a:t>
            </a:r>
            <a:r>
              <a:rPr sz="2000" spc="-5" dirty="0">
                <a:latin typeface="Times New Roman"/>
                <a:cs typeface="Times New Roman"/>
              </a:rPr>
              <a:t>dalam </a:t>
            </a:r>
            <a:r>
              <a:rPr sz="2000" spc="-10" dirty="0">
                <a:latin typeface="Times New Roman"/>
                <a:cs typeface="Times New Roman"/>
              </a:rPr>
              <a:t>konteks </a:t>
            </a:r>
            <a:r>
              <a:rPr sz="2000" spc="-5" dirty="0">
                <a:latin typeface="Times New Roman"/>
                <a:cs typeface="Times New Roman"/>
              </a:rPr>
              <a:t>keterbatasan-keterbatasan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 </a:t>
            </a:r>
            <a:r>
              <a:rPr sz="2000" spc="-10" dirty="0">
                <a:latin typeface="Times New Roman"/>
                <a:cs typeface="Times New Roman"/>
              </a:rPr>
              <a:t>permintaan </a:t>
            </a:r>
            <a:r>
              <a:rPr sz="2000" spc="-20" dirty="0">
                <a:latin typeface="Times New Roman"/>
                <a:cs typeface="Times New Roman"/>
              </a:rPr>
              <a:t>yang </a:t>
            </a:r>
            <a:r>
              <a:rPr sz="2000" spc="-5" dirty="0">
                <a:latin typeface="Times New Roman"/>
                <a:cs typeface="Times New Roman"/>
              </a:rPr>
              <a:t>terletak </a:t>
            </a:r>
            <a:r>
              <a:rPr sz="2000" dirty="0">
                <a:latin typeface="Times New Roman"/>
                <a:cs typeface="Times New Roman"/>
              </a:rPr>
              <a:t>pada </a:t>
            </a:r>
            <a:r>
              <a:rPr sz="2000" spc="-15" dirty="0">
                <a:latin typeface="Times New Roman"/>
                <a:cs typeface="Times New Roman"/>
              </a:rPr>
              <a:t>sumber </a:t>
            </a:r>
            <a:r>
              <a:rPr sz="2000" spc="-10" dirty="0">
                <a:latin typeface="Times New Roman"/>
                <a:cs typeface="Times New Roman"/>
              </a:rPr>
              <a:t>daya </a:t>
            </a:r>
            <a:r>
              <a:rPr sz="2000" spc="-15" dirty="0">
                <a:latin typeface="Times New Roman"/>
                <a:cs typeface="Times New Roman"/>
              </a:rPr>
              <a:t>lingkungan </a:t>
            </a:r>
            <a:r>
              <a:rPr sz="2000" spc="-5" dirty="0">
                <a:latin typeface="Times New Roman"/>
                <a:cs typeface="Times New Roman"/>
              </a:rPr>
              <a:t>atau sosial </a:t>
            </a:r>
            <a:r>
              <a:rPr sz="2000" dirty="0">
                <a:latin typeface="Times New Roman"/>
                <a:cs typeface="Times New Roman"/>
              </a:rPr>
              <a:t>di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tingkat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sektor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lokal regional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maupun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global.</a:t>
            </a:r>
            <a:endParaRPr sz="2000">
              <a:latin typeface="Times New Roman"/>
              <a:cs typeface="Times New Roman"/>
            </a:endParaRPr>
          </a:p>
          <a:p>
            <a:pPr marL="356870" marR="283210" indent="-34480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000" spc="-10" dirty="0">
                <a:latin typeface="Times New Roman"/>
                <a:cs typeface="Times New Roman"/>
              </a:rPr>
              <a:t>Untuk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mengukur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dapat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menggunakan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indikator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-15" dirty="0">
                <a:latin typeface="Times New Roman"/>
                <a:cs typeface="Times New Roman"/>
              </a:rPr>
              <a:t> utama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seperti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carbon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footprint,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energy </a:t>
            </a:r>
            <a:r>
              <a:rPr sz="2000" spc="-10" dirty="0">
                <a:latin typeface="Times New Roman"/>
                <a:cs typeface="Times New Roman"/>
              </a:rPr>
              <a:t> consumption,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supply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chain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waste,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recycling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rates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endParaRPr sz="2000">
              <a:latin typeface="Times New Roman"/>
              <a:cs typeface="Times New Roman"/>
            </a:endParaRPr>
          </a:p>
          <a:p>
            <a:pPr marL="356870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greenhouse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gas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emissions.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2581" y="418922"/>
            <a:ext cx="755142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7730" marR="5080" indent="-875665">
              <a:lnSpc>
                <a:spcPct val="100000"/>
              </a:lnSpc>
              <a:spcBef>
                <a:spcPts val="100"/>
              </a:spcBef>
            </a:pPr>
            <a:r>
              <a:rPr sz="3000" spc="-5" dirty="0"/>
              <a:t>Relevansi Pengukuran Kinerja </a:t>
            </a:r>
            <a:r>
              <a:rPr sz="3000" dirty="0"/>
              <a:t>Keberlanjutan </a:t>
            </a:r>
            <a:r>
              <a:rPr sz="3000" spc="-735" dirty="0"/>
              <a:t> </a:t>
            </a:r>
            <a:r>
              <a:rPr sz="3000" dirty="0"/>
              <a:t>Dalam</a:t>
            </a:r>
            <a:r>
              <a:rPr sz="3000" spc="-45" dirty="0"/>
              <a:t> </a:t>
            </a:r>
            <a:r>
              <a:rPr sz="3000" spc="-5" dirty="0"/>
              <a:t>Konteks</a:t>
            </a:r>
            <a:r>
              <a:rPr sz="3000" spc="15" dirty="0"/>
              <a:t> </a:t>
            </a:r>
            <a:r>
              <a:rPr sz="3000" dirty="0"/>
              <a:t>Bisnis</a:t>
            </a:r>
            <a:r>
              <a:rPr sz="3000" spc="-50" dirty="0"/>
              <a:t> </a:t>
            </a:r>
            <a:r>
              <a:rPr sz="3000" dirty="0"/>
              <a:t>&amp;</a:t>
            </a:r>
            <a:r>
              <a:rPr sz="3000" spc="-155" dirty="0"/>
              <a:t> </a:t>
            </a:r>
            <a:r>
              <a:rPr sz="3000" spc="-5" dirty="0"/>
              <a:t>Akuntansi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82269" y="1724609"/>
            <a:ext cx="7927975" cy="295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4170" marR="5080" indent="-344170" algn="r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44170" algn="l"/>
                <a:tab pos="344805" algn="l"/>
              </a:tabLst>
            </a:pP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sangat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relevan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spc="-10" dirty="0">
                <a:latin typeface="Times New Roman"/>
                <a:cs typeface="Times New Roman"/>
              </a:rPr>
              <a:t> konteks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bisnis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endParaRPr sz="2000">
              <a:latin typeface="Times New Roman"/>
              <a:cs typeface="Times New Roman"/>
            </a:endParaRPr>
          </a:p>
          <a:p>
            <a:pPr marR="41910" algn="r">
              <a:lnSpc>
                <a:spcPct val="100000"/>
              </a:lnSpc>
            </a:pPr>
            <a:r>
              <a:rPr sz="2000" spc="-15" dirty="0">
                <a:latin typeface="Times New Roman"/>
                <a:cs typeface="Times New Roman"/>
              </a:rPr>
              <a:t>akuntansi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karena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membantu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organisasi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untuk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menjadi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lebih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berkelanjutan.</a:t>
            </a:r>
            <a:endParaRPr sz="20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latin typeface="Times New Roman"/>
                <a:cs typeface="Times New Roman"/>
              </a:rPr>
              <a:t>Indikator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utama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ini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digunakan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untuk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mengukur</a:t>
            </a:r>
            <a:endParaRPr sz="2000">
              <a:latin typeface="Times New Roman"/>
              <a:cs typeface="Times New Roman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pencapaian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atas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aktivitas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dipilih.</a:t>
            </a:r>
            <a:endParaRPr sz="20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konteks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akuntansi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laporan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memiliki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relevansi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nilai</a:t>
            </a:r>
            <a:endParaRPr sz="2000">
              <a:latin typeface="Times New Roman"/>
              <a:cs typeface="Times New Roman"/>
            </a:endParaRPr>
          </a:p>
          <a:p>
            <a:pPr marL="35687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bagi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investor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 </a:t>
            </a:r>
            <a:r>
              <a:rPr sz="2000" spc="-15" dirty="0">
                <a:latin typeface="Times New Roman"/>
                <a:cs typeface="Times New Roman"/>
              </a:rPr>
              <a:t>mempengaruhi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nilai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perusahaan.</a:t>
            </a:r>
            <a:endParaRPr sz="2000">
              <a:latin typeface="Times New Roman"/>
              <a:cs typeface="Times New Roman"/>
            </a:endParaRPr>
          </a:p>
          <a:p>
            <a:pPr marL="356870" marR="177800" indent="-34480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juga </a:t>
            </a:r>
            <a:r>
              <a:rPr sz="2000" dirty="0">
                <a:latin typeface="Times New Roman"/>
                <a:cs typeface="Times New Roman"/>
              </a:rPr>
              <a:t>dapat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membantu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organisasi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untuk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memahami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hubungan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antara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terkait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isu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 </a:t>
            </a:r>
            <a:r>
              <a:rPr sz="2000" spc="-10" dirty="0">
                <a:latin typeface="Times New Roman"/>
                <a:cs typeface="Times New Roman"/>
              </a:rPr>
              <a:t>rencana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organisasi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strategi.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016" y="165861"/>
            <a:ext cx="86741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/>
              <a:t>Kerangka</a:t>
            </a:r>
            <a:r>
              <a:rPr sz="3000" spc="20" dirty="0"/>
              <a:t> </a:t>
            </a:r>
            <a:r>
              <a:rPr sz="3000" spc="-5" dirty="0"/>
              <a:t>Kerja</a:t>
            </a:r>
            <a:r>
              <a:rPr sz="3000" spc="35" dirty="0"/>
              <a:t> </a:t>
            </a:r>
            <a:r>
              <a:rPr sz="3000" spc="-5" dirty="0"/>
              <a:t>Pengukuran</a:t>
            </a:r>
            <a:r>
              <a:rPr sz="3000" spc="10" dirty="0"/>
              <a:t> </a:t>
            </a:r>
            <a:r>
              <a:rPr sz="3000" spc="-5" dirty="0"/>
              <a:t>Kinerja</a:t>
            </a:r>
            <a:r>
              <a:rPr sz="3000" spc="20" dirty="0"/>
              <a:t> </a:t>
            </a:r>
            <a:r>
              <a:rPr sz="3000" dirty="0"/>
              <a:t>Keberlanjutan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348792" y="869873"/>
            <a:ext cx="8352790" cy="527113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b="1" spc="-10" dirty="0">
                <a:latin typeface="Times New Roman"/>
                <a:cs typeface="Times New Roman"/>
              </a:rPr>
              <a:t>Prinsip-</a:t>
            </a:r>
            <a:r>
              <a:rPr sz="2000" b="1" spc="1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prinsip</a:t>
            </a:r>
            <a:r>
              <a:rPr sz="2000" b="1" spc="1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dasar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pengukuran</a:t>
            </a:r>
            <a:r>
              <a:rPr sz="2000" b="1" spc="6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kinerja</a:t>
            </a:r>
            <a:r>
              <a:rPr sz="2000" b="1" spc="5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keberlanjutan.</a:t>
            </a:r>
            <a:endParaRPr sz="2000">
              <a:latin typeface="Times New Roman"/>
              <a:cs typeface="Times New Roman"/>
            </a:endParaRPr>
          </a:p>
          <a:p>
            <a:pPr marL="12700" marR="964565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latin typeface="Times New Roman"/>
                <a:cs typeface="Times New Roman"/>
              </a:rPr>
              <a:t>Dapat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ditemukan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standar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Global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Reporting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Initiative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(GRI)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 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merupakan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standar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paling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banyak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digunakan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oleh </a:t>
            </a:r>
            <a:r>
              <a:rPr sz="2000" spc="-10" dirty="0">
                <a:latin typeface="Times New Roman"/>
                <a:cs typeface="Times New Roman"/>
              </a:rPr>
              <a:t>organisasi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pelaporan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keberlanjutan.</a:t>
            </a:r>
            <a:endParaRPr sz="20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484"/>
              </a:spcBef>
              <a:buAutoNum type="arabicPeriod" startAt="2"/>
              <a:tabLst>
                <a:tab pos="469265" algn="l"/>
                <a:tab pos="46990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Keterkaitan</a:t>
            </a:r>
            <a:r>
              <a:rPr sz="2000" b="1" spc="1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dengan</a:t>
            </a:r>
            <a:r>
              <a:rPr sz="2000" b="1" spc="1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standar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dan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pedoman</a:t>
            </a:r>
            <a:r>
              <a:rPr sz="2000" b="1" spc="7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keberlanjutan</a:t>
            </a:r>
            <a:r>
              <a:rPr sz="2000" b="1" spc="3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internasional.</a:t>
            </a:r>
            <a:endParaRPr sz="2000">
              <a:latin typeface="Times New Roman"/>
              <a:cs typeface="Times New Roman"/>
            </a:endParaRPr>
          </a:p>
          <a:p>
            <a:pPr marL="12700" marR="33909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latin typeface="Times New Roman"/>
                <a:cs typeface="Times New Roman"/>
              </a:rPr>
              <a:t>Standar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internasional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paling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banyak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digunakan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dirty="0">
                <a:latin typeface="Times New Roman"/>
                <a:cs typeface="Times New Roman"/>
              </a:rPr>
              <a:t> pelaporan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adalah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Sustainability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Accounting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Standard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Board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(SABD).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5" dirty="0">
                <a:latin typeface="Times New Roman"/>
                <a:cs typeface="Times New Roman"/>
              </a:rPr>
              <a:t>Yang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mengintegrasikan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indikator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lingkungan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untuk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lingkungan, 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prinsip-prinsip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dasar</a:t>
            </a:r>
            <a:r>
              <a:rPr sz="2000" spc="-10" dirty="0">
                <a:latin typeface="Times New Roman"/>
                <a:cs typeface="Times New Roman"/>
              </a:rPr>
              <a:t> pengukuran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 </a:t>
            </a:r>
            <a:r>
              <a:rPr sz="2000" spc="-10" dirty="0">
                <a:latin typeface="Times New Roman"/>
                <a:cs typeface="Times New Roman"/>
              </a:rPr>
              <a:t>sangat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relevan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konteks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standar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 </a:t>
            </a:r>
            <a:r>
              <a:rPr sz="2000" spc="-10" dirty="0">
                <a:latin typeface="Times New Roman"/>
                <a:cs typeface="Times New Roman"/>
              </a:rPr>
              <a:t>pedoman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internasional.</a:t>
            </a:r>
            <a:endParaRPr sz="20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484"/>
              </a:spcBef>
              <a:buAutoNum type="arabicPeriod" startAt="3"/>
              <a:tabLst>
                <a:tab pos="469265" algn="l"/>
                <a:tab pos="46990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Integrasi</a:t>
            </a:r>
            <a:r>
              <a:rPr sz="2000" b="1" spc="1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Pengukuran</a:t>
            </a:r>
            <a:r>
              <a:rPr sz="2000" b="1" spc="6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Kinerja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Keberlanjutan</a:t>
            </a:r>
            <a:r>
              <a:rPr sz="2000" b="1" spc="3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dalam</a:t>
            </a:r>
            <a:r>
              <a:rPr sz="2000" b="1" spc="-10" dirty="0">
                <a:latin typeface="Times New Roman"/>
                <a:cs typeface="Times New Roman"/>
              </a:rPr>
              <a:t> Sistem</a:t>
            </a:r>
            <a:r>
              <a:rPr sz="2000" b="1" spc="-8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Akuntansi</a:t>
            </a:r>
            <a:endParaRPr sz="20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sz="2000" b="1" spc="-15" dirty="0">
                <a:latin typeface="Times New Roman"/>
                <a:cs typeface="Times New Roman"/>
              </a:rPr>
              <a:t>Tradisional.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484"/>
              </a:spcBef>
            </a:pPr>
            <a:r>
              <a:rPr sz="2000" spc="-15" dirty="0">
                <a:latin typeface="Times New Roman"/>
                <a:cs typeface="Times New Roman"/>
              </a:rPr>
              <a:t>Terdapat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beberapa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upaya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dilakukan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untuk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mengintegrasi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dalam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sistem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akuntansi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tradisional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adalah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dengan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mengembangkan 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akuntansi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 </a:t>
            </a:r>
            <a:r>
              <a:rPr sz="2000" spc="-15" dirty="0">
                <a:latin typeface="Times New Roman"/>
                <a:cs typeface="Times New Roman"/>
              </a:rPr>
              <a:t>melalui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sektor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spesifik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kesepakatan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indikator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 terkoordinasi.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7077" y="224790"/>
            <a:ext cx="56064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Indikator</a:t>
            </a:r>
            <a:r>
              <a:rPr sz="3000" spc="-105" dirty="0"/>
              <a:t> </a:t>
            </a:r>
            <a:r>
              <a:rPr sz="3000" spc="-5" dirty="0"/>
              <a:t>Kinerja Kerberlanjutan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47217" y="1014207"/>
            <a:ext cx="8050530" cy="338074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469900" indent="-457834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b="1" dirty="0">
                <a:latin typeface="Times New Roman"/>
                <a:cs typeface="Times New Roman"/>
              </a:rPr>
              <a:t>Kategori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Indikator </a:t>
            </a:r>
            <a:r>
              <a:rPr sz="2000" b="1" spc="-5" dirty="0">
                <a:latin typeface="Times New Roman"/>
                <a:cs typeface="Times New Roman"/>
              </a:rPr>
              <a:t>Kinerja Keberlanjuntan.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Times New Roman"/>
                <a:cs typeface="Times New Roman"/>
              </a:rPr>
              <a:t>Beberapa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kategori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indikator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antara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lain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kategori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ekonomi,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lingkungan,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sosial</a:t>
            </a:r>
            <a:r>
              <a:rPr sz="2000" dirty="0">
                <a:latin typeface="Times New Roman"/>
                <a:cs typeface="Times New Roman"/>
              </a:rPr>
              <a:t> dan</a:t>
            </a:r>
            <a:r>
              <a:rPr sz="2000" spc="-10" dirty="0">
                <a:latin typeface="Times New Roman"/>
                <a:cs typeface="Times New Roman"/>
              </a:rPr>
              <a:t> governance.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buAutoNum type="arabicPeriod" startAt="2"/>
              <a:tabLst>
                <a:tab pos="469900" algn="l"/>
                <a:tab pos="470534" algn="l"/>
              </a:tabLst>
            </a:pPr>
            <a:r>
              <a:rPr sz="2000" b="1" dirty="0">
                <a:latin typeface="Times New Roman"/>
                <a:cs typeface="Times New Roman"/>
              </a:rPr>
              <a:t>Metodelogi</a:t>
            </a:r>
            <a:r>
              <a:rPr sz="2000" b="1" spc="-6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Pengukuran</a:t>
            </a:r>
            <a:r>
              <a:rPr sz="2000" b="1" spc="5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untuk</a:t>
            </a:r>
            <a:r>
              <a:rPr sz="2000" b="1" spc="2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Setiap</a:t>
            </a:r>
            <a:r>
              <a:rPr sz="2000" b="1" spc="-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Kategori.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latin typeface="Times New Roman"/>
                <a:cs typeface="Times New Roman"/>
              </a:rPr>
              <a:t>Metode</a:t>
            </a:r>
            <a:r>
              <a:rPr sz="2000" spc="-10" dirty="0">
                <a:latin typeface="Times New Roman"/>
                <a:cs typeface="Times New Roman"/>
              </a:rPr>
              <a:t> pengukuran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ini</a:t>
            </a:r>
            <a:r>
              <a:rPr sz="2000" dirty="0">
                <a:latin typeface="Times New Roman"/>
                <a:cs typeface="Times New Roman"/>
              </a:rPr>
              <a:t> dapat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membantu</a:t>
            </a:r>
            <a:r>
              <a:rPr sz="2000" spc="9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organisasi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menetapkan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tujuan,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mengukur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kinerja,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mengelola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dampak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sosial,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lingkungan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ekonomi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dari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aktivitas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perusahaan.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juga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dapat</a:t>
            </a:r>
            <a:r>
              <a:rPr sz="2000" spc="-15" dirty="0">
                <a:latin typeface="Times New Roman"/>
                <a:cs typeface="Times New Roman"/>
              </a:rPr>
              <a:t> membantu </a:t>
            </a:r>
            <a:r>
              <a:rPr sz="2000" spc="-10" dirty="0">
                <a:latin typeface="Times New Roman"/>
                <a:cs typeface="Times New Roman"/>
              </a:rPr>
              <a:t> organisasi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 </a:t>
            </a:r>
            <a:r>
              <a:rPr sz="2000" spc="-10" dirty="0">
                <a:latin typeface="Times New Roman"/>
                <a:cs typeface="Times New Roman"/>
              </a:rPr>
              <a:t>memperbaiki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mereka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 </a:t>
            </a:r>
            <a:r>
              <a:rPr sz="2000" spc="-15" dirty="0">
                <a:latin typeface="Times New Roman"/>
                <a:cs typeface="Times New Roman"/>
              </a:rPr>
              <a:t>memastikan 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bahwa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beroperasi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secara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bertanggung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jawab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berkelanjutan.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8269" y="283921"/>
            <a:ext cx="634555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76120" marR="5080" indent="-1963420">
              <a:lnSpc>
                <a:spcPct val="100000"/>
              </a:lnSpc>
              <a:spcBef>
                <a:spcPts val="100"/>
              </a:spcBef>
            </a:pPr>
            <a:r>
              <a:rPr sz="3000" spc="-30" dirty="0"/>
              <a:t>Tantangan</a:t>
            </a:r>
            <a:r>
              <a:rPr sz="3000" spc="-35" dirty="0"/>
              <a:t> </a:t>
            </a:r>
            <a:r>
              <a:rPr sz="3000" dirty="0"/>
              <a:t>dalam</a:t>
            </a:r>
            <a:r>
              <a:rPr sz="3000" spc="-105" dirty="0"/>
              <a:t> </a:t>
            </a:r>
            <a:r>
              <a:rPr sz="3000" spc="-5" dirty="0"/>
              <a:t>Pengukuran</a:t>
            </a:r>
            <a:r>
              <a:rPr sz="3000" spc="-10" dirty="0"/>
              <a:t> </a:t>
            </a:r>
            <a:r>
              <a:rPr sz="3000" spc="-5" dirty="0"/>
              <a:t>Kinerja </a:t>
            </a:r>
            <a:r>
              <a:rPr sz="3000" spc="-735" dirty="0"/>
              <a:t> </a:t>
            </a:r>
            <a:r>
              <a:rPr sz="3000" dirty="0"/>
              <a:t>Keberlanjutan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47217" y="1662034"/>
            <a:ext cx="7856855" cy="277114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469900" indent="-457834">
              <a:lnSpc>
                <a:spcPct val="100000"/>
              </a:lnSpc>
              <a:spcBef>
                <a:spcPts val="585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b="1" spc="-25" dirty="0">
                <a:latin typeface="Times New Roman"/>
                <a:cs typeface="Times New Roman"/>
              </a:rPr>
              <a:t>Tantangan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teknis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484"/>
              </a:spcBef>
            </a:pPr>
            <a:r>
              <a:rPr sz="2000" dirty="0">
                <a:latin typeface="Times New Roman"/>
                <a:cs typeface="Times New Roman"/>
              </a:rPr>
              <a:t>Beberapa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tantangan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teknis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kerberlanjutan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ada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5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yaitu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sebagai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berikut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keterbatasan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data,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kompleks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pengukuran,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keterbatasan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motodelogi,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tantangan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teknologi,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tantangan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kelembagaan.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buAutoNum type="arabicPeriod" startAt="2"/>
              <a:tabLst>
                <a:tab pos="469900" algn="l"/>
                <a:tab pos="470534" algn="l"/>
              </a:tabLst>
            </a:pPr>
            <a:r>
              <a:rPr sz="2000" b="1" spc="-25" dirty="0">
                <a:latin typeface="Times New Roman"/>
                <a:cs typeface="Times New Roman"/>
              </a:rPr>
              <a:t>Tantangan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Konseptual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latin typeface="Times New Roman"/>
                <a:cs typeface="Times New Roman"/>
              </a:rPr>
              <a:t>Ada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2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tantangan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konseptual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yaitu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sebagai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berikut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penetuan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bobot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kategori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dampak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jangka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panjang.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8097" y="369189"/>
            <a:ext cx="198564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Studi</a:t>
            </a:r>
            <a:r>
              <a:rPr sz="3000" spc="-105" dirty="0"/>
              <a:t> </a:t>
            </a:r>
            <a:r>
              <a:rPr sz="3000" dirty="0"/>
              <a:t>Kasus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47217" y="1304086"/>
            <a:ext cx="7850505" cy="386778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32130">
              <a:lnSpc>
                <a:spcPct val="110000"/>
              </a:lnSpc>
              <a:spcBef>
                <a:spcPts val="340"/>
              </a:spcBef>
            </a:pPr>
            <a:r>
              <a:rPr sz="2000" spc="-10" dirty="0">
                <a:latin typeface="Times New Roman"/>
                <a:cs typeface="Times New Roman"/>
              </a:rPr>
              <a:t>Implementasi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keberlajutan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perusahaan. </a:t>
            </a:r>
            <a:r>
              <a:rPr sz="2000" dirty="0">
                <a:latin typeface="Times New Roman"/>
                <a:cs typeface="Times New Roman"/>
              </a:rPr>
              <a:t> Beberapa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contoh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implementasi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perusahaan,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anatara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lain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10" dirty="0">
                <a:latin typeface="Times New Roman"/>
                <a:cs typeface="Times New Roman"/>
              </a:rPr>
              <a:t>Implementasi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ESG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framework.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10" dirty="0">
                <a:latin typeface="Times New Roman"/>
                <a:cs typeface="Times New Roman"/>
              </a:rPr>
              <a:t>Sistem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penilaian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5" dirty="0">
                <a:latin typeface="Times New Roman"/>
                <a:cs typeface="Times New Roman"/>
              </a:rPr>
              <a:t>Balanced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scorecard.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5" dirty="0">
                <a:latin typeface="Times New Roman"/>
                <a:cs typeface="Times New Roman"/>
              </a:rPr>
              <a:t>Pelatihan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internal.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5" dirty="0">
                <a:latin typeface="Times New Roman"/>
                <a:cs typeface="Times New Roman"/>
              </a:rPr>
              <a:t>Pedoman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teknis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kinerja.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latin typeface="Times New Roman"/>
                <a:cs typeface="Times New Roman"/>
              </a:rPr>
              <a:t>Dengan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mengimplementasikan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dapat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meningkatkan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-15" dirty="0">
                <a:latin typeface="Times New Roman"/>
                <a:cs typeface="Times New Roman"/>
              </a:rPr>
              <a:t> mereka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berkontribusi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pada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berkelanjutan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secara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keseluruhan.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8097" y="369189"/>
            <a:ext cx="198564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Studi</a:t>
            </a:r>
            <a:r>
              <a:rPr sz="3000" spc="-105" dirty="0"/>
              <a:t> </a:t>
            </a:r>
            <a:r>
              <a:rPr sz="3000" dirty="0"/>
              <a:t>Kasus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47217" y="1304086"/>
            <a:ext cx="7850505" cy="386778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32130">
              <a:lnSpc>
                <a:spcPct val="110000"/>
              </a:lnSpc>
              <a:spcBef>
                <a:spcPts val="340"/>
              </a:spcBef>
            </a:pPr>
            <a:r>
              <a:rPr sz="2000" spc="-10" dirty="0">
                <a:latin typeface="Times New Roman"/>
                <a:cs typeface="Times New Roman"/>
              </a:rPr>
              <a:t>Implementasi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keberlajutan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perusahaan. </a:t>
            </a:r>
            <a:r>
              <a:rPr sz="2000" dirty="0">
                <a:latin typeface="Times New Roman"/>
                <a:cs typeface="Times New Roman"/>
              </a:rPr>
              <a:t> Beberapa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contoh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implementasi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perusahaan,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anatara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lain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10" dirty="0">
                <a:latin typeface="Times New Roman"/>
                <a:cs typeface="Times New Roman"/>
              </a:rPr>
              <a:t>Implementasi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ESG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framework.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10" dirty="0">
                <a:latin typeface="Times New Roman"/>
                <a:cs typeface="Times New Roman"/>
              </a:rPr>
              <a:t>Sistem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penilaian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5" dirty="0">
                <a:latin typeface="Times New Roman"/>
                <a:cs typeface="Times New Roman"/>
              </a:rPr>
              <a:t>Balanced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scorecard.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5" dirty="0">
                <a:latin typeface="Times New Roman"/>
                <a:cs typeface="Times New Roman"/>
              </a:rPr>
              <a:t>Pelatihan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internal.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5" dirty="0">
                <a:latin typeface="Times New Roman"/>
                <a:cs typeface="Times New Roman"/>
              </a:rPr>
              <a:t>Pedoman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teknis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kinerja.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latin typeface="Times New Roman"/>
                <a:cs typeface="Times New Roman"/>
              </a:rPr>
              <a:t>Dengan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mengimplementasikan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dapat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meningkatkan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spc="-15" dirty="0">
                <a:latin typeface="Times New Roman"/>
                <a:cs typeface="Times New Roman"/>
              </a:rPr>
              <a:t> mereka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berkontribusi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pada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berkelanjutan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secara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keseluruhan.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1229" y="597484"/>
            <a:ext cx="470471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0" dirty="0"/>
              <a:t>Rekomendasi</a:t>
            </a:r>
            <a:r>
              <a:rPr sz="3000" spc="20" dirty="0"/>
              <a:t> </a:t>
            </a:r>
            <a:r>
              <a:rPr sz="3000" dirty="0"/>
              <a:t>&amp;</a:t>
            </a:r>
            <a:r>
              <a:rPr sz="3000" spc="-5" dirty="0"/>
              <a:t> Kesimpulan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47217" y="1329689"/>
            <a:ext cx="7858759" cy="46589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601345">
              <a:lnSpc>
                <a:spcPct val="100000"/>
              </a:lnSpc>
              <a:spcBef>
                <a:spcPts val="90"/>
              </a:spcBef>
            </a:pPr>
            <a:r>
              <a:rPr sz="2000" spc="-5" dirty="0">
                <a:latin typeface="Times New Roman"/>
                <a:cs typeface="Times New Roman"/>
              </a:rPr>
              <a:t>Panduan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implementasi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keberlanjutan,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ada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beberapa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panduan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implementasi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dapat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digunakan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oleh perusahaan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multinasional,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antara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lain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10" dirty="0">
                <a:latin typeface="Times New Roman"/>
                <a:cs typeface="Times New Roman"/>
              </a:rPr>
              <a:t>Sustainability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performance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measurement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framework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5" dirty="0">
                <a:latin typeface="Times New Roman"/>
                <a:cs typeface="Times New Roman"/>
              </a:rPr>
              <a:t>Global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reporting </a:t>
            </a:r>
            <a:r>
              <a:rPr sz="2000" spc="-10" dirty="0">
                <a:latin typeface="Times New Roman"/>
                <a:cs typeface="Times New Roman"/>
              </a:rPr>
              <a:t>initiative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guidelines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5" dirty="0">
                <a:latin typeface="Times New Roman"/>
                <a:cs typeface="Times New Roman"/>
              </a:rPr>
              <a:t>Balanced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scorecard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5" dirty="0">
                <a:latin typeface="Times New Roman"/>
                <a:cs typeface="Times New Roman"/>
              </a:rPr>
              <a:t>Panduan </a:t>
            </a:r>
            <a:r>
              <a:rPr sz="2000" spc="-10" dirty="0">
                <a:latin typeface="Times New Roman"/>
                <a:cs typeface="Times New Roman"/>
              </a:rPr>
              <a:t>penulisan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dirty="0">
                <a:latin typeface="Times New Roman"/>
                <a:cs typeface="Times New Roman"/>
              </a:rPr>
              <a:t>TCFD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good practice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handbook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480"/>
              </a:spcBef>
            </a:pPr>
            <a:r>
              <a:rPr sz="2000" spc="-10" dirty="0">
                <a:latin typeface="Times New Roman"/>
                <a:cs typeface="Times New Roman"/>
              </a:rPr>
              <a:t>Dengan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mengikuti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panduan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implementasi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tepat,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multinasional</a:t>
            </a:r>
            <a:r>
              <a:rPr sz="2000" spc="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dapat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memastikan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bahwa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mereka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akurat,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terpercaya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 berkelanjutan.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Panduan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implementasi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dapat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membantu</a:t>
            </a:r>
            <a:r>
              <a:rPr sz="2000" spc="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memahami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konsep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metodologi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keberlanjutan,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serta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memberikan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panduan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praktis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mengimplementasikan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pengukuran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kinerja keberlanjutan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perusahaan.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811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 MT</vt:lpstr>
      <vt:lpstr>Calibri</vt:lpstr>
      <vt:lpstr>Times New Roman</vt:lpstr>
      <vt:lpstr>Office Theme</vt:lpstr>
      <vt:lpstr>Pengukuran Kinerja Keberlanjutan</vt:lpstr>
      <vt:lpstr>Pendahuluan</vt:lpstr>
      <vt:lpstr>Relevansi Pengukuran Kinerja Keberlanjutan  Dalam Konteks Bisnis &amp; Akuntansi</vt:lpstr>
      <vt:lpstr>Kerangka Kerja Pengukuran Kinerja Keberlanjutan</vt:lpstr>
      <vt:lpstr>Indikator Kinerja Kerberlanjutan</vt:lpstr>
      <vt:lpstr>Tantangan dalam Pengukuran Kinerja  Keberlanjutan</vt:lpstr>
      <vt:lpstr>Studi Kasus</vt:lpstr>
      <vt:lpstr>Studi Kasus</vt:lpstr>
      <vt:lpstr>Rekomendasi &amp; Kesimpulan</vt:lpstr>
      <vt:lpstr>Pentingnya Pengukuran Kinerja  Keberlanjutan untuk Organisasi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Pengukuran Kinerja Keberlanjutan</dc:title>
  <cp:lastModifiedBy>User</cp:lastModifiedBy>
  <cp:revision>1</cp:revision>
  <dcterms:created xsi:type="dcterms:W3CDTF">2024-08-07T02:11:09Z</dcterms:created>
  <dcterms:modified xsi:type="dcterms:W3CDTF">2024-08-07T02:12:31Z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2024-08-07T00:00:00Z</vt:filetime>
  </property>
</Properties>
</file>