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Open Sans 1 Bold Italics" panose="020B0604020202020204" charset="0"/>
      <p:regular r:id="rId15"/>
    </p:embeddedFont>
    <p:embeddedFont>
      <p:font typeface="Arimo" panose="020B0604020202020204" charset="0"/>
      <p:regular r:id="rId16"/>
    </p:embeddedFont>
    <p:embeddedFont>
      <p:font typeface="Open Sans 2 Bold" panose="020B0604020202020204" charset="0"/>
      <p:regular r:id="rId17"/>
    </p:embeddedFont>
    <p:embeddedFont>
      <p:font typeface="Open Sans 1 Bold" panose="020B0604020202020204" charset="0"/>
      <p:regular r:id="rId18"/>
    </p:embeddedFont>
    <p:embeddedFont>
      <p:font typeface="Montaser Arabic" panose="020B0604020202020204" charset="-78"/>
      <p:regular r:id="rId19"/>
    </p:embeddedFont>
    <p:embeddedFont>
      <p:font typeface="Calibri" panose="020F0502020204030204" pitchFamily="34" charset="0"/>
      <p:regular r:id="rId20"/>
      <p:bold r:id="rId21"/>
      <p:italic r:id="rId22"/>
      <p:boldItalic r:id="rId23"/>
    </p:embeddedFont>
    <p:embeddedFont>
      <p:font typeface="Arimo Bold" panose="020B0604020202020204" charset="0"/>
      <p:regular r:id="rId24"/>
    </p:embeddedFont>
    <p:embeddedFont>
      <p:font typeface="Poppins Bold" panose="020B0604020202020204" charset="0"/>
      <p:regular r:id="rId25"/>
    </p:embeddedFont>
    <p:embeddedFont>
      <p:font typeface="Poppins" panose="020B0604020202020204" charset="0"/>
      <p:regular r:id="rId26"/>
    </p:embeddedFont>
    <p:embeddedFont>
      <p:font typeface="Poppins Bold Italics"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85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7.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5.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6.sv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7.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5.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6.svg"/><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3.png"/><Relationship Id="rId2" Type="http://schemas.openxmlformats.org/officeDocument/2006/relationships/image" Target="../media/image8.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9.sv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6.sv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8.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7.png"/><Relationship Id="rId3" Type="http://schemas.openxmlformats.org/officeDocument/2006/relationships/image" Target="../media/image18.png"/><Relationship Id="rId7" Type="http://schemas.openxmlformats.org/officeDocument/2006/relationships/image" Target="../media/image12.png"/><Relationship Id="rId12"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6.png"/><Relationship Id="rId5" Type="http://schemas.openxmlformats.org/officeDocument/2006/relationships/image" Target="../media/image10.png"/><Relationship Id="rId10" Type="http://schemas.openxmlformats.org/officeDocument/2006/relationships/image" Target="../media/image33.svg"/><Relationship Id="rId4" Type="http://schemas.openxmlformats.org/officeDocument/2006/relationships/image" Target="../media/image31.svg"/><Relationship Id="rId9" Type="http://schemas.openxmlformats.org/officeDocument/2006/relationships/image" Target="../media/image1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6.svg"/><Relationship Id="rId7"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3.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3.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7.png"/><Relationship Id="rId5" Type="http://schemas.openxmlformats.org/officeDocument/2006/relationships/image" Target="../media/image42.svg"/><Relationship Id="rId10" Type="http://schemas.openxmlformats.org/officeDocument/2006/relationships/image" Target="../media/image6.png"/><Relationship Id="rId4" Type="http://schemas.openxmlformats.org/officeDocument/2006/relationships/image" Target="../media/image25.pn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7.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5.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6.sv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7155688" y="-845312"/>
            <a:ext cx="11132312" cy="11132312"/>
            <a:chOff x="0" y="0"/>
            <a:chExt cx="17802845" cy="17802845"/>
          </a:xfrm>
        </p:grpSpPr>
        <p:sp>
          <p:nvSpPr>
            <p:cNvPr id="3" name="Freeform 3"/>
            <p:cNvSpPr/>
            <p:nvPr/>
          </p:nvSpPr>
          <p:spPr>
            <a:xfrm>
              <a:off x="0" y="0"/>
              <a:ext cx="17802861" cy="17802861"/>
            </a:xfrm>
            <a:custGeom>
              <a:avLst/>
              <a:gdLst/>
              <a:ahLst/>
              <a:cxnLst/>
              <a:rect l="l" t="t" r="r" b="b"/>
              <a:pathLst>
                <a:path w="17802861" h="17802861">
                  <a:moveTo>
                    <a:pt x="17802861" y="0"/>
                  </a:moveTo>
                  <a:lnTo>
                    <a:pt x="0" y="17802861"/>
                  </a:lnTo>
                  <a:lnTo>
                    <a:pt x="17802861" y="17802861"/>
                  </a:lnTo>
                  <a:close/>
                </a:path>
              </a:pathLst>
            </a:custGeom>
            <a:blipFill>
              <a:blip r:embed="rId2"/>
              <a:stretch>
                <a:fillRect l="-26059" r="-52057"/>
              </a:stretch>
            </a:blipFill>
          </p:spPr>
        </p:sp>
      </p:grpSp>
      <p:sp>
        <p:nvSpPr>
          <p:cNvPr id="4" name="Freeform 4"/>
          <p:cNvSpPr/>
          <p:nvPr/>
        </p:nvSpPr>
        <p:spPr>
          <a:xfrm>
            <a:off x="869511" y="7474200"/>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0690301" y="-4601731"/>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625979" y="7109746"/>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13722499" y="-3358231"/>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891234" y="8353247"/>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a:off x="10690301" y="-5211329"/>
            <a:ext cx="7110435" cy="7110435"/>
          </a:xfrm>
          <a:custGeom>
            <a:avLst/>
            <a:gdLst/>
            <a:ahLst/>
            <a:cxnLst/>
            <a:rect l="l" t="t" r="r" b="b"/>
            <a:pathLst>
              <a:path w="7110435" h="7110435">
                <a:moveTo>
                  <a:pt x="0" y="0"/>
                </a:moveTo>
                <a:lnTo>
                  <a:pt x="7110436" y="0"/>
                </a:lnTo>
                <a:lnTo>
                  <a:pt x="7110436" y="7110436"/>
                </a:lnTo>
                <a:lnTo>
                  <a:pt x="0" y="711043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891234" y="8921908"/>
            <a:ext cx="7110435" cy="7110435"/>
          </a:xfrm>
          <a:custGeom>
            <a:avLst/>
            <a:gdLst/>
            <a:ahLst/>
            <a:cxnLst/>
            <a:rect l="l" t="t" r="r" b="b"/>
            <a:pathLst>
              <a:path w="7110435" h="7110435">
                <a:moveTo>
                  <a:pt x="0" y="0"/>
                </a:moveTo>
                <a:lnTo>
                  <a:pt x="7110436" y="0"/>
                </a:lnTo>
                <a:lnTo>
                  <a:pt x="7110436" y="7110436"/>
                </a:lnTo>
                <a:lnTo>
                  <a:pt x="0" y="711043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Freeform 11"/>
          <p:cNvSpPr/>
          <p:nvPr/>
        </p:nvSpPr>
        <p:spPr>
          <a:xfrm>
            <a:off x="13722499" y="-4386931"/>
            <a:ext cx="7110435" cy="7110435"/>
          </a:xfrm>
          <a:custGeom>
            <a:avLst/>
            <a:gdLst/>
            <a:ahLst/>
            <a:cxnLst/>
            <a:rect l="l" t="t" r="r" b="b"/>
            <a:pathLst>
              <a:path w="7110435" h="7110435">
                <a:moveTo>
                  <a:pt x="0" y="0"/>
                </a:moveTo>
                <a:lnTo>
                  <a:pt x="7110436" y="0"/>
                </a:lnTo>
                <a:lnTo>
                  <a:pt x="7110436" y="7110436"/>
                </a:lnTo>
                <a:lnTo>
                  <a:pt x="0" y="711043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Freeform 12"/>
          <p:cNvSpPr/>
          <p:nvPr/>
        </p:nvSpPr>
        <p:spPr>
          <a:xfrm>
            <a:off x="-1625979" y="7758342"/>
            <a:ext cx="7110435" cy="7110435"/>
          </a:xfrm>
          <a:custGeom>
            <a:avLst/>
            <a:gdLst/>
            <a:ahLst/>
            <a:cxnLst/>
            <a:rect l="l" t="t" r="r" b="b"/>
            <a:pathLst>
              <a:path w="7110435" h="7110435">
                <a:moveTo>
                  <a:pt x="0" y="0"/>
                </a:moveTo>
                <a:lnTo>
                  <a:pt x="7110436" y="0"/>
                </a:lnTo>
                <a:lnTo>
                  <a:pt x="7110436" y="7110436"/>
                </a:lnTo>
                <a:lnTo>
                  <a:pt x="0" y="711043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13" name="Group 13"/>
          <p:cNvGrpSpPr/>
          <p:nvPr/>
        </p:nvGrpSpPr>
        <p:grpSpPr>
          <a:xfrm>
            <a:off x="-3076309" y="209058"/>
            <a:ext cx="3657600" cy="2007108"/>
            <a:chOff x="0" y="0"/>
            <a:chExt cx="4876800" cy="2676144"/>
          </a:xfrm>
        </p:grpSpPr>
        <p:sp>
          <p:nvSpPr>
            <p:cNvPr id="14" name="Freeform 14"/>
            <p:cNvSpPr/>
            <p:nvPr/>
          </p:nvSpPr>
          <p:spPr>
            <a:xfrm>
              <a:off x="0" y="0"/>
              <a:ext cx="4876800" cy="2676144"/>
            </a:xfrm>
            <a:custGeom>
              <a:avLst/>
              <a:gdLst/>
              <a:ahLst/>
              <a:cxnLst/>
              <a:rect l="l" t="t" r="r" b="b"/>
              <a:pathLst>
                <a:path w="4876800" h="2676144">
                  <a:moveTo>
                    <a:pt x="0" y="0"/>
                  </a:moveTo>
                  <a:lnTo>
                    <a:pt x="4876800" y="0"/>
                  </a:lnTo>
                  <a:lnTo>
                    <a:pt x="4876800" y="2676144"/>
                  </a:lnTo>
                  <a:lnTo>
                    <a:pt x="0" y="2676144"/>
                  </a:lnTo>
                  <a:lnTo>
                    <a:pt x="0" y="0"/>
                  </a:lnTo>
                  <a:close/>
                </a:path>
              </a:pathLst>
            </a:custGeom>
            <a:blipFill>
              <a:blip r:embed="rId11"/>
              <a:stretch>
                <a:fillRect l="-63" r="-63"/>
              </a:stretch>
            </a:blipFill>
          </p:spPr>
        </p:sp>
      </p:grpSp>
      <p:sp>
        <p:nvSpPr>
          <p:cNvPr id="15" name="Freeform 15"/>
          <p:cNvSpPr/>
          <p:nvPr/>
        </p:nvSpPr>
        <p:spPr>
          <a:xfrm>
            <a:off x="82983" y="151263"/>
            <a:ext cx="3692511" cy="886276"/>
          </a:xfrm>
          <a:custGeom>
            <a:avLst/>
            <a:gdLst/>
            <a:ahLst/>
            <a:cxnLst/>
            <a:rect l="l" t="t" r="r" b="b"/>
            <a:pathLst>
              <a:path w="3692511" h="886276">
                <a:moveTo>
                  <a:pt x="0" y="0"/>
                </a:moveTo>
                <a:lnTo>
                  <a:pt x="3692512" y="0"/>
                </a:lnTo>
                <a:lnTo>
                  <a:pt x="3692512" y="886276"/>
                </a:lnTo>
                <a:lnTo>
                  <a:pt x="0" y="886276"/>
                </a:lnTo>
                <a:lnTo>
                  <a:pt x="0" y="0"/>
                </a:lnTo>
                <a:close/>
              </a:path>
            </a:pathLst>
          </a:custGeom>
          <a:blipFill>
            <a:blip r:embed="rId12"/>
            <a:stretch>
              <a:fillRect b="-5953"/>
            </a:stretch>
          </a:blipFill>
        </p:spPr>
      </p:sp>
      <p:sp>
        <p:nvSpPr>
          <p:cNvPr id="16" name="TextBox 16"/>
          <p:cNvSpPr txBox="1"/>
          <p:nvPr/>
        </p:nvSpPr>
        <p:spPr>
          <a:xfrm>
            <a:off x="1338542" y="1085164"/>
            <a:ext cx="10613567" cy="3227860"/>
          </a:xfrm>
          <a:prstGeom prst="rect">
            <a:avLst/>
          </a:prstGeom>
        </p:spPr>
        <p:txBody>
          <a:bodyPr lIns="0" tIns="0" rIns="0" bIns="0" rtlCol="0" anchor="t">
            <a:spAutoFit/>
          </a:bodyPr>
          <a:lstStyle/>
          <a:p>
            <a:pPr algn="l">
              <a:lnSpc>
                <a:spcPts val="7936"/>
              </a:lnSpc>
            </a:pPr>
            <a:r>
              <a:rPr lang="en-US" sz="4800">
                <a:solidFill>
                  <a:srgbClr val="000000"/>
                </a:solidFill>
                <a:latin typeface="Poppins Bold"/>
              </a:rPr>
              <a:t>BAB 4 </a:t>
            </a:r>
          </a:p>
          <a:p>
            <a:pPr algn="l">
              <a:lnSpc>
                <a:spcPts val="7936"/>
              </a:lnSpc>
            </a:pPr>
            <a:r>
              <a:rPr lang="en-US" sz="4800">
                <a:solidFill>
                  <a:srgbClr val="000000"/>
                </a:solidFill>
                <a:latin typeface="Poppins Bold"/>
              </a:rPr>
              <a:t>PENGUNGKAPAN DAN PELAPORAN KEBERLANJUTAN</a:t>
            </a:r>
          </a:p>
        </p:txBody>
      </p:sp>
      <p:sp>
        <p:nvSpPr>
          <p:cNvPr id="17" name="TextBox 17"/>
          <p:cNvSpPr txBox="1"/>
          <p:nvPr/>
        </p:nvSpPr>
        <p:spPr>
          <a:xfrm>
            <a:off x="1369716" y="4631081"/>
            <a:ext cx="9783246" cy="1115690"/>
          </a:xfrm>
          <a:prstGeom prst="rect">
            <a:avLst/>
          </a:prstGeom>
        </p:spPr>
        <p:txBody>
          <a:bodyPr lIns="0" tIns="0" rIns="0" bIns="0" rtlCol="0" anchor="t">
            <a:spAutoFit/>
          </a:bodyPr>
          <a:lstStyle/>
          <a:p>
            <a:pPr algn="l">
              <a:lnSpc>
                <a:spcPts val="2300"/>
              </a:lnSpc>
            </a:pPr>
            <a:endParaRPr lang="en-US" sz="2000" spc="303" dirty="0">
              <a:solidFill>
                <a:srgbClr val="000000"/>
              </a:solidFill>
              <a:latin typeface="Poppins Bold"/>
            </a:endParaRPr>
          </a:p>
          <a:p>
            <a:pPr algn="l">
              <a:lnSpc>
                <a:spcPts val="2300"/>
              </a:lnSpc>
            </a:pPr>
            <a:r>
              <a:rPr lang="en-US" sz="2000" spc="303" dirty="0" err="1">
                <a:solidFill>
                  <a:srgbClr val="000000"/>
                </a:solidFill>
                <a:latin typeface="Poppins Bold"/>
              </a:rPr>
              <a:t>Jaka</a:t>
            </a:r>
            <a:r>
              <a:rPr lang="en-US" sz="2000" spc="303" dirty="0">
                <a:solidFill>
                  <a:srgbClr val="000000"/>
                </a:solidFill>
                <a:latin typeface="Poppins Bold"/>
              </a:rPr>
              <a:t> </a:t>
            </a:r>
            <a:r>
              <a:rPr lang="en-US" sz="2000" spc="303" dirty="0" err="1">
                <a:solidFill>
                  <a:srgbClr val="000000"/>
                </a:solidFill>
                <a:latin typeface="Poppins Bold"/>
              </a:rPr>
              <a:t>Darmawan</a:t>
            </a:r>
            <a:r>
              <a:rPr lang="en-US" sz="2000" spc="303" dirty="0">
                <a:solidFill>
                  <a:srgbClr val="000000"/>
                </a:solidFill>
                <a:latin typeface="Poppins Bold"/>
              </a:rPr>
              <a:t>, SE., M.</a:t>
            </a:r>
            <a:r>
              <a:rPr lang="en-US" sz="2000" spc="303" dirty="0" err="1">
                <a:solidFill>
                  <a:srgbClr val="000000"/>
                </a:solidFill>
                <a:latin typeface="Poppins Bold"/>
              </a:rPr>
              <a:t>Ak</a:t>
            </a:r>
            <a:r>
              <a:rPr lang="en-US" sz="2000" spc="303" dirty="0">
                <a:solidFill>
                  <a:srgbClr val="000000"/>
                </a:solidFill>
                <a:latin typeface="Poppins Bold"/>
              </a:rPr>
              <a:t>.,MMT., </a:t>
            </a:r>
            <a:r>
              <a:rPr lang="en-US" sz="2000" spc="303" dirty="0" err="1">
                <a:solidFill>
                  <a:srgbClr val="000000"/>
                </a:solidFill>
                <a:latin typeface="Poppins Bold"/>
              </a:rPr>
              <a:t>Ak</a:t>
            </a:r>
            <a:r>
              <a:rPr lang="en-US" sz="2000" spc="303" dirty="0">
                <a:solidFill>
                  <a:srgbClr val="000000"/>
                </a:solidFill>
                <a:latin typeface="Poppins Bold"/>
              </a:rPr>
              <a:t>., CA., CPA., CMA.</a:t>
            </a:r>
          </a:p>
          <a:p>
            <a:pPr algn="l">
              <a:lnSpc>
                <a:spcPts val="4141"/>
              </a:lnSpc>
            </a:pPr>
            <a:endParaRPr lang="en-US" sz="2000" spc="303" dirty="0">
              <a:solidFill>
                <a:srgbClr val="000000"/>
              </a:solidFill>
              <a:latin typeface="Poppins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869511" y="7474200"/>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762494" y="-5551398"/>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4085929" y="-4442542"/>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0765098" y="-6559186"/>
            <a:ext cx="7032961" cy="7032961"/>
          </a:xfrm>
          <a:custGeom>
            <a:avLst/>
            <a:gdLst/>
            <a:ahLst/>
            <a:cxnLst/>
            <a:rect l="l" t="t" r="r" b="b"/>
            <a:pathLst>
              <a:path w="7032961" h="7032961">
                <a:moveTo>
                  <a:pt x="0" y="0"/>
                </a:moveTo>
                <a:lnTo>
                  <a:pt x="7032961" y="0"/>
                </a:lnTo>
                <a:lnTo>
                  <a:pt x="7032961" y="7032961"/>
                </a:lnTo>
                <a:lnTo>
                  <a:pt x="0" y="703296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4006335" y="-5597474"/>
            <a:ext cx="7110435" cy="7110435"/>
          </a:xfrm>
          <a:custGeom>
            <a:avLst/>
            <a:gdLst/>
            <a:ahLst/>
            <a:cxnLst/>
            <a:rect l="l" t="t" r="r" b="b"/>
            <a:pathLst>
              <a:path w="7110435" h="7110435">
                <a:moveTo>
                  <a:pt x="0" y="0"/>
                </a:moveTo>
                <a:lnTo>
                  <a:pt x="7110436" y="0"/>
                </a:lnTo>
                <a:lnTo>
                  <a:pt x="7110436" y="7110436"/>
                </a:lnTo>
                <a:lnTo>
                  <a:pt x="0" y="71104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7" name="Group 7"/>
          <p:cNvGrpSpPr/>
          <p:nvPr/>
        </p:nvGrpSpPr>
        <p:grpSpPr>
          <a:xfrm>
            <a:off x="-3076309" y="209058"/>
            <a:ext cx="3657600" cy="2007108"/>
            <a:chOff x="0" y="0"/>
            <a:chExt cx="4876800" cy="2676144"/>
          </a:xfrm>
        </p:grpSpPr>
        <p:sp>
          <p:nvSpPr>
            <p:cNvPr id="8" name="Freeform 8"/>
            <p:cNvSpPr/>
            <p:nvPr/>
          </p:nvSpPr>
          <p:spPr>
            <a:xfrm>
              <a:off x="0" y="0"/>
              <a:ext cx="4876800" cy="2676144"/>
            </a:xfrm>
            <a:custGeom>
              <a:avLst/>
              <a:gdLst/>
              <a:ahLst/>
              <a:cxnLst/>
              <a:rect l="l" t="t" r="r" b="b"/>
              <a:pathLst>
                <a:path w="4876800" h="2676144">
                  <a:moveTo>
                    <a:pt x="0" y="0"/>
                  </a:moveTo>
                  <a:lnTo>
                    <a:pt x="4876800" y="0"/>
                  </a:lnTo>
                  <a:lnTo>
                    <a:pt x="4876800" y="2676144"/>
                  </a:lnTo>
                  <a:lnTo>
                    <a:pt x="0" y="2676144"/>
                  </a:lnTo>
                  <a:lnTo>
                    <a:pt x="0" y="0"/>
                  </a:lnTo>
                  <a:close/>
                </a:path>
              </a:pathLst>
            </a:custGeom>
            <a:blipFill>
              <a:blip r:embed="rId12"/>
              <a:stretch>
                <a:fillRect l="-63" r="-63"/>
              </a:stretch>
            </a:blipFill>
          </p:spPr>
        </p:sp>
      </p:grpSp>
      <p:sp>
        <p:nvSpPr>
          <p:cNvPr id="9" name="TextBox 9"/>
          <p:cNvSpPr txBox="1"/>
          <p:nvPr/>
        </p:nvSpPr>
        <p:spPr>
          <a:xfrm>
            <a:off x="5726202" y="1278616"/>
            <a:ext cx="8555376" cy="697123"/>
          </a:xfrm>
          <a:prstGeom prst="rect">
            <a:avLst/>
          </a:prstGeom>
        </p:spPr>
        <p:txBody>
          <a:bodyPr lIns="0" tIns="0" rIns="0" bIns="0" rtlCol="0" anchor="t">
            <a:spAutoFit/>
          </a:bodyPr>
          <a:lstStyle/>
          <a:p>
            <a:pPr algn="l">
              <a:lnSpc>
                <a:spcPts val="5521"/>
              </a:lnSpc>
            </a:pPr>
            <a:r>
              <a:rPr lang="en-US" sz="4800" spc="728">
                <a:solidFill>
                  <a:srgbClr val="21264D"/>
                </a:solidFill>
                <a:latin typeface="Montaser Arabic"/>
              </a:rPr>
              <a:t>JAWABAN</a:t>
            </a:r>
          </a:p>
        </p:txBody>
      </p:sp>
      <p:sp>
        <p:nvSpPr>
          <p:cNvPr id="10" name="Freeform 10"/>
          <p:cNvSpPr/>
          <p:nvPr/>
        </p:nvSpPr>
        <p:spPr>
          <a:xfrm>
            <a:off x="82983" y="151263"/>
            <a:ext cx="3692511" cy="886276"/>
          </a:xfrm>
          <a:custGeom>
            <a:avLst/>
            <a:gdLst/>
            <a:ahLst/>
            <a:cxnLst/>
            <a:rect l="l" t="t" r="r" b="b"/>
            <a:pathLst>
              <a:path w="3692511" h="886276">
                <a:moveTo>
                  <a:pt x="0" y="0"/>
                </a:moveTo>
                <a:lnTo>
                  <a:pt x="3692512" y="0"/>
                </a:lnTo>
                <a:lnTo>
                  <a:pt x="3692512" y="886276"/>
                </a:lnTo>
                <a:lnTo>
                  <a:pt x="0" y="886276"/>
                </a:lnTo>
                <a:lnTo>
                  <a:pt x="0" y="0"/>
                </a:lnTo>
                <a:close/>
              </a:path>
            </a:pathLst>
          </a:custGeom>
          <a:blipFill>
            <a:blip r:embed="rId13"/>
            <a:stretch>
              <a:fillRect b="-5953"/>
            </a:stretch>
          </a:blipFill>
        </p:spPr>
      </p:sp>
      <p:sp>
        <p:nvSpPr>
          <p:cNvPr id="11" name="Freeform 11"/>
          <p:cNvSpPr/>
          <p:nvPr/>
        </p:nvSpPr>
        <p:spPr>
          <a:xfrm>
            <a:off x="4848909" y="1975740"/>
            <a:ext cx="7361356" cy="7780915"/>
          </a:xfrm>
          <a:custGeom>
            <a:avLst/>
            <a:gdLst/>
            <a:ahLst/>
            <a:cxnLst/>
            <a:rect l="l" t="t" r="r" b="b"/>
            <a:pathLst>
              <a:path w="7361356" h="7780915">
                <a:moveTo>
                  <a:pt x="0" y="0"/>
                </a:moveTo>
                <a:lnTo>
                  <a:pt x="7361356" y="0"/>
                </a:lnTo>
                <a:lnTo>
                  <a:pt x="7361356" y="7780915"/>
                </a:lnTo>
                <a:lnTo>
                  <a:pt x="0" y="7780915"/>
                </a:lnTo>
                <a:lnTo>
                  <a:pt x="0" y="0"/>
                </a:lnTo>
                <a:close/>
              </a:path>
            </a:pathLst>
          </a:custGeom>
          <a:blipFill>
            <a:blip r:embed="rId14">
              <a:alphaModFix amt="15000"/>
            </a:blip>
            <a:stretch>
              <a:fillRect/>
            </a:stretch>
          </a:blipFill>
        </p:spPr>
      </p:sp>
      <p:sp>
        <p:nvSpPr>
          <p:cNvPr id="12" name="TextBox 12"/>
          <p:cNvSpPr txBox="1"/>
          <p:nvPr/>
        </p:nvSpPr>
        <p:spPr>
          <a:xfrm>
            <a:off x="574259" y="2225691"/>
            <a:ext cx="16685041" cy="7724634"/>
          </a:xfrm>
          <a:prstGeom prst="rect">
            <a:avLst/>
          </a:prstGeom>
        </p:spPr>
        <p:txBody>
          <a:bodyPr lIns="0" tIns="0" rIns="0" bIns="0" rtlCol="0" anchor="t">
            <a:spAutoFit/>
          </a:bodyPr>
          <a:lstStyle/>
          <a:p>
            <a:pPr marL="644029" lvl="1" indent="-322015" algn="l">
              <a:lnSpc>
                <a:spcPts val="3430"/>
              </a:lnSpc>
              <a:spcBef>
                <a:spcPct val="0"/>
              </a:spcBef>
              <a:buAutoNum type="arabicPeriod"/>
            </a:pPr>
            <a:r>
              <a:rPr lang="en-US" sz="2982">
                <a:solidFill>
                  <a:srgbClr val="21264D"/>
                </a:solidFill>
                <a:latin typeface="Open Sans 1 Bold"/>
              </a:rPr>
              <a:t>Perusahaan dapat memperkuat komitmen terhadap lingkungan dalam konteks pilar ESG dengan mengambil langkah-langkah konkret untuk mengurangi emisi gas rumah kaca dan mengelola sampah secara efektif. Untuk mengurangi emisi gas rumah kaca, perusahaan dapat beralih ke sumber energi terbarukan, meningkatkan efisiensi energi, dan mengadopsi teknologi hijau seperti kendaraan listrik atau peralatan hemat energi. Mereka juga dapat mengukur, melaporkan, dan menetapkan target pengurangan emisi yang jelas serta mengimbangi emisi yang tidak dapat dihindari melalui skema karbon offset. Dalam hal pengelolaan sampah, perusahaan dapat menerapkan program daur ulang yang komprehensif, mengurangi penggunaan material yang tidak ramah lingkungan, dan mempromosikan prinsip ekonomi sirkular dengan mendesain produk yang dapat didaur ulang atau digunakan kembali. (Jawaban atas pertanyaan Albert)</a:t>
            </a:r>
          </a:p>
          <a:p>
            <a:pPr marL="644029" lvl="1" indent="-322015" algn="l">
              <a:lnSpc>
                <a:spcPts val="3430"/>
              </a:lnSpc>
              <a:spcBef>
                <a:spcPct val="0"/>
              </a:spcBef>
              <a:buAutoNum type="arabicPeriod"/>
            </a:pPr>
            <a:r>
              <a:rPr lang="en-US" sz="2982">
                <a:solidFill>
                  <a:srgbClr val="21264D"/>
                </a:solidFill>
                <a:latin typeface="Open Sans 1 Bold"/>
              </a:rPr>
              <a:t> Perusahaan dapat menghadapi investor yang tidak tertarik pada pengembangan keuntungan lebih tinggi dengan mengambil beberapa langkah strategis. Pertama, perusahaan harus berkomunikasi secara transparan dan jelas mengenai rencana bisnis dan potensi keuntungan jangka panjang, menyoroti bagaimana investasi lebih lanjut dapat menghasilkan pertumbuhan yang berkelanjutan dan lebih besar di masa depan.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869511" y="7474200"/>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762494" y="-5551398"/>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4085929" y="-4442542"/>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0765098" y="-6559186"/>
            <a:ext cx="7032961" cy="7032961"/>
          </a:xfrm>
          <a:custGeom>
            <a:avLst/>
            <a:gdLst/>
            <a:ahLst/>
            <a:cxnLst/>
            <a:rect l="l" t="t" r="r" b="b"/>
            <a:pathLst>
              <a:path w="7032961" h="7032961">
                <a:moveTo>
                  <a:pt x="0" y="0"/>
                </a:moveTo>
                <a:lnTo>
                  <a:pt x="7032961" y="0"/>
                </a:lnTo>
                <a:lnTo>
                  <a:pt x="7032961" y="7032961"/>
                </a:lnTo>
                <a:lnTo>
                  <a:pt x="0" y="703296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4006335" y="-5597474"/>
            <a:ext cx="7110435" cy="7110435"/>
          </a:xfrm>
          <a:custGeom>
            <a:avLst/>
            <a:gdLst/>
            <a:ahLst/>
            <a:cxnLst/>
            <a:rect l="l" t="t" r="r" b="b"/>
            <a:pathLst>
              <a:path w="7110435" h="7110435">
                <a:moveTo>
                  <a:pt x="0" y="0"/>
                </a:moveTo>
                <a:lnTo>
                  <a:pt x="7110436" y="0"/>
                </a:lnTo>
                <a:lnTo>
                  <a:pt x="7110436" y="7110436"/>
                </a:lnTo>
                <a:lnTo>
                  <a:pt x="0" y="71104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7" name="Group 7"/>
          <p:cNvGrpSpPr/>
          <p:nvPr/>
        </p:nvGrpSpPr>
        <p:grpSpPr>
          <a:xfrm>
            <a:off x="-3076309" y="209058"/>
            <a:ext cx="3657600" cy="2007108"/>
            <a:chOff x="0" y="0"/>
            <a:chExt cx="4876800" cy="2676144"/>
          </a:xfrm>
        </p:grpSpPr>
        <p:sp>
          <p:nvSpPr>
            <p:cNvPr id="8" name="Freeform 8"/>
            <p:cNvSpPr/>
            <p:nvPr/>
          </p:nvSpPr>
          <p:spPr>
            <a:xfrm>
              <a:off x="0" y="0"/>
              <a:ext cx="4876800" cy="2676144"/>
            </a:xfrm>
            <a:custGeom>
              <a:avLst/>
              <a:gdLst/>
              <a:ahLst/>
              <a:cxnLst/>
              <a:rect l="l" t="t" r="r" b="b"/>
              <a:pathLst>
                <a:path w="4876800" h="2676144">
                  <a:moveTo>
                    <a:pt x="0" y="0"/>
                  </a:moveTo>
                  <a:lnTo>
                    <a:pt x="4876800" y="0"/>
                  </a:lnTo>
                  <a:lnTo>
                    <a:pt x="4876800" y="2676144"/>
                  </a:lnTo>
                  <a:lnTo>
                    <a:pt x="0" y="2676144"/>
                  </a:lnTo>
                  <a:lnTo>
                    <a:pt x="0" y="0"/>
                  </a:lnTo>
                  <a:close/>
                </a:path>
              </a:pathLst>
            </a:custGeom>
            <a:blipFill>
              <a:blip r:embed="rId12"/>
              <a:stretch>
                <a:fillRect l="-63" r="-63"/>
              </a:stretch>
            </a:blipFill>
          </p:spPr>
        </p:sp>
      </p:grpSp>
      <p:sp>
        <p:nvSpPr>
          <p:cNvPr id="9" name="TextBox 9"/>
          <p:cNvSpPr txBox="1"/>
          <p:nvPr/>
        </p:nvSpPr>
        <p:spPr>
          <a:xfrm>
            <a:off x="5682742" y="890483"/>
            <a:ext cx="8555376" cy="697123"/>
          </a:xfrm>
          <a:prstGeom prst="rect">
            <a:avLst/>
          </a:prstGeom>
        </p:spPr>
        <p:txBody>
          <a:bodyPr lIns="0" tIns="0" rIns="0" bIns="0" rtlCol="0" anchor="t">
            <a:spAutoFit/>
          </a:bodyPr>
          <a:lstStyle/>
          <a:p>
            <a:pPr algn="l">
              <a:lnSpc>
                <a:spcPts val="5521"/>
              </a:lnSpc>
            </a:pPr>
            <a:r>
              <a:rPr lang="en-US" sz="4800" spc="728">
                <a:solidFill>
                  <a:srgbClr val="21264D"/>
                </a:solidFill>
                <a:latin typeface="Montaser Arabic"/>
              </a:rPr>
              <a:t>JAWABAN</a:t>
            </a:r>
          </a:p>
        </p:txBody>
      </p:sp>
      <p:sp>
        <p:nvSpPr>
          <p:cNvPr id="10" name="Freeform 10"/>
          <p:cNvSpPr/>
          <p:nvPr/>
        </p:nvSpPr>
        <p:spPr>
          <a:xfrm>
            <a:off x="82983" y="151263"/>
            <a:ext cx="3692511" cy="886276"/>
          </a:xfrm>
          <a:custGeom>
            <a:avLst/>
            <a:gdLst/>
            <a:ahLst/>
            <a:cxnLst/>
            <a:rect l="l" t="t" r="r" b="b"/>
            <a:pathLst>
              <a:path w="3692511" h="886276">
                <a:moveTo>
                  <a:pt x="0" y="0"/>
                </a:moveTo>
                <a:lnTo>
                  <a:pt x="3692512" y="0"/>
                </a:lnTo>
                <a:lnTo>
                  <a:pt x="3692512" y="886276"/>
                </a:lnTo>
                <a:lnTo>
                  <a:pt x="0" y="886276"/>
                </a:lnTo>
                <a:lnTo>
                  <a:pt x="0" y="0"/>
                </a:lnTo>
                <a:close/>
              </a:path>
            </a:pathLst>
          </a:custGeom>
          <a:blipFill>
            <a:blip r:embed="rId13"/>
            <a:stretch>
              <a:fillRect b="-5953"/>
            </a:stretch>
          </a:blipFill>
        </p:spPr>
      </p:sp>
      <p:sp>
        <p:nvSpPr>
          <p:cNvPr id="11" name="Freeform 11"/>
          <p:cNvSpPr/>
          <p:nvPr/>
        </p:nvSpPr>
        <p:spPr>
          <a:xfrm>
            <a:off x="4848909" y="1975740"/>
            <a:ext cx="7361356" cy="7780915"/>
          </a:xfrm>
          <a:custGeom>
            <a:avLst/>
            <a:gdLst/>
            <a:ahLst/>
            <a:cxnLst/>
            <a:rect l="l" t="t" r="r" b="b"/>
            <a:pathLst>
              <a:path w="7361356" h="7780915">
                <a:moveTo>
                  <a:pt x="0" y="0"/>
                </a:moveTo>
                <a:lnTo>
                  <a:pt x="7361356" y="0"/>
                </a:lnTo>
                <a:lnTo>
                  <a:pt x="7361356" y="7780915"/>
                </a:lnTo>
                <a:lnTo>
                  <a:pt x="0" y="7780915"/>
                </a:lnTo>
                <a:lnTo>
                  <a:pt x="0" y="0"/>
                </a:lnTo>
                <a:close/>
              </a:path>
            </a:pathLst>
          </a:custGeom>
          <a:blipFill>
            <a:blip r:embed="rId14">
              <a:alphaModFix amt="15000"/>
            </a:blip>
            <a:stretch>
              <a:fillRect/>
            </a:stretch>
          </a:blipFill>
        </p:spPr>
      </p:sp>
      <p:sp>
        <p:nvSpPr>
          <p:cNvPr id="12" name="TextBox 12"/>
          <p:cNvSpPr txBox="1"/>
          <p:nvPr/>
        </p:nvSpPr>
        <p:spPr>
          <a:xfrm>
            <a:off x="468243" y="1985265"/>
            <a:ext cx="17351514" cy="8153259"/>
          </a:xfrm>
          <a:prstGeom prst="rect">
            <a:avLst/>
          </a:prstGeom>
        </p:spPr>
        <p:txBody>
          <a:bodyPr lIns="0" tIns="0" rIns="0" bIns="0" rtlCol="0" anchor="t">
            <a:spAutoFit/>
          </a:bodyPr>
          <a:lstStyle/>
          <a:p>
            <a:pPr algn="l">
              <a:lnSpc>
                <a:spcPts val="3430"/>
              </a:lnSpc>
            </a:pPr>
            <a:r>
              <a:rPr lang="en-US" sz="2982">
                <a:solidFill>
                  <a:srgbClr val="21264D"/>
                </a:solidFill>
                <a:latin typeface="Open Sans 1 Bold"/>
              </a:rPr>
              <a:t>Kedua, perusahaan bisa menawarkan insentif jangka pendek seperti dividen yang lebih tinggi atau pembelian kembali saham untuk menarik investor yang mencari pengembalian cepat. Ketiga, diversifikasi portofolio investor dengan menarik jenis investor yang berbeda, termasuk mereka yang berfokus pada pertumbuhan jangka panjang. Terakhir, meningkatkan efisiensi operasional dan inovasi produk atau layanan untuk menunjukkan potensi pertumbuhan yang nyata dan konkret, sehingga dapat meyakinkan investor tentang manfaat pengembangan lebih lanjut. (Jawaban atas pertanyaat Widya)</a:t>
            </a:r>
          </a:p>
          <a:p>
            <a:pPr algn="l">
              <a:lnSpc>
                <a:spcPts val="3430"/>
              </a:lnSpc>
            </a:pPr>
            <a:endParaRPr lang="en-US" sz="2982">
              <a:solidFill>
                <a:srgbClr val="21264D"/>
              </a:solidFill>
              <a:latin typeface="Open Sans 1 Bold"/>
            </a:endParaRPr>
          </a:p>
          <a:p>
            <a:pPr algn="l">
              <a:lnSpc>
                <a:spcPts val="3430"/>
              </a:lnSpc>
              <a:spcBef>
                <a:spcPct val="0"/>
              </a:spcBef>
            </a:pPr>
            <a:r>
              <a:rPr lang="en-US" sz="2982">
                <a:solidFill>
                  <a:srgbClr val="21264D"/>
                </a:solidFill>
                <a:latin typeface="Open Sans 1 Bold"/>
              </a:rPr>
              <a:t>3. Saat perusahaan menerapkan strategi ESG (Environmental, Social, and Governance), mereka mungkin menghadapi beberapa masalah. Pertama, ada potensi peningkatan biaya operasional karena investasi dalam teknologi hijau, program sosial, atau infrastruktur tata kelola yang lebih baik. Kedua, perusahaan dapat mengalami resistensi internal dari karyawan atau pemegang saham yang tidak melihat nilai langsung dari inisiatif ini atau merasa terganggu oleh perubahan signifikan dalam proses bisnis. Ketiga, kurangnya standar dan regulasi yang seragam dalam pelaporan ESG dapat menimbulkan tantangan dalam pengukuran dan pelaporan kinerja yang konsisten dan transparan. Terakhir, ada risiko reputasi jika perusahaan gagal memenuhi komitmen ESG-nya, yang dapat merusak kepercayaan pemangku kepentingan dan mengakibatkan dampak negatif terhadap citra perusahaan. (Jawaban atas pertanyaan Wayan Eka)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869511" y="7474200"/>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894332" y="7001565"/>
            <a:ext cx="6951246" cy="6951246"/>
          </a:xfrm>
          <a:custGeom>
            <a:avLst/>
            <a:gdLst/>
            <a:ahLst/>
            <a:cxnLst/>
            <a:rect l="l" t="t" r="r" b="b"/>
            <a:pathLst>
              <a:path w="6951246" h="6951246">
                <a:moveTo>
                  <a:pt x="0" y="0"/>
                </a:moveTo>
                <a:lnTo>
                  <a:pt x="6951246" y="0"/>
                </a:lnTo>
                <a:lnTo>
                  <a:pt x="6951246" y="6951246"/>
                </a:lnTo>
                <a:lnTo>
                  <a:pt x="0" y="695124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299871" y="8973173"/>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555218" y="8813985"/>
            <a:ext cx="7110435" cy="7110435"/>
          </a:xfrm>
          <a:custGeom>
            <a:avLst/>
            <a:gdLst/>
            <a:ahLst/>
            <a:cxnLst/>
            <a:rect l="l" t="t" r="r" b="b"/>
            <a:pathLst>
              <a:path w="7110435" h="7110435">
                <a:moveTo>
                  <a:pt x="0" y="0"/>
                </a:moveTo>
                <a:lnTo>
                  <a:pt x="7110436" y="0"/>
                </a:lnTo>
                <a:lnTo>
                  <a:pt x="7110436" y="7110435"/>
                </a:lnTo>
                <a:lnTo>
                  <a:pt x="0" y="71104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182612" y="2696273"/>
            <a:ext cx="7110435" cy="7110435"/>
          </a:xfrm>
          <a:custGeom>
            <a:avLst/>
            <a:gdLst/>
            <a:ahLst/>
            <a:cxnLst/>
            <a:rect l="l" t="t" r="r" b="b"/>
            <a:pathLst>
              <a:path w="7110435" h="7110435">
                <a:moveTo>
                  <a:pt x="0" y="0"/>
                </a:moveTo>
                <a:lnTo>
                  <a:pt x="7110436" y="0"/>
                </a:lnTo>
                <a:lnTo>
                  <a:pt x="7110436" y="7110435"/>
                </a:lnTo>
                <a:lnTo>
                  <a:pt x="0" y="71104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7" name="Group 7"/>
          <p:cNvGrpSpPr/>
          <p:nvPr/>
        </p:nvGrpSpPr>
        <p:grpSpPr>
          <a:xfrm>
            <a:off x="-3076309" y="209058"/>
            <a:ext cx="3657600" cy="2007108"/>
            <a:chOff x="0" y="0"/>
            <a:chExt cx="4876800" cy="2676144"/>
          </a:xfrm>
        </p:grpSpPr>
        <p:sp>
          <p:nvSpPr>
            <p:cNvPr id="8" name="Freeform 8"/>
            <p:cNvSpPr/>
            <p:nvPr/>
          </p:nvSpPr>
          <p:spPr>
            <a:xfrm>
              <a:off x="0" y="0"/>
              <a:ext cx="4876800" cy="2676144"/>
            </a:xfrm>
            <a:custGeom>
              <a:avLst/>
              <a:gdLst/>
              <a:ahLst/>
              <a:cxnLst/>
              <a:rect l="l" t="t" r="r" b="b"/>
              <a:pathLst>
                <a:path w="4876800" h="2676144">
                  <a:moveTo>
                    <a:pt x="0" y="0"/>
                  </a:moveTo>
                  <a:lnTo>
                    <a:pt x="4876800" y="0"/>
                  </a:lnTo>
                  <a:lnTo>
                    <a:pt x="4876800" y="2676144"/>
                  </a:lnTo>
                  <a:lnTo>
                    <a:pt x="0" y="2676144"/>
                  </a:lnTo>
                  <a:lnTo>
                    <a:pt x="0" y="0"/>
                  </a:lnTo>
                  <a:close/>
                </a:path>
              </a:pathLst>
            </a:custGeom>
            <a:blipFill>
              <a:blip r:embed="rId10"/>
              <a:stretch>
                <a:fillRect l="-63" r="-63"/>
              </a:stretch>
            </a:blipFill>
          </p:spPr>
        </p:sp>
      </p:grpSp>
      <p:sp>
        <p:nvSpPr>
          <p:cNvPr id="9" name="TextBox 9"/>
          <p:cNvSpPr txBox="1"/>
          <p:nvPr/>
        </p:nvSpPr>
        <p:spPr>
          <a:xfrm>
            <a:off x="5325268" y="1482270"/>
            <a:ext cx="8555376" cy="733896"/>
          </a:xfrm>
          <a:prstGeom prst="rect">
            <a:avLst/>
          </a:prstGeom>
        </p:spPr>
        <p:txBody>
          <a:bodyPr lIns="0" tIns="0" rIns="0" bIns="0" rtlCol="0" anchor="t">
            <a:spAutoFit/>
          </a:bodyPr>
          <a:lstStyle/>
          <a:p>
            <a:pPr algn="ctr">
              <a:lnSpc>
                <a:spcPts val="5521"/>
              </a:lnSpc>
            </a:pPr>
            <a:r>
              <a:rPr lang="en-US" sz="4800" spc="728">
                <a:solidFill>
                  <a:srgbClr val="21264D"/>
                </a:solidFill>
                <a:latin typeface="Poppins"/>
              </a:rPr>
              <a:t>Kesimpulan</a:t>
            </a:r>
          </a:p>
        </p:txBody>
      </p:sp>
      <p:sp>
        <p:nvSpPr>
          <p:cNvPr id="10" name="Freeform 10"/>
          <p:cNvSpPr/>
          <p:nvPr/>
        </p:nvSpPr>
        <p:spPr>
          <a:xfrm>
            <a:off x="13413199" y="-4108424"/>
            <a:ext cx="7110435" cy="7110435"/>
          </a:xfrm>
          <a:custGeom>
            <a:avLst/>
            <a:gdLst/>
            <a:ahLst/>
            <a:cxnLst/>
            <a:rect l="l" t="t" r="r" b="b"/>
            <a:pathLst>
              <a:path w="7110435" h="7110435">
                <a:moveTo>
                  <a:pt x="0" y="0"/>
                </a:moveTo>
                <a:lnTo>
                  <a:pt x="7110435" y="0"/>
                </a:lnTo>
                <a:lnTo>
                  <a:pt x="7110435" y="7110436"/>
                </a:lnTo>
                <a:lnTo>
                  <a:pt x="0" y="71104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TextBox 11"/>
          <p:cNvSpPr txBox="1"/>
          <p:nvPr/>
        </p:nvSpPr>
        <p:spPr>
          <a:xfrm>
            <a:off x="1764023" y="1288812"/>
            <a:ext cx="15677865" cy="13539116"/>
          </a:xfrm>
          <a:prstGeom prst="rect">
            <a:avLst/>
          </a:prstGeom>
        </p:spPr>
        <p:txBody>
          <a:bodyPr lIns="0" tIns="0" rIns="0" bIns="0" rtlCol="0" anchor="t">
            <a:spAutoFit/>
          </a:bodyPr>
          <a:lstStyle/>
          <a:p>
            <a:pPr algn="ctr">
              <a:lnSpc>
                <a:spcPts val="2533"/>
              </a:lnSpc>
            </a:pPr>
            <a:endParaRPr/>
          </a:p>
          <a:p>
            <a:pPr algn="ctr">
              <a:lnSpc>
                <a:spcPts val="2533"/>
              </a:lnSpc>
            </a:pPr>
            <a:endParaRPr/>
          </a:p>
          <a:p>
            <a:pPr algn="ctr">
              <a:lnSpc>
                <a:spcPts val="2533"/>
              </a:lnSpc>
            </a:pPr>
            <a:endParaRPr/>
          </a:p>
          <a:p>
            <a:pPr algn="ctr">
              <a:lnSpc>
                <a:spcPts val="2533"/>
              </a:lnSpc>
            </a:pPr>
            <a:endParaRPr/>
          </a:p>
          <a:p>
            <a:pPr algn="ctr">
              <a:lnSpc>
                <a:spcPts val="2533"/>
              </a:lnSpc>
            </a:pPr>
            <a:endParaRPr/>
          </a:p>
          <a:p>
            <a:pPr algn="l">
              <a:lnSpc>
                <a:spcPts val="2531"/>
              </a:lnSpc>
            </a:pPr>
            <a:r>
              <a:rPr lang="en-US" sz="2799">
                <a:solidFill>
                  <a:srgbClr val="21264D"/>
                </a:solidFill>
                <a:latin typeface="Open Sans 1 Bold"/>
              </a:rPr>
              <a:t>ESG</a:t>
            </a:r>
            <a:r>
              <a:rPr lang="en-US" sz="2799">
                <a:solidFill>
                  <a:srgbClr val="21264D"/>
                </a:solidFill>
                <a:latin typeface="Open Sans 1 Bold Italics"/>
              </a:rPr>
              <a:t>( Evironmntal, Sosial, and Governance) </a:t>
            </a:r>
            <a:r>
              <a:rPr lang="en-US" sz="2799">
                <a:solidFill>
                  <a:srgbClr val="21264D"/>
                </a:solidFill>
                <a:latin typeface="Open Sans 1 Bold"/>
              </a:rPr>
              <a:t>memiliki kaitan erat dengan CSR. Apabila perusahaan melakukan tanggung jawab sosial perusahaan (CSR) yang sesuai dengan tata kelola yang baik, aka penerapan ESG akan baik pula.</a:t>
            </a:r>
          </a:p>
          <a:p>
            <a:pPr algn="ctr">
              <a:lnSpc>
                <a:spcPts val="2531"/>
              </a:lnSpc>
            </a:pPr>
            <a:endParaRPr lang="en-US" sz="2799">
              <a:solidFill>
                <a:srgbClr val="21264D"/>
              </a:solidFill>
              <a:latin typeface="Open Sans 1 Bold"/>
            </a:endParaRPr>
          </a:p>
          <a:p>
            <a:pPr algn="ctr">
              <a:lnSpc>
                <a:spcPts val="2531"/>
              </a:lnSpc>
            </a:pPr>
            <a:r>
              <a:rPr lang="en-US" sz="2799">
                <a:solidFill>
                  <a:srgbClr val="21264D"/>
                </a:solidFill>
                <a:latin typeface="Open Sans 1 Bold"/>
              </a:rPr>
              <a:t>Perbedaan CSR DAN ESG</a:t>
            </a:r>
          </a:p>
          <a:p>
            <a:pPr algn="l">
              <a:lnSpc>
                <a:spcPts val="2531"/>
              </a:lnSpc>
            </a:pPr>
            <a:r>
              <a:rPr lang="en-US" sz="2799">
                <a:solidFill>
                  <a:srgbClr val="21264D"/>
                </a:solidFill>
                <a:latin typeface="Open Sans 1 Bold"/>
              </a:rPr>
              <a:t>1.Fokus Utama</a:t>
            </a:r>
          </a:p>
          <a:p>
            <a:pPr algn="l">
              <a:lnSpc>
                <a:spcPts val="2531"/>
              </a:lnSpc>
            </a:pPr>
            <a:r>
              <a:rPr lang="en-US" sz="2799">
                <a:solidFill>
                  <a:srgbClr val="21264D"/>
                </a:solidFill>
                <a:latin typeface="Open Sans 1 Bold"/>
              </a:rPr>
              <a:t>CSR fokus pada tanggung jawab sosial perusahaan melalui inisiatif sosial sedangkan ESG berfokus pada integrase tanggung jawab sosial dan lingkungan dalam inti praktik bisnis perusahaan</a:t>
            </a:r>
          </a:p>
          <a:p>
            <a:pPr algn="l">
              <a:lnSpc>
                <a:spcPts val="2531"/>
              </a:lnSpc>
            </a:pPr>
            <a:endParaRPr lang="en-US" sz="2799">
              <a:solidFill>
                <a:srgbClr val="21264D"/>
              </a:solidFill>
              <a:latin typeface="Open Sans 1 Bold"/>
            </a:endParaRPr>
          </a:p>
          <a:p>
            <a:pPr algn="l">
              <a:lnSpc>
                <a:spcPts val="2531"/>
              </a:lnSpc>
            </a:pPr>
            <a:r>
              <a:rPr lang="en-US" sz="2799">
                <a:solidFill>
                  <a:srgbClr val="21264D"/>
                </a:solidFill>
                <a:latin typeface="Open Sans 1 Bold"/>
              </a:rPr>
              <a:t>2. Pendekatan</a:t>
            </a:r>
          </a:p>
          <a:p>
            <a:pPr algn="l">
              <a:lnSpc>
                <a:spcPts val="2531"/>
              </a:lnSpc>
            </a:pPr>
            <a:r>
              <a:rPr lang="en-US" sz="2799">
                <a:solidFill>
                  <a:srgbClr val="21264D"/>
                </a:solidFill>
                <a:latin typeface="Open Sans 1 Bold"/>
              </a:rPr>
              <a:t>CSR mrupakan pendekatan yang bersifat sukarela sedangkan ESG ebih terstruktur dan terkait regulasi</a:t>
            </a:r>
          </a:p>
          <a:p>
            <a:pPr algn="l">
              <a:lnSpc>
                <a:spcPts val="2531"/>
              </a:lnSpc>
            </a:pPr>
            <a:endParaRPr lang="en-US" sz="2799">
              <a:solidFill>
                <a:srgbClr val="21264D"/>
              </a:solidFill>
              <a:latin typeface="Open Sans 1 Bold"/>
            </a:endParaRPr>
          </a:p>
          <a:p>
            <a:pPr algn="l">
              <a:lnSpc>
                <a:spcPts val="2531"/>
              </a:lnSpc>
            </a:pPr>
            <a:r>
              <a:rPr lang="en-US" sz="2799">
                <a:solidFill>
                  <a:srgbClr val="21264D"/>
                </a:solidFill>
                <a:latin typeface="Open Sans 1 Bold"/>
              </a:rPr>
              <a:t>3. Tujuan dan Fungsi</a:t>
            </a:r>
          </a:p>
          <a:p>
            <a:pPr algn="l">
              <a:lnSpc>
                <a:spcPts val="2531"/>
              </a:lnSpc>
            </a:pPr>
            <a:r>
              <a:rPr lang="en-US" sz="2799">
                <a:solidFill>
                  <a:srgbClr val="21264D"/>
                </a:solidFill>
                <a:latin typeface="Open Sans 1 Bold"/>
              </a:rPr>
              <a:t>CSR bertujuan meningkatkan Reputasi Perusahaan sedangkan ESG bertujuan untuk menciptakan perusahaan yang berkelanjutan</a:t>
            </a:r>
          </a:p>
          <a:p>
            <a:pPr algn="l">
              <a:lnSpc>
                <a:spcPts val="2531"/>
              </a:lnSpc>
            </a:pPr>
            <a:endParaRPr lang="en-US" sz="2799">
              <a:solidFill>
                <a:srgbClr val="21264D"/>
              </a:solidFill>
              <a:latin typeface="Open Sans 1 Bold"/>
            </a:endParaRPr>
          </a:p>
          <a:p>
            <a:pPr algn="ctr">
              <a:lnSpc>
                <a:spcPts val="2531"/>
              </a:lnSpc>
            </a:pPr>
            <a:r>
              <a:rPr lang="en-US" sz="2799">
                <a:solidFill>
                  <a:srgbClr val="21264D"/>
                </a:solidFill>
                <a:latin typeface="Open Sans 1 Bold"/>
              </a:rPr>
              <a:t>Persamaan</a:t>
            </a:r>
          </a:p>
          <a:p>
            <a:pPr algn="ctr">
              <a:lnSpc>
                <a:spcPts val="2531"/>
              </a:lnSpc>
            </a:pPr>
            <a:r>
              <a:rPr lang="en-US" sz="2799">
                <a:solidFill>
                  <a:srgbClr val="21264D"/>
                </a:solidFill>
                <a:latin typeface="Open Sans 1 Bold"/>
              </a:rPr>
              <a:t>Sama-sama melakukan tanggung jawab sosial perusahaan sesuai dengan tata kelola yang baik</a:t>
            </a:r>
          </a:p>
          <a:p>
            <a:pPr algn="ctr">
              <a:lnSpc>
                <a:spcPts val="2533"/>
              </a:lnSpc>
            </a:pPr>
            <a:endParaRPr lang="en-US" sz="2799">
              <a:solidFill>
                <a:srgbClr val="21264D"/>
              </a:solidFill>
              <a:latin typeface="Open Sans 1 Bold"/>
            </a:endParaRPr>
          </a:p>
          <a:p>
            <a:pPr algn="ctr">
              <a:lnSpc>
                <a:spcPts val="2533"/>
              </a:lnSpc>
            </a:pPr>
            <a:endParaRPr lang="en-US" sz="2799">
              <a:solidFill>
                <a:srgbClr val="21264D"/>
              </a:solidFill>
              <a:latin typeface="Open Sans 1 Bold"/>
            </a:endParaRPr>
          </a:p>
          <a:p>
            <a:pPr algn="ctr">
              <a:lnSpc>
                <a:spcPts val="2533"/>
              </a:lnSpc>
            </a:pPr>
            <a:endParaRPr lang="en-US" sz="2799">
              <a:solidFill>
                <a:srgbClr val="21264D"/>
              </a:solidFill>
              <a:latin typeface="Open Sans 1 Bold"/>
            </a:endParaRPr>
          </a:p>
          <a:p>
            <a:pPr algn="ctr">
              <a:lnSpc>
                <a:spcPts val="2533"/>
              </a:lnSpc>
            </a:pPr>
            <a:endParaRPr lang="en-US" sz="2799">
              <a:solidFill>
                <a:srgbClr val="21264D"/>
              </a:solidFill>
              <a:latin typeface="Open Sans 1 Bold"/>
            </a:endParaRPr>
          </a:p>
          <a:p>
            <a:pPr algn="ctr">
              <a:lnSpc>
                <a:spcPts val="2533"/>
              </a:lnSpc>
            </a:pPr>
            <a:endParaRPr lang="en-US" sz="2799">
              <a:solidFill>
                <a:srgbClr val="21264D"/>
              </a:solidFill>
              <a:latin typeface="Open Sans 1 Bold"/>
            </a:endParaRPr>
          </a:p>
          <a:p>
            <a:pPr algn="ctr">
              <a:lnSpc>
                <a:spcPts val="2533"/>
              </a:lnSpc>
            </a:pPr>
            <a:endParaRPr lang="en-US" sz="2799">
              <a:solidFill>
                <a:srgbClr val="21264D"/>
              </a:solidFill>
              <a:latin typeface="Open Sans 1 Bold"/>
            </a:endParaRPr>
          </a:p>
          <a:p>
            <a:pPr algn="ctr">
              <a:lnSpc>
                <a:spcPts val="2533"/>
              </a:lnSpc>
            </a:pPr>
            <a:endParaRPr lang="en-US" sz="2799">
              <a:solidFill>
                <a:srgbClr val="21264D"/>
              </a:solidFill>
              <a:latin typeface="Open Sans 1 Bold"/>
            </a:endParaRPr>
          </a:p>
          <a:p>
            <a:pPr algn="ctr">
              <a:lnSpc>
                <a:spcPts val="2533"/>
              </a:lnSpc>
            </a:pPr>
            <a:endParaRPr lang="en-US" sz="2799">
              <a:solidFill>
                <a:srgbClr val="21264D"/>
              </a:solidFill>
              <a:latin typeface="Open Sans 1 Bold"/>
            </a:endParaRPr>
          </a:p>
          <a:p>
            <a:pPr algn="ctr">
              <a:lnSpc>
                <a:spcPts val="2533"/>
              </a:lnSpc>
            </a:pPr>
            <a:endParaRPr lang="en-US" sz="2799">
              <a:solidFill>
                <a:srgbClr val="21264D"/>
              </a:solidFill>
              <a:latin typeface="Open Sans 1 Bold"/>
            </a:endParaRPr>
          </a:p>
          <a:p>
            <a:pPr algn="ctr">
              <a:lnSpc>
                <a:spcPts val="2533"/>
              </a:lnSpc>
            </a:pPr>
            <a:endParaRPr lang="en-US" sz="2799">
              <a:solidFill>
                <a:srgbClr val="21264D"/>
              </a:solidFill>
              <a:latin typeface="Open Sans 1 Bold"/>
            </a:endParaRPr>
          </a:p>
          <a:p>
            <a:pPr algn="ctr">
              <a:lnSpc>
                <a:spcPts val="2533"/>
              </a:lnSpc>
            </a:pPr>
            <a:endParaRPr lang="en-US" sz="2799">
              <a:solidFill>
                <a:srgbClr val="21264D"/>
              </a:solidFill>
              <a:latin typeface="Open Sans 1 Bold"/>
            </a:endParaRPr>
          </a:p>
          <a:p>
            <a:pPr algn="ctr">
              <a:lnSpc>
                <a:spcPts val="2533"/>
              </a:lnSpc>
            </a:pPr>
            <a:endParaRPr lang="en-US" sz="2799">
              <a:solidFill>
                <a:srgbClr val="21264D"/>
              </a:solidFill>
              <a:latin typeface="Open Sans 1 Bold"/>
            </a:endParaRPr>
          </a:p>
          <a:p>
            <a:pPr algn="ctr">
              <a:lnSpc>
                <a:spcPts val="2533"/>
              </a:lnSpc>
            </a:pPr>
            <a:endParaRPr lang="en-US" sz="2799">
              <a:solidFill>
                <a:srgbClr val="21264D"/>
              </a:solidFill>
              <a:latin typeface="Open Sans 1 Bold"/>
            </a:endParaRPr>
          </a:p>
          <a:p>
            <a:pPr algn="ctr">
              <a:lnSpc>
                <a:spcPts val="2533"/>
              </a:lnSpc>
            </a:pPr>
            <a:endParaRPr lang="en-US" sz="2799">
              <a:solidFill>
                <a:srgbClr val="21264D"/>
              </a:solidFill>
              <a:latin typeface="Open Sans 1 Bold"/>
            </a:endParaRPr>
          </a:p>
          <a:p>
            <a:pPr algn="ctr">
              <a:lnSpc>
                <a:spcPts val="2533"/>
              </a:lnSpc>
            </a:pPr>
            <a:endParaRPr lang="en-US" sz="2799">
              <a:solidFill>
                <a:srgbClr val="21264D"/>
              </a:solidFill>
              <a:latin typeface="Open Sans 1 Bold"/>
            </a:endParaRPr>
          </a:p>
          <a:p>
            <a:pPr algn="ctr">
              <a:lnSpc>
                <a:spcPts val="2533"/>
              </a:lnSpc>
            </a:pPr>
            <a:endParaRPr lang="en-US" sz="2799">
              <a:solidFill>
                <a:srgbClr val="21264D"/>
              </a:solidFill>
              <a:latin typeface="Open Sans 1 Bold"/>
            </a:endParaRPr>
          </a:p>
          <a:p>
            <a:pPr algn="ctr">
              <a:lnSpc>
                <a:spcPts val="2533"/>
              </a:lnSpc>
            </a:pPr>
            <a:endParaRPr lang="en-US" sz="2799">
              <a:solidFill>
                <a:srgbClr val="21264D"/>
              </a:solidFill>
              <a:latin typeface="Open Sans 1 Bold"/>
            </a:endParaRPr>
          </a:p>
        </p:txBody>
      </p:sp>
      <p:sp>
        <p:nvSpPr>
          <p:cNvPr id="12" name="Freeform 12"/>
          <p:cNvSpPr/>
          <p:nvPr/>
        </p:nvSpPr>
        <p:spPr>
          <a:xfrm>
            <a:off x="82983" y="151263"/>
            <a:ext cx="3692511" cy="886276"/>
          </a:xfrm>
          <a:custGeom>
            <a:avLst/>
            <a:gdLst/>
            <a:ahLst/>
            <a:cxnLst/>
            <a:rect l="l" t="t" r="r" b="b"/>
            <a:pathLst>
              <a:path w="3692511" h="886276">
                <a:moveTo>
                  <a:pt x="0" y="0"/>
                </a:moveTo>
                <a:lnTo>
                  <a:pt x="3692512" y="0"/>
                </a:lnTo>
                <a:lnTo>
                  <a:pt x="3692512" y="886276"/>
                </a:lnTo>
                <a:lnTo>
                  <a:pt x="0" y="886276"/>
                </a:lnTo>
                <a:lnTo>
                  <a:pt x="0" y="0"/>
                </a:lnTo>
                <a:close/>
              </a:path>
            </a:pathLst>
          </a:custGeom>
          <a:blipFill>
            <a:blip r:embed="rId11"/>
            <a:stretch>
              <a:fillRect b="-5953"/>
            </a:stretch>
          </a:blipFill>
        </p:spPr>
      </p:sp>
      <p:sp>
        <p:nvSpPr>
          <p:cNvPr id="13" name="Freeform 13"/>
          <p:cNvSpPr/>
          <p:nvPr/>
        </p:nvSpPr>
        <p:spPr>
          <a:xfrm>
            <a:off x="5922278" y="2696273"/>
            <a:ext cx="7361356" cy="7780915"/>
          </a:xfrm>
          <a:custGeom>
            <a:avLst/>
            <a:gdLst/>
            <a:ahLst/>
            <a:cxnLst/>
            <a:rect l="l" t="t" r="r" b="b"/>
            <a:pathLst>
              <a:path w="7361356" h="7780915">
                <a:moveTo>
                  <a:pt x="0" y="0"/>
                </a:moveTo>
                <a:lnTo>
                  <a:pt x="7361356" y="0"/>
                </a:lnTo>
                <a:lnTo>
                  <a:pt x="7361356" y="7780915"/>
                </a:lnTo>
                <a:lnTo>
                  <a:pt x="0" y="7780915"/>
                </a:lnTo>
                <a:lnTo>
                  <a:pt x="0" y="0"/>
                </a:lnTo>
                <a:close/>
              </a:path>
            </a:pathLst>
          </a:custGeom>
          <a:blipFill>
            <a:blip r:embed="rId12">
              <a:alphaModFix amt="15000"/>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869511" y="7474200"/>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625979" y="7109746"/>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91234" y="8353247"/>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91234" y="8921908"/>
            <a:ext cx="7110435" cy="7110435"/>
          </a:xfrm>
          <a:custGeom>
            <a:avLst/>
            <a:gdLst/>
            <a:ahLst/>
            <a:cxnLst/>
            <a:rect l="l" t="t" r="r" b="b"/>
            <a:pathLst>
              <a:path w="7110435" h="7110435">
                <a:moveTo>
                  <a:pt x="0" y="0"/>
                </a:moveTo>
                <a:lnTo>
                  <a:pt x="7110436" y="0"/>
                </a:lnTo>
                <a:lnTo>
                  <a:pt x="7110436" y="7110436"/>
                </a:lnTo>
                <a:lnTo>
                  <a:pt x="0" y="71104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3413199" y="-4108424"/>
            <a:ext cx="7110435" cy="7110435"/>
          </a:xfrm>
          <a:custGeom>
            <a:avLst/>
            <a:gdLst/>
            <a:ahLst/>
            <a:cxnLst/>
            <a:rect l="l" t="t" r="r" b="b"/>
            <a:pathLst>
              <a:path w="7110435" h="7110435">
                <a:moveTo>
                  <a:pt x="0" y="0"/>
                </a:moveTo>
                <a:lnTo>
                  <a:pt x="7110435" y="0"/>
                </a:lnTo>
                <a:lnTo>
                  <a:pt x="7110435" y="7110436"/>
                </a:lnTo>
                <a:lnTo>
                  <a:pt x="0" y="71104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625979" y="7758342"/>
            <a:ext cx="7110435" cy="7110435"/>
          </a:xfrm>
          <a:custGeom>
            <a:avLst/>
            <a:gdLst/>
            <a:ahLst/>
            <a:cxnLst/>
            <a:rect l="l" t="t" r="r" b="b"/>
            <a:pathLst>
              <a:path w="7110435" h="7110435">
                <a:moveTo>
                  <a:pt x="0" y="0"/>
                </a:moveTo>
                <a:lnTo>
                  <a:pt x="7110436" y="0"/>
                </a:lnTo>
                <a:lnTo>
                  <a:pt x="7110436" y="7110436"/>
                </a:lnTo>
                <a:lnTo>
                  <a:pt x="0" y="71104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8" name="Group 8"/>
          <p:cNvGrpSpPr/>
          <p:nvPr/>
        </p:nvGrpSpPr>
        <p:grpSpPr>
          <a:xfrm>
            <a:off x="-3076309" y="209058"/>
            <a:ext cx="3657600" cy="2007108"/>
            <a:chOff x="0" y="0"/>
            <a:chExt cx="4876800" cy="2676144"/>
          </a:xfrm>
        </p:grpSpPr>
        <p:sp>
          <p:nvSpPr>
            <p:cNvPr id="9" name="Freeform 9"/>
            <p:cNvSpPr/>
            <p:nvPr/>
          </p:nvSpPr>
          <p:spPr>
            <a:xfrm>
              <a:off x="0" y="0"/>
              <a:ext cx="4876800" cy="2676144"/>
            </a:xfrm>
            <a:custGeom>
              <a:avLst/>
              <a:gdLst/>
              <a:ahLst/>
              <a:cxnLst/>
              <a:rect l="l" t="t" r="r" b="b"/>
              <a:pathLst>
                <a:path w="4876800" h="2676144">
                  <a:moveTo>
                    <a:pt x="0" y="0"/>
                  </a:moveTo>
                  <a:lnTo>
                    <a:pt x="4876800" y="0"/>
                  </a:lnTo>
                  <a:lnTo>
                    <a:pt x="4876800" y="2676144"/>
                  </a:lnTo>
                  <a:lnTo>
                    <a:pt x="0" y="2676144"/>
                  </a:lnTo>
                  <a:lnTo>
                    <a:pt x="0" y="0"/>
                  </a:lnTo>
                  <a:close/>
                </a:path>
              </a:pathLst>
            </a:custGeom>
            <a:blipFill>
              <a:blip r:embed="rId10"/>
              <a:stretch>
                <a:fillRect l="-63" r="-63"/>
              </a:stretch>
            </a:blipFill>
          </p:spPr>
        </p:sp>
      </p:grpSp>
      <p:sp>
        <p:nvSpPr>
          <p:cNvPr id="10" name="Freeform 10"/>
          <p:cNvSpPr/>
          <p:nvPr/>
        </p:nvSpPr>
        <p:spPr>
          <a:xfrm>
            <a:off x="82983" y="151263"/>
            <a:ext cx="3692511" cy="886276"/>
          </a:xfrm>
          <a:custGeom>
            <a:avLst/>
            <a:gdLst/>
            <a:ahLst/>
            <a:cxnLst/>
            <a:rect l="l" t="t" r="r" b="b"/>
            <a:pathLst>
              <a:path w="3692511" h="886276">
                <a:moveTo>
                  <a:pt x="0" y="0"/>
                </a:moveTo>
                <a:lnTo>
                  <a:pt x="3692512" y="0"/>
                </a:lnTo>
                <a:lnTo>
                  <a:pt x="3692512" y="886276"/>
                </a:lnTo>
                <a:lnTo>
                  <a:pt x="0" y="886276"/>
                </a:lnTo>
                <a:lnTo>
                  <a:pt x="0" y="0"/>
                </a:lnTo>
                <a:close/>
              </a:path>
            </a:pathLst>
          </a:custGeom>
          <a:blipFill>
            <a:blip r:embed="rId11"/>
            <a:stretch>
              <a:fillRect b="-5953"/>
            </a:stretch>
          </a:blipFill>
        </p:spPr>
      </p:sp>
      <p:sp>
        <p:nvSpPr>
          <p:cNvPr id="11" name="Freeform 11"/>
          <p:cNvSpPr/>
          <p:nvPr/>
        </p:nvSpPr>
        <p:spPr>
          <a:xfrm>
            <a:off x="6477416" y="3002012"/>
            <a:ext cx="5333169" cy="6097682"/>
          </a:xfrm>
          <a:custGeom>
            <a:avLst/>
            <a:gdLst/>
            <a:ahLst/>
            <a:cxnLst/>
            <a:rect l="l" t="t" r="r" b="b"/>
            <a:pathLst>
              <a:path w="5333169" h="6097682">
                <a:moveTo>
                  <a:pt x="0" y="0"/>
                </a:moveTo>
                <a:lnTo>
                  <a:pt x="5333168" y="0"/>
                </a:lnTo>
                <a:lnTo>
                  <a:pt x="5333168" y="6097681"/>
                </a:lnTo>
                <a:lnTo>
                  <a:pt x="0" y="6097681"/>
                </a:lnTo>
                <a:lnTo>
                  <a:pt x="0" y="0"/>
                </a:lnTo>
                <a:close/>
              </a:path>
            </a:pathLst>
          </a:custGeom>
          <a:blipFill>
            <a:blip r:embed="rId12"/>
            <a:stretch>
              <a:fillRect/>
            </a:stretch>
          </a:blipFill>
        </p:spPr>
      </p:sp>
      <p:sp>
        <p:nvSpPr>
          <p:cNvPr id="12" name="TextBox 12"/>
          <p:cNvSpPr txBox="1"/>
          <p:nvPr/>
        </p:nvSpPr>
        <p:spPr>
          <a:xfrm>
            <a:off x="5522681" y="1784217"/>
            <a:ext cx="7890518" cy="1566445"/>
          </a:xfrm>
          <a:prstGeom prst="rect">
            <a:avLst/>
          </a:prstGeom>
        </p:spPr>
        <p:txBody>
          <a:bodyPr wrap="square" lIns="0" tIns="0" rIns="0" bIns="0" rtlCol="0" anchor="t">
            <a:spAutoFit/>
          </a:bodyPr>
          <a:lstStyle/>
          <a:p>
            <a:pPr algn="ctr">
              <a:lnSpc>
                <a:spcPts val="12880"/>
              </a:lnSpc>
            </a:pPr>
            <a:r>
              <a:rPr lang="en-US" sz="9200" dirty="0">
                <a:solidFill>
                  <a:srgbClr val="000000"/>
                </a:solidFill>
                <a:latin typeface="Open Sans 2 Bold"/>
              </a:rPr>
              <a:t>Terimakasih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2245305" y="3418830"/>
            <a:ext cx="6651645" cy="1176664"/>
          </a:xfrm>
          <a:custGeom>
            <a:avLst/>
            <a:gdLst/>
            <a:ahLst/>
            <a:cxnLst/>
            <a:rect l="l" t="t" r="r" b="b"/>
            <a:pathLst>
              <a:path w="6651645" h="1176664">
                <a:moveTo>
                  <a:pt x="0" y="0"/>
                </a:moveTo>
                <a:lnTo>
                  <a:pt x="6651645" y="0"/>
                </a:lnTo>
                <a:lnTo>
                  <a:pt x="6651645" y="1176664"/>
                </a:lnTo>
                <a:lnTo>
                  <a:pt x="0" y="11766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504641" y="6308467"/>
            <a:ext cx="6651645" cy="1333828"/>
          </a:xfrm>
          <a:custGeom>
            <a:avLst/>
            <a:gdLst/>
            <a:ahLst/>
            <a:cxnLst/>
            <a:rect l="l" t="t" r="r" b="b"/>
            <a:pathLst>
              <a:path w="6651645" h="1333828">
                <a:moveTo>
                  <a:pt x="0" y="0"/>
                </a:moveTo>
                <a:lnTo>
                  <a:pt x="6651645" y="0"/>
                </a:lnTo>
                <a:lnTo>
                  <a:pt x="6651645" y="1333828"/>
                </a:lnTo>
                <a:lnTo>
                  <a:pt x="0" y="133382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0611384" y="3418830"/>
            <a:ext cx="6651645" cy="1176664"/>
          </a:xfrm>
          <a:custGeom>
            <a:avLst/>
            <a:gdLst/>
            <a:ahLst/>
            <a:cxnLst/>
            <a:rect l="l" t="t" r="r" b="b"/>
            <a:pathLst>
              <a:path w="6651645" h="1176664">
                <a:moveTo>
                  <a:pt x="0" y="0"/>
                </a:moveTo>
                <a:lnTo>
                  <a:pt x="6651645" y="0"/>
                </a:lnTo>
                <a:lnTo>
                  <a:pt x="6651645" y="1176664"/>
                </a:lnTo>
                <a:lnTo>
                  <a:pt x="0" y="11766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0565114" y="6320349"/>
            <a:ext cx="6651645" cy="1333828"/>
          </a:xfrm>
          <a:custGeom>
            <a:avLst/>
            <a:gdLst/>
            <a:ahLst/>
            <a:cxnLst/>
            <a:rect l="l" t="t" r="r" b="b"/>
            <a:pathLst>
              <a:path w="6651645" h="1333828">
                <a:moveTo>
                  <a:pt x="0" y="0"/>
                </a:moveTo>
                <a:lnTo>
                  <a:pt x="6651645" y="0"/>
                </a:lnTo>
                <a:lnTo>
                  <a:pt x="6651645" y="1333828"/>
                </a:lnTo>
                <a:lnTo>
                  <a:pt x="0" y="133382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1649289" y="3092465"/>
            <a:ext cx="2051035" cy="2051035"/>
          </a:xfrm>
          <a:custGeom>
            <a:avLst/>
            <a:gdLst/>
            <a:ahLst/>
            <a:cxnLst/>
            <a:rect l="l" t="t" r="r" b="b"/>
            <a:pathLst>
              <a:path w="2051035" h="2051035">
                <a:moveTo>
                  <a:pt x="0" y="0"/>
                </a:moveTo>
                <a:lnTo>
                  <a:pt x="2051036" y="0"/>
                </a:lnTo>
                <a:lnTo>
                  <a:pt x="2051036" y="2051036"/>
                </a:lnTo>
                <a:lnTo>
                  <a:pt x="0" y="20510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649289" y="5966704"/>
            <a:ext cx="2051035" cy="2051035"/>
          </a:xfrm>
          <a:custGeom>
            <a:avLst/>
            <a:gdLst/>
            <a:ahLst/>
            <a:cxnLst/>
            <a:rect l="l" t="t" r="r" b="b"/>
            <a:pathLst>
              <a:path w="2051035" h="2051035">
                <a:moveTo>
                  <a:pt x="0" y="0"/>
                </a:moveTo>
                <a:lnTo>
                  <a:pt x="2051036" y="0"/>
                </a:lnTo>
                <a:lnTo>
                  <a:pt x="2051036" y="2051036"/>
                </a:lnTo>
                <a:lnTo>
                  <a:pt x="0" y="20510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0011638" y="3092465"/>
            <a:ext cx="2051035" cy="2051035"/>
          </a:xfrm>
          <a:custGeom>
            <a:avLst/>
            <a:gdLst/>
            <a:ahLst/>
            <a:cxnLst/>
            <a:rect l="l" t="t" r="r" b="b"/>
            <a:pathLst>
              <a:path w="2051035" h="2051035">
                <a:moveTo>
                  <a:pt x="0" y="0"/>
                </a:moveTo>
                <a:lnTo>
                  <a:pt x="2051036" y="0"/>
                </a:lnTo>
                <a:lnTo>
                  <a:pt x="2051036" y="2051036"/>
                </a:lnTo>
                <a:lnTo>
                  <a:pt x="0" y="20510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0011638" y="5978585"/>
            <a:ext cx="2051035" cy="2051035"/>
          </a:xfrm>
          <a:custGeom>
            <a:avLst/>
            <a:gdLst/>
            <a:ahLst/>
            <a:cxnLst/>
            <a:rect l="l" t="t" r="r" b="b"/>
            <a:pathLst>
              <a:path w="2051035" h="2051035">
                <a:moveTo>
                  <a:pt x="0" y="0"/>
                </a:moveTo>
                <a:lnTo>
                  <a:pt x="2051036" y="0"/>
                </a:lnTo>
                <a:lnTo>
                  <a:pt x="2051036" y="2051036"/>
                </a:lnTo>
                <a:lnTo>
                  <a:pt x="0" y="20510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028699" y="2882091"/>
            <a:ext cx="2475982" cy="2475982"/>
          </a:xfrm>
          <a:custGeom>
            <a:avLst/>
            <a:gdLst/>
            <a:ahLst/>
            <a:cxnLst/>
            <a:rect l="l" t="t" r="r" b="b"/>
            <a:pathLst>
              <a:path w="2475982" h="2475982">
                <a:moveTo>
                  <a:pt x="0" y="0"/>
                </a:moveTo>
                <a:lnTo>
                  <a:pt x="2475983" y="0"/>
                </a:lnTo>
                <a:lnTo>
                  <a:pt x="2475983" y="2475983"/>
                </a:lnTo>
                <a:lnTo>
                  <a:pt x="0" y="247598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1028699" y="5753954"/>
            <a:ext cx="2490239" cy="2490239"/>
          </a:xfrm>
          <a:custGeom>
            <a:avLst/>
            <a:gdLst/>
            <a:ahLst/>
            <a:cxnLst/>
            <a:rect l="l" t="t" r="r" b="b"/>
            <a:pathLst>
              <a:path w="2490239" h="2490239">
                <a:moveTo>
                  <a:pt x="0" y="0"/>
                </a:moveTo>
                <a:lnTo>
                  <a:pt x="2490240" y="0"/>
                </a:lnTo>
                <a:lnTo>
                  <a:pt x="2490240" y="2490240"/>
                </a:lnTo>
                <a:lnTo>
                  <a:pt x="0" y="249024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9391049" y="2867834"/>
            <a:ext cx="2490239" cy="2490239"/>
          </a:xfrm>
          <a:custGeom>
            <a:avLst/>
            <a:gdLst/>
            <a:ahLst/>
            <a:cxnLst/>
            <a:rect l="l" t="t" r="r" b="b"/>
            <a:pathLst>
              <a:path w="2490239" h="2490239">
                <a:moveTo>
                  <a:pt x="0" y="0"/>
                </a:moveTo>
                <a:lnTo>
                  <a:pt x="2490240" y="0"/>
                </a:lnTo>
                <a:lnTo>
                  <a:pt x="2490240" y="2490240"/>
                </a:lnTo>
                <a:lnTo>
                  <a:pt x="0" y="249024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a:off x="9348508" y="5742072"/>
            <a:ext cx="2490239" cy="2490239"/>
          </a:xfrm>
          <a:custGeom>
            <a:avLst/>
            <a:gdLst/>
            <a:ahLst/>
            <a:cxnLst/>
            <a:rect l="l" t="t" r="r" b="b"/>
            <a:pathLst>
              <a:path w="2490239" h="2490239">
                <a:moveTo>
                  <a:pt x="0" y="0"/>
                </a:moveTo>
                <a:lnTo>
                  <a:pt x="2490240" y="0"/>
                </a:lnTo>
                <a:lnTo>
                  <a:pt x="2490240" y="2490240"/>
                </a:lnTo>
                <a:lnTo>
                  <a:pt x="0" y="249024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949847" y="8319831"/>
            <a:ext cx="7245960" cy="7025739"/>
          </a:xfrm>
          <a:custGeom>
            <a:avLst/>
            <a:gdLst/>
            <a:ahLst/>
            <a:cxnLst/>
            <a:rect l="l" t="t" r="r" b="b"/>
            <a:pathLst>
              <a:path w="7245960" h="7025739">
                <a:moveTo>
                  <a:pt x="0" y="0"/>
                </a:moveTo>
                <a:lnTo>
                  <a:pt x="7245960" y="0"/>
                </a:lnTo>
                <a:lnTo>
                  <a:pt x="7245960" y="7025739"/>
                </a:lnTo>
                <a:lnTo>
                  <a:pt x="0" y="70257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15" name="Group 15"/>
          <p:cNvGrpSpPr/>
          <p:nvPr/>
        </p:nvGrpSpPr>
        <p:grpSpPr>
          <a:xfrm>
            <a:off x="-3045964" y="209058"/>
            <a:ext cx="3657600" cy="2007108"/>
            <a:chOff x="0" y="0"/>
            <a:chExt cx="4876800" cy="2676144"/>
          </a:xfrm>
        </p:grpSpPr>
        <p:sp>
          <p:nvSpPr>
            <p:cNvPr id="16" name="Freeform 16"/>
            <p:cNvSpPr/>
            <p:nvPr/>
          </p:nvSpPr>
          <p:spPr>
            <a:xfrm>
              <a:off x="0" y="0"/>
              <a:ext cx="4876800" cy="2676144"/>
            </a:xfrm>
            <a:custGeom>
              <a:avLst/>
              <a:gdLst/>
              <a:ahLst/>
              <a:cxnLst/>
              <a:rect l="l" t="t" r="r" b="b"/>
              <a:pathLst>
                <a:path w="4876800" h="2676144">
                  <a:moveTo>
                    <a:pt x="0" y="0"/>
                  </a:moveTo>
                  <a:lnTo>
                    <a:pt x="4876800" y="0"/>
                  </a:lnTo>
                  <a:lnTo>
                    <a:pt x="4876800" y="2676144"/>
                  </a:lnTo>
                  <a:lnTo>
                    <a:pt x="0" y="2676144"/>
                  </a:lnTo>
                  <a:lnTo>
                    <a:pt x="0" y="0"/>
                  </a:lnTo>
                  <a:close/>
                </a:path>
              </a:pathLst>
            </a:custGeom>
            <a:blipFill>
              <a:blip r:embed="rId14"/>
              <a:stretch>
                <a:fillRect l="-63" r="-63"/>
              </a:stretch>
            </a:blipFill>
          </p:spPr>
        </p:sp>
      </p:grpSp>
      <p:sp>
        <p:nvSpPr>
          <p:cNvPr id="17" name="Freeform 17"/>
          <p:cNvSpPr/>
          <p:nvPr/>
        </p:nvSpPr>
        <p:spPr>
          <a:xfrm>
            <a:off x="6685816" y="8592690"/>
            <a:ext cx="6651645" cy="1333828"/>
          </a:xfrm>
          <a:custGeom>
            <a:avLst/>
            <a:gdLst/>
            <a:ahLst/>
            <a:cxnLst/>
            <a:rect l="l" t="t" r="r" b="b"/>
            <a:pathLst>
              <a:path w="6651645" h="1333828">
                <a:moveTo>
                  <a:pt x="0" y="0"/>
                </a:moveTo>
                <a:lnTo>
                  <a:pt x="6651645" y="0"/>
                </a:lnTo>
                <a:lnTo>
                  <a:pt x="6651645" y="1333828"/>
                </a:lnTo>
                <a:lnTo>
                  <a:pt x="0" y="133382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8" name="Freeform 18"/>
          <p:cNvSpPr/>
          <p:nvPr/>
        </p:nvSpPr>
        <p:spPr>
          <a:xfrm>
            <a:off x="5164716" y="8197223"/>
            <a:ext cx="2051035" cy="2051035"/>
          </a:xfrm>
          <a:custGeom>
            <a:avLst/>
            <a:gdLst/>
            <a:ahLst/>
            <a:cxnLst/>
            <a:rect l="l" t="t" r="r" b="b"/>
            <a:pathLst>
              <a:path w="2051035" h="2051035">
                <a:moveTo>
                  <a:pt x="0" y="0"/>
                </a:moveTo>
                <a:lnTo>
                  <a:pt x="2051036" y="0"/>
                </a:lnTo>
                <a:lnTo>
                  <a:pt x="2051036" y="2051036"/>
                </a:lnTo>
                <a:lnTo>
                  <a:pt x="0" y="20510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9" name="Freeform 19"/>
          <p:cNvSpPr/>
          <p:nvPr/>
        </p:nvSpPr>
        <p:spPr>
          <a:xfrm>
            <a:off x="4585344" y="7758019"/>
            <a:ext cx="2490239" cy="2490239"/>
          </a:xfrm>
          <a:custGeom>
            <a:avLst/>
            <a:gdLst/>
            <a:ahLst/>
            <a:cxnLst/>
            <a:rect l="l" t="t" r="r" b="b"/>
            <a:pathLst>
              <a:path w="2490239" h="2490239">
                <a:moveTo>
                  <a:pt x="0" y="0"/>
                </a:moveTo>
                <a:lnTo>
                  <a:pt x="2490239" y="0"/>
                </a:lnTo>
                <a:lnTo>
                  <a:pt x="2490239" y="2490240"/>
                </a:lnTo>
                <a:lnTo>
                  <a:pt x="0" y="249024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82983" y="151263"/>
            <a:ext cx="3692511" cy="886276"/>
          </a:xfrm>
          <a:custGeom>
            <a:avLst/>
            <a:gdLst/>
            <a:ahLst/>
            <a:cxnLst/>
            <a:rect l="l" t="t" r="r" b="b"/>
            <a:pathLst>
              <a:path w="3692511" h="886276">
                <a:moveTo>
                  <a:pt x="0" y="0"/>
                </a:moveTo>
                <a:lnTo>
                  <a:pt x="3692512" y="0"/>
                </a:lnTo>
                <a:lnTo>
                  <a:pt x="3692512" y="886276"/>
                </a:lnTo>
                <a:lnTo>
                  <a:pt x="0" y="886276"/>
                </a:lnTo>
                <a:lnTo>
                  <a:pt x="0" y="0"/>
                </a:lnTo>
                <a:close/>
              </a:path>
            </a:pathLst>
          </a:custGeom>
          <a:blipFill>
            <a:blip r:embed="rId15"/>
            <a:stretch>
              <a:fillRect b="-5953"/>
            </a:stretch>
          </a:blipFill>
        </p:spPr>
      </p:sp>
      <p:sp>
        <p:nvSpPr>
          <p:cNvPr id="21" name="Freeform 21"/>
          <p:cNvSpPr/>
          <p:nvPr/>
        </p:nvSpPr>
        <p:spPr>
          <a:xfrm>
            <a:off x="5216272" y="2076247"/>
            <a:ext cx="7361356" cy="7780915"/>
          </a:xfrm>
          <a:custGeom>
            <a:avLst/>
            <a:gdLst/>
            <a:ahLst/>
            <a:cxnLst/>
            <a:rect l="l" t="t" r="r" b="b"/>
            <a:pathLst>
              <a:path w="7361356" h="7780915">
                <a:moveTo>
                  <a:pt x="0" y="0"/>
                </a:moveTo>
                <a:lnTo>
                  <a:pt x="7361356" y="0"/>
                </a:lnTo>
                <a:lnTo>
                  <a:pt x="7361356" y="7780915"/>
                </a:lnTo>
                <a:lnTo>
                  <a:pt x="0" y="7780915"/>
                </a:lnTo>
                <a:lnTo>
                  <a:pt x="0" y="0"/>
                </a:lnTo>
                <a:close/>
              </a:path>
            </a:pathLst>
          </a:custGeom>
          <a:blipFill>
            <a:blip r:embed="rId16">
              <a:alphaModFix amt="15000"/>
            </a:blip>
            <a:stretch>
              <a:fillRect/>
            </a:stretch>
          </a:blipFill>
        </p:spPr>
      </p:sp>
      <p:sp>
        <p:nvSpPr>
          <p:cNvPr id="22" name="TextBox 22"/>
          <p:cNvSpPr txBox="1"/>
          <p:nvPr/>
        </p:nvSpPr>
        <p:spPr>
          <a:xfrm>
            <a:off x="2785341" y="1117362"/>
            <a:ext cx="12717318" cy="1390411"/>
          </a:xfrm>
          <a:prstGeom prst="rect">
            <a:avLst/>
          </a:prstGeom>
        </p:spPr>
        <p:txBody>
          <a:bodyPr lIns="0" tIns="0" rIns="0" bIns="0" rtlCol="0" anchor="t">
            <a:spAutoFit/>
          </a:bodyPr>
          <a:lstStyle/>
          <a:p>
            <a:pPr algn="ctr">
              <a:lnSpc>
                <a:spcPts val="9822"/>
              </a:lnSpc>
            </a:pPr>
            <a:r>
              <a:rPr lang="en-US" sz="8540">
                <a:solidFill>
                  <a:srgbClr val="21264D"/>
                </a:solidFill>
                <a:latin typeface="Poppins Bold"/>
              </a:rPr>
              <a:t>POKOK PEMBAHASAN</a:t>
            </a:r>
          </a:p>
        </p:txBody>
      </p:sp>
      <p:sp>
        <p:nvSpPr>
          <p:cNvPr id="23" name="TextBox 23"/>
          <p:cNvSpPr txBox="1"/>
          <p:nvPr/>
        </p:nvSpPr>
        <p:spPr>
          <a:xfrm>
            <a:off x="3973475" y="3869740"/>
            <a:ext cx="3195307" cy="505354"/>
          </a:xfrm>
          <a:prstGeom prst="rect">
            <a:avLst/>
          </a:prstGeom>
        </p:spPr>
        <p:txBody>
          <a:bodyPr lIns="0" tIns="0" rIns="0" bIns="0" rtlCol="0" anchor="t">
            <a:spAutoFit/>
          </a:bodyPr>
          <a:lstStyle/>
          <a:p>
            <a:pPr algn="l">
              <a:lnSpc>
                <a:spcPts val="3545"/>
              </a:lnSpc>
            </a:pPr>
            <a:r>
              <a:rPr lang="en-US" sz="3083">
                <a:solidFill>
                  <a:srgbClr val="21264D"/>
                </a:solidFill>
                <a:latin typeface="Poppins Bold"/>
              </a:rPr>
              <a:t>CSR VS ESG</a:t>
            </a:r>
          </a:p>
        </p:txBody>
      </p:sp>
      <p:sp>
        <p:nvSpPr>
          <p:cNvPr id="24" name="TextBox 24"/>
          <p:cNvSpPr txBox="1"/>
          <p:nvPr/>
        </p:nvSpPr>
        <p:spPr>
          <a:xfrm>
            <a:off x="3973475" y="6755861"/>
            <a:ext cx="3195307" cy="505354"/>
          </a:xfrm>
          <a:prstGeom prst="rect">
            <a:avLst/>
          </a:prstGeom>
        </p:spPr>
        <p:txBody>
          <a:bodyPr lIns="0" tIns="0" rIns="0" bIns="0" rtlCol="0" anchor="t">
            <a:spAutoFit/>
          </a:bodyPr>
          <a:lstStyle/>
          <a:p>
            <a:pPr algn="l">
              <a:lnSpc>
                <a:spcPts val="3545"/>
              </a:lnSpc>
            </a:pPr>
            <a:r>
              <a:rPr lang="en-US" sz="3083">
                <a:solidFill>
                  <a:srgbClr val="21264D"/>
                </a:solidFill>
                <a:latin typeface="Poppins Bold"/>
              </a:rPr>
              <a:t>3 PILAR ESG</a:t>
            </a:r>
          </a:p>
        </p:txBody>
      </p:sp>
      <p:sp>
        <p:nvSpPr>
          <p:cNvPr id="25" name="TextBox 25"/>
          <p:cNvSpPr txBox="1"/>
          <p:nvPr/>
        </p:nvSpPr>
        <p:spPr>
          <a:xfrm>
            <a:off x="12339553" y="3600182"/>
            <a:ext cx="4096371" cy="875559"/>
          </a:xfrm>
          <a:prstGeom prst="rect">
            <a:avLst/>
          </a:prstGeom>
        </p:spPr>
        <p:txBody>
          <a:bodyPr lIns="0" tIns="0" rIns="0" bIns="0" rtlCol="0" anchor="t">
            <a:spAutoFit/>
          </a:bodyPr>
          <a:lstStyle/>
          <a:p>
            <a:pPr algn="l">
              <a:lnSpc>
                <a:spcPts val="3315"/>
              </a:lnSpc>
            </a:pPr>
            <a:r>
              <a:rPr lang="en-US" sz="2883">
                <a:solidFill>
                  <a:srgbClr val="21264D"/>
                </a:solidFill>
                <a:latin typeface="Poppins Bold"/>
              </a:rPr>
              <a:t>IMPLEMENTASI STRATEGI ESG</a:t>
            </a:r>
          </a:p>
        </p:txBody>
      </p:sp>
      <p:sp>
        <p:nvSpPr>
          <p:cNvPr id="26" name="TextBox 26"/>
          <p:cNvSpPr txBox="1"/>
          <p:nvPr/>
        </p:nvSpPr>
        <p:spPr>
          <a:xfrm>
            <a:off x="12206203" y="6597612"/>
            <a:ext cx="4767545" cy="817140"/>
          </a:xfrm>
          <a:prstGeom prst="rect">
            <a:avLst/>
          </a:prstGeom>
        </p:spPr>
        <p:txBody>
          <a:bodyPr lIns="0" tIns="0" rIns="0" bIns="0" rtlCol="0" anchor="t">
            <a:spAutoFit/>
          </a:bodyPr>
          <a:lstStyle/>
          <a:p>
            <a:pPr algn="l">
              <a:lnSpc>
                <a:spcPts val="3084"/>
              </a:lnSpc>
            </a:pPr>
            <a:r>
              <a:rPr lang="en-US" sz="2683">
                <a:solidFill>
                  <a:srgbClr val="21264D"/>
                </a:solidFill>
                <a:latin typeface="Poppins Bold"/>
              </a:rPr>
              <a:t>AUDIT ESG DAN PENILAIAN MATERIALS</a:t>
            </a:r>
          </a:p>
        </p:txBody>
      </p:sp>
      <p:sp>
        <p:nvSpPr>
          <p:cNvPr id="27" name="TextBox 27"/>
          <p:cNvSpPr txBox="1"/>
          <p:nvPr/>
        </p:nvSpPr>
        <p:spPr>
          <a:xfrm>
            <a:off x="7546347" y="8828131"/>
            <a:ext cx="3195307" cy="817140"/>
          </a:xfrm>
          <a:prstGeom prst="rect">
            <a:avLst/>
          </a:prstGeom>
        </p:spPr>
        <p:txBody>
          <a:bodyPr lIns="0" tIns="0" rIns="0" bIns="0" rtlCol="0" anchor="t">
            <a:spAutoFit/>
          </a:bodyPr>
          <a:lstStyle/>
          <a:p>
            <a:pPr algn="l">
              <a:lnSpc>
                <a:spcPts val="3084"/>
              </a:lnSpc>
            </a:pPr>
            <a:r>
              <a:rPr lang="en-US" sz="2683">
                <a:solidFill>
                  <a:srgbClr val="21264D"/>
                </a:solidFill>
                <a:latin typeface="Poppins Bold"/>
              </a:rPr>
              <a:t>KERANGKA PELAPORAN ESG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4296747" y="2271800"/>
            <a:ext cx="8465680" cy="689022"/>
          </a:xfrm>
          <a:prstGeom prst="rect">
            <a:avLst/>
          </a:prstGeom>
        </p:spPr>
        <p:txBody>
          <a:bodyPr lIns="0" tIns="0" rIns="0" bIns="0" rtlCol="0" anchor="t">
            <a:spAutoFit/>
          </a:bodyPr>
          <a:lstStyle/>
          <a:p>
            <a:pPr algn="ctr">
              <a:lnSpc>
                <a:spcPts val="5430"/>
              </a:lnSpc>
            </a:pPr>
            <a:r>
              <a:rPr lang="en-US" sz="5400">
                <a:solidFill>
                  <a:srgbClr val="21264D"/>
                </a:solidFill>
                <a:latin typeface="Poppins Bold"/>
              </a:rPr>
              <a:t>PENDAHULUAN</a:t>
            </a:r>
          </a:p>
        </p:txBody>
      </p:sp>
      <p:sp>
        <p:nvSpPr>
          <p:cNvPr id="3" name="Freeform 3"/>
          <p:cNvSpPr/>
          <p:nvPr/>
        </p:nvSpPr>
        <p:spPr>
          <a:xfrm>
            <a:off x="3524842" y="3213722"/>
            <a:ext cx="11444302" cy="3727801"/>
          </a:xfrm>
          <a:custGeom>
            <a:avLst/>
            <a:gdLst/>
            <a:ahLst/>
            <a:cxnLst/>
            <a:rect l="l" t="t" r="r" b="b"/>
            <a:pathLst>
              <a:path w="11444302" h="3727801">
                <a:moveTo>
                  <a:pt x="0" y="0"/>
                </a:moveTo>
                <a:lnTo>
                  <a:pt x="11444302" y="0"/>
                </a:lnTo>
                <a:lnTo>
                  <a:pt x="11444302" y="3727801"/>
                </a:lnTo>
                <a:lnTo>
                  <a:pt x="0" y="37278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1381729" y="3651650"/>
            <a:ext cx="15524541" cy="6522597"/>
          </a:xfrm>
          <a:prstGeom prst="rect">
            <a:avLst/>
          </a:prstGeom>
        </p:spPr>
        <p:txBody>
          <a:bodyPr lIns="0" tIns="0" rIns="0" bIns="0" rtlCol="0" anchor="t">
            <a:spAutoFit/>
          </a:bodyPr>
          <a:lstStyle/>
          <a:p>
            <a:pPr algn="ctr">
              <a:lnSpc>
                <a:spcPts val="3738"/>
              </a:lnSpc>
            </a:pPr>
            <a:r>
              <a:rPr lang="en-US" sz="2670">
                <a:solidFill>
                  <a:srgbClr val="000000"/>
                </a:solidFill>
                <a:latin typeface="Open Sans 1 Bold"/>
              </a:rPr>
              <a:t>Pelaporan keberlanjutan adalah suatu bentuk pelaporan yang memungkinkan perusahaan menyampaikan kemajuan mereka menuju tujuan berdasarkan berbagai paramenter keberlanjutan, termasuk metrik lingkungan, sosial dan tata kelola, serta risiko dan dampak yang mungkin mereka hadapi saat ini atau di masa depan.</a:t>
            </a:r>
          </a:p>
          <a:p>
            <a:pPr algn="ctr">
              <a:lnSpc>
                <a:spcPts val="3738"/>
              </a:lnSpc>
            </a:pPr>
            <a:endParaRPr lang="en-US" sz="2670">
              <a:solidFill>
                <a:srgbClr val="000000"/>
              </a:solidFill>
              <a:latin typeface="Open Sans 1 Bold"/>
            </a:endParaRPr>
          </a:p>
          <a:p>
            <a:pPr algn="ctr">
              <a:lnSpc>
                <a:spcPts val="3736"/>
              </a:lnSpc>
            </a:pPr>
            <a:r>
              <a:rPr lang="en-US" sz="2670">
                <a:solidFill>
                  <a:srgbClr val="000000"/>
                </a:solidFill>
                <a:latin typeface="Open Sans 1 Bold"/>
              </a:rPr>
              <a:t>Tujuannutama pelaporan keberlanjutan adalah untuk mendorong tindakan nyata menuju upaya tersebut. Pelaporan keberlanjutan membantu perusahaan mengkomunikasikan dampak positif dan negatif dari tindakan mereka terhadap lingkungan, masyarakat serta perekonomian, dan dengan demikian menetapkan prioritas.</a:t>
            </a:r>
          </a:p>
          <a:p>
            <a:pPr algn="ctr">
              <a:lnSpc>
                <a:spcPts val="3736"/>
              </a:lnSpc>
            </a:pPr>
            <a:endParaRPr lang="en-US" sz="2670">
              <a:solidFill>
                <a:srgbClr val="000000"/>
              </a:solidFill>
              <a:latin typeface="Open Sans 1 Bold"/>
            </a:endParaRPr>
          </a:p>
          <a:p>
            <a:pPr algn="ctr">
              <a:lnSpc>
                <a:spcPts val="3736"/>
              </a:lnSpc>
            </a:pPr>
            <a:r>
              <a:rPr lang="en-US" sz="2670">
                <a:solidFill>
                  <a:srgbClr val="000000"/>
                </a:solidFill>
                <a:latin typeface="Open Sans 1 Bold"/>
              </a:rPr>
              <a:t>Untuk memberikan transparansi penuh dalam mengkomunikasikan kemajuan dan upaya keberlanjutan, format pelaporan dapat mencakup foto, angka, bagan. infografis, dan lain lain.</a:t>
            </a:r>
          </a:p>
          <a:p>
            <a:pPr algn="ctr">
              <a:lnSpc>
                <a:spcPts val="3738"/>
              </a:lnSpc>
            </a:pPr>
            <a:endParaRPr lang="en-US" sz="2670">
              <a:solidFill>
                <a:srgbClr val="000000"/>
              </a:solidFill>
              <a:latin typeface="Open Sans 1 Bold"/>
            </a:endParaRPr>
          </a:p>
        </p:txBody>
      </p:sp>
      <p:sp>
        <p:nvSpPr>
          <p:cNvPr id="5" name="Freeform 5"/>
          <p:cNvSpPr/>
          <p:nvPr/>
        </p:nvSpPr>
        <p:spPr>
          <a:xfrm>
            <a:off x="13300824" y="-4339040"/>
            <a:ext cx="7899014" cy="7658945"/>
          </a:xfrm>
          <a:custGeom>
            <a:avLst/>
            <a:gdLst/>
            <a:ahLst/>
            <a:cxnLst/>
            <a:rect l="l" t="t" r="r" b="b"/>
            <a:pathLst>
              <a:path w="7899014" h="7658945">
                <a:moveTo>
                  <a:pt x="0" y="0"/>
                </a:moveTo>
                <a:lnTo>
                  <a:pt x="7899014" y="0"/>
                </a:lnTo>
                <a:lnTo>
                  <a:pt x="7899014" y="7658945"/>
                </a:lnTo>
                <a:lnTo>
                  <a:pt x="0" y="76589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6" name="Group 6"/>
          <p:cNvGrpSpPr/>
          <p:nvPr/>
        </p:nvGrpSpPr>
        <p:grpSpPr>
          <a:xfrm>
            <a:off x="-3045964" y="209058"/>
            <a:ext cx="3657600" cy="2007108"/>
            <a:chOff x="0" y="0"/>
            <a:chExt cx="4876800" cy="2676144"/>
          </a:xfrm>
        </p:grpSpPr>
        <p:sp>
          <p:nvSpPr>
            <p:cNvPr id="7" name="Freeform 7"/>
            <p:cNvSpPr/>
            <p:nvPr/>
          </p:nvSpPr>
          <p:spPr>
            <a:xfrm>
              <a:off x="0" y="0"/>
              <a:ext cx="4876800" cy="2676144"/>
            </a:xfrm>
            <a:custGeom>
              <a:avLst/>
              <a:gdLst/>
              <a:ahLst/>
              <a:cxnLst/>
              <a:rect l="l" t="t" r="r" b="b"/>
              <a:pathLst>
                <a:path w="4876800" h="2676144">
                  <a:moveTo>
                    <a:pt x="0" y="0"/>
                  </a:moveTo>
                  <a:lnTo>
                    <a:pt x="4876800" y="0"/>
                  </a:lnTo>
                  <a:lnTo>
                    <a:pt x="4876800" y="2676144"/>
                  </a:lnTo>
                  <a:lnTo>
                    <a:pt x="0" y="2676144"/>
                  </a:lnTo>
                  <a:lnTo>
                    <a:pt x="0" y="0"/>
                  </a:lnTo>
                  <a:close/>
                </a:path>
              </a:pathLst>
            </a:custGeom>
            <a:blipFill>
              <a:blip r:embed="rId6"/>
              <a:stretch>
                <a:fillRect l="-63" r="-63"/>
              </a:stretch>
            </a:blipFill>
          </p:spPr>
        </p:sp>
      </p:grpSp>
      <p:sp>
        <p:nvSpPr>
          <p:cNvPr id="8" name="Freeform 8"/>
          <p:cNvSpPr/>
          <p:nvPr/>
        </p:nvSpPr>
        <p:spPr>
          <a:xfrm>
            <a:off x="82983" y="151263"/>
            <a:ext cx="3692511" cy="886276"/>
          </a:xfrm>
          <a:custGeom>
            <a:avLst/>
            <a:gdLst/>
            <a:ahLst/>
            <a:cxnLst/>
            <a:rect l="l" t="t" r="r" b="b"/>
            <a:pathLst>
              <a:path w="3692511" h="886276">
                <a:moveTo>
                  <a:pt x="0" y="0"/>
                </a:moveTo>
                <a:lnTo>
                  <a:pt x="3692512" y="0"/>
                </a:lnTo>
                <a:lnTo>
                  <a:pt x="3692512" y="886276"/>
                </a:lnTo>
                <a:lnTo>
                  <a:pt x="0" y="886276"/>
                </a:lnTo>
                <a:lnTo>
                  <a:pt x="0" y="0"/>
                </a:lnTo>
                <a:close/>
              </a:path>
            </a:pathLst>
          </a:custGeom>
          <a:blipFill>
            <a:blip r:embed="rId7"/>
            <a:stretch>
              <a:fillRect b="-5953"/>
            </a:stretch>
          </a:blipFill>
        </p:spPr>
      </p:sp>
      <p:sp>
        <p:nvSpPr>
          <p:cNvPr id="9" name="Freeform 9"/>
          <p:cNvSpPr/>
          <p:nvPr/>
        </p:nvSpPr>
        <p:spPr>
          <a:xfrm>
            <a:off x="4848909" y="1975740"/>
            <a:ext cx="7361356" cy="7780915"/>
          </a:xfrm>
          <a:custGeom>
            <a:avLst/>
            <a:gdLst/>
            <a:ahLst/>
            <a:cxnLst/>
            <a:rect l="l" t="t" r="r" b="b"/>
            <a:pathLst>
              <a:path w="7361356" h="7780915">
                <a:moveTo>
                  <a:pt x="0" y="0"/>
                </a:moveTo>
                <a:lnTo>
                  <a:pt x="7361356" y="0"/>
                </a:lnTo>
                <a:lnTo>
                  <a:pt x="7361356" y="7780915"/>
                </a:lnTo>
                <a:lnTo>
                  <a:pt x="0" y="7780915"/>
                </a:lnTo>
                <a:lnTo>
                  <a:pt x="0" y="0"/>
                </a:lnTo>
                <a:close/>
              </a:path>
            </a:pathLst>
          </a:custGeom>
          <a:blipFill>
            <a:blip r:embed="rId8">
              <a:alphaModFix amt="15000"/>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3661974" y="594401"/>
            <a:ext cx="6925620" cy="10287000"/>
            <a:chOff x="0" y="0"/>
            <a:chExt cx="9234160" cy="13716000"/>
          </a:xfrm>
        </p:grpSpPr>
        <p:sp>
          <p:nvSpPr>
            <p:cNvPr id="3" name="Freeform 3"/>
            <p:cNvSpPr/>
            <p:nvPr/>
          </p:nvSpPr>
          <p:spPr>
            <a:xfrm>
              <a:off x="0" y="0"/>
              <a:ext cx="9234170" cy="13716000"/>
            </a:xfrm>
            <a:custGeom>
              <a:avLst/>
              <a:gdLst/>
              <a:ahLst/>
              <a:cxnLst/>
              <a:rect l="l" t="t" r="r" b="b"/>
              <a:pathLst>
                <a:path w="9234170" h="13716000">
                  <a:moveTo>
                    <a:pt x="9234170" y="0"/>
                  </a:moveTo>
                  <a:lnTo>
                    <a:pt x="5911342" y="13716000"/>
                  </a:lnTo>
                  <a:lnTo>
                    <a:pt x="0" y="13716000"/>
                  </a:lnTo>
                  <a:lnTo>
                    <a:pt x="3284220" y="0"/>
                  </a:lnTo>
                  <a:lnTo>
                    <a:pt x="9234170" y="0"/>
                  </a:lnTo>
                  <a:close/>
                </a:path>
              </a:pathLst>
            </a:custGeom>
            <a:blipFill>
              <a:blip r:embed="rId2"/>
              <a:stretch>
                <a:fillRect l="-61123" r="-61123"/>
              </a:stretch>
            </a:blipFill>
          </p:spPr>
        </p:sp>
      </p:grpSp>
      <p:sp>
        <p:nvSpPr>
          <p:cNvPr id="4" name="Freeform 4"/>
          <p:cNvSpPr/>
          <p:nvPr/>
        </p:nvSpPr>
        <p:spPr>
          <a:xfrm>
            <a:off x="1023074" y="6067699"/>
            <a:ext cx="10877404" cy="2084715"/>
          </a:xfrm>
          <a:custGeom>
            <a:avLst/>
            <a:gdLst/>
            <a:ahLst/>
            <a:cxnLst/>
            <a:rect l="l" t="t" r="r" b="b"/>
            <a:pathLst>
              <a:path w="10877404" h="2084715">
                <a:moveTo>
                  <a:pt x="0" y="0"/>
                </a:moveTo>
                <a:lnTo>
                  <a:pt x="10877404" y="0"/>
                </a:lnTo>
                <a:lnTo>
                  <a:pt x="10877404" y="2084715"/>
                </a:lnTo>
                <a:lnTo>
                  <a:pt x="0" y="208471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3314411" y="6243364"/>
            <a:ext cx="2051035" cy="2051035"/>
          </a:xfrm>
          <a:custGeom>
            <a:avLst/>
            <a:gdLst/>
            <a:ahLst/>
            <a:cxnLst/>
            <a:rect l="l" t="t" r="r" b="b"/>
            <a:pathLst>
              <a:path w="2051035" h="2051035">
                <a:moveTo>
                  <a:pt x="0" y="0"/>
                </a:moveTo>
                <a:lnTo>
                  <a:pt x="2051035" y="0"/>
                </a:lnTo>
                <a:lnTo>
                  <a:pt x="2051035" y="2051036"/>
                </a:lnTo>
                <a:lnTo>
                  <a:pt x="0" y="20510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3094809" y="6853627"/>
            <a:ext cx="2490239" cy="2490239"/>
          </a:xfrm>
          <a:custGeom>
            <a:avLst/>
            <a:gdLst/>
            <a:ahLst/>
            <a:cxnLst/>
            <a:rect l="l" t="t" r="r" b="b"/>
            <a:pathLst>
              <a:path w="2490239" h="2490239">
                <a:moveTo>
                  <a:pt x="0" y="0"/>
                </a:moveTo>
                <a:lnTo>
                  <a:pt x="2490239" y="0"/>
                </a:lnTo>
                <a:lnTo>
                  <a:pt x="2490239" y="2490239"/>
                </a:lnTo>
                <a:lnTo>
                  <a:pt x="0" y="249023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TextBox 7"/>
          <p:cNvSpPr txBox="1"/>
          <p:nvPr/>
        </p:nvSpPr>
        <p:spPr>
          <a:xfrm>
            <a:off x="1641995" y="1487037"/>
            <a:ext cx="8115300" cy="1363007"/>
          </a:xfrm>
          <a:prstGeom prst="rect">
            <a:avLst/>
          </a:prstGeom>
        </p:spPr>
        <p:txBody>
          <a:bodyPr lIns="0" tIns="0" rIns="0" bIns="0" rtlCol="0" anchor="t">
            <a:spAutoFit/>
          </a:bodyPr>
          <a:lstStyle/>
          <a:p>
            <a:pPr algn="l">
              <a:lnSpc>
                <a:spcPts val="9633"/>
              </a:lnSpc>
            </a:pPr>
            <a:r>
              <a:rPr lang="en-US" sz="8377">
                <a:solidFill>
                  <a:srgbClr val="21264D"/>
                </a:solidFill>
                <a:latin typeface="Poppins Bold"/>
              </a:rPr>
              <a:t>CSR VS ESG</a:t>
            </a:r>
          </a:p>
        </p:txBody>
      </p:sp>
      <p:sp>
        <p:nvSpPr>
          <p:cNvPr id="8" name="Freeform 8"/>
          <p:cNvSpPr/>
          <p:nvPr/>
        </p:nvSpPr>
        <p:spPr>
          <a:xfrm>
            <a:off x="6777351" y="-4330118"/>
            <a:ext cx="7245960" cy="7025739"/>
          </a:xfrm>
          <a:custGeom>
            <a:avLst/>
            <a:gdLst/>
            <a:ahLst/>
            <a:cxnLst/>
            <a:rect l="l" t="t" r="r" b="b"/>
            <a:pathLst>
              <a:path w="7245960" h="7025739">
                <a:moveTo>
                  <a:pt x="0" y="0"/>
                </a:moveTo>
                <a:lnTo>
                  <a:pt x="7245960" y="0"/>
                </a:lnTo>
                <a:lnTo>
                  <a:pt x="7245960" y="7025739"/>
                </a:lnTo>
                <a:lnTo>
                  <a:pt x="0" y="702573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9" name="Group 9"/>
          <p:cNvGrpSpPr/>
          <p:nvPr/>
        </p:nvGrpSpPr>
        <p:grpSpPr>
          <a:xfrm>
            <a:off x="-3045964" y="209058"/>
            <a:ext cx="3657600" cy="2007108"/>
            <a:chOff x="0" y="0"/>
            <a:chExt cx="4876800" cy="2676144"/>
          </a:xfrm>
        </p:grpSpPr>
        <p:sp>
          <p:nvSpPr>
            <p:cNvPr id="10" name="Freeform 10"/>
            <p:cNvSpPr/>
            <p:nvPr/>
          </p:nvSpPr>
          <p:spPr>
            <a:xfrm>
              <a:off x="0" y="0"/>
              <a:ext cx="4876800" cy="2676144"/>
            </a:xfrm>
            <a:custGeom>
              <a:avLst/>
              <a:gdLst/>
              <a:ahLst/>
              <a:cxnLst/>
              <a:rect l="l" t="t" r="r" b="b"/>
              <a:pathLst>
                <a:path w="4876800" h="2676144">
                  <a:moveTo>
                    <a:pt x="0" y="0"/>
                  </a:moveTo>
                  <a:lnTo>
                    <a:pt x="4876800" y="0"/>
                  </a:lnTo>
                  <a:lnTo>
                    <a:pt x="4876800" y="2676144"/>
                  </a:lnTo>
                  <a:lnTo>
                    <a:pt x="0" y="2676144"/>
                  </a:lnTo>
                  <a:lnTo>
                    <a:pt x="0" y="0"/>
                  </a:lnTo>
                  <a:close/>
                </a:path>
              </a:pathLst>
            </a:custGeom>
            <a:blipFill>
              <a:blip r:embed="rId11"/>
              <a:stretch>
                <a:fillRect l="-63" r="-63"/>
              </a:stretch>
            </a:blipFill>
          </p:spPr>
        </p:sp>
      </p:grpSp>
      <p:grpSp>
        <p:nvGrpSpPr>
          <p:cNvPr id="11" name="Group 11"/>
          <p:cNvGrpSpPr/>
          <p:nvPr/>
        </p:nvGrpSpPr>
        <p:grpSpPr>
          <a:xfrm>
            <a:off x="11900478" y="6853627"/>
            <a:ext cx="685171" cy="830510"/>
            <a:chOff x="0" y="0"/>
            <a:chExt cx="913561" cy="1107347"/>
          </a:xfrm>
        </p:grpSpPr>
        <p:sp>
          <p:nvSpPr>
            <p:cNvPr id="12" name="Freeform 12"/>
            <p:cNvSpPr/>
            <p:nvPr/>
          </p:nvSpPr>
          <p:spPr>
            <a:xfrm>
              <a:off x="0" y="0"/>
              <a:ext cx="913511" cy="1107313"/>
            </a:xfrm>
            <a:custGeom>
              <a:avLst/>
              <a:gdLst/>
              <a:ahLst/>
              <a:cxnLst/>
              <a:rect l="l" t="t" r="r" b="b"/>
              <a:pathLst>
                <a:path w="913511" h="1107313">
                  <a:moveTo>
                    <a:pt x="0" y="0"/>
                  </a:moveTo>
                  <a:lnTo>
                    <a:pt x="913511" y="0"/>
                  </a:lnTo>
                  <a:lnTo>
                    <a:pt x="913511" y="1107313"/>
                  </a:lnTo>
                  <a:lnTo>
                    <a:pt x="0" y="1107313"/>
                  </a:lnTo>
                  <a:lnTo>
                    <a:pt x="0" y="0"/>
                  </a:lnTo>
                  <a:close/>
                </a:path>
              </a:pathLst>
            </a:custGeom>
            <a:blipFill>
              <a:blip r:embed="rId12"/>
              <a:stretch>
                <a:fillRect l="-964" r="-969" b="-3"/>
              </a:stretch>
            </a:blipFill>
          </p:spPr>
        </p:sp>
      </p:grpSp>
      <p:sp>
        <p:nvSpPr>
          <p:cNvPr id="13" name="AutoShape 13"/>
          <p:cNvSpPr/>
          <p:nvPr/>
        </p:nvSpPr>
        <p:spPr>
          <a:xfrm rot="7114970">
            <a:off x="5720997" y="4518004"/>
            <a:ext cx="1435463" cy="0"/>
          </a:xfrm>
          <a:prstGeom prst="line">
            <a:avLst/>
          </a:prstGeom>
          <a:ln w="9525" cap="rnd">
            <a:solidFill>
              <a:srgbClr val="4F81BD"/>
            </a:solidFill>
            <a:prstDash val="solid"/>
            <a:headEnd type="none" w="sm" len="sm"/>
            <a:tailEnd type="none" w="sm" len="sm"/>
          </a:ln>
        </p:spPr>
      </p:sp>
      <p:sp>
        <p:nvSpPr>
          <p:cNvPr id="14" name="AutoShape 14"/>
          <p:cNvSpPr/>
          <p:nvPr/>
        </p:nvSpPr>
        <p:spPr>
          <a:xfrm rot="3242746">
            <a:off x="5678363" y="4518004"/>
            <a:ext cx="1557182" cy="0"/>
          </a:xfrm>
          <a:prstGeom prst="line">
            <a:avLst/>
          </a:prstGeom>
          <a:ln w="9525" cap="rnd">
            <a:solidFill>
              <a:srgbClr val="4F81BD"/>
            </a:solidFill>
            <a:prstDash val="solid"/>
            <a:headEnd type="none" w="sm" len="sm"/>
            <a:tailEnd type="none" w="sm" len="sm"/>
          </a:ln>
        </p:spPr>
      </p:sp>
      <p:sp>
        <p:nvSpPr>
          <p:cNvPr id="15" name="Freeform 15"/>
          <p:cNvSpPr/>
          <p:nvPr/>
        </p:nvSpPr>
        <p:spPr>
          <a:xfrm>
            <a:off x="82983" y="151263"/>
            <a:ext cx="3692511" cy="886276"/>
          </a:xfrm>
          <a:custGeom>
            <a:avLst/>
            <a:gdLst/>
            <a:ahLst/>
            <a:cxnLst/>
            <a:rect l="l" t="t" r="r" b="b"/>
            <a:pathLst>
              <a:path w="3692511" h="886276">
                <a:moveTo>
                  <a:pt x="0" y="0"/>
                </a:moveTo>
                <a:lnTo>
                  <a:pt x="3692512" y="0"/>
                </a:lnTo>
                <a:lnTo>
                  <a:pt x="3692512" y="886276"/>
                </a:lnTo>
                <a:lnTo>
                  <a:pt x="0" y="886276"/>
                </a:lnTo>
                <a:lnTo>
                  <a:pt x="0" y="0"/>
                </a:lnTo>
                <a:close/>
              </a:path>
            </a:pathLst>
          </a:custGeom>
          <a:blipFill>
            <a:blip r:embed="rId13"/>
            <a:stretch>
              <a:fillRect b="-5953"/>
            </a:stretch>
          </a:blipFill>
        </p:spPr>
      </p:sp>
      <p:sp>
        <p:nvSpPr>
          <p:cNvPr id="16" name="TextBox 16"/>
          <p:cNvSpPr txBox="1"/>
          <p:nvPr/>
        </p:nvSpPr>
        <p:spPr>
          <a:xfrm>
            <a:off x="7342459" y="3882982"/>
            <a:ext cx="4900604" cy="1548408"/>
          </a:xfrm>
          <a:prstGeom prst="rect">
            <a:avLst/>
          </a:prstGeom>
        </p:spPr>
        <p:txBody>
          <a:bodyPr lIns="0" tIns="0" rIns="0" bIns="0" rtlCol="0" anchor="t">
            <a:spAutoFit/>
          </a:bodyPr>
          <a:lstStyle/>
          <a:p>
            <a:pPr algn="just">
              <a:lnSpc>
                <a:spcPts val="2394"/>
              </a:lnSpc>
            </a:pPr>
            <a:r>
              <a:rPr lang="en-US" sz="2083">
                <a:solidFill>
                  <a:srgbClr val="21264D"/>
                </a:solidFill>
                <a:latin typeface="Poppins Bold"/>
              </a:rPr>
              <a:t>ESG  (Evironmental, Social, and Governance)MENAWARKAN KERANGKA KERJA KOMPREHENSIF UNTUK NILAI DAN MENGUKUR KEBERHASILAN</a:t>
            </a:r>
          </a:p>
        </p:txBody>
      </p:sp>
      <p:sp>
        <p:nvSpPr>
          <p:cNvPr id="17" name="TextBox 17"/>
          <p:cNvSpPr txBox="1"/>
          <p:nvPr/>
        </p:nvSpPr>
        <p:spPr>
          <a:xfrm>
            <a:off x="1776043" y="3882982"/>
            <a:ext cx="3923603" cy="1548408"/>
          </a:xfrm>
          <a:prstGeom prst="rect">
            <a:avLst/>
          </a:prstGeom>
        </p:spPr>
        <p:txBody>
          <a:bodyPr lIns="0" tIns="0" rIns="0" bIns="0" rtlCol="0" anchor="t">
            <a:spAutoFit/>
          </a:bodyPr>
          <a:lstStyle/>
          <a:p>
            <a:pPr algn="just">
              <a:lnSpc>
                <a:spcPts val="2394"/>
              </a:lnSpc>
            </a:pPr>
            <a:r>
              <a:rPr lang="en-US" sz="2083">
                <a:solidFill>
                  <a:srgbClr val="21264D"/>
                </a:solidFill>
                <a:latin typeface="Poppins Bold"/>
              </a:rPr>
              <a:t>CSR </a:t>
            </a:r>
            <a:r>
              <a:rPr lang="en-US" sz="2083">
                <a:solidFill>
                  <a:srgbClr val="21264D"/>
                </a:solidFill>
                <a:latin typeface="Poppins Bold Italics"/>
              </a:rPr>
              <a:t>(Corporate Social Responbility</a:t>
            </a:r>
            <a:r>
              <a:rPr lang="en-US" sz="2083">
                <a:solidFill>
                  <a:srgbClr val="21264D"/>
                </a:solidFill>
                <a:latin typeface="Poppins Bold"/>
              </a:rPr>
              <a:t>) MEMBANTU MENETAPKAN NIAT DAN MEMASTIKAN AKUNTABILITAS</a:t>
            </a:r>
          </a:p>
        </p:txBody>
      </p:sp>
      <p:sp>
        <p:nvSpPr>
          <p:cNvPr id="18" name="TextBox 18"/>
          <p:cNvSpPr txBox="1"/>
          <p:nvPr/>
        </p:nvSpPr>
        <p:spPr>
          <a:xfrm>
            <a:off x="1776043" y="6092616"/>
            <a:ext cx="8648131" cy="2829623"/>
          </a:xfrm>
          <a:prstGeom prst="rect">
            <a:avLst/>
          </a:prstGeom>
        </p:spPr>
        <p:txBody>
          <a:bodyPr lIns="0" tIns="0" rIns="0" bIns="0" rtlCol="0" anchor="t">
            <a:spAutoFit/>
          </a:bodyPr>
          <a:lstStyle/>
          <a:p>
            <a:pPr algn="just">
              <a:lnSpc>
                <a:spcPts val="3261"/>
              </a:lnSpc>
            </a:pPr>
            <a:r>
              <a:rPr lang="en-US" sz="2329">
                <a:solidFill>
                  <a:srgbClr val="000000"/>
                </a:solidFill>
                <a:latin typeface="Arimo Bold"/>
              </a:rPr>
              <a:t>contoh antara hubungan CSR dan ESG adalah:</a:t>
            </a:r>
          </a:p>
          <a:p>
            <a:pPr algn="just">
              <a:lnSpc>
                <a:spcPts val="3261"/>
              </a:lnSpc>
            </a:pPr>
            <a:r>
              <a:rPr lang="en-US" sz="2329">
                <a:solidFill>
                  <a:srgbClr val="000000"/>
                </a:solidFill>
                <a:latin typeface="Arimo Bold"/>
              </a:rPr>
              <a:t>perusahaan teknologi yang ingin menerapkan praktik CSR. maka perusahaan dapat menyatakan secara terbuka komitmen untuk mengurangi jejak karbon dan mendukung komunitas lokal. melalui laporan ESG, perusahaan akan menguraikan rincian spesifik kebijakan CSR</a:t>
            </a:r>
            <a:r>
              <a:rPr lang="en-US" sz="2329">
                <a:solidFill>
                  <a:srgbClr val="000000"/>
                </a:solidFill>
                <a:latin typeface="Arimo"/>
              </a:rPr>
              <a:t>.</a:t>
            </a:r>
          </a:p>
          <a:p>
            <a:pPr algn="l">
              <a:lnSpc>
                <a:spcPts val="2754"/>
              </a:lnSpc>
            </a:pPr>
            <a:endParaRPr lang="en-US" sz="2329">
              <a:solidFill>
                <a:srgbClr val="000000"/>
              </a:solidFill>
              <a:latin typeface="Arimo"/>
            </a:endParaRPr>
          </a:p>
        </p:txBody>
      </p:sp>
      <p:sp>
        <p:nvSpPr>
          <p:cNvPr id="19" name="Freeform 19"/>
          <p:cNvSpPr/>
          <p:nvPr/>
        </p:nvSpPr>
        <p:spPr>
          <a:xfrm>
            <a:off x="4848909" y="1975740"/>
            <a:ext cx="7361356" cy="7780915"/>
          </a:xfrm>
          <a:custGeom>
            <a:avLst/>
            <a:gdLst/>
            <a:ahLst/>
            <a:cxnLst/>
            <a:rect l="l" t="t" r="r" b="b"/>
            <a:pathLst>
              <a:path w="7361356" h="7780915">
                <a:moveTo>
                  <a:pt x="0" y="0"/>
                </a:moveTo>
                <a:lnTo>
                  <a:pt x="7361356" y="0"/>
                </a:lnTo>
                <a:lnTo>
                  <a:pt x="7361356" y="7780915"/>
                </a:lnTo>
                <a:lnTo>
                  <a:pt x="0" y="7780915"/>
                </a:lnTo>
                <a:lnTo>
                  <a:pt x="0" y="0"/>
                </a:lnTo>
                <a:close/>
              </a:path>
            </a:pathLst>
          </a:custGeom>
          <a:blipFill>
            <a:blip r:embed="rId14">
              <a:alphaModFix amt="15000"/>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559456" y="420788"/>
            <a:ext cx="13991836" cy="1571079"/>
          </a:xfrm>
          <a:prstGeom prst="rect">
            <a:avLst/>
          </a:prstGeom>
        </p:spPr>
        <p:txBody>
          <a:bodyPr lIns="0" tIns="0" rIns="0" bIns="0" rtlCol="0" anchor="t">
            <a:spAutoFit/>
          </a:bodyPr>
          <a:lstStyle/>
          <a:p>
            <a:pPr algn="ctr">
              <a:lnSpc>
                <a:spcPts val="9822"/>
              </a:lnSpc>
            </a:pPr>
            <a:r>
              <a:rPr lang="en-US" sz="6000">
                <a:solidFill>
                  <a:srgbClr val="21264D"/>
                </a:solidFill>
                <a:latin typeface="Poppins Bold"/>
              </a:rPr>
              <a:t>PILAR ESG</a:t>
            </a:r>
          </a:p>
        </p:txBody>
      </p:sp>
      <p:sp>
        <p:nvSpPr>
          <p:cNvPr id="3" name="Freeform 3"/>
          <p:cNvSpPr/>
          <p:nvPr/>
        </p:nvSpPr>
        <p:spPr>
          <a:xfrm>
            <a:off x="3298882" y="2878053"/>
            <a:ext cx="825580" cy="825580"/>
          </a:xfrm>
          <a:custGeom>
            <a:avLst/>
            <a:gdLst/>
            <a:ahLst/>
            <a:cxnLst/>
            <a:rect l="l" t="t" r="r" b="b"/>
            <a:pathLst>
              <a:path w="825580" h="825580">
                <a:moveTo>
                  <a:pt x="0" y="0"/>
                </a:moveTo>
                <a:lnTo>
                  <a:pt x="825580" y="0"/>
                </a:lnTo>
                <a:lnTo>
                  <a:pt x="825580" y="825580"/>
                </a:lnTo>
                <a:lnTo>
                  <a:pt x="0" y="8255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1559456" y="5405876"/>
            <a:ext cx="873317" cy="466621"/>
          </a:xfrm>
          <a:prstGeom prst="rect">
            <a:avLst/>
          </a:prstGeom>
        </p:spPr>
        <p:txBody>
          <a:bodyPr lIns="0" tIns="0" rIns="0" bIns="0" rtlCol="0" anchor="t">
            <a:spAutoFit/>
          </a:bodyPr>
          <a:lstStyle/>
          <a:p>
            <a:pPr algn="ctr">
              <a:lnSpc>
                <a:spcPts val="3430"/>
              </a:lnSpc>
            </a:pPr>
            <a:r>
              <a:rPr lang="en-US" sz="2983">
                <a:solidFill>
                  <a:srgbClr val="FFFFFF"/>
                </a:solidFill>
                <a:latin typeface="Poppins Bold"/>
              </a:rPr>
              <a:t>01</a:t>
            </a:r>
          </a:p>
        </p:txBody>
      </p:sp>
      <p:sp>
        <p:nvSpPr>
          <p:cNvPr id="5" name="TextBox 5"/>
          <p:cNvSpPr txBox="1"/>
          <p:nvPr/>
        </p:nvSpPr>
        <p:spPr>
          <a:xfrm>
            <a:off x="10263250" y="5405876"/>
            <a:ext cx="873317" cy="466621"/>
          </a:xfrm>
          <a:prstGeom prst="rect">
            <a:avLst/>
          </a:prstGeom>
        </p:spPr>
        <p:txBody>
          <a:bodyPr lIns="0" tIns="0" rIns="0" bIns="0" rtlCol="0" anchor="t">
            <a:spAutoFit/>
          </a:bodyPr>
          <a:lstStyle/>
          <a:p>
            <a:pPr algn="ctr">
              <a:lnSpc>
                <a:spcPts val="3430"/>
              </a:lnSpc>
            </a:pPr>
            <a:r>
              <a:rPr lang="en-US" sz="2983">
                <a:solidFill>
                  <a:srgbClr val="FFFFFF"/>
                </a:solidFill>
                <a:latin typeface="Poppins Bold"/>
              </a:rPr>
              <a:t>03</a:t>
            </a:r>
          </a:p>
        </p:txBody>
      </p:sp>
      <p:sp>
        <p:nvSpPr>
          <p:cNvPr id="6" name="TextBox 6"/>
          <p:cNvSpPr txBox="1"/>
          <p:nvPr/>
        </p:nvSpPr>
        <p:spPr>
          <a:xfrm>
            <a:off x="1559456" y="7985256"/>
            <a:ext cx="873317" cy="466621"/>
          </a:xfrm>
          <a:prstGeom prst="rect">
            <a:avLst/>
          </a:prstGeom>
        </p:spPr>
        <p:txBody>
          <a:bodyPr lIns="0" tIns="0" rIns="0" bIns="0" rtlCol="0" anchor="t">
            <a:spAutoFit/>
          </a:bodyPr>
          <a:lstStyle/>
          <a:p>
            <a:pPr algn="ctr">
              <a:lnSpc>
                <a:spcPts val="3430"/>
              </a:lnSpc>
            </a:pPr>
            <a:r>
              <a:rPr lang="en-US" sz="2983">
                <a:solidFill>
                  <a:srgbClr val="FFFFFF"/>
                </a:solidFill>
                <a:latin typeface="Poppins Bold"/>
              </a:rPr>
              <a:t>02</a:t>
            </a:r>
          </a:p>
        </p:txBody>
      </p:sp>
      <p:sp>
        <p:nvSpPr>
          <p:cNvPr id="7" name="TextBox 7"/>
          <p:cNvSpPr txBox="1"/>
          <p:nvPr/>
        </p:nvSpPr>
        <p:spPr>
          <a:xfrm>
            <a:off x="10263250" y="7985256"/>
            <a:ext cx="873317" cy="445542"/>
          </a:xfrm>
          <a:prstGeom prst="rect">
            <a:avLst/>
          </a:prstGeom>
        </p:spPr>
        <p:txBody>
          <a:bodyPr lIns="0" tIns="0" rIns="0" bIns="0" rtlCol="0" anchor="t">
            <a:spAutoFit/>
          </a:bodyPr>
          <a:lstStyle/>
          <a:p>
            <a:pPr algn="ctr">
              <a:lnSpc>
                <a:spcPts val="3430"/>
              </a:lnSpc>
            </a:pPr>
            <a:r>
              <a:rPr lang="en-US" sz="2983">
                <a:solidFill>
                  <a:srgbClr val="FFFFFF"/>
                </a:solidFill>
                <a:latin typeface="Poppins Bold"/>
              </a:rPr>
              <a:t>\4</a:t>
            </a:r>
          </a:p>
        </p:txBody>
      </p:sp>
      <p:sp>
        <p:nvSpPr>
          <p:cNvPr id="8" name="TextBox 8"/>
          <p:cNvSpPr txBox="1"/>
          <p:nvPr/>
        </p:nvSpPr>
        <p:spPr>
          <a:xfrm>
            <a:off x="4876186" y="2667200"/>
            <a:ext cx="10774128" cy="1439164"/>
          </a:xfrm>
          <a:prstGeom prst="rect">
            <a:avLst/>
          </a:prstGeom>
        </p:spPr>
        <p:txBody>
          <a:bodyPr lIns="0" tIns="0" rIns="0" bIns="0" rtlCol="0" anchor="t">
            <a:spAutoFit/>
          </a:bodyPr>
          <a:lstStyle/>
          <a:p>
            <a:pPr algn="l">
              <a:lnSpc>
                <a:spcPts val="2279"/>
              </a:lnSpc>
            </a:pPr>
            <a:r>
              <a:rPr lang="en-US" sz="2400">
                <a:solidFill>
                  <a:srgbClr val="21264D"/>
                </a:solidFill>
                <a:latin typeface="Poppins Bold"/>
              </a:rPr>
              <a:t>Lingkungan</a:t>
            </a:r>
          </a:p>
          <a:p>
            <a:pPr algn="l">
              <a:lnSpc>
                <a:spcPts val="2280"/>
              </a:lnSpc>
            </a:pPr>
            <a:endParaRPr lang="en-US" sz="2400">
              <a:solidFill>
                <a:srgbClr val="21264D"/>
              </a:solidFill>
              <a:latin typeface="Poppins Bold"/>
            </a:endParaRPr>
          </a:p>
          <a:p>
            <a:pPr algn="l">
              <a:lnSpc>
                <a:spcPts val="2280"/>
              </a:lnSpc>
            </a:pPr>
            <a:r>
              <a:rPr lang="en-US" sz="1983">
                <a:solidFill>
                  <a:srgbClr val="21264D"/>
                </a:solidFill>
                <a:latin typeface="Poppins Bold"/>
              </a:rPr>
              <a:t>Meliputi Konsumsi energi, penggunaan air, emisi gas rumah kaca, pengelolaan sampah, polusi udara, hilangnya keanekaragaman hayati dan adaptasi perubahan iklim.</a:t>
            </a:r>
          </a:p>
        </p:txBody>
      </p:sp>
      <p:sp>
        <p:nvSpPr>
          <p:cNvPr id="9" name="Freeform 9"/>
          <p:cNvSpPr/>
          <p:nvPr/>
        </p:nvSpPr>
        <p:spPr>
          <a:xfrm>
            <a:off x="13946279" y="-4330118"/>
            <a:ext cx="7245960" cy="7025739"/>
          </a:xfrm>
          <a:custGeom>
            <a:avLst/>
            <a:gdLst/>
            <a:ahLst/>
            <a:cxnLst/>
            <a:rect l="l" t="t" r="r" b="b"/>
            <a:pathLst>
              <a:path w="7245960" h="7025739">
                <a:moveTo>
                  <a:pt x="0" y="0"/>
                </a:moveTo>
                <a:lnTo>
                  <a:pt x="7245960" y="0"/>
                </a:lnTo>
                <a:lnTo>
                  <a:pt x="7245960" y="7025739"/>
                </a:lnTo>
                <a:lnTo>
                  <a:pt x="0" y="70257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10" name="Group 10"/>
          <p:cNvGrpSpPr/>
          <p:nvPr/>
        </p:nvGrpSpPr>
        <p:grpSpPr>
          <a:xfrm>
            <a:off x="-3045964" y="209058"/>
            <a:ext cx="3657600" cy="2007108"/>
            <a:chOff x="0" y="0"/>
            <a:chExt cx="4876800" cy="2676144"/>
          </a:xfrm>
        </p:grpSpPr>
        <p:sp>
          <p:nvSpPr>
            <p:cNvPr id="11" name="Freeform 11"/>
            <p:cNvSpPr/>
            <p:nvPr/>
          </p:nvSpPr>
          <p:spPr>
            <a:xfrm>
              <a:off x="0" y="0"/>
              <a:ext cx="4876800" cy="2676144"/>
            </a:xfrm>
            <a:custGeom>
              <a:avLst/>
              <a:gdLst/>
              <a:ahLst/>
              <a:cxnLst/>
              <a:rect l="l" t="t" r="r" b="b"/>
              <a:pathLst>
                <a:path w="4876800" h="2676144">
                  <a:moveTo>
                    <a:pt x="0" y="0"/>
                  </a:moveTo>
                  <a:lnTo>
                    <a:pt x="4876800" y="0"/>
                  </a:lnTo>
                  <a:lnTo>
                    <a:pt x="4876800" y="2676144"/>
                  </a:lnTo>
                  <a:lnTo>
                    <a:pt x="0" y="2676144"/>
                  </a:lnTo>
                  <a:lnTo>
                    <a:pt x="0" y="0"/>
                  </a:lnTo>
                  <a:close/>
                </a:path>
              </a:pathLst>
            </a:custGeom>
            <a:blipFill>
              <a:blip r:embed="rId6"/>
              <a:stretch>
                <a:fillRect l="-63" r="-63"/>
              </a:stretch>
            </a:blipFill>
          </p:spPr>
        </p:sp>
      </p:grpSp>
      <p:sp>
        <p:nvSpPr>
          <p:cNvPr id="12" name="Freeform 12"/>
          <p:cNvSpPr/>
          <p:nvPr/>
        </p:nvSpPr>
        <p:spPr>
          <a:xfrm>
            <a:off x="3316398" y="7169201"/>
            <a:ext cx="825580" cy="825580"/>
          </a:xfrm>
          <a:custGeom>
            <a:avLst/>
            <a:gdLst/>
            <a:ahLst/>
            <a:cxnLst/>
            <a:rect l="l" t="t" r="r" b="b"/>
            <a:pathLst>
              <a:path w="825580" h="825580">
                <a:moveTo>
                  <a:pt x="0" y="0"/>
                </a:moveTo>
                <a:lnTo>
                  <a:pt x="825580" y="0"/>
                </a:lnTo>
                <a:lnTo>
                  <a:pt x="825580" y="825580"/>
                </a:lnTo>
                <a:lnTo>
                  <a:pt x="0" y="8255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13"/>
          <p:cNvSpPr/>
          <p:nvPr/>
        </p:nvSpPr>
        <p:spPr>
          <a:xfrm>
            <a:off x="3316399" y="5046917"/>
            <a:ext cx="825580" cy="825580"/>
          </a:xfrm>
          <a:custGeom>
            <a:avLst/>
            <a:gdLst/>
            <a:ahLst/>
            <a:cxnLst/>
            <a:rect l="l" t="t" r="r" b="b"/>
            <a:pathLst>
              <a:path w="825580" h="825580">
                <a:moveTo>
                  <a:pt x="0" y="0"/>
                </a:moveTo>
                <a:lnTo>
                  <a:pt x="825580" y="0"/>
                </a:lnTo>
                <a:lnTo>
                  <a:pt x="825580" y="825580"/>
                </a:lnTo>
                <a:lnTo>
                  <a:pt x="0" y="8255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4" name="TextBox 14"/>
          <p:cNvSpPr txBox="1"/>
          <p:nvPr/>
        </p:nvSpPr>
        <p:spPr>
          <a:xfrm>
            <a:off x="4876186" y="4951076"/>
            <a:ext cx="10344065" cy="1144211"/>
          </a:xfrm>
          <a:prstGeom prst="rect">
            <a:avLst/>
          </a:prstGeom>
        </p:spPr>
        <p:txBody>
          <a:bodyPr lIns="0" tIns="0" rIns="0" bIns="0" rtlCol="0" anchor="t">
            <a:spAutoFit/>
          </a:bodyPr>
          <a:lstStyle/>
          <a:p>
            <a:pPr algn="l">
              <a:lnSpc>
                <a:spcPts val="2279"/>
              </a:lnSpc>
            </a:pPr>
            <a:r>
              <a:rPr lang="en-US" sz="2400">
                <a:solidFill>
                  <a:srgbClr val="21264D"/>
                </a:solidFill>
                <a:latin typeface="Poppins Bold"/>
              </a:rPr>
              <a:t>Sosial</a:t>
            </a:r>
          </a:p>
          <a:p>
            <a:pPr algn="l">
              <a:lnSpc>
                <a:spcPts val="2280"/>
              </a:lnSpc>
            </a:pPr>
            <a:endParaRPr lang="en-US" sz="2400">
              <a:solidFill>
                <a:srgbClr val="21264D"/>
              </a:solidFill>
              <a:latin typeface="Poppins Bold"/>
            </a:endParaRPr>
          </a:p>
          <a:p>
            <a:pPr algn="l">
              <a:lnSpc>
                <a:spcPts val="2280"/>
              </a:lnSpc>
            </a:pPr>
            <a:r>
              <a:rPr lang="en-US" sz="1983">
                <a:solidFill>
                  <a:srgbClr val="21264D"/>
                </a:solidFill>
                <a:latin typeface="Poppins Bold"/>
              </a:rPr>
              <a:t>Meliputi Perlakuan perusahaan terhadap karyawan, pekerja rantai pasokan, anggota masyarakat dan kelompok masyarakat laiinya.</a:t>
            </a:r>
          </a:p>
        </p:txBody>
      </p:sp>
      <p:sp>
        <p:nvSpPr>
          <p:cNvPr id="15" name="TextBox 15"/>
          <p:cNvSpPr txBox="1"/>
          <p:nvPr/>
        </p:nvSpPr>
        <p:spPr>
          <a:xfrm>
            <a:off x="4777164" y="7068578"/>
            <a:ext cx="10774128" cy="1144211"/>
          </a:xfrm>
          <a:prstGeom prst="rect">
            <a:avLst/>
          </a:prstGeom>
        </p:spPr>
        <p:txBody>
          <a:bodyPr lIns="0" tIns="0" rIns="0" bIns="0" rtlCol="0" anchor="t">
            <a:spAutoFit/>
          </a:bodyPr>
          <a:lstStyle/>
          <a:p>
            <a:pPr algn="l">
              <a:lnSpc>
                <a:spcPts val="2279"/>
              </a:lnSpc>
            </a:pPr>
            <a:r>
              <a:rPr lang="en-US" sz="2400">
                <a:solidFill>
                  <a:srgbClr val="21264D"/>
                </a:solidFill>
                <a:latin typeface="Poppins Bold"/>
              </a:rPr>
              <a:t>Tata Kelola</a:t>
            </a:r>
          </a:p>
          <a:p>
            <a:pPr algn="l">
              <a:lnSpc>
                <a:spcPts val="2280"/>
              </a:lnSpc>
            </a:pPr>
            <a:endParaRPr lang="en-US" sz="2400">
              <a:solidFill>
                <a:srgbClr val="21264D"/>
              </a:solidFill>
              <a:latin typeface="Poppins Bold"/>
            </a:endParaRPr>
          </a:p>
          <a:p>
            <a:pPr algn="l">
              <a:lnSpc>
                <a:spcPts val="2280"/>
              </a:lnSpc>
            </a:pPr>
            <a:r>
              <a:rPr lang="en-US" sz="1983">
                <a:solidFill>
                  <a:srgbClr val="21264D"/>
                </a:solidFill>
                <a:latin typeface="Poppins Bold"/>
              </a:rPr>
              <a:t>Melibatkan praktik manajemen internal, kebijakan, dan pengendalian yang mengatur cara perusahaan beroprasi.</a:t>
            </a:r>
          </a:p>
        </p:txBody>
      </p:sp>
      <p:sp>
        <p:nvSpPr>
          <p:cNvPr id="16" name="Freeform 16"/>
          <p:cNvSpPr/>
          <p:nvPr/>
        </p:nvSpPr>
        <p:spPr>
          <a:xfrm>
            <a:off x="82983" y="151263"/>
            <a:ext cx="3692511" cy="886276"/>
          </a:xfrm>
          <a:custGeom>
            <a:avLst/>
            <a:gdLst/>
            <a:ahLst/>
            <a:cxnLst/>
            <a:rect l="l" t="t" r="r" b="b"/>
            <a:pathLst>
              <a:path w="3692511" h="886276">
                <a:moveTo>
                  <a:pt x="0" y="0"/>
                </a:moveTo>
                <a:lnTo>
                  <a:pt x="3692512" y="0"/>
                </a:lnTo>
                <a:lnTo>
                  <a:pt x="3692512" y="886276"/>
                </a:lnTo>
                <a:lnTo>
                  <a:pt x="0" y="886276"/>
                </a:lnTo>
                <a:lnTo>
                  <a:pt x="0" y="0"/>
                </a:lnTo>
                <a:close/>
              </a:path>
            </a:pathLst>
          </a:custGeom>
          <a:blipFill>
            <a:blip r:embed="rId7"/>
            <a:stretch>
              <a:fillRect b="-5953"/>
            </a:stretch>
          </a:blipFill>
        </p:spPr>
      </p:sp>
      <p:sp>
        <p:nvSpPr>
          <p:cNvPr id="17" name="Freeform 17"/>
          <p:cNvSpPr/>
          <p:nvPr/>
        </p:nvSpPr>
        <p:spPr>
          <a:xfrm>
            <a:off x="4848909" y="1975740"/>
            <a:ext cx="7361356" cy="7780915"/>
          </a:xfrm>
          <a:custGeom>
            <a:avLst/>
            <a:gdLst/>
            <a:ahLst/>
            <a:cxnLst/>
            <a:rect l="l" t="t" r="r" b="b"/>
            <a:pathLst>
              <a:path w="7361356" h="7780915">
                <a:moveTo>
                  <a:pt x="0" y="0"/>
                </a:moveTo>
                <a:lnTo>
                  <a:pt x="7361356" y="0"/>
                </a:lnTo>
                <a:lnTo>
                  <a:pt x="7361356" y="7780915"/>
                </a:lnTo>
                <a:lnTo>
                  <a:pt x="0" y="7780915"/>
                </a:lnTo>
                <a:lnTo>
                  <a:pt x="0" y="0"/>
                </a:lnTo>
                <a:close/>
              </a:path>
            </a:pathLst>
          </a:custGeom>
          <a:blipFill>
            <a:blip r:embed="rId8">
              <a:alphaModFix amt="15000"/>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82725" y="-1715208"/>
            <a:ext cx="7333546" cy="8468298"/>
            <a:chOff x="0" y="0"/>
            <a:chExt cx="9778061" cy="11291064"/>
          </a:xfrm>
        </p:grpSpPr>
        <p:sp>
          <p:nvSpPr>
            <p:cNvPr id="3" name="Freeform 3"/>
            <p:cNvSpPr/>
            <p:nvPr/>
          </p:nvSpPr>
          <p:spPr>
            <a:xfrm>
              <a:off x="0" y="0"/>
              <a:ext cx="9778111" cy="11291062"/>
            </a:xfrm>
            <a:custGeom>
              <a:avLst/>
              <a:gdLst/>
              <a:ahLst/>
              <a:cxnLst/>
              <a:rect l="l" t="t" r="r" b="b"/>
              <a:pathLst>
                <a:path w="9778111" h="11291062">
                  <a:moveTo>
                    <a:pt x="4888992" y="11291062"/>
                  </a:moveTo>
                  <a:lnTo>
                    <a:pt x="0" y="8468360"/>
                  </a:lnTo>
                  <a:lnTo>
                    <a:pt x="0" y="2822829"/>
                  </a:lnTo>
                  <a:lnTo>
                    <a:pt x="4888992" y="0"/>
                  </a:lnTo>
                  <a:lnTo>
                    <a:pt x="9778111" y="2822829"/>
                  </a:lnTo>
                  <a:lnTo>
                    <a:pt x="9778111" y="8468360"/>
                  </a:lnTo>
                  <a:lnTo>
                    <a:pt x="4888992" y="11291062"/>
                  </a:lnTo>
                  <a:close/>
                </a:path>
              </a:pathLst>
            </a:custGeom>
            <a:blipFill>
              <a:blip r:embed="rId2"/>
              <a:stretch>
                <a:fillRect b="-15531"/>
              </a:stretch>
            </a:blipFill>
          </p:spPr>
        </p:sp>
      </p:grpSp>
      <p:grpSp>
        <p:nvGrpSpPr>
          <p:cNvPr id="4" name="Group 4"/>
          <p:cNvGrpSpPr/>
          <p:nvPr/>
        </p:nvGrpSpPr>
        <p:grpSpPr>
          <a:xfrm rot="1802135">
            <a:off x="1364549" y="3791513"/>
            <a:ext cx="371392" cy="322774"/>
            <a:chOff x="0" y="0"/>
            <a:chExt cx="495189" cy="430365"/>
          </a:xfrm>
        </p:grpSpPr>
        <p:sp>
          <p:nvSpPr>
            <p:cNvPr id="5" name="Freeform 5"/>
            <p:cNvSpPr/>
            <p:nvPr/>
          </p:nvSpPr>
          <p:spPr>
            <a:xfrm>
              <a:off x="0" y="0"/>
              <a:ext cx="495173" cy="430403"/>
            </a:xfrm>
            <a:custGeom>
              <a:avLst/>
              <a:gdLst/>
              <a:ahLst/>
              <a:cxnLst/>
              <a:rect l="l" t="t" r="r" b="b"/>
              <a:pathLst>
                <a:path w="495173" h="430403">
                  <a:moveTo>
                    <a:pt x="0" y="0"/>
                  </a:moveTo>
                  <a:lnTo>
                    <a:pt x="495173" y="0"/>
                  </a:lnTo>
                  <a:lnTo>
                    <a:pt x="495173" y="430403"/>
                  </a:lnTo>
                  <a:lnTo>
                    <a:pt x="0" y="430403"/>
                  </a:lnTo>
                  <a:lnTo>
                    <a:pt x="0" y="0"/>
                  </a:lnTo>
                  <a:close/>
                </a:path>
              </a:pathLst>
            </a:custGeom>
            <a:blipFill>
              <a:blip r:embed="rId3"/>
              <a:stretch>
                <a:fillRect t="-155" r="-3" b="-146"/>
              </a:stretch>
            </a:blipFill>
          </p:spPr>
        </p:sp>
      </p:grpSp>
      <p:sp>
        <p:nvSpPr>
          <p:cNvPr id="6" name="Freeform 6"/>
          <p:cNvSpPr/>
          <p:nvPr/>
        </p:nvSpPr>
        <p:spPr>
          <a:xfrm>
            <a:off x="-1949847" y="8469431"/>
            <a:ext cx="7245960" cy="7025739"/>
          </a:xfrm>
          <a:custGeom>
            <a:avLst/>
            <a:gdLst/>
            <a:ahLst/>
            <a:cxnLst/>
            <a:rect l="l" t="t" r="r" b="b"/>
            <a:pathLst>
              <a:path w="7245960" h="7025739">
                <a:moveTo>
                  <a:pt x="0" y="0"/>
                </a:moveTo>
                <a:lnTo>
                  <a:pt x="7245960" y="0"/>
                </a:lnTo>
                <a:lnTo>
                  <a:pt x="7245960" y="7025739"/>
                </a:lnTo>
                <a:lnTo>
                  <a:pt x="0" y="702573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7" name="Group 7"/>
          <p:cNvGrpSpPr/>
          <p:nvPr/>
        </p:nvGrpSpPr>
        <p:grpSpPr>
          <a:xfrm>
            <a:off x="-3045964" y="209058"/>
            <a:ext cx="3657600" cy="2007108"/>
            <a:chOff x="0" y="0"/>
            <a:chExt cx="4876800" cy="2676144"/>
          </a:xfrm>
        </p:grpSpPr>
        <p:sp>
          <p:nvSpPr>
            <p:cNvPr id="8" name="Freeform 8"/>
            <p:cNvSpPr/>
            <p:nvPr/>
          </p:nvSpPr>
          <p:spPr>
            <a:xfrm>
              <a:off x="0" y="0"/>
              <a:ext cx="4876800" cy="2676144"/>
            </a:xfrm>
            <a:custGeom>
              <a:avLst/>
              <a:gdLst/>
              <a:ahLst/>
              <a:cxnLst/>
              <a:rect l="l" t="t" r="r" b="b"/>
              <a:pathLst>
                <a:path w="4876800" h="2676144">
                  <a:moveTo>
                    <a:pt x="0" y="0"/>
                  </a:moveTo>
                  <a:lnTo>
                    <a:pt x="4876800" y="0"/>
                  </a:lnTo>
                  <a:lnTo>
                    <a:pt x="4876800" y="2676144"/>
                  </a:lnTo>
                  <a:lnTo>
                    <a:pt x="0" y="2676144"/>
                  </a:lnTo>
                  <a:lnTo>
                    <a:pt x="0" y="0"/>
                  </a:lnTo>
                  <a:close/>
                </a:path>
              </a:pathLst>
            </a:custGeom>
            <a:blipFill>
              <a:blip r:embed="rId6"/>
              <a:stretch>
                <a:fillRect l="-63" r="-63"/>
              </a:stretch>
            </a:blipFill>
          </p:spPr>
        </p:sp>
      </p:grpSp>
      <p:sp>
        <p:nvSpPr>
          <p:cNvPr id="9" name="TextBox 9"/>
          <p:cNvSpPr txBox="1"/>
          <p:nvPr/>
        </p:nvSpPr>
        <p:spPr>
          <a:xfrm>
            <a:off x="1028700" y="837788"/>
            <a:ext cx="12080115" cy="721072"/>
          </a:xfrm>
          <a:prstGeom prst="rect">
            <a:avLst/>
          </a:prstGeom>
        </p:spPr>
        <p:txBody>
          <a:bodyPr lIns="0" tIns="0" rIns="0" bIns="0" rtlCol="0" anchor="t">
            <a:spAutoFit/>
          </a:bodyPr>
          <a:lstStyle/>
          <a:p>
            <a:pPr algn="ctr">
              <a:lnSpc>
                <a:spcPts val="5431"/>
              </a:lnSpc>
            </a:pPr>
            <a:r>
              <a:rPr lang="en-US" sz="4722">
                <a:solidFill>
                  <a:srgbClr val="21264D"/>
                </a:solidFill>
                <a:latin typeface="Poppins Bold"/>
              </a:rPr>
              <a:t>Implementasi Strategi ESG</a:t>
            </a:r>
          </a:p>
        </p:txBody>
      </p:sp>
      <p:grpSp>
        <p:nvGrpSpPr>
          <p:cNvPr id="10" name="Group 10"/>
          <p:cNvGrpSpPr/>
          <p:nvPr/>
        </p:nvGrpSpPr>
        <p:grpSpPr>
          <a:xfrm rot="1802135">
            <a:off x="1387133" y="4932561"/>
            <a:ext cx="371392" cy="322774"/>
            <a:chOff x="0" y="0"/>
            <a:chExt cx="495189" cy="430365"/>
          </a:xfrm>
        </p:grpSpPr>
        <p:sp>
          <p:nvSpPr>
            <p:cNvPr id="11" name="Freeform 11"/>
            <p:cNvSpPr/>
            <p:nvPr/>
          </p:nvSpPr>
          <p:spPr>
            <a:xfrm>
              <a:off x="0" y="0"/>
              <a:ext cx="495173" cy="430403"/>
            </a:xfrm>
            <a:custGeom>
              <a:avLst/>
              <a:gdLst/>
              <a:ahLst/>
              <a:cxnLst/>
              <a:rect l="l" t="t" r="r" b="b"/>
              <a:pathLst>
                <a:path w="495173" h="430403">
                  <a:moveTo>
                    <a:pt x="0" y="0"/>
                  </a:moveTo>
                  <a:lnTo>
                    <a:pt x="495173" y="0"/>
                  </a:lnTo>
                  <a:lnTo>
                    <a:pt x="495173" y="430403"/>
                  </a:lnTo>
                  <a:lnTo>
                    <a:pt x="0" y="430403"/>
                  </a:lnTo>
                  <a:lnTo>
                    <a:pt x="0" y="0"/>
                  </a:lnTo>
                  <a:close/>
                </a:path>
              </a:pathLst>
            </a:custGeom>
            <a:blipFill>
              <a:blip r:embed="rId3"/>
              <a:stretch>
                <a:fillRect t="-155" r="-3" b="-146"/>
              </a:stretch>
            </a:blipFill>
          </p:spPr>
        </p:sp>
      </p:grpSp>
      <p:grpSp>
        <p:nvGrpSpPr>
          <p:cNvPr id="12" name="Group 12"/>
          <p:cNvGrpSpPr/>
          <p:nvPr/>
        </p:nvGrpSpPr>
        <p:grpSpPr>
          <a:xfrm rot="1802135">
            <a:off x="1395141" y="7608503"/>
            <a:ext cx="371392" cy="322774"/>
            <a:chOff x="0" y="0"/>
            <a:chExt cx="495189" cy="430365"/>
          </a:xfrm>
        </p:grpSpPr>
        <p:sp>
          <p:nvSpPr>
            <p:cNvPr id="13" name="Freeform 13"/>
            <p:cNvSpPr/>
            <p:nvPr/>
          </p:nvSpPr>
          <p:spPr>
            <a:xfrm>
              <a:off x="0" y="0"/>
              <a:ext cx="495173" cy="430403"/>
            </a:xfrm>
            <a:custGeom>
              <a:avLst/>
              <a:gdLst/>
              <a:ahLst/>
              <a:cxnLst/>
              <a:rect l="l" t="t" r="r" b="b"/>
              <a:pathLst>
                <a:path w="495173" h="430403">
                  <a:moveTo>
                    <a:pt x="0" y="0"/>
                  </a:moveTo>
                  <a:lnTo>
                    <a:pt x="495173" y="0"/>
                  </a:lnTo>
                  <a:lnTo>
                    <a:pt x="495173" y="430403"/>
                  </a:lnTo>
                  <a:lnTo>
                    <a:pt x="0" y="430403"/>
                  </a:lnTo>
                  <a:lnTo>
                    <a:pt x="0" y="0"/>
                  </a:lnTo>
                  <a:close/>
                </a:path>
              </a:pathLst>
            </a:custGeom>
            <a:blipFill>
              <a:blip r:embed="rId3"/>
              <a:stretch>
                <a:fillRect t="-155" r="-3" b="-146"/>
              </a:stretch>
            </a:blipFill>
          </p:spPr>
        </p:sp>
      </p:grpSp>
      <p:grpSp>
        <p:nvGrpSpPr>
          <p:cNvPr id="14" name="Group 14"/>
          <p:cNvGrpSpPr/>
          <p:nvPr/>
        </p:nvGrpSpPr>
        <p:grpSpPr>
          <a:xfrm rot="1802135">
            <a:off x="1394386" y="6406262"/>
            <a:ext cx="371392" cy="322774"/>
            <a:chOff x="0" y="0"/>
            <a:chExt cx="495189" cy="430365"/>
          </a:xfrm>
        </p:grpSpPr>
        <p:sp>
          <p:nvSpPr>
            <p:cNvPr id="15" name="Freeform 15"/>
            <p:cNvSpPr/>
            <p:nvPr/>
          </p:nvSpPr>
          <p:spPr>
            <a:xfrm>
              <a:off x="0" y="0"/>
              <a:ext cx="495173" cy="430403"/>
            </a:xfrm>
            <a:custGeom>
              <a:avLst/>
              <a:gdLst/>
              <a:ahLst/>
              <a:cxnLst/>
              <a:rect l="l" t="t" r="r" b="b"/>
              <a:pathLst>
                <a:path w="495173" h="430403">
                  <a:moveTo>
                    <a:pt x="0" y="0"/>
                  </a:moveTo>
                  <a:lnTo>
                    <a:pt x="495173" y="0"/>
                  </a:lnTo>
                  <a:lnTo>
                    <a:pt x="495173" y="430403"/>
                  </a:lnTo>
                  <a:lnTo>
                    <a:pt x="0" y="430403"/>
                  </a:lnTo>
                  <a:lnTo>
                    <a:pt x="0" y="0"/>
                  </a:lnTo>
                  <a:close/>
                </a:path>
              </a:pathLst>
            </a:custGeom>
            <a:blipFill>
              <a:blip r:embed="rId3"/>
              <a:stretch>
                <a:fillRect t="-155" r="-3" b="-146"/>
              </a:stretch>
            </a:blipFill>
          </p:spPr>
        </p:sp>
      </p:grpSp>
      <p:grpSp>
        <p:nvGrpSpPr>
          <p:cNvPr id="16" name="Group 16"/>
          <p:cNvGrpSpPr/>
          <p:nvPr/>
        </p:nvGrpSpPr>
        <p:grpSpPr>
          <a:xfrm rot="1802135">
            <a:off x="8590244" y="3623677"/>
            <a:ext cx="371392" cy="322774"/>
            <a:chOff x="0" y="0"/>
            <a:chExt cx="495189" cy="430365"/>
          </a:xfrm>
        </p:grpSpPr>
        <p:sp>
          <p:nvSpPr>
            <p:cNvPr id="17" name="Freeform 17"/>
            <p:cNvSpPr/>
            <p:nvPr/>
          </p:nvSpPr>
          <p:spPr>
            <a:xfrm>
              <a:off x="0" y="0"/>
              <a:ext cx="495173" cy="430403"/>
            </a:xfrm>
            <a:custGeom>
              <a:avLst/>
              <a:gdLst/>
              <a:ahLst/>
              <a:cxnLst/>
              <a:rect l="l" t="t" r="r" b="b"/>
              <a:pathLst>
                <a:path w="495173" h="430403">
                  <a:moveTo>
                    <a:pt x="0" y="0"/>
                  </a:moveTo>
                  <a:lnTo>
                    <a:pt x="495173" y="0"/>
                  </a:lnTo>
                  <a:lnTo>
                    <a:pt x="495173" y="430403"/>
                  </a:lnTo>
                  <a:lnTo>
                    <a:pt x="0" y="430403"/>
                  </a:lnTo>
                  <a:lnTo>
                    <a:pt x="0" y="0"/>
                  </a:lnTo>
                  <a:close/>
                </a:path>
              </a:pathLst>
            </a:custGeom>
            <a:blipFill>
              <a:blip r:embed="rId3"/>
              <a:stretch>
                <a:fillRect t="-155" r="-3" b="-146"/>
              </a:stretch>
            </a:blipFill>
          </p:spPr>
        </p:sp>
      </p:grpSp>
      <p:grpSp>
        <p:nvGrpSpPr>
          <p:cNvPr id="18" name="Group 18"/>
          <p:cNvGrpSpPr/>
          <p:nvPr/>
        </p:nvGrpSpPr>
        <p:grpSpPr>
          <a:xfrm rot="1802135">
            <a:off x="8590242" y="7608504"/>
            <a:ext cx="371392" cy="322774"/>
            <a:chOff x="0" y="0"/>
            <a:chExt cx="495189" cy="430365"/>
          </a:xfrm>
        </p:grpSpPr>
        <p:sp>
          <p:nvSpPr>
            <p:cNvPr id="19" name="Freeform 19"/>
            <p:cNvSpPr/>
            <p:nvPr/>
          </p:nvSpPr>
          <p:spPr>
            <a:xfrm>
              <a:off x="0" y="0"/>
              <a:ext cx="495173" cy="430403"/>
            </a:xfrm>
            <a:custGeom>
              <a:avLst/>
              <a:gdLst/>
              <a:ahLst/>
              <a:cxnLst/>
              <a:rect l="l" t="t" r="r" b="b"/>
              <a:pathLst>
                <a:path w="495173" h="430403">
                  <a:moveTo>
                    <a:pt x="0" y="0"/>
                  </a:moveTo>
                  <a:lnTo>
                    <a:pt x="495173" y="0"/>
                  </a:lnTo>
                  <a:lnTo>
                    <a:pt x="495173" y="430403"/>
                  </a:lnTo>
                  <a:lnTo>
                    <a:pt x="0" y="430403"/>
                  </a:lnTo>
                  <a:lnTo>
                    <a:pt x="0" y="0"/>
                  </a:lnTo>
                  <a:close/>
                </a:path>
              </a:pathLst>
            </a:custGeom>
            <a:blipFill>
              <a:blip r:embed="rId3"/>
              <a:stretch>
                <a:fillRect t="-155" r="-3" b="-146"/>
              </a:stretch>
            </a:blipFill>
          </p:spPr>
        </p:sp>
      </p:grpSp>
      <p:grpSp>
        <p:nvGrpSpPr>
          <p:cNvPr id="20" name="Group 20"/>
          <p:cNvGrpSpPr/>
          <p:nvPr/>
        </p:nvGrpSpPr>
        <p:grpSpPr>
          <a:xfrm rot="1802135">
            <a:off x="8590244" y="6321909"/>
            <a:ext cx="371392" cy="322774"/>
            <a:chOff x="0" y="0"/>
            <a:chExt cx="495189" cy="430365"/>
          </a:xfrm>
        </p:grpSpPr>
        <p:sp>
          <p:nvSpPr>
            <p:cNvPr id="21" name="Freeform 21"/>
            <p:cNvSpPr/>
            <p:nvPr/>
          </p:nvSpPr>
          <p:spPr>
            <a:xfrm>
              <a:off x="0" y="0"/>
              <a:ext cx="495173" cy="430403"/>
            </a:xfrm>
            <a:custGeom>
              <a:avLst/>
              <a:gdLst/>
              <a:ahLst/>
              <a:cxnLst/>
              <a:rect l="l" t="t" r="r" b="b"/>
              <a:pathLst>
                <a:path w="495173" h="430403">
                  <a:moveTo>
                    <a:pt x="0" y="0"/>
                  </a:moveTo>
                  <a:lnTo>
                    <a:pt x="495173" y="0"/>
                  </a:lnTo>
                  <a:lnTo>
                    <a:pt x="495173" y="430403"/>
                  </a:lnTo>
                  <a:lnTo>
                    <a:pt x="0" y="430403"/>
                  </a:lnTo>
                  <a:lnTo>
                    <a:pt x="0" y="0"/>
                  </a:lnTo>
                  <a:close/>
                </a:path>
              </a:pathLst>
            </a:custGeom>
            <a:blipFill>
              <a:blip r:embed="rId3"/>
              <a:stretch>
                <a:fillRect t="-155" r="-3" b="-146"/>
              </a:stretch>
            </a:blipFill>
          </p:spPr>
        </p:sp>
      </p:grpSp>
      <p:grpSp>
        <p:nvGrpSpPr>
          <p:cNvPr id="22" name="Group 22"/>
          <p:cNvGrpSpPr/>
          <p:nvPr/>
        </p:nvGrpSpPr>
        <p:grpSpPr>
          <a:xfrm rot="1802135">
            <a:off x="8590242" y="4940247"/>
            <a:ext cx="371392" cy="322774"/>
            <a:chOff x="0" y="0"/>
            <a:chExt cx="495189" cy="430365"/>
          </a:xfrm>
        </p:grpSpPr>
        <p:sp>
          <p:nvSpPr>
            <p:cNvPr id="23" name="Freeform 23"/>
            <p:cNvSpPr/>
            <p:nvPr/>
          </p:nvSpPr>
          <p:spPr>
            <a:xfrm>
              <a:off x="0" y="0"/>
              <a:ext cx="495173" cy="430403"/>
            </a:xfrm>
            <a:custGeom>
              <a:avLst/>
              <a:gdLst/>
              <a:ahLst/>
              <a:cxnLst/>
              <a:rect l="l" t="t" r="r" b="b"/>
              <a:pathLst>
                <a:path w="495173" h="430403">
                  <a:moveTo>
                    <a:pt x="0" y="0"/>
                  </a:moveTo>
                  <a:lnTo>
                    <a:pt x="495173" y="0"/>
                  </a:lnTo>
                  <a:lnTo>
                    <a:pt x="495173" y="430403"/>
                  </a:lnTo>
                  <a:lnTo>
                    <a:pt x="0" y="430403"/>
                  </a:lnTo>
                  <a:lnTo>
                    <a:pt x="0" y="0"/>
                  </a:lnTo>
                  <a:close/>
                </a:path>
              </a:pathLst>
            </a:custGeom>
            <a:blipFill>
              <a:blip r:embed="rId3"/>
              <a:stretch>
                <a:fillRect t="-155" r="-3" b="-146"/>
              </a:stretch>
            </a:blipFill>
          </p:spPr>
        </p:sp>
      </p:grpSp>
      <p:sp>
        <p:nvSpPr>
          <p:cNvPr id="24" name="TextBox 24"/>
          <p:cNvSpPr txBox="1"/>
          <p:nvPr/>
        </p:nvSpPr>
        <p:spPr>
          <a:xfrm>
            <a:off x="1338542" y="1603217"/>
            <a:ext cx="12148858" cy="1564748"/>
          </a:xfrm>
          <a:prstGeom prst="rect">
            <a:avLst/>
          </a:prstGeom>
        </p:spPr>
        <p:txBody>
          <a:bodyPr lIns="0" tIns="0" rIns="0" bIns="0" rtlCol="0" anchor="t">
            <a:spAutoFit/>
          </a:bodyPr>
          <a:lstStyle/>
          <a:p>
            <a:pPr algn="l">
              <a:lnSpc>
                <a:spcPts val="5430"/>
              </a:lnSpc>
            </a:pPr>
            <a:r>
              <a:rPr lang="en-US" sz="2400">
                <a:solidFill>
                  <a:srgbClr val="21264D"/>
                </a:solidFill>
                <a:latin typeface="Poppins Bold"/>
              </a:rPr>
              <a:t>Delapan Langkah untuk Mengembangkan dan Menerapkan Strategi  ESG, yaitu:</a:t>
            </a:r>
          </a:p>
        </p:txBody>
      </p:sp>
      <p:sp>
        <p:nvSpPr>
          <p:cNvPr id="25" name="TextBox 25"/>
          <p:cNvSpPr txBox="1"/>
          <p:nvPr/>
        </p:nvSpPr>
        <p:spPr>
          <a:xfrm>
            <a:off x="9220200" y="3553609"/>
            <a:ext cx="5355571" cy="337840"/>
          </a:xfrm>
          <a:prstGeom prst="rect">
            <a:avLst/>
          </a:prstGeom>
        </p:spPr>
        <p:txBody>
          <a:bodyPr lIns="0" tIns="0" rIns="0" bIns="0" rtlCol="0" anchor="t">
            <a:spAutoFit/>
          </a:bodyPr>
          <a:lstStyle/>
          <a:p>
            <a:pPr algn="l">
              <a:lnSpc>
                <a:spcPts val="2899"/>
              </a:lnSpc>
            </a:pPr>
            <a:r>
              <a:rPr lang="en-US" sz="2071">
                <a:solidFill>
                  <a:srgbClr val="000000"/>
                </a:solidFill>
                <a:latin typeface="Open Sans 1 Bold"/>
              </a:rPr>
              <a:t>Buat peta jalan penerapan.</a:t>
            </a:r>
          </a:p>
        </p:txBody>
      </p:sp>
      <p:sp>
        <p:nvSpPr>
          <p:cNvPr id="26" name="TextBox 26"/>
          <p:cNvSpPr txBox="1"/>
          <p:nvPr/>
        </p:nvSpPr>
        <p:spPr>
          <a:xfrm>
            <a:off x="2032806" y="7508651"/>
            <a:ext cx="5355571" cy="699658"/>
          </a:xfrm>
          <a:prstGeom prst="rect">
            <a:avLst/>
          </a:prstGeom>
        </p:spPr>
        <p:txBody>
          <a:bodyPr lIns="0" tIns="0" rIns="0" bIns="0" rtlCol="0" anchor="t">
            <a:spAutoFit/>
          </a:bodyPr>
          <a:lstStyle/>
          <a:p>
            <a:pPr algn="l">
              <a:lnSpc>
                <a:spcPts val="2899"/>
              </a:lnSpc>
            </a:pPr>
            <a:r>
              <a:rPr lang="en-US" sz="2071">
                <a:solidFill>
                  <a:srgbClr val="000000"/>
                </a:solidFill>
                <a:latin typeface="Open Sans 1 Bold"/>
              </a:rPr>
              <a:t>Menetapkan tujuan-tujuan terukur untuk inisiatif-inisiatif ESG.</a:t>
            </a:r>
          </a:p>
        </p:txBody>
      </p:sp>
      <p:sp>
        <p:nvSpPr>
          <p:cNvPr id="27" name="TextBox 27"/>
          <p:cNvSpPr txBox="1"/>
          <p:nvPr/>
        </p:nvSpPr>
        <p:spPr>
          <a:xfrm>
            <a:off x="2057400" y="4926139"/>
            <a:ext cx="5355571" cy="699658"/>
          </a:xfrm>
          <a:prstGeom prst="rect">
            <a:avLst/>
          </a:prstGeom>
        </p:spPr>
        <p:txBody>
          <a:bodyPr lIns="0" tIns="0" rIns="0" bIns="0" rtlCol="0" anchor="t">
            <a:spAutoFit/>
          </a:bodyPr>
          <a:lstStyle/>
          <a:p>
            <a:pPr algn="l">
              <a:lnSpc>
                <a:spcPts val="2899"/>
              </a:lnSpc>
            </a:pPr>
            <a:r>
              <a:rPr lang="en-US" sz="2071">
                <a:solidFill>
                  <a:srgbClr val="000000"/>
                </a:solidFill>
                <a:latin typeface="Open Sans 1 Bold"/>
              </a:rPr>
              <a:t>Menilai materialitas isu-isu ESG yang berbeda.</a:t>
            </a:r>
          </a:p>
        </p:txBody>
      </p:sp>
      <p:sp>
        <p:nvSpPr>
          <p:cNvPr id="28" name="TextBox 28"/>
          <p:cNvSpPr txBox="1"/>
          <p:nvPr/>
        </p:nvSpPr>
        <p:spPr>
          <a:xfrm>
            <a:off x="2054289" y="6222059"/>
            <a:ext cx="5565711" cy="699658"/>
          </a:xfrm>
          <a:prstGeom prst="rect">
            <a:avLst/>
          </a:prstGeom>
        </p:spPr>
        <p:txBody>
          <a:bodyPr lIns="0" tIns="0" rIns="0" bIns="0" rtlCol="0" anchor="t">
            <a:spAutoFit/>
          </a:bodyPr>
          <a:lstStyle/>
          <a:p>
            <a:pPr algn="l">
              <a:lnSpc>
                <a:spcPts val="2899"/>
              </a:lnSpc>
            </a:pPr>
            <a:r>
              <a:rPr lang="en-US" sz="2071">
                <a:solidFill>
                  <a:srgbClr val="000000"/>
                </a:solidFill>
                <a:latin typeface="Open Sans 1 Bold"/>
              </a:rPr>
              <a:t>Menetapkan garis dasar </a:t>
            </a:r>
            <a:r>
              <a:rPr lang="en-US" sz="2071">
                <a:solidFill>
                  <a:srgbClr val="000000"/>
                </a:solidFill>
                <a:latin typeface="Open Sans 1 Bold Italics"/>
              </a:rPr>
              <a:t>(baseline) </a:t>
            </a:r>
            <a:r>
              <a:rPr lang="en-US" sz="2071">
                <a:solidFill>
                  <a:srgbClr val="000000"/>
                </a:solidFill>
                <a:latin typeface="Open Sans 1 Bold"/>
              </a:rPr>
              <a:t>mengenai kinerja ESG.</a:t>
            </a:r>
          </a:p>
        </p:txBody>
      </p:sp>
      <p:sp>
        <p:nvSpPr>
          <p:cNvPr id="29" name="TextBox 29"/>
          <p:cNvSpPr txBox="1"/>
          <p:nvPr/>
        </p:nvSpPr>
        <p:spPr>
          <a:xfrm>
            <a:off x="9220200" y="4806184"/>
            <a:ext cx="5355571" cy="699658"/>
          </a:xfrm>
          <a:prstGeom prst="rect">
            <a:avLst/>
          </a:prstGeom>
        </p:spPr>
        <p:txBody>
          <a:bodyPr lIns="0" tIns="0" rIns="0" bIns="0" rtlCol="0" anchor="t">
            <a:spAutoFit/>
          </a:bodyPr>
          <a:lstStyle/>
          <a:p>
            <a:pPr algn="l">
              <a:lnSpc>
                <a:spcPts val="2899"/>
              </a:lnSpc>
            </a:pPr>
            <a:r>
              <a:rPr lang="en-US" sz="2071">
                <a:solidFill>
                  <a:srgbClr val="000000"/>
                </a:solidFill>
                <a:latin typeface="Open Sans 1 Bold"/>
              </a:rPr>
              <a:t>Pilih standar dan kerangka yang akan digunakan.</a:t>
            </a:r>
          </a:p>
        </p:txBody>
      </p:sp>
      <p:sp>
        <p:nvSpPr>
          <p:cNvPr id="30" name="TextBox 30"/>
          <p:cNvSpPr txBox="1"/>
          <p:nvPr/>
        </p:nvSpPr>
        <p:spPr>
          <a:xfrm>
            <a:off x="2057400" y="3620706"/>
            <a:ext cx="5355571" cy="699658"/>
          </a:xfrm>
          <a:prstGeom prst="rect">
            <a:avLst/>
          </a:prstGeom>
        </p:spPr>
        <p:txBody>
          <a:bodyPr lIns="0" tIns="0" rIns="0" bIns="0" rtlCol="0" anchor="t">
            <a:spAutoFit/>
          </a:bodyPr>
          <a:lstStyle/>
          <a:p>
            <a:pPr algn="l">
              <a:lnSpc>
                <a:spcPts val="2899"/>
              </a:lnSpc>
            </a:pPr>
            <a:r>
              <a:rPr lang="en-US" sz="2071">
                <a:solidFill>
                  <a:srgbClr val="000000"/>
                </a:solidFill>
                <a:latin typeface="Open Sans 1 Bold"/>
              </a:rPr>
              <a:t>Mendapatkan masukan dari pemangku kepentingan internal dan eksternal.</a:t>
            </a:r>
          </a:p>
        </p:txBody>
      </p:sp>
      <p:sp>
        <p:nvSpPr>
          <p:cNvPr id="31" name="TextBox 31"/>
          <p:cNvSpPr txBox="1"/>
          <p:nvPr/>
        </p:nvSpPr>
        <p:spPr>
          <a:xfrm>
            <a:off x="9220198" y="7369418"/>
            <a:ext cx="5355571" cy="699658"/>
          </a:xfrm>
          <a:prstGeom prst="rect">
            <a:avLst/>
          </a:prstGeom>
        </p:spPr>
        <p:txBody>
          <a:bodyPr lIns="0" tIns="0" rIns="0" bIns="0" rtlCol="0" anchor="t">
            <a:spAutoFit/>
          </a:bodyPr>
          <a:lstStyle/>
          <a:p>
            <a:pPr algn="l">
              <a:lnSpc>
                <a:spcPts val="2899"/>
              </a:lnSpc>
            </a:pPr>
            <a:r>
              <a:rPr lang="en-US" sz="2071">
                <a:solidFill>
                  <a:srgbClr val="000000"/>
                </a:solidFill>
                <a:latin typeface="Open Sans 1 Bold"/>
              </a:rPr>
              <a:t>Meninjau dan merevisi strategi bila diperlukan.</a:t>
            </a:r>
          </a:p>
        </p:txBody>
      </p:sp>
      <p:sp>
        <p:nvSpPr>
          <p:cNvPr id="32" name="TextBox 32"/>
          <p:cNvSpPr txBox="1"/>
          <p:nvPr/>
        </p:nvSpPr>
        <p:spPr>
          <a:xfrm>
            <a:off x="9220199" y="6222058"/>
            <a:ext cx="5355571" cy="699658"/>
          </a:xfrm>
          <a:prstGeom prst="rect">
            <a:avLst/>
          </a:prstGeom>
        </p:spPr>
        <p:txBody>
          <a:bodyPr lIns="0" tIns="0" rIns="0" bIns="0" rtlCol="0" anchor="t">
            <a:spAutoFit/>
          </a:bodyPr>
          <a:lstStyle/>
          <a:p>
            <a:pPr algn="l">
              <a:lnSpc>
                <a:spcPts val="2899"/>
              </a:lnSpc>
            </a:pPr>
            <a:r>
              <a:rPr lang="en-US" sz="2071">
                <a:solidFill>
                  <a:srgbClr val="000000"/>
                </a:solidFill>
                <a:latin typeface="Open Sans 1 Bold"/>
              </a:rPr>
              <a:t>Mengumpulkan, menganalisis, dan melaporkan data ESG </a:t>
            </a:r>
          </a:p>
        </p:txBody>
      </p:sp>
      <p:sp>
        <p:nvSpPr>
          <p:cNvPr id="33" name="Freeform 33"/>
          <p:cNvSpPr/>
          <p:nvPr/>
        </p:nvSpPr>
        <p:spPr>
          <a:xfrm>
            <a:off x="4848909" y="1975740"/>
            <a:ext cx="7361356" cy="7780915"/>
          </a:xfrm>
          <a:custGeom>
            <a:avLst/>
            <a:gdLst/>
            <a:ahLst/>
            <a:cxnLst/>
            <a:rect l="l" t="t" r="r" b="b"/>
            <a:pathLst>
              <a:path w="7361356" h="7780915">
                <a:moveTo>
                  <a:pt x="0" y="0"/>
                </a:moveTo>
                <a:lnTo>
                  <a:pt x="7361356" y="0"/>
                </a:lnTo>
                <a:lnTo>
                  <a:pt x="7361356" y="7780915"/>
                </a:lnTo>
                <a:lnTo>
                  <a:pt x="0" y="7780915"/>
                </a:lnTo>
                <a:lnTo>
                  <a:pt x="0" y="0"/>
                </a:lnTo>
                <a:close/>
              </a:path>
            </a:pathLst>
          </a:custGeom>
          <a:blipFill>
            <a:blip r:embed="rId7">
              <a:alphaModFix amt="15000"/>
            </a:blip>
            <a:stretch>
              <a:fillRect/>
            </a:stretch>
          </a:blipFill>
        </p:spPr>
      </p:sp>
      <p:sp>
        <p:nvSpPr>
          <p:cNvPr id="34" name="Freeform 34"/>
          <p:cNvSpPr/>
          <p:nvPr/>
        </p:nvSpPr>
        <p:spPr>
          <a:xfrm>
            <a:off x="82983" y="151263"/>
            <a:ext cx="3692511" cy="886276"/>
          </a:xfrm>
          <a:custGeom>
            <a:avLst/>
            <a:gdLst/>
            <a:ahLst/>
            <a:cxnLst/>
            <a:rect l="l" t="t" r="r" b="b"/>
            <a:pathLst>
              <a:path w="3692511" h="886276">
                <a:moveTo>
                  <a:pt x="0" y="0"/>
                </a:moveTo>
                <a:lnTo>
                  <a:pt x="3692512" y="0"/>
                </a:lnTo>
                <a:lnTo>
                  <a:pt x="3692512" y="886276"/>
                </a:lnTo>
                <a:lnTo>
                  <a:pt x="0" y="886276"/>
                </a:lnTo>
                <a:lnTo>
                  <a:pt x="0" y="0"/>
                </a:lnTo>
                <a:close/>
              </a:path>
            </a:pathLst>
          </a:custGeom>
          <a:blipFill>
            <a:blip r:embed="rId8"/>
            <a:stretch>
              <a:fillRect b="-5953"/>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4835144" y="1096027"/>
            <a:ext cx="8465680" cy="1413570"/>
          </a:xfrm>
          <a:prstGeom prst="rect">
            <a:avLst/>
          </a:prstGeom>
        </p:spPr>
        <p:txBody>
          <a:bodyPr lIns="0" tIns="0" rIns="0" bIns="0" rtlCol="0" anchor="t">
            <a:spAutoFit/>
          </a:bodyPr>
          <a:lstStyle/>
          <a:p>
            <a:pPr algn="ctr">
              <a:lnSpc>
                <a:spcPts val="5430"/>
              </a:lnSpc>
            </a:pPr>
            <a:r>
              <a:rPr lang="en-US" sz="4722">
                <a:solidFill>
                  <a:srgbClr val="21264D"/>
                </a:solidFill>
                <a:latin typeface="Poppins Bold"/>
              </a:rPr>
              <a:t>Audit ESG dan Penilaian Materialitas</a:t>
            </a:r>
          </a:p>
        </p:txBody>
      </p:sp>
      <p:sp>
        <p:nvSpPr>
          <p:cNvPr id="3" name="Freeform 3"/>
          <p:cNvSpPr/>
          <p:nvPr/>
        </p:nvSpPr>
        <p:spPr>
          <a:xfrm>
            <a:off x="2682244" y="3994670"/>
            <a:ext cx="5106719" cy="4495271"/>
          </a:xfrm>
          <a:custGeom>
            <a:avLst/>
            <a:gdLst/>
            <a:ahLst/>
            <a:cxnLst/>
            <a:rect l="l" t="t" r="r" b="b"/>
            <a:pathLst>
              <a:path w="5106719" h="4495271">
                <a:moveTo>
                  <a:pt x="0" y="0"/>
                </a:moveTo>
                <a:lnTo>
                  <a:pt x="5106719" y="0"/>
                </a:lnTo>
                <a:lnTo>
                  <a:pt x="5106719" y="4495271"/>
                </a:lnTo>
                <a:lnTo>
                  <a:pt x="0" y="44952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3577794" y="7736171"/>
            <a:ext cx="3536936" cy="177669"/>
          </a:xfrm>
          <a:custGeom>
            <a:avLst/>
            <a:gdLst/>
            <a:ahLst/>
            <a:cxnLst/>
            <a:rect l="l" t="t" r="r" b="b"/>
            <a:pathLst>
              <a:path w="3536936" h="177669">
                <a:moveTo>
                  <a:pt x="0" y="0"/>
                </a:moveTo>
                <a:lnTo>
                  <a:pt x="3536936" y="0"/>
                </a:lnTo>
                <a:lnTo>
                  <a:pt x="3536936" y="177669"/>
                </a:lnTo>
                <a:lnTo>
                  <a:pt x="0" y="1776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0276589" y="3764087"/>
            <a:ext cx="5682716" cy="4956437"/>
          </a:xfrm>
          <a:custGeom>
            <a:avLst/>
            <a:gdLst/>
            <a:ahLst/>
            <a:cxnLst/>
            <a:rect l="l" t="t" r="r" b="b"/>
            <a:pathLst>
              <a:path w="5682716" h="4956437">
                <a:moveTo>
                  <a:pt x="0" y="0"/>
                </a:moveTo>
                <a:lnTo>
                  <a:pt x="5682716" y="0"/>
                </a:lnTo>
                <a:lnTo>
                  <a:pt x="5682716" y="4956437"/>
                </a:lnTo>
                <a:lnTo>
                  <a:pt x="0" y="495643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1061481" y="7833189"/>
            <a:ext cx="3536936" cy="177669"/>
          </a:xfrm>
          <a:custGeom>
            <a:avLst/>
            <a:gdLst/>
            <a:ahLst/>
            <a:cxnLst/>
            <a:rect l="l" t="t" r="r" b="b"/>
            <a:pathLst>
              <a:path w="3536936" h="177669">
                <a:moveTo>
                  <a:pt x="0" y="0"/>
                </a:moveTo>
                <a:lnTo>
                  <a:pt x="3536936" y="0"/>
                </a:lnTo>
                <a:lnTo>
                  <a:pt x="3536936" y="177669"/>
                </a:lnTo>
                <a:lnTo>
                  <a:pt x="0" y="17766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TextBox 7"/>
          <p:cNvSpPr txBox="1"/>
          <p:nvPr/>
        </p:nvSpPr>
        <p:spPr>
          <a:xfrm>
            <a:off x="3234360" y="5436359"/>
            <a:ext cx="4229480" cy="2082629"/>
          </a:xfrm>
          <a:prstGeom prst="rect">
            <a:avLst/>
          </a:prstGeom>
        </p:spPr>
        <p:txBody>
          <a:bodyPr lIns="0" tIns="0" rIns="0" bIns="0" rtlCol="0" anchor="t">
            <a:spAutoFit/>
          </a:bodyPr>
          <a:lstStyle/>
          <a:p>
            <a:pPr algn="ctr">
              <a:lnSpc>
                <a:spcPts val="3318"/>
              </a:lnSpc>
            </a:pPr>
            <a:r>
              <a:rPr lang="en-US" sz="2370">
                <a:solidFill>
                  <a:srgbClr val="000000"/>
                </a:solidFill>
                <a:latin typeface="Open Sans 1 Bold"/>
              </a:rPr>
              <a:t>Langkah untuk memastikan kepatuhan terhadap kode etik, konveksi HAM, dan standar lingkungan</a:t>
            </a:r>
          </a:p>
        </p:txBody>
      </p:sp>
      <p:sp>
        <p:nvSpPr>
          <p:cNvPr id="8" name="TextBox 8"/>
          <p:cNvSpPr txBox="1"/>
          <p:nvPr/>
        </p:nvSpPr>
        <p:spPr>
          <a:xfrm>
            <a:off x="9988591" y="4967662"/>
            <a:ext cx="5682716" cy="2501663"/>
          </a:xfrm>
          <a:prstGeom prst="rect">
            <a:avLst/>
          </a:prstGeom>
        </p:spPr>
        <p:txBody>
          <a:bodyPr lIns="0" tIns="0" rIns="0" bIns="0" rtlCol="0" anchor="t">
            <a:spAutoFit/>
          </a:bodyPr>
          <a:lstStyle/>
          <a:p>
            <a:pPr algn="ctr">
              <a:lnSpc>
                <a:spcPts val="3318"/>
              </a:lnSpc>
            </a:pPr>
            <a:r>
              <a:rPr lang="en-US" sz="2370">
                <a:solidFill>
                  <a:srgbClr val="000000"/>
                </a:solidFill>
                <a:latin typeface="Open Sans 1 Bold"/>
              </a:rPr>
              <a:t>Menentukan topk sosial, kelestarian lingkungan dab juga tata kelola yang menerapkan konsep materialitas akuntansi keuangan pada isu-isu EG dan memperluasnya pada apa yang disebut materialitas ganda.</a:t>
            </a:r>
          </a:p>
        </p:txBody>
      </p:sp>
      <p:sp>
        <p:nvSpPr>
          <p:cNvPr id="9" name="TextBox 9"/>
          <p:cNvSpPr txBox="1"/>
          <p:nvPr/>
        </p:nvSpPr>
        <p:spPr>
          <a:xfrm>
            <a:off x="3185584" y="4406501"/>
            <a:ext cx="4026199" cy="381422"/>
          </a:xfrm>
          <a:prstGeom prst="rect">
            <a:avLst/>
          </a:prstGeom>
        </p:spPr>
        <p:txBody>
          <a:bodyPr lIns="0" tIns="0" rIns="0" bIns="0" rtlCol="0" anchor="t">
            <a:spAutoFit/>
          </a:bodyPr>
          <a:lstStyle/>
          <a:p>
            <a:pPr algn="ctr">
              <a:lnSpc>
                <a:spcPts val="2886"/>
              </a:lnSpc>
            </a:pPr>
            <a:r>
              <a:rPr lang="en-US" sz="2510">
                <a:solidFill>
                  <a:srgbClr val="21264D"/>
                </a:solidFill>
                <a:latin typeface="Poppins Bold"/>
              </a:rPr>
              <a:t>Audit ESG</a:t>
            </a:r>
          </a:p>
        </p:txBody>
      </p:sp>
      <p:sp>
        <p:nvSpPr>
          <p:cNvPr id="10" name="TextBox 10"/>
          <p:cNvSpPr txBox="1"/>
          <p:nvPr/>
        </p:nvSpPr>
        <p:spPr>
          <a:xfrm>
            <a:off x="10738711" y="4406501"/>
            <a:ext cx="4026199" cy="381422"/>
          </a:xfrm>
          <a:prstGeom prst="rect">
            <a:avLst/>
          </a:prstGeom>
        </p:spPr>
        <p:txBody>
          <a:bodyPr lIns="0" tIns="0" rIns="0" bIns="0" rtlCol="0" anchor="t">
            <a:spAutoFit/>
          </a:bodyPr>
          <a:lstStyle/>
          <a:p>
            <a:pPr algn="ctr">
              <a:lnSpc>
                <a:spcPts val="2886"/>
              </a:lnSpc>
            </a:pPr>
            <a:r>
              <a:rPr lang="en-US" sz="2510">
                <a:solidFill>
                  <a:srgbClr val="21264D"/>
                </a:solidFill>
                <a:latin typeface="Poppins Bold"/>
              </a:rPr>
              <a:t>Penilaian Materialistis</a:t>
            </a:r>
          </a:p>
        </p:txBody>
      </p:sp>
      <p:sp>
        <p:nvSpPr>
          <p:cNvPr id="11" name="Freeform 11"/>
          <p:cNvSpPr/>
          <p:nvPr/>
        </p:nvSpPr>
        <p:spPr>
          <a:xfrm>
            <a:off x="13300824" y="-4339040"/>
            <a:ext cx="7899014" cy="7658945"/>
          </a:xfrm>
          <a:custGeom>
            <a:avLst/>
            <a:gdLst/>
            <a:ahLst/>
            <a:cxnLst/>
            <a:rect l="l" t="t" r="r" b="b"/>
            <a:pathLst>
              <a:path w="7899014" h="7658945">
                <a:moveTo>
                  <a:pt x="0" y="0"/>
                </a:moveTo>
                <a:lnTo>
                  <a:pt x="7899014" y="0"/>
                </a:lnTo>
                <a:lnTo>
                  <a:pt x="7899014" y="7658945"/>
                </a:lnTo>
                <a:lnTo>
                  <a:pt x="0" y="765894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2"/>
          <p:cNvGrpSpPr/>
          <p:nvPr/>
        </p:nvGrpSpPr>
        <p:grpSpPr>
          <a:xfrm>
            <a:off x="-3045964" y="209058"/>
            <a:ext cx="3657600" cy="2007108"/>
            <a:chOff x="0" y="0"/>
            <a:chExt cx="4876800" cy="2676144"/>
          </a:xfrm>
        </p:grpSpPr>
        <p:sp>
          <p:nvSpPr>
            <p:cNvPr id="13" name="Freeform 13"/>
            <p:cNvSpPr/>
            <p:nvPr/>
          </p:nvSpPr>
          <p:spPr>
            <a:xfrm>
              <a:off x="0" y="0"/>
              <a:ext cx="4876800" cy="2676144"/>
            </a:xfrm>
            <a:custGeom>
              <a:avLst/>
              <a:gdLst/>
              <a:ahLst/>
              <a:cxnLst/>
              <a:rect l="l" t="t" r="r" b="b"/>
              <a:pathLst>
                <a:path w="4876800" h="2676144">
                  <a:moveTo>
                    <a:pt x="0" y="0"/>
                  </a:moveTo>
                  <a:lnTo>
                    <a:pt x="4876800" y="0"/>
                  </a:lnTo>
                  <a:lnTo>
                    <a:pt x="4876800" y="2676144"/>
                  </a:lnTo>
                  <a:lnTo>
                    <a:pt x="0" y="2676144"/>
                  </a:lnTo>
                  <a:lnTo>
                    <a:pt x="0" y="0"/>
                  </a:lnTo>
                  <a:close/>
                </a:path>
              </a:pathLst>
            </a:custGeom>
            <a:blipFill>
              <a:blip r:embed="rId10"/>
              <a:stretch>
                <a:fillRect l="-63" r="-63"/>
              </a:stretch>
            </a:blipFill>
          </p:spPr>
        </p:sp>
      </p:grpSp>
      <p:sp>
        <p:nvSpPr>
          <p:cNvPr id="14" name="Freeform 14"/>
          <p:cNvSpPr/>
          <p:nvPr/>
        </p:nvSpPr>
        <p:spPr>
          <a:xfrm>
            <a:off x="82983" y="151263"/>
            <a:ext cx="3692511" cy="886276"/>
          </a:xfrm>
          <a:custGeom>
            <a:avLst/>
            <a:gdLst/>
            <a:ahLst/>
            <a:cxnLst/>
            <a:rect l="l" t="t" r="r" b="b"/>
            <a:pathLst>
              <a:path w="3692511" h="886276">
                <a:moveTo>
                  <a:pt x="0" y="0"/>
                </a:moveTo>
                <a:lnTo>
                  <a:pt x="3692512" y="0"/>
                </a:lnTo>
                <a:lnTo>
                  <a:pt x="3692512" y="886276"/>
                </a:lnTo>
                <a:lnTo>
                  <a:pt x="0" y="886276"/>
                </a:lnTo>
                <a:lnTo>
                  <a:pt x="0" y="0"/>
                </a:lnTo>
                <a:close/>
              </a:path>
            </a:pathLst>
          </a:custGeom>
          <a:blipFill>
            <a:blip r:embed="rId11"/>
            <a:stretch>
              <a:fillRect b="-5953"/>
            </a:stretch>
          </a:blipFill>
        </p:spPr>
      </p:sp>
      <p:sp>
        <p:nvSpPr>
          <p:cNvPr id="15" name="Freeform 15"/>
          <p:cNvSpPr/>
          <p:nvPr/>
        </p:nvSpPr>
        <p:spPr>
          <a:xfrm>
            <a:off x="4848909" y="1975740"/>
            <a:ext cx="7361356" cy="7780915"/>
          </a:xfrm>
          <a:custGeom>
            <a:avLst/>
            <a:gdLst/>
            <a:ahLst/>
            <a:cxnLst/>
            <a:rect l="l" t="t" r="r" b="b"/>
            <a:pathLst>
              <a:path w="7361356" h="7780915">
                <a:moveTo>
                  <a:pt x="0" y="0"/>
                </a:moveTo>
                <a:lnTo>
                  <a:pt x="7361356" y="0"/>
                </a:lnTo>
                <a:lnTo>
                  <a:pt x="7361356" y="7780915"/>
                </a:lnTo>
                <a:lnTo>
                  <a:pt x="0" y="7780915"/>
                </a:lnTo>
                <a:lnTo>
                  <a:pt x="0" y="0"/>
                </a:lnTo>
                <a:close/>
              </a:path>
            </a:pathLst>
          </a:custGeom>
          <a:blipFill>
            <a:blip r:embed="rId12">
              <a:alphaModFix amt="15000"/>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802135">
            <a:off x="2596155" y="3747989"/>
            <a:ext cx="371392" cy="322774"/>
            <a:chOff x="0" y="0"/>
            <a:chExt cx="495189" cy="430365"/>
          </a:xfrm>
        </p:grpSpPr>
        <p:sp>
          <p:nvSpPr>
            <p:cNvPr id="3" name="Freeform 3"/>
            <p:cNvSpPr/>
            <p:nvPr/>
          </p:nvSpPr>
          <p:spPr>
            <a:xfrm>
              <a:off x="0" y="0"/>
              <a:ext cx="495173" cy="430403"/>
            </a:xfrm>
            <a:custGeom>
              <a:avLst/>
              <a:gdLst/>
              <a:ahLst/>
              <a:cxnLst/>
              <a:rect l="l" t="t" r="r" b="b"/>
              <a:pathLst>
                <a:path w="495173" h="430403">
                  <a:moveTo>
                    <a:pt x="0" y="0"/>
                  </a:moveTo>
                  <a:lnTo>
                    <a:pt x="495173" y="0"/>
                  </a:lnTo>
                  <a:lnTo>
                    <a:pt x="495173" y="430403"/>
                  </a:lnTo>
                  <a:lnTo>
                    <a:pt x="0" y="430403"/>
                  </a:lnTo>
                  <a:lnTo>
                    <a:pt x="0" y="0"/>
                  </a:lnTo>
                  <a:close/>
                </a:path>
              </a:pathLst>
            </a:custGeom>
            <a:blipFill>
              <a:blip r:embed="rId2"/>
              <a:stretch>
                <a:fillRect t="-155" r="-3" b="-146"/>
              </a:stretch>
            </a:blipFill>
          </p:spPr>
        </p:sp>
      </p:grpSp>
      <p:sp>
        <p:nvSpPr>
          <p:cNvPr id="4" name="TextBox 4"/>
          <p:cNvSpPr txBox="1"/>
          <p:nvPr/>
        </p:nvSpPr>
        <p:spPr>
          <a:xfrm>
            <a:off x="10143574" y="3646740"/>
            <a:ext cx="5355571" cy="324272"/>
          </a:xfrm>
          <a:prstGeom prst="rect">
            <a:avLst/>
          </a:prstGeom>
        </p:spPr>
        <p:txBody>
          <a:bodyPr lIns="0" tIns="0" rIns="0" bIns="0" rtlCol="0" anchor="t">
            <a:spAutoFit/>
          </a:bodyPr>
          <a:lstStyle/>
          <a:p>
            <a:pPr algn="l">
              <a:lnSpc>
                <a:spcPts val="2899"/>
              </a:lnSpc>
            </a:pPr>
            <a:r>
              <a:rPr lang="en-US" sz="2799">
                <a:solidFill>
                  <a:srgbClr val="000000"/>
                </a:solidFill>
                <a:latin typeface="Open Sans 1 Bold"/>
              </a:rPr>
              <a:t>CDP</a:t>
            </a:r>
          </a:p>
        </p:txBody>
      </p:sp>
      <p:sp>
        <p:nvSpPr>
          <p:cNvPr id="5" name="Freeform 5"/>
          <p:cNvSpPr/>
          <p:nvPr/>
        </p:nvSpPr>
        <p:spPr>
          <a:xfrm>
            <a:off x="-1949847" y="8469431"/>
            <a:ext cx="7245960" cy="7025739"/>
          </a:xfrm>
          <a:custGeom>
            <a:avLst/>
            <a:gdLst/>
            <a:ahLst/>
            <a:cxnLst/>
            <a:rect l="l" t="t" r="r" b="b"/>
            <a:pathLst>
              <a:path w="7245960" h="7025739">
                <a:moveTo>
                  <a:pt x="0" y="0"/>
                </a:moveTo>
                <a:lnTo>
                  <a:pt x="7245960" y="0"/>
                </a:lnTo>
                <a:lnTo>
                  <a:pt x="7245960" y="7025739"/>
                </a:lnTo>
                <a:lnTo>
                  <a:pt x="0" y="702573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6" name="Group 6"/>
          <p:cNvGrpSpPr/>
          <p:nvPr/>
        </p:nvGrpSpPr>
        <p:grpSpPr>
          <a:xfrm>
            <a:off x="-3045964" y="209058"/>
            <a:ext cx="3657600" cy="2007108"/>
            <a:chOff x="0" y="0"/>
            <a:chExt cx="4876800" cy="2676144"/>
          </a:xfrm>
        </p:grpSpPr>
        <p:sp>
          <p:nvSpPr>
            <p:cNvPr id="7" name="Freeform 7"/>
            <p:cNvSpPr/>
            <p:nvPr/>
          </p:nvSpPr>
          <p:spPr>
            <a:xfrm>
              <a:off x="0" y="0"/>
              <a:ext cx="4876800" cy="2676144"/>
            </a:xfrm>
            <a:custGeom>
              <a:avLst/>
              <a:gdLst/>
              <a:ahLst/>
              <a:cxnLst/>
              <a:rect l="l" t="t" r="r" b="b"/>
              <a:pathLst>
                <a:path w="4876800" h="2676144">
                  <a:moveTo>
                    <a:pt x="0" y="0"/>
                  </a:moveTo>
                  <a:lnTo>
                    <a:pt x="4876800" y="0"/>
                  </a:lnTo>
                  <a:lnTo>
                    <a:pt x="4876800" y="2676144"/>
                  </a:lnTo>
                  <a:lnTo>
                    <a:pt x="0" y="2676144"/>
                  </a:lnTo>
                  <a:lnTo>
                    <a:pt x="0" y="0"/>
                  </a:lnTo>
                  <a:close/>
                </a:path>
              </a:pathLst>
            </a:custGeom>
            <a:blipFill>
              <a:blip r:embed="rId5"/>
              <a:stretch>
                <a:fillRect l="-63" r="-63"/>
              </a:stretch>
            </a:blipFill>
          </p:spPr>
        </p:sp>
      </p:grpSp>
      <p:sp>
        <p:nvSpPr>
          <p:cNvPr id="8" name="TextBox 8"/>
          <p:cNvSpPr txBox="1"/>
          <p:nvPr/>
        </p:nvSpPr>
        <p:spPr>
          <a:xfrm>
            <a:off x="2805563" y="1586801"/>
            <a:ext cx="12080115" cy="721072"/>
          </a:xfrm>
          <a:prstGeom prst="rect">
            <a:avLst/>
          </a:prstGeom>
        </p:spPr>
        <p:txBody>
          <a:bodyPr lIns="0" tIns="0" rIns="0" bIns="0" rtlCol="0" anchor="t">
            <a:spAutoFit/>
          </a:bodyPr>
          <a:lstStyle/>
          <a:p>
            <a:pPr algn="ctr">
              <a:lnSpc>
                <a:spcPts val="5431"/>
              </a:lnSpc>
            </a:pPr>
            <a:r>
              <a:rPr lang="en-US" sz="4722">
                <a:solidFill>
                  <a:srgbClr val="21264D"/>
                </a:solidFill>
                <a:latin typeface="Poppins Bold"/>
              </a:rPr>
              <a:t>Kerangka Pelaporan ESG</a:t>
            </a:r>
          </a:p>
        </p:txBody>
      </p:sp>
      <p:grpSp>
        <p:nvGrpSpPr>
          <p:cNvPr id="9" name="Group 9"/>
          <p:cNvGrpSpPr/>
          <p:nvPr/>
        </p:nvGrpSpPr>
        <p:grpSpPr>
          <a:xfrm rot="1802135">
            <a:off x="2596155" y="4944964"/>
            <a:ext cx="371392" cy="322774"/>
            <a:chOff x="0" y="0"/>
            <a:chExt cx="495189" cy="430365"/>
          </a:xfrm>
        </p:grpSpPr>
        <p:sp>
          <p:nvSpPr>
            <p:cNvPr id="10" name="Freeform 10"/>
            <p:cNvSpPr/>
            <p:nvPr/>
          </p:nvSpPr>
          <p:spPr>
            <a:xfrm>
              <a:off x="0" y="0"/>
              <a:ext cx="495173" cy="430403"/>
            </a:xfrm>
            <a:custGeom>
              <a:avLst/>
              <a:gdLst/>
              <a:ahLst/>
              <a:cxnLst/>
              <a:rect l="l" t="t" r="r" b="b"/>
              <a:pathLst>
                <a:path w="495173" h="430403">
                  <a:moveTo>
                    <a:pt x="0" y="0"/>
                  </a:moveTo>
                  <a:lnTo>
                    <a:pt x="495173" y="0"/>
                  </a:lnTo>
                  <a:lnTo>
                    <a:pt x="495173" y="430403"/>
                  </a:lnTo>
                  <a:lnTo>
                    <a:pt x="0" y="430403"/>
                  </a:lnTo>
                  <a:lnTo>
                    <a:pt x="0" y="0"/>
                  </a:lnTo>
                  <a:close/>
                </a:path>
              </a:pathLst>
            </a:custGeom>
            <a:blipFill>
              <a:blip r:embed="rId2"/>
              <a:stretch>
                <a:fillRect t="-155" r="-3" b="-146"/>
              </a:stretch>
            </a:blipFill>
          </p:spPr>
        </p:sp>
      </p:grpSp>
      <p:sp>
        <p:nvSpPr>
          <p:cNvPr id="11" name="TextBox 11"/>
          <p:cNvSpPr txBox="1"/>
          <p:nvPr/>
        </p:nvSpPr>
        <p:spPr>
          <a:xfrm>
            <a:off x="3788428" y="7517724"/>
            <a:ext cx="5355571" cy="324272"/>
          </a:xfrm>
          <a:prstGeom prst="rect">
            <a:avLst/>
          </a:prstGeom>
        </p:spPr>
        <p:txBody>
          <a:bodyPr lIns="0" tIns="0" rIns="0" bIns="0" rtlCol="0" anchor="t">
            <a:spAutoFit/>
          </a:bodyPr>
          <a:lstStyle/>
          <a:p>
            <a:pPr algn="l">
              <a:lnSpc>
                <a:spcPts val="2899"/>
              </a:lnSpc>
            </a:pPr>
            <a:r>
              <a:rPr lang="en-US" sz="2799">
                <a:solidFill>
                  <a:srgbClr val="000000"/>
                </a:solidFill>
                <a:latin typeface="Open Sans 1 Bold"/>
              </a:rPr>
              <a:t>Standar GRI</a:t>
            </a:r>
          </a:p>
        </p:txBody>
      </p:sp>
      <p:grpSp>
        <p:nvGrpSpPr>
          <p:cNvPr id="12" name="Group 12"/>
          <p:cNvGrpSpPr/>
          <p:nvPr/>
        </p:nvGrpSpPr>
        <p:grpSpPr>
          <a:xfrm rot="1802135">
            <a:off x="2619867" y="7494661"/>
            <a:ext cx="371392" cy="322774"/>
            <a:chOff x="0" y="0"/>
            <a:chExt cx="495189" cy="430365"/>
          </a:xfrm>
        </p:grpSpPr>
        <p:sp>
          <p:nvSpPr>
            <p:cNvPr id="13" name="Freeform 13"/>
            <p:cNvSpPr/>
            <p:nvPr/>
          </p:nvSpPr>
          <p:spPr>
            <a:xfrm>
              <a:off x="0" y="0"/>
              <a:ext cx="495173" cy="430403"/>
            </a:xfrm>
            <a:custGeom>
              <a:avLst/>
              <a:gdLst/>
              <a:ahLst/>
              <a:cxnLst/>
              <a:rect l="l" t="t" r="r" b="b"/>
              <a:pathLst>
                <a:path w="495173" h="430403">
                  <a:moveTo>
                    <a:pt x="0" y="0"/>
                  </a:moveTo>
                  <a:lnTo>
                    <a:pt x="495173" y="0"/>
                  </a:lnTo>
                  <a:lnTo>
                    <a:pt x="495173" y="430403"/>
                  </a:lnTo>
                  <a:lnTo>
                    <a:pt x="0" y="430403"/>
                  </a:lnTo>
                  <a:lnTo>
                    <a:pt x="0" y="0"/>
                  </a:lnTo>
                  <a:close/>
                </a:path>
              </a:pathLst>
            </a:custGeom>
            <a:blipFill>
              <a:blip r:embed="rId2"/>
              <a:stretch>
                <a:fillRect t="-155" r="-3" b="-146"/>
              </a:stretch>
            </a:blipFill>
          </p:spPr>
        </p:sp>
      </p:grpSp>
      <p:grpSp>
        <p:nvGrpSpPr>
          <p:cNvPr id="14" name="Group 14"/>
          <p:cNvGrpSpPr/>
          <p:nvPr/>
        </p:nvGrpSpPr>
        <p:grpSpPr>
          <a:xfrm rot="1802135">
            <a:off x="2603160" y="6228480"/>
            <a:ext cx="371392" cy="322774"/>
            <a:chOff x="0" y="0"/>
            <a:chExt cx="495189" cy="430365"/>
          </a:xfrm>
        </p:grpSpPr>
        <p:sp>
          <p:nvSpPr>
            <p:cNvPr id="15" name="Freeform 15"/>
            <p:cNvSpPr/>
            <p:nvPr/>
          </p:nvSpPr>
          <p:spPr>
            <a:xfrm>
              <a:off x="0" y="0"/>
              <a:ext cx="495173" cy="430403"/>
            </a:xfrm>
            <a:custGeom>
              <a:avLst/>
              <a:gdLst/>
              <a:ahLst/>
              <a:cxnLst/>
              <a:rect l="l" t="t" r="r" b="b"/>
              <a:pathLst>
                <a:path w="495173" h="430403">
                  <a:moveTo>
                    <a:pt x="0" y="0"/>
                  </a:moveTo>
                  <a:lnTo>
                    <a:pt x="495173" y="0"/>
                  </a:lnTo>
                  <a:lnTo>
                    <a:pt x="495173" y="430403"/>
                  </a:lnTo>
                  <a:lnTo>
                    <a:pt x="0" y="430403"/>
                  </a:lnTo>
                  <a:lnTo>
                    <a:pt x="0" y="0"/>
                  </a:lnTo>
                  <a:close/>
                </a:path>
              </a:pathLst>
            </a:custGeom>
            <a:blipFill>
              <a:blip r:embed="rId2"/>
              <a:stretch>
                <a:fillRect t="-155" r="-3" b="-146"/>
              </a:stretch>
            </a:blipFill>
          </p:spPr>
        </p:sp>
      </p:grpSp>
      <p:sp>
        <p:nvSpPr>
          <p:cNvPr id="16" name="TextBox 16"/>
          <p:cNvSpPr txBox="1"/>
          <p:nvPr/>
        </p:nvSpPr>
        <p:spPr>
          <a:xfrm>
            <a:off x="3765721" y="4999803"/>
            <a:ext cx="5355571" cy="324272"/>
          </a:xfrm>
          <a:prstGeom prst="rect">
            <a:avLst/>
          </a:prstGeom>
        </p:spPr>
        <p:txBody>
          <a:bodyPr lIns="0" tIns="0" rIns="0" bIns="0" rtlCol="0" anchor="t">
            <a:spAutoFit/>
          </a:bodyPr>
          <a:lstStyle/>
          <a:p>
            <a:pPr algn="l">
              <a:lnSpc>
                <a:spcPts val="2899"/>
              </a:lnSpc>
            </a:pPr>
            <a:r>
              <a:rPr lang="en-US" sz="2799">
                <a:solidFill>
                  <a:srgbClr val="000000"/>
                </a:solidFill>
                <a:latin typeface="Open Sans 1 Bold"/>
              </a:rPr>
              <a:t>Standar SASB</a:t>
            </a:r>
          </a:p>
        </p:txBody>
      </p:sp>
      <p:sp>
        <p:nvSpPr>
          <p:cNvPr id="17" name="TextBox 17"/>
          <p:cNvSpPr txBox="1"/>
          <p:nvPr/>
        </p:nvSpPr>
        <p:spPr>
          <a:xfrm>
            <a:off x="3765721" y="6298258"/>
            <a:ext cx="5565711" cy="324272"/>
          </a:xfrm>
          <a:prstGeom prst="rect">
            <a:avLst/>
          </a:prstGeom>
        </p:spPr>
        <p:txBody>
          <a:bodyPr lIns="0" tIns="0" rIns="0" bIns="0" rtlCol="0" anchor="t">
            <a:spAutoFit/>
          </a:bodyPr>
          <a:lstStyle/>
          <a:p>
            <a:pPr algn="l">
              <a:lnSpc>
                <a:spcPts val="2899"/>
              </a:lnSpc>
            </a:pPr>
            <a:r>
              <a:rPr lang="en-US" sz="2799">
                <a:solidFill>
                  <a:srgbClr val="000000"/>
                </a:solidFill>
                <a:latin typeface="Open Sans 1 Bold"/>
              </a:rPr>
              <a:t>Kerangka CDSB</a:t>
            </a:r>
          </a:p>
        </p:txBody>
      </p:sp>
      <p:grpSp>
        <p:nvGrpSpPr>
          <p:cNvPr id="18" name="Group 18"/>
          <p:cNvGrpSpPr/>
          <p:nvPr/>
        </p:nvGrpSpPr>
        <p:grpSpPr>
          <a:xfrm rot="1802135">
            <a:off x="9199845" y="3606687"/>
            <a:ext cx="371392" cy="322774"/>
            <a:chOff x="0" y="0"/>
            <a:chExt cx="495189" cy="430365"/>
          </a:xfrm>
        </p:grpSpPr>
        <p:sp>
          <p:nvSpPr>
            <p:cNvPr id="19" name="Freeform 19"/>
            <p:cNvSpPr/>
            <p:nvPr/>
          </p:nvSpPr>
          <p:spPr>
            <a:xfrm>
              <a:off x="0" y="0"/>
              <a:ext cx="495173" cy="430403"/>
            </a:xfrm>
            <a:custGeom>
              <a:avLst/>
              <a:gdLst/>
              <a:ahLst/>
              <a:cxnLst/>
              <a:rect l="l" t="t" r="r" b="b"/>
              <a:pathLst>
                <a:path w="495173" h="430403">
                  <a:moveTo>
                    <a:pt x="0" y="0"/>
                  </a:moveTo>
                  <a:lnTo>
                    <a:pt x="495173" y="0"/>
                  </a:lnTo>
                  <a:lnTo>
                    <a:pt x="495173" y="430403"/>
                  </a:lnTo>
                  <a:lnTo>
                    <a:pt x="0" y="430403"/>
                  </a:lnTo>
                  <a:lnTo>
                    <a:pt x="0" y="0"/>
                  </a:lnTo>
                  <a:close/>
                </a:path>
              </a:pathLst>
            </a:custGeom>
            <a:blipFill>
              <a:blip r:embed="rId2"/>
              <a:stretch>
                <a:fillRect t="-155" r="-3" b="-146"/>
              </a:stretch>
            </a:blipFill>
          </p:spPr>
        </p:sp>
      </p:grpSp>
      <p:grpSp>
        <p:nvGrpSpPr>
          <p:cNvPr id="20" name="Group 20"/>
          <p:cNvGrpSpPr/>
          <p:nvPr/>
        </p:nvGrpSpPr>
        <p:grpSpPr>
          <a:xfrm rot="1802135">
            <a:off x="9199845" y="7541375"/>
            <a:ext cx="371392" cy="322774"/>
            <a:chOff x="0" y="0"/>
            <a:chExt cx="495189" cy="430365"/>
          </a:xfrm>
        </p:grpSpPr>
        <p:sp>
          <p:nvSpPr>
            <p:cNvPr id="21" name="Freeform 21"/>
            <p:cNvSpPr/>
            <p:nvPr/>
          </p:nvSpPr>
          <p:spPr>
            <a:xfrm>
              <a:off x="0" y="0"/>
              <a:ext cx="495173" cy="430403"/>
            </a:xfrm>
            <a:custGeom>
              <a:avLst/>
              <a:gdLst/>
              <a:ahLst/>
              <a:cxnLst/>
              <a:rect l="l" t="t" r="r" b="b"/>
              <a:pathLst>
                <a:path w="495173" h="430403">
                  <a:moveTo>
                    <a:pt x="0" y="0"/>
                  </a:moveTo>
                  <a:lnTo>
                    <a:pt x="495173" y="0"/>
                  </a:lnTo>
                  <a:lnTo>
                    <a:pt x="495173" y="430403"/>
                  </a:lnTo>
                  <a:lnTo>
                    <a:pt x="0" y="430403"/>
                  </a:lnTo>
                  <a:lnTo>
                    <a:pt x="0" y="0"/>
                  </a:lnTo>
                  <a:close/>
                </a:path>
              </a:pathLst>
            </a:custGeom>
            <a:blipFill>
              <a:blip r:embed="rId2"/>
              <a:stretch>
                <a:fillRect t="-155" r="-3" b="-146"/>
              </a:stretch>
            </a:blipFill>
          </p:spPr>
        </p:sp>
      </p:grpSp>
      <p:grpSp>
        <p:nvGrpSpPr>
          <p:cNvPr id="22" name="Group 22"/>
          <p:cNvGrpSpPr/>
          <p:nvPr/>
        </p:nvGrpSpPr>
        <p:grpSpPr>
          <a:xfrm rot="1802135">
            <a:off x="9199846" y="6283240"/>
            <a:ext cx="371392" cy="322774"/>
            <a:chOff x="0" y="0"/>
            <a:chExt cx="495189" cy="430365"/>
          </a:xfrm>
        </p:grpSpPr>
        <p:sp>
          <p:nvSpPr>
            <p:cNvPr id="23" name="Freeform 23"/>
            <p:cNvSpPr/>
            <p:nvPr/>
          </p:nvSpPr>
          <p:spPr>
            <a:xfrm>
              <a:off x="0" y="0"/>
              <a:ext cx="495173" cy="430403"/>
            </a:xfrm>
            <a:custGeom>
              <a:avLst/>
              <a:gdLst/>
              <a:ahLst/>
              <a:cxnLst/>
              <a:rect l="l" t="t" r="r" b="b"/>
              <a:pathLst>
                <a:path w="495173" h="430403">
                  <a:moveTo>
                    <a:pt x="0" y="0"/>
                  </a:moveTo>
                  <a:lnTo>
                    <a:pt x="495173" y="0"/>
                  </a:lnTo>
                  <a:lnTo>
                    <a:pt x="495173" y="430403"/>
                  </a:lnTo>
                  <a:lnTo>
                    <a:pt x="0" y="430403"/>
                  </a:lnTo>
                  <a:lnTo>
                    <a:pt x="0" y="0"/>
                  </a:lnTo>
                  <a:close/>
                </a:path>
              </a:pathLst>
            </a:custGeom>
            <a:blipFill>
              <a:blip r:embed="rId2"/>
              <a:stretch>
                <a:fillRect t="-155" r="-3" b="-146"/>
              </a:stretch>
            </a:blipFill>
          </p:spPr>
        </p:sp>
      </p:grpSp>
      <p:grpSp>
        <p:nvGrpSpPr>
          <p:cNvPr id="24" name="Group 24"/>
          <p:cNvGrpSpPr/>
          <p:nvPr/>
        </p:nvGrpSpPr>
        <p:grpSpPr>
          <a:xfrm rot="1802135">
            <a:off x="9199844" y="4944963"/>
            <a:ext cx="371392" cy="322774"/>
            <a:chOff x="0" y="0"/>
            <a:chExt cx="495189" cy="430365"/>
          </a:xfrm>
        </p:grpSpPr>
        <p:sp>
          <p:nvSpPr>
            <p:cNvPr id="25" name="Freeform 25"/>
            <p:cNvSpPr/>
            <p:nvPr/>
          </p:nvSpPr>
          <p:spPr>
            <a:xfrm>
              <a:off x="0" y="0"/>
              <a:ext cx="495173" cy="430403"/>
            </a:xfrm>
            <a:custGeom>
              <a:avLst/>
              <a:gdLst/>
              <a:ahLst/>
              <a:cxnLst/>
              <a:rect l="l" t="t" r="r" b="b"/>
              <a:pathLst>
                <a:path w="495173" h="430403">
                  <a:moveTo>
                    <a:pt x="0" y="0"/>
                  </a:moveTo>
                  <a:lnTo>
                    <a:pt x="495173" y="0"/>
                  </a:lnTo>
                  <a:lnTo>
                    <a:pt x="495173" y="430403"/>
                  </a:lnTo>
                  <a:lnTo>
                    <a:pt x="0" y="430403"/>
                  </a:lnTo>
                  <a:lnTo>
                    <a:pt x="0" y="0"/>
                  </a:lnTo>
                  <a:close/>
                </a:path>
              </a:pathLst>
            </a:custGeom>
            <a:blipFill>
              <a:blip r:embed="rId2"/>
              <a:stretch>
                <a:fillRect t="-155" r="-3" b="-146"/>
              </a:stretch>
            </a:blipFill>
          </p:spPr>
        </p:sp>
      </p:grpSp>
      <p:sp>
        <p:nvSpPr>
          <p:cNvPr id="26" name="TextBox 26"/>
          <p:cNvSpPr txBox="1"/>
          <p:nvPr/>
        </p:nvSpPr>
        <p:spPr>
          <a:xfrm>
            <a:off x="10143574" y="4474232"/>
            <a:ext cx="5355571" cy="1068065"/>
          </a:xfrm>
          <a:prstGeom prst="rect">
            <a:avLst/>
          </a:prstGeom>
        </p:spPr>
        <p:txBody>
          <a:bodyPr lIns="0" tIns="0" rIns="0" bIns="0" rtlCol="0" anchor="t">
            <a:spAutoFit/>
          </a:bodyPr>
          <a:lstStyle/>
          <a:p>
            <a:pPr algn="l">
              <a:lnSpc>
                <a:spcPts val="2899"/>
              </a:lnSpc>
            </a:pPr>
            <a:r>
              <a:rPr lang="en-US" sz="2799">
                <a:solidFill>
                  <a:srgbClr val="000000"/>
                </a:solidFill>
                <a:latin typeface="Open Sans 1 Bold"/>
              </a:rPr>
              <a:t>Satgas Pengungkapan Keuangan Terkait Perubahan Iklim</a:t>
            </a:r>
          </a:p>
        </p:txBody>
      </p:sp>
      <p:sp>
        <p:nvSpPr>
          <p:cNvPr id="27" name="TextBox 27"/>
          <p:cNvSpPr txBox="1"/>
          <p:nvPr/>
        </p:nvSpPr>
        <p:spPr>
          <a:xfrm>
            <a:off x="3765722" y="3585104"/>
            <a:ext cx="5355571" cy="696168"/>
          </a:xfrm>
          <a:prstGeom prst="rect">
            <a:avLst/>
          </a:prstGeom>
        </p:spPr>
        <p:txBody>
          <a:bodyPr lIns="0" tIns="0" rIns="0" bIns="0" rtlCol="0" anchor="t">
            <a:spAutoFit/>
          </a:bodyPr>
          <a:lstStyle/>
          <a:p>
            <a:pPr algn="l">
              <a:lnSpc>
                <a:spcPts val="2899"/>
              </a:lnSpc>
            </a:pPr>
            <a:r>
              <a:rPr lang="en-US" sz="2799">
                <a:solidFill>
                  <a:srgbClr val="000000"/>
                </a:solidFill>
                <a:latin typeface="Open Sans 1 Bold"/>
              </a:rPr>
              <a:t>Standar Pengungkapan Keberlanjutan IFRS</a:t>
            </a:r>
          </a:p>
        </p:txBody>
      </p:sp>
      <p:sp>
        <p:nvSpPr>
          <p:cNvPr id="28" name="TextBox 28"/>
          <p:cNvSpPr txBox="1"/>
          <p:nvPr/>
        </p:nvSpPr>
        <p:spPr>
          <a:xfrm>
            <a:off x="10143572" y="7378491"/>
            <a:ext cx="5355571" cy="696168"/>
          </a:xfrm>
          <a:prstGeom prst="rect">
            <a:avLst/>
          </a:prstGeom>
        </p:spPr>
        <p:txBody>
          <a:bodyPr lIns="0" tIns="0" rIns="0" bIns="0" rtlCol="0" anchor="t">
            <a:spAutoFit/>
          </a:bodyPr>
          <a:lstStyle/>
          <a:p>
            <a:pPr algn="l">
              <a:lnSpc>
                <a:spcPts val="2899"/>
              </a:lnSpc>
            </a:pPr>
            <a:r>
              <a:rPr lang="en-US" sz="2799">
                <a:solidFill>
                  <a:srgbClr val="000000"/>
                </a:solidFill>
                <a:latin typeface="Open Sans 1 Bold"/>
              </a:rPr>
              <a:t>Inisiatif Pengungkaan Tenaga Kerja</a:t>
            </a:r>
          </a:p>
        </p:txBody>
      </p:sp>
      <p:sp>
        <p:nvSpPr>
          <p:cNvPr id="29" name="TextBox 29"/>
          <p:cNvSpPr txBox="1"/>
          <p:nvPr/>
        </p:nvSpPr>
        <p:spPr>
          <a:xfrm>
            <a:off x="10143573" y="6298258"/>
            <a:ext cx="5355571" cy="324272"/>
          </a:xfrm>
          <a:prstGeom prst="rect">
            <a:avLst/>
          </a:prstGeom>
        </p:spPr>
        <p:txBody>
          <a:bodyPr lIns="0" tIns="0" rIns="0" bIns="0" rtlCol="0" anchor="t">
            <a:spAutoFit/>
          </a:bodyPr>
          <a:lstStyle/>
          <a:p>
            <a:pPr algn="l">
              <a:lnSpc>
                <a:spcPts val="2899"/>
              </a:lnSpc>
            </a:pPr>
            <a:r>
              <a:rPr lang="en-US" sz="2799">
                <a:solidFill>
                  <a:srgbClr val="000000"/>
                </a:solidFill>
                <a:latin typeface="Open Sans 1 Bold"/>
              </a:rPr>
              <a:t>Perjanjian Global PBB</a:t>
            </a:r>
          </a:p>
        </p:txBody>
      </p:sp>
      <p:sp>
        <p:nvSpPr>
          <p:cNvPr id="30" name="Freeform 30"/>
          <p:cNvSpPr/>
          <p:nvPr/>
        </p:nvSpPr>
        <p:spPr>
          <a:xfrm>
            <a:off x="82983" y="151263"/>
            <a:ext cx="3692511" cy="886276"/>
          </a:xfrm>
          <a:custGeom>
            <a:avLst/>
            <a:gdLst/>
            <a:ahLst/>
            <a:cxnLst/>
            <a:rect l="l" t="t" r="r" b="b"/>
            <a:pathLst>
              <a:path w="3692511" h="886276">
                <a:moveTo>
                  <a:pt x="0" y="0"/>
                </a:moveTo>
                <a:lnTo>
                  <a:pt x="3692512" y="0"/>
                </a:lnTo>
                <a:lnTo>
                  <a:pt x="3692512" y="886276"/>
                </a:lnTo>
                <a:lnTo>
                  <a:pt x="0" y="886276"/>
                </a:lnTo>
                <a:lnTo>
                  <a:pt x="0" y="0"/>
                </a:lnTo>
                <a:close/>
              </a:path>
            </a:pathLst>
          </a:custGeom>
          <a:blipFill>
            <a:blip r:embed="rId6"/>
            <a:stretch>
              <a:fillRect b="-5953"/>
            </a:stretch>
          </a:blipFill>
        </p:spPr>
      </p:sp>
      <p:sp>
        <p:nvSpPr>
          <p:cNvPr id="31" name="Freeform 31"/>
          <p:cNvSpPr/>
          <p:nvPr/>
        </p:nvSpPr>
        <p:spPr>
          <a:xfrm>
            <a:off x="4848909" y="1975740"/>
            <a:ext cx="7361356" cy="7780915"/>
          </a:xfrm>
          <a:custGeom>
            <a:avLst/>
            <a:gdLst/>
            <a:ahLst/>
            <a:cxnLst/>
            <a:rect l="l" t="t" r="r" b="b"/>
            <a:pathLst>
              <a:path w="7361356" h="7780915">
                <a:moveTo>
                  <a:pt x="0" y="0"/>
                </a:moveTo>
                <a:lnTo>
                  <a:pt x="7361356" y="0"/>
                </a:lnTo>
                <a:lnTo>
                  <a:pt x="7361356" y="7780915"/>
                </a:lnTo>
                <a:lnTo>
                  <a:pt x="0" y="7780915"/>
                </a:lnTo>
                <a:lnTo>
                  <a:pt x="0" y="0"/>
                </a:lnTo>
                <a:close/>
              </a:path>
            </a:pathLst>
          </a:custGeom>
          <a:blipFill>
            <a:blip r:embed="rId7">
              <a:alphaModFix amt="15000"/>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Freeform 2"/>
          <p:cNvSpPr/>
          <p:nvPr/>
        </p:nvSpPr>
        <p:spPr>
          <a:xfrm>
            <a:off x="869511" y="7474200"/>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762494" y="-5551398"/>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625979" y="7109746"/>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4085929" y="-4442542"/>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891234" y="8353247"/>
            <a:ext cx="6951246" cy="6951246"/>
          </a:xfrm>
          <a:custGeom>
            <a:avLst/>
            <a:gdLst/>
            <a:ahLst/>
            <a:cxnLst/>
            <a:rect l="l" t="t" r="r" b="b"/>
            <a:pathLst>
              <a:path w="6951246" h="6951246">
                <a:moveTo>
                  <a:pt x="0" y="0"/>
                </a:moveTo>
                <a:lnTo>
                  <a:pt x="6951247" y="0"/>
                </a:lnTo>
                <a:lnTo>
                  <a:pt x="6951247" y="6951247"/>
                </a:lnTo>
                <a:lnTo>
                  <a:pt x="0" y="69512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0765098" y="-6559186"/>
            <a:ext cx="7032961" cy="7032961"/>
          </a:xfrm>
          <a:custGeom>
            <a:avLst/>
            <a:gdLst/>
            <a:ahLst/>
            <a:cxnLst/>
            <a:rect l="l" t="t" r="r" b="b"/>
            <a:pathLst>
              <a:path w="7032961" h="7032961">
                <a:moveTo>
                  <a:pt x="0" y="0"/>
                </a:moveTo>
                <a:lnTo>
                  <a:pt x="7032961" y="0"/>
                </a:lnTo>
                <a:lnTo>
                  <a:pt x="7032961" y="7032961"/>
                </a:lnTo>
                <a:lnTo>
                  <a:pt x="0" y="703296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891234" y="8921908"/>
            <a:ext cx="7110435" cy="7110435"/>
          </a:xfrm>
          <a:custGeom>
            <a:avLst/>
            <a:gdLst/>
            <a:ahLst/>
            <a:cxnLst/>
            <a:rect l="l" t="t" r="r" b="b"/>
            <a:pathLst>
              <a:path w="7110435" h="7110435">
                <a:moveTo>
                  <a:pt x="0" y="0"/>
                </a:moveTo>
                <a:lnTo>
                  <a:pt x="7110436" y="0"/>
                </a:lnTo>
                <a:lnTo>
                  <a:pt x="7110436" y="7110436"/>
                </a:lnTo>
                <a:lnTo>
                  <a:pt x="0" y="71104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14006335" y="-5597474"/>
            <a:ext cx="7110435" cy="7110435"/>
          </a:xfrm>
          <a:custGeom>
            <a:avLst/>
            <a:gdLst/>
            <a:ahLst/>
            <a:cxnLst/>
            <a:rect l="l" t="t" r="r" b="b"/>
            <a:pathLst>
              <a:path w="7110435" h="7110435">
                <a:moveTo>
                  <a:pt x="0" y="0"/>
                </a:moveTo>
                <a:lnTo>
                  <a:pt x="7110436" y="0"/>
                </a:lnTo>
                <a:lnTo>
                  <a:pt x="7110436" y="7110436"/>
                </a:lnTo>
                <a:lnTo>
                  <a:pt x="0" y="71104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1625979" y="7758342"/>
            <a:ext cx="7110435" cy="7110435"/>
          </a:xfrm>
          <a:custGeom>
            <a:avLst/>
            <a:gdLst/>
            <a:ahLst/>
            <a:cxnLst/>
            <a:rect l="l" t="t" r="r" b="b"/>
            <a:pathLst>
              <a:path w="7110435" h="7110435">
                <a:moveTo>
                  <a:pt x="0" y="0"/>
                </a:moveTo>
                <a:lnTo>
                  <a:pt x="7110436" y="0"/>
                </a:lnTo>
                <a:lnTo>
                  <a:pt x="7110436" y="7110436"/>
                </a:lnTo>
                <a:lnTo>
                  <a:pt x="0" y="71104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11" name="Group 11"/>
          <p:cNvGrpSpPr/>
          <p:nvPr/>
        </p:nvGrpSpPr>
        <p:grpSpPr>
          <a:xfrm>
            <a:off x="-3076309" y="209058"/>
            <a:ext cx="3657600" cy="2007108"/>
            <a:chOff x="0" y="0"/>
            <a:chExt cx="4876800" cy="2676144"/>
          </a:xfrm>
        </p:grpSpPr>
        <p:sp>
          <p:nvSpPr>
            <p:cNvPr id="12" name="Freeform 12"/>
            <p:cNvSpPr/>
            <p:nvPr/>
          </p:nvSpPr>
          <p:spPr>
            <a:xfrm>
              <a:off x="0" y="0"/>
              <a:ext cx="4876800" cy="2676144"/>
            </a:xfrm>
            <a:custGeom>
              <a:avLst/>
              <a:gdLst/>
              <a:ahLst/>
              <a:cxnLst/>
              <a:rect l="l" t="t" r="r" b="b"/>
              <a:pathLst>
                <a:path w="4876800" h="2676144">
                  <a:moveTo>
                    <a:pt x="0" y="0"/>
                  </a:moveTo>
                  <a:lnTo>
                    <a:pt x="4876800" y="0"/>
                  </a:lnTo>
                  <a:lnTo>
                    <a:pt x="4876800" y="2676144"/>
                  </a:lnTo>
                  <a:lnTo>
                    <a:pt x="0" y="2676144"/>
                  </a:lnTo>
                  <a:lnTo>
                    <a:pt x="0" y="0"/>
                  </a:lnTo>
                  <a:close/>
                </a:path>
              </a:pathLst>
            </a:custGeom>
            <a:blipFill>
              <a:blip r:embed="rId12"/>
              <a:stretch>
                <a:fillRect l="-63" r="-63"/>
              </a:stretch>
            </a:blipFill>
          </p:spPr>
        </p:sp>
      </p:grpSp>
      <p:sp>
        <p:nvSpPr>
          <p:cNvPr id="13" name="TextBox 13"/>
          <p:cNvSpPr txBox="1"/>
          <p:nvPr/>
        </p:nvSpPr>
        <p:spPr>
          <a:xfrm>
            <a:off x="5682742" y="1531084"/>
            <a:ext cx="8555376" cy="697123"/>
          </a:xfrm>
          <a:prstGeom prst="rect">
            <a:avLst/>
          </a:prstGeom>
        </p:spPr>
        <p:txBody>
          <a:bodyPr lIns="0" tIns="0" rIns="0" bIns="0" rtlCol="0" anchor="t">
            <a:spAutoFit/>
          </a:bodyPr>
          <a:lstStyle/>
          <a:p>
            <a:pPr algn="l">
              <a:lnSpc>
                <a:spcPts val="5521"/>
              </a:lnSpc>
            </a:pPr>
            <a:r>
              <a:rPr lang="en-US" sz="4800" spc="728">
                <a:solidFill>
                  <a:srgbClr val="21264D"/>
                </a:solidFill>
                <a:latin typeface="Montaser Arabic"/>
              </a:rPr>
              <a:t>PERTANYAAN</a:t>
            </a:r>
          </a:p>
        </p:txBody>
      </p:sp>
      <p:sp>
        <p:nvSpPr>
          <p:cNvPr id="14" name="TextBox 14"/>
          <p:cNvSpPr txBox="1"/>
          <p:nvPr/>
        </p:nvSpPr>
        <p:spPr>
          <a:xfrm>
            <a:off x="1849645" y="2479831"/>
            <a:ext cx="14555766" cy="4972678"/>
          </a:xfrm>
          <a:prstGeom prst="rect">
            <a:avLst/>
          </a:prstGeom>
        </p:spPr>
        <p:txBody>
          <a:bodyPr lIns="0" tIns="0" rIns="0" bIns="0" rtlCol="0" anchor="t">
            <a:spAutoFit/>
          </a:bodyPr>
          <a:lstStyle/>
          <a:p>
            <a:pPr algn="l">
              <a:lnSpc>
                <a:spcPts val="4434"/>
              </a:lnSpc>
            </a:pPr>
            <a:r>
              <a:rPr lang="en-US" sz="3167">
                <a:solidFill>
                  <a:srgbClr val="21264D"/>
                </a:solidFill>
                <a:latin typeface="Open Sans 2 Bold"/>
              </a:rPr>
              <a:t>1. Bagaimana perusahaan dapat memperkuat komitmen terhadap lingkungan dengan mengurangi emisi gas rumah kaca dan mengelola sampah secara efektif dalam konteks pilar lingkungan dalam ESG? (Albert)</a:t>
            </a:r>
          </a:p>
          <a:p>
            <a:pPr algn="l">
              <a:lnSpc>
                <a:spcPts val="4434"/>
              </a:lnSpc>
            </a:pPr>
            <a:r>
              <a:rPr lang="en-US" sz="3167">
                <a:solidFill>
                  <a:srgbClr val="21264D"/>
                </a:solidFill>
                <a:latin typeface="Open Sans 2 Bold"/>
              </a:rPr>
              <a:t>2. Bagaimana perusahaan dapat menghadapi investor ysng tidak ingin mengembangkan keuntungan mereka demi lebih tinggi? (Widya)</a:t>
            </a:r>
          </a:p>
          <a:p>
            <a:pPr algn="l">
              <a:lnSpc>
                <a:spcPts val="4434"/>
              </a:lnSpc>
            </a:pPr>
            <a:r>
              <a:rPr lang="en-US" sz="3167">
                <a:solidFill>
                  <a:srgbClr val="21264D"/>
                </a:solidFill>
                <a:latin typeface="Open Sans 2 Bold"/>
              </a:rPr>
              <a:t>3. Masalah yang mungkin terjadi saat perusahaan menerapkan strategi ESG? (Wayan Eka)</a:t>
            </a:r>
          </a:p>
          <a:p>
            <a:pPr algn="l">
              <a:lnSpc>
                <a:spcPts val="3827"/>
              </a:lnSpc>
            </a:pPr>
            <a:endParaRPr lang="en-US" sz="3167">
              <a:solidFill>
                <a:srgbClr val="21264D"/>
              </a:solidFill>
              <a:latin typeface="Open Sans 2 Bold"/>
            </a:endParaRPr>
          </a:p>
        </p:txBody>
      </p:sp>
      <p:sp>
        <p:nvSpPr>
          <p:cNvPr id="15" name="Freeform 15"/>
          <p:cNvSpPr/>
          <p:nvPr/>
        </p:nvSpPr>
        <p:spPr>
          <a:xfrm>
            <a:off x="82983" y="151263"/>
            <a:ext cx="3692511" cy="886276"/>
          </a:xfrm>
          <a:custGeom>
            <a:avLst/>
            <a:gdLst/>
            <a:ahLst/>
            <a:cxnLst/>
            <a:rect l="l" t="t" r="r" b="b"/>
            <a:pathLst>
              <a:path w="3692511" h="886276">
                <a:moveTo>
                  <a:pt x="0" y="0"/>
                </a:moveTo>
                <a:lnTo>
                  <a:pt x="3692512" y="0"/>
                </a:lnTo>
                <a:lnTo>
                  <a:pt x="3692512" y="886276"/>
                </a:lnTo>
                <a:lnTo>
                  <a:pt x="0" y="886276"/>
                </a:lnTo>
                <a:lnTo>
                  <a:pt x="0" y="0"/>
                </a:lnTo>
                <a:close/>
              </a:path>
            </a:pathLst>
          </a:custGeom>
          <a:blipFill>
            <a:blip r:embed="rId13"/>
            <a:stretch>
              <a:fillRect b="-5953"/>
            </a:stretch>
          </a:blipFill>
        </p:spPr>
      </p:sp>
      <p:sp>
        <p:nvSpPr>
          <p:cNvPr id="16" name="Freeform 16"/>
          <p:cNvSpPr/>
          <p:nvPr/>
        </p:nvSpPr>
        <p:spPr>
          <a:xfrm>
            <a:off x="4848909" y="1975740"/>
            <a:ext cx="7361356" cy="7780915"/>
          </a:xfrm>
          <a:custGeom>
            <a:avLst/>
            <a:gdLst/>
            <a:ahLst/>
            <a:cxnLst/>
            <a:rect l="l" t="t" r="r" b="b"/>
            <a:pathLst>
              <a:path w="7361356" h="7780915">
                <a:moveTo>
                  <a:pt x="0" y="0"/>
                </a:moveTo>
                <a:lnTo>
                  <a:pt x="7361356" y="0"/>
                </a:lnTo>
                <a:lnTo>
                  <a:pt x="7361356" y="7780915"/>
                </a:lnTo>
                <a:lnTo>
                  <a:pt x="0" y="7780915"/>
                </a:lnTo>
                <a:lnTo>
                  <a:pt x="0" y="0"/>
                </a:lnTo>
                <a:close/>
              </a:path>
            </a:pathLst>
          </a:custGeom>
          <a:blipFill>
            <a:blip r:embed="rId14">
              <a:alphaModFix amt="15000"/>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1030</Words>
  <Application>Microsoft Office PowerPoint</Application>
  <PresentationFormat>Custom</PresentationFormat>
  <Paragraphs>106</Paragraphs>
  <Slides>13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Open Sans 1 Bold Italics</vt:lpstr>
      <vt:lpstr>Arimo</vt:lpstr>
      <vt:lpstr>Open Sans 2 Bold</vt:lpstr>
      <vt:lpstr>Open Sans 1 Bold</vt:lpstr>
      <vt:lpstr>Montaser Arabic</vt:lpstr>
      <vt:lpstr>Calibri</vt:lpstr>
      <vt:lpstr>Arimo Bold</vt:lpstr>
      <vt:lpstr>Arial</vt:lpstr>
      <vt:lpstr>Poppins Bold</vt:lpstr>
      <vt:lpstr>Poppins</vt:lpstr>
      <vt:lpstr>Poppins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Kelompok 5_ Pengungkapan dan Pelaporan Keberlanjutan.pptx</dc:title>
  <dc:creator>User</dc:creator>
  <cp:lastModifiedBy>User</cp:lastModifiedBy>
  <cp:revision>4</cp:revision>
  <dcterms:created xsi:type="dcterms:W3CDTF">2006-08-16T00:00:00Z</dcterms:created>
  <dcterms:modified xsi:type="dcterms:W3CDTF">2024-08-06T07:14:53Z</dcterms:modified>
  <dc:identifier>DAGJIbcl1tw</dc:identifier>
</cp:coreProperties>
</file>