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5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4660"/>
  </p:normalViewPr>
  <p:slideViewPr>
    <p:cSldViewPr>
      <p:cViewPr>
        <p:scale>
          <a:sx n="71" d="100"/>
          <a:sy n="71" d="100"/>
        </p:scale>
        <p:origin x="-127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A0A86E8D-C2E8-16DB-13BE-C2E6820FAE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71BAA08-74E5-822A-696C-16AB662FB3B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627D0C-8C84-4FBA-BDD3-7F2031BE369A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1A490060-5751-E0FB-A38B-BD79BA8133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CFA12AE9-220E-3980-1D53-EF9FE8834D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A96CE1D-28F8-4291-7A49-7708CEF5D1D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2A1DD8-D028-5A0C-3644-9CD6F0853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3FE2E39-80FE-4DB8-9F07-548D9BDFE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4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84C48350-417A-71BE-5CC1-ABE724129D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DF1F8EF3-C44C-BE20-6F29-B3FFBDB53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8C73D6-4544-2A2E-5EEA-BE4B7584C3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EC629F-A31A-4EC2-987D-AF0CBA1CB42E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90B02E-B89B-B814-DBA8-913B2DAC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53B5E-E778-493F-B1F1-1F30F2E83CD6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81A64D-2B78-EA27-753B-81110502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A48B13-AF1C-8074-447F-90D76676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5AF38-87A9-4401-A1BB-DB878DB930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09294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7FED14-46AD-882D-EA25-F01C5ACD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62253-7BAD-43FB-9CEC-30E4087575FB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6E5519-7F34-AA80-97A7-D1CCFDE6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5B5FDD-978B-520D-24E2-E848DDB9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DC3FE-9B52-41C8-A114-9B35521CF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539620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69B638-794A-F731-07D6-2C8EC716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F68D-3368-4820-B76C-2F947B873CF5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364007-8662-AD92-B1B8-318CE9570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1185D0-476C-D037-8324-37E91F02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3AD72-33DA-4DD4-B0AE-B6D3CC1457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16692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6C149C-487A-8884-BFE8-7632FFDA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03A8-2795-4564-B22C-48686D9EF730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DDA0DB-B038-4C1A-C200-506BC86DE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3020D7-82C7-5EDA-623C-CAC9FAF3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7FC20-69C7-4133-953C-C5DBD2192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641332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B396D3-64A7-5008-74BC-3125AEA6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62B3-1EE4-4B47-893E-4A1CE3AD294E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864A91-ED0A-4C33-D7FB-1C1D3516D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218750-307C-523B-F21C-7ABD04E2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95EC4-C19A-4510-BD76-6B698F89EE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648396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79F38F68-9BCC-BAEE-9FD7-880C0BC77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20DF0-936D-4350-89F4-5B4DA3C0F42A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858084C-BF1C-32B1-9FE2-3CCDC26F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4059256-91E4-C15B-7B73-1A5F3E1C9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D5A27-4FF4-42A7-B1CB-4E18DE9F6E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53534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354EA6BF-7607-58ED-EF68-D4A8D8A0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34940-D2E5-4633-A55E-312EE4619E27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27CCFCDE-930F-0DB8-1152-454B0B7F3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932383DA-C77B-3004-2942-29AAFF7B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21D0-F238-44AB-9261-4979254BB7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966899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15A9095A-6A47-0E68-C699-9B27B95D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8BC8D-7A70-4D4E-8EFD-F27F9B69EC66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9AFAA67F-6732-60FA-6BA0-7900F774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E0193CFA-892A-077D-B42F-036CA182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1B96B-89A9-475B-AE0A-7D7A65B8C8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4129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A7A2B8E3-45C8-767C-0395-236C66F1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62834-193F-49E4-AB9B-80441B4223BC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2832CA2D-E30D-7467-6BAD-39213A2B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CE1CA7E0-7883-DFB3-B320-1DE4DA8D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428B-7F32-45CA-9E41-1AFEA55127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50754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1A9113C-8BFD-0C6A-F6F7-B53277FF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52AB2-0E4D-4A6A-974F-1C9340A73A34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A6D8507-C77A-CFAD-FB65-6BD20E199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A235722-2545-9CBF-0D51-8A896CBF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BE04-9302-4EE4-BBF7-3521E9A3B9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4659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33F369C-2AED-5868-5554-3E361F4E4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473E-344D-4045-B214-7CEDA240DB2F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AF9FE7E-9481-C0B0-CAAF-C050DA17A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2576A68-685F-0D50-7C0D-04CC6A501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3AE06-0EC8-4BB4-A2F3-667870D1E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185377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04A823D4-FE53-5588-4CB1-814C5F0E5A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598C7027-7AD3-135E-8A8F-AD7ED16AD8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DD2EC7-D9BD-3758-10AA-835AC580E0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8F938B-BC3C-4120-B53E-51B98BFEE7D3}" type="datetimeFigureOut">
              <a:rPr lang="en-US"/>
              <a:pPr>
                <a:defRPr/>
              </a:pPr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7A883D-4732-06C4-A263-20083DEA2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B5B793-9213-FB6A-4D92-BEF8084ED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7512D5D-1353-46AE-B843-68DF9F1459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D23619D0-7FEE-573F-912B-FCA624A2D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89137"/>
            <a:ext cx="7772400" cy="1900238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FF0000"/>
                </a:solidFill>
              </a:rPr>
              <a:t>BAB 4</a:t>
            </a: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 dirty="0">
                <a:solidFill>
                  <a:srgbClr val="FF0000"/>
                </a:solidFill>
              </a:rPr>
              <a:t>SIKAP INDEPENDENSI  DAN OBJEKTIVITAS</a:t>
            </a: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>
                <a:solidFill>
                  <a:srgbClr val="FF0000"/>
                </a:solidFill>
              </a:rPr>
              <a:t/>
            </a:r>
            <a:br>
              <a:rPr lang="en-US" altLang="en-US" sz="3200" b="1">
                <a:solidFill>
                  <a:srgbClr val="FF0000"/>
                </a:solidFill>
              </a:rPr>
            </a:b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xmlns="" id="{76E3C7F6-292A-B777-0A15-8E61D2419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600" y="4941168"/>
            <a:ext cx="7416800" cy="936401"/>
          </a:xfrm>
        </p:spPr>
        <p:txBody>
          <a:bodyPr/>
          <a:lstStyle/>
          <a:p>
            <a:r>
              <a:rPr lang="en-US" altLang="en-US" sz="1800" dirty="0">
                <a:solidFill>
                  <a:schemeClr val="tx1"/>
                </a:solidFill>
              </a:rPr>
              <a:t>Dosen Mata Kuliah: Jaka </a:t>
            </a:r>
            <a:r>
              <a:rPr lang="en-US" altLang="en-US" sz="1800" dirty="0" err="1">
                <a:solidFill>
                  <a:schemeClr val="tx1"/>
                </a:solidFill>
              </a:rPr>
              <a:t>Darmawan,SE.,Ak.,M.Ak.,MMT.,CA</a:t>
            </a:r>
            <a:r>
              <a:rPr lang="en-US" altLang="en-US" sz="1800" dirty="0">
                <a:solidFill>
                  <a:schemeClr val="tx1"/>
                </a:solidFill>
              </a:rPr>
              <a:t>., CPA., CMA</a:t>
            </a:r>
          </a:p>
        </p:txBody>
      </p:sp>
      <p:pic>
        <p:nvPicPr>
          <p:cNvPr id="3076" name="Picture 1">
            <a:extLst>
              <a:ext uri="{FF2B5EF4-FFF2-40B4-BE49-F238E27FC236}">
                <a16:creationId xmlns:a16="http://schemas.microsoft.com/office/drawing/2014/main" xmlns="" id="{98ED5A2D-87A9-6984-43B1-C72D3AD1F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17488"/>
            <a:ext cx="44196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62834F3B-0EB0-3D1D-B2F5-F867D5CE9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Terima Kasih</a:t>
            </a:r>
          </a:p>
        </p:txBody>
      </p:sp>
      <p:pic>
        <p:nvPicPr>
          <p:cNvPr id="17411" name="Content Placeholder 3">
            <a:extLst>
              <a:ext uri="{FF2B5EF4-FFF2-40B4-BE49-F238E27FC236}">
                <a16:creationId xmlns:a16="http://schemas.microsoft.com/office/drawing/2014/main" xmlns="" id="{2E2C8BB7-14CE-758C-C7FD-3A497D83754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2813" y="1411288"/>
            <a:ext cx="4751387" cy="4754562"/>
          </a:xfrm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C2B22935-105D-ED4E-C03B-7F4E255E4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/>
          <a:lstStyle/>
          <a:p>
            <a:r>
              <a:rPr lang="en-US" altLang="en-US" sz="3200" dirty="0"/>
              <a:t>BAB 4 SIKAP INDEPENDENSI OBJEKTIVITAS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B92954-1ACC-129C-1761-BB720D7B5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sz="1800" dirty="0"/>
          </a:p>
          <a:p>
            <a:pPr>
              <a:defRPr/>
            </a:pPr>
            <a:r>
              <a:rPr lang="en-US" sz="2400" dirty="0"/>
              <a:t>4.1 </a:t>
            </a:r>
            <a:r>
              <a:rPr lang="en-US" sz="2400" dirty="0" err="1"/>
              <a:t>Independensi</a:t>
            </a:r>
            <a:r>
              <a:rPr lang="en-US" sz="2400" dirty="0"/>
              <a:t> dan </a:t>
            </a:r>
            <a:r>
              <a:rPr lang="en-US" sz="2400" dirty="0" err="1"/>
              <a:t>Obyektivitas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4.2 </a:t>
            </a:r>
            <a:r>
              <a:rPr lang="en-US" sz="2400" dirty="0" err="1"/>
              <a:t>Independensi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4.3 </a:t>
            </a:r>
            <a:r>
              <a:rPr lang="en-US" sz="2400" dirty="0" err="1"/>
              <a:t>Objektivitas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4.4 Kendala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Independensi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Obyektivitas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8CDCD87F-A572-C15D-46E7-2187F6F0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277" y="491777"/>
            <a:ext cx="8229600" cy="1143000"/>
          </a:xfrm>
        </p:spPr>
        <p:txBody>
          <a:bodyPr/>
          <a:lstStyle/>
          <a:p>
            <a:r>
              <a:rPr lang="en-US" sz="3200" dirty="0"/>
              <a:t>4.1 </a:t>
            </a:r>
            <a:r>
              <a:rPr lang="en-US" sz="3200" dirty="0" err="1"/>
              <a:t>Independensi</a:t>
            </a:r>
            <a:r>
              <a:rPr lang="en-US" sz="3200" dirty="0"/>
              <a:t> dan </a:t>
            </a:r>
            <a:r>
              <a:rPr lang="en-US" sz="3200" dirty="0" err="1"/>
              <a:t>Obyektivitas</a:t>
            </a:r>
            <a:r>
              <a:rPr lang="en-US" sz="3200" dirty="0"/>
              <a:t/>
            </a:r>
            <a:br>
              <a:rPr lang="en-US" sz="3200" dirty="0"/>
            </a:br>
            <a:endParaRPr lang="en-US" altLang="en-US" sz="3200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xmlns="" id="{6DA32EA4-6E57-2D1F-4F6A-33F776A02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71" y="1268760"/>
            <a:ext cx="8229600" cy="4525963"/>
          </a:xfrm>
        </p:spPr>
        <p:txBody>
          <a:bodyPr/>
          <a:lstStyle/>
          <a:p>
            <a:r>
              <a:rPr lang="en-US" altLang="en-US" sz="1800" dirty="0"/>
              <a:t>The Institute of Internal Auditors (IIA) </a:t>
            </a:r>
            <a:r>
              <a:rPr lang="en-US" altLang="en-US" sz="1800" dirty="0" err="1"/>
              <a:t>Standar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Atribut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Nomor</a:t>
            </a:r>
            <a:r>
              <a:rPr lang="en-US" altLang="en-US" sz="1800" dirty="0"/>
              <a:t> 1100 </a:t>
            </a:r>
            <a:r>
              <a:rPr lang="en-US" altLang="en-US" sz="1800" dirty="0" err="1"/>
              <a:t>menyatakan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bahwa"Aktivitas</a:t>
            </a:r>
            <a:r>
              <a:rPr lang="en-US" altLang="en-US" sz="1800" dirty="0"/>
              <a:t> audit internal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independen</a:t>
            </a:r>
            <a:r>
              <a:rPr lang="en-US" altLang="en-US" sz="1800" dirty="0"/>
              <a:t> dan auditor intern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obvektif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tugasnya</a:t>
            </a:r>
            <a:r>
              <a:rPr lang="en-US" altLang="en-US" sz="1800" dirty="0"/>
              <a:t>.'</a:t>
            </a:r>
            <a:r>
              <a:rPr lang="en-US" altLang="en-US" sz="1800" dirty="0" err="1"/>
              <a:t>Menurut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definisi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disusun</a:t>
            </a:r>
            <a:r>
              <a:rPr lang="en-US" altLang="en-US" sz="1800" dirty="0"/>
              <a:t> oleh Institute of Internal Audit (IIA), Internal audit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independen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keyakinan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obyektif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konsultasi</a:t>
            </a:r>
            <a:r>
              <a:rPr lang="en-US" altLang="en-US" sz="1800" dirty="0"/>
              <a:t> vang </a:t>
            </a:r>
            <a:r>
              <a:rPr lang="en-US" altLang="en-US" sz="1800" dirty="0" err="1"/>
              <a:t>dirancang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memberikan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nilai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tambah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meningkatkan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operasi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organisasi</a:t>
            </a:r>
            <a:r>
              <a:rPr lang="en-US" altLang="en-US" sz="1800" dirty="0"/>
              <a:t>.</a:t>
            </a:r>
          </a:p>
          <a:p>
            <a:r>
              <a:rPr lang="en-US" altLang="en-US" sz="1800" dirty="0" err="1"/>
              <a:t>Independensi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merupakan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poin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penting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disorot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definisi</a:t>
            </a:r>
            <a:r>
              <a:rPr lang="en-US" altLang="en-US" sz="1800" dirty="0"/>
              <a:t> internal audit. </a:t>
            </a:r>
            <a:r>
              <a:rPr lang="en-US" altLang="en-US" sz="1800" dirty="0" err="1"/>
              <a:t>Independensi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kondisi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bebas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situasi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mengancam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kemampuan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auditor internal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tanggung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jawabnya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secara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memihak</a:t>
            </a:r>
            <a:r>
              <a:rPr lang="en-US" altLang="en-US" sz="1800" dirty="0"/>
              <a:t>.</a:t>
            </a:r>
          </a:p>
          <a:p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standar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internasional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dijelaskan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pahwa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apabila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independensi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objektivitas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seorang</a:t>
            </a:r>
            <a:r>
              <a:rPr lang="en-US" altLang="en-US" sz="1800" dirty="0"/>
              <a:t> auditor </a:t>
            </a:r>
            <a:r>
              <a:rPr lang="en-US" altLang="en-US" sz="1800" dirty="0" err="1"/>
              <a:t>terkendala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maka</a:t>
            </a:r>
            <a:r>
              <a:rPr lang="en-US" altLang="en-US" sz="1800" dirty="0"/>
              <a:t> detail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kendala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disampaikan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kepada_pihak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berwenang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Objektivitas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suatu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sikap</a:t>
            </a:r>
            <a:r>
              <a:rPr lang="en-US" altLang="en-US" sz="1800" dirty="0"/>
              <a:t> mental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memihak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memungkinkan</a:t>
            </a:r>
            <a:r>
              <a:rPr lang="en-US" altLang="en-US" sz="1800" dirty="0"/>
              <a:t> auditor internal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tugas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sedemikian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rupa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sehingga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mereka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keyakinan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terhadap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hasil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keria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mereka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tanpa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kompromi</a:t>
            </a:r>
            <a:r>
              <a:rPr lang="en-US" altLang="en-US" sz="1800" dirty="0"/>
              <a:t> 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mutu</a:t>
            </a:r>
            <a:r>
              <a:rPr lang="en-US" altLang="en-US" sz="1800" dirty="0"/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B290CB79-9F51-6BF5-C187-74BFFC8BB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altLang="en-US" sz="3600" dirty="0"/>
              <a:t>4.2 </a:t>
            </a:r>
            <a:r>
              <a:rPr lang="en-US" altLang="en-US" sz="3600" dirty="0" err="1"/>
              <a:t>Independensi</a:t>
            </a:r>
            <a:endParaRPr lang="en-US" altLang="en-US" sz="3600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xmlns="" id="{E00CF98A-88E0-F2E4-773F-662463EEE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16" y="1772816"/>
            <a:ext cx="8229600" cy="460851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2000" dirty="0"/>
              <a:t>Auditor Internal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menjalankan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fungsinya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independen</a:t>
            </a:r>
            <a:r>
              <a:rPr lang="en-US" altLang="en-US" sz="2000" dirty="0"/>
              <a:t>. Auditor Internal </a:t>
            </a:r>
            <a:r>
              <a:rPr lang="en-US" altLang="en-US" sz="2000" dirty="0" err="1"/>
              <a:t>dikatakan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independen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apabila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melaksanakan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tugasnya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bebas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tanpa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tekanan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manapun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serta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memihak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hasil</a:t>
            </a:r>
            <a:r>
              <a:rPr lang="en-US" altLang="en-US" sz="2000" dirty="0"/>
              <a:t> audit yang </a:t>
            </a:r>
            <a:r>
              <a:rPr lang="en-US" altLang="en-US" sz="2000" dirty="0" err="1"/>
              <a:t>dihasilkan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benar-benar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sesuai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diharapkan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bebas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manipulasi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aktivitas</a:t>
            </a:r>
            <a:r>
              <a:rPr lang="en-US" altLang="en-US" sz="2000" dirty="0"/>
              <a:t> audit </a:t>
            </a:r>
            <a:r>
              <a:rPr lang="en-US" altLang="en-US" sz="2000" dirty="0" err="1"/>
              <a:t>dibawah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tekanan</a:t>
            </a:r>
            <a:r>
              <a:rPr lang="en-US" altLang="en-US" sz="2000" dirty="0"/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2000" dirty="0"/>
              <a:t>The Institute of Internal Auditors (IIA)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Standar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Atribut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Nomor</a:t>
            </a:r>
            <a:r>
              <a:rPr lang="en-US" altLang="en-US" sz="2000" dirty="0"/>
              <a:t> 1110 </a:t>
            </a:r>
            <a:r>
              <a:rPr lang="en-US" altLang="en-US" sz="2000" dirty="0" err="1"/>
              <a:t>tentang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Independensi</a:t>
            </a:r>
            <a:r>
              <a:rPr lang="en-US" altLang="en-US" sz="2000" dirty="0"/>
              <a:t> Organisasi </a:t>
            </a:r>
            <a:r>
              <a:rPr lang="en-US" altLang="en-US" sz="2000" dirty="0" err="1"/>
              <a:t>menyatakan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:"</a:t>
            </a:r>
            <a:r>
              <a:rPr lang="en-US" altLang="en-US" sz="2000" dirty="0" err="1"/>
              <a:t>Kepala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Satuan</a:t>
            </a:r>
            <a:r>
              <a:rPr lang="en-US" altLang="en-US" sz="2000" dirty="0"/>
              <a:t> Audit Intern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level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memungkinkan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aktivitas</a:t>
            </a:r>
            <a:r>
              <a:rPr lang="en-US" altLang="en-US" sz="2000" dirty="0"/>
              <a:t> audit intern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melaksanakan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jawabnya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Kepala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Satuan</a:t>
            </a:r>
            <a:r>
              <a:rPr lang="en-US" altLang="en-US" sz="2000" dirty="0"/>
              <a:t> Audit Intern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melaporkan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independensi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organisasional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aktivitas</a:t>
            </a:r>
            <a:r>
              <a:rPr lang="en-US" altLang="en-US" sz="2000" dirty="0"/>
              <a:t> audit intern </a:t>
            </a:r>
            <a:r>
              <a:rPr lang="en-US" altLang="en-US" sz="2000" dirty="0" err="1"/>
              <a:t>kepada</a:t>
            </a:r>
            <a:r>
              <a:rPr lang="en-US" altLang="en-US" sz="2000" dirty="0"/>
              <a:t> dewan </a:t>
            </a:r>
            <a:r>
              <a:rPr lang="en-US" altLang="en-US" sz="2000" dirty="0" err="1"/>
              <a:t>pengawas</a:t>
            </a:r>
            <a:r>
              <a:rPr lang="en-US" altLang="en-US" sz="2000" dirty="0"/>
              <a:t>, paling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setahun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sekali</a:t>
            </a:r>
            <a:r>
              <a:rPr lang="en-US" altLang="en-US" sz="2000" dirty="0"/>
              <a:t>."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471A8F-E7B1-DA8E-8E52-1938AAC3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178896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err="1"/>
              <a:t>Independensi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terpengaruh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efektif</a:t>
            </a:r>
            <a:r>
              <a:rPr lang="en-US" sz="1800" dirty="0"/>
              <a:t> </a:t>
            </a:r>
            <a:r>
              <a:rPr lang="en-US" sz="1800" dirty="0" err="1"/>
              <a:t>apabila</a:t>
            </a:r>
            <a:r>
              <a:rPr lang="en-US" sz="1800" dirty="0"/>
              <a:t> 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Satuan</a:t>
            </a:r>
            <a:r>
              <a:rPr lang="en-US" sz="1800" dirty="0"/>
              <a:t> Audit Intern </a:t>
            </a:r>
            <a:r>
              <a:rPr lang="en-US" sz="1800" dirty="0" err="1"/>
              <a:t>melapor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fungsional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dewan </a:t>
            </a:r>
            <a:r>
              <a:rPr lang="en-US" sz="1800" dirty="0" err="1"/>
              <a:t>pengawas</a:t>
            </a:r>
            <a:r>
              <a:rPr lang="en-US" sz="1800" dirty="0"/>
              <a:t>. </a:t>
            </a:r>
            <a:r>
              <a:rPr lang="en-US" sz="1800" dirty="0" err="1"/>
              <a:t>Laporan</a:t>
            </a:r>
            <a:r>
              <a:rPr lang="en-US" sz="1800" dirty="0"/>
              <a:t> </a:t>
            </a:r>
            <a:r>
              <a:rPr lang="en-US" sz="1800" dirty="0" err="1"/>
              <a:t>fungsional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dewan </a:t>
            </a:r>
            <a:r>
              <a:rPr lang="en-US" sz="1800" dirty="0" err="1"/>
              <a:t>pengawas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saja</a:t>
            </a:r>
            <a:r>
              <a:rPr lang="en-US" sz="1800" dirty="0"/>
              <a:t> ,</a:t>
            </a:r>
            <a:r>
              <a:rPr lang="en-US" sz="1800" dirty="0" err="1"/>
              <a:t>menyangkut</a:t>
            </a:r>
            <a:r>
              <a:rPr lang="en-US" sz="1800" dirty="0"/>
              <a:t> 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piagam</a:t>
            </a:r>
            <a:r>
              <a:rPr lang="en-US" sz="1800" dirty="0"/>
              <a:t> audit intern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nl-NL" sz="1800" dirty="0"/>
              <a:t>Persetujuan terhadap perencanaan audit intern berbasis risiko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anggaran</a:t>
            </a:r>
            <a:r>
              <a:rPr lang="en-US" sz="1800" dirty="0"/>
              <a:t> dan </a:t>
            </a:r>
            <a:r>
              <a:rPr lang="en-US" sz="1800" dirty="0" err="1"/>
              <a:t>sumber</a:t>
            </a:r>
            <a:r>
              <a:rPr lang="en-US" sz="1800" dirty="0"/>
              <a:t> </a:t>
            </a:r>
            <a:r>
              <a:rPr lang="en-US" sz="1800" dirty="0" err="1"/>
              <a:t>daya</a:t>
            </a:r>
            <a:r>
              <a:rPr lang="en-US" sz="1800" dirty="0"/>
              <a:t> audit intern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 err="1"/>
              <a:t>Penerimaan</a:t>
            </a:r>
            <a:r>
              <a:rPr lang="en-US" sz="1800" dirty="0"/>
              <a:t> </a:t>
            </a:r>
            <a:r>
              <a:rPr lang="en-US" sz="1800" dirty="0" err="1"/>
              <a:t>laporan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Satuan</a:t>
            </a:r>
            <a:r>
              <a:rPr lang="en-US" sz="1800" dirty="0"/>
              <a:t> Audit Intern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kineria</a:t>
            </a:r>
            <a:r>
              <a:rPr lang="en-US" sz="1800" dirty="0"/>
              <a:t> </a:t>
            </a:r>
            <a:r>
              <a:rPr lang="en-US" sz="1800" dirty="0" err="1"/>
              <a:t>aktivitas</a:t>
            </a:r>
            <a:r>
              <a:rPr lang="en-US" sz="1800" dirty="0"/>
              <a:t> audit intern </a:t>
            </a:r>
            <a:r>
              <a:rPr lang="en-US" sz="1800" dirty="0" err="1"/>
              <a:t>dibandingkan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rencana</a:t>
            </a:r>
            <a:r>
              <a:rPr lang="en-US" sz="1800" dirty="0"/>
              <a:t> dan </a:t>
            </a:r>
            <a:r>
              <a:rPr lang="en-US" sz="1800" dirty="0" err="1"/>
              <a:t>hal-hal</a:t>
            </a:r>
            <a:r>
              <a:rPr lang="en-US" sz="1800" dirty="0"/>
              <a:t> </a:t>
            </a:r>
            <a:r>
              <a:rPr lang="en-US" sz="1800" dirty="0" err="1"/>
              <a:t>lainnya</a:t>
            </a:r>
            <a:endParaRPr lang="en-US" sz="1800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penugasan</a:t>
            </a:r>
            <a:r>
              <a:rPr lang="en-US" sz="1800" dirty="0"/>
              <a:t> dan </a:t>
            </a:r>
            <a:r>
              <a:rPr lang="en-US" sz="1800" dirty="0" err="1"/>
              <a:t>pemberhentian</a:t>
            </a:r>
            <a:r>
              <a:rPr lang="en-US" sz="1800" dirty="0"/>
              <a:t> 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Satuan</a:t>
            </a:r>
            <a:r>
              <a:rPr lang="en-US" sz="1800" dirty="0"/>
              <a:t> Audit Intern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remunerasi</a:t>
            </a:r>
            <a:r>
              <a:rPr lang="en-US" sz="1800" dirty="0"/>
              <a:t> 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Satuan</a:t>
            </a:r>
            <a:r>
              <a:rPr lang="en-US" sz="1800" dirty="0"/>
              <a:t> Audit Intern, dan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Permintaan </a:t>
            </a:r>
            <a:r>
              <a:rPr lang="en-US" sz="1800" dirty="0" err="1"/>
              <a:t>penjelasan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manajemen</a:t>
            </a:r>
            <a:r>
              <a:rPr lang="en-US" sz="1800" dirty="0"/>
              <a:t> dan 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Satuan</a:t>
            </a:r>
            <a:r>
              <a:rPr lang="en-US" sz="1800" dirty="0"/>
              <a:t> Audit Intern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meyakinkan</a:t>
            </a:r>
            <a:r>
              <a:rPr lang="en-US" sz="1800" dirty="0"/>
              <a:t> </a:t>
            </a:r>
            <a:r>
              <a:rPr lang="en-US" sz="1800" dirty="0" err="1"/>
              <a:t>apakah</a:t>
            </a:r>
            <a:r>
              <a:rPr lang="en-US" sz="1800" dirty="0"/>
              <a:t> </a:t>
            </a:r>
            <a:r>
              <a:rPr lang="en-US" sz="1800" dirty="0" err="1"/>
              <a:t>terdapat</a:t>
            </a:r>
            <a:r>
              <a:rPr lang="en-US" sz="1800" dirty="0"/>
              <a:t> </a:t>
            </a:r>
            <a:r>
              <a:rPr lang="en-US" sz="1800" dirty="0" err="1"/>
              <a:t>ketidakcukupan</a:t>
            </a:r>
            <a:r>
              <a:rPr lang="en-US" sz="1800" dirty="0"/>
              <a:t> </a:t>
            </a:r>
            <a:r>
              <a:rPr lang="en-US" sz="1800" dirty="0" err="1"/>
              <a:t>ruang</a:t>
            </a:r>
            <a:r>
              <a:rPr lang="en-US" sz="1800" dirty="0"/>
              <a:t> </a:t>
            </a:r>
            <a:r>
              <a:rPr lang="en-US" sz="1800" dirty="0" err="1"/>
              <a:t>lingkup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pembatasan</a:t>
            </a:r>
            <a:r>
              <a:rPr lang="en-US" sz="1800" dirty="0"/>
              <a:t> </a:t>
            </a:r>
            <a:r>
              <a:rPr lang="en-US" sz="1800" dirty="0" err="1"/>
              <a:t>sumber</a:t>
            </a:r>
            <a:r>
              <a:rPr lang="en-US" sz="1800" dirty="0"/>
              <a:t> </a:t>
            </a:r>
            <a:r>
              <a:rPr lang="en-US" sz="1800" dirty="0" err="1"/>
              <a:t>daya</a:t>
            </a:r>
            <a:r>
              <a:rPr lang="en-US" sz="1800" dirty="0"/>
              <a:t>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sz="1800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D75A4DF7-D131-B0D2-E384-1EDD4EE5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4.3 </a:t>
            </a:r>
            <a:r>
              <a:rPr lang="en-US" altLang="en-US" sz="3600" dirty="0" err="1"/>
              <a:t>Objektivitas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Individu</a:t>
            </a:r>
            <a:endParaRPr lang="en-US" altLang="en-US" sz="3600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D1A97B94-BB8D-9228-304F-7BC7C23E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Standar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Atribut</a:t>
            </a:r>
            <a:r>
              <a:rPr lang="en-US" altLang="en-US" sz="1800" dirty="0"/>
              <a:t> yang di </a:t>
            </a:r>
            <a:r>
              <a:rPr lang="en-US" altLang="en-US" sz="1800" dirty="0" err="1"/>
              <a:t>susun</a:t>
            </a:r>
            <a:r>
              <a:rPr lang="en-US" altLang="en-US" sz="1800" dirty="0"/>
              <a:t> oleh The Institute of Internal Auditors (IIA) </a:t>
            </a:r>
            <a:r>
              <a:rPr lang="en-US" altLang="en-US" sz="1800" dirty="0" err="1"/>
              <a:t>Nomor</a:t>
            </a:r>
            <a:r>
              <a:rPr lang="en-US" altLang="en-US" sz="1800" dirty="0"/>
              <a:t> 1120 </a:t>
            </a:r>
            <a:r>
              <a:rPr lang="en-US" altLang="en-US" sz="1800" dirty="0" err="1"/>
              <a:t>tentang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obiektivitas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individu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menyatakan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bahwa</a:t>
            </a:r>
            <a:r>
              <a:rPr lang="en-US" altLang="en-US" sz="1800" dirty="0"/>
              <a:t> : Auditor intern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sikap</a:t>
            </a:r>
            <a:r>
              <a:rPr lang="en-US" altLang="en-US" sz="1800" dirty="0"/>
              <a:t> mental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memihak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tanpa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prasangka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serta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senantiasa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menghindarkan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kemungkinan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timbulnya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.“</a:t>
            </a:r>
          </a:p>
          <a:p>
            <a:r>
              <a:rPr lang="en-US" altLang="en-US" sz="1800" dirty="0"/>
              <a:t>'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suatu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situasi</a:t>
            </a:r>
            <a:r>
              <a:rPr lang="en-US" altLang="en-US" sz="1800" dirty="0"/>
              <a:t> di mana auditor, yang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posisi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mengemban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kepercayaan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antara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profesional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pribadi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menimbulkan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kesulitan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bagi</a:t>
            </a:r>
            <a:r>
              <a:rPr lang="en-US" altLang="en-US" sz="1800" dirty="0"/>
              <a:t> auditor internal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tugas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secara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memihak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muncul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meski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tanpa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kegiatan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etis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sesua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ketentuan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menimbulkan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suatu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perilaku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pantas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merusak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kepercayaan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kepada</a:t>
            </a:r>
            <a:r>
              <a:rPr lang="en-US" altLang="en-US" sz="1800" dirty="0"/>
              <a:t> auditor internal,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audit internal dan </a:t>
            </a:r>
            <a:r>
              <a:rPr lang="en-US" altLang="en-US" sz="1800" dirty="0" err="1"/>
              <a:t>profesi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Pertentangan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kepentingan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mempengaruh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kemampuan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individu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tugas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tanggung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jawabnya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secara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objektif</a:t>
            </a:r>
            <a:r>
              <a:rPr lang="en-US" altLang="en-US" sz="1800" dirty="0"/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D8587AF9-F04D-B058-E1F0-647FAEC5C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260350"/>
            <a:ext cx="7788275" cy="922338"/>
          </a:xfrm>
        </p:spPr>
        <p:txBody>
          <a:bodyPr/>
          <a:lstStyle/>
          <a:p>
            <a:r>
              <a:rPr lang="en-US" altLang="en-US" sz="3200" dirty="0"/>
              <a:t>4.4 Kendala </a:t>
            </a:r>
            <a:r>
              <a:rPr lang="en-US" altLang="en-US" sz="3200" dirty="0" err="1"/>
              <a:t>terhadap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Independensi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atau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Obyektivitas</a:t>
            </a:r>
            <a:endParaRPr lang="en-US" altLang="en-US" sz="3200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xmlns="" id="{5067E8F2-CF59-F47A-3915-2A4BCCD4D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2" y="1556792"/>
            <a:ext cx="7788275" cy="4464496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/>
              <a:t>The Institute of Internal Auditors (IIA)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Standar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Atribut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Nomor</a:t>
            </a:r>
            <a:r>
              <a:rPr lang="en-US" altLang="en-US" sz="2000" dirty="0"/>
              <a:t> 1130 </a:t>
            </a:r>
            <a:r>
              <a:rPr lang="en-US" altLang="en-US" sz="2000" dirty="0" err="1"/>
              <a:t>tentang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objektivitas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individu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menyatakan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: “Jika </a:t>
            </a:r>
            <a:r>
              <a:rPr lang="en-US" altLang="en-US" sz="2000" dirty="0" err="1"/>
              <a:t>independensi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objektivitas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terlemahkan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baik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fakta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maupun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penampilan</a:t>
            </a:r>
            <a:r>
              <a:rPr lang="en-US" altLang="en-US" sz="2000" dirty="0"/>
              <a:t> (appearance), detail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pelemahan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diungkapkan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berwenang</a:t>
            </a:r>
            <a:r>
              <a:rPr lang="en-US" altLang="en-US" sz="2000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 err="1"/>
              <a:t>Bentuk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pengungkapan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tergantung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bentuk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pelemahan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tersebut"Kendala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terhadap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independensi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obyektivitas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individu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mencakup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namun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terbatas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pertentangan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kepentingan</a:t>
            </a:r>
            <a:r>
              <a:rPr lang="en-US" altLang="en-US" sz="2000" dirty="0"/>
              <a:t> personal, </a:t>
            </a:r>
            <a:r>
              <a:rPr lang="en-US" altLang="en-US" sz="2000" dirty="0" err="1"/>
              <a:t>pembatasan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ruang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lingkup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pembatasan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akses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terhadap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catatan</a:t>
            </a:r>
            <a:r>
              <a:rPr lang="en-US" altLang="en-US" sz="2000" dirty="0"/>
              <a:t>, personal, dan property </a:t>
            </a:r>
            <a:r>
              <a:rPr lang="en-US" altLang="en-US" sz="2000" dirty="0" err="1"/>
              <a:t>serta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pembatasan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sumber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seperti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pendanaan</a:t>
            </a:r>
            <a:r>
              <a:rPr lang="en-US" altLang="en-US" sz="2000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xmlns="" id="{1FFD5054-B647-50AF-DD27-11908E1D2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/>
          <a:lstStyle/>
          <a:p>
            <a:pPr>
              <a:defRPr/>
            </a:pPr>
            <a:r>
              <a:rPr lang="en-US" altLang="en-US" sz="2000" dirty="0"/>
              <a:t>Auditor Internal juga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boleh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audit pada </a:t>
            </a:r>
            <a:r>
              <a:rPr lang="en-US" altLang="en-US" sz="2000" dirty="0" err="1"/>
              <a:t>departemen</a:t>
            </a:r>
            <a:r>
              <a:rPr lang="en-US" altLang="en-US" sz="2000" dirty="0"/>
              <a:t> yang auditor </a:t>
            </a:r>
            <a:r>
              <a:rPr lang="en-US" altLang="en-US" sz="2000" dirty="0" err="1"/>
              <a:t>pernah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bertanggungjawab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disana</a:t>
            </a:r>
            <a:r>
              <a:rPr lang="en-US" altLang="en-US" sz="2000" dirty="0"/>
              <a:t>. Hal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lihat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Standar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Atribut</a:t>
            </a:r>
            <a:r>
              <a:rPr lang="en-US" altLang="en-US" sz="2000" dirty="0"/>
              <a:t> yang di </a:t>
            </a:r>
            <a:r>
              <a:rPr lang="en-US" altLang="en-US" sz="2000" dirty="0" err="1"/>
              <a:t>susun</a:t>
            </a:r>
            <a:r>
              <a:rPr lang="en-US" altLang="en-US" sz="2000" dirty="0"/>
              <a:t> oleh The Institute of Internal Auditors (IIA) </a:t>
            </a:r>
            <a:r>
              <a:rPr lang="en-US" altLang="en-US" sz="2000" dirty="0" err="1"/>
              <a:t>Nomor</a:t>
            </a:r>
            <a:r>
              <a:rPr lang="en-US" altLang="en-US" sz="2000" dirty="0"/>
              <a:t> 1130.A1 </a:t>
            </a:r>
            <a:r>
              <a:rPr lang="en-US" altLang="en-US" sz="2000" dirty="0" err="1"/>
              <a:t>menyatakan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: ‘Auditor Internal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menolak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melaksanakan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penugasan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penilaian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kegiatan</a:t>
            </a:r>
            <a:r>
              <a:rPr lang="en-US" altLang="en-US" sz="2000" dirty="0"/>
              <a:t> yang pada masa </a:t>
            </a:r>
            <a:r>
              <a:rPr lang="en-US" altLang="en-US" sz="2000" dirty="0" err="1"/>
              <a:t>sebelumnya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pernah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jawabnya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Objektivitas</a:t>
            </a:r>
            <a:r>
              <a:rPr lang="en-US" altLang="en-US" sz="2000" dirty="0"/>
              <a:t> auditor internal </a:t>
            </a:r>
            <a:r>
              <a:rPr lang="en-US" altLang="en-US" sz="2000" dirty="0" err="1"/>
              <a:t>dianggap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terlemahkan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apabila</a:t>
            </a:r>
            <a:r>
              <a:rPr lang="en-US" altLang="en-US" sz="2000" dirty="0"/>
              <a:t> auditor </a:t>
            </a:r>
            <a:r>
              <a:rPr lang="en-US" altLang="en-US" sz="2000" dirty="0" err="1"/>
              <a:t>memberikan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jasa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asurans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kegiatan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pernah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jawabnya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sebelumnya</a:t>
            </a:r>
            <a:r>
              <a:rPr lang="en-US" altLang="en-US" sz="2000" dirty="0"/>
              <a:t>’. </a:t>
            </a:r>
          </a:p>
          <a:p>
            <a:pPr>
              <a:defRPr/>
            </a:pPr>
            <a:r>
              <a:rPr lang="en-US" altLang="en-US" sz="2000" dirty="0"/>
              <a:t>Hal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 juga </a:t>
            </a:r>
            <a:r>
              <a:rPr lang="en-US" altLang="en-US" sz="2000" dirty="0" err="1"/>
              <a:t>berlaku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Satuan</a:t>
            </a:r>
            <a:r>
              <a:rPr lang="en-US" altLang="en-US" sz="2000" dirty="0"/>
              <a:t> Audit Internal </a:t>
            </a:r>
            <a:r>
              <a:rPr lang="en-US" altLang="en-US" sz="2000" dirty="0" err="1"/>
              <a:t>seperti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menyatakan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Standar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Atribut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disusun</a:t>
            </a:r>
            <a:r>
              <a:rPr lang="en-US" altLang="en-US" sz="2000" dirty="0"/>
              <a:t> oleh The Institute of Internal Auditors (IIA) </a:t>
            </a:r>
            <a:r>
              <a:rPr lang="en-US" altLang="en-US" sz="2000" dirty="0" err="1"/>
              <a:t>Nomor</a:t>
            </a:r>
            <a:r>
              <a:rPr lang="en-US" altLang="en-US" sz="2000" dirty="0"/>
              <a:t> 1130.A2 </a:t>
            </a:r>
            <a:r>
              <a:rPr lang="en-US" altLang="en-US" sz="2000" dirty="0" err="1"/>
              <a:t>bahwa</a:t>
            </a:r>
            <a:r>
              <a:rPr lang="en-US" altLang="en-US" sz="2000" dirty="0"/>
              <a:t>: "</a:t>
            </a:r>
            <a:r>
              <a:rPr lang="en-US" altLang="en-US" sz="2000" dirty="0" err="1"/>
              <a:t>Penugasan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asurans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dilakukan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terhadap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aktivitas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pernah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Satuan</a:t>
            </a:r>
            <a:r>
              <a:rPr lang="en-US" altLang="en-US" sz="2000" dirty="0"/>
              <a:t> Audit Intern,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diawasi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lain di </a:t>
            </a:r>
            <a:r>
              <a:rPr lang="en-US" altLang="en-US" sz="2000" dirty="0" err="1"/>
              <a:t>luar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aktivitas</a:t>
            </a:r>
            <a:r>
              <a:rPr lang="en-US" altLang="en-US" sz="2000" dirty="0"/>
              <a:t> audit intern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C3614FD-C7B1-05B2-66F8-BC37D31DB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548680"/>
            <a:ext cx="8229600" cy="5616625"/>
          </a:xfrm>
        </p:spPr>
        <p:txBody>
          <a:bodyPr/>
          <a:lstStyle/>
          <a:p>
            <a:pPr>
              <a:defRPr/>
            </a:pPr>
            <a:r>
              <a:rPr lang="en-US" altLang="en-US" sz="1800" dirty="0"/>
              <a:t>"</a:t>
            </a:r>
            <a:r>
              <a:rPr lang="en-US" altLang="en-US" sz="1800" dirty="0" err="1"/>
              <a:t>Lebih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lanjut</a:t>
            </a:r>
            <a:r>
              <a:rPr lang="en-US" altLang="en-US" sz="1800" dirty="0"/>
              <a:t> IIA </a:t>
            </a:r>
            <a:r>
              <a:rPr lang="en-US" altLang="en-US" sz="1800" dirty="0" err="1"/>
              <a:t>Nomor</a:t>
            </a:r>
            <a:r>
              <a:rPr lang="en-US" altLang="en-US" sz="1800" dirty="0"/>
              <a:t> 1130.A3 </a:t>
            </a:r>
            <a:r>
              <a:rPr lang="en-US" altLang="en-US" sz="1800" dirty="0" err="1"/>
              <a:t>menyebutkan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bahwa</a:t>
            </a:r>
            <a:r>
              <a:rPr lang="en-US" altLang="en-US" sz="1800" dirty="0"/>
              <a:t> "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audit internal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memberikan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asurans</a:t>
            </a:r>
            <a:r>
              <a:rPr lang="en-US" altLang="en-US" sz="1800" dirty="0"/>
              <a:t> pada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sebelumnya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diberikan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konsultansi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jika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sifat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konsultansi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menimbulkan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pelemahan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objektivitas</a:t>
            </a:r>
            <a:r>
              <a:rPr lang="en-US" altLang="en-US" sz="1800" dirty="0"/>
              <a:t> dam </a:t>
            </a:r>
            <a:r>
              <a:rPr lang="en-US" altLang="en-US" sz="1800" dirty="0" err="1"/>
              <a:t>jika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objektivitas</a:t>
            </a:r>
            <a:r>
              <a:rPr lang="en-US" altLang="en-US" sz="1800" dirty="0"/>
              <a:t> individual </a:t>
            </a:r>
            <a:r>
              <a:rPr lang="en-US" altLang="en-US" sz="1800" dirty="0" err="1"/>
              <a:t>dikekola</a:t>
            </a:r>
            <a:r>
              <a:rPr lang="en-US" altLang="en-US" sz="1800" dirty="0"/>
              <a:t> pada </a:t>
            </a:r>
            <a:r>
              <a:rPr lang="en-US" altLang="en-US" sz="1800" dirty="0" err="1"/>
              <a:t>saat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menugaskan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sumber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penugasan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itu</a:t>
            </a:r>
            <a:r>
              <a:rPr lang="en-US" altLang="en-US" sz="1800" dirty="0"/>
              <a:t>“.</a:t>
            </a:r>
          </a:p>
          <a:p>
            <a:pPr>
              <a:defRPr/>
            </a:pPr>
            <a:r>
              <a:rPr lang="en-US" altLang="en-US" sz="1800" dirty="0" err="1"/>
              <a:t>Dengan</a:t>
            </a:r>
            <a:r>
              <a:rPr lang="en-US" altLang="en-US" sz="1800" dirty="0"/>
              <a:t> kata lain,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Assurance Services </a:t>
            </a:r>
            <a:r>
              <a:rPr lang="en-US" altLang="en-US" sz="1800" dirty="0" err="1"/>
              <a:t>tidak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boleh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dilakukan</a:t>
            </a:r>
            <a:r>
              <a:rPr lang="en-US" altLang="en-US" sz="1800" dirty="0"/>
              <a:t> oleh Auditor Internal dan </a:t>
            </a:r>
            <a:r>
              <a:rPr lang="en-US" altLang="en-US" sz="1800" dirty="0" err="1"/>
              <a:t>Kepala</a:t>
            </a:r>
            <a:r>
              <a:rPr lang="en-US" altLang="en-US" sz="1800" dirty="0"/>
              <a:t> Audit Internal yang </a:t>
            </a:r>
            <a:r>
              <a:rPr lang="en-US" altLang="en-US" sz="1800" dirty="0" err="1"/>
              <a:t>pernah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bertanggungjawab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terhadap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departemen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diaudit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namun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untuk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Consu</a:t>
            </a:r>
            <a:r>
              <a:rPr lang="en-US" altLang="en-US" sz="1800" dirty="0"/>
              <a:t>/ting Services </a:t>
            </a:r>
            <a:r>
              <a:rPr lang="en-US" altLang="en-US" sz="1800" dirty="0" err="1"/>
              <a:t>diperbolehkan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sebagaimana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menyatakan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Standar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Atribut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disusun</a:t>
            </a:r>
            <a:r>
              <a:rPr lang="en-US" altLang="en-US" sz="1800" dirty="0"/>
              <a:t> oleh The Institute of Internal Auditors (IIA) </a:t>
            </a:r>
            <a:r>
              <a:rPr lang="en-US" altLang="en-US" sz="1800" dirty="0" err="1"/>
              <a:t>Nomor</a:t>
            </a:r>
            <a:r>
              <a:rPr lang="en-US" altLang="en-US" sz="1800" dirty="0"/>
              <a:t> 1130.C1 </a:t>
            </a:r>
            <a:r>
              <a:rPr lang="en-US" altLang="en-US" sz="1800" dirty="0" err="1"/>
              <a:t>bahwa</a:t>
            </a:r>
            <a:r>
              <a:rPr lang="en-US" altLang="en-US" sz="1800" dirty="0"/>
              <a:t> :  "Auditor intern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memberikan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konsultasi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terhadap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kegiatan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sebelumnya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pernah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menjadi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tanggung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jawabnya</a:t>
            </a:r>
            <a:r>
              <a:rPr lang="en-US" altLang="en-US" sz="1800" dirty="0"/>
              <a:t>.“</a:t>
            </a:r>
          </a:p>
          <a:p>
            <a:pPr>
              <a:defRPr/>
            </a:pPr>
            <a:r>
              <a:rPr lang="en-US" altLang="en-US" sz="1800" dirty="0"/>
              <a:t>Jika </a:t>
            </a:r>
            <a:r>
              <a:rPr lang="en-US" altLang="en-US" sz="1800" dirty="0" err="1"/>
              <a:t>dalam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melaksanakan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kegiatan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konsultasi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kepada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auditan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berpotensi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menemui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kendala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independensi</a:t>
            </a:r>
            <a:r>
              <a:rPr lang="en-US" altLang="en-US" sz="1800" dirty="0"/>
              <a:t> dan </a:t>
            </a:r>
            <a:r>
              <a:rPr lang="en-US" altLang="en-US" sz="1800" dirty="0" err="1"/>
              <a:t>objektivitas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maka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hal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dapat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diungkapkan</a:t>
            </a:r>
            <a:r>
              <a:rPr lang="en-US" altLang="en-US" sz="1800" dirty="0"/>
              <a:t> oleh auditor </a:t>
            </a:r>
            <a:r>
              <a:rPr lang="en-US" altLang="en-US" sz="1800" dirty="0" err="1"/>
              <a:t>sebelum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penugasan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dilakukan</a:t>
            </a:r>
            <a:r>
              <a:rPr lang="en-US" altLang="en-US" sz="1800" dirty="0"/>
              <a:t>. Hal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sesuai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dengan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Standar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Atribut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disusun</a:t>
            </a:r>
            <a:r>
              <a:rPr lang="en-US" altLang="en-US" sz="1800" dirty="0"/>
              <a:t> oleh The Institute of Internal Auditors (IA) </a:t>
            </a:r>
            <a:r>
              <a:rPr lang="en-US" altLang="en-US" sz="1800" dirty="0" err="1"/>
              <a:t>Nomor</a:t>
            </a:r>
            <a:r>
              <a:rPr lang="en-US" altLang="en-US" sz="1800" dirty="0"/>
              <a:t> 1130.C2 </a:t>
            </a:r>
            <a:r>
              <a:rPr lang="en-US" altLang="en-US" sz="1800" dirty="0" err="1"/>
              <a:t>bahwa</a:t>
            </a:r>
            <a:r>
              <a:rPr lang="en-US" altLang="en-US" sz="1800" dirty="0"/>
              <a:t>: "Jika auditor intern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potensi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kendala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independensi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atau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obyektivitas</a:t>
            </a:r>
            <a:r>
              <a:rPr lang="en-US" altLang="en-US" sz="1800" dirty="0"/>
              <a:t> pada </a:t>
            </a:r>
            <a:r>
              <a:rPr lang="en-US" altLang="en-US" sz="1800" dirty="0" err="1"/>
              <a:t>penugasan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jasa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konsultasi</a:t>
            </a:r>
            <a:r>
              <a:rPr lang="en-US" altLang="en-US" sz="1800" dirty="0"/>
              <a:t> yang </a:t>
            </a:r>
            <a:r>
              <a:rPr lang="en-US" altLang="en-US" sz="1800" dirty="0" err="1"/>
              <a:t>diusulkan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hal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tersebut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harus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diungkapkan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sebelum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penugasan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diterima</a:t>
            </a:r>
            <a:r>
              <a:rPr lang="en-US" altLang="en-US" sz="1800" dirty="0"/>
              <a:t>."</a:t>
            </a:r>
          </a:p>
          <a:p>
            <a:pPr>
              <a:defRPr/>
            </a:pPr>
            <a:endParaRPr lang="en-US" altLang="en-US" sz="2000" dirty="0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4734</TotalTime>
  <Words>973</Words>
  <Application>Microsoft Office PowerPoint</Application>
  <PresentationFormat>On-screen Show (4:3)</PresentationFormat>
  <Paragraphs>36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BAB 4 SIKAP INDEPENDENSI  DAN OBJEKTIVITAS  </vt:lpstr>
      <vt:lpstr>BAB 4 SIKAP INDEPENDENSI OBJEKTIVITAS</vt:lpstr>
      <vt:lpstr>4.1 Independensi dan Obyektivitas </vt:lpstr>
      <vt:lpstr>4.2 Independensi</vt:lpstr>
      <vt:lpstr>PowerPoint Presentation</vt:lpstr>
      <vt:lpstr>4.3 Objektivitas Individu</vt:lpstr>
      <vt:lpstr>4.4 Kendala terhadap Independensi atau Obyektivitas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muhammadyasin19990830@gmail.com</cp:lastModifiedBy>
  <cp:revision>131</cp:revision>
  <dcterms:created xsi:type="dcterms:W3CDTF">2010-04-18T12:06:30Z</dcterms:created>
  <dcterms:modified xsi:type="dcterms:W3CDTF">2026-04-10T01:34:00Z</dcterms:modified>
</cp:coreProperties>
</file>