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4" r:id="rId6"/>
    <p:sldId id="268" r:id="rId7"/>
    <p:sldId id="269" r:id="rId8"/>
    <p:sldId id="265" r:id="rId9"/>
    <p:sldId id="266" r:id="rId10"/>
    <p:sldId id="270" r:id="rId11"/>
    <p:sldId id="257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59" autoAdjust="0"/>
    <p:restoredTop sz="94660"/>
  </p:normalViewPr>
  <p:slideViewPr>
    <p:cSldViewPr showGuides="1">
      <p:cViewPr>
        <p:scale>
          <a:sx n="71" d="100"/>
          <a:sy n="71" d="100"/>
        </p:scale>
        <p:origin x="-127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7627D0C-8C84-4FBA-BDD3-7F2031BE369A}" type="datetimeFigureOut">
              <a:rPr lang="en-US"/>
              <a:t>4/10/2026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3FE2E39-80FE-4DB8-9F07-548D9BDFE876}" type="slidenum">
              <a:rPr lang="en-US" altLang="en-US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00562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altLang="en-US"/>
          </a:p>
        </p:txBody>
      </p:sp>
      <p:sp>
        <p:nvSpPr>
          <p:cNvPr id="1331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BEC629F-A31A-4EC2-987D-AF0CBA1CB42E}" type="slidenum">
              <a:rPr lang="en-US" altLang="en-US" smtClean="0">
                <a:latin typeface="Calibri" panose="020F0502020204030204" pitchFamily="34" charset="0"/>
              </a:rPr>
              <a:t>9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53B5E-E778-493F-B1F1-1F30F2E83CD6}" type="datetimeFigureOut">
              <a:rPr lang="en-US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5AF38-87A9-4401-A1BB-DB878DB930AB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62253-7BAD-43FB-9CEC-30E4087575FB}" type="datetimeFigureOut">
              <a:rPr lang="en-US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DC3FE-9B52-41C8-A114-9B35521CF7BD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8F68D-3368-4820-B76C-2F947B873CF5}" type="datetimeFigureOut">
              <a:rPr lang="en-US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3AD72-33DA-4DD4-B0AE-B6D3CC14577C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903A8-2795-4564-B22C-48686D9EF730}" type="datetimeFigureOut">
              <a:rPr lang="en-US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7FC20-69C7-4133-953C-C5DBD219281B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162B3-1EE4-4B47-893E-4A1CE3AD294E}" type="datetimeFigureOut">
              <a:rPr lang="en-US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95EC4-C19A-4510-BD76-6B698F89EEB2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20DF0-936D-4350-89F4-5B4DA3C0F42A}" type="datetimeFigureOut">
              <a:rPr lang="en-US"/>
              <a:t>4/10/2026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D5A27-4FF4-42A7-B1CB-4E18DE9F6EFA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34940-D2E5-4633-A55E-312EE4619E27}" type="datetimeFigureOut">
              <a:rPr lang="en-US"/>
              <a:t>4/10/2026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521D0-F238-44AB-9261-4979254BB757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8BC8D-7A70-4D4E-8EFD-F27F9B69EC66}" type="datetimeFigureOut">
              <a:rPr lang="en-US"/>
              <a:t>4/10/2026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1B96B-89A9-475B-AE0A-7D7A65B8C84B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62834-193F-49E4-AB9B-80441B4223BC}" type="datetimeFigureOut">
              <a:rPr lang="en-US"/>
              <a:t>4/10/2026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A428B-7F32-45CA-9E41-1AFEA55127F8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52AB2-0E4D-4A6A-974F-1C9340A73A34}" type="datetimeFigureOut">
              <a:rPr lang="en-US"/>
              <a:t>4/10/2026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DBE04-9302-4EE4-BBF7-3521E9A3B9BE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A473E-344D-4045-B214-7CEDA240DB2F}" type="datetimeFigureOut">
              <a:rPr lang="en-US"/>
              <a:t>4/10/2026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3AE06-0EC8-4BB4-A2F3-667870D1E5EA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8F938B-BC3C-4120-B53E-51B98BFEE7D3}" type="datetimeFigureOut">
              <a:rPr lang="en-US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7512D5D-1353-46AE-B843-68DF9F14599D}" type="slidenum">
              <a:rPr lang="en-US" altLang="en-US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1988820"/>
            <a:ext cx="7772400" cy="2063115"/>
          </a:xfrm>
        </p:spPr>
        <p:txBody>
          <a:bodyPr/>
          <a:lstStyle/>
          <a:p>
            <a:pPr algn="ctr"/>
            <a:r>
              <a:rPr lang="en-US" altLang="en-US" sz="3200" b="1" dirty="0">
                <a:solidFill>
                  <a:srgbClr val="FF0000"/>
                </a:solidFill>
              </a:rPr>
              <a:t>BAB 6</a:t>
            </a:r>
            <a:br>
              <a:rPr lang="en-US" altLang="en-US" sz="3200" b="1" dirty="0">
                <a:solidFill>
                  <a:srgbClr val="FF0000"/>
                </a:solidFill>
              </a:rPr>
            </a:br>
            <a:r>
              <a:rPr lang="en-US" altLang="en-US" sz="3200" b="1" dirty="0">
                <a:solidFill>
                  <a:srgbClr val="FF0000"/>
                </a:solidFill>
              </a:rPr>
              <a:t>RENCANA  AUDIT  INTERNAL </a:t>
            </a:r>
            <a:br>
              <a:rPr lang="en-US" altLang="en-US" sz="3200" b="1" dirty="0">
                <a:solidFill>
                  <a:srgbClr val="FF0000"/>
                </a:solidFill>
              </a:rPr>
            </a:br>
            <a:r>
              <a:rPr lang="en-US" altLang="en-US" sz="3200" b="1">
                <a:solidFill>
                  <a:srgbClr val="FF0000"/>
                </a:solidFill>
              </a:rPr>
              <a:t/>
            </a:r>
            <a:br>
              <a:rPr lang="en-US" altLang="en-US" sz="3200" b="1">
                <a:solidFill>
                  <a:srgbClr val="FF0000"/>
                </a:solidFill>
              </a:rPr>
            </a:br>
            <a:endParaRPr lang="en-US" altLang="en-US" sz="1800" b="1" dirty="0">
              <a:solidFill>
                <a:srgbClr val="FF0000"/>
              </a:solidFill>
            </a:endParaRP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863600" y="4941168"/>
            <a:ext cx="7416800" cy="936401"/>
          </a:xfrm>
        </p:spPr>
        <p:txBody>
          <a:bodyPr/>
          <a:lstStyle/>
          <a:p>
            <a:r>
              <a:rPr lang="en-US" altLang="en-US" sz="1800" dirty="0">
                <a:solidFill>
                  <a:schemeClr val="tx1"/>
                </a:solidFill>
              </a:rPr>
              <a:t>Dosen Mata Kuliah: Jaka </a:t>
            </a:r>
            <a:r>
              <a:rPr lang="en-US" altLang="en-US" sz="1800" dirty="0" err="1">
                <a:solidFill>
                  <a:schemeClr val="tx1"/>
                </a:solidFill>
              </a:rPr>
              <a:t>Darmawan,SE.,Ak.,M.Ak.,MMT.,CA</a:t>
            </a:r>
            <a:r>
              <a:rPr lang="en-US" altLang="en-US" sz="1800" dirty="0">
                <a:solidFill>
                  <a:schemeClr val="tx1"/>
                </a:solidFill>
              </a:rPr>
              <a:t>., CPA., CMA</a:t>
            </a:r>
          </a:p>
        </p:txBody>
      </p:sp>
      <p:pic>
        <p:nvPicPr>
          <p:cNvPr id="307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8" y="217488"/>
            <a:ext cx="44196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Calisto MT" panose="02040603050505030304" charset="0"/>
                <a:cs typeface="Calisto MT" panose="02040603050505030304" charset="0"/>
              </a:rPr>
              <a:t>6.4  Persetujuan Pelaksanaan Pekerjaan Audit</a:t>
            </a:r>
            <a:r>
              <a:rPr lang="en-US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670" y="1600200"/>
            <a:ext cx="7833995" cy="4526280"/>
          </a:xfrm>
        </p:spPr>
        <p:txBody>
          <a:bodyPr/>
          <a:lstStyle/>
          <a:p>
            <a:pPr marL="0" indent="0">
              <a:buNone/>
            </a:pPr>
            <a:r>
              <a:rPr lang="en-US" sz="2000">
                <a:latin typeface="Calisto MT" panose="02040603050505030304" charset="0"/>
                <a:cs typeface="Calisto MT" panose="02040603050505030304" charset="0"/>
              </a:rPr>
              <a:t>Persetujuan pelaksanaan pekerjaan audit tersebut diberikan antara lain oleh :</a:t>
            </a:r>
          </a:p>
          <a:p>
            <a:pPr marL="0" indent="0">
              <a:buNone/>
            </a:pPr>
            <a:r>
              <a:rPr lang="en-US" sz="2000">
                <a:latin typeface="Calisto MT" panose="02040603050505030304" charset="0"/>
                <a:cs typeface="Calisto MT" panose="02040603050505030304" charset="0"/>
              </a:rPr>
              <a:t>1.  Persetujuan diberikan oleh manajemen eksekutif dan dilaporkan ke </a:t>
            </a:r>
          </a:p>
          <a:p>
            <a:pPr marL="0" indent="0">
              <a:buNone/>
            </a:pPr>
            <a:r>
              <a:rPr lang="en-US" sz="2000">
                <a:latin typeface="Calisto MT" panose="02040603050505030304" charset="0"/>
                <a:cs typeface="Calisto MT" panose="02040603050505030304" charset="0"/>
              </a:rPr>
              <a:t>     dewan komisaris atau komite audit</a:t>
            </a:r>
          </a:p>
          <a:p>
            <a:pPr marL="0" indent="0">
              <a:buNone/>
            </a:pPr>
            <a:r>
              <a:rPr lang="en-US" sz="2000">
                <a:latin typeface="Calisto MT" panose="02040603050505030304" charset="0"/>
                <a:cs typeface="Calisto MT" panose="02040603050505030304" charset="0"/>
              </a:rPr>
              <a:t>2.  Persetujuan diberikan oleh manajemen eksekutif atau dewan </a:t>
            </a:r>
          </a:p>
          <a:p>
            <a:pPr marL="0" indent="0">
              <a:buNone/>
            </a:pPr>
            <a:r>
              <a:rPr lang="en-US" sz="2000">
                <a:latin typeface="Calisto MT" panose="02040603050505030304" charset="0"/>
                <a:cs typeface="Calisto MT" panose="02040603050505030304" charset="0"/>
              </a:rPr>
              <a:t>     komisaris (komite audit) yaitu kepada siapa laporan ditujukan </a:t>
            </a:r>
          </a:p>
          <a:p>
            <a:pPr marL="0" indent="0">
              <a:buNone/>
            </a:pPr>
            <a:r>
              <a:rPr lang="en-US" sz="2000">
                <a:latin typeface="Calisto MT" panose="02040603050505030304" charset="0"/>
                <a:cs typeface="Calisto MT" panose="02040603050505030304" charset="0"/>
              </a:rPr>
              <a:t>3.  Persetujuan pekerjaan audit di lingkungan fungsi audit intern </a:t>
            </a:r>
          </a:p>
          <a:p>
            <a:pPr marL="0" indent="0">
              <a:buNone/>
            </a:pPr>
            <a:r>
              <a:rPr lang="en-US" sz="2000">
                <a:latin typeface="Calisto MT" panose="02040603050505030304" charset="0"/>
                <a:cs typeface="Calisto MT" panose="02040603050505030304" charset="0"/>
              </a:rPr>
              <a:t>     sendiri, yaitu oleh penanggung jawab fungsi audit atau Kepala </a:t>
            </a:r>
          </a:p>
          <a:p>
            <a:pPr marL="0" indent="0">
              <a:buNone/>
            </a:pPr>
            <a:r>
              <a:rPr lang="en-US" sz="2000">
                <a:latin typeface="Calisto MT" panose="02040603050505030304" charset="0"/>
                <a:cs typeface="Calisto MT" panose="02040603050505030304" charset="0"/>
              </a:rPr>
              <a:t>     Satuan Pengawasan Internal (KSPI)</a:t>
            </a:r>
          </a:p>
          <a:p>
            <a:pPr marL="0" indent="0">
              <a:buNone/>
            </a:pPr>
            <a:endParaRPr lang="en-US" sz="2000">
              <a:latin typeface="Calisto MT" panose="02040603050505030304" charset="0"/>
              <a:cs typeface="Calisto MT" panose="0204060305050503030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Terima Kasih</a:t>
            </a:r>
          </a:p>
        </p:txBody>
      </p:sp>
      <p:pic>
        <p:nvPicPr>
          <p:cNvPr id="17411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82813" y="1411288"/>
            <a:ext cx="4751387" cy="4754562"/>
          </a:xfrm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1143000"/>
          </a:xfrm>
        </p:spPr>
        <p:txBody>
          <a:bodyPr/>
          <a:lstStyle/>
          <a:p>
            <a:r>
              <a:rPr lang="en-US" altLang="en-US" sz="3200" dirty="0"/>
              <a:t>BAB 4 SIKAP INDEPENDENSI OBJEKTIVITAS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endParaRPr lang="en-US" sz="1800" dirty="0"/>
          </a:p>
          <a:p>
            <a:pPr>
              <a:defRPr/>
            </a:pPr>
            <a:r>
              <a:rPr lang="en-US" sz="2400" dirty="0"/>
              <a:t>6.1 </a:t>
            </a:r>
            <a:r>
              <a:rPr lang="en-US" sz="2400" dirty="0" err="1"/>
              <a:t>Rencana Penugasan </a:t>
            </a:r>
            <a:endParaRPr lang="en-US" sz="2400" dirty="0"/>
          </a:p>
          <a:p>
            <a:pPr>
              <a:defRPr/>
            </a:pPr>
            <a:r>
              <a:rPr lang="en-US" sz="2400" dirty="0"/>
              <a:t>6.2 </a:t>
            </a:r>
            <a:r>
              <a:rPr lang="en-US" sz="2400" dirty="0" err="1"/>
              <a:t>Tahapan Rencana </a:t>
            </a:r>
            <a:endParaRPr lang="en-US" sz="2400" dirty="0"/>
          </a:p>
          <a:p>
            <a:pPr>
              <a:defRPr/>
            </a:pPr>
            <a:r>
              <a:rPr lang="en-US" sz="2400" dirty="0"/>
              <a:t>6.3 </a:t>
            </a:r>
            <a:r>
              <a:rPr lang="en-US" sz="2400" dirty="0" err="1"/>
              <a:t>Struktur Penugasan Tim Audit </a:t>
            </a:r>
          </a:p>
          <a:p>
            <a:pPr>
              <a:defRPr/>
            </a:pPr>
            <a:r>
              <a:rPr lang="en-US" sz="2400" dirty="0"/>
              <a:t>6.4 Persetujusn Pelaksanaan Pekerjaan Audit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511175" y="491490"/>
            <a:ext cx="8229600" cy="783590"/>
          </a:xfrm>
        </p:spPr>
        <p:txBody>
          <a:bodyPr/>
          <a:lstStyle/>
          <a:p>
            <a:r>
              <a:rPr lang="en-US" sz="3200" dirty="0"/>
              <a:t>6.1  </a:t>
            </a:r>
            <a:r>
              <a:rPr lang="en-US" sz="3200" dirty="0" err="1"/>
              <a:t>Rencana  Audit Internal </a:t>
            </a:r>
            <a:endParaRPr lang="en-US" altLang="en-US" sz="3200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75005" y="1820545"/>
            <a:ext cx="7753985" cy="3203575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dirty="0"/>
              <a:t>Standar Profesi Audit Internal (SPAI-2200) menyatakan bahwa : </a:t>
            </a:r>
          </a:p>
          <a:p>
            <a:pPr marL="0" indent="0">
              <a:buNone/>
            </a:pPr>
            <a:r>
              <a:rPr lang="en-US" altLang="en-US" sz="2400" i="1" dirty="0">
                <a:latin typeface="Calisto MT" panose="02040603050505030304" charset="0"/>
                <a:cs typeface="Calisto MT" panose="02040603050505030304" charset="0"/>
              </a:rPr>
              <a:t>“ Auditor Internal harus menyusun dan mendokumentasikan rencana untuk setiap penugasan yang mencakup tujuan penugasan, ruang lingkup, waktu dan alokasi sumberdaya. Rencana penugasan harus mempertimbangkan strategi organisasi, tujuan dan resiko - resiko yang relevan untuk penugasan itu”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12140" y="822960"/>
            <a:ext cx="7925435" cy="53594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altLang="en-US" sz="1600" dirty="0"/>
              <a:t>Beberapa hal yang perlu menjadi pertimbangan Auditor Internal dalam merencanakan Penugasan Audit adalah sebagai berikut :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altLang="en-US" sz="1600" dirty="0"/>
              <a:t>1.  Strategi dan Sasaran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altLang="en-US" sz="1600" dirty="0"/>
              <a:t>      Strategi dan sasaran dari kegiatan yang sedang diperiksa dan mekanisme yang digunakan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altLang="en-US" sz="1600" dirty="0"/>
              <a:t>      dalam mengendalikan kinerjanya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altLang="en-US" sz="1600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altLang="en-US" sz="1600" dirty="0"/>
              <a:t>2.  Resiko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altLang="en-US" sz="1600" dirty="0"/>
              <a:t>      Resiko signifikan atas sasaran, sumber daya dan operasi aktivitas yang diperiksa dan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altLang="en-US" sz="1600" dirty="0"/>
              <a:t>      bagaimana menurunkan dampak resiko tersebut pada tingkat yang dapat diterima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altLang="en-US" sz="1600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altLang="en-US" sz="1600" dirty="0"/>
              <a:t>3.  Kecukupan dan Efektivitas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altLang="en-US" sz="1600" dirty="0"/>
              <a:t>      Kecukupan dan efektivitas tata kelola, manajemen resiko dan poses pengendalian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altLang="en-US" sz="1600" dirty="0"/>
              <a:t>      dibandingkan dengan kerangka kerja atau model yang relevan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altLang="en-US" sz="1600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altLang="en-US" sz="1600" dirty="0"/>
              <a:t>4.  Peluang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altLang="en-US" sz="1600" dirty="0"/>
              <a:t>     Peluang untuk meningkatkan secara siginifikan tata kelola, manajemen resiko dan proses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altLang="en-US" sz="1600" dirty="0"/>
              <a:t>     pengendalian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/>
              <a:t>6.2   </a:t>
            </a:r>
            <a:r>
              <a:rPr lang="en-US" altLang="en-US" sz="3600" dirty="0" err="1"/>
              <a:t>Tahapan  Rencana </a:t>
            </a:r>
            <a:endParaRPr lang="en-US" altLang="en-US" sz="3600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489325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1800" dirty="0">
                <a:latin typeface="Calisto MT" panose="02040603050505030304" charset="0"/>
                <a:cs typeface="Calisto MT" panose="02040603050505030304" charset="0"/>
              </a:rPr>
              <a:t>Beberapa kegiatan yang perlu dilakukan dalam Perencanaan Audit adalah : </a:t>
            </a:r>
          </a:p>
          <a:p>
            <a:pPr marL="0" indent="0">
              <a:buNone/>
            </a:pPr>
            <a:endParaRPr lang="en-US" altLang="en-US" sz="800" dirty="0">
              <a:latin typeface="Calisto MT" panose="02040603050505030304" charset="0"/>
              <a:cs typeface="Calisto MT" panose="02040603050505030304" charset="0"/>
            </a:endParaRPr>
          </a:p>
          <a:p>
            <a:pPr marL="0" indent="0">
              <a:buNone/>
            </a:pPr>
            <a:r>
              <a:rPr lang="en-US" altLang="en-US" sz="1800" dirty="0">
                <a:latin typeface="Calisto MT" panose="02040603050505030304" charset="0"/>
                <a:cs typeface="Calisto MT" panose="02040603050505030304" charset="0"/>
              </a:rPr>
              <a:t>1.   Menentukan Sumber Daya Penugasan Audit </a:t>
            </a:r>
          </a:p>
          <a:p>
            <a:pPr marL="0" indent="0">
              <a:buNone/>
            </a:pPr>
            <a:r>
              <a:rPr lang="en-US" altLang="en-US" sz="1800" dirty="0">
                <a:latin typeface="Calisto MT" panose="02040603050505030304" charset="0"/>
                <a:cs typeface="Calisto MT" panose="02040603050505030304" charset="0"/>
              </a:rPr>
              <a:t>      Penentuan staf audit untuk penugasan harus didasarkan dari hasil evaluasi </a:t>
            </a:r>
          </a:p>
          <a:p>
            <a:pPr marL="0" indent="0">
              <a:buNone/>
            </a:pPr>
            <a:r>
              <a:rPr lang="en-US" altLang="en-US" sz="1800" dirty="0">
                <a:latin typeface="Calisto MT" panose="02040603050505030304" charset="0"/>
                <a:cs typeface="Calisto MT" panose="02040603050505030304" charset="0"/>
              </a:rPr>
              <a:t>      terhadap sifat dan kompleksitas setiap penugasan, batasan waktu dan </a:t>
            </a:r>
          </a:p>
          <a:p>
            <a:pPr marL="0" indent="0">
              <a:buNone/>
            </a:pPr>
            <a:r>
              <a:rPr lang="en-US" altLang="en-US" sz="1800" dirty="0">
                <a:latin typeface="Calisto MT" panose="02040603050505030304" charset="0"/>
                <a:cs typeface="Calisto MT" panose="02040603050505030304" charset="0"/>
              </a:rPr>
              <a:t>      keteresediaan sumber daya </a:t>
            </a:r>
          </a:p>
          <a:p>
            <a:pPr marL="0" indent="0">
              <a:buNone/>
            </a:pPr>
            <a:endParaRPr lang="en-US" altLang="en-US" sz="1800" dirty="0">
              <a:latin typeface="Calisto MT" panose="02040603050505030304" charset="0"/>
              <a:cs typeface="Calisto MT" panose="02040603050505030304" charset="0"/>
            </a:endParaRPr>
          </a:p>
          <a:p>
            <a:pPr marL="0" indent="0">
              <a:buNone/>
            </a:pPr>
            <a:r>
              <a:rPr lang="en-US" altLang="en-US" sz="1800" dirty="0">
                <a:latin typeface="Calisto MT" panose="02040603050505030304" charset="0"/>
                <a:cs typeface="Calisto MT" panose="02040603050505030304" charset="0"/>
              </a:rPr>
              <a:t>2.   Program Kerja </a:t>
            </a:r>
          </a:p>
          <a:p>
            <a:pPr marL="0" indent="0">
              <a:buNone/>
            </a:pPr>
            <a:r>
              <a:rPr lang="en-US" altLang="en-US" sz="1800" dirty="0">
                <a:latin typeface="Calisto MT" panose="02040603050505030304" charset="0"/>
                <a:cs typeface="Calisto MT" panose="02040603050505030304" charset="0"/>
              </a:rPr>
              <a:t>      Program kerja mencakup berbagai prosedur untuk di identifikasi, dianalisis, </a:t>
            </a:r>
          </a:p>
          <a:p>
            <a:pPr marL="0" indent="0">
              <a:buNone/>
            </a:pPr>
            <a:r>
              <a:rPr lang="en-US" altLang="en-US" sz="1800" dirty="0">
                <a:latin typeface="Calisto MT" panose="02040603050505030304" charset="0"/>
                <a:cs typeface="Calisto MT" panose="02040603050505030304" charset="0"/>
              </a:rPr>
              <a:t>      dievaluasi dan didokumentasikan informasi selama penugasan </a:t>
            </a:r>
          </a:p>
          <a:p>
            <a:pPr marL="0" indent="0">
              <a:buNone/>
            </a:pPr>
            <a:r>
              <a:rPr lang="en-US" altLang="en-US" sz="1800" dirty="0"/>
              <a:t>     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5175"/>
            <a:ext cx="8229600" cy="5188585"/>
          </a:xfrm>
        </p:spPr>
        <p:txBody>
          <a:bodyPr/>
          <a:lstStyle/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3.  Kegiatan Tahap Perencanaan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Kegiatan yang dilakukan pada tahap perencanaan ini adalah sebagai berikut :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a)  Menentukan sasaran dan ruang lingkup audit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     Hal ini perlu dilakukan agar audit tepat sasaran dan tidak melebar dari yang telah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     ditetapkan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b)  Mendapatkan info latar belakang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     Info tentang aspek khusus yang akan diaudit adalah hal penting dan menjadi perhatian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     baik oleh auditor maupun manajeman dan bagaimana perilaku petugas, hal ini di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     khususkan untuk laporan keuangan yang belum pernah diaudit sebelumnya (Initial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     Audit)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c)  Pemilihan Tim Audit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     Tim audit terdiri dari Penanggungjawab, Koordinator, Ketua Tim (Auditor Senior)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     dan Staf Auditor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d)  Komunikasi Pendahuluan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     Agar komunikasi dangan auditan (pihak yang diaudit) berjalan baik dan kegiatan audit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     berjalan dengan lancar sesuai dengan yang diharapkan, perlu dilakukan komunikasi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     pendahuluan dengan auditan </a:t>
            </a:r>
          </a:p>
          <a:p>
            <a:pPr marL="457200" lvl="1" indent="0">
              <a:buFont typeface="+mj-lt"/>
              <a:buNone/>
            </a:pPr>
            <a:endParaRPr lang="en-US" sz="1600">
              <a:latin typeface="Calisto MT" panose="02040603050505030304" charset="0"/>
              <a:cs typeface="Calisto MT" panose="0204060305050503030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830"/>
            <a:ext cx="8229600" cy="4603115"/>
          </a:xfrm>
        </p:spPr>
        <p:txBody>
          <a:bodyPr/>
          <a:lstStyle/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e)  Menyiapkan audit program pendahuluan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     Setelah melakukan komunikasi pendahuluan maka sebelum audit dilaksanakan, maka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     auditor mempersiapkan audit program yang didalamnya memuat hal - hal sebagai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     berikut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     -  Langkah survey pendahuluan dan review pengendalian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     -  Audit program akan dimodifikasi sesuai hasil survey pendahuluan, hal tersebut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        terjadi jika auditor menemukan audit program yang telah dibuat tidak sesuai (tidak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        update) dengan kondisi yang ada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f)  Menentukan bagaimana, kapan, dan kepada siapa laporan hasil audit dikomunikasikan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g)  Mendapatkan persetujuan untuk melakukan penugasan audit Alternatif persetujuan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     yang diberikan kepada :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     -  Manajemen Eksekutif dan di informasikan ke Dewan Komisaris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     -  Dewan Komisaris/ Manajemen Eksekutif menjadi User laporan </a:t>
            </a:r>
          </a:p>
          <a:p>
            <a:pPr marL="0" indent="0">
              <a:buNone/>
            </a:pPr>
            <a:r>
              <a:rPr lang="en-US" sz="1600">
                <a:latin typeface="Calisto MT" panose="02040603050505030304" charset="0"/>
                <a:cs typeface="Calisto MT" panose="02040603050505030304" charset="0"/>
              </a:rPr>
              <a:t>          -  Direktur Satuan Audit Interna l</a:t>
            </a:r>
          </a:p>
          <a:p>
            <a:pPr marL="0" indent="0">
              <a:buNone/>
            </a:pPr>
            <a:endParaRPr lang="en-US" sz="1600">
              <a:latin typeface="Calisto MT" panose="02040603050505030304" charset="0"/>
              <a:cs typeface="Calisto MT" panose="0204060305050503030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77863" y="260350"/>
            <a:ext cx="7788275" cy="922338"/>
          </a:xfrm>
        </p:spPr>
        <p:txBody>
          <a:bodyPr/>
          <a:lstStyle/>
          <a:p>
            <a:r>
              <a:rPr lang="en-US" altLang="en-US" sz="3200" dirty="0"/>
              <a:t>6.3  Struktur Penugasan Tim Audit 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677545" y="1557020"/>
            <a:ext cx="7634605" cy="4023360"/>
          </a:xfrm>
        </p:spPr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r>
              <a:rPr lang="en-US" altLang="en-US" sz="2000" dirty="0">
                <a:latin typeface="Calisto MT" panose="02040603050505030304" charset="0"/>
                <a:cs typeface="Calisto MT" panose="02040603050505030304" charset="0"/>
              </a:rPr>
              <a:t>Tim audit disusun dengan tujuan agar dalam penugasan dibentuk agar dalam penugasan audit, alur pelaporan dan tanggungjawab dari masing - masing fungsi didalam organ Audit Internal tergambar dengan jelas 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altLang="en-US" sz="2000" dirty="0">
              <a:latin typeface="Calisto MT" panose="02040603050505030304" charset="0"/>
              <a:cs typeface="Calisto MT" panose="02040603050505030304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n-US" altLang="en-US" sz="2000" dirty="0">
                <a:latin typeface="Calisto MT" panose="02040603050505030304" charset="0"/>
                <a:cs typeface="Calisto MT" panose="02040603050505030304" charset="0"/>
              </a:rPr>
              <a:t>Secara hierarkis struktur penugasan audit adalah sebagai berikut: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 dirty="0">
                <a:latin typeface="Calisto MT" panose="02040603050505030304" charset="0"/>
                <a:cs typeface="Calisto MT" panose="02040603050505030304" charset="0"/>
              </a:rPr>
              <a:t>1.  Penanggung Jawab Audit / KSPI (Kepala Satuan Pengawasan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 dirty="0">
                <a:latin typeface="Calisto MT" panose="02040603050505030304" charset="0"/>
                <a:cs typeface="Calisto MT" panose="02040603050505030304" charset="0"/>
              </a:rPr>
              <a:t>      Internal).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 dirty="0">
                <a:latin typeface="Calisto MT" panose="02040603050505030304" charset="0"/>
                <a:cs typeface="Calisto MT" panose="02040603050505030304" charset="0"/>
              </a:rPr>
              <a:t>2.  Koordinator / Manajer Audit.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 dirty="0">
                <a:latin typeface="Calisto MT" panose="02040603050505030304" charset="0"/>
                <a:cs typeface="Calisto MT" panose="02040603050505030304" charset="0"/>
              </a:rPr>
              <a:t>3.  Senior Auditor.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 dirty="0">
                <a:latin typeface="Calisto MT" panose="02040603050505030304" charset="0"/>
                <a:cs typeface="Calisto MT" panose="02040603050505030304" charset="0"/>
              </a:rPr>
              <a:t>4.  Staf Auditor.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184576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altLang="en-US" sz="1800" dirty="0">
                <a:latin typeface="Calisto MT" panose="02040603050505030304" charset="0"/>
                <a:cs typeface="Calisto MT" panose="02040603050505030304" charset="0"/>
              </a:rPr>
              <a:t>Fungsi dan tanggungjawab masing - masing berdasarkan Struktur Penugasan Tim Audit adalah sebagai berikut : </a:t>
            </a:r>
          </a:p>
          <a:p>
            <a:pPr marL="0" indent="0">
              <a:buNone/>
              <a:defRPr/>
            </a:pPr>
            <a:r>
              <a:rPr lang="en-US" altLang="en-US" sz="1800" dirty="0">
                <a:latin typeface="Calisto MT" panose="02040603050505030304" charset="0"/>
                <a:cs typeface="Calisto MT" panose="02040603050505030304" charset="0"/>
              </a:rPr>
              <a:t>1.  Penanggung Jawab Audit bertugas untuk : </a:t>
            </a:r>
          </a:p>
          <a:p>
            <a:pPr marL="0" indent="0">
              <a:buNone/>
              <a:defRPr/>
            </a:pPr>
            <a:r>
              <a:rPr lang="en-US" altLang="en-US" sz="1800" dirty="0">
                <a:latin typeface="Calisto MT" panose="02040603050505030304" charset="0"/>
                <a:cs typeface="Calisto MT" panose="02040603050505030304" charset="0"/>
              </a:rPr>
              <a:t>     -  Menyeleksi dan menetapkan unit kerja, aktivitas, kegiatan, program atau </a:t>
            </a:r>
          </a:p>
          <a:p>
            <a:pPr marL="0" indent="0">
              <a:buNone/>
              <a:defRPr/>
            </a:pPr>
            <a:r>
              <a:rPr lang="en-US" altLang="en-US" sz="1800" dirty="0">
                <a:latin typeface="Calisto MT" panose="02040603050505030304" charset="0"/>
                <a:cs typeface="Calisto MT" panose="02040603050505030304" charset="0"/>
              </a:rPr>
              <a:t>        proyek mana yang akan diaudit serta menentukan sasaran serta ruang lingkup </a:t>
            </a:r>
          </a:p>
          <a:p>
            <a:pPr marL="0" indent="0">
              <a:buNone/>
              <a:defRPr/>
            </a:pPr>
            <a:r>
              <a:rPr lang="en-US" altLang="en-US" sz="1800" dirty="0">
                <a:latin typeface="Calisto MT" panose="02040603050505030304" charset="0"/>
                <a:cs typeface="Calisto MT" panose="02040603050505030304" charset="0"/>
              </a:rPr>
              <a:t>        audit </a:t>
            </a:r>
          </a:p>
          <a:p>
            <a:pPr marL="0" indent="0">
              <a:buNone/>
              <a:defRPr/>
            </a:pPr>
            <a:r>
              <a:rPr lang="en-US" altLang="en-US" sz="1800" dirty="0">
                <a:latin typeface="Calisto MT" panose="02040603050505030304" charset="0"/>
                <a:cs typeface="Calisto MT" panose="02040603050505030304" charset="0"/>
              </a:rPr>
              <a:t>     -  Bertanggungjawab untuk keseluruhan hasil dari audit</a:t>
            </a:r>
          </a:p>
          <a:p>
            <a:pPr marL="0" indent="0">
              <a:buNone/>
              <a:defRPr/>
            </a:pPr>
            <a:r>
              <a:rPr lang="en-US" altLang="en-US" sz="1800" dirty="0">
                <a:latin typeface="Calisto MT" panose="02040603050505030304" charset="0"/>
                <a:cs typeface="Calisto MT" panose="02040603050505030304" charset="0"/>
              </a:rPr>
              <a:t>2.  Koordinator atau Manajer Audit bertugas untuk mengkoordinasi pekerjaan </a:t>
            </a:r>
          </a:p>
          <a:p>
            <a:pPr marL="0" indent="0">
              <a:buNone/>
              <a:defRPr/>
            </a:pPr>
            <a:r>
              <a:rPr lang="en-US" altLang="en-US" sz="1800" dirty="0">
                <a:latin typeface="Calisto MT" panose="02040603050505030304" charset="0"/>
                <a:cs typeface="Calisto MT" panose="02040603050505030304" charset="0"/>
              </a:rPr>
              <a:t>     audit, penugasan anggota tim, memberikan saran atau solusi atas masalah yang </a:t>
            </a:r>
          </a:p>
          <a:p>
            <a:pPr marL="0" indent="0">
              <a:buNone/>
              <a:defRPr/>
            </a:pPr>
            <a:r>
              <a:rPr lang="en-US" altLang="en-US" sz="1800" dirty="0">
                <a:latin typeface="Calisto MT" panose="02040603050505030304" charset="0"/>
                <a:cs typeface="Calisto MT" panose="02040603050505030304" charset="0"/>
              </a:rPr>
              <a:t>     dihadapi tim, review dokumen proses audit </a:t>
            </a:r>
          </a:p>
          <a:p>
            <a:pPr marL="0" indent="0">
              <a:buNone/>
              <a:defRPr/>
            </a:pPr>
            <a:r>
              <a:rPr lang="en-US" altLang="en-US" sz="1800" dirty="0">
                <a:latin typeface="Calisto MT" panose="02040603050505030304" charset="0"/>
                <a:cs typeface="Calisto MT" panose="02040603050505030304" charset="0"/>
              </a:rPr>
              <a:t>3.  Senior Audit bertugas untuk menjadi ketua tim audit yang bertanggungjawab </a:t>
            </a:r>
          </a:p>
          <a:p>
            <a:pPr marL="0" indent="0">
              <a:buNone/>
              <a:defRPr/>
            </a:pPr>
            <a:r>
              <a:rPr lang="en-US" altLang="en-US" sz="1800" dirty="0">
                <a:latin typeface="Calisto MT" panose="02040603050505030304" charset="0"/>
                <a:cs typeface="Calisto MT" panose="02040603050505030304" charset="0"/>
              </a:rPr>
              <a:t>     melaksanakan penugasan audit dan mengkoordinir aktivitas harian tim audit</a:t>
            </a:r>
          </a:p>
          <a:p>
            <a:pPr marL="0" indent="0">
              <a:buNone/>
              <a:defRPr/>
            </a:pPr>
            <a:r>
              <a:rPr lang="en-US" altLang="en-US" sz="1800" dirty="0">
                <a:latin typeface="Calisto MT" panose="02040603050505030304" charset="0"/>
                <a:cs typeface="Calisto MT" panose="02040603050505030304" charset="0"/>
              </a:rPr>
              <a:t>4.  Staf Auditor atau Asisten Auditor  bertugas untuk melaksanakan pekerjaan </a:t>
            </a:r>
          </a:p>
          <a:p>
            <a:pPr marL="0" indent="0">
              <a:buNone/>
              <a:defRPr/>
            </a:pPr>
            <a:r>
              <a:rPr lang="en-US" altLang="en-US" sz="1800" dirty="0">
                <a:latin typeface="Calisto MT" panose="02040603050505030304" charset="0"/>
                <a:cs typeface="Calisto MT" panose="02040603050505030304" charset="0"/>
              </a:rPr>
              <a:t>     pemeriksaan rutin penugasan audit </a:t>
            </a:r>
          </a:p>
          <a:p>
            <a:pPr marL="0" indent="0">
              <a:buNone/>
              <a:defRPr/>
            </a:pPr>
            <a:endParaRPr lang="en-US" altLang="en-US" sz="1800" dirty="0">
              <a:latin typeface="Calisto MT" panose="02040603050505030304" charset="0"/>
              <a:cs typeface="Calisto MT" panose="0204060305050503030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849</Words>
  <Application>Microsoft Office PowerPoint</Application>
  <PresentationFormat>On-screen Show (4:3)</PresentationFormat>
  <Paragraphs>103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BAB 6 RENCANA  AUDIT  INTERNAL   </vt:lpstr>
      <vt:lpstr>BAB 4 SIKAP INDEPENDENSI OBJEKTIVITAS</vt:lpstr>
      <vt:lpstr>6.1  Rencana  Audit Internal </vt:lpstr>
      <vt:lpstr>PowerPoint Presentation</vt:lpstr>
      <vt:lpstr>6.2   Tahapan  Rencana </vt:lpstr>
      <vt:lpstr>PowerPoint Presentation</vt:lpstr>
      <vt:lpstr>PowerPoint Presentation</vt:lpstr>
      <vt:lpstr>6.3  Struktur Penugasan Tim Audit </vt:lpstr>
      <vt:lpstr>PowerPoint Presentation</vt:lpstr>
      <vt:lpstr>6.4  Persetujuan Pelaksanaan Pekerjaan Audit </vt:lpstr>
      <vt:lpstr>Terima Kasih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muhammadyasin19990830@gmail.com</cp:lastModifiedBy>
  <cp:revision>133</cp:revision>
  <dcterms:created xsi:type="dcterms:W3CDTF">2010-04-18T12:06:00Z</dcterms:created>
  <dcterms:modified xsi:type="dcterms:W3CDTF">2026-04-10T01:34:49Z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D430C82A79E74E82A597E037750B3286_12</vt:lpwstr>
  </property>
  <property fmtid="{D5CDD505-2E9C-101B-9397-08002B2CF9AE}" pid="3" name="KSOProductBuildVer">
    <vt:lpwstr>1033-12.1.0.25242</vt:lpwstr>
  </property>
</Properties>
</file>