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61" r:id="rId2"/>
    <p:sldId id="290" r:id="rId3"/>
    <p:sldId id="292" r:id="rId4"/>
    <p:sldId id="307" r:id="rId5"/>
    <p:sldId id="308" r:id="rId6"/>
    <p:sldId id="309" r:id="rId7"/>
    <p:sldId id="310" r:id="rId8"/>
    <p:sldId id="325" r:id="rId9"/>
    <p:sldId id="326" r:id="rId10"/>
    <p:sldId id="327" r:id="rId11"/>
    <p:sldId id="312" r:id="rId12"/>
    <p:sldId id="328" r:id="rId13"/>
    <p:sldId id="329" r:id="rId14"/>
    <p:sldId id="330" r:id="rId15"/>
    <p:sldId id="28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855"/>
  </p:normalViewPr>
  <p:slideViewPr>
    <p:cSldViewPr snapToGrid="0">
      <p:cViewPr varScale="1">
        <p:scale>
          <a:sx n="91" d="100"/>
          <a:sy n="91" d="100"/>
        </p:scale>
        <p:origin x="390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22AB-8177-AC47-9E0E-EF50CBFF24EE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8CCB-6417-DE4D-9343-EC1E5FBD6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0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EAFDC-7CA6-4CF5-ECB1-AF9C85C8C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0D4341A-4620-4470-C8CA-ADF83DF39A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64652A7-BA46-CAC0-991C-2AFF9B70B2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FFE2437-636D-99D4-8E55-8AB10D8C7F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7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9996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2831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72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909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3472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31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14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98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71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71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944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3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2063-615F-B467-72E0-0BBAFF815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EF12A-6133-5868-E927-A10D3BA3A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9A80C-710B-BAC5-9860-C4FA9FD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179C-310C-75CE-B7F2-4AE92CC1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5153-60C9-73FA-33BC-4EF7F440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4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A6C1-E9B5-B85C-7518-A5D6BCC0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1A3F9-6872-EA97-6EF3-ECA223CA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ACA4-6E70-06AD-A811-DF950ADB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097-DF4D-7AA0-8ECA-DE31EE71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F68FF-B0E2-7266-931F-8DBC069A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CAD40F-C13D-9E7C-B3C1-8D0527AD6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E5485-FEF9-E6A3-B5E9-AB2EF9C33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F9ABE-0717-DFD1-E0E6-85A16ABE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ABFD2-E803-074D-29B8-A9556E1E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D3F3C-B59E-A76B-898F-0FD44ED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BDB1-BF41-19D4-F16A-024BEA31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421A7-AF8E-1027-269A-7C57FDD0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D0326-19C7-BAF1-58A0-8883152E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BF99-CB50-5C56-B3C4-86F4DCA2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FCB3-C03A-7907-42C3-E194415F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8D17-3BEC-2138-D307-2E1195E9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270D8-F2C6-2675-3186-ADF88F90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713D4-3FFB-611A-C4B0-1C444BB44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F250-51FF-C374-9B53-4970F93B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ACC9-F07F-D33B-738D-0AF6CAAE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3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81B7-60F6-4CDE-7F5B-9932A39C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C35FB-2A8F-A6F8-C73D-A16296DF4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4798F-D85A-6B90-605E-8EFE6D66F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4D679-FABD-0593-2502-A17F16E3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AB108-D015-D79A-638C-7E1B156C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B4AA0-B13A-D04A-CD28-C3BB2A61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1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6A23-EBA1-2F16-2CB5-29954284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48E64-AFE2-A97A-F818-3B6A4BA75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6E71D-790C-612D-060F-D832E8B1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82E89-FA28-0840-10F1-3D9BF5581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ED128-925A-2E64-B178-B62B5EE14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17551-7AC5-3D73-3A54-E01D06B0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0B6D3-A723-1064-43E1-3204EDF2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B53E0-C97A-C7E6-0364-8C6B4EA2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1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C51D-2D82-80E3-6B4A-04B94947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FC5B4-AA73-EE31-B7EB-EFB41EEA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3495ED-83F6-B60D-FE1C-7B976C9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36E02-AE03-0811-C51E-2106B1E8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1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1FBA4-5B04-9878-694C-2F5E165D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13E8-CF9E-D0A5-D1B7-3B7DBA06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0E1F1-E789-0980-9676-79AD5698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F8E4-8B0D-88B7-DA4B-78D1891D6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00568-2FCD-6A9D-A40C-3CC8AF7C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D6936-CCD3-1A44-F5B7-96B05D1BF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E97F4-FF0E-42B0-BE53-D8752E9F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2958B-7DBF-34F3-A495-ED131261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FDDE6-51A1-4855-A12A-38D9E619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B340-EFF8-18C8-D5C4-E89FE005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A91BA7-0691-8484-092F-5B3F0DFE7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A968B-AA9D-CE04-3B1A-19DF0F6F0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045B6-B5CB-7F2B-197A-4C9DC6B5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17303-5CD4-9F2A-0C2B-7492073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475E6-6EA3-51F6-0F50-BD477C32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2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0947D2-C079-044F-B1EF-F8B45514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CC6DF-1499-0E03-E553-BB3C0FE7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8C98-8140-B14C-024F-1E2A30A9B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0A8C0-D6FB-1649-8F3A-AE8F8235BA7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9B1E-2D18-0341-122A-923F2E2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432C-E288-FB00-5895-DC7A99041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54B82-50B3-87AF-F317-E6F956C21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73C4B13-DE44-1B01-59FC-2E97F7077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BE73E22B-753D-6431-EC28-113DF2660F3B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65E9BB-1702-E37A-51FE-31D2246D37D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0D296B-FA48-CAC9-2FD5-F4AC69743715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1AF5DD9-2D71-726E-61C0-EFDE01972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 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C8C45E-65FB-A514-4C2B-12AEE1EA1D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155003-D59F-4BCD-81B4-6E98FE8EC258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7912365-5F20-D304-03E4-F2B3BD9DE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772" y="2377440"/>
            <a:ext cx="11519209" cy="2854588"/>
          </a:xfrm>
        </p:spPr>
        <p:txBody>
          <a:bodyPr>
            <a:normAutofit/>
          </a:bodyPr>
          <a:lstStyle/>
          <a:p>
            <a:r>
              <a:rPr lang="id-ID" sz="3200" i="1" dirty="0"/>
              <a:t>Visualisasi Data dan Informasi</a:t>
            </a:r>
            <a:r>
              <a:rPr lang="en-US" sz="3100" b="1" i="1" dirty="0"/>
              <a:t/>
            </a:r>
            <a:br>
              <a:rPr lang="en-US" sz="3100" b="1" i="1" dirty="0"/>
            </a:br>
            <a:r>
              <a:rPr lang="id-ID" sz="3100" b="1" i="1" dirty="0" smtClean="0"/>
              <a:t/>
            </a:r>
            <a:br>
              <a:rPr lang="id-ID" sz="3100" b="1" i="1" dirty="0" smtClean="0"/>
            </a:b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100" b="1" dirty="0"/>
              <a:t>PERTEMUAN </a:t>
            </a:r>
            <a:r>
              <a:rPr lang="id-ID" sz="3100" b="1" dirty="0"/>
              <a:t>4</a:t>
            </a: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200" dirty="0"/>
              <a:t>Data Cleaning </a:t>
            </a:r>
            <a:r>
              <a:rPr lang="en-US" sz="3200" dirty="0" err="1"/>
              <a:t>dan</a:t>
            </a:r>
            <a:r>
              <a:rPr lang="en-US" sz="3200" dirty="0"/>
              <a:t> Data Transformation</a:t>
            </a:r>
            <a:endParaRPr lang="en-US" dirty="0"/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52CCD15A-F8E4-5072-3A7D-C3F1245D3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1852" y="5699786"/>
            <a:ext cx="9144000" cy="1655762"/>
          </a:xfrm>
        </p:spPr>
        <p:txBody>
          <a:bodyPr/>
          <a:lstStyle/>
          <a:p>
            <a:r>
              <a:rPr lang="en-US" dirty="0" err="1"/>
              <a:t>Yuni</a:t>
            </a:r>
            <a:r>
              <a:rPr lang="en-US" dirty="0"/>
              <a:t> </a:t>
            </a:r>
            <a:r>
              <a:rPr lang="en-US" dirty="0" err="1"/>
              <a:t>Puspita</a:t>
            </a:r>
            <a:r>
              <a:rPr lang="en-US" dirty="0"/>
              <a:t> Sari, MTI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81086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75885" y="1289130"/>
            <a:ext cx="9081252" cy="1325563"/>
          </a:xfrm>
        </p:spPr>
        <p:txBody>
          <a:bodyPr>
            <a:normAutofit/>
          </a:bodyPr>
          <a:lstStyle/>
          <a:p>
            <a:r>
              <a:rPr lang="en-US" sz="3200" dirty="0"/>
              <a:t>Data Cleaning vs Data Transformation</a:t>
            </a:r>
            <a:endParaRPr lang="id-ID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59220" y="225791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Perbandingan</a:t>
            </a:r>
            <a:r>
              <a:rPr lang="id-ID" dirty="0" smtClean="0"/>
              <a:t>: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Data </a:t>
            </a:r>
            <a:r>
              <a:rPr lang="en-US" b="1" dirty="0"/>
              <a:t>Cleaning</a:t>
            </a:r>
            <a:r>
              <a:rPr lang="en-US" dirty="0"/>
              <a:t> </a:t>
            </a:r>
            <a:r>
              <a:rPr lang="en-US" dirty="0" err="1"/>
              <a:t>berfokus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b="1" dirty="0" err="1"/>
              <a:t>menangani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data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missing values </a:t>
            </a:r>
            <a:r>
              <a:rPr lang="en-US" dirty="0" err="1"/>
              <a:t>dan</a:t>
            </a:r>
            <a:r>
              <a:rPr lang="en-US" dirty="0"/>
              <a:t> outliers</a:t>
            </a:r>
            <a:r>
              <a:rPr lang="en-US" dirty="0" smtClean="0"/>
              <a:t>.</a:t>
            </a:r>
            <a:endParaRPr lang="id-ID" dirty="0" smtClean="0"/>
          </a:p>
          <a:p>
            <a:pPr marL="514350" indent="-514350">
              <a:buAutoNum type="arabicPeriod"/>
            </a:pPr>
            <a:r>
              <a:rPr lang="id-ID" b="1" dirty="0"/>
              <a:t>Data Transformation</a:t>
            </a:r>
            <a:r>
              <a:rPr lang="id-ID" dirty="0"/>
              <a:t> berfokus pada </a:t>
            </a:r>
            <a:r>
              <a:rPr lang="id-ID" b="1" dirty="0"/>
              <a:t>mengubah data</a:t>
            </a:r>
            <a:r>
              <a:rPr lang="id-ID" dirty="0"/>
              <a:t> agar lebih siap untuk analisis, seperti normalisasi </a:t>
            </a:r>
            <a:r>
              <a:rPr lang="id-ID" dirty="0" smtClean="0"/>
              <a:t>atau </a:t>
            </a:r>
            <a:r>
              <a:rPr lang="id-ID" dirty="0"/>
              <a:t>encoding.</a:t>
            </a:r>
          </a:p>
        </p:txBody>
      </p:sp>
    </p:spTree>
    <p:extLst>
      <p:ext uri="{BB962C8B-B14F-4D97-AF65-F5344CB8AC3E}">
        <p14:creationId xmlns:p14="http://schemas.microsoft.com/office/powerpoint/2010/main" val="2866771161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903" y="2426399"/>
            <a:ext cx="9346324" cy="2954848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 smtClean="0"/>
              <a:t>Data </a:t>
            </a:r>
            <a:r>
              <a:rPr lang="id-ID" sz="2000" dirty="0"/>
              <a:t>Bersih memberikan gambaran yang lebih akurat dalam visualisasi</a:t>
            </a:r>
            <a:r>
              <a:rPr lang="id-ID" sz="2000" dirty="0" smtClean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nn-NO" sz="2000" dirty="0"/>
              <a:t>Transformasi Data membantu membuat data lebih terstruktur dan lebih mudah dipahami</a:t>
            </a:r>
            <a:r>
              <a:rPr lang="nn-NO" sz="2000" dirty="0" smtClean="0"/>
              <a:t>.</a:t>
            </a:r>
            <a:endParaRPr lang="id-ID" sz="20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/>
              <a:t>Tanpa pembersihan atau transformasi yang tepat, visualisasi bisa salah interpretasi.</a:t>
            </a:r>
            <a:endParaRPr lang="id-ID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92214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2400" b="1" dirty="0"/>
              <a:t>Pengaruh Data Cleaning dan Transformation pada Visualisasi</a:t>
            </a:r>
            <a:endParaRPr lang="id-ID" sz="2400" b="1" dirty="0"/>
          </a:p>
        </p:txBody>
      </p:sp>
    </p:spTree>
    <p:extLst>
      <p:ext uri="{BB962C8B-B14F-4D97-AF65-F5344CB8AC3E}">
        <p14:creationId xmlns:p14="http://schemas.microsoft.com/office/powerpoint/2010/main" val="3618012779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903" y="2426399"/>
            <a:ext cx="9346324" cy="2954848"/>
          </a:xfrm>
        </p:spPr>
        <p:txBody>
          <a:bodyPr>
            <a:normAutofit lnSpcReduction="10000"/>
          </a:bodyPr>
          <a:lstStyle/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b="1" dirty="0"/>
              <a:t>Data Cleaning</a:t>
            </a:r>
            <a:r>
              <a:rPr lang="id-ID" sz="2000" dirty="0" smtClean="0"/>
              <a:t>: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1600" dirty="0" smtClean="0"/>
              <a:t>Deteksi </a:t>
            </a:r>
            <a:r>
              <a:rPr lang="id-ID" sz="1600" dirty="0"/>
              <a:t>missing values → imputation atau </a:t>
            </a:r>
            <a:r>
              <a:rPr lang="id-ID" sz="1600" dirty="0" smtClean="0"/>
              <a:t>deletion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1600" dirty="0"/>
              <a:t>Hapus </a:t>
            </a:r>
            <a:r>
              <a:rPr lang="id-ID" sz="1600" dirty="0" smtClean="0"/>
              <a:t>duplikasi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1600" dirty="0"/>
              <a:t>Perbaiki format data</a:t>
            </a:r>
            <a:endParaRPr lang="id-ID" sz="16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b="1" dirty="0"/>
              <a:t>Data Transformation</a:t>
            </a:r>
            <a:r>
              <a:rPr lang="id-ID" sz="2000" dirty="0" smtClean="0"/>
              <a:t>: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1600" dirty="0" smtClean="0"/>
              <a:t>Normalisasi </a:t>
            </a:r>
            <a:r>
              <a:rPr lang="id-ID" sz="1600" dirty="0"/>
              <a:t>dan </a:t>
            </a:r>
            <a:r>
              <a:rPr lang="id-ID" sz="1600" dirty="0" smtClean="0"/>
              <a:t>Standarisasi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1600" dirty="0"/>
              <a:t>Encoding untuk data </a:t>
            </a:r>
            <a:r>
              <a:rPr lang="id-ID" sz="1600" dirty="0" smtClean="0"/>
              <a:t>kategorikal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1600" dirty="0"/>
              <a:t>Penanganan outliers</a:t>
            </a:r>
            <a:endParaRPr lang="id-ID" sz="16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b="1" dirty="0"/>
              <a:t>Visualisasi</a:t>
            </a:r>
            <a:r>
              <a:rPr lang="id-ID" sz="20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/>
              <a:t>   Pilih grafik yang sesuai dengan jenis data</a:t>
            </a:r>
            <a:endParaRPr lang="id-ID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92214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2400" dirty="0"/>
              <a:t>Langkah-langkah dalam Data Preparation</a:t>
            </a:r>
            <a:endParaRPr lang="id-ID" sz="2400" b="1" dirty="0"/>
          </a:p>
        </p:txBody>
      </p:sp>
    </p:spTree>
    <p:extLst>
      <p:ext uri="{BB962C8B-B14F-4D97-AF65-F5344CB8AC3E}">
        <p14:creationId xmlns:p14="http://schemas.microsoft.com/office/powerpoint/2010/main" val="134011763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903" y="2426399"/>
            <a:ext cx="9346324" cy="295484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/>
              <a:t>Beberapa kesalahan umum yang sering terjadi</a:t>
            </a:r>
            <a:r>
              <a:rPr lang="id-ID" sz="20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sv-SE" sz="2000" dirty="0" smtClean="0"/>
              <a:t>Tidak </a:t>
            </a:r>
            <a:r>
              <a:rPr lang="sv-SE" sz="2000" dirty="0"/>
              <a:t>menangani missing values secara tepat</a:t>
            </a:r>
            <a:r>
              <a:rPr lang="sv-SE" sz="2000" dirty="0" smtClean="0"/>
              <a:t>.</a:t>
            </a:r>
            <a:endParaRPr lang="id-ID" sz="20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/>
              <a:t>Menggunakan teknik transformasi yang salah pada data yang tidak sesuai</a:t>
            </a:r>
            <a:r>
              <a:rPr lang="id-ID" sz="2000" dirty="0" smtClean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/>
              <a:t>Tidak mengidentifikasi outliers dan membiarkannya mempengaruhi analisis</a:t>
            </a:r>
            <a:r>
              <a:rPr lang="id-ID" sz="2000" dirty="0" smtClean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/>
              <a:t>Tidak memvisualisasikan data setelah transformasi, yang bisa menyebabkan kesalahan interpretasi.</a:t>
            </a:r>
            <a:endParaRPr lang="id-ID" sz="20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endParaRPr lang="id-ID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92214" y="1289130"/>
            <a:ext cx="9522275" cy="1325563"/>
          </a:xfrm>
        </p:spPr>
        <p:txBody>
          <a:bodyPr>
            <a:normAutofit/>
          </a:bodyPr>
          <a:lstStyle/>
          <a:p>
            <a:r>
              <a:rPr lang="en-US" sz="2400" dirty="0" err="1"/>
              <a:t>Kesalahan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Data Cleaning </a:t>
            </a:r>
            <a:r>
              <a:rPr lang="en-US" sz="2400" dirty="0" err="1"/>
              <a:t>dan</a:t>
            </a:r>
            <a:r>
              <a:rPr lang="en-US" sz="2400" dirty="0"/>
              <a:t> Transformation</a:t>
            </a:r>
            <a:endParaRPr lang="id-ID" sz="2400" b="1" dirty="0"/>
          </a:p>
        </p:txBody>
      </p:sp>
    </p:spTree>
    <p:extLst>
      <p:ext uri="{BB962C8B-B14F-4D97-AF65-F5344CB8AC3E}">
        <p14:creationId xmlns:p14="http://schemas.microsoft.com/office/powerpoint/2010/main" val="265920775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903" y="2426399"/>
            <a:ext cx="9346324" cy="2954848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000" smtClean="0"/>
              <a:t> </a:t>
            </a:r>
            <a:r>
              <a:rPr lang="id-ID" sz="2000" b="1" smtClean="0"/>
              <a:t>Data </a:t>
            </a:r>
            <a:r>
              <a:rPr lang="id-ID" sz="2000" b="1" dirty="0"/>
              <a:t>Cleaning</a:t>
            </a:r>
            <a:r>
              <a:rPr lang="id-ID" sz="2000" dirty="0"/>
              <a:t> adalah proses pertama untuk memastikan kualitas data</a:t>
            </a:r>
            <a:r>
              <a:rPr lang="id-ID" sz="2000" dirty="0" smtClean="0"/>
              <a:t>.</a:t>
            </a:r>
            <a:endParaRPr lang="id-ID" sz="20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000" b="1" dirty="0" smtClean="0"/>
              <a:t>Data </a:t>
            </a:r>
            <a:r>
              <a:rPr lang="id-ID" sz="2000" b="1" dirty="0"/>
              <a:t>Transformation</a:t>
            </a:r>
            <a:r>
              <a:rPr lang="id-ID" sz="2000" dirty="0"/>
              <a:t> mengubah data ke bentuk yang sesuai untuk analisis atau visualisasi lebih lanjut</a:t>
            </a:r>
            <a:r>
              <a:rPr lang="id-ID" sz="2000" dirty="0" smtClean="0"/>
              <a:t>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000" dirty="0"/>
              <a:t>Keduanya sangat penting untuk </a:t>
            </a:r>
            <a:r>
              <a:rPr lang="id-ID" sz="2000" b="1" dirty="0"/>
              <a:t>memastikan visualisasi dan analisis yang akurat</a:t>
            </a:r>
            <a:r>
              <a:rPr lang="id-ID" sz="2000" dirty="0"/>
              <a:t>.</a:t>
            </a:r>
            <a:endParaRPr lang="id-ID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92214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2400" b="1" dirty="0"/>
              <a:t>Kesimpulan</a:t>
            </a:r>
          </a:p>
        </p:txBody>
      </p:sp>
    </p:spTree>
    <p:extLst>
      <p:ext uri="{BB962C8B-B14F-4D97-AF65-F5344CB8AC3E}">
        <p14:creationId xmlns:p14="http://schemas.microsoft.com/office/powerpoint/2010/main" val="3596460776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4400" dirty="0" err="1">
                <a:latin typeface="+mj-lt"/>
                <a:ea typeface="+mj-ea"/>
                <a:cs typeface="+mj-cs"/>
              </a:rPr>
              <a:t>Terimakasih</a:t>
            </a:r>
            <a:r>
              <a:rPr lang="es-ES" sz="4400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362976"/>
      </p:ext>
    </p:extLst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4000" dirty="0"/>
              <a:t>Pengantar Data Cleaning dan Data Transformation</a:t>
            </a:r>
            <a:endParaRPr lang="en-US" sz="40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id-ID" sz="2400" b="1" dirty="0"/>
              <a:t>Data Cleaning</a:t>
            </a:r>
            <a:r>
              <a:rPr lang="id-ID" sz="2400" dirty="0"/>
              <a:t> dan </a:t>
            </a:r>
            <a:r>
              <a:rPr lang="id-ID" sz="2400" b="1" dirty="0"/>
              <a:t>Data Transformation</a:t>
            </a:r>
            <a:r>
              <a:rPr lang="id-ID" sz="2400" dirty="0"/>
              <a:t> adalah dua langkah yang sangat penting dalam mempersiapkan data untuk analisis lebih lanjut dan visualisasi yang </a:t>
            </a:r>
            <a:r>
              <a:rPr lang="id-ID" sz="2400" dirty="0" smtClean="0"/>
              <a:t>efektif, yang memiliki tugas masing – masing diantaranya : 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000" dirty="0" smtClean="0"/>
              <a:t>Data </a:t>
            </a:r>
            <a:r>
              <a:rPr lang="en-US" sz="2000" dirty="0"/>
              <a:t>Cleaning: </a:t>
            </a:r>
            <a:r>
              <a:rPr lang="en-US" sz="2000" dirty="0" err="1"/>
              <a:t>Membuat</a:t>
            </a:r>
            <a:r>
              <a:rPr lang="en-US" sz="2000" dirty="0"/>
              <a:t> data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bersih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siap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 smtClean="0"/>
              <a:t>.</a:t>
            </a:r>
            <a:endParaRPr lang="id-ID" sz="2000" dirty="0" smtClean="0"/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000" dirty="0"/>
              <a:t>Data Transformation: Mengubah data menjadi format </a:t>
            </a:r>
            <a:r>
              <a:rPr lang="id-ID" sz="2000" dirty="0" smtClean="0"/>
              <a:t>yang sesuai </a:t>
            </a:r>
            <a:r>
              <a:rPr lang="id-ID" sz="2000" dirty="0"/>
              <a:t>untuk analisis lebih lanjut</a:t>
            </a:r>
            <a:r>
              <a:rPr lang="id-ID" sz="20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Tanpa langkah ini, data yang kotor atau tidak terstruktur bisa menghasilkan kesalahan analisis dan visualisasi yang menyesatkan.</a:t>
            </a:r>
            <a:endParaRPr lang="id-ID" sz="2400" dirty="0" smtClean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494212911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Apa itu Data Cleaning?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Data Cleaning adalah proses untuk mengidentifikasi dan memperbaiki masalah dalam data sebelum dianalisis lebih lanjut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Langkah-langkah Data Cleaning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Mengatasi </a:t>
            </a:r>
            <a:r>
              <a:rPr lang="id-ID" sz="2400" dirty="0"/>
              <a:t>Missing Values (Data yang Hilang</a:t>
            </a:r>
            <a:r>
              <a:rPr lang="id-ID" sz="2400" dirty="0" smtClean="0"/>
              <a:t>):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000" dirty="0" smtClean="0"/>
              <a:t>Imputation</a:t>
            </a:r>
            <a:r>
              <a:rPr lang="id-ID" sz="2000" dirty="0"/>
              <a:t>: Mengisi nilai yang hilang dengan nilai yang relevan (misalnya rata-rata, median, mode</a:t>
            </a:r>
            <a:r>
              <a:rPr lang="id-ID" sz="2000" dirty="0" smtClean="0"/>
              <a:t>).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nn-NO" sz="2000" dirty="0"/>
              <a:t>Deletion: Menghapus data yang tidak lengkap.</a:t>
            </a:r>
            <a:endParaRPr lang="id-ID" sz="20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Menghapus </a:t>
            </a:r>
            <a:r>
              <a:rPr lang="id-ID" sz="2400" dirty="0"/>
              <a:t>Duplikasi: Menemukan dan menghapus baris yang duplikat.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Memperbaiki Format </a:t>
            </a:r>
            <a:r>
              <a:rPr lang="id-ID" sz="2400" dirty="0" smtClean="0"/>
              <a:t>Data:</a:t>
            </a:r>
            <a:r>
              <a:rPr lang="nn-NO" sz="2400" dirty="0"/>
              <a:t>Menyelaraskan format data agar konsisten di seluruh dataset.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Menangani Outliers:Mengidentifikasi nilai yang sangat berbeda dari data lainnya (outliers) dan memutuskan apakah akan dihapus atau disesuaikan.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1348261055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en-US" dirty="0" err="1"/>
              <a:t>Mengapa</a:t>
            </a:r>
            <a:r>
              <a:rPr lang="en-US" dirty="0"/>
              <a:t> Data Cleaning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?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Data yang tidak bersih bisa mengarah pada kesalahan analisis dan visualisasi yang tidak akurat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Pentingnya Data Cleaning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Menghindari </a:t>
            </a:r>
            <a:r>
              <a:rPr lang="id-ID" sz="2400" dirty="0"/>
              <a:t>kesalahan analisis: Data yang tidak lengkap atau salah bisa menghasilkan kesimpulan yang salah</a:t>
            </a:r>
            <a:r>
              <a:rPr lang="id-ID" sz="2400" dirty="0" smtClean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Meningkatkan kualitas visualisasi: Data yang bersih membuat visualisasi lebih jelas dan representatif</a:t>
            </a:r>
            <a:r>
              <a:rPr lang="id-ID" sz="2400" dirty="0" smtClean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Mengoptimalkan penggunaan model: Dalam machine learning, data yang bersih meningkatkan akurasi model.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4116312066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Beberapa teknik umum yang digunakan dalam Data Cleaning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de-DE" sz="2400" b="1" dirty="0" smtClean="0"/>
              <a:t>Imputation</a:t>
            </a:r>
            <a:r>
              <a:rPr lang="de-DE" sz="2400" dirty="0" smtClean="0"/>
              <a:t> </a:t>
            </a:r>
            <a:r>
              <a:rPr lang="de-DE" sz="2400" dirty="0"/>
              <a:t>(mengisi nilai yang hilang</a:t>
            </a:r>
            <a:r>
              <a:rPr lang="de-DE" sz="2400" dirty="0" smtClean="0"/>
              <a:t>):</a:t>
            </a:r>
            <a:r>
              <a:rPr lang="id-ID" sz="2400" dirty="0" smtClean="0"/>
              <a:t>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	Mengisi </a:t>
            </a:r>
            <a:r>
              <a:rPr lang="id-ID" sz="2400" dirty="0"/>
              <a:t>nilai kosong dengan nilai yang relevan </a:t>
            </a:r>
            <a:r>
              <a:rPr lang="id-ID" sz="2400" dirty="0" smtClean="0"/>
              <a:t>	(</a:t>
            </a:r>
            <a:r>
              <a:rPr lang="id-ID" sz="2400" dirty="0"/>
              <a:t>misalnya </a:t>
            </a:r>
            <a:r>
              <a:rPr lang="id-ID" sz="2400" dirty="0" smtClean="0"/>
              <a:t>	menggunakan </a:t>
            </a:r>
            <a:r>
              <a:rPr lang="id-ID" sz="2400" dirty="0"/>
              <a:t>rata-rata, median, atau </a:t>
            </a:r>
            <a:r>
              <a:rPr lang="id-ID" sz="2400" dirty="0" smtClean="0"/>
              <a:t>teknik lainnya).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/>
              <a:t>2. Penghapusan </a:t>
            </a:r>
            <a:r>
              <a:rPr lang="id-ID" sz="2400" b="1" dirty="0"/>
              <a:t>Duplikasi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Mengidentifikasi dan menghapus baris yang berisi data </a:t>
            </a:r>
            <a:r>
              <a:rPr lang="id-ID" sz="2400" dirty="0" smtClean="0"/>
              <a:t>	yang </a:t>
            </a:r>
            <a:r>
              <a:rPr lang="id-ID" sz="2400" dirty="0"/>
              <a:t>sama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/>
              <a:t>3. Pengisian </a:t>
            </a:r>
            <a:r>
              <a:rPr lang="id-ID" sz="2400" b="1" dirty="0"/>
              <a:t>atau Penghapusan Outliers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Menangani data yang sangat jauh dari pola data lainnya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/>
              <a:t>4. Perbaikan </a:t>
            </a:r>
            <a:r>
              <a:rPr lang="id-ID" sz="2400" b="1" dirty="0"/>
              <a:t>Format Data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/>
              <a:t>Menyelaraskan format tanggal, angka, atau kategori yang tidak </a:t>
            </a:r>
            <a:r>
              <a:rPr lang="id-ID" sz="2400" dirty="0" smtClean="0"/>
              <a:t>	konsisten</a:t>
            </a:r>
            <a:r>
              <a:rPr lang="id-ID" sz="2400" dirty="0"/>
              <a:t>.</a:t>
            </a: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Teknik Umum dalam Data Cleaning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928989468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nn-NO" sz="2300" dirty="0"/>
              <a:t>Data Transformation adalah proses untuk mengubah data menjadi format yang lebih sesuai untuk analisis lebih lanjut dan visualisasi</a:t>
            </a:r>
            <a:r>
              <a:rPr lang="nn-NO" sz="2300" dirty="0" smtClean="0"/>
              <a:t>.</a:t>
            </a:r>
            <a:endParaRPr lang="id-ID" sz="23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3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Tujuan Data Transformation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Normalisasi</a:t>
            </a:r>
            <a:r>
              <a:rPr lang="id-ID" sz="2400" dirty="0"/>
              <a:t>: Mengubah data menjadi rentang [0, 1] agar memiliki skala yang konsisten</a:t>
            </a:r>
            <a:r>
              <a:rPr lang="id-ID" sz="2400" dirty="0" smtClean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t-IT" sz="2400" dirty="0"/>
              <a:t>Standarisasi: Mengubah data agar memiliki rata-rata 0 dan deviasi standar 1</a:t>
            </a:r>
            <a:r>
              <a:rPr lang="it-IT" sz="2400" dirty="0" smtClean="0"/>
              <a:t>.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Encoding: Mengubah data kategorikal menjadi format numerik agar bisa digunakan dalam analisis lebih lanjut.</a:t>
            </a: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Data Transformation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3633066924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Jenis dari data transformation diantaranya adalah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b="1" dirty="0" smtClean="0"/>
              <a:t>Normalisasi </a:t>
            </a:r>
            <a:r>
              <a:rPr lang="id-ID" sz="2400" b="1" dirty="0"/>
              <a:t>(Min-Max Scaling</a:t>
            </a:r>
            <a:r>
              <a:rPr lang="id-ID" sz="2400" b="1" dirty="0" smtClean="0"/>
              <a:t>)</a:t>
            </a: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Mengubah data ke dalam rentang [0, 1] sehingga semua nilai berada pada skala yang sama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sv-SE" sz="2400" dirty="0"/>
              <a:t>Contoh: Jika kita memiliki data dengan rentang 0–1000, kita dapat mengubahnya ke dalam rentang 0–1 untuk memudahkan analisis</a:t>
            </a:r>
            <a:r>
              <a:rPr lang="sv-SE" sz="2400" dirty="0" smtClean="0"/>
              <a:t>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/>
              <a:t>2. Standarisasi </a:t>
            </a:r>
            <a:r>
              <a:rPr lang="id-ID" sz="2400" b="1" dirty="0"/>
              <a:t>(Z-Score</a:t>
            </a:r>
            <a:r>
              <a:rPr lang="id-ID" sz="2400" b="1" dirty="0" smtClean="0"/>
              <a:t>)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Mengubah data agar memiliki </a:t>
            </a:r>
            <a:r>
              <a:rPr lang="id-ID" sz="2400" b="1" dirty="0"/>
              <a:t>mean=0</a:t>
            </a:r>
            <a:r>
              <a:rPr lang="id-ID" sz="2400" dirty="0"/>
              <a:t> dan </a:t>
            </a:r>
            <a:r>
              <a:rPr lang="id-ID" sz="2400" b="1" dirty="0"/>
              <a:t>deviasi standar=1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Contoh: Data suhu yang memiliki berbagai unit bisa distandarisasi untuk analisis lebih lanjut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/>
              <a:t>3. Encoding </a:t>
            </a:r>
            <a:r>
              <a:rPr lang="id-ID" sz="2400" b="1" dirty="0"/>
              <a:t>Kategorikal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Mengubah data </a:t>
            </a:r>
            <a:r>
              <a:rPr lang="id-ID" sz="2400" b="1" dirty="0"/>
              <a:t>kategorikal</a:t>
            </a:r>
            <a:r>
              <a:rPr lang="id-ID" sz="2400" dirty="0"/>
              <a:t> menjadi </a:t>
            </a:r>
            <a:r>
              <a:rPr lang="id-ID" sz="2400" b="1" dirty="0"/>
              <a:t>format numerik</a:t>
            </a:r>
            <a:r>
              <a:rPr lang="id-ID" sz="2400" dirty="0" smtClean="0"/>
              <a:t>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400" dirty="0" smtClean="0"/>
              <a:t>One-Hot </a:t>
            </a:r>
            <a:r>
              <a:rPr lang="id-ID" sz="2400" dirty="0"/>
              <a:t>Encoding: Mengubah kategori menjadi kolom biner</a:t>
            </a:r>
            <a:r>
              <a:rPr lang="id-ID" sz="2400" dirty="0" smtClean="0"/>
              <a:t>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400" dirty="0"/>
              <a:t>Label Encoding: Mengubah kategori menjadi angka.</a:t>
            </a: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Jenis-Jenis Data Transformation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547169158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Normalisasi </a:t>
            </a:r>
            <a:r>
              <a:rPr lang="id-ID" sz="2400" dirty="0"/>
              <a:t>(Min-Max Scaling</a:t>
            </a:r>
            <a:r>
              <a:rPr lang="id-ID" sz="2400" dirty="0" smtClean="0"/>
              <a:t>)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000" dirty="0" smtClean="0"/>
              <a:t>Cocok </a:t>
            </a:r>
            <a:r>
              <a:rPr lang="id-ID" sz="2000" dirty="0"/>
              <a:t>untuk data dengan skala yang </a:t>
            </a:r>
            <a:r>
              <a:rPr lang="id-ID" sz="2000" dirty="0" smtClean="0"/>
              <a:t>berbeda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000" dirty="0"/>
              <a:t>Rentang data diubah menjadi antara </a:t>
            </a:r>
            <a:r>
              <a:rPr lang="id-ID" sz="2000" b="1" dirty="0"/>
              <a:t>0 dan 1</a:t>
            </a:r>
            <a:r>
              <a:rPr lang="id-ID" sz="2000" dirty="0" smtClean="0"/>
              <a:t>.</a:t>
            </a:r>
          </a:p>
          <a:p>
            <a:pPr marL="457200" lvl="1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0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Standardisasi </a:t>
            </a:r>
            <a:r>
              <a:rPr lang="id-ID" sz="2400" dirty="0"/>
              <a:t>(Z-Score</a:t>
            </a:r>
            <a:r>
              <a:rPr lang="id-ID" sz="2400" dirty="0" smtClean="0"/>
              <a:t>)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000" dirty="0" smtClean="0"/>
              <a:t>Data </a:t>
            </a:r>
            <a:r>
              <a:rPr lang="id-ID" sz="2000" dirty="0"/>
              <a:t>diubah sehingga memiliki </a:t>
            </a:r>
            <a:r>
              <a:rPr lang="id-ID" sz="2000" b="1" dirty="0"/>
              <a:t>mean=0</a:t>
            </a:r>
            <a:r>
              <a:rPr lang="id-ID" sz="2000" dirty="0"/>
              <a:t> dan </a:t>
            </a:r>
            <a:r>
              <a:rPr lang="id-ID" sz="2000" b="1" dirty="0"/>
              <a:t>deviasi standar=1</a:t>
            </a:r>
            <a:r>
              <a:rPr lang="id-ID" sz="2000" dirty="0" smtClean="0"/>
              <a:t>.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000" dirty="0"/>
              <a:t>Cocok untuk data dengan distribusi normal atau mendekati normal.</a:t>
            </a:r>
            <a:endParaRPr lang="id-ID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75885" y="1289130"/>
            <a:ext cx="9081252" cy="1325563"/>
          </a:xfrm>
        </p:spPr>
        <p:txBody>
          <a:bodyPr>
            <a:normAutofit/>
          </a:bodyPr>
          <a:lstStyle/>
          <a:p>
            <a:r>
              <a:rPr lang="id-ID" sz="3200" dirty="0"/>
              <a:t>Transformasi Data dengan Normalisasi dan Standardisasi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522029605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8487437"/>
              </p:ext>
            </p:extLst>
          </p:nvPr>
        </p:nvGraphicFramePr>
        <p:xfrm>
          <a:off x="838200" y="2552700"/>
          <a:ext cx="1051560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7878828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83284030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7237712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Metode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Tujuan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Rentang Data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295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Normalisasi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Mengubah data ke rentang [0,1]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Data berada di antara 0 dan 1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874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Standarisasi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Mengubah data agar memiliki mean=0 dan std=1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Data berdistribusi normal (mean=0, std=1)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210966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75885" y="1289130"/>
            <a:ext cx="9081252" cy="1325563"/>
          </a:xfrm>
        </p:spPr>
        <p:txBody>
          <a:bodyPr>
            <a:normAutofit/>
          </a:bodyPr>
          <a:lstStyle/>
          <a:p>
            <a:r>
              <a:rPr lang="id-ID" sz="3200" dirty="0"/>
              <a:t>Perbedaan Normalisasi vs Standarisasi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2677416814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5296</TotalTime>
  <Words>905</Words>
  <Application>Microsoft Office PowerPoint</Application>
  <PresentationFormat>Widescreen</PresentationFormat>
  <Paragraphs>153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Cascadia Code Light</vt:lpstr>
      <vt:lpstr>Cascadia Mono</vt:lpstr>
      <vt:lpstr>Century Gothic</vt:lpstr>
      <vt:lpstr>Times New Roman</vt:lpstr>
      <vt:lpstr>Wingdings</vt:lpstr>
      <vt:lpstr>Office Theme</vt:lpstr>
      <vt:lpstr>Visualisasi Data dan Informasi   PERTEMUAN 4 Data Cleaning dan Data Transformation</vt:lpstr>
      <vt:lpstr>Pengantar Data Cleaning dan Data Transformation</vt:lpstr>
      <vt:lpstr>Apa itu Data Cleaning?</vt:lpstr>
      <vt:lpstr>Mengapa Data Cleaning itu Penting?</vt:lpstr>
      <vt:lpstr>Teknik Umum dalam Data Cleaning</vt:lpstr>
      <vt:lpstr>Data Transformation</vt:lpstr>
      <vt:lpstr>Jenis-Jenis Data Transformation</vt:lpstr>
      <vt:lpstr>Transformasi Data dengan Normalisasi dan Standardisasi</vt:lpstr>
      <vt:lpstr>Perbedaan Normalisasi vs Standarisasi</vt:lpstr>
      <vt:lpstr>Data Cleaning vs Data Transformation</vt:lpstr>
      <vt:lpstr>Pengaruh Data Cleaning dan Transformation pada Visualisasi</vt:lpstr>
      <vt:lpstr>Langkah-langkah dalam Data Preparation</vt:lpstr>
      <vt:lpstr>Kesalahan Umum dalam Data Cleaning dan Transformation</vt:lpstr>
      <vt:lpstr>Kesimpulan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Optimalisasi Efisiensi e-Government melalui Sistem Informasi Terpadu SIRENA Dengan Metode Prototype: Studi Kasus Polda Lampung</dc:title>
  <dc:creator>Muhammad Said Hasibuan</dc:creator>
  <cp:lastModifiedBy>Windows User</cp:lastModifiedBy>
  <cp:revision>63</cp:revision>
  <dcterms:created xsi:type="dcterms:W3CDTF">2025-03-16T09:42:29Z</dcterms:created>
  <dcterms:modified xsi:type="dcterms:W3CDTF">2026-04-12T11:06:20Z</dcterms:modified>
</cp:coreProperties>
</file>