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1" r:id="rId2"/>
    <p:sldId id="290" r:id="rId3"/>
    <p:sldId id="292" r:id="rId4"/>
    <p:sldId id="307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28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91" d="100"/>
          <a:sy n="91" d="100"/>
        </p:scale>
        <p:origin x="3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0881F-581F-48D3-B673-A17BD6B6BCA2}" type="doc">
      <dgm:prSet loTypeId="urn:microsoft.com/office/officeart/2005/8/layout/cycle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7C0A77-329D-44D0-BECD-F42F16D99C72}">
      <dgm:prSet phldrT="[Text]"/>
      <dgm:spPr/>
      <dgm:t>
        <a:bodyPr/>
        <a:lstStyle/>
        <a:p>
          <a:r>
            <a:rPr lang="id-ID" dirty="0" smtClean="0"/>
            <a:t>Pengumpulan Data</a:t>
          </a:r>
          <a:endParaRPr lang="en-US" dirty="0"/>
        </a:p>
      </dgm:t>
    </dgm:pt>
    <dgm:pt modelId="{9518D667-C12D-4DB8-BEAF-A2E355FD7C54}" type="parTrans" cxnId="{B16A13B6-661D-4D8F-8F2A-074F6347CF1C}">
      <dgm:prSet/>
      <dgm:spPr/>
      <dgm:t>
        <a:bodyPr/>
        <a:lstStyle/>
        <a:p>
          <a:endParaRPr lang="en-US"/>
        </a:p>
      </dgm:t>
    </dgm:pt>
    <dgm:pt modelId="{059790F8-9628-49C6-94F6-D44D2124456E}" type="sibTrans" cxnId="{B16A13B6-661D-4D8F-8F2A-074F6347CF1C}">
      <dgm:prSet/>
      <dgm:spPr/>
      <dgm:t>
        <a:bodyPr/>
        <a:lstStyle/>
        <a:p>
          <a:endParaRPr lang="en-US"/>
        </a:p>
      </dgm:t>
    </dgm:pt>
    <dgm:pt modelId="{25A11A14-9555-4887-A55E-7BC28CA928F7}">
      <dgm:prSet phldrT="[Text]"/>
      <dgm:spPr/>
      <dgm:t>
        <a:bodyPr/>
        <a:lstStyle/>
        <a:p>
          <a:r>
            <a:rPr lang="id-ID" dirty="0" smtClean="0"/>
            <a:t>Pembersihan Data</a:t>
          </a:r>
          <a:endParaRPr lang="en-US" dirty="0"/>
        </a:p>
      </dgm:t>
    </dgm:pt>
    <dgm:pt modelId="{CD70D0D5-BCA8-4A92-9787-3AE0F9CF0D06}" type="parTrans" cxnId="{17E86362-D6B3-4646-9496-EE4EF72E9BED}">
      <dgm:prSet/>
      <dgm:spPr/>
      <dgm:t>
        <a:bodyPr/>
        <a:lstStyle/>
        <a:p>
          <a:endParaRPr lang="en-US"/>
        </a:p>
      </dgm:t>
    </dgm:pt>
    <dgm:pt modelId="{78CF98B4-67D5-42E8-89E7-6AD1FA8F49EF}" type="sibTrans" cxnId="{17E86362-D6B3-4646-9496-EE4EF72E9BED}">
      <dgm:prSet/>
      <dgm:spPr/>
      <dgm:t>
        <a:bodyPr/>
        <a:lstStyle/>
        <a:p>
          <a:endParaRPr lang="en-US"/>
        </a:p>
      </dgm:t>
    </dgm:pt>
    <dgm:pt modelId="{C4213C37-A170-4C85-A9AF-EF0FE9D751D1}">
      <dgm:prSet phldrT="[Text]"/>
      <dgm:spPr/>
      <dgm:t>
        <a:bodyPr/>
        <a:lstStyle/>
        <a:p>
          <a:r>
            <a:rPr lang="id-ID" dirty="0" smtClean="0"/>
            <a:t>Pemodelan </a:t>
          </a:r>
          <a:endParaRPr lang="en-US" dirty="0"/>
        </a:p>
      </dgm:t>
    </dgm:pt>
    <dgm:pt modelId="{A4E2FE71-53B4-494A-B13A-14196F977129}" type="parTrans" cxnId="{6488FFD6-762F-4703-92E8-6F7F0259679B}">
      <dgm:prSet/>
      <dgm:spPr/>
      <dgm:t>
        <a:bodyPr/>
        <a:lstStyle/>
        <a:p>
          <a:endParaRPr lang="en-US"/>
        </a:p>
      </dgm:t>
    </dgm:pt>
    <dgm:pt modelId="{44CD1DCF-2B9D-4EF9-B279-0C5B7F6D6E0C}" type="sibTrans" cxnId="{6488FFD6-762F-4703-92E8-6F7F0259679B}">
      <dgm:prSet/>
      <dgm:spPr/>
      <dgm:t>
        <a:bodyPr/>
        <a:lstStyle/>
        <a:p>
          <a:endParaRPr lang="en-US"/>
        </a:p>
      </dgm:t>
    </dgm:pt>
    <dgm:pt modelId="{17A39AD4-2A32-4444-AA65-37202CF52220}">
      <dgm:prSet phldrT="[Text]"/>
      <dgm:spPr/>
      <dgm:t>
        <a:bodyPr/>
        <a:lstStyle/>
        <a:p>
          <a:r>
            <a:rPr lang="id-ID" b="0" dirty="0" smtClean="0"/>
            <a:t>Evaluasi</a:t>
          </a:r>
          <a:endParaRPr lang="en-US" b="0" dirty="0"/>
        </a:p>
      </dgm:t>
    </dgm:pt>
    <dgm:pt modelId="{5B712967-2CC7-4FF8-A61C-835044A40A56}" type="parTrans" cxnId="{636D45DD-2A83-4A72-B624-33AB2C011562}">
      <dgm:prSet/>
      <dgm:spPr/>
      <dgm:t>
        <a:bodyPr/>
        <a:lstStyle/>
        <a:p>
          <a:endParaRPr lang="en-US"/>
        </a:p>
      </dgm:t>
    </dgm:pt>
    <dgm:pt modelId="{92F7691A-CE8A-4B6C-A1B2-AFC9F872FA4D}" type="sibTrans" cxnId="{636D45DD-2A83-4A72-B624-33AB2C011562}">
      <dgm:prSet/>
      <dgm:spPr/>
      <dgm:t>
        <a:bodyPr/>
        <a:lstStyle/>
        <a:p>
          <a:endParaRPr lang="en-US"/>
        </a:p>
      </dgm:t>
    </dgm:pt>
    <dgm:pt modelId="{E3F8F724-4EA0-4703-8D3A-4A8AE56126AF}">
      <dgm:prSet phldrT="[Text]"/>
      <dgm:spPr/>
      <dgm:t>
        <a:bodyPr/>
        <a:lstStyle/>
        <a:p>
          <a:r>
            <a:rPr lang="id-ID" dirty="0" smtClean="0"/>
            <a:t>Prediksi</a:t>
          </a:r>
          <a:endParaRPr lang="en-US" dirty="0"/>
        </a:p>
      </dgm:t>
    </dgm:pt>
    <dgm:pt modelId="{A549E9CF-BF2A-42B5-AAD7-DA155009A237}" type="parTrans" cxnId="{0BAB3CCF-2FAB-4AB0-A9F7-E58439C2BC72}">
      <dgm:prSet/>
      <dgm:spPr/>
      <dgm:t>
        <a:bodyPr/>
        <a:lstStyle/>
        <a:p>
          <a:endParaRPr lang="en-US"/>
        </a:p>
      </dgm:t>
    </dgm:pt>
    <dgm:pt modelId="{EA2A6E9B-0968-4706-9024-75272228F488}" type="sibTrans" cxnId="{0BAB3CCF-2FAB-4AB0-A9F7-E58439C2BC72}">
      <dgm:prSet/>
      <dgm:spPr/>
      <dgm:t>
        <a:bodyPr/>
        <a:lstStyle/>
        <a:p>
          <a:endParaRPr lang="en-US"/>
        </a:p>
      </dgm:t>
    </dgm:pt>
    <dgm:pt modelId="{95AFF617-BC6E-45FC-9ABD-68CF4F7CFD0A}" type="pres">
      <dgm:prSet presAssocID="{D4B0881F-581F-48D3-B673-A17BD6B6BCA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540383-E49A-4AEF-AE54-DAA500C9641C}" type="pres">
      <dgm:prSet presAssocID="{027C0A77-329D-44D0-BECD-F42F16D99C7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7A1A0-8FC9-47E6-BC73-0C4D5771C7E1}" type="pres">
      <dgm:prSet presAssocID="{027C0A77-329D-44D0-BECD-F42F16D99C72}" presName="spNode" presStyleCnt="0"/>
      <dgm:spPr/>
    </dgm:pt>
    <dgm:pt modelId="{98CA4A92-2879-4C08-A5EC-AC8439B80304}" type="pres">
      <dgm:prSet presAssocID="{059790F8-9628-49C6-94F6-D44D2124456E}" presName="sibTrans" presStyleLbl="sibTrans1D1" presStyleIdx="0" presStyleCnt="5"/>
      <dgm:spPr/>
      <dgm:t>
        <a:bodyPr/>
        <a:lstStyle/>
        <a:p>
          <a:endParaRPr lang="en-US"/>
        </a:p>
      </dgm:t>
    </dgm:pt>
    <dgm:pt modelId="{EB8A830C-E121-4CCC-A01E-2B36406AAE4B}" type="pres">
      <dgm:prSet presAssocID="{25A11A14-9555-4887-A55E-7BC28CA928F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6AD6C-535F-471D-BAAE-E97660EB41F1}" type="pres">
      <dgm:prSet presAssocID="{25A11A14-9555-4887-A55E-7BC28CA928F7}" presName="spNode" presStyleCnt="0"/>
      <dgm:spPr/>
    </dgm:pt>
    <dgm:pt modelId="{EF41DBE8-D424-452B-9CA0-F7A711D39B9B}" type="pres">
      <dgm:prSet presAssocID="{78CF98B4-67D5-42E8-89E7-6AD1FA8F49EF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CD0F002-BC5B-4861-9290-556581E32287}" type="pres">
      <dgm:prSet presAssocID="{C4213C37-A170-4C85-A9AF-EF0FE9D751D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E891D-585E-4DB7-BE8D-4CC49D1DD7CC}" type="pres">
      <dgm:prSet presAssocID="{C4213C37-A170-4C85-A9AF-EF0FE9D751D1}" presName="spNode" presStyleCnt="0"/>
      <dgm:spPr/>
    </dgm:pt>
    <dgm:pt modelId="{DEE43D0E-774B-4CAD-AE19-B691FD4E0C87}" type="pres">
      <dgm:prSet presAssocID="{44CD1DCF-2B9D-4EF9-B279-0C5B7F6D6E0C}" presName="sibTrans" presStyleLbl="sibTrans1D1" presStyleIdx="2" presStyleCnt="5"/>
      <dgm:spPr/>
      <dgm:t>
        <a:bodyPr/>
        <a:lstStyle/>
        <a:p>
          <a:endParaRPr lang="en-US"/>
        </a:p>
      </dgm:t>
    </dgm:pt>
    <dgm:pt modelId="{BBCC68E7-F110-475C-9190-5AFB1CFD434F}" type="pres">
      <dgm:prSet presAssocID="{17A39AD4-2A32-4444-AA65-37202CF5222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C5630-6AFF-46FD-8C36-4F78B2897A0B}" type="pres">
      <dgm:prSet presAssocID="{17A39AD4-2A32-4444-AA65-37202CF52220}" presName="spNode" presStyleCnt="0"/>
      <dgm:spPr/>
    </dgm:pt>
    <dgm:pt modelId="{657DE1D8-8649-4963-8759-2053E7E32B08}" type="pres">
      <dgm:prSet presAssocID="{92F7691A-CE8A-4B6C-A1B2-AFC9F872FA4D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811CFD2-834B-4DD6-B4C3-31AB0821CAD3}" type="pres">
      <dgm:prSet presAssocID="{E3F8F724-4EA0-4703-8D3A-4A8AE56126A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1A6002-7AA2-4887-9171-D70C22EA02C3}" type="pres">
      <dgm:prSet presAssocID="{E3F8F724-4EA0-4703-8D3A-4A8AE56126AF}" presName="spNode" presStyleCnt="0"/>
      <dgm:spPr/>
    </dgm:pt>
    <dgm:pt modelId="{E24F1835-D695-4F88-8727-67233E0C4E8E}" type="pres">
      <dgm:prSet presAssocID="{EA2A6E9B-0968-4706-9024-75272228F488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1BE1EA5B-0148-482C-9898-3F8A0A4E118D}" type="presOf" srcId="{059790F8-9628-49C6-94F6-D44D2124456E}" destId="{98CA4A92-2879-4C08-A5EC-AC8439B80304}" srcOrd="0" destOrd="0" presId="urn:microsoft.com/office/officeart/2005/8/layout/cycle5"/>
    <dgm:cxn modelId="{E66F76B1-9ADD-4610-8CC1-6BD71665D5BB}" type="presOf" srcId="{D4B0881F-581F-48D3-B673-A17BD6B6BCA2}" destId="{95AFF617-BC6E-45FC-9ABD-68CF4F7CFD0A}" srcOrd="0" destOrd="0" presId="urn:microsoft.com/office/officeart/2005/8/layout/cycle5"/>
    <dgm:cxn modelId="{6488FFD6-762F-4703-92E8-6F7F0259679B}" srcId="{D4B0881F-581F-48D3-B673-A17BD6B6BCA2}" destId="{C4213C37-A170-4C85-A9AF-EF0FE9D751D1}" srcOrd="2" destOrd="0" parTransId="{A4E2FE71-53B4-494A-B13A-14196F977129}" sibTransId="{44CD1DCF-2B9D-4EF9-B279-0C5B7F6D6E0C}"/>
    <dgm:cxn modelId="{7973D908-90E9-463C-9BC0-CC839C5FB411}" type="presOf" srcId="{EA2A6E9B-0968-4706-9024-75272228F488}" destId="{E24F1835-D695-4F88-8727-67233E0C4E8E}" srcOrd="0" destOrd="0" presId="urn:microsoft.com/office/officeart/2005/8/layout/cycle5"/>
    <dgm:cxn modelId="{B16A13B6-661D-4D8F-8F2A-074F6347CF1C}" srcId="{D4B0881F-581F-48D3-B673-A17BD6B6BCA2}" destId="{027C0A77-329D-44D0-BECD-F42F16D99C72}" srcOrd="0" destOrd="0" parTransId="{9518D667-C12D-4DB8-BEAF-A2E355FD7C54}" sibTransId="{059790F8-9628-49C6-94F6-D44D2124456E}"/>
    <dgm:cxn modelId="{15090446-1C28-42E3-AEC5-AB2F2FF90A11}" type="presOf" srcId="{027C0A77-329D-44D0-BECD-F42F16D99C72}" destId="{AB540383-E49A-4AEF-AE54-DAA500C9641C}" srcOrd="0" destOrd="0" presId="urn:microsoft.com/office/officeart/2005/8/layout/cycle5"/>
    <dgm:cxn modelId="{056CAC8D-3156-486A-A90E-806C69583904}" type="presOf" srcId="{E3F8F724-4EA0-4703-8D3A-4A8AE56126AF}" destId="{E811CFD2-834B-4DD6-B4C3-31AB0821CAD3}" srcOrd="0" destOrd="0" presId="urn:microsoft.com/office/officeart/2005/8/layout/cycle5"/>
    <dgm:cxn modelId="{DCAFFA52-C66D-4C8C-909A-62EC8EF786CE}" type="presOf" srcId="{78CF98B4-67D5-42E8-89E7-6AD1FA8F49EF}" destId="{EF41DBE8-D424-452B-9CA0-F7A711D39B9B}" srcOrd="0" destOrd="0" presId="urn:microsoft.com/office/officeart/2005/8/layout/cycle5"/>
    <dgm:cxn modelId="{636D45DD-2A83-4A72-B624-33AB2C011562}" srcId="{D4B0881F-581F-48D3-B673-A17BD6B6BCA2}" destId="{17A39AD4-2A32-4444-AA65-37202CF52220}" srcOrd="3" destOrd="0" parTransId="{5B712967-2CC7-4FF8-A61C-835044A40A56}" sibTransId="{92F7691A-CE8A-4B6C-A1B2-AFC9F872FA4D}"/>
    <dgm:cxn modelId="{2E680321-560E-4002-8622-11FBDD59242F}" type="presOf" srcId="{25A11A14-9555-4887-A55E-7BC28CA928F7}" destId="{EB8A830C-E121-4CCC-A01E-2B36406AAE4B}" srcOrd="0" destOrd="0" presId="urn:microsoft.com/office/officeart/2005/8/layout/cycle5"/>
    <dgm:cxn modelId="{878A5E3C-C4DD-4CF5-A545-440C34ABDC46}" type="presOf" srcId="{C4213C37-A170-4C85-A9AF-EF0FE9D751D1}" destId="{1CD0F002-BC5B-4861-9290-556581E32287}" srcOrd="0" destOrd="0" presId="urn:microsoft.com/office/officeart/2005/8/layout/cycle5"/>
    <dgm:cxn modelId="{E7C0F815-FCCE-4D6D-938B-BA98293389CD}" type="presOf" srcId="{17A39AD4-2A32-4444-AA65-37202CF52220}" destId="{BBCC68E7-F110-475C-9190-5AFB1CFD434F}" srcOrd="0" destOrd="0" presId="urn:microsoft.com/office/officeart/2005/8/layout/cycle5"/>
    <dgm:cxn modelId="{DC146194-9CF0-40B1-8642-3A19C205837E}" type="presOf" srcId="{92F7691A-CE8A-4B6C-A1B2-AFC9F872FA4D}" destId="{657DE1D8-8649-4963-8759-2053E7E32B08}" srcOrd="0" destOrd="0" presId="urn:microsoft.com/office/officeart/2005/8/layout/cycle5"/>
    <dgm:cxn modelId="{0BAB3CCF-2FAB-4AB0-A9F7-E58439C2BC72}" srcId="{D4B0881F-581F-48D3-B673-A17BD6B6BCA2}" destId="{E3F8F724-4EA0-4703-8D3A-4A8AE56126AF}" srcOrd="4" destOrd="0" parTransId="{A549E9CF-BF2A-42B5-AAD7-DA155009A237}" sibTransId="{EA2A6E9B-0968-4706-9024-75272228F488}"/>
    <dgm:cxn modelId="{DFEF6FE7-6F00-47FD-AB98-FC7919CDC0D3}" type="presOf" srcId="{44CD1DCF-2B9D-4EF9-B279-0C5B7F6D6E0C}" destId="{DEE43D0E-774B-4CAD-AE19-B691FD4E0C87}" srcOrd="0" destOrd="0" presId="urn:microsoft.com/office/officeart/2005/8/layout/cycle5"/>
    <dgm:cxn modelId="{17E86362-D6B3-4646-9496-EE4EF72E9BED}" srcId="{D4B0881F-581F-48D3-B673-A17BD6B6BCA2}" destId="{25A11A14-9555-4887-A55E-7BC28CA928F7}" srcOrd="1" destOrd="0" parTransId="{CD70D0D5-BCA8-4A92-9787-3AE0F9CF0D06}" sibTransId="{78CF98B4-67D5-42E8-89E7-6AD1FA8F49EF}"/>
    <dgm:cxn modelId="{AE2B0C60-FCF5-48C2-ACE7-56586DB56A2F}" type="presParOf" srcId="{95AFF617-BC6E-45FC-9ABD-68CF4F7CFD0A}" destId="{AB540383-E49A-4AEF-AE54-DAA500C9641C}" srcOrd="0" destOrd="0" presId="urn:microsoft.com/office/officeart/2005/8/layout/cycle5"/>
    <dgm:cxn modelId="{5ED4A331-C893-4E34-8E85-7CDDBAD5E802}" type="presParOf" srcId="{95AFF617-BC6E-45FC-9ABD-68CF4F7CFD0A}" destId="{AA27A1A0-8FC9-47E6-BC73-0C4D5771C7E1}" srcOrd="1" destOrd="0" presId="urn:microsoft.com/office/officeart/2005/8/layout/cycle5"/>
    <dgm:cxn modelId="{426068D1-947E-47F1-A356-3E6C1C7B9923}" type="presParOf" srcId="{95AFF617-BC6E-45FC-9ABD-68CF4F7CFD0A}" destId="{98CA4A92-2879-4C08-A5EC-AC8439B80304}" srcOrd="2" destOrd="0" presId="urn:microsoft.com/office/officeart/2005/8/layout/cycle5"/>
    <dgm:cxn modelId="{0AAC975A-9F74-4748-B3D5-6184610D92E8}" type="presParOf" srcId="{95AFF617-BC6E-45FC-9ABD-68CF4F7CFD0A}" destId="{EB8A830C-E121-4CCC-A01E-2B36406AAE4B}" srcOrd="3" destOrd="0" presId="urn:microsoft.com/office/officeart/2005/8/layout/cycle5"/>
    <dgm:cxn modelId="{C44D4D46-9D18-4F2E-BF9A-34DBA3F4C378}" type="presParOf" srcId="{95AFF617-BC6E-45FC-9ABD-68CF4F7CFD0A}" destId="{D676AD6C-535F-471D-BAAE-E97660EB41F1}" srcOrd="4" destOrd="0" presId="urn:microsoft.com/office/officeart/2005/8/layout/cycle5"/>
    <dgm:cxn modelId="{465277D2-F825-4E28-9B9D-91C7D2057B49}" type="presParOf" srcId="{95AFF617-BC6E-45FC-9ABD-68CF4F7CFD0A}" destId="{EF41DBE8-D424-452B-9CA0-F7A711D39B9B}" srcOrd="5" destOrd="0" presId="urn:microsoft.com/office/officeart/2005/8/layout/cycle5"/>
    <dgm:cxn modelId="{E5F3BDA7-1399-4DCA-8A2A-4A1FAF836A2D}" type="presParOf" srcId="{95AFF617-BC6E-45FC-9ABD-68CF4F7CFD0A}" destId="{1CD0F002-BC5B-4861-9290-556581E32287}" srcOrd="6" destOrd="0" presId="urn:microsoft.com/office/officeart/2005/8/layout/cycle5"/>
    <dgm:cxn modelId="{8618C72B-AA7D-4634-B9C7-7BF3CFFA4698}" type="presParOf" srcId="{95AFF617-BC6E-45FC-9ABD-68CF4F7CFD0A}" destId="{1CAE891D-585E-4DB7-BE8D-4CC49D1DD7CC}" srcOrd="7" destOrd="0" presId="urn:microsoft.com/office/officeart/2005/8/layout/cycle5"/>
    <dgm:cxn modelId="{7D7CB70B-EBA9-400C-9632-7EF0E36154F8}" type="presParOf" srcId="{95AFF617-BC6E-45FC-9ABD-68CF4F7CFD0A}" destId="{DEE43D0E-774B-4CAD-AE19-B691FD4E0C87}" srcOrd="8" destOrd="0" presId="urn:microsoft.com/office/officeart/2005/8/layout/cycle5"/>
    <dgm:cxn modelId="{D95BA0BE-3FB5-48A1-9452-C18D86E92DA4}" type="presParOf" srcId="{95AFF617-BC6E-45FC-9ABD-68CF4F7CFD0A}" destId="{BBCC68E7-F110-475C-9190-5AFB1CFD434F}" srcOrd="9" destOrd="0" presId="urn:microsoft.com/office/officeart/2005/8/layout/cycle5"/>
    <dgm:cxn modelId="{AA547359-CB4A-4F0B-ABD7-E9353A5367A4}" type="presParOf" srcId="{95AFF617-BC6E-45FC-9ABD-68CF4F7CFD0A}" destId="{FF1C5630-6AFF-46FD-8C36-4F78B2897A0B}" srcOrd="10" destOrd="0" presId="urn:microsoft.com/office/officeart/2005/8/layout/cycle5"/>
    <dgm:cxn modelId="{6F0956DF-EA24-4C79-B665-B252B5E731FB}" type="presParOf" srcId="{95AFF617-BC6E-45FC-9ABD-68CF4F7CFD0A}" destId="{657DE1D8-8649-4963-8759-2053E7E32B08}" srcOrd="11" destOrd="0" presId="urn:microsoft.com/office/officeart/2005/8/layout/cycle5"/>
    <dgm:cxn modelId="{E791C72C-F81B-453D-8DB7-F4543131CC04}" type="presParOf" srcId="{95AFF617-BC6E-45FC-9ABD-68CF4F7CFD0A}" destId="{E811CFD2-834B-4DD6-B4C3-31AB0821CAD3}" srcOrd="12" destOrd="0" presId="urn:microsoft.com/office/officeart/2005/8/layout/cycle5"/>
    <dgm:cxn modelId="{B3C8F314-33FE-49D1-9872-CA17CB73FC71}" type="presParOf" srcId="{95AFF617-BC6E-45FC-9ABD-68CF4F7CFD0A}" destId="{C01A6002-7AA2-4887-9171-D70C22EA02C3}" srcOrd="13" destOrd="0" presId="urn:microsoft.com/office/officeart/2005/8/layout/cycle5"/>
    <dgm:cxn modelId="{4EF4E5F7-12A7-4084-9CDC-8809570EC0B2}" type="presParOf" srcId="{95AFF617-BC6E-45FC-9ABD-68CF4F7CFD0A}" destId="{E24F1835-D695-4F88-8727-67233E0C4E8E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40383-E49A-4AEF-AE54-DAA500C9641C}">
      <dsp:nvSpPr>
        <dsp:cNvPr id="0" name=""/>
        <dsp:cNvSpPr/>
      </dsp:nvSpPr>
      <dsp:spPr>
        <a:xfrm>
          <a:off x="2723627" y="1225"/>
          <a:ext cx="1155869" cy="7513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kern="1200" dirty="0" smtClean="0"/>
            <a:t>Pengumpulan Data</a:t>
          </a:r>
          <a:endParaRPr lang="en-US" sz="1100" kern="1200" dirty="0"/>
        </a:p>
      </dsp:txBody>
      <dsp:txXfrm>
        <a:off x="2760303" y="37901"/>
        <a:ext cx="1082517" cy="677962"/>
      </dsp:txXfrm>
    </dsp:sp>
    <dsp:sp modelId="{98CA4A92-2879-4C08-A5EC-AC8439B80304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2234786" y="191012"/>
              </a:moveTo>
              <a:arcTo wR="1501816" hR="1501816" stAng="17952772" swAng="1212591"/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A830C-E121-4CCC-A01E-2B36406AAE4B}">
      <dsp:nvSpPr>
        <dsp:cNvPr id="0" name=""/>
        <dsp:cNvSpPr/>
      </dsp:nvSpPr>
      <dsp:spPr>
        <a:xfrm>
          <a:off x="4151939" y="1038954"/>
          <a:ext cx="1155869" cy="751314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kern="1200" dirty="0" smtClean="0"/>
            <a:t>Pembersihan Data</a:t>
          </a:r>
          <a:endParaRPr lang="en-US" sz="1100" kern="1200" dirty="0"/>
        </a:p>
      </dsp:txBody>
      <dsp:txXfrm>
        <a:off x="4188615" y="1075630"/>
        <a:ext cx="1082517" cy="677962"/>
      </dsp:txXfrm>
    </dsp:sp>
    <dsp:sp modelId="{EF41DBE8-D424-452B-9CA0-F7A711D39B9B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3000040" y="1605625"/>
              </a:moveTo>
              <a:arcTo wR="1501816" hR="1501816" stAng="21837816" swAng="1360540"/>
            </a:path>
          </a:pathLst>
        </a:custGeom>
        <a:noFill/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D0F002-BC5B-4861-9290-556581E32287}">
      <dsp:nvSpPr>
        <dsp:cNvPr id="0" name=""/>
        <dsp:cNvSpPr/>
      </dsp:nvSpPr>
      <dsp:spPr>
        <a:xfrm>
          <a:off x="3606372" y="2718035"/>
          <a:ext cx="1155869" cy="751314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kern="1200" dirty="0" smtClean="0"/>
            <a:t>Pemodelan </a:t>
          </a:r>
          <a:endParaRPr lang="en-US" sz="1100" kern="1200" dirty="0"/>
        </a:p>
      </dsp:txBody>
      <dsp:txXfrm>
        <a:off x="3643048" y="2754711"/>
        <a:ext cx="1082517" cy="677962"/>
      </dsp:txXfrm>
    </dsp:sp>
    <dsp:sp modelId="{DEE43D0E-774B-4CAD-AE19-B691FD4E0C87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1686367" y="2992249"/>
              </a:moveTo>
              <a:arcTo wR="1501816" hR="1501816" stAng="4976481" swAng="847039"/>
            </a:path>
          </a:pathLst>
        </a:cu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C68E7-F110-475C-9190-5AFB1CFD434F}">
      <dsp:nvSpPr>
        <dsp:cNvPr id="0" name=""/>
        <dsp:cNvSpPr/>
      </dsp:nvSpPr>
      <dsp:spPr>
        <a:xfrm>
          <a:off x="1840882" y="2718035"/>
          <a:ext cx="1155869" cy="751314"/>
        </a:xfrm>
        <a:prstGeom prst="round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b="0" kern="1200" dirty="0" smtClean="0"/>
            <a:t>Evaluasi</a:t>
          </a:r>
          <a:endParaRPr lang="en-US" sz="1100" b="0" kern="1200" dirty="0"/>
        </a:p>
      </dsp:txBody>
      <dsp:txXfrm>
        <a:off x="1877558" y="2754711"/>
        <a:ext cx="1082517" cy="677962"/>
      </dsp:txXfrm>
    </dsp:sp>
    <dsp:sp modelId="{657DE1D8-8649-4963-8759-2053E7E32B08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159422" y="2175188"/>
              </a:moveTo>
              <a:arcTo wR="1501816" hR="1501816" stAng="9201644" swAng="1360540"/>
            </a:path>
          </a:pathLst>
        </a:custGeom>
        <a:noFill/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1CFD2-834B-4DD6-B4C3-31AB0821CAD3}">
      <dsp:nvSpPr>
        <dsp:cNvPr id="0" name=""/>
        <dsp:cNvSpPr/>
      </dsp:nvSpPr>
      <dsp:spPr>
        <a:xfrm>
          <a:off x="1295315" y="1038954"/>
          <a:ext cx="1155869" cy="751314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100" kern="1200" dirty="0" smtClean="0"/>
            <a:t>Prediksi</a:t>
          </a:r>
          <a:endParaRPr lang="en-US" sz="1100" kern="1200" dirty="0"/>
        </a:p>
      </dsp:txBody>
      <dsp:txXfrm>
        <a:off x="1331991" y="1075630"/>
        <a:ext cx="1082517" cy="677962"/>
      </dsp:txXfrm>
    </dsp:sp>
    <dsp:sp modelId="{E24F1835-D695-4F88-8727-67233E0C4E8E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361142" y="524925"/>
              </a:moveTo>
              <a:arcTo wR="1501816" hR="1501816" stAng="13234636" swAng="1212591"/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74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17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28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53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73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9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9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/>
              <a:t>Visualisasi Data dan Informasi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/>
              <a:t>5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200" dirty="0"/>
              <a:t>Predictive Analytics &amp; Model </a:t>
            </a:r>
            <a:r>
              <a:rPr lang="en-US" sz="3200" dirty="0" err="1"/>
              <a:t>Pembelajaran</a:t>
            </a:r>
            <a:r>
              <a:rPr lang="en-US" sz="3200" dirty="0"/>
              <a:t> </a:t>
            </a:r>
            <a:r>
              <a:rPr lang="en-US" sz="3200" dirty="0" err="1"/>
              <a:t>Mesin</a:t>
            </a:r>
            <a:r>
              <a:rPr lang="en-US" sz="3200" dirty="0"/>
              <a:t> (Machine Learning)</a:t>
            </a: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Unsupervised Learning</a:t>
            </a:r>
            <a:endParaRPr lang="id-ID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267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b="1" dirty="0"/>
              <a:t>Unsupervised Learning</a:t>
            </a:r>
            <a:r>
              <a:rPr lang="id-ID" sz="2000" dirty="0" smtClean="0"/>
              <a:t>:</a:t>
            </a:r>
          </a:p>
          <a:p>
            <a:pPr marL="0" indent="0">
              <a:buNone/>
            </a:pPr>
            <a:r>
              <a:rPr lang="id-ID" sz="2000" dirty="0" smtClean="0"/>
              <a:t>Model </a:t>
            </a:r>
            <a:r>
              <a:rPr lang="id-ID" sz="2000" dirty="0"/>
              <a:t>dilatih dengan data yang tidak </a:t>
            </a:r>
            <a:r>
              <a:rPr lang="id-ID" sz="2000" dirty="0" smtClean="0"/>
              <a:t>dilabeli</a:t>
            </a:r>
          </a:p>
          <a:p>
            <a:pPr marL="0" indent="0">
              <a:buNone/>
            </a:pPr>
            <a:r>
              <a:rPr lang="id-ID" sz="2000" dirty="0"/>
              <a:t>Tujuan: Menemukan pola atau struktur dalam data</a:t>
            </a:r>
            <a:r>
              <a:rPr lang="id-ID" sz="2000" dirty="0" smtClean="0"/>
              <a:t>.</a:t>
            </a:r>
          </a:p>
          <a:p>
            <a:pPr marL="0" indent="0">
              <a:buNone/>
            </a:pPr>
            <a:endParaRPr lang="id-ID" sz="2000" dirty="0"/>
          </a:p>
          <a:p>
            <a:pPr marL="0" indent="0">
              <a:buNone/>
            </a:pPr>
            <a:r>
              <a:rPr lang="id-ID" sz="2000" dirty="0"/>
              <a:t>Contoh Model</a:t>
            </a:r>
            <a:r>
              <a:rPr lang="id-ID" sz="2000" dirty="0" smtClean="0"/>
              <a:t>:</a:t>
            </a:r>
          </a:p>
          <a:p>
            <a:pPr marL="457200" indent="-457200">
              <a:buAutoNum type="arabicPeriod"/>
            </a:pPr>
            <a:r>
              <a:rPr lang="id-ID" sz="2000" dirty="0"/>
              <a:t>K-Means </a:t>
            </a:r>
            <a:r>
              <a:rPr lang="id-ID" sz="2000" dirty="0" smtClean="0"/>
              <a:t>Clustering</a:t>
            </a:r>
          </a:p>
          <a:p>
            <a:pPr marL="457200" indent="-457200">
              <a:buAutoNum type="arabicPeriod"/>
            </a:pPr>
            <a:r>
              <a:rPr lang="id-ID" sz="2000" dirty="0"/>
              <a:t>Principal Component Analysis (PCA)</a:t>
            </a:r>
          </a:p>
        </p:txBody>
      </p:sp>
    </p:spTree>
    <p:extLst>
      <p:ext uri="{BB962C8B-B14F-4D97-AF65-F5344CB8AC3E}">
        <p14:creationId xmlns:p14="http://schemas.microsoft.com/office/powerpoint/2010/main" val="153735008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Penilaian Kinerja Model</a:t>
            </a:r>
            <a:endParaRPr lang="id-ID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267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dirty="0"/>
              <a:t>Setelah model diterapkan, kinerja model dievaluasi menggunakan berbagai metrik, seperti</a:t>
            </a:r>
            <a:r>
              <a:rPr lang="id-ID" sz="2000" dirty="0" smtClean="0"/>
              <a:t>:</a:t>
            </a:r>
          </a:p>
          <a:p>
            <a:pPr marL="457200" indent="-457200">
              <a:buAutoNum type="arabicPeriod"/>
            </a:pPr>
            <a:r>
              <a:rPr lang="en-US" sz="2000" b="1" dirty="0" smtClean="0"/>
              <a:t>MSE </a:t>
            </a:r>
            <a:r>
              <a:rPr lang="en-US" sz="2000" b="1" dirty="0"/>
              <a:t>(Mean Squared Error)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 smtClean="0"/>
              <a:t>regresi</a:t>
            </a:r>
            <a:endParaRPr lang="id-ID" sz="2000" dirty="0" smtClean="0"/>
          </a:p>
          <a:p>
            <a:pPr marL="457200" indent="-457200">
              <a:buAutoNum type="arabicPeriod"/>
            </a:pPr>
            <a:r>
              <a:rPr lang="id-ID" sz="2000" b="1" dirty="0"/>
              <a:t>Akurasi</a:t>
            </a:r>
            <a:r>
              <a:rPr lang="id-ID" sz="2000" dirty="0"/>
              <a:t>, </a:t>
            </a:r>
            <a:r>
              <a:rPr lang="id-ID" sz="2000" b="1" dirty="0"/>
              <a:t>Precision</a:t>
            </a:r>
            <a:r>
              <a:rPr lang="id-ID" sz="2000" dirty="0"/>
              <a:t>, </a:t>
            </a:r>
            <a:r>
              <a:rPr lang="id-ID" sz="2000" b="1" dirty="0"/>
              <a:t>Recall</a:t>
            </a:r>
            <a:r>
              <a:rPr lang="id-ID" sz="2000" dirty="0"/>
              <a:t> untuk </a:t>
            </a:r>
            <a:r>
              <a:rPr lang="id-ID" sz="2000" dirty="0" smtClean="0"/>
              <a:t>klasifikasi</a:t>
            </a:r>
          </a:p>
          <a:p>
            <a:pPr marL="457200" indent="-457200">
              <a:buAutoNum type="arabicPeriod"/>
            </a:pPr>
            <a:r>
              <a:rPr lang="id-ID" sz="2000" b="1" dirty="0"/>
              <a:t>ROC-AUC</a:t>
            </a:r>
            <a:r>
              <a:rPr lang="id-ID" sz="2000" dirty="0"/>
              <a:t> untuk model klasifikasi</a:t>
            </a:r>
          </a:p>
        </p:txBody>
      </p:sp>
    </p:spTree>
    <p:extLst>
      <p:ext uri="{BB962C8B-B14F-4D97-AF65-F5344CB8AC3E}">
        <p14:creationId xmlns:p14="http://schemas.microsoft.com/office/powerpoint/2010/main" val="3105863885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 smtClean="0"/>
              <a:t>Latar Belakang Predictive Analytics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b="1" dirty="0"/>
              <a:t>Predictive Analytics</a:t>
            </a:r>
            <a:r>
              <a:rPr lang="id-ID" sz="2400" dirty="0"/>
              <a:t> adalah:Proses memprediksi hasil di masa depan berdasarkan data historis menggunakan teknik statistik dan machine learning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 penggunaan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Prediksi </a:t>
            </a:r>
            <a:r>
              <a:rPr lang="id-ID" sz="2400" dirty="0"/>
              <a:t>penjualan </a:t>
            </a:r>
            <a:r>
              <a:rPr lang="id-ID" sz="2400" dirty="0" smtClean="0"/>
              <a:t>produk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Prediksi penjualan </a:t>
            </a:r>
            <a:r>
              <a:rPr lang="id-ID" sz="2400" dirty="0" smtClean="0"/>
              <a:t>produk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Prediksi tingkat permintaan produk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Tahapan Predictive Analytics</a:t>
            </a:r>
            <a:endParaRPr lang="id-ID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907307"/>
              </p:ext>
            </p:extLst>
          </p:nvPr>
        </p:nvGraphicFramePr>
        <p:xfrm>
          <a:off x="838201" y="2457450"/>
          <a:ext cx="6603124" cy="3520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Rectangle 5"/>
          <p:cNvSpPr/>
          <p:nvPr/>
        </p:nvSpPr>
        <p:spPr>
          <a:xfrm>
            <a:off x="6407036" y="2240710"/>
            <a:ext cx="46256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nn-NO" b="1" dirty="0" smtClean="0"/>
              <a:t>Pengumpulan </a:t>
            </a:r>
            <a:r>
              <a:rPr lang="nn-NO" b="1" dirty="0"/>
              <a:t>Data</a:t>
            </a:r>
            <a:r>
              <a:rPr lang="nn-NO" dirty="0"/>
              <a:t>: Mengumpulkan data yang </a:t>
            </a:r>
            <a:r>
              <a:rPr lang="nn-NO" dirty="0" smtClean="0"/>
              <a:t>relevan</a:t>
            </a:r>
            <a:endParaRPr lang="id-ID" dirty="0" smtClean="0"/>
          </a:p>
          <a:p>
            <a:pPr marL="342900" indent="-342900">
              <a:buAutoNum type="arabicPeriod"/>
            </a:pPr>
            <a:r>
              <a:rPr lang="id-ID" b="1" dirty="0"/>
              <a:t>Pembersihan Data</a:t>
            </a:r>
            <a:r>
              <a:rPr lang="id-ID" dirty="0"/>
              <a:t>: Menangani missing value, duplikasi, </a:t>
            </a:r>
            <a:r>
              <a:rPr lang="id-ID" dirty="0" smtClean="0"/>
              <a:t>outlier</a:t>
            </a:r>
          </a:p>
          <a:p>
            <a:pPr marL="342900" indent="-342900">
              <a:buAutoNum type="arabicPeriod"/>
            </a:pPr>
            <a:r>
              <a:rPr lang="id-ID" b="1" dirty="0"/>
              <a:t>Pemodelan</a:t>
            </a:r>
            <a:r>
              <a:rPr lang="id-ID" dirty="0"/>
              <a:t>: Menerapkan teknik statistik atau machine </a:t>
            </a:r>
            <a:r>
              <a:rPr lang="id-ID" dirty="0" smtClean="0"/>
              <a:t>learning</a:t>
            </a:r>
          </a:p>
          <a:p>
            <a:pPr marL="342900" indent="-342900">
              <a:buAutoNum type="arabicPeriod"/>
            </a:pPr>
            <a:r>
              <a:rPr lang="id-ID" b="1" dirty="0"/>
              <a:t>Evaluasi</a:t>
            </a:r>
            <a:r>
              <a:rPr lang="id-ID" dirty="0"/>
              <a:t>: Mengukur kinerja model menggunakan metrik </a:t>
            </a:r>
            <a:r>
              <a:rPr lang="id-ID" dirty="0" smtClean="0"/>
              <a:t>evaluasi</a:t>
            </a:r>
          </a:p>
          <a:p>
            <a:pPr marL="342900" indent="-342900">
              <a:buAutoNum type="arabicPeriod"/>
            </a:pPr>
            <a:r>
              <a:rPr lang="id-ID" b="1" dirty="0"/>
              <a:t>Prediksi</a:t>
            </a:r>
            <a:r>
              <a:rPr lang="id-ID" dirty="0"/>
              <a:t>: Menggunakan model untuk menghasilkan prediksi di masa </a:t>
            </a:r>
            <a:r>
              <a:rPr lang="id-ID" dirty="0" smtClean="0"/>
              <a:t>depan</a:t>
            </a:r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Regresi Linear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Regresi Linear</a:t>
            </a:r>
            <a:r>
              <a:rPr lang="id-ID" sz="2400" dirty="0"/>
              <a:t> digunakan untuk memodelkan hubungan </a:t>
            </a:r>
            <a:r>
              <a:rPr lang="id-ID" sz="2400" b="1" dirty="0"/>
              <a:t>linear</a:t>
            </a:r>
            <a:r>
              <a:rPr lang="id-ID" sz="2400" dirty="0"/>
              <a:t> antara variabel dependen dan satu atau lebih variabel independen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Persamaan Regresi Linear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35906" t="51638" r="35171" b="26079"/>
          <a:stretch/>
        </p:blipFill>
        <p:spPr>
          <a:xfrm>
            <a:off x="3486599" y="4105382"/>
            <a:ext cx="4728909" cy="198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Regresi Logistik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Regresi Logistik digunakan ketika variabel dependen berupa kategori biner (misalnya, ya/tidak, churn/tidak churn</a:t>
            </a:r>
            <a:r>
              <a:rPr lang="id-ID" sz="2400" dirty="0" smtClean="0"/>
              <a:t>).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Persamaan </a:t>
            </a:r>
            <a:r>
              <a:rPr lang="id-ID" sz="2400" b="1" dirty="0"/>
              <a:t>Regresi </a:t>
            </a:r>
            <a:r>
              <a:rPr lang="id-ID" sz="2400" b="1" dirty="0" smtClean="0"/>
              <a:t>Logistik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35687" t="57218" r="33329" b="19335"/>
          <a:stretch/>
        </p:blipFill>
        <p:spPr>
          <a:xfrm>
            <a:off x="3573664" y="4279358"/>
            <a:ext cx="4343165" cy="200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17121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Penerapan Regresi Logistik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5764"/>
            <a:ext cx="10515600" cy="364633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: </a:t>
            </a:r>
            <a:r>
              <a:rPr lang="en-US" sz="2400" dirty="0" err="1"/>
              <a:t>Prediksi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pembelian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age, gender,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previous_purchase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Langkah-langkah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Tentukan </a:t>
            </a:r>
            <a:r>
              <a:rPr lang="id-ID" sz="2400" dirty="0"/>
              <a:t>model regresi logistik berdasarkan variabel yang </a:t>
            </a:r>
            <a:r>
              <a:rPr lang="id-ID" sz="2400" dirty="0" smtClean="0"/>
              <a:t>ada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Latih model dengan data </a:t>
            </a:r>
            <a:r>
              <a:rPr lang="id-ID" sz="2400" dirty="0" smtClean="0"/>
              <a:t>historis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Gunakan model untuk memprediksi probabilitas pembelian kembali </a:t>
            </a:r>
            <a:r>
              <a:rPr lang="id-ID" sz="2400" dirty="0" smtClean="0"/>
              <a:t>pelanggan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Tujuan: Untuk klasifikasi (misalnya, apakah pelanggan akan kembali atau tidak).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752548914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REGRESI VS KLASIFIKASI</a:t>
            </a:r>
            <a:endParaRPr lang="id-ID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9094851"/>
              </p:ext>
            </p:extLst>
          </p:nvPr>
        </p:nvGraphicFramePr>
        <p:xfrm>
          <a:off x="838200" y="2395538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93064223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8511504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436579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55147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Jenis model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Variabel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Tujuan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Jenis Data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011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Regresi Linear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Kontinu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Prediksi nilai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numeric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09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Regresi Logistik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Kategorial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Prediksi kelas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Binary (yes/no)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0786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38200" y="4141497"/>
            <a:ext cx="75039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it-IT" b="1" dirty="0" smtClean="0"/>
              <a:t>Regresi </a:t>
            </a:r>
            <a:r>
              <a:rPr lang="it-IT" b="1" dirty="0"/>
              <a:t>Linear</a:t>
            </a:r>
            <a:r>
              <a:rPr lang="it-IT" dirty="0"/>
              <a:t>: Prediksi nilai </a:t>
            </a:r>
            <a:r>
              <a:rPr lang="it-IT" dirty="0" smtClean="0"/>
              <a:t>kontinu</a:t>
            </a:r>
            <a:endParaRPr lang="id-ID" dirty="0" smtClean="0"/>
          </a:p>
          <a:p>
            <a:pPr marL="285750" indent="-285750">
              <a:buFontTx/>
              <a:buChar char="-"/>
            </a:pPr>
            <a:r>
              <a:rPr lang="id-ID" b="1" dirty="0"/>
              <a:t>Regresi Logistik</a:t>
            </a:r>
            <a:r>
              <a:rPr lang="id-ID" dirty="0"/>
              <a:t>: Prediksi probabilitas kelas biner</a:t>
            </a:r>
          </a:p>
        </p:txBody>
      </p:sp>
    </p:spTree>
    <p:extLst>
      <p:ext uri="{BB962C8B-B14F-4D97-AF65-F5344CB8AC3E}">
        <p14:creationId xmlns:p14="http://schemas.microsoft.com/office/powerpoint/2010/main" val="85666416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Machine Learning (Ml)</a:t>
            </a:r>
            <a:endParaRPr lang="id-ID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267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b="1" dirty="0"/>
              <a:t>Machine Learning (ML)</a:t>
            </a:r>
            <a:r>
              <a:rPr lang="id-ID" sz="2000" dirty="0"/>
              <a:t> adalah teknik pembelajaran komputer untuk </a:t>
            </a:r>
            <a:r>
              <a:rPr lang="id-ID" sz="2000" b="1" dirty="0"/>
              <a:t>membuat prediksi</a:t>
            </a:r>
            <a:r>
              <a:rPr lang="id-ID" sz="2000" dirty="0"/>
              <a:t> berdasarkan data tanpa diprogram secara </a:t>
            </a:r>
            <a:r>
              <a:rPr lang="id-ID" sz="2000" dirty="0" smtClean="0"/>
              <a:t>eksplisit</a:t>
            </a:r>
          </a:p>
          <a:p>
            <a:pPr marL="0" indent="0">
              <a:buNone/>
            </a:pPr>
            <a:r>
              <a:rPr lang="id-ID" sz="2000" b="1" dirty="0"/>
              <a:t>Jenis Model Machine Learning</a:t>
            </a:r>
            <a:r>
              <a:rPr lang="id-ID" sz="2000" dirty="0" smtClean="0"/>
              <a:t>:</a:t>
            </a:r>
          </a:p>
          <a:p>
            <a:pPr marL="514350" indent="-514350">
              <a:buAutoNum type="arabicPeriod"/>
            </a:pPr>
            <a:r>
              <a:rPr lang="id-ID" sz="2000" b="1" dirty="0" smtClean="0"/>
              <a:t>Supervised </a:t>
            </a:r>
            <a:r>
              <a:rPr lang="id-ID" sz="2000" b="1" dirty="0"/>
              <a:t>Learning</a:t>
            </a:r>
            <a:r>
              <a:rPr lang="id-ID" sz="2000" dirty="0"/>
              <a:t>: Data pelatihan sudah dilabeli (target diketahui</a:t>
            </a:r>
            <a:r>
              <a:rPr lang="id-ID" sz="2000" dirty="0" smtClean="0"/>
              <a:t>)</a:t>
            </a:r>
          </a:p>
          <a:p>
            <a:pPr marL="514350" indent="-514350">
              <a:buAutoNum type="arabicPeriod"/>
            </a:pPr>
            <a:r>
              <a:rPr lang="id-ID" sz="2000" b="1" dirty="0"/>
              <a:t>Unsupervised Learning</a:t>
            </a:r>
            <a:r>
              <a:rPr lang="id-ID" sz="2000" dirty="0"/>
              <a:t>: Data pelatihan tidak dilabeli (target tidak diketahui)</a:t>
            </a:r>
          </a:p>
        </p:txBody>
      </p:sp>
    </p:spTree>
    <p:extLst>
      <p:ext uri="{BB962C8B-B14F-4D97-AF65-F5344CB8AC3E}">
        <p14:creationId xmlns:p14="http://schemas.microsoft.com/office/powerpoint/2010/main" val="4099014470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Supervised Learning</a:t>
            </a:r>
            <a:endParaRPr lang="id-ID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2267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b="1" dirty="0"/>
              <a:t>Supervised Learning</a:t>
            </a:r>
            <a:r>
              <a:rPr lang="id-ID" sz="2000" dirty="0" smtClean="0"/>
              <a:t>:</a:t>
            </a:r>
          </a:p>
          <a:p>
            <a:pPr marL="457200" indent="-457200">
              <a:buAutoNum type="arabicPeriod"/>
            </a:pPr>
            <a:r>
              <a:rPr lang="id-ID" sz="2000" dirty="0" smtClean="0"/>
              <a:t>Model </a:t>
            </a:r>
            <a:r>
              <a:rPr lang="id-ID" sz="2000" dirty="0"/>
              <a:t>dilatih menggunakan data yang sudah </a:t>
            </a:r>
            <a:r>
              <a:rPr lang="id-ID" sz="2000" dirty="0" smtClean="0"/>
              <a:t>dilabeli</a:t>
            </a:r>
          </a:p>
          <a:p>
            <a:pPr marL="457200" indent="-457200">
              <a:buAutoNum type="arabicPeriod"/>
            </a:pPr>
            <a:r>
              <a:rPr lang="id-ID" sz="2000" dirty="0"/>
              <a:t>Tujuan: Memprediksi output berdasarkan input yang diberikan</a:t>
            </a:r>
            <a:r>
              <a:rPr lang="id-ID" sz="2000" dirty="0" smtClean="0"/>
              <a:t>.</a:t>
            </a:r>
          </a:p>
          <a:p>
            <a:pPr marL="457200" indent="-457200">
              <a:buAutoNum type="arabicPeriod"/>
            </a:pPr>
            <a:endParaRPr lang="id-ID" sz="2000" dirty="0"/>
          </a:p>
          <a:p>
            <a:pPr marL="0" indent="0">
              <a:buNone/>
            </a:pPr>
            <a:r>
              <a:rPr lang="id-ID" sz="2000" dirty="0"/>
              <a:t>Contoh Model</a:t>
            </a:r>
            <a:r>
              <a:rPr lang="id-ID" sz="2000" dirty="0" smtClean="0"/>
              <a:t>:</a:t>
            </a:r>
          </a:p>
          <a:p>
            <a:pPr marL="457200" indent="-457200">
              <a:buAutoNum type="arabicPeriod"/>
            </a:pPr>
            <a:r>
              <a:rPr lang="id-ID" sz="2000" dirty="0" smtClean="0"/>
              <a:t>Regresi Linear</a:t>
            </a:r>
          </a:p>
          <a:p>
            <a:pPr marL="457200" indent="-457200">
              <a:buAutoNum type="arabicPeriod"/>
            </a:pPr>
            <a:r>
              <a:rPr lang="id-ID" sz="2000" dirty="0"/>
              <a:t>Klasifikasi (misalnya, SVM, Decision Trees)</a:t>
            </a:r>
          </a:p>
        </p:txBody>
      </p:sp>
    </p:spTree>
    <p:extLst>
      <p:ext uri="{BB962C8B-B14F-4D97-AF65-F5344CB8AC3E}">
        <p14:creationId xmlns:p14="http://schemas.microsoft.com/office/powerpoint/2010/main" val="1218283399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4549</TotalTime>
  <Words>502</Words>
  <Application>Microsoft Office PowerPoint</Application>
  <PresentationFormat>Widescreen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PERTEMUAN 5 Predictive Analytics &amp; Model Pembelajaran Mesin (Machine Learning)</vt:lpstr>
      <vt:lpstr>Latar Belakang Predictive Analytics</vt:lpstr>
      <vt:lpstr>Tahapan Predictive Analytics</vt:lpstr>
      <vt:lpstr>Regresi Linear</vt:lpstr>
      <vt:lpstr>Regresi Logistik</vt:lpstr>
      <vt:lpstr>Penerapan Regresi Logistik</vt:lpstr>
      <vt:lpstr>REGRESI VS KLASIFIKASI</vt:lpstr>
      <vt:lpstr>Machine Learning (Ml)</vt:lpstr>
      <vt:lpstr>Supervised Learning</vt:lpstr>
      <vt:lpstr>Unsupervised Learning</vt:lpstr>
      <vt:lpstr>Penilaian Kinerja Model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69</cp:revision>
  <dcterms:created xsi:type="dcterms:W3CDTF">2025-03-16T09:42:29Z</dcterms:created>
  <dcterms:modified xsi:type="dcterms:W3CDTF">2026-04-13T13:00:23Z</dcterms:modified>
</cp:coreProperties>
</file>