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Arimo" panose="020B0604020202020204" charset="0"/>
      <p:regular r:id="rId12"/>
    </p:embeddedFont>
    <p:embeddedFont>
      <p:font typeface="Arimo Bold" panose="020B0604020202020204" charset="0"/>
      <p:regular r:id="rId13"/>
    </p:embeddedFont>
    <p:embeddedFont>
      <p:font typeface="Calibri" panose="020F0502020204030204" pitchFamily="34" charset="0"/>
      <p:regular r:id="rId14"/>
      <p:bold r:id="rId15"/>
      <p:italic r:id="rId16"/>
      <p:boldItalic r:id="rId17"/>
    </p:embeddedFont>
    <p:embeddedFont>
      <p:font typeface="Happy Font TH" panose="020B0604020202020204" charset="-34"/>
      <p:regular r:id="rId18"/>
    </p:embeddedFont>
    <p:embeddedFont>
      <p:font typeface="Roboto Bold" panose="020B0604020202020204"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20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8.svg"/><Relationship Id="rId18" Type="http://schemas.openxmlformats.org/officeDocument/2006/relationships/image" Target="../media/image17.png"/><Relationship Id="rId3" Type="http://schemas.openxmlformats.org/officeDocument/2006/relationships/image" Target="../media/image4.svg"/><Relationship Id="rId7" Type="http://schemas.openxmlformats.org/officeDocument/2006/relationships/image" Target="../media/image13.svg"/><Relationship Id="rId12" Type="http://schemas.openxmlformats.org/officeDocument/2006/relationships/image" Target="../media/image37.png"/><Relationship Id="rId17" Type="http://schemas.openxmlformats.org/officeDocument/2006/relationships/image" Target="../media/image56.svg"/><Relationship Id="rId2" Type="http://schemas.openxmlformats.org/officeDocument/2006/relationships/image" Target="../media/image3.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54.svg"/><Relationship Id="rId5" Type="http://schemas.openxmlformats.org/officeDocument/2006/relationships/image" Target="../media/image7.svg"/><Relationship Id="rId15" Type="http://schemas.openxmlformats.org/officeDocument/2006/relationships/image" Target="../media/image22.svg"/><Relationship Id="rId10" Type="http://schemas.openxmlformats.org/officeDocument/2006/relationships/image" Target="../media/image53.png"/><Relationship Id="rId19" Type="http://schemas.openxmlformats.org/officeDocument/2006/relationships/image" Target="../media/image18.svg"/><Relationship Id="rId4" Type="http://schemas.openxmlformats.org/officeDocument/2006/relationships/image" Target="../media/image6.png"/><Relationship Id="rId9" Type="http://schemas.openxmlformats.org/officeDocument/2006/relationships/image" Target="../media/image15.sv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svg"/><Relationship Id="rId15" Type="http://schemas.openxmlformats.org/officeDocument/2006/relationships/image" Target="../media/image15.svg"/><Relationship Id="rId10" Type="http://schemas.openxmlformats.org/officeDocument/2006/relationships/image" Target="../media/image21.png"/><Relationship Id="rId19" Type="http://schemas.openxmlformats.org/officeDocument/2006/relationships/image" Target="../media/image28.svg"/><Relationship Id="rId4" Type="http://schemas.openxmlformats.org/officeDocument/2006/relationships/image" Target="../media/image3.png"/><Relationship Id="rId9" Type="http://schemas.openxmlformats.org/officeDocument/2006/relationships/image" Target="../media/image20.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5.svg"/><Relationship Id="rId3" Type="http://schemas.openxmlformats.org/officeDocument/2006/relationships/image" Target="../media/image4.svg"/><Relationship Id="rId7" Type="http://schemas.openxmlformats.org/officeDocument/2006/relationships/image" Target="../media/image24.svg"/><Relationship Id="rId12"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4.svg"/><Relationship Id="rId5" Type="http://schemas.openxmlformats.org/officeDocument/2006/relationships/image" Target="../media/image30.sv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8.svg"/><Relationship Id="rId3" Type="http://schemas.openxmlformats.org/officeDocument/2006/relationships/image" Target="../media/image2.svg"/><Relationship Id="rId7" Type="http://schemas.openxmlformats.org/officeDocument/2006/relationships/image" Target="../media/image24.sv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15.svg"/><Relationship Id="rId1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4.svg"/><Relationship Id="rId1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svg"/><Relationship Id="rId12" Type="http://schemas.openxmlformats.org/officeDocument/2006/relationships/image" Target="../media/image43.png"/><Relationship Id="rId17" Type="http://schemas.openxmlformats.org/officeDocument/2006/relationships/image" Target="../media/image28.svg"/><Relationship Id="rId2" Type="http://schemas.openxmlformats.org/officeDocument/2006/relationships/image" Target="../media/image41.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svg"/><Relationship Id="rId5" Type="http://schemas.openxmlformats.org/officeDocument/2006/relationships/image" Target="../media/image2.svg"/><Relationship Id="rId15" Type="http://schemas.openxmlformats.org/officeDocument/2006/relationships/image" Target="../media/image46.svg"/><Relationship Id="rId10" Type="http://schemas.openxmlformats.org/officeDocument/2006/relationships/image" Target="../media/image14.png"/><Relationship Id="rId19" Type="http://schemas.openxmlformats.org/officeDocument/2006/relationships/image" Target="../media/image48.svg"/><Relationship Id="rId4" Type="http://schemas.openxmlformats.org/officeDocument/2006/relationships/image" Target="../media/image1.png"/><Relationship Id="rId9" Type="http://schemas.openxmlformats.org/officeDocument/2006/relationships/image" Target="../media/image24.sv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5.svg"/><Relationship Id="rId5" Type="http://schemas.openxmlformats.org/officeDocument/2006/relationships/image" Target="../media/image50.svg"/><Relationship Id="rId10" Type="http://schemas.openxmlformats.org/officeDocument/2006/relationships/image" Target="../media/image14.png"/><Relationship Id="rId4" Type="http://schemas.openxmlformats.org/officeDocument/2006/relationships/image" Target="../media/image49.png"/><Relationship Id="rId9" Type="http://schemas.openxmlformats.org/officeDocument/2006/relationships/image" Target="../media/image24.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42.svg"/><Relationship Id="rId7" Type="http://schemas.openxmlformats.org/officeDocument/2006/relationships/image" Target="../media/image4.svg"/><Relationship Id="rId12" Type="http://schemas.openxmlformats.org/officeDocument/2006/relationships/image" Target="../media/image27.png"/><Relationship Id="rId17" Type="http://schemas.openxmlformats.org/officeDocument/2006/relationships/image" Target="../media/image22.svg"/><Relationship Id="rId2" Type="http://schemas.openxmlformats.org/officeDocument/2006/relationships/image" Target="../media/image41.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svg"/><Relationship Id="rId5" Type="http://schemas.openxmlformats.org/officeDocument/2006/relationships/image" Target="../media/image2.svg"/><Relationship Id="rId15" Type="http://schemas.openxmlformats.org/officeDocument/2006/relationships/image" Target="../media/image48.svg"/><Relationship Id="rId10"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24.sv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5.svg"/><Relationship Id="rId5" Type="http://schemas.openxmlformats.org/officeDocument/2006/relationships/image" Target="../media/image50.svg"/><Relationship Id="rId10" Type="http://schemas.openxmlformats.org/officeDocument/2006/relationships/image" Target="../media/image14.png"/><Relationship Id="rId4" Type="http://schemas.openxmlformats.org/officeDocument/2006/relationships/image" Target="../media/image49.png"/><Relationship Id="rId9" Type="http://schemas.openxmlformats.org/officeDocument/2006/relationships/image" Target="../media/image24.sv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2.svg"/><Relationship Id="rId18" Type="http://schemas.openxmlformats.org/officeDocument/2006/relationships/image" Target="../media/image27.png"/><Relationship Id="rId3" Type="http://schemas.openxmlformats.org/officeDocument/2006/relationships/image" Target="../media/image42.svg"/><Relationship Id="rId21" Type="http://schemas.openxmlformats.org/officeDocument/2006/relationships/image" Target="../media/image46.svg"/><Relationship Id="rId7" Type="http://schemas.openxmlformats.org/officeDocument/2006/relationships/image" Target="../media/image4.svg"/><Relationship Id="rId12" Type="http://schemas.openxmlformats.org/officeDocument/2006/relationships/image" Target="../media/image51.png"/><Relationship Id="rId17" Type="http://schemas.openxmlformats.org/officeDocument/2006/relationships/image" Target="../media/image22.svg"/><Relationship Id="rId2" Type="http://schemas.openxmlformats.org/officeDocument/2006/relationships/image" Target="../media/image41.png"/><Relationship Id="rId16" Type="http://schemas.openxmlformats.org/officeDocument/2006/relationships/image" Target="../media/image2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5.svg"/><Relationship Id="rId5" Type="http://schemas.openxmlformats.org/officeDocument/2006/relationships/image" Target="../media/image2.svg"/><Relationship Id="rId15" Type="http://schemas.openxmlformats.org/officeDocument/2006/relationships/image" Target="../media/image20.svg"/><Relationship Id="rId10" Type="http://schemas.openxmlformats.org/officeDocument/2006/relationships/image" Target="../media/image14.png"/><Relationship Id="rId19" Type="http://schemas.openxmlformats.org/officeDocument/2006/relationships/image" Target="../media/image28.svg"/><Relationship Id="rId4" Type="http://schemas.openxmlformats.org/officeDocument/2006/relationships/image" Target="../media/image1.png"/><Relationship Id="rId9" Type="http://schemas.openxmlformats.org/officeDocument/2006/relationships/image" Target="../media/image24.sv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478806">
            <a:off x="9776531" y="-5494845"/>
            <a:ext cx="14879435" cy="12119976"/>
          </a:xfrm>
          <a:custGeom>
            <a:avLst/>
            <a:gdLst/>
            <a:ahLst/>
            <a:cxnLst/>
            <a:rect l="l" t="t" r="r" b="b"/>
            <a:pathLst>
              <a:path w="14879435" h="12119976">
                <a:moveTo>
                  <a:pt x="0" y="0"/>
                </a:moveTo>
                <a:lnTo>
                  <a:pt x="14879435" y="0"/>
                </a:lnTo>
                <a:lnTo>
                  <a:pt x="14879435" y="12119976"/>
                </a:lnTo>
                <a:lnTo>
                  <a:pt x="0" y="12119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54143">
            <a:off x="-4886347" y="6935503"/>
            <a:ext cx="12318631" cy="10034085"/>
          </a:xfrm>
          <a:custGeom>
            <a:avLst/>
            <a:gdLst/>
            <a:ahLst/>
            <a:cxnLst/>
            <a:rect l="l" t="t" r="r" b="b"/>
            <a:pathLst>
              <a:path w="12318631" h="10034085">
                <a:moveTo>
                  <a:pt x="0" y="0"/>
                </a:moveTo>
                <a:lnTo>
                  <a:pt x="12318631" y="0"/>
                </a:lnTo>
                <a:lnTo>
                  <a:pt x="12318631" y="10034085"/>
                </a:lnTo>
                <a:lnTo>
                  <a:pt x="0" y="100340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89581"/>
            <a:ext cx="18288000" cy="10771632"/>
          </a:xfrm>
          <a:custGeom>
            <a:avLst/>
            <a:gdLst/>
            <a:ahLst/>
            <a:cxnLst/>
            <a:rect l="l" t="t" r="r" b="b"/>
            <a:pathLst>
              <a:path w="18288000" h="10771632">
                <a:moveTo>
                  <a:pt x="0" y="0"/>
                </a:moveTo>
                <a:lnTo>
                  <a:pt x="18288000" y="0"/>
                </a:lnTo>
                <a:lnTo>
                  <a:pt x="18288000" y="10771632"/>
                </a:lnTo>
                <a:lnTo>
                  <a:pt x="0" y="10771632"/>
                </a:lnTo>
                <a:lnTo>
                  <a:pt x="0" y="0"/>
                </a:lnTo>
                <a:close/>
              </a:path>
            </a:pathLst>
          </a:custGeom>
          <a:blipFill>
            <a:blip r:embed="rId6"/>
            <a:stretch>
              <a:fillRect/>
            </a:stretch>
          </a:blipFill>
        </p:spPr>
      </p:sp>
      <p:sp>
        <p:nvSpPr>
          <p:cNvPr id="5" name="Freeform 5"/>
          <p:cNvSpPr/>
          <p:nvPr/>
        </p:nvSpPr>
        <p:spPr>
          <a:xfrm>
            <a:off x="3627213" y="1810860"/>
            <a:ext cx="12842211" cy="6665279"/>
          </a:xfrm>
          <a:custGeom>
            <a:avLst/>
            <a:gdLst/>
            <a:ahLst/>
            <a:cxnLst/>
            <a:rect l="l" t="t" r="r" b="b"/>
            <a:pathLst>
              <a:path w="12842211" h="6665279">
                <a:moveTo>
                  <a:pt x="0" y="0"/>
                </a:moveTo>
                <a:lnTo>
                  <a:pt x="12842211" y="0"/>
                </a:lnTo>
                <a:lnTo>
                  <a:pt x="12842211" y="6665280"/>
                </a:lnTo>
                <a:lnTo>
                  <a:pt x="0" y="6665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6261419" y="2175112"/>
            <a:ext cx="9804171" cy="4814639"/>
          </a:xfrm>
          <a:prstGeom prst="rect">
            <a:avLst/>
          </a:prstGeom>
        </p:spPr>
        <p:txBody>
          <a:bodyPr lIns="0" tIns="0" rIns="0" bIns="0" rtlCol="0" anchor="t">
            <a:spAutoFit/>
          </a:bodyPr>
          <a:lstStyle/>
          <a:p>
            <a:pPr algn="ctr">
              <a:lnSpc>
                <a:spcPts val="7724"/>
              </a:lnSpc>
            </a:pPr>
            <a:r>
              <a:rPr lang="en-US" sz="7219" spc="-534" dirty="0">
                <a:solidFill>
                  <a:schemeClr val="accent6">
                    <a:lumMod val="50000"/>
                  </a:schemeClr>
                </a:solidFill>
                <a:latin typeface="Happy Font TH"/>
                <a:ea typeface="Happy Font TH"/>
                <a:cs typeface="Happy Font TH"/>
                <a:sym typeface="Happy Font TH"/>
              </a:rPr>
              <a:t>PERENCANAAN PAJAK PENGHASILAN (</a:t>
            </a:r>
            <a:r>
              <a:rPr lang="en-US" sz="7219" spc="-534" dirty="0" err="1">
                <a:solidFill>
                  <a:schemeClr val="accent6">
                    <a:lumMod val="50000"/>
                  </a:schemeClr>
                </a:solidFill>
                <a:latin typeface="Happy Font TH"/>
                <a:ea typeface="Happy Font TH"/>
                <a:cs typeface="Happy Font TH"/>
                <a:sym typeface="Happy Font TH"/>
              </a:rPr>
              <a:t>PPh</a:t>
            </a:r>
            <a:r>
              <a:rPr lang="en-US" sz="7219" spc="-534" dirty="0">
                <a:solidFill>
                  <a:schemeClr val="accent6">
                    <a:lumMod val="50000"/>
                  </a:schemeClr>
                </a:solidFill>
                <a:latin typeface="Happy Font TH"/>
                <a:ea typeface="Happy Font TH"/>
                <a:cs typeface="Happy Font TH"/>
                <a:sym typeface="Happy Font TH"/>
              </a:rPr>
              <a:t>) USAHA DAN PENGHASILAN LAINNYA</a:t>
            </a:r>
          </a:p>
          <a:p>
            <a:pPr algn="ctr">
              <a:lnSpc>
                <a:spcPts val="6961"/>
              </a:lnSpc>
            </a:pPr>
            <a:endParaRPr lang="en-US" sz="7219" spc="-534" dirty="0">
              <a:solidFill>
                <a:srgbClr val="FFFFFF"/>
              </a:solidFill>
              <a:latin typeface="Happy Font TH"/>
              <a:ea typeface="Happy Font TH"/>
              <a:cs typeface="Happy Font TH"/>
              <a:sym typeface="Happy Font TH"/>
            </a:endParaRPr>
          </a:p>
        </p:txBody>
      </p:sp>
      <p:sp>
        <p:nvSpPr>
          <p:cNvPr id="7" name="Freeform 7"/>
          <p:cNvSpPr/>
          <p:nvPr/>
        </p:nvSpPr>
        <p:spPr>
          <a:xfrm>
            <a:off x="1044369" y="565143"/>
            <a:ext cx="5546689" cy="12451752"/>
          </a:xfrm>
          <a:custGeom>
            <a:avLst/>
            <a:gdLst/>
            <a:ahLst/>
            <a:cxnLst/>
            <a:rect l="l" t="t" r="r" b="b"/>
            <a:pathLst>
              <a:path w="5546689" h="12451752">
                <a:moveTo>
                  <a:pt x="0" y="0"/>
                </a:moveTo>
                <a:lnTo>
                  <a:pt x="5546689" y="0"/>
                </a:lnTo>
                <a:lnTo>
                  <a:pt x="5546689" y="12451752"/>
                </a:lnTo>
                <a:lnTo>
                  <a:pt x="0" y="124517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13843179" y="6989751"/>
            <a:ext cx="4444821" cy="3297249"/>
          </a:xfrm>
          <a:custGeom>
            <a:avLst/>
            <a:gdLst/>
            <a:ahLst/>
            <a:cxnLst/>
            <a:rect l="l" t="t" r="r" b="b"/>
            <a:pathLst>
              <a:path w="4444821" h="3297249">
                <a:moveTo>
                  <a:pt x="0" y="0"/>
                </a:moveTo>
                <a:lnTo>
                  <a:pt x="4444821" y="0"/>
                </a:lnTo>
                <a:lnTo>
                  <a:pt x="4444821" y="3297249"/>
                </a:lnTo>
                <a:lnTo>
                  <a:pt x="0" y="32972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483027">
            <a:off x="716278" y="1788250"/>
            <a:ext cx="1113382" cy="926891"/>
          </a:xfrm>
          <a:custGeom>
            <a:avLst/>
            <a:gdLst/>
            <a:ahLst/>
            <a:cxnLst/>
            <a:rect l="l" t="t" r="r" b="b"/>
            <a:pathLst>
              <a:path w="1113382" h="926891">
                <a:moveTo>
                  <a:pt x="0" y="0"/>
                </a:moveTo>
                <a:lnTo>
                  <a:pt x="1113382" y="0"/>
                </a:lnTo>
                <a:lnTo>
                  <a:pt x="1113382" y="926891"/>
                </a:lnTo>
                <a:lnTo>
                  <a:pt x="0" y="9268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Freeform 10"/>
          <p:cNvSpPr/>
          <p:nvPr/>
        </p:nvSpPr>
        <p:spPr>
          <a:xfrm rot="483027">
            <a:off x="16658681" y="4838778"/>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1" name="TextBox 11"/>
          <p:cNvSpPr txBox="1"/>
          <p:nvPr/>
        </p:nvSpPr>
        <p:spPr>
          <a:xfrm>
            <a:off x="7971327" y="6211818"/>
            <a:ext cx="6797766" cy="1725152"/>
          </a:xfrm>
          <a:prstGeom prst="rect">
            <a:avLst/>
          </a:prstGeom>
        </p:spPr>
        <p:txBody>
          <a:bodyPr lIns="0" tIns="0" rIns="0" bIns="0" rtlCol="0" anchor="t">
            <a:spAutoFit/>
          </a:bodyPr>
          <a:lstStyle/>
          <a:p>
            <a:pPr algn="ctr">
              <a:lnSpc>
                <a:spcPts val="5492"/>
              </a:lnSpc>
            </a:pPr>
            <a:r>
              <a:rPr lang="en-US" sz="3923" dirty="0">
                <a:solidFill>
                  <a:schemeClr val="accent6">
                    <a:lumMod val="50000"/>
                  </a:schemeClr>
                </a:solidFill>
                <a:latin typeface="Happy Font TH"/>
                <a:ea typeface="Happy Font TH"/>
                <a:cs typeface="Happy Font TH"/>
                <a:sym typeface="Happy Font TH"/>
              </a:rPr>
              <a:t>Dian </a:t>
            </a:r>
            <a:r>
              <a:rPr lang="en-US" sz="3923" dirty="0" err="1">
                <a:solidFill>
                  <a:schemeClr val="accent6">
                    <a:lumMod val="50000"/>
                  </a:schemeClr>
                </a:solidFill>
                <a:latin typeface="Happy Font TH"/>
                <a:ea typeface="Happy Font TH"/>
                <a:cs typeface="Happy Font TH"/>
                <a:sym typeface="Happy Font TH"/>
              </a:rPr>
              <a:t>Mustika</a:t>
            </a:r>
            <a:r>
              <a:rPr lang="en-US" sz="3923" dirty="0">
                <a:solidFill>
                  <a:schemeClr val="accent6">
                    <a:lumMod val="50000"/>
                  </a:schemeClr>
                </a:solidFill>
                <a:latin typeface="Happy Font TH"/>
                <a:ea typeface="Happy Font TH"/>
                <a:cs typeface="Happy Font TH"/>
                <a:sym typeface="Happy Font TH"/>
              </a:rPr>
              <a:t>, S.E., </a:t>
            </a:r>
            <a:r>
              <a:rPr lang="en-US" sz="3923" dirty="0" err="1">
                <a:solidFill>
                  <a:schemeClr val="accent6">
                    <a:lumMod val="50000"/>
                  </a:schemeClr>
                </a:solidFill>
                <a:latin typeface="Happy Font TH"/>
                <a:ea typeface="Happy Font TH"/>
                <a:cs typeface="Happy Font TH"/>
                <a:sym typeface="Happy Font TH"/>
              </a:rPr>
              <a:t>M.Sc</a:t>
            </a:r>
            <a:endParaRPr lang="en-US" sz="3923" dirty="0">
              <a:solidFill>
                <a:schemeClr val="accent6">
                  <a:lumMod val="50000"/>
                </a:schemeClr>
              </a:solidFill>
              <a:latin typeface="Happy Font TH"/>
              <a:ea typeface="Happy Font TH"/>
              <a:cs typeface="Happy Font TH"/>
              <a:sym typeface="Happy Font TH"/>
            </a:endParaRPr>
          </a:p>
          <a:p>
            <a:pPr algn="ctr">
              <a:lnSpc>
                <a:spcPts val="5492"/>
              </a:lnSpc>
            </a:pPr>
            <a:r>
              <a:rPr lang="en-US" sz="3923" dirty="0">
                <a:solidFill>
                  <a:schemeClr val="accent6">
                    <a:lumMod val="50000"/>
                  </a:schemeClr>
                </a:solidFill>
                <a:latin typeface="Happy Font TH"/>
                <a:ea typeface="Happy Font TH"/>
                <a:cs typeface="Happy Font TH"/>
                <a:sym typeface="Happy Font TH"/>
              </a:rPr>
              <a:t>NIDN: 0225019501</a:t>
            </a:r>
          </a:p>
          <a:p>
            <a:pPr algn="ctr">
              <a:lnSpc>
                <a:spcPts val="1961"/>
              </a:lnSpc>
            </a:pPr>
            <a:endParaRPr lang="en-US" sz="3923" dirty="0">
              <a:solidFill>
                <a:srgbClr val="FFFFFF"/>
              </a:solidFill>
              <a:latin typeface="Happy Font TH"/>
              <a:ea typeface="Happy Font TH"/>
              <a:cs typeface="Happy Font TH"/>
              <a:sym typeface="Happy Font TH"/>
            </a:endParaRPr>
          </a:p>
        </p:txBody>
      </p:sp>
      <p:grpSp>
        <p:nvGrpSpPr>
          <p:cNvPr id="12" name="Group 12"/>
          <p:cNvGrpSpPr/>
          <p:nvPr/>
        </p:nvGrpSpPr>
        <p:grpSpPr>
          <a:xfrm>
            <a:off x="-28575" y="9738092"/>
            <a:ext cx="13346091" cy="559758"/>
            <a:chOff x="0" y="0"/>
            <a:chExt cx="17794788" cy="746344"/>
          </a:xfrm>
        </p:grpSpPr>
        <p:sp>
          <p:nvSpPr>
            <p:cNvPr id="13" name="Freeform 13"/>
            <p:cNvSpPr/>
            <p:nvPr/>
          </p:nvSpPr>
          <p:spPr>
            <a:xfrm>
              <a:off x="12700" y="12700"/>
              <a:ext cx="17769332" cy="724535"/>
            </a:xfrm>
            <a:custGeom>
              <a:avLst/>
              <a:gdLst/>
              <a:ahLst/>
              <a:cxnLst/>
              <a:rect l="l" t="t" r="r" b="b"/>
              <a:pathLst>
                <a:path w="17769332" h="724535">
                  <a:moveTo>
                    <a:pt x="0" y="0"/>
                  </a:moveTo>
                  <a:lnTo>
                    <a:pt x="17769332" y="0"/>
                  </a:lnTo>
                  <a:lnTo>
                    <a:pt x="17769332" y="724535"/>
                  </a:lnTo>
                  <a:lnTo>
                    <a:pt x="0" y="724535"/>
                  </a:lnTo>
                  <a:close/>
                </a:path>
              </a:pathLst>
            </a:custGeom>
            <a:solidFill>
              <a:srgbClr val="1F3864"/>
            </a:solidFill>
          </p:spPr>
        </p:sp>
        <p:sp>
          <p:nvSpPr>
            <p:cNvPr id="14" name="Freeform 14"/>
            <p:cNvSpPr/>
            <p:nvPr/>
          </p:nvSpPr>
          <p:spPr>
            <a:xfrm>
              <a:off x="0" y="0"/>
              <a:ext cx="17794732" cy="749935"/>
            </a:xfrm>
            <a:custGeom>
              <a:avLst/>
              <a:gdLst/>
              <a:ahLst/>
              <a:cxnLst/>
              <a:rect l="l" t="t" r="r" b="b"/>
              <a:pathLst>
                <a:path w="17794732" h="749935">
                  <a:moveTo>
                    <a:pt x="12700" y="0"/>
                  </a:moveTo>
                  <a:lnTo>
                    <a:pt x="17782032" y="0"/>
                  </a:lnTo>
                  <a:cubicBezTo>
                    <a:pt x="17789018" y="0"/>
                    <a:pt x="17794732" y="5715"/>
                    <a:pt x="17794732" y="12700"/>
                  </a:cubicBezTo>
                  <a:lnTo>
                    <a:pt x="17794732" y="737235"/>
                  </a:lnTo>
                  <a:cubicBezTo>
                    <a:pt x="17794732" y="744220"/>
                    <a:pt x="17789018" y="749935"/>
                    <a:pt x="17782032" y="749935"/>
                  </a:cubicBezTo>
                  <a:lnTo>
                    <a:pt x="12700" y="749935"/>
                  </a:lnTo>
                  <a:cubicBezTo>
                    <a:pt x="5715" y="749935"/>
                    <a:pt x="0" y="744220"/>
                    <a:pt x="0" y="737235"/>
                  </a:cubicBezTo>
                  <a:lnTo>
                    <a:pt x="0" y="12700"/>
                  </a:lnTo>
                  <a:cubicBezTo>
                    <a:pt x="0" y="5715"/>
                    <a:pt x="5715" y="0"/>
                    <a:pt x="12700" y="0"/>
                  </a:cubicBezTo>
                  <a:moveTo>
                    <a:pt x="12700" y="25400"/>
                  </a:moveTo>
                  <a:lnTo>
                    <a:pt x="12700" y="12700"/>
                  </a:lnTo>
                  <a:lnTo>
                    <a:pt x="25400" y="12700"/>
                  </a:lnTo>
                  <a:lnTo>
                    <a:pt x="25400" y="737235"/>
                  </a:lnTo>
                  <a:lnTo>
                    <a:pt x="12700" y="737235"/>
                  </a:lnTo>
                  <a:lnTo>
                    <a:pt x="12700" y="724535"/>
                  </a:lnTo>
                  <a:lnTo>
                    <a:pt x="17782032" y="724535"/>
                  </a:lnTo>
                  <a:lnTo>
                    <a:pt x="17782032" y="737235"/>
                  </a:lnTo>
                  <a:lnTo>
                    <a:pt x="17769332" y="737235"/>
                  </a:lnTo>
                  <a:lnTo>
                    <a:pt x="17769332" y="12700"/>
                  </a:lnTo>
                  <a:lnTo>
                    <a:pt x="17782032" y="12700"/>
                  </a:lnTo>
                  <a:lnTo>
                    <a:pt x="17782032" y="25400"/>
                  </a:lnTo>
                  <a:lnTo>
                    <a:pt x="12700" y="25400"/>
                  </a:lnTo>
                  <a:close/>
                </a:path>
              </a:pathLst>
            </a:custGeom>
            <a:solidFill>
              <a:srgbClr val="6FA3D1"/>
            </a:solidFill>
          </p:spPr>
        </p:sp>
        <p:sp>
          <p:nvSpPr>
            <p:cNvPr id="15" name="TextBox 15"/>
            <p:cNvSpPr txBox="1"/>
            <p:nvPr/>
          </p:nvSpPr>
          <p:spPr>
            <a:xfrm>
              <a:off x="0" y="-19050"/>
              <a:ext cx="17794788" cy="765394"/>
            </a:xfrm>
            <a:prstGeom prst="rect">
              <a:avLst/>
            </a:prstGeom>
          </p:spPr>
          <p:txBody>
            <a:bodyPr lIns="50800" tIns="50800" rIns="50800" bIns="50800" rtlCol="0" anchor="ctr"/>
            <a:lstStyle/>
            <a:p>
              <a:pPr algn="l">
                <a:lnSpc>
                  <a:spcPts val="3240"/>
                </a:lnSpc>
              </a:pPr>
              <a:r>
                <a:rPr lang="en-US" sz="2700">
                  <a:solidFill>
                    <a:srgbClr val="FFFFFF"/>
                  </a:solidFill>
                  <a:latin typeface="Arimo"/>
                  <a:ea typeface="Arimo"/>
                  <a:cs typeface="Arimo"/>
                  <a:sym typeface="Arimo"/>
                </a:rPr>
                <a:t>Informatics and Business Institute of Darmajaya, Lampung, Indonesia</a:t>
              </a:r>
            </a:p>
          </p:txBody>
        </p:sp>
      </p:grpSp>
      <p:sp>
        <p:nvSpPr>
          <p:cNvPr id="16" name="Freeform 16"/>
          <p:cNvSpPr/>
          <p:nvPr/>
        </p:nvSpPr>
        <p:spPr>
          <a:xfrm>
            <a:off x="13327039" y="9746250"/>
            <a:ext cx="4981432" cy="543442"/>
          </a:xfrm>
          <a:custGeom>
            <a:avLst/>
            <a:gdLst/>
            <a:ahLst/>
            <a:cxnLst/>
            <a:rect l="l" t="t" r="r" b="b"/>
            <a:pathLst>
              <a:path w="4981432" h="543442">
                <a:moveTo>
                  <a:pt x="0" y="0"/>
                </a:moveTo>
                <a:lnTo>
                  <a:pt x="4981433" y="0"/>
                </a:lnTo>
                <a:lnTo>
                  <a:pt x="4981433" y="543442"/>
                </a:lnTo>
                <a:lnTo>
                  <a:pt x="0" y="543442"/>
                </a:lnTo>
                <a:lnTo>
                  <a:pt x="0" y="0"/>
                </a:lnTo>
                <a:close/>
              </a:path>
            </a:pathLst>
          </a:custGeom>
          <a:blipFill>
            <a:blip r:embed="rId17"/>
            <a:stretch>
              <a:fillRect l="-279857" t="-1027086" r="-304792" b="-2401329"/>
            </a:stretch>
          </a:blipFill>
        </p:spPr>
      </p:sp>
      <p:sp>
        <p:nvSpPr>
          <p:cNvPr id="17" name="TextBox 17"/>
          <p:cNvSpPr txBox="1"/>
          <p:nvPr/>
        </p:nvSpPr>
        <p:spPr>
          <a:xfrm>
            <a:off x="14076446" y="9782425"/>
            <a:ext cx="3097376" cy="425956"/>
          </a:xfrm>
          <a:prstGeom prst="rect">
            <a:avLst/>
          </a:prstGeom>
        </p:spPr>
        <p:txBody>
          <a:bodyPr lIns="0" tIns="0" rIns="0" bIns="0" rtlCol="0" anchor="t">
            <a:spAutoFit/>
          </a:bodyPr>
          <a:lstStyle/>
          <a:p>
            <a:pPr algn="l">
              <a:lnSpc>
                <a:spcPts val="2879"/>
              </a:lnSpc>
            </a:pPr>
            <a:r>
              <a:rPr lang="en-US" sz="2400" b="1">
                <a:solidFill>
                  <a:srgbClr val="FFFFFF"/>
                </a:solidFill>
                <a:latin typeface="Roboto Bold"/>
                <a:ea typeface="Roboto Bold"/>
                <a:cs typeface="Roboto Bold"/>
                <a:sym typeface="Roboto Bold"/>
              </a:rPr>
              <a:t>        darmajaya.ac.id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721905">
            <a:off x="12383079" y="-5549684"/>
            <a:ext cx="12462822" cy="10151535"/>
          </a:xfrm>
          <a:custGeom>
            <a:avLst/>
            <a:gdLst/>
            <a:ahLst/>
            <a:cxnLst/>
            <a:rect l="l" t="t" r="r" b="b"/>
            <a:pathLst>
              <a:path w="12462822" h="10151535">
                <a:moveTo>
                  <a:pt x="0" y="0"/>
                </a:moveTo>
                <a:lnTo>
                  <a:pt x="12462822" y="0"/>
                </a:lnTo>
                <a:lnTo>
                  <a:pt x="12462822" y="10151535"/>
                </a:lnTo>
                <a:lnTo>
                  <a:pt x="0" y="101515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354143">
            <a:off x="-4886347" y="6935503"/>
            <a:ext cx="12318631" cy="10034085"/>
          </a:xfrm>
          <a:custGeom>
            <a:avLst/>
            <a:gdLst/>
            <a:ahLst/>
            <a:cxnLst/>
            <a:rect l="l" t="t" r="r" b="b"/>
            <a:pathLst>
              <a:path w="12318631" h="10034085">
                <a:moveTo>
                  <a:pt x="0" y="0"/>
                </a:moveTo>
                <a:lnTo>
                  <a:pt x="12318631" y="0"/>
                </a:lnTo>
                <a:lnTo>
                  <a:pt x="12318631" y="10034085"/>
                </a:lnTo>
                <a:lnTo>
                  <a:pt x="0" y="100340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889077" y="1714855"/>
            <a:ext cx="12842211" cy="6665279"/>
          </a:xfrm>
          <a:custGeom>
            <a:avLst/>
            <a:gdLst/>
            <a:ahLst/>
            <a:cxnLst/>
            <a:rect l="l" t="t" r="r" b="b"/>
            <a:pathLst>
              <a:path w="12842211" h="6665279">
                <a:moveTo>
                  <a:pt x="0" y="0"/>
                </a:moveTo>
                <a:lnTo>
                  <a:pt x="12842211" y="0"/>
                </a:lnTo>
                <a:lnTo>
                  <a:pt x="12842211" y="6665280"/>
                </a:lnTo>
                <a:lnTo>
                  <a:pt x="0" y="6665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3027">
            <a:off x="716278" y="4143215"/>
            <a:ext cx="1113382" cy="926891"/>
          </a:xfrm>
          <a:custGeom>
            <a:avLst/>
            <a:gdLst/>
            <a:ahLst/>
            <a:cxnLst/>
            <a:rect l="l" t="t" r="r" b="b"/>
            <a:pathLst>
              <a:path w="1113382" h="926891">
                <a:moveTo>
                  <a:pt x="0" y="0"/>
                </a:moveTo>
                <a:lnTo>
                  <a:pt x="1113382" y="0"/>
                </a:lnTo>
                <a:lnTo>
                  <a:pt x="1113382" y="926890"/>
                </a:lnTo>
                <a:lnTo>
                  <a:pt x="0" y="926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83027">
            <a:off x="16041604" y="712996"/>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2770767" y="4170751"/>
            <a:ext cx="3828403" cy="7769822"/>
          </a:xfrm>
          <a:custGeom>
            <a:avLst/>
            <a:gdLst/>
            <a:ahLst/>
            <a:cxnLst/>
            <a:rect l="l" t="t" r="r" b="b"/>
            <a:pathLst>
              <a:path w="3828403" h="7769822">
                <a:moveTo>
                  <a:pt x="0" y="0"/>
                </a:moveTo>
                <a:lnTo>
                  <a:pt x="3828404" y="0"/>
                </a:lnTo>
                <a:lnTo>
                  <a:pt x="3828404" y="7769822"/>
                </a:lnTo>
                <a:lnTo>
                  <a:pt x="0" y="77698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850763">
            <a:off x="964888" y="6509398"/>
            <a:ext cx="2189234" cy="2787219"/>
          </a:xfrm>
          <a:custGeom>
            <a:avLst/>
            <a:gdLst/>
            <a:ahLst/>
            <a:cxnLst/>
            <a:rect l="l" t="t" r="r" b="b"/>
            <a:pathLst>
              <a:path w="2189234" h="2787219">
                <a:moveTo>
                  <a:pt x="0" y="0"/>
                </a:moveTo>
                <a:lnTo>
                  <a:pt x="2189234" y="0"/>
                </a:lnTo>
                <a:lnTo>
                  <a:pt x="2189234" y="2787219"/>
                </a:lnTo>
                <a:lnTo>
                  <a:pt x="0" y="27872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6736645" y="6722597"/>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830623">
            <a:off x="-497107" y="475542"/>
            <a:ext cx="5113225" cy="1106316"/>
          </a:xfrm>
          <a:custGeom>
            <a:avLst/>
            <a:gdLst/>
            <a:ahLst/>
            <a:cxnLst/>
            <a:rect l="l" t="t" r="r" b="b"/>
            <a:pathLst>
              <a:path w="5113225" h="1106316">
                <a:moveTo>
                  <a:pt x="0" y="0"/>
                </a:moveTo>
                <a:lnTo>
                  <a:pt x="5113224" y="0"/>
                </a:lnTo>
                <a:lnTo>
                  <a:pt x="5113224" y="1106316"/>
                </a:lnTo>
                <a:lnTo>
                  <a:pt x="0" y="110631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7256119" y="8055662"/>
            <a:ext cx="4205786" cy="4974586"/>
          </a:xfrm>
          <a:custGeom>
            <a:avLst/>
            <a:gdLst/>
            <a:ahLst/>
            <a:cxnLst/>
            <a:rect l="l" t="t" r="r" b="b"/>
            <a:pathLst>
              <a:path w="4205786" h="4974586">
                <a:moveTo>
                  <a:pt x="0" y="0"/>
                </a:moveTo>
                <a:lnTo>
                  <a:pt x="4205787" y="0"/>
                </a:lnTo>
                <a:lnTo>
                  <a:pt x="4205787" y="4974586"/>
                </a:lnTo>
                <a:lnTo>
                  <a:pt x="0" y="497458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TextBox 12"/>
          <p:cNvSpPr txBox="1"/>
          <p:nvPr/>
        </p:nvSpPr>
        <p:spPr>
          <a:xfrm>
            <a:off x="1889077" y="3191650"/>
            <a:ext cx="12842211" cy="2148702"/>
          </a:xfrm>
          <a:prstGeom prst="rect">
            <a:avLst/>
          </a:prstGeom>
        </p:spPr>
        <p:txBody>
          <a:bodyPr lIns="0" tIns="0" rIns="0" bIns="0" rtlCol="0" anchor="t">
            <a:spAutoFit/>
          </a:bodyPr>
          <a:lstStyle/>
          <a:p>
            <a:pPr algn="ctr">
              <a:lnSpc>
                <a:spcPts val="16481"/>
              </a:lnSpc>
            </a:pPr>
            <a:r>
              <a:rPr lang="en-US" sz="15403" spc="-1139" dirty="0" err="1">
                <a:solidFill>
                  <a:schemeClr val="accent6">
                    <a:lumMod val="50000"/>
                  </a:schemeClr>
                </a:solidFill>
                <a:latin typeface="Happy Font TH"/>
                <a:ea typeface="Happy Font TH"/>
                <a:cs typeface="Happy Font TH"/>
                <a:sym typeface="Happy Font TH"/>
              </a:rPr>
              <a:t>Terima</a:t>
            </a:r>
            <a:r>
              <a:rPr lang="en-US" sz="15403" spc="-1139" dirty="0">
                <a:solidFill>
                  <a:schemeClr val="accent6">
                    <a:lumMod val="50000"/>
                  </a:schemeClr>
                </a:solidFill>
                <a:latin typeface="Happy Font TH"/>
                <a:ea typeface="Happy Font TH"/>
                <a:cs typeface="Happy Font TH"/>
                <a:sym typeface="Happy Font TH"/>
              </a:rPr>
              <a:t> Kasih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TextBox 2"/>
          <p:cNvSpPr txBox="1"/>
          <p:nvPr/>
        </p:nvSpPr>
        <p:spPr>
          <a:xfrm>
            <a:off x="2908135" y="480025"/>
            <a:ext cx="14198936" cy="2058419"/>
          </a:xfrm>
          <a:prstGeom prst="rect">
            <a:avLst/>
          </a:prstGeom>
        </p:spPr>
        <p:txBody>
          <a:bodyPr lIns="0" tIns="0" rIns="0" bIns="0" rtlCol="0" anchor="t">
            <a:spAutoFit/>
          </a:bodyPr>
          <a:lstStyle/>
          <a:p>
            <a:pPr algn="ctr">
              <a:lnSpc>
                <a:spcPts val="8242"/>
              </a:lnSpc>
            </a:pPr>
            <a:r>
              <a:rPr lang="en-US" sz="5887" dirty="0">
                <a:solidFill>
                  <a:schemeClr val="accent6">
                    <a:lumMod val="50000"/>
                  </a:schemeClr>
                </a:solidFill>
                <a:latin typeface="Happy Font TH"/>
                <a:ea typeface="Happy Font TH"/>
                <a:cs typeface="Happy Font TH"/>
                <a:sym typeface="Happy Font TH"/>
              </a:rPr>
              <a:t>PENGERTIAN MANAJEMEN PERPAJAKAN</a:t>
            </a:r>
          </a:p>
          <a:p>
            <a:pPr algn="ctr">
              <a:lnSpc>
                <a:spcPts val="8242"/>
              </a:lnSpc>
            </a:pPr>
            <a:endParaRPr lang="en-US" sz="5887" dirty="0">
              <a:solidFill>
                <a:srgbClr val="FFFFFF"/>
              </a:solidFill>
              <a:latin typeface="Happy Font TH"/>
              <a:ea typeface="Happy Font TH"/>
              <a:cs typeface="Happy Font TH"/>
              <a:sym typeface="Happy Font TH"/>
            </a:endParaRPr>
          </a:p>
        </p:txBody>
      </p:sp>
      <p:sp>
        <p:nvSpPr>
          <p:cNvPr id="3" name="Freeform 3"/>
          <p:cNvSpPr/>
          <p:nvPr/>
        </p:nvSpPr>
        <p:spPr>
          <a:xfrm rot="7789908">
            <a:off x="12140332" y="6224423"/>
            <a:ext cx="14879435" cy="12119976"/>
          </a:xfrm>
          <a:custGeom>
            <a:avLst/>
            <a:gdLst/>
            <a:ahLst/>
            <a:cxnLst/>
            <a:rect l="l" t="t" r="r" b="b"/>
            <a:pathLst>
              <a:path w="14879435" h="12119976">
                <a:moveTo>
                  <a:pt x="0" y="0"/>
                </a:moveTo>
                <a:lnTo>
                  <a:pt x="14879435" y="0"/>
                </a:lnTo>
                <a:lnTo>
                  <a:pt x="14879435" y="12119977"/>
                </a:lnTo>
                <a:lnTo>
                  <a:pt x="0" y="121199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402530">
            <a:off x="-5130616" y="-7677049"/>
            <a:ext cx="12318631" cy="10034085"/>
          </a:xfrm>
          <a:custGeom>
            <a:avLst/>
            <a:gdLst/>
            <a:ahLst/>
            <a:cxnLst/>
            <a:rect l="l" t="t" r="r" b="b"/>
            <a:pathLst>
              <a:path w="12318631" h="10034085">
                <a:moveTo>
                  <a:pt x="0" y="0"/>
                </a:moveTo>
                <a:lnTo>
                  <a:pt x="12318632" y="0"/>
                </a:lnTo>
                <a:lnTo>
                  <a:pt x="12318632" y="10034085"/>
                </a:lnTo>
                <a:lnTo>
                  <a:pt x="0" y="100340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573810" y="7634572"/>
            <a:ext cx="5174394" cy="6120252"/>
          </a:xfrm>
          <a:custGeom>
            <a:avLst/>
            <a:gdLst/>
            <a:ahLst/>
            <a:cxnLst/>
            <a:rect l="l" t="t" r="r" b="b"/>
            <a:pathLst>
              <a:path w="5174394" h="6120252">
                <a:moveTo>
                  <a:pt x="0" y="0"/>
                </a:moveTo>
                <a:lnTo>
                  <a:pt x="5174395" y="0"/>
                </a:lnTo>
                <a:lnTo>
                  <a:pt x="5174395" y="6120252"/>
                </a:lnTo>
                <a:lnTo>
                  <a:pt x="0" y="61202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7008941" y="-381179"/>
            <a:ext cx="1734873" cy="1744388"/>
          </a:xfrm>
          <a:custGeom>
            <a:avLst/>
            <a:gdLst/>
            <a:ahLst/>
            <a:cxnLst/>
            <a:rect l="l" t="t" r="r" b="b"/>
            <a:pathLst>
              <a:path w="1734873" h="1744388">
                <a:moveTo>
                  <a:pt x="0" y="0"/>
                </a:moveTo>
                <a:lnTo>
                  <a:pt x="1734873" y="0"/>
                </a:lnTo>
                <a:lnTo>
                  <a:pt x="1734873" y="1744388"/>
                </a:lnTo>
                <a:lnTo>
                  <a:pt x="0" y="1744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480423">
            <a:off x="14863061" y="6652851"/>
            <a:ext cx="1709102" cy="3745045"/>
          </a:xfrm>
          <a:custGeom>
            <a:avLst/>
            <a:gdLst/>
            <a:ahLst/>
            <a:cxnLst/>
            <a:rect l="l" t="t" r="r" b="b"/>
            <a:pathLst>
              <a:path w="1709102" h="3745045">
                <a:moveTo>
                  <a:pt x="0" y="0"/>
                </a:moveTo>
                <a:lnTo>
                  <a:pt x="1709102" y="0"/>
                </a:lnTo>
                <a:lnTo>
                  <a:pt x="1709102" y="3745045"/>
                </a:lnTo>
                <a:lnTo>
                  <a:pt x="0" y="37450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483027">
            <a:off x="16701733" y="3892653"/>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483027">
            <a:off x="471133" y="564525"/>
            <a:ext cx="1115134" cy="928349"/>
          </a:xfrm>
          <a:custGeom>
            <a:avLst/>
            <a:gdLst/>
            <a:ahLst/>
            <a:cxnLst/>
            <a:rect l="l" t="t" r="r" b="b"/>
            <a:pathLst>
              <a:path w="1115134" h="928349">
                <a:moveTo>
                  <a:pt x="0" y="0"/>
                </a:moveTo>
                <a:lnTo>
                  <a:pt x="1115134" y="0"/>
                </a:lnTo>
                <a:lnTo>
                  <a:pt x="1115134" y="928350"/>
                </a:lnTo>
                <a:lnTo>
                  <a:pt x="0" y="9283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flipH="1">
            <a:off x="-314325" y="3121819"/>
            <a:ext cx="3222460" cy="8861766"/>
          </a:xfrm>
          <a:custGeom>
            <a:avLst/>
            <a:gdLst/>
            <a:ahLst/>
            <a:cxnLst/>
            <a:rect l="l" t="t" r="r" b="b"/>
            <a:pathLst>
              <a:path w="3222460" h="8861766">
                <a:moveTo>
                  <a:pt x="3222460" y="0"/>
                </a:moveTo>
                <a:lnTo>
                  <a:pt x="0" y="0"/>
                </a:lnTo>
                <a:lnTo>
                  <a:pt x="0" y="8861766"/>
                </a:lnTo>
                <a:lnTo>
                  <a:pt x="3222460" y="8861766"/>
                </a:lnTo>
                <a:lnTo>
                  <a:pt x="322246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4003198" y="7242829"/>
            <a:ext cx="2475550" cy="3446968"/>
          </a:xfrm>
          <a:custGeom>
            <a:avLst/>
            <a:gdLst/>
            <a:ahLst/>
            <a:cxnLst/>
            <a:rect l="l" t="t" r="r" b="b"/>
            <a:pathLst>
              <a:path w="2475550" h="3446968">
                <a:moveTo>
                  <a:pt x="0" y="0"/>
                </a:moveTo>
                <a:lnTo>
                  <a:pt x="2475550" y="0"/>
                </a:lnTo>
                <a:lnTo>
                  <a:pt x="2475550" y="3446968"/>
                </a:lnTo>
                <a:lnTo>
                  <a:pt x="0" y="344696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grpSp>
        <p:nvGrpSpPr>
          <p:cNvPr id="12" name="Group 12"/>
          <p:cNvGrpSpPr/>
          <p:nvPr/>
        </p:nvGrpSpPr>
        <p:grpSpPr>
          <a:xfrm>
            <a:off x="2908135" y="2216493"/>
            <a:ext cx="14613581" cy="7305418"/>
            <a:chOff x="0" y="0"/>
            <a:chExt cx="3848844" cy="1924061"/>
          </a:xfrm>
        </p:grpSpPr>
        <p:sp>
          <p:nvSpPr>
            <p:cNvPr id="13" name="Freeform 13"/>
            <p:cNvSpPr/>
            <p:nvPr/>
          </p:nvSpPr>
          <p:spPr>
            <a:xfrm>
              <a:off x="0" y="0"/>
              <a:ext cx="3848845" cy="1924061"/>
            </a:xfrm>
            <a:custGeom>
              <a:avLst/>
              <a:gdLst/>
              <a:ahLst/>
              <a:cxnLst/>
              <a:rect l="l" t="t" r="r" b="b"/>
              <a:pathLst>
                <a:path w="3848845" h="1924061">
                  <a:moveTo>
                    <a:pt x="27019" y="0"/>
                  </a:moveTo>
                  <a:lnTo>
                    <a:pt x="3821826" y="0"/>
                  </a:lnTo>
                  <a:cubicBezTo>
                    <a:pt x="3828992" y="0"/>
                    <a:pt x="3835864" y="2847"/>
                    <a:pt x="3840931" y="7914"/>
                  </a:cubicBezTo>
                  <a:cubicBezTo>
                    <a:pt x="3845998" y="12981"/>
                    <a:pt x="3848845" y="19853"/>
                    <a:pt x="3848845" y="27019"/>
                  </a:cubicBezTo>
                  <a:lnTo>
                    <a:pt x="3848845" y="1897042"/>
                  </a:lnTo>
                  <a:cubicBezTo>
                    <a:pt x="3848845" y="1911964"/>
                    <a:pt x="3836748" y="1924061"/>
                    <a:pt x="3821826" y="1924061"/>
                  </a:cubicBezTo>
                  <a:lnTo>
                    <a:pt x="27019" y="1924061"/>
                  </a:lnTo>
                  <a:cubicBezTo>
                    <a:pt x="12097" y="1924061"/>
                    <a:pt x="0" y="1911964"/>
                    <a:pt x="0" y="1897042"/>
                  </a:cubicBezTo>
                  <a:lnTo>
                    <a:pt x="0" y="27019"/>
                  </a:lnTo>
                  <a:cubicBezTo>
                    <a:pt x="0" y="12097"/>
                    <a:pt x="12097" y="0"/>
                    <a:pt x="27019" y="0"/>
                  </a:cubicBezTo>
                  <a:close/>
                </a:path>
              </a:pathLst>
            </a:custGeom>
            <a:solidFill>
              <a:srgbClr val="593125"/>
            </a:solidFill>
          </p:spPr>
        </p:sp>
        <p:sp>
          <p:nvSpPr>
            <p:cNvPr id="14" name="TextBox 14"/>
            <p:cNvSpPr txBox="1"/>
            <p:nvPr/>
          </p:nvSpPr>
          <p:spPr>
            <a:xfrm>
              <a:off x="0" y="-38100"/>
              <a:ext cx="3848844" cy="1962161"/>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527889" y="3259664"/>
            <a:ext cx="13481052" cy="5619039"/>
          </a:xfrm>
          <a:prstGeom prst="rect">
            <a:avLst/>
          </a:prstGeom>
        </p:spPr>
        <p:txBody>
          <a:bodyPr lIns="0" tIns="0" rIns="0" bIns="0" rtlCol="0" anchor="t">
            <a:spAutoFit/>
          </a:bodyPr>
          <a:lstStyle/>
          <a:p>
            <a:pPr algn="just">
              <a:lnSpc>
                <a:spcPts val="5019"/>
              </a:lnSpc>
            </a:pPr>
            <a:r>
              <a:rPr lang="en-US" sz="4289" dirty="0" err="1">
                <a:solidFill>
                  <a:schemeClr val="bg1"/>
                </a:solidFill>
                <a:latin typeface="Happy Font TH"/>
                <a:ea typeface="Happy Font TH"/>
                <a:cs typeface="Happy Font TH"/>
                <a:sym typeface="Happy Font TH"/>
              </a:rPr>
              <a:t>Manajemen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pajak</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didefinisikan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sebagai</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suatu</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usaha</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menyeluruh</a:t>
            </a:r>
            <a:r>
              <a:rPr lang="en-US" sz="4289" dirty="0">
                <a:solidFill>
                  <a:schemeClr val="bg1"/>
                </a:solidFill>
                <a:latin typeface="Happy Font TH"/>
                <a:ea typeface="Happy Font TH"/>
                <a:cs typeface="Happy Font TH"/>
                <a:sym typeface="Happy Font TH"/>
              </a:rPr>
              <a:t> yang </a:t>
            </a:r>
            <a:r>
              <a:rPr lang="en-US" sz="4289" dirty="0" err="1">
                <a:solidFill>
                  <a:schemeClr val="bg1"/>
                </a:solidFill>
                <a:latin typeface="Happy Font TH"/>
                <a:ea typeface="Happy Font TH"/>
                <a:cs typeface="Happy Font TH"/>
                <a:sym typeface="Happy Font TH"/>
              </a:rPr>
              <a:t>dilakukan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terus</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menerus</a:t>
            </a:r>
            <a:r>
              <a:rPr lang="en-US" sz="4289" dirty="0">
                <a:solidFill>
                  <a:schemeClr val="bg1"/>
                </a:solidFill>
                <a:latin typeface="Happy Font TH"/>
                <a:ea typeface="Happy Font TH"/>
                <a:cs typeface="Happy Font TH"/>
                <a:sym typeface="Happy Font TH"/>
              </a:rPr>
              <a:t> oleh </a:t>
            </a:r>
            <a:r>
              <a:rPr lang="en-US" sz="4289" dirty="0" err="1">
                <a:solidFill>
                  <a:schemeClr val="bg1"/>
                </a:solidFill>
                <a:latin typeface="Happy Font TH"/>
                <a:ea typeface="Happy Font TH"/>
                <a:cs typeface="Happy Font TH"/>
                <a:sym typeface="Happy Font TH"/>
              </a:rPr>
              <a:t>wajib</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pajak</a:t>
            </a:r>
            <a:r>
              <a:rPr lang="en-US" sz="4289" dirty="0">
                <a:solidFill>
                  <a:schemeClr val="bg1"/>
                </a:solidFill>
                <a:latin typeface="Happy Font TH"/>
                <a:ea typeface="Happy Font TH"/>
                <a:cs typeface="Happy Font TH"/>
                <a:sym typeface="Happy Font TH"/>
              </a:rPr>
              <a:t> agar semua </a:t>
            </a:r>
            <a:r>
              <a:rPr lang="en-US" sz="4289" dirty="0" err="1">
                <a:solidFill>
                  <a:schemeClr val="bg1"/>
                </a:solidFill>
                <a:latin typeface="Happy Font TH"/>
                <a:ea typeface="Happy Font TH"/>
                <a:cs typeface="Happy Font TH"/>
                <a:sym typeface="Happy Font TH"/>
              </a:rPr>
              <a:t>hal</a:t>
            </a:r>
            <a:r>
              <a:rPr lang="en-US" sz="4289" dirty="0">
                <a:solidFill>
                  <a:schemeClr val="bg1"/>
                </a:solidFill>
                <a:latin typeface="Happy Font TH"/>
                <a:ea typeface="Happy Font TH"/>
                <a:cs typeface="Happy Font TH"/>
                <a:sym typeface="Happy Font TH"/>
              </a:rPr>
              <a:t> yang </a:t>
            </a:r>
            <a:r>
              <a:rPr lang="en-US" sz="4289" dirty="0" err="1">
                <a:solidFill>
                  <a:schemeClr val="bg1"/>
                </a:solidFill>
                <a:latin typeface="Happy Font TH"/>
                <a:ea typeface="Happy Font TH"/>
                <a:cs typeface="Happy Font TH"/>
                <a:sym typeface="Happy Font TH"/>
              </a:rPr>
              <a:t>berkaitan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dengan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urusan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perpajakan</a:t>
            </a:r>
            <a:r>
              <a:rPr lang="en-US" sz="4289" dirty="0">
                <a:solidFill>
                  <a:schemeClr val="bg1"/>
                </a:solidFill>
                <a:latin typeface="Happy Font TH"/>
                <a:ea typeface="Happy Font TH"/>
                <a:cs typeface="Happy Font TH"/>
                <a:sym typeface="Happy Font TH"/>
              </a:rPr>
              <a:t> dapat </a:t>
            </a:r>
            <a:r>
              <a:rPr lang="en-US" sz="4289" dirty="0" err="1">
                <a:solidFill>
                  <a:schemeClr val="bg1"/>
                </a:solidFill>
                <a:latin typeface="Happy Font TH"/>
                <a:ea typeface="Happy Font TH"/>
                <a:cs typeface="Happy Font TH"/>
                <a:sym typeface="Happy Font TH"/>
              </a:rPr>
              <a:t>dikelola</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dengan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baik</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ekonomis</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efektif</a:t>
            </a:r>
            <a:r>
              <a:rPr lang="en-US" sz="4289" dirty="0">
                <a:solidFill>
                  <a:schemeClr val="bg1"/>
                </a:solidFill>
                <a:latin typeface="Happy Font TH"/>
                <a:ea typeface="Happy Font TH"/>
                <a:cs typeface="Happy Font TH"/>
                <a:sym typeface="Happy Font TH"/>
              </a:rPr>
              <a:t> dan </a:t>
            </a:r>
            <a:r>
              <a:rPr lang="en-US" sz="4289" dirty="0" err="1">
                <a:solidFill>
                  <a:schemeClr val="bg1"/>
                </a:solidFill>
                <a:latin typeface="Happy Font TH"/>
                <a:ea typeface="Happy Font TH"/>
                <a:cs typeface="Happy Font TH"/>
                <a:sym typeface="Happy Font TH"/>
              </a:rPr>
              <a:t>efisien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sehingga</a:t>
            </a:r>
            <a:r>
              <a:rPr lang="en-US" sz="4289" dirty="0">
                <a:solidFill>
                  <a:schemeClr val="bg1"/>
                </a:solidFill>
                <a:latin typeface="Happy Font TH"/>
                <a:ea typeface="Happy Font TH"/>
                <a:cs typeface="Happy Font TH"/>
                <a:sym typeface="Happy Font TH"/>
              </a:rPr>
              <a:t> dapat </a:t>
            </a:r>
            <a:r>
              <a:rPr lang="en-US" sz="4289" dirty="0" err="1">
                <a:solidFill>
                  <a:schemeClr val="bg1"/>
                </a:solidFill>
                <a:latin typeface="Happy Font TH"/>
                <a:ea typeface="Happy Font TH"/>
                <a:cs typeface="Happy Font TH"/>
                <a:sym typeface="Happy Font TH"/>
              </a:rPr>
              <a:t>memberikan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kontribusi</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maksimum</a:t>
            </a:r>
            <a:r>
              <a:rPr lang="en-US" sz="4289" dirty="0">
                <a:solidFill>
                  <a:schemeClr val="bg1"/>
                </a:solidFill>
                <a:latin typeface="Happy Font TH"/>
                <a:ea typeface="Happy Font TH"/>
                <a:cs typeface="Happy Font TH"/>
                <a:sym typeface="Happy Font TH"/>
              </a:rPr>
              <a:t> bagi </a:t>
            </a:r>
            <a:r>
              <a:rPr lang="en-US" sz="4289" dirty="0" err="1">
                <a:solidFill>
                  <a:schemeClr val="bg1"/>
                </a:solidFill>
                <a:latin typeface="Happy Font TH"/>
                <a:ea typeface="Happy Font TH"/>
                <a:cs typeface="Happy Font TH"/>
                <a:sym typeface="Happy Font TH"/>
              </a:rPr>
              <a:t>kelangsungan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usaha</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wajib</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pajak</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tanpa</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mengorbankan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kepentingan</a:t>
            </a:r>
            <a:r>
              <a:rPr lang="en-US" sz="4289" dirty="0">
                <a:solidFill>
                  <a:schemeClr val="bg1"/>
                </a:solidFill>
                <a:latin typeface="Happy Font TH"/>
                <a:ea typeface="Happy Font TH"/>
                <a:cs typeface="Happy Font TH"/>
                <a:sym typeface="Happy Font TH"/>
              </a:rPr>
              <a:t> </a:t>
            </a:r>
            <a:r>
              <a:rPr lang="en-US" sz="4289" dirty="0" err="1">
                <a:solidFill>
                  <a:schemeClr val="bg1"/>
                </a:solidFill>
                <a:latin typeface="Happy Font TH"/>
                <a:ea typeface="Happy Font TH"/>
                <a:cs typeface="Happy Font TH"/>
                <a:sym typeface="Happy Font TH"/>
              </a:rPr>
              <a:t>penerimaan</a:t>
            </a:r>
            <a:r>
              <a:rPr lang="en-US" sz="4289" dirty="0">
                <a:solidFill>
                  <a:schemeClr val="bg1"/>
                </a:solidFill>
                <a:latin typeface="Happy Font TH"/>
                <a:ea typeface="Happy Font TH"/>
                <a:cs typeface="Happy Font TH"/>
                <a:sym typeface="Happy Font TH"/>
              </a:rPr>
              <a:t> negara.</a:t>
            </a:r>
          </a:p>
          <a:p>
            <a:pPr algn="just">
              <a:lnSpc>
                <a:spcPts val="3690"/>
              </a:lnSpc>
            </a:pPr>
            <a:endParaRPr lang="en-US" sz="4289" dirty="0">
              <a:solidFill>
                <a:srgbClr val="824737"/>
              </a:solidFill>
              <a:latin typeface="Happy Font TH"/>
              <a:ea typeface="Happy Font TH"/>
              <a:cs typeface="Happy Font TH"/>
              <a:sym typeface="Happy Font TH"/>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2798872">
            <a:off x="-6034508" y="-7977652"/>
            <a:ext cx="14879435" cy="12119976"/>
          </a:xfrm>
          <a:custGeom>
            <a:avLst/>
            <a:gdLst/>
            <a:ahLst/>
            <a:cxnLst/>
            <a:rect l="l" t="t" r="r" b="b"/>
            <a:pathLst>
              <a:path w="14879435" h="12119976">
                <a:moveTo>
                  <a:pt x="0" y="0"/>
                </a:moveTo>
                <a:lnTo>
                  <a:pt x="14879435" y="0"/>
                </a:lnTo>
                <a:lnTo>
                  <a:pt x="14879435" y="12119976"/>
                </a:lnTo>
                <a:lnTo>
                  <a:pt x="0" y="12119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179657" y="2693016"/>
            <a:ext cx="6727272" cy="6565284"/>
          </a:xfrm>
          <a:custGeom>
            <a:avLst/>
            <a:gdLst/>
            <a:ahLst/>
            <a:cxnLst/>
            <a:rect l="l" t="t" r="r" b="b"/>
            <a:pathLst>
              <a:path w="6727272" h="6565284">
                <a:moveTo>
                  <a:pt x="0" y="0"/>
                </a:moveTo>
                <a:lnTo>
                  <a:pt x="6727272" y="0"/>
                </a:lnTo>
                <a:lnTo>
                  <a:pt x="6727272" y="6565284"/>
                </a:lnTo>
                <a:lnTo>
                  <a:pt x="0" y="6565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381071" y="2693016"/>
            <a:ext cx="6727272" cy="6565284"/>
          </a:xfrm>
          <a:custGeom>
            <a:avLst/>
            <a:gdLst/>
            <a:ahLst/>
            <a:cxnLst/>
            <a:rect l="l" t="t" r="r" b="b"/>
            <a:pathLst>
              <a:path w="6727272" h="6565284">
                <a:moveTo>
                  <a:pt x="0" y="0"/>
                </a:moveTo>
                <a:lnTo>
                  <a:pt x="6727272" y="0"/>
                </a:lnTo>
                <a:lnTo>
                  <a:pt x="6727272" y="6565284"/>
                </a:lnTo>
                <a:lnTo>
                  <a:pt x="0" y="65652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3027">
            <a:off x="16082472" y="1102210"/>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86517" y="7276328"/>
            <a:ext cx="2430433" cy="3010672"/>
          </a:xfrm>
          <a:custGeom>
            <a:avLst/>
            <a:gdLst/>
            <a:ahLst/>
            <a:cxnLst/>
            <a:rect l="l" t="t" r="r" b="b"/>
            <a:pathLst>
              <a:path w="2430433" h="3010672">
                <a:moveTo>
                  <a:pt x="0" y="0"/>
                </a:moveTo>
                <a:lnTo>
                  <a:pt x="2430434" y="0"/>
                </a:lnTo>
                <a:lnTo>
                  <a:pt x="2430434" y="3010672"/>
                </a:lnTo>
                <a:lnTo>
                  <a:pt x="0" y="30106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5843106" y="2693016"/>
            <a:ext cx="2408320" cy="8436790"/>
          </a:xfrm>
          <a:custGeom>
            <a:avLst/>
            <a:gdLst/>
            <a:ahLst/>
            <a:cxnLst/>
            <a:rect l="l" t="t" r="r" b="b"/>
            <a:pathLst>
              <a:path w="2408320" h="8436790">
                <a:moveTo>
                  <a:pt x="0" y="0"/>
                </a:moveTo>
                <a:lnTo>
                  <a:pt x="2408320" y="0"/>
                </a:lnTo>
                <a:lnTo>
                  <a:pt x="2408320" y="8436790"/>
                </a:lnTo>
                <a:lnTo>
                  <a:pt x="0" y="84367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6248400" y="193782"/>
            <a:ext cx="11530517" cy="1763175"/>
          </a:xfrm>
          <a:prstGeom prst="rect">
            <a:avLst/>
          </a:prstGeom>
        </p:spPr>
        <p:txBody>
          <a:bodyPr wrap="square" lIns="0" tIns="0" rIns="0" bIns="0" rtlCol="0" anchor="t">
            <a:spAutoFit/>
          </a:bodyPr>
          <a:lstStyle/>
          <a:p>
            <a:pPr algn="ctr">
              <a:lnSpc>
                <a:spcPts val="7724"/>
              </a:lnSpc>
            </a:pPr>
            <a:r>
              <a:rPr lang="en-US" sz="4000" dirty="0">
                <a:solidFill>
                  <a:schemeClr val="accent6">
                    <a:lumMod val="50000"/>
                  </a:schemeClr>
                </a:solidFill>
                <a:latin typeface="Happy Font TH"/>
                <a:ea typeface="Happy Font TH"/>
                <a:cs typeface="Happy Font TH"/>
                <a:sym typeface="Happy Font TH"/>
              </a:rPr>
              <a:t>MANAJEMEN PAJAK MENURUT PARA AHLI</a:t>
            </a:r>
          </a:p>
          <a:p>
            <a:pPr algn="ctr">
              <a:lnSpc>
                <a:spcPts val="6925"/>
              </a:lnSpc>
            </a:pPr>
            <a:endParaRPr lang="en-US" sz="4000" dirty="0">
              <a:solidFill>
                <a:srgbClr val="FFFFFF"/>
              </a:solidFill>
              <a:latin typeface="Happy Font TH"/>
              <a:ea typeface="Happy Font TH"/>
              <a:cs typeface="Happy Font TH"/>
              <a:sym typeface="Happy Font TH"/>
            </a:endParaRPr>
          </a:p>
        </p:txBody>
      </p:sp>
      <p:sp>
        <p:nvSpPr>
          <p:cNvPr id="9" name="Freeform 9"/>
          <p:cNvSpPr/>
          <p:nvPr/>
        </p:nvSpPr>
        <p:spPr>
          <a:xfrm rot="483027">
            <a:off x="1088211" y="1102210"/>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10" name="Group 10"/>
          <p:cNvGrpSpPr/>
          <p:nvPr/>
        </p:nvGrpSpPr>
        <p:grpSpPr>
          <a:xfrm>
            <a:off x="3376798" y="2104070"/>
            <a:ext cx="4497747" cy="1217519"/>
            <a:chOff x="0" y="0"/>
            <a:chExt cx="1501319" cy="406400"/>
          </a:xfrm>
        </p:grpSpPr>
        <p:sp>
          <p:nvSpPr>
            <p:cNvPr id="11" name="Freeform 11"/>
            <p:cNvSpPr/>
            <p:nvPr/>
          </p:nvSpPr>
          <p:spPr>
            <a:xfrm>
              <a:off x="0" y="0"/>
              <a:ext cx="1501319" cy="406400"/>
            </a:xfrm>
            <a:custGeom>
              <a:avLst/>
              <a:gdLst/>
              <a:ahLst/>
              <a:cxnLst/>
              <a:rect l="l" t="t" r="r" b="b"/>
              <a:pathLst>
                <a:path w="1501319" h="406400">
                  <a:moveTo>
                    <a:pt x="1298119" y="0"/>
                  </a:moveTo>
                  <a:cubicBezTo>
                    <a:pt x="1410343" y="0"/>
                    <a:pt x="1501319" y="90976"/>
                    <a:pt x="1501319" y="203200"/>
                  </a:cubicBezTo>
                  <a:cubicBezTo>
                    <a:pt x="1501319" y="315424"/>
                    <a:pt x="1410343" y="406400"/>
                    <a:pt x="1298119" y="406400"/>
                  </a:cubicBezTo>
                  <a:lnTo>
                    <a:pt x="203200" y="406400"/>
                  </a:lnTo>
                  <a:cubicBezTo>
                    <a:pt x="90976" y="406400"/>
                    <a:pt x="0" y="315424"/>
                    <a:pt x="0" y="203200"/>
                  </a:cubicBezTo>
                  <a:cubicBezTo>
                    <a:pt x="0" y="90976"/>
                    <a:pt x="90976" y="0"/>
                    <a:pt x="203200" y="0"/>
                  </a:cubicBezTo>
                  <a:close/>
                </a:path>
              </a:pathLst>
            </a:custGeom>
            <a:solidFill>
              <a:srgbClr val="824737"/>
            </a:solidFill>
          </p:spPr>
        </p:sp>
        <p:sp>
          <p:nvSpPr>
            <p:cNvPr id="12" name="TextBox 12"/>
            <p:cNvSpPr txBox="1"/>
            <p:nvPr/>
          </p:nvSpPr>
          <p:spPr>
            <a:xfrm>
              <a:off x="0" y="-38100"/>
              <a:ext cx="1501319" cy="4445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2930852" y="2357233"/>
            <a:ext cx="5224881" cy="520700"/>
          </a:xfrm>
          <a:prstGeom prst="rect">
            <a:avLst/>
          </a:prstGeom>
        </p:spPr>
        <p:txBody>
          <a:bodyPr lIns="0" tIns="0" rIns="0" bIns="0" rtlCol="0" anchor="t">
            <a:spAutoFit/>
          </a:bodyPr>
          <a:lstStyle/>
          <a:p>
            <a:pPr algn="ctr">
              <a:lnSpc>
                <a:spcPts val="3999"/>
              </a:lnSpc>
            </a:pPr>
            <a:r>
              <a:rPr lang="en-US" sz="3999" dirty="0" err="1">
                <a:solidFill>
                  <a:schemeClr val="bg1"/>
                </a:solidFill>
                <a:latin typeface="Happy Font TH"/>
                <a:ea typeface="Happy Font TH"/>
                <a:cs typeface="Happy Font TH"/>
                <a:sym typeface="Happy Font TH"/>
              </a:rPr>
              <a:t>Ladiman</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Djaiz</a:t>
            </a:r>
            <a:endParaRPr lang="en-US" sz="3999" dirty="0">
              <a:solidFill>
                <a:schemeClr val="bg1"/>
              </a:solidFill>
              <a:latin typeface="Happy Font TH"/>
              <a:ea typeface="Happy Font TH"/>
              <a:cs typeface="Happy Font TH"/>
              <a:sym typeface="Happy Font TH"/>
            </a:endParaRPr>
          </a:p>
        </p:txBody>
      </p:sp>
      <p:sp>
        <p:nvSpPr>
          <p:cNvPr id="14" name="TextBox 14"/>
          <p:cNvSpPr txBox="1"/>
          <p:nvPr/>
        </p:nvSpPr>
        <p:spPr>
          <a:xfrm>
            <a:off x="2683717" y="3596377"/>
            <a:ext cx="5719152" cy="4758563"/>
          </a:xfrm>
          <a:prstGeom prst="rect">
            <a:avLst/>
          </a:prstGeom>
        </p:spPr>
        <p:txBody>
          <a:bodyPr lIns="0" tIns="0" rIns="0" bIns="0" rtlCol="0" anchor="t">
            <a:spAutoFit/>
          </a:bodyPr>
          <a:lstStyle/>
          <a:p>
            <a:pPr algn="l">
              <a:lnSpc>
                <a:spcPts val="3751"/>
              </a:lnSpc>
            </a:pPr>
            <a:r>
              <a:rPr lang="en-US" sz="3100">
                <a:solidFill>
                  <a:srgbClr val="824737"/>
                </a:solidFill>
                <a:latin typeface="Happy Font TH"/>
                <a:ea typeface="Happy Font TH"/>
                <a:cs typeface="Happy Font TH"/>
                <a:sym typeface="Happy Font TH"/>
              </a:rPr>
              <a:t>manajemen pajak adalah suatu proses yang mencakup perencanaan, pengorganisasian, pengarahan, pengkoordinasian, dan pengawasan perpajakan dengan tujuan utama untuk meningkatkan efisiensi, yang pada gilirannya akan meningkatkan laba atau penghasilan perusahaan.</a:t>
            </a:r>
          </a:p>
        </p:txBody>
      </p:sp>
      <p:grpSp>
        <p:nvGrpSpPr>
          <p:cNvPr id="15" name="Group 15"/>
          <p:cNvGrpSpPr/>
          <p:nvPr/>
        </p:nvGrpSpPr>
        <p:grpSpPr>
          <a:xfrm>
            <a:off x="10495833" y="2104070"/>
            <a:ext cx="4497747" cy="1217519"/>
            <a:chOff x="0" y="0"/>
            <a:chExt cx="1501319" cy="406400"/>
          </a:xfrm>
        </p:grpSpPr>
        <p:sp>
          <p:nvSpPr>
            <p:cNvPr id="16" name="Freeform 16"/>
            <p:cNvSpPr/>
            <p:nvPr/>
          </p:nvSpPr>
          <p:spPr>
            <a:xfrm>
              <a:off x="0" y="0"/>
              <a:ext cx="1501319" cy="406400"/>
            </a:xfrm>
            <a:custGeom>
              <a:avLst/>
              <a:gdLst/>
              <a:ahLst/>
              <a:cxnLst/>
              <a:rect l="l" t="t" r="r" b="b"/>
              <a:pathLst>
                <a:path w="1501319" h="406400">
                  <a:moveTo>
                    <a:pt x="1298119" y="0"/>
                  </a:moveTo>
                  <a:cubicBezTo>
                    <a:pt x="1410343" y="0"/>
                    <a:pt x="1501319" y="90976"/>
                    <a:pt x="1501319" y="203200"/>
                  </a:cubicBezTo>
                  <a:cubicBezTo>
                    <a:pt x="1501319" y="315424"/>
                    <a:pt x="1410343" y="406400"/>
                    <a:pt x="1298119" y="406400"/>
                  </a:cubicBezTo>
                  <a:lnTo>
                    <a:pt x="203200" y="406400"/>
                  </a:lnTo>
                  <a:cubicBezTo>
                    <a:pt x="90976" y="406400"/>
                    <a:pt x="0" y="315424"/>
                    <a:pt x="0" y="203200"/>
                  </a:cubicBezTo>
                  <a:cubicBezTo>
                    <a:pt x="0" y="90976"/>
                    <a:pt x="90976" y="0"/>
                    <a:pt x="203200" y="0"/>
                  </a:cubicBezTo>
                  <a:close/>
                </a:path>
              </a:pathLst>
            </a:custGeom>
            <a:solidFill>
              <a:srgbClr val="824737"/>
            </a:solidFill>
          </p:spPr>
        </p:sp>
        <p:sp>
          <p:nvSpPr>
            <p:cNvPr id="17" name="TextBox 17"/>
            <p:cNvSpPr txBox="1"/>
            <p:nvPr/>
          </p:nvSpPr>
          <p:spPr>
            <a:xfrm>
              <a:off x="0" y="-38100"/>
              <a:ext cx="1501319" cy="444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555373" y="2456479"/>
            <a:ext cx="4438208" cy="448445"/>
          </a:xfrm>
          <a:prstGeom prst="rect">
            <a:avLst/>
          </a:prstGeom>
        </p:spPr>
        <p:txBody>
          <a:bodyPr lIns="0" tIns="0" rIns="0" bIns="0" rtlCol="0" anchor="t">
            <a:spAutoFit/>
          </a:bodyPr>
          <a:lstStyle/>
          <a:p>
            <a:pPr algn="ctr">
              <a:lnSpc>
                <a:spcPts val="3397"/>
              </a:lnSpc>
            </a:pPr>
            <a:r>
              <a:rPr lang="en-US" sz="3397" dirty="0" err="1">
                <a:solidFill>
                  <a:schemeClr val="bg1"/>
                </a:solidFill>
                <a:latin typeface="Happy Font TH"/>
                <a:ea typeface="Happy Font TH"/>
                <a:cs typeface="Happy Font TH"/>
                <a:sym typeface="Happy Font TH"/>
              </a:rPr>
              <a:t>Sophar</a:t>
            </a:r>
            <a:r>
              <a:rPr lang="en-US" sz="3397" dirty="0">
                <a:solidFill>
                  <a:schemeClr val="bg1"/>
                </a:solidFill>
                <a:latin typeface="Happy Font TH"/>
                <a:ea typeface="Happy Font TH"/>
                <a:cs typeface="Happy Font TH"/>
                <a:sym typeface="Happy Font TH"/>
              </a:rPr>
              <a:t> </a:t>
            </a:r>
            <a:r>
              <a:rPr lang="en-US" sz="3397" dirty="0" err="1">
                <a:solidFill>
                  <a:schemeClr val="bg1"/>
                </a:solidFill>
                <a:latin typeface="Happy Font TH"/>
                <a:ea typeface="Happy Font TH"/>
                <a:cs typeface="Happy Font TH"/>
                <a:sym typeface="Happy Font TH"/>
              </a:rPr>
              <a:t>Lumbantoruan</a:t>
            </a:r>
            <a:r>
              <a:rPr lang="en-US" sz="3397" dirty="0">
                <a:solidFill>
                  <a:schemeClr val="bg1"/>
                </a:solidFill>
                <a:latin typeface="Happy Font TH"/>
                <a:ea typeface="Happy Font TH"/>
                <a:cs typeface="Happy Font TH"/>
                <a:sym typeface="Happy Font TH"/>
              </a:rPr>
              <a:t> </a:t>
            </a:r>
          </a:p>
        </p:txBody>
      </p:sp>
      <p:sp>
        <p:nvSpPr>
          <p:cNvPr id="19" name="TextBox 19"/>
          <p:cNvSpPr txBox="1"/>
          <p:nvPr/>
        </p:nvSpPr>
        <p:spPr>
          <a:xfrm>
            <a:off x="9885131" y="3827898"/>
            <a:ext cx="5719152" cy="4247896"/>
          </a:xfrm>
          <a:prstGeom prst="rect">
            <a:avLst/>
          </a:prstGeom>
        </p:spPr>
        <p:txBody>
          <a:bodyPr lIns="0" tIns="0" rIns="0" bIns="0" rtlCol="0" anchor="t">
            <a:spAutoFit/>
          </a:bodyPr>
          <a:lstStyle/>
          <a:p>
            <a:pPr algn="l">
              <a:lnSpc>
                <a:spcPts val="4247"/>
              </a:lnSpc>
            </a:pPr>
            <a:r>
              <a:rPr lang="en-US" sz="3100">
                <a:solidFill>
                  <a:srgbClr val="824737"/>
                </a:solidFill>
                <a:latin typeface="Happy Font TH"/>
                <a:ea typeface="Happy Font TH"/>
                <a:cs typeface="Happy Font TH"/>
                <a:sym typeface="Happy Font TH"/>
              </a:rPr>
              <a:t>bahwa manajemen pajak adalah sarana untuk memenuhi kewajiban perpajakan dengan benar, namun dengan cara meminimalkan jumlah pajak yang dibayar agar perusahaan dapat memperoleh laba dan likuiditas yang optimal</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TextBox 2"/>
          <p:cNvSpPr txBox="1"/>
          <p:nvPr/>
        </p:nvSpPr>
        <p:spPr>
          <a:xfrm>
            <a:off x="2518091" y="512868"/>
            <a:ext cx="14610559" cy="2228214"/>
          </a:xfrm>
          <a:prstGeom prst="rect">
            <a:avLst/>
          </a:prstGeom>
        </p:spPr>
        <p:txBody>
          <a:bodyPr lIns="0" tIns="0" rIns="0" bIns="0" rtlCol="0" anchor="t">
            <a:spAutoFit/>
          </a:bodyPr>
          <a:lstStyle/>
          <a:p>
            <a:pPr algn="ctr">
              <a:lnSpc>
                <a:spcPts val="8960"/>
              </a:lnSpc>
            </a:pPr>
            <a:r>
              <a:rPr lang="en-US" sz="6400" dirty="0">
                <a:solidFill>
                  <a:schemeClr val="accent6">
                    <a:lumMod val="50000"/>
                  </a:schemeClr>
                </a:solidFill>
                <a:latin typeface="Happy Font TH"/>
                <a:ea typeface="Happy Font TH"/>
                <a:cs typeface="Happy Font TH"/>
                <a:sym typeface="Happy Font TH"/>
              </a:rPr>
              <a:t>FUNGSI MANAJEMEN PERPAJAKAN</a:t>
            </a:r>
          </a:p>
          <a:p>
            <a:pPr algn="ctr">
              <a:lnSpc>
                <a:spcPts val="8960"/>
              </a:lnSpc>
            </a:pPr>
            <a:endParaRPr lang="en-US" sz="6400" dirty="0">
              <a:solidFill>
                <a:srgbClr val="FFFFFF"/>
              </a:solidFill>
              <a:latin typeface="Happy Font TH"/>
              <a:ea typeface="Happy Font TH"/>
              <a:cs typeface="Happy Font TH"/>
              <a:sym typeface="Happy Font TH"/>
            </a:endParaRPr>
          </a:p>
        </p:txBody>
      </p:sp>
      <p:sp>
        <p:nvSpPr>
          <p:cNvPr id="3" name="Freeform 3"/>
          <p:cNvSpPr/>
          <p:nvPr/>
        </p:nvSpPr>
        <p:spPr>
          <a:xfrm rot="7789908">
            <a:off x="11542157" y="6798870"/>
            <a:ext cx="14879435" cy="12119976"/>
          </a:xfrm>
          <a:custGeom>
            <a:avLst/>
            <a:gdLst/>
            <a:ahLst/>
            <a:cxnLst/>
            <a:rect l="l" t="t" r="r" b="b"/>
            <a:pathLst>
              <a:path w="14879435" h="12119976">
                <a:moveTo>
                  <a:pt x="0" y="0"/>
                </a:moveTo>
                <a:lnTo>
                  <a:pt x="14879435" y="0"/>
                </a:lnTo>
                <a:lnTo>
                  <a:pt x="14879435" y="12119976"/>
                </a:lnTo>
                <a:lnTo>
                  <a:pt x="0" y="12119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402530">
            <a:off x="-5130616" y="-7677049"/>
            <a:ext cx="12318631" cy="10034085"/>
          </a:xfrm>
          <a:custGeom>
            <a:avLst/>
            <a:gdLst/>
            <a:ahLst/>
            <a:cxnLst/>
            <a:rect l="l" t="t" r="r" b="b"/>
            <a:pathLst>
              <a:path w="12318631" h="10034085">
                <a:moveTo>
                  <a:pt x="0" y="0"/>
                </a:moveTo>
                <a:lnTo>
                  <a:pt x="12318632" y="0"/>
                </a:lnTo>
                <a:lnTo>
                  <a:pt x="12318632" y="10034085"/>
                </a:lnTo>
                <a:lnTo>
                  <a:pt x="0" y="100340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83027">
            <a:off x="16350394" y="2245210"/>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83027">
            <a:off x="471133" y="598341"/>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411622" y="7095413"/>
            <a:ext cx="4337286" cy="3217478"/>
          </a:xfrm>
          <a:custGeom>
            <a:avLst/>
            <a:gdLst/>
            <a:ahLst/>
            <a:cxnLst/>
            <a:rect l="l" t="t" r="r" b="b"/>
            <a:pathLst>
              <a:path w="4337286" h="3217478">
                <a:moveTo>
                  <a:pt x="0" y="0"/>
                </a:moveTo>
                <a:lnTo>
                  <a:pt x="4337286" y="0"/>
                </a:lnTo>
                <a:lnTo>
                  <a:pt x="4337286" y="3217478"/>
                </a:lnTo>
                <a:lnTo>
                  <a:pt x="0" y="32174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527720">
            <a:off x="14788150" y="6947460"/>
            <a:ext cx="2507557" cy="3192492"/>
          </a:xfrm>
          <a:custGeom>
            <a:avLst/>
            <a:gdLst/>
            <a:ahLst/>
            <a:cxnLst/>
            <a:rect l="l" t="t" r="r" b="b"/>
            <a:pathLst>
              <a:path w="2507557" h="3192492">
                <a:moveTo>
                  <a:pt x="0" y="0"/>
                </a:moveTo>
                <a:lnTo>
                  <a:pt x="2507557" y="0"/>
                </a:lnTo>
                <a:lnTo>
                  <a:pt x="2507557" y="3192492"/>
                </a:lnTo>
                <a:lnTo>
                  <a:pt x="0" y="31924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901019">
            <a:off x="1104820" y="3074557"/>
            <a:ext cx="1200662" cy="1799357"/>
          </a:xfrm>
          <a:custGeom>
            <a:avLst/>
            <a:gdLst/>
            <a:ahLst/>
            <a:cxnLst/>
            <a:rect l="l" t="t" r="r" b="b"/>
            <a:pathLst>
              <a:path w="1200662" h="1799357">
                <a:moveTo>
                  <a:pt x="0" y="0"/>
                </a:moveTo>
                <a:lnTo>
                  <a:pt x="1200662" y="0"/>
                </a:lnTo>
                <a:lnTo>
                  <a:pt x="1200662" y="1799357"/>
                </a:lnTo>
                <a:lnTo>
                  <a:pt x="0" y="1799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0" name="Group 10"/>
          <p:cNvGrpSpPr/>
          <p:nvPr/>
        </p:nvGrpSpPr>
        <p:grpSpPr>
          <a:xfrm>
            <a:off x="1645778" y="3600514"/>
            <a:ext cx="7172068" cy="1543050"/>
            <a:chOff x="0" y="0"/>
            <a:chExt cx="1888940" cy="406400"/>
          </a:xfrm>
        </p:grpSpPr>
        <p:sp>
          <p:nvSpPr>
            <p:cNvPr id="11" name="Freeform 11"/>
            <p:cNvSpPr/>
            <p:nvPr/>
          </p:nvSpPr>
          <p:spPr>
            <a:xfrm>
              <a:off x="0" y="0"/>
              <a:ext cx="1888940" cy="406400"/>
            </a:xfrm>
            <a:custGeom>
              <a:avLst/>
              <a:gdLst/>
              <a:ahLst/>
              <a:cxnLst/>
              <a:rect l="l" t="t" r="r" b="b"/>
              <a:pathLst>
                <a:path w="1888940" h="406400">
                  <a:moveTo>
                    <a:pt x="1685740" y="0"/>
                  </a:moveTo>
                  <a:cubicBezTo>
                    <a:pt x="1797964" y="0"/>
                    <a:pt x="1888940" y="90976"/>
                    <a:pt x="1888940" y="203200"/>
                  </a:cubicBezTo>
                  <a:cubicBezTo>
                    <a:pt x="1888940" y="315424"/>
                    <a:pt x="1797964" y="406400"/>
                    <a:pt x="1685740" y="406400"/>
                  </a:cubicBezTo>
                  <a:lnTo>
                    <a:pt x="203200" y="406400"/>
                  </a:lnTo>
                  <a:cubicBezTo>
                    <a:pt x="90976" y="406400"/>
                    <a:pt x="0" y="315424"/>
                    <a:pt x="0" y="203200"/>
                  </a:cubicBezTo>
                  <a:cubicBezTo>
                    <a:pt x="0" y="90976"/>
                    <a:pt x="90976" y="0"/>
                    <a:pt x="203200" y="0"/>
                  </a:cubicBezTo>
                  <a:close/>
                </a:path>
              </a:pathLst>
            </a:custGeom>
            <a:solidFill>
              <a:srgbClr val="824737"/>
            </a:solidFill>
          </p:spPr>
        </p:sp>
        <p:sp>
          <p:nvSpPr>
            <p:cNvPr id="12" name="TextBox 12"/>
            <p:cNvSpPr txBox="1"/>
            <p:nvPr/>
          </p:nvSpPr>
          <p:spPr>
            <a:xfrm>
              <a:off x="0" y="-38100"/>
              <a:ext cx="1888940" cy="444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645778" y="6002995"/>
            <a:ext cx="7172068" cy="1543050"/>
            <a:chOff x="0" y="0"/>
            <a:chExt cx="1888940" cy="406400"/>
          </a:xfrm>
        </p:grpSpPr>
        <p:sp>
          <p:nvSpPr>
            <p:cNvPr id="14" name="Freeform 14"/>
            <p:cNvSpPr/>
            <p:nvPr/>
          </p:nvSpPr>
          <p:spPr>
            <a:xfrm>
              <a:off x="0" y="0"/>
              <a:ext cx="1888940" cy="406400"/>
            </a:xfrm>
            <a:custGeom>
              <a:avLst/>
              <a:gdLst/>
              <a:ahLst/>
              <a:cxnLst/>
              <a:rect l="l" t="t" r="r" b="b"/>
              <a:pathLst>
                <a:path w="1888940" h="406400">
                  <a:moveTo>
                    <a:pt x="1685740" y="0"/>
                  </a:moveTo>
                  <a:cubicBezTo>
                    <a:pt x="1797964" y="0"/>
                    <a:pt x="1888940" y="90976"/>
                    <a:pt x="1888940" y="203200"/>
                  </a:cubicBezTo>
                  <a:cubicBezTo>
                    <a:pt x="1888940" y="315424"/>
                    <a:pt x="1797964" y="406400"/>
                    <a:pt x="1685740" y="406400"/>
                  </a:cubicBezTo>
                  <a:lnTo>
                    <a:pt x="203200" y="406400"/>
                  </a:lnTo>
                  <a:cubicBezTo>
                    <a:pt x="90976" y="406400"/>
                    <a:pt x="0" y="315424"/>
                    <a:pt x="0" y="203200"/>
                  </a:cubicBezTo>
                  <a:cubicBezTo>
                    <a:pt x="0" y="90976"/>
                    <a:pt x="90976" y="0"/>
                    <a:pt x="203200" y="0"/>
                  </a:cubicBezTo>
                  <a:close/>
                </a:path>
              </a:pathLst>
            </a:custGeom>
            <a:solidFill>
              <a:srgbClr val="824737"/>
            </a:solidFill>
          </p:spPr>
        </p:sp>
        <p:sp>
          <p:nvSpPr>
            <p:cNvPr id="15" name="TextBox 15"/>
            <p:cNvSpPr txBox="1"/>
            <p:nvPr/>
          </p:nvSpPr>
          <p:spPr>
            <a:xfrm>
              <a:off x="0" y="-38100"/>
              <a:ext cx="1888940" cy="444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562832" y="3600514"/>
            <a:ext cx="7172068" cy="1543050"/>
            <a:chOff x="0" y="0"/>
            <a:chExt cx="1888940" cy="406400"/>
          </a:xfrm>
        </p:grpSpPr>
        <p:sp>
          <p:nvSpPr>
            <p:cNvPr id="17" name="Freeform 17"/>
            <p:cNvSpPr/>
            <p:nvPr/>
          </p:nvSpPr>
          <p:spPr>
            <a:xfrm>
              <a:off x="0" y="0"/>
              <a:ext cx="1888940" cy="406400"/>
            </a:xfrm>
            <a:custGeom>
              <a:avLst/>
              <a:gdLst/>
              <a:ahLst/>
              <a:cxnLst/>
              <a:rect l="l" t="t" r="r" b="b"/>
              <a:pathLst>
                <a:path w="1888940" h="406400">
                  <a:moveTo>
                    <a:pt x="1685740" y="0"/>
                  </a:moveTo>
                  <a:cubicBezTo>
                    <a:pt x="1797964" y="0"/>
                    <a:pt x="1888940" y="90976"/>
                    <a:pt x="1888940" y="203200"/>
                  </a:cubicBezTo>
                  <a:cubicBezTo>
                    <a:pt x="1888940" y="315424"/>
                    <a:pt x="1797964" y="406400"/>
                    <a:pt x="1685740" y="406400"/>
                  </a:cubicBezTo>
                  <a:lnTo>
                    <a:pt x="203200" y="406400"/>
                  </a:lnTo>
                  <a:cubicBezTo>
                    <a:pt x="90976" y="406400"/>
                    <a:pt x="0" y="315424"/>
                    <a:pt x="0" y="203200"/>
                  </a:cubicBezTo>
                  <a:cubicBezTo>
                    <a:pt x="0" y="90976"/>
                    <a:pt x="90976" y="0"/>
                    <a:pt x="203200" y="0"/>
                  </a:cubicBezTo>
                  <a:close/>
                </a:path>
              </a:pathLst>
            </a:custGeom>
            <a:solidFill>
              <a:srgbClr val="824737"/>
            </a:solidFill>
          </p:spPr>
        </p:sp>
        <p:sp>
          <p:nvSpPr>
            <p:cNvPr id="18" name="TextBox 18"/>
            <p:cNvSpPr txBox="1"/>
            <p:nvPr/>
          </p:nvSpPr>
          <p:spPr>
            <a:xfrm>
              <a:off x="0" y="-38100"/>
              <a:ext cx="1888940" cy="4445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562832" y="6002995"/>
            <a:ext cx="7172068" cy="1543050"/>
            <a:chOff x="0" y="0"/>
            <a:chExt cx="1888940" cy="406400"/>
          </a:xfrm>
        </p:grpSpPr>
        <p:sp>
          <p:nvSpPr>
            <p:cNvPr id="20" name="Freeform 20"/>
            <p:cNvSpPr/>
            <p:nvPr/>
          </p:nvSpPr>
          <p:spPr>
            <a:xfrm>
              <a:off x="0" y="0"/>
              <a:ext cx="1888940" cy="406400"/>
            </a:xfrm>
            <a:custGeom>
              <a:avLst/>
              <a:gdLst/>
              <a:ahLst/>
              <a:cxnLst/>
              <a:rect l="l" t="t" r="r" b="b"/>
              <a:pathLst>
                <a:path w="1888940" h="406400">
                  <a:moveTo>
                    <a:pt x="1685740" y="0"/>
                  </a:moveTo>
                  <a:cubicBezTo>
                    <a:pt x="1797964" y="0"/>
                    <a:pt x="1888940" y="90976"/>
                    <a:pt x="1888940" y="203200"/>
                  </a:cubicBezTo>
                  <a:cubicBezTo>
                    <a:pt x="1888940" y="315424"/>
                    <a:pt x="1797964" y="406400"/>
                    <a:pt x="1685740" y="406400"/>
                  </a:cubicBezTo>
                  <a:lnTo>
                    <a:pt x="203200" y="406400"/>
                  </a:lnTo>
                  <a:cubicBezTo>
                    <a:pt x="90976" y="406400"/>
                    <a:pt x="0" y="315424"/>
                    <a:pt x="0" y="203200"/>
                  </a:cubicBezTo>
                  <a:cubicBezTo>
                    <a:pt x="0" y="90976"/>
                    <a:pt x="90976" y="0"/>
                    <a:pt x="203200" y="0"/>
                  </a:cubicBezTo>
                  <a:close/>
                </a:path>
              </a:pathLst>
            </a:custGeom>
            <a:solidFill>
              <a:srgbClr val="824737"/>
            </a:solidFill>
          </p:spPr>
        </p:sp>
        <p:sp>
          <p:nvSpPr>
            <p:cNvPr id="21" name="TextBox 21"/>
            <p:cNvSpPr txBox="1"/>
            <p:nvPr/>
          </p:nvSpPr>
          <p:spPr>
            <a:xfrm>
              <a:off x="0" y="-38100"/>
              <a:ext cx="1888940" cy="4445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705151" y="2174662"/>
            <a:ext cx="14610559" cy="1128396"/>
          </a:xfrm>
          <a:prstGeom prst="rect">
            <a:avLst/>
          </a:prstGeom>
        </p:spPr>
        <p:txBody>
          <a:bodyPr lIns="0" tIns="0" rIns="0" bIns="0" rtlCol="0" anchor="t">
            <a:spAutoFit/>
          </a:bodyPr>
          <a:lstStyle/>
          <a:p>
            <a:pPr algn="ctr">
              <a:lnSpc>
                <a:spcPts val="4479"/>
              </a:lnSpc>
              <a:spcBef>
                <a:spcPct val="0"/>
              </a:spcBef>
            </a:pPr>
            <a:r>
              <a:rPr lang="en-US" sz="3199" b="1">
                <a:solidFill>
                  <a:srgbClr val="000000"/>
                </a:solidFill>
                <a:latin typeface="Arimo Bold"/>
                <a:ea typeface="Arimo Bold"/>
                <a:cs typeface="Arimo Bold"/>
                <a:sym typeface="Arimo Bold"/>
              </a:rPr>
              <a:t>Fungsi manajemen perpajakan dapat dibagi menjadi empat tahap utama, yaitu :</a:t>
            </a:r>
          </a:p>
        </p:txBody>
      </p:sp>
      <p:sp>
        <p:nvSpPr>
          <p:cNvPr id="23" name="TextBox 23"/>
          <p:cNvSpPr txBox="1"/>
          <p:nvPr/>
        </p:nvSpPr>
        <p:spPr>
          <a:xfrm>
            <a:off x="2132574" y="4059960"/>
            <a:ext cx="6198475" cy="520700"/>
          </a:xfrm>
          <a:prstGeom prst="rect">
            <a:avLst/>
          </a:prstGeom>
        </p:spPr>
        <p:txBody>
          <a:bodyPr lIns="0" tIns="0" rIns="0" bIns="0" rtlCol="0" anchor="t">
            <a:spAutoFit/>
          </a:bodyPr>
          <a:lstStyle/>
          <a:p>
            <a:pPr algn="ctr">
              <a:lnSpc>
                <a:spcPts val="3999"/>
              </a:lnSpc>
            </a:pPr>
            <a:r>
              <a:rPr lang="en-US" sz="3999" dirty="0" err="1">
                <a:solidFill>
                  <a:schemeClr val="bg1"/>
                </a:solidFill>
                <a:latin typeface="Happy Font TH"/>
                <a:ea typeface="Happy Font TH"/>
                <a:cs typeface="Happy Font TH"/>
                <a:sym typeface="Happy Font TH"/>
              </a:rPr>
              <a:t>Fungsi</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Perencanaan</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Pajak</a:t>
            </a:r>
            <a:r>
              <a:rPr lang="en-US" sz="3999" dirty="0">
                <a:solidFill>
                  <a:schemeClr val="bg1"/>
                </a:solidFill>
                <a:latin typeface="Happy Font TH"/>
                <a:ea typeface="Happy Font TH"/>
                <a:cs typeface="Happy Font TH"/>
                <a:sym typeface="Happy Font TH"/>
              </a:rPr>
              <a:t> </a:t>
            </a:r>
          </a:p>
        </p:txBody>
      </p:sp>
      <p:sp>
        <p:nvSpPr>
          <p:cNvPr id="24" name="TextBox 24"/>
          <p:cNvSpPr txBox="1"/>
          <p:nvPr/>
        </p:nvSpPr>
        <p:spPr>
          <a:xfrm>
            <a:off x="9944174" y="3628654"/>
            <a:ext cx="6790726" cy="952007"/>
          </a:xfrm>
          <a:prstGeom prst="rect">
            <a:avLst/>
          </a:prstGeom>
        </p:spPr>
        <p:txBody>
          <a:bodyPr lIns="0" tIns="0" rIns="0" bIns="0" rtlCol="0" anchor="t">
            <a:spAutoFit/>
          </a:bodyPr>
          <a:lstStyle/>
          <a:p>
            <a:pPr algn="ctr">
              <a:lnSpc>
                <a:spcPts val="3666"/>
              </a:lnSpc>
            </a:pPr>
            <a:endParaRPr dirty="0"/>
          </a:p>
          <a:p>
            <a:pPr algn="ctr">
              <a:lnSpc>
                <a:spcPts val="3666"/>
              </a:lnSpc>
            </a:pPr>
            <a:r>
              <a:rPr lang="en-US" sz="3666" dirty="0" err="1">
                <a:solidFill>
                  <a:schemeClr val="bg1"/>
                </a:solidFill>
                <a:latin typeface="Happy Font TH"/>
                <a:ea typeface="Happy Font TH"/>
                <a:cs typeface="Happy Font TH"/>
                <a:sym typeface="Happy Font TH"/>
              </a:rPr>
              <a:t>FungsiPengorganisasian</a:t>
            </a:r>
            <a:r>
              <a:rPr lang="en-US" sz="3666" dirty="0">
                <a:solidFill>
                  <a:schemeClr val="bg1"/>
                </a:solidFill>
                <a:latin typeface="Happy Font TH"/>
                <a:ea typeface="Happy Font TH"/>
                <a:cs typeface="Happy Font TH"/>
                <a:sym typeface="Happy Font TH"/>
              </a:rPr>
              <a:t> </a:t>
            </a:r>
            <a:r>
              <a:rPr lang="en-US" sz="3666" dirty="0" err="1">
                <a:solidFill>
                  <a:schemeClr val="bg1"/>
                </a:solidFill>
                <a:latin typeface="Happy Font TH"/>
                <a:ea typeface="Happy Font TH"/>
                <a:cs typeface="Happy Font TH"/>
                <a:sym typeface="Happy Font TH"/>
              </a:rPr>
              <a:t>Pajak</a:t>
            </a:r>
            <a:endParaRPr lang="en-US" sz="3666" dirty="0">
              <a:solidFill>
                <a:schemeClr val="bg1"/>
              </a:solidFill>
              <a:latin typeface="Happy Font TH"/>
              <a:ea typeface="Happy Font TH"/>
              <a:cs typeface="Happy Font TH"/>
              <a:sym typeface="Happy Font TH"/>
            </a:endParaRPr>
          </a:p>
        </p:txBody>
      </p:sp>
      <p:sp>
        <p:nvSpPr>
          <p:cNvPr id="25" name="TextBox 25"/>
          <p:cNvSpPr txBox="1"/>
          <p:nvPr/>
        </p:nvSpPr>
        <p:spPr>
          <a:xfrm>
            <a:off x="2132574" y="6458014"/>
            <a:ext cx="6198475" cy="520700"/>
          </a:xfrm>
          <a:prstGeom prst="rect">
            <a:avLst/>
          </a:prstGeom>
        </p:spPr>
        <p:txBody>
          <a:bodyPr lIns="0" tIns="0" rIns="0" bIns="0" rtlCol="0" anchor="t">
            <a:spAutoFit/>
          </a:bodyPr>
          <a:lstStyle/>
          <a:p>
            <a:pPr algn="ctr">
              <a:lnSpc>
                <a:spcPts val="3999"/>
              </a:lnSpc>
            </a:pPr>
            <a:r>
              <a:rPr lang="en-US" sz="3999" dirty="0" err="1">
                <a:solidFill>
                  <a:schemeClr val="bg1"/>
                </a:solidFill>
                <a:latin typeface="Happy Font TH"/>
                <a:ea typeface="Happy Font TH"/>
                <a:cs typeface="Happy Font TH"/>
                <a:sym typeface="Happy Font TH"/>
              </a:rPr>
              <a:t>Fungsi</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pelaksanaan</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pajak</a:t>
            </a:r>
            <a:r>
              <a:rPr lang="en-US" sz="3999" dirty="0">
                <a:solidFill>
                  <a:schemeClr val="bg1"/>
                </a:solidFill>
                <a:latin typeface="Happy Font TH"/>
                <a:ea typeface="Happy Font TH"/>
                <a:cs typeface="Happy Font TH"/>
                <a:sym typeface="Happy Font TH"/>
              </a:rPr>
              <a:t> </a:t>
            </a:r>
          </a:p>
        </p:txBody>
      </p:sp>
      <p:sp>
        <p:nvSpPr>
          <p:cNvPr id="26" name="TextBox 26"/>
          <p:cNvSpPr txBox="1"/>
          <p:nvPr/>
        </p:nvSpPr>
        <p:spPr>
          <a:xfrm>
            <a:off x="10240299" y="6458014"/>
            <a:ext cx="6198475" cy="520700"/>
          </a:xfrm>
          <a:prstGeom prst="rect">
            <a:avLst/>
          </a:prstGeom>
        </p:spPr>
        <p:txBody>
          <a:bodyPr lIns="0" tIns="0" rIns="0" bIns="0" rtlCol="0" anchor="t">
            <a:spAutoFit/>
          </a:bodyPr>
          <a:lstStyle/>
          <a:p>
            <a:pPr algn="ctr">
              <a:lnSpc>
                <a:spcPts val="3999"/>
              </a:lnSpc>
            </a:pPr>
            <a:r>
              <a:rPr lang="en-US" sz="3999" dirty="0" err="1">
                <a:solidFill>
                  <a:schemeClr val="bg1"/>
                </a:solidFill>
                <a:latin typeface="Happy Font TH"/>
                <a:ea typeface="Happy Font TH"/>
                <a:cs typeface="Happy Font TH"/>
                <a:sym typeface="Happy Font TH"/>
              </a:rPr>
              <a:t>Fungsi</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Pengawasan</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Pajak</a:t>
            </a:r>
            <a:endParaRPr lang="en-US" sz="3999" dirty="0">
              <a:solidFill>
                <a:schemeClr val="bg1"/>
              </a:solidFill>
              <a:latin typeface="Happy Font TH"/>
              <a:ea typeface="Happy Font TH"/>
              <a:cs typeface="Happy Font TH"/>
              <a:sym typeface="Happy Font TH"/>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1159350" y="3264049"/>
            <a:ext cx="15969300" cy="4751338"/>
          </a:xfrm>
          <a:custGeom>
            <a:avLst/>
            <a:gdLst/>
            <a:ahLst/>
            <a:cxnLst/>
            <a:rect l="l" t="t" r="r" b="b"/>
            <a:pathLst>
              <a:path w="15969300" h="4751338">
                <a:moveTo>
                  <a:pt x="0" y="0"/>
                </a:moveTo>
                <a:lnTo>
                  <a:pt x="15969300" y="0"/>
                </a:lnTo>
                <a:lnTo>
                  <a:pt x="15969300" y="4751338"/>
                </a:lnTo>
                <a:lnTo>
                  <a:pt x="0" y="4751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535531" y="518914"/>
            <a:ext cx="14054601" cy="1081286"/>
          </a:xfrm>
          <a:prstGeom prst="rect">
            <a:avLst/>
          </a:prstGeom>
        </p:spPr>
        <p:txBody>
          <a:bodyPr lIns="0" tIns="0" rIns="0" bIns="0" rtlCol="0" anchor="t">
            <a:spAutoFit/>
          </a:bodyPr>
          <a:lstStyle/>
          <a:p>
            <a:pPr algn="ctr">
              <a:lnSpc>
                <a:spcPts val="8795"/>
              </a:lnSpc>
            </a:pPr>
            <a:r>
              <a:rPr lang="en-US" sz="6282" dirty="0">
                <a:solidFill>
                  <a:schemeClr val="accent6">
                    <a:lumMod val="50000"/>
                  </a:schemeClr>
                </a:solidFill>
                <a:latin typeface="Happy Font TH"/>
                <a:ea typeface="Happy Font TH"/>
                <a:cs typeface="Happy Font TH"/>
                <a:sym typeface="Happy Font TH"/>
              </a:rPr>
              <a:t>TUJUAN MANAJEMEN PERPAJAKAN</a:t>
            </a:r>
          </a:p>
        </p:txBody>
      </p:sp>
      <p:sp>
        <p:nvSpPr>
          <p:cNvPr id="4" name="Freeform 4"/>
          <p:cNvSpPr/>
          <p:nvPr/>
        </p:nvSpPr>
        <p:spPr>
          <a:xfrm rot="7789908">
            <a:off x="11542157" y="6798870"/>
            <a:ext cx="14879435" cy="12119976"/>
          </a:xfrm>
          <a:custGeom>
            <a:avLst/>
            <a:gdLst/>
            <a:ahLst/>
            <a:cxnLst/>
            <a:rect l="l" t="t" r="r" b="b"/>
            <a:pathLst>
              <a:path w="14879435" h="12119976">
                <a:moveTo>
                  <a:pt x="0" y="0"/>
                </a:moveTo>
                <a:lnTo>
                  <a:pt x="14879435" y="0"/>
                </a:lnTo>
                <a:lnTo>
                  <a:pt x="14879435" y="12119976"/>
                </a:lnTo>
                <a:lnTo>
                  <a:pt x="0" y="12119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402530">
            <a:off x="-5130616" y="-7677049"/>
            <a:ext cx="12318631" cy="10034085"/>
          </a:xfrm>
          <a:custGeom>
            <a:avLst/>
            <a:gdLst/>
            <a:ahLst/>
            <a:cxnLst/>
            <a:rect l="l" t="t" r="r" b="b"/>
            <a:pathLst>
              <a:path w="12318631" h="10034085">
                <a:moveTo>
                  <a:pt x="0" y="0"/>
                </a:moveTo>
                <a:lnTo>
                  <a:pt x="12318632" y="0"/>
                </a:lnTo>
                <a:lnTo>
                  <a:pt x="12318632" y="10034085"/>
                </a:lnTo>
                <a:lnTo>
                  <a:pt x="0" y="10034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83027">
            <a:off x="16350394" y="2245210"/>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483027">
            <a:off x="471133" y="598341"/>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832708">
            <a:off x="329509" y="7223675"/>
            <a:ext cx="2331274" cy="3031207"/>
          </a:xfrm>
          <a:custGeom>
            <a:avLst/>
            <a:gdLst/>
            <a:ahLst/>
            <a:cxnLst/>
            <a:rect l="l" t="t" r="r" b="b"/>
            <a:pathLst>
              <a:path w="2331274" h="3031207">
                <a:moveTo>
                  <a:pt x="0" y="0"/>
                </a:moveTo>
                <a:lnTo>
                  <a:pt x="2331273" y="0"/>
                </a:lnTo>
                <a:lnTo>
                  <a:pt x="2331273" y="3031207"/>
                </a:lnTo>
                <a:lnTo>
                  <a:pt x="0" y="30312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848832">
            <a:off x="13120504" y="1943709"/>
            <a:ext cx="1942679" cy="1303361"/>
          </a:xfrm>
          <a:custGeom>
            <a:avLst/>
            <a:gdLst/>
            <a:ahLst/>
            <a:cxnLst/>
            <a:rect l="l" t="t" r="r" b="b"/>
            <a:pathLst>
              <a:path w="1942679" h="1303361">
                <a:moveTo>
                  <a:pt x="0" y="0"/>
                </a:moveTo>
                <a:lnTo>
                  <a:pt x="1942678" y="0"/>
                </a:lnTo>
                <a:lnTo>
                  <a:pt x="1942678" y="1303361"/>
                </a:lnTo>
                <a:lnTo>
                  <a:pt x="0" y="13033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3372784" y="7255793"/>
            <a:ext cx="2475550" cy="3446968"/>
          </a:xfrm>
          <a:custGeom>
            <a:avLst/>
            <a:gdLst/>
            <a:ahLst/>
            <a:cxnLst/>
            <a:rect l="l" t="t" r="r" b="b"/>
            <a:pathLst>
              <a:path w="2475550" h="3446968">
                <a:moveTo>
                  <a:pt x="0" y="0"/>
                </a:moveTo>
                <a:lnTo>
                  <a:pt x="2475550" y="0"/>
                </a:lnTo>
                <a:lnTo>
                  <a:pt x="2475550" y="3446969"/>
                </a:lnTo>
                <a:lnTo>
                  <a:pt x="0" y="34469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2990291" y="7751093"/>
            <a:ext cx="2830888" cy="3902227"/>
          </a:xfrm>
          <a:custGeom>
            <a:avLst/>
            <a:gdLst/>
            <a:ahLst/>
            <a:cxnLst/>
            <a:rect l="l" t="t" r="r" b="b"/>
            <a:pathLst>
              <a:path w="2830888" h="3902227">
                <a:moveTo>
                  <a:pt x="0" y="0"/>
                </a:moveTo>
                <a:lnTo>
                  <a:pt x="2830889" y="0"/>
                </a:lnTo>
                <a:lnTo>
                  <a:pt x="2830889" y="3902227"/>
                </a:lnTo>
                <a:lnTo>
                  <a:pt x="0" y="39022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TextBox 12"/>
          <p:cNvSpPr txBox="1"/>
          <p:nvPr/>
        </p:nvSpPr>
        <p:spPr>
          <a:xfrm>
            <a:off x="1997117" y="4594508"/>
            <a:ext cx="14293766" cy="2185670"/>
          </a:xfrm>
          <a:prstGeom prst="rect">
            <a:avLst/>
          </a:prstGeom>
        </p:spPr>
        <p:txBody>
          <a:bodyPr lIns="0" tIns="0" rIns="0" bIns="0" rtlCol="0" anchor="t">
            <a:spAutoFit/>
          </a:bodyPr>
          <a:lstStyle/>
          <a:p>
            <a:pPr algn="just">
              <a:lnSpc>
                <a:spcPts val="4299"/>
              </a:lnSpc>
            </a:pPr>
            <a:r>
              <a:rPr lang="en-US" sz="4299">
                <a:solidFill>
                  <a:srgbClr val="824737"/>
                </a:solidFill>
                <a:latin typeface="Happy Font TH"/>
                <a:ea typeface="Happy Font TH"/>
                <a:cs typeface="Happy Font TH"/>
                <a:sym typeface="Happy Font TH"/>
              </a:rPr>
              <a:t>Tujuan utama dari dilakukannya manajemen pajak adalah untuk melaksanakan kewajiban perpajakan dengan benar dan meminimalisasi beban pajak guna memaksimalkan Net Profit After Tax (NPAT).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1652501">
            <a:off x="11958690" y="-7596977"/>
            <a:ext cx="14879435" cy="12119976"/>
          </a:xfrm>
          <a:custGeom>
            <a:avLst/>
            <a:gdLst/>
            <a:ahLst/>
            <a:cxnLst/>
            <a:rect l="l" t="t" r="r" b="b"/>
            <a:pathLst>
              <a:path w="14879435" h="12119976">
                <a:moveTo>
                  <a:pt x="0" y="0"/>
                </a:moveTo>
                <a:lnTo>
                  <a:pt x="14879435" y="0"/>
                </a:lnTo>
                <a:lnTo>
                  <a:pt x="14879435" y="12119976"/>
                </a:lnTo>
                <a:lnTo>
                  <a:pt x="0" y="12119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3350" y="2171700"/>
            <a:ext cx="3034217" cy="9119230"/>
          </a:xfrm>
          <a:custGeom>
            <a:avLst/>
            <a:gdLst/>
            <a:ahLst/>
            <a:cxnLst/>
            <a:rect l="l" t="t" r="r" b="b"/>
            <a:pathLst>
              <a:path w="3034217" h="9119230">
                <a:moveTo>
                  <a:pt x="0" y="0"/>
                </a:moveTo>
                <a:lnTo>
                  <a:pt x="3034217" y="0"/>
                </a:lnTo>
                <a:lnTo>
                  <a:pt x="3034217" y="9119230"/>
                </a:lnTo>
                <a:lnTo>
                  <a:pt x="0" y="9119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108343" y="6172200"/>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675251" y="243973"/>
            <a:ext cx="15614900" cy="957378"/>
          </a:xfrm>
          <a:prstGeom prst="rect">
            <a:avLst/>
          </a:prstGeom>
        </p:spPr>
        <p:txBody>
          <a:bodyPr wrap="square" lIns="0" tIns="0" rIns="0" bIns="0" rtlCol="0" anchor="t">
            <a:spAutoFit/>
          </a:bodyPr>
          <a:lstStyle/>
          <a:p>
            <a:pPr algn="ctr">
              <a:lnSpc>
                <a:spcPts val="8400"/>
              </a:lnSpc>
            </a:pPr>
            <a:r>
              <a:rPr lang="en-US" sz="4800" dirty="0">
                <a:solidFill>
                  <a:schemeClr val="accent6">
                    <a:lumMod val="50000"/>
                  </a:schemeClr>
                </a:solidFill>
                <a:latin typeface="Happy Font TH"/>
                <a:ea typeface="Happy Font TH"/>
                <a:cs typeface="Happy Font TH"/>
                <a:sym typeface="Happy Font TH"/>
              </a:rPr>
              <a:t>SYARAT MANAJEMEN PAJAK YANG BAIK</a:t>
            </a:r>
          </a:p>
        </p:txBody>
      </p:sp>
      <p:sp>
        <p:nvSpPr>
          <p:cNvPr id="6" name="Freeform 6"/>
          <p:cNvSpPr/>
          <p:nvPr/>
        </p:nvSpPr>
        <p:spPr>
          <a:xfrm rot="483027">
            <a:off x="-557567" y="73510"/>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483027">
            <a:off x="16489698" y="564525"/>
            <a:ext cx="1115134" cy="928349"/>
          </a:xfrm>
          <a:custGeom>
            <a:avLst/>
            <a:gdLst/>
            <a:ahLst/>
            <a:cxnLst/>
            <a:rect l="l" t="t" r="r" b="b"/>
            <a:pathLst>
              <a:path w="1115134" h="928349">
                <a:moveTo>
                  <a:pt x="0" y="0"/>
                </a:moveTo>
                <a:lnTo>
                  <a:pt x="1115135" y="0"/>
                </a:lnTo>
                <a:lnTo>
                  <a:pt x="1115135" y="928350"/>
                </a:lnTo>
                <a:lnTo>
                  <a:pt x="0" y="9283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8" name="Group 8"/>
          <p:cNvGrpSpPr/>
          <p:nvPr/>
        </p:nvGrpSpPr>
        <p:grpSpPr>
          <a:xfrm>
            <a:off x="3481437" y="3145654"/>
            <a:ext cx="11325126" cy="1435006"/>
            <a:chOff x="0" y="0"/>
            <a:chExt cx="3207325" cy="406400"/>
          </a:xfrm>
        </p:grpSpPr>
        <p:sp>
          <p:nvSpPr>
            <p:cNvPr id="9" name="Freeform 9"/>
            <p:cNvSpPr/>
            <p:nvPr/>
          </p:nvSpPr>
          <p:spPr>
            <a:xfrm>
              <a:off x="0" y="0"/>
              <a:ext cx="3207325" cy="406400"/>
            </a:xfrm>
            <a:custGeom>
              <a:avLst/>
              <a:gdLst/>
              <a:ahLst/>
              <a:cxnLst/>
              <a:rect l="l" t="t" r="r" b="b"/>
              <a:pathLst>
                <a:path w="3207325" h="406400">
                  <a:moveTo>
                    <a:pt x="3004125" y="0"/>
                  </a:moveTo>
                  <a:cubicBezTo>
                    <a:pt x="3116350" y="0"/>
                    <a:pt x="3207325" y="90976"/>
                    <a:pt x="3207325" y="203200"/>
                  </a:cubicBezTo>
                  <a:cubicBezTo>
                    <a:pt x="3207325" y="315424"/>
                    <a:pt x="3116350" y="406400"/>
                    <a:pt x="3004125" y="406400"/>
                  </a:cubicBezTo>
                  <a:lnTo>
                    <a:pt x="203200" y="406400"/>
                  </a:lnTo>
                  <a:cubicBezTo>
                    <a:pt x="90976" y="406400"/>
                    <a:pt x="0" y="315424"/>
                    <a:pt x="0" y="203200"/>
                  </a:cubicBezTo>
                  <a:cubicBezTo>
                    <a:pt x="0" y="90976"/>
                    <a:pt x="90976" y="0"/>
                    <a:pt x="203200" y="0"/>
                  </a:cubicBezTo>
                  <a:close/>
                </a:path>
              </a:pathLst>
            </a:custGeom>
            <a:solidFill>
              <a:srgbClr val="824737">
                <a:alpha val="85882"/>
              </a:srgbClr>
            </a:solidFill>
          </p:spPr>
        </p:sp>
        <p:sp>
          <p:nvSpPr>
            <p:cNvPr id="10" name="TextBox 10"/>
            <p:cNvSpPr txBox="1"/>
            <p:nvPr/>
          </p:nvSpPr>
          <p:spPr>
            <a:xfrm>
              <a:off x="0" y="-38100"/>
              <a:ext cx="3207325" cy="444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3481437" y="5143500"/>
            <a:ext cx="11325126" cy="1435006"/>
            <a:chOff x="0" y="0"/>
            <a:chExt cx="3207325" cy="406400"/>
          </a:xfrm>
        </p:grpSpPr>
        <p:sp>
          <p:nvSpPr>
            <p:cNvPr id="12" name="Freeform 12"/>
            <p:cNvSpPr/>
            <p:nvPr/>
          </p:nvSpPr>
          <p:spPr>
            <a:xfrm>
              <a:off x="0" y="0"/>
              <a:ext cx="3207325" cy="406400"/>
            </a:xfrm>
            <a:custGeom>
              <a:avLst/>
              <a:gdLst/>
              <a:ahLst/>
              <a:cxnLst/>
              <a:rect l="l" t="t" r="r" b="b"/>
              <a:pathLst>
                <a:path w="3207325" h="406400">
                  <a:moveTo>
                    <a:pt x="3004125" y="0"/>
                  </a:moveTo>
                  <a:cubicBezTo>
                    <a:pt x="3116350" y="0"/>
                    <a:pt x="3207325" y="90976"/>
                    <a:pt x="3207325" y="203200"/>
                  </a:cubicBezTo>
                  <a:cubicBezTo>
                    <a:pt x="3207325" y="315424"/>
                    <a:pt x="3116350" y="406400"/>
                    <a:pt x="3004125" y="406400"/>
                  </a:cubicBezTo>
                  <a:lnTo>
                    <a:pt x="203200" y="406400"/>
                  </a:lnTo>
                  <a:cubicBezTo>
                    <a:pt x="90976" y="406400"/>
                    <a:pt x="0" y="315424"/>
                    <a:pt x="0" y="203200"/>
                  </a:cubicBezTo>
                  <a:cubicBezTo>
                    <a:pt x="0" y="90976"/>
                    <a:pt x="90976" y="0"/>
                    <a:pt x="203200" y="0"/>
                  </a:cubicBezTo>
                  <a:close/>
                </a:path>
              </a:pathLst>
            </a:custGeom>
            <a:solidFill>
              <a:srgbClr val="824737">
                <a:alpha val="85882"/>
              </a:srgbClr>
            </a:solidFill>
          </p:spPr>
        </p:sp>
        <p:sp>
          <p:nvSpPr>
            <p:cNvPr id="13" name="TextBox 13"/>
            <p:cNvSpPr txBox="1"/>
            <p:nvPr/>
          </p:nvSpPr>
          <p:spPr>
            <a:xfrm>
              <a:off x="0" y="-38100"/>
              <a:ext cx="3207325" cy="444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481437" y="7314428"/>
            <a:ext cx="11325126" cy="1435006"/>
            <a:chOff x="0" y="0"/>
            <a:chExt cx="3207325" cy="406400"/>
          </a:xfrm>
        </p:grpSpPr>
        <p:sp>
          <p:nvSpPr>
            <p:cNvPr id="15" name="Freeform 15"/>
            <p:cNvSpPr/>
            <p:nvPr/>
          </p:nvSpPr>
          <p:spPr>
            <a:xfrm>
              <a:off x="0" y="0"/>
              <a:ext cx="3207325" cy="406400"/>
            </a:xfrm>
            <a:custGeom>
              <a:avLst/>
              <a:gdLst/>
              <a:ahLst/>
              <a:cxnLst/>
              <a:rect l="l" t="t" r="r" b="b"/>
              <a:pathLst>
                <a:path w="3207325" h="406400">
                  <a:moveTo>
                    <a:pt x="3004125" y="0"/>
                  </a:moveTo>
                  <a:cubicBezTo>
                    <a:pt x="3116350" y="0"/>
                    <a:pt x="3207325" y="90976"/>
                    <a:pt x="3207325" y="203200"/>
                  </a:cubicBezTo>
                  <a:cubicBezTo>
                    <a:pt x="3207325" y="315424"/>
                    <a:pt x="3116350" y="406400"/>
                    <a:pt x="3004125" y="406400"/>
                  </a:cubicBezTo>
                  <a:lnTo>
                    <a:pt x="203200" y="406400"/>
                  </a:lnTo>
                  <a:cubicBezTo>
                    <a:pt x="90976" y="406400"/>
                    <a:pt x="0" y="315424"/>
                    <a:pt x="0" y="203200"/>
                  </a:cubicBezTo>
                  <a:cubicBezTo>
                    <a:pt x="0" y="90976"/>
                    <a:pt x="90976" y="0"/>
                    <a:pt x="203200" y="0"/>
                  </a:cubicBezTo>
                  <a:close/>
                </a:path>
              </a:pathLst>
            </a:custGeom>
            <a:solidFill>
              <a:srgbClr val="824737">
                <a:alpha val="85882"/>
              </a:srgbClr>
            </a:solidFill>
          </p:spPr>
        </p:sp>
        <p:sp>
          <p:nvSpPr>
            <p:cNvPr id="16" name="TextBox 16"/>
            <p:cNvSpPr txBox="1"/>
            <p:nvPr/>
          </p:nvSpPr>
          <p:spPr>
            <a:xfrm>
              <a:off x="0" y="-38100"/>
              <a:ext cx="3207325" cy="444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4169975" y="3231379"/>
            <a:ext cx="9948049" cy="1025525"/>
          </a:xfrm>
          <a:prstGeom prst="rect">
            <a:avLst/>
          </a:prstGeom>
        </p:spPr>
        <p:txBody>
          <a:bodyPr lIns="0" tIns="0" rIns="0" bIns="0" rtlCol="0" anchor="t">
            <a:spAutoFit/>
          </a:bodyPr>
          <a:lstStyle/>
          <a:p>
            <a:pPr algn="ctr">
              <a:lnSpc>
                <a:spcPts val="3999"/>
              </a:lnSpc>
            </a:pPr>
            <a:r>
              <a:rPr lang="en-US" sz="3999" dirty="0" err="1">
                <a:solidFill>
                  <a:schemeClr val="bg1"/>
                </a:solidFill>
                <a:latin typeface="Happy Font TH"/>
                <a:ea typeface="Happy Font TH"/>
                <a:cs typeface="Happy Font TH"/>
                <a:sym typeface="Happy Font TH"/>
              </a:rPr>
              <a:t>Tidak</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Melanggar</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Ketentuan</a:t>
            </a:r>
            <a:r>
              <a:rPr lang="en-US" sz="3999" dirty="0">
                <a:solidFill>
                  <a:schemeClr val="bg1"/>
                </a:solidFill>
                <a:latin typeface="Happy Font TH"/>
                <a:ea typeface="Happy Font TH"/>
                <a:cs typeface="Happy Font TH"/>
                <a:sym typeface="Happy Font TH"/>
              </a:rPr>
              <a:t> atau </a:t>
            </a:r>
            <a:r>
              <a:rPr lang="en-US" sz="3999" dirty="0" err="1">
                <a:solidFill>
                  <a:schemeClr val="bg1"/>
                </a:solidFill>
                <a:latin typeface="Happy Font TH"/>
                <a:ea typeface="Happy Font TH"/>
                <a:cs typeface="Happy Font TH"/>
                <a:sym typeface="Happy Font TH"/>
              </a:rPr>
              <a:t>Peraturan</a:t>
            </a:r>
            <a:r>
              <a:rPr lang="en-US" sz="3999" dirty="0">
                <a:solidFill>
                  <a:schemeClr val="bg1"/>
                </a:solidFill>
                <a:latin typeface="Happy Font TH"/>
                <a:ea typeface="Happy Font TH"/>
                <a:cs typeface="Happy Font TH"/>
                <a:sym typeface="Happy Font TH"/>
              </a:rPr>
              <a:t> yang </a:t>
            </a:r>
            <a:r>
              <a:rPr lang="en-US" sz="3999" dirty="0" err="1">
                <a:solidFill>
                  <a:schemeClr val="bg1"/>
                </a:solidFill>
                <a:latin typeface="Happy Font TH"/>
                <a:ea typeface="Happy Font TH"/>
                <a:cs typeface="Happy Font TH"/>
                <a:sym typeface="Happy Font TH"/>
              </a:rPr>
              <a:t>Berlaku</a:t>
            </a:r>
            <a:endParaRPr lang="en-US" sz="3999" dirty="0">
              <a:solidFill>
                <a:schemeClr val="bg1"/>
              </a:solidFill>
              <a:latin typeface="Happy Font TH"/>
              <a:ea typeface="Happy Font TH"/>
              <a:cs typeface="Happy Font TH"/>
              <a:sym typeface="Happy Font TH"/>
            </a:endParaRPr>
          </a:p>
        </p:txBody>
      </p:sp>
      <p:sp>
        <p:nvSpPr>
          <p:cNvPr id="18" name="TextBox 18"/>
          <p:cNvSpPr txBox="1"/>
          <p:nvPr/>
        </p:nvSpPr>
        <p:spPr>
          <a:xfrm>
            <a:off x="1383758" y="1635760"/>
            <a:ext cx="14425427" cy="995681"/>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Arimo Bold"/>
                <a:ea typeface="Arimo Bold"/>
                <a:cs typeface="Arimo Bold"/>
                <a:sym typeface="Arimo Bold"/>
              </a:rPr>
              <a:t>Tiga persyaratan utama dalam melakukan manajemen pajak yang baik adalah sebagai berikut:</a:t>
            </a:r>
          </a:p>
        </p:txBody>
      </p:sp>
      <p:sp>
        <p:nvSpPr>
          <p:cNvPr id="19" name="TextBox 19"/>
          <p:cNvSpPr txBox="1"/>
          <p:nvPr/>
        </p:nvSpPr>
        <p:spPr>
          <a:xfrm>
            <a:off x="4169975" y="5568179"/>
            <a:ext cx="9948049" cy="520700"/>
          </a:xfrm>
          <a:prstGeom prst="rect">
            <a:avLst/>
          </a:prstGeom>
        </p:spPr>
        <p:txBody>
          <a:bodyPr lIns="0" tIns="0" rIns="0" bIns="0" rtlCol="0" anchor="t">
            <a:spAutoFit/>
          </a:bodyPr>
          <a:lstStyle/>
          <a:p>
            <a:pPr algn="ctr">
              <a:lnSpc>
                <a:spcPts val="3999"/>
              </a:lnSpc>
            </a:pPr>
            <a:r>
              <a:rPr lang="en-US" sz="3999" dirty="0" err="1">
                <a:solidFill>
                  <a:schemeClr val="bg1"/>
                </a:solidFill>
                <a:latin typeface="Happy Font TH"/>
                <a:ea typeface="Happy Font TH"/>
                <a:cs typeface="Happy Font TH"/>
                <a:sym typeface="Happy Font TH"/>
              </a:rPr>
              <a:t>Secara</a:t>
            </a:r>
            <a:r>
              <a:rPr lang="en-US" sz="3999" dirty="0">
                <a:solidFill>
                  <a:schemeClr val="bg1"/>
                </a:solidFill>
                <a:latin typeface="Happy Font TH"/>
                <a:ea typeface="Happy Font TH"/>
                <a:cs typeface="Happy Font TH"/>
                <a:sym typeface="Happy Font TH"/>
              </a:rPr>
              <a:t> </a:t>
            </a:r>
            <a:r>
              <a:rPr lang="en-US" sz="3999" dirty="0" err="1">
                <a:solidFill>
                  <a:schemeClr val="bg1"/>
                </a:solidFill>
                <a:latin typeface="Happy Font TH"/>
                <a:ea typeface="Happy Font TH"/>
                <a:cs typeface="Happy Font TH"/>
                <a:sym typeface="Happy Font TH"/>
              </a:rPr>
              <a:t>Bisnis</a:t>
            </a:r>
            <a:r>
              <a:rPr lang="en-US" sz="3999" dirty="0">
                <a:solidFill>
                  <a:schemeClr val="bg1"/>
                </a:solidFill>
                <a:latin typeface="Happy Font TH"/>
                <a:ea typeface="Happy Font TH"/>
                <a:cs typeface="Happy Font TH"/>
                <a:sym typeface="Happy Font TH"/>
              </a:rPr>
              <a:t> Masuk Akal (Reasonable)</a:t>
            </a:r>
          </a:p>
        </p:txBody>
      </p:sp>
      <p:sp>
        <p:nvSpPr>
          <p:cNvPr id="20" name="TextBox 20"/>
          <p:cNvSpPr txBox="1"/>
          <p:nvPr/>
        </p:nvSpPr>
        <p:spPr>
          <a:xfrm>
            <a:off x="4169975" y="7666853"/>
            <a:ext cx="9948049" cy="520700"/>
          </a:xfrm>
          <a:prstGeom prst="rect">
            <a:avLst/>
          </a:prstGeom>
        </p:spPr>
        <p:txBody>
          <a:bodyPr lIns="0" tIns="0" rIns="0" bIns="0" rtlCol="0" anchor="t">
            <a:spAutoFit/>
          </a:bodyPr>
          <a:lstStyle/>
          <a:p>
            <a:pPr algn="ctr">
              <a:lnSpc>
                <a:spcPts val="3999"/>
              </a:lnSpc>
            </a:pPr>
            <a:r>
              <a:rPr lang="en-US" sz="3999" dirty="0" err="1">
                <a:solidFill>
                  <a:schemeClr val="bg1"/>
                </a:solidFill>
                <a:latin typeface="Happy Font TH"/>
                <a:ea typeface="Happy Font TH"/>
                <a:cs typeface="Happy Font TH"/>
                <a:sym typeface="Happy Font TH"/>
              </a:rPr>
              <a:t>Didukung</a:t>
            </a:r>
            <a:r>
              <a:rPr lang="en-US" sz="3999" dirty="0">
                <a:solidFill>
                  <a:schemeClr val="bg1"/>
                </a:solidFill>
                <a:latin typeface="Happy Font TH"/>
                <a:ea typeface="Happy Font TH"/>
                <a:cs typeface="Happy Font TH"/>
                <a:sym typeface="Happy Font TH"/>
              </a:rPr>
              <a:t> oleh Bukti-Bukti yang </a:t>
            </a:r>
            <a:r>
              <a:rPr lang="en-US" sz="3999" dirty="0" err="1">
                <a:solidFill>
                  <a:schemeClr val="bg1"/>
                </a:solidFill>
                <a:latin typeface="Happy Font TH"/>
                <a:ea typeface="Happy Font TH"/>
                <a:cs typeface="Happy Font TH"/>
                <a:sym typeface="Happy Font TH"/>
              </a:rPr>
              <a:t>Memadai</a:t>
            </a:r>
            <a:r>
              <a:rPr lang="en-US" sz="3999" dirty="0">
                <a:solidFill>
                  <a:schemeClr val="bg1"/>
                </a:solidFill>
                <a:latin typeface="Happy Font TH"/>
                <a:ea typeface="Happy Font TH"/>
                <a:cs typeface="Happy Font TH"/>
                <a:sym typeface="Happy Font TH"/>
              </a:rPr>
              <a: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1159350" y="3264049"/>
            <a:ext cx="15969300" cy="4751338"/>
          </a:xfrm>
          <a:custGeom>
            <a:avLst/>
            <a:gdLst/>
            <a:ahLst/>
            <a:cxnLst/>
            <a:rect l="l" t="t" r="r" b="b"/>
            <a:pathLst>
              <a:path w="15969300" h="4751338">
                <a:moveTo>
                  <a:pt x="0" y="0"/>
                </a:moveTo>
                <a:lnTo>
                  <a:pt x="15969300" y="0"/>
                </a:lnTo>
                <a:lnTo>
                  <a:pt x="15969300" y="4751338"/>
                </a:lnTo>
                <a:lnTo>
                  <a:pt x="0" y="4751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236282" y="1010626"/>
            <a:ext cx="14054601" cy="2198323"/>
          </a:xfrm>
          <a:prstGeom prst="rect">
            <a:avLst/>
          </a:prstGeom>
        </p:spPr>
        <p:txBody>
          <a:bodyPr lIns="0" tIns="0" rIns="0" bIns="0" rtlCol="0" anchor="t">
            <a:spAutoFit/>
          </a:bodyPr>
          <a:lstStyle/>
          <a:p>
            <a:pPr algn="ctr">
              <a:lnSpc>
                <a:spcPts val="8795"/>
              </a:lnSpc>
            </a:pPr>
            <a:r>
              <a:rPr lang="en-US" sz="6282" dirty="0">
                <a:solidFill>
                  <a:schemeClr val="accent6">
                    <a:lumMod val="50000"/>
                  </a:schemeClr>
                </a:solidFill>
                <a:latin typeface="Happy Font TH"/>
                <a:ea typeface="Happy Font TH"/>
                <a:cs typeface="Happy Font TH"/>
                <a:sym typeface="Happy Font TH"/>
              </a:rPr>
              <a:t>PENGERTIAN PERENCANAAN PAJAK</a:t>
            </a:r>
          </a:p>
          <a:p>
            <a:pPr algn="ctr">
              <a:lnSpc>
                <a:spcPts val="8795"/>
              </a:lnSpc>
            </a:pPr>
            <a:endParaRPr lang="en-US" sz="6282" dirty="0">
              <a:solidFill>
                <a:srgbClr val="FFFFFF"/>
              </a:solidFill>
              <a:latin typeface="Happy Font TH"/>
              <a:ea typeface="Happy Font TH"/>
              <a:cs typeface="Happy Font TH"/>
              <a:sym typeface="Happy Font TH"/>
            </a:endParaRPr>
          </a:p>
        </p:txBody>
      </p:sp>
      <p:sp>
        <p:nvSpPr>
          <p:cNvPr id="4" name="Freeform 4"/>
          <p:cNvSpPr/>
          <p:nvPr/>
        </p:nvSpPr>
        <p:spPr>
          <a:xfrm rot="7789908">
            <a:off x="11542157" y="6798870"/>
            <a:ext cx="14879435" cy="12119976"/>
          </a:xfrm>
          <a:custGeom>
            <a:avLst/>
            <a:gdLst/>
            <a:ahLst/>
            <a:cxnLst/>
            <a:rect l="l" t="t" r="r" b="b"/>
            <a:pathLst>
              <a:path w="14879435" h="12119976">
                <a:moveTo>
                  <a:pt x="0" y="0"/>
                </a:moveTo>
                <a:lnTo>
                  <a:pt x="14879435" y="0"/>
                </a:lnTo>
                <a:lnTo>
                  <a:pt x="14879435" y="12119976"/>
                </a:lnTo>
                <a:lnTo>
                  <a:pt x="0" y="12119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2402530">
            <a:off x="-5130616" y="-7677049"/>
            <a:ext cx="12318631" cy="10034085"/>
          </a:xfrm>
          <a:custGeom>
            <a:avLst/>
            <a:gdLst/>
            <a:ahLst/>
            <a:cxnLst/>
            <a:rect l="l" t="t" r="r" b="b"/>
            <a:pathLst>
              <a:path w="12318631" h="10034085">
                <a:moveTo>
                  <a:pt x="0" y="0"/>
                </a:moveTo>
                <a:lnTo>
                  <a:pt x="12318632" y="0"/>
                </a:lnTo>
                <a:lnTo>
                  <a:pt x="12318632" y="10034085"/>
                </a:lnTo>
                <a:lnTo>
                  <a:pt x="0" y="10034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483027">
            <a:off x="16350394" y="2245210"/>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483027">
            <a:off x="471133" y="598341"/>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5193002" y="7351678"/>
            <a:ext cx="2475550" cy="3446968"/>
          </a:xfrm>
          <a:custGeom>
            <a:avLst/>
            <a:gdLst/>
            <a:ahLst/>
            <a:cxnLst/>
            <a:rect l="l" t="t" r="r" b="b"/>
            <a:pathLst>
              <a:path w="2475550" h="3446968">
                <a:moveTo>
                  <a:pt x="0" y="0"/>
                </a:moveTo>
                <a:lnTo>
                  <a:pt x="2475550" y="0"/>
                </a:lnTo>
                <a:lnTo>
                  <a:pt x="2475550" y="3446968"/>
                </a:lnTo>
                <a:lnTo>
                  <a:pt x="0" y="34469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2990291" y="7751093"/>
            <a:ext cx="2830888" cy="3902227"/>
          </a:xfrm>
          <a:custGeom>
            <a:avLst/>
            <a:gdLst/>
            <a:ahLst/>
            <a:cxnLst/>
            <a:rect l="l" t="t" r="r" b="b"/>
            <a:pathLst>
              <a:path w="2830888" h="3902227">
                <a:moveTo>
                  <a:pt x="0" y="0"/>
                </a:moveTo>
                <a:lnTo>
                  <a:pt x="2830889" y="0"/>
                </a:lnTo>
                <a:lnTo>
                  <a:pt x="2830889" y="3902227"/>
                </a:lnTo>
                <a:lnTo>
                  <a:pt x="0" y="39022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0"/>
          <p:cNvSpPr txBox="1"/>
          <p:nvPr/>
        </p:nvSpPr>
        <p:spPr>
          <a:xfrm>
            <a:off x="1997117" y="4163349"/>
            <a:ext cx="14293766" cy="2728595"/>
          </a:xfrm>
          <a:prstGeom prst="rect">
            <a:avLst/>
          </a:prstGeom>
        </p:spPr>
        <p:txBody>
          <a:bodyPr lIns="0" tIns="0" rIns="0" bIns="0" rtlCol="0" anchor="t">
            <a:spAutoFit/>
          </a:bodyPr>
          <a:lstStyle/>
          <a:p>
            <a:pPr algn="just">
              <a:lnSpc>
                <a:spcPts val="4299"/>
              </a:lnSpc>
            </a:pPr>
            <a:r>
              <a:rPr lang="en-US" sz="4299">
                <a:solidFill>
                  <a:srgbClr val="824737"/>
                </a:solidFill>
                <a:latin typeface="Happy Font TH"/>
                <a:ea typeface="Happy Font TH"/>
                <a:cs typeface="Happy Font TH"/>
                <a:sym typeface="Happy Font TH"/>
              </a:rPr>
              <a:t>Perencanaan pajak (tax planning) merupakan langkah awal yang sangat penting dalam keseluruhan manajemen pajak, yang bertujuan untuk merencanakan dan mengatur kewajiban perpajakan secara sistematis dengan tujuan utama mengoptimalkan pembayaran pajak yang sah</a:t>
            </a:r>
          </a:p>
        </p:txBody>
      </p:sp>
      <p:sp>
        <p:nvSpPr>
          <p:cNvPr id="11" name="Freeform 11"/>
          <p:cNvSpPr/>
          <p:nvPr/>
        </p:nvSpPr>
        <p:spPr>
          <a:xfrm>
            <a:off x="-232067" y="6780178"/>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rot="1652501">
            <a:off x="11958690" y="-7596977"/>
            <a:ext cx="14879435" cy="12119976"/>
          </a:xfrm>
          <a:custGeom>
            <a:avLst/>
            <a:gdLst/>
            <a:ahLst/>
            <a:cxnLst/>
            <a:rect l="l" t="t" r="r" b="b"/>
            <a:pathLst>
              <a:path w="14879435" h="12119976">
                <a:moveTo>
                  <a:pt x="0" y="0"/>
                </a:moveTo>
                <a:lnTo>
                  <a:pt x="14879435" y="0"/>
                </a:lnTo>
                <a:lnTo>
                  <a:pt x="14879435" y="12119976"/>
                </a:lnTo>
                <a:lnTo>
                  <a:pt x="0" y="121199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3350" y="2171700"/>
            <a:ext cx="3034217" cy="9119230"/>
          </a:xfrm>
          <a:custGeom>
            <a:avLst/>
            <a:gdLst/>
            <a:ahLst/>
            <a:cxnLst/>
            <a:rect l="l" t="t" r="r" b="b"/>
            <a:pathLst>
              <a:path w="3034217" h="9119230">
                <a:moveTo>
                  <a:pt x="0" y="0"/>
                </a:moveTo>
                <a:lnTo>
                  <a:pt x="3034217" y="0"/>
                </a:lnTo>
                <a:lnTo>
                  <a:pt x="3034217" y="9119230"/>
                </a:lnTo>
                <a:lnTo>
                  <a:pt x="0" y="9119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108343" y="6172200"/>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338184" y="386240"/>
            <a:ext cx="16092004" cy="972505"/>
          </a:xfrm>
          <a:prstGeom prst="rect">
            <a:avLst/>
          </a:prstGeom>
        </p:spPr>
        <p:txBody>
          <a:bodyPr lIns="0" tIns="0" rIns="0" bIns="0" rtlCol="0" anchor="t">
            <a:spAutoFit/>
          </a:bodyPr>
          <a:lstStyle/>
          <a:p>
            <a:pPr algn="ctr">
              <a:lnSpc>
                <a:spcPts val="7971"/>
              </a:lnSpc>
            </a:pPr>
            <a:r>
              <a:rPr lang="en-US" sz="5693" dirty="0">
                <a:solidFill>
                  <a:schemeClr val="accent6">
                    <a:lumMod val="50000"/>
                  </a:schemeClr>
                </a:solidFill>
                <a:latin typeface="Happy Font TH"/>
                <a:ea typeface="Happy Font TH"/>
                <a:cs typeface="Happy Font TH"/>
                <a:sym typeface="Happy Font TH"/>
              </a:rPr>
              <a:t>TAHAPAN PERENCANAAN PAJAK YANG BAIK</a:t>
            </a:r>
          </a:p>
        </p:txBody>
      </p:sp>
      <p:sp>
        <p:nvSpPr>
          <p:cNvPr id="6" name="Freeform 6"/>
          <p:cNvSpPr/>
          <p:nvPr/>
        </p:nvSpPr>
        <p:spPr>
          <a:xfrm rot="483027">
            <a:off x="-557567" y="73510"/>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483027">
            <a:off x="16489698" y="564525"/>
            <a:ext cx="1115134" cy="928349"/>
          </a:xfrm>
          <a:custGeom>
            <a:avLst/>
            <a:gdLst/>
            <a:ahLst/>
            <a:cxnLst/>
            <a:rect l="l" t="t" r="r" b="b"/>
            <a:pathLst>
              <a:path w="1115134" h="928349">
                <a:moveTo>
                  <a:pt x="0" y="0"/>
                </a:moveTo>
                <a:lnTo>
                  <a:pt x="1115135" y="0"/>
                </a:lnTo>
                <a:lnTo>
                  <a:pt x="1115135" y="928350"/>
                </a:lnTo>
                <a:lnTo>
                  <a:pt x="0" y="9283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8" name="Group 8"/>
          <p:cNvGrpSpPr/>
          <p:nvPr/>
        </p:nvGrpSpPr>
        <p:grpSpPr>
          <a:xfrm>
            <a:off x="3589907" y="3303952"/>
            <a:ext cx="6706352" cy="1411245"/>
            <a:chOff x="0" y="0"/>
            <a:chExt cx="1766282" cy="371686"/>
          </a:xfrm>
        </p:grpSpPr>
        <p:sp>
          <p:nvSpPr>
            <p:cNvPr id="9" name="Freeform 9"/>
            <p:cNvSpPr/>
            <p:nvPr/>
          </p:nvSpPr>
          <p:spPr>
            <a:xfrm>
              <a:off x="0" y="0"/>
              <a:ext cx="1766282" cy="371686"/>
            </a:xfrm>
            <a:custGeom>
              <a:avLst/>
              <a:gdLst/>
              <a:ahLst/>
              <a:cxnLst/>
              <a:rect l="l" t="t" r="r" b="b"/>
              <a:pathLst>
                <a:path w="1766282" h="371686">
                  <a:moveTo>
                    <a:pt x="1563082" y="0"/>
                  </a:moveTo>
                  <a:cubicBezTo>
                    <a:pt x="1675306" y="0"/>
                    <a:pt x="1766282" y="83205"/>
                    <a:pt x="1766282" y="185843"/>
                  </a:cubicBezTo>
                  <a:cubicBezTo>
                    <a:pt x="1766282" y="288481"/>
                    <a:pt x="1675306" y="371686"/>
                    <a:pt x="1563082" y="371686"/>
                  </a:cubicBezTo>
                  <a:lnTo>
                    <a:pt x="203200" y="371686"/>
                  </a:lnTo>
                  <a:cubicBezTo>
                    <a:pt x="90976" y="371686"/>
                    <a:pt x="0" y="288481"/>
                    <a:pt x="0" y="185843"/>
                  </a:cubicBezTo>
                  <a:cubicBezTo>
                    <a:pt x="0" y="83205"/>
                    <a:pt x="90976" y="0"/>
                    <a:pt x="203200" y="0"/>
                  </a:cubicBezTo>
                  <a:close/>
                </a:path>
              </a:pathLst>
            </a:custGeom>
            <a:solidFill>
              <a:srgbClr val="BD8562">
                <a:alpha val="88627"/>
              </a:srgbClr>
            </a:solidFill>
          </p:spPr>
        </p:sp>
        <p:sp>
          <p:nvSpPr>
            <p:cNvPr id="10" name="TextBox 10"/>
            <p:cNvSpPr txBox="1"/>
            <p:nvPr/>
          </p:nvSpPr>
          <p:spPr>
            <a:xfrm>
              <a:off x="0" y="-38100"/>
              <a:ext cx="1766282" cy="409786"/>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360476" y="1609065"/>
            <a:ext cx="12914739" cy="1077645"/>
          </a:xfrm>
          <a:prstGeom prst="rect">
            <a:avLst/>
          </a:prstGeom>
        </p:spPr>
        <p:txBody>
          <a:bodyPr lIns="0" tIns="0" rIns="0" bIns="0" rtlCol="0" anchor="t">
            <a:spAutoFit/>
          </a:bodyPr>
          <a:lstStyle/>
          <a:p>
            <a:pPr algn="ctr">
              <a:lnSpc>
                <a:spcPts val="2881"/>
              </a:lnSpc>
              <a:spcBef>
                <a:spcPct val="0"/>
              </a:spcBef>
            </a:pPr>
            <a:r>
              <a:rPr lang="en-US" sz="2058" b="1">
                <a:solidFill>
                  <a:srgbClr val="000000"/>
                </a:solidFill>
                <a:latin typeface="Arimo Bold"/>
                <a:ea typeface="Arimo Bold"/>
                <a:cs typeface="Arimo Bold"/>
                <a:sym typeface="Arimo Bold"/>
              </a:rPr>
              <a:t>terdapat beberapa langkah yang perlu dilaksanakan oleh perusahaan untuk memastikan bahwa kewajiban perpajakan dapat terpenuhi dengan efisien dan efektif, tahapan dalam perencanaan pajak adalah sebagai berikut:</a:t>
            </a:r>
          </a:p>
        </p:txBody>
      </p:sp>
      <p:grpSp>
        <p:nvGrpSpPr>
          <p:cNvPr id="12" name="Group 12"/>
          <p:cNvGrpSpPr/>
          <p:nvPr/>
        </p:nvGrpSpPr>
        <p:grpSpPr>
          <a:xfrm>
            <a:off x="10957992" y="3371021"/>
            <a:ext cx="6706352" cy="1411245"/>
            <a:chOff x="0" y="0"/>
            <a:chExt cx="1766282" cy="371686"/>
          </a:xfrm>
        </p:grpSpPr>
        <p:sp>
          <p:nvSpPr>
            <p:cNvPr id="13" name="Freeform 13"/>
            <p:cNvSpPr/>
            <p:nvPr/>
          </p:nvSpPr>
          <p:spPr>
            <a:xfrm>
              <a:off x="0" y="0"/>
              <a:ext cx="1766282" cy="371686"/>
            </a:xfrm>
            <a:custGeom>
              <a:avLst/>
              <a:gdLst/>
              <a:ahLst/>
              <a:cxnLst/>
              <a:rect l="l" t="t" r="r" b="b"/>
              <a:pathLst>
                <a:path w="1766282" h="371686">
                  <a:moveTo>
                    <a:pt x="1563082" y="0"/>
                  </a:moveTo>
                  <a:cubicBezTo>
                    <a:pt x="1675306" y="0"/>
                    <a:pt x="1766282" y="83205"/>
                    <a:pt x="1766282" y="185843"/>
                  </a:cubicBezTo>
                  <a:cubicBezTo>
                    <a:pt x="1766282" y="288481"/>
                    <a:pt x="1675306" y="371686"/>
                    <a:pt x="1563082" y="371686"/>
                  </a:cubicBezTo>
                  <a:lnTo>
                    <a:pt x="203200" y="371686"/>
                  </a:lnTo>
                  <a:cubicBezTo>
                    <a:pt x="90976" y="371686"/>
                    <a:pt x="0" y="288481"/>
                    <a:pt x="0" y="185843"/>
                  </a:cubicBezTo>
                  <a:cubicBezTo>
                    <a:pt x="0" y="83205"/>
                    <a:pt x="90976" y="0"/>
                    <a:pt x="203200" y="0"/>
                  </a:cubicBezTo>
                  <a:close/>
                </a:path>
              </a:pathLst>
            </a:custGeom>
            <a:solidFill>
              <a:srgbClr val="BD8562">
                <a:alpha val="88627"/>
              </a:srgbClr>
            </a:solidFill>
          </p:spPr>
        </p:sp>
        <p:sp>
          <p:nvSpPr>
            <p:cNvPr id="14" name="TextBox 14"/>
            <p:cNvSpPr txBox="1"/>
            <p:nvPr/>
          </p:nvSpPr>
          <p:spPr>
            <a:xfrm>
              <a:off x="0" y="-38100"/>
              <a:ext cx="1766282" cy="409786"/>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589907" y="5466578"/>
            <a:ext cx="6706352" cy="1411245"/>
            <a:chOff x="0" y="0"/>
            <a:chExt cx="1766282" cy="371686"/>
          </a:xfrm>
        </p:grpSpPr>
        <p:sp>
          <p:nvSpPr>
            <p:cNvPr id="16" name="Freeform 16"/>
            <p:cNvSpPr/>
            <p:nvPr/>
          </p:nvSpPr>
          <p:spPr>
            <a:xfrm>
              <a:off x="0" y="0"/>
              <a:ext cx="1766282" cy="371686"/>
            </a:xfrm>
            <a:custGeom>
              <a:avLst/>
              <a:gdLst/>
              <a:ahLst/>
              <a:cxnLst/>
              <a:rect l="l" t="t" r="r" b="b"/>
              <a:pathLst>
                <a:path w="1766282" h="371686">
                  <a:moveTo>
                    <a:pt x="1563082" y="0"/>
                  </a:moveTo>
                  <a:cubicBezTo>
                    <a:pt x="1675306" y="0"/>
                    <a:pt x="1766282" y="83205"/>
                    <a:pt x="1766282" y="185843"/>
                  </a:cubicBezTo>
                  <a:cubicBezTo>
                    <a:pt x="1766282" y="288481"/>
                    <a:pt x="1675306" y="371686"/>
                    <a:pt x="1563082" y="371686"/>
                  </a:cubicBezTo>
                  <a:lnTo>
                    <a:pt x="203200" y="371686"/>
                  </a:lnTo>
                  <a:cubicBezTo>
                    <a:pt x="90976" y="371686"/>
                    <a:pt x="0" y="288481"/>
                    <a:pt x="0" y="185843"/>
                  </a:cubicBezTo>
                  <a:cubicBezTo>
                    <a:pt x="0" y="83205"/>
                    <a:pt x="90976" y="0"/>
                    <a:pt x="203200" y="0"/>
                  </a:cubicBezTo>
                  <a:close/>
                </a:path>
              </a:pathLst>
            </a:custGeom>
            <a:solidFill>
              <a:srgbClr val="BD8562">
                <a:alpha val="88627"/>
              </a:srgbClr>
            </a:solidFill>
          </p:spPr>
        </p:sp>
        <p:sp>
          <p:nvSpPr>
            <p:cNvPr id="17" name="TextBox 17"/>
            <p:cNvSpPr txBox="1"/>
            <p:nvPr/>
          </p:nvSpPr>
          <p:spPr>
            <a:xfrm>
              <a:off x="0" y="-38100"/>
              <a:ext cx="1766282" cy="409786"/>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0957992" y="5466578"/>
            <a:ext cx="6706352" cy="1411245"/>
            <a:chOff x="0" y="0"/>
            <a:chExt cx="1766282" cy="371686"/>
          </a:xfrm>
        </p:grpSpPr>
        <p:sp>
          <p:nvSpPr>
            <p:cNvPr id="19" name="Freeform 19"/>
            <p:cNvSpPr/>
            <p:nvPr/>
          </p:nvSpPr>
          <p:spPr>
            <a:xfrm>
              <a:off x="0" y="0"/>
              <a:ext cx="1766282" cy="371686"/>
            </a:xfrm>
            <a:custGeom>
              <a:avLst/>
              <a:gdLst/>
              <a:ahLst/>
              <a:cxnLst/>
              <a:rect l="l" t="t" r="r" b="b"/>
              <a:pathLst>
                <a:path w="1766282" h="371686">
                  <a:moveTo>
                    <a:pt x="1563082" y="0"/>
                  </a:moveTo>
                  <a:cubicBezTo>
                    <a:pt x="1675306" y="0"/>
                    <a:pt x="1766282" y="83205"/>
                    <a:pt x="1766282" y="185843"/>
                  </a:cubicBezTo>
                  <a:cubicBezTo>
                    <a:pt x="1766282" y="288481"/>
                    <a:pt x="1675306" y="371686"/>
                    <a:pt x="1563082" y="371686"/>
                  </a:cubicBezTo>
                  <a:lnTo>
                    <a:pt x="203200" y="371686"/>
                  </a:lnTo>
                  <a:cubicBezTo>
                    <a:pt x="90976" y="371686"/>
                    <a:pt x="0" y="288481"/>
                    <a:pt x="0" y="185843"/>
                  </a:cubicBezTo>
                  <a:cubicBezTo>
                    <a:pt x="0" y="83205"/>
                    <a:pt x="90976" y="0"/>
                    <a:pt x="203200" y="0"/>
                  </a:cubicBezTo>
                  <a:close/>
                </a:path>
              </a:pathLst>
            </a:custGeom>
            <a:solidFill>
              <a:srgbClr val="BD8562">
                <a:alpha val="88627"/>
              </a:srgbClr>
            </a:solidFill>
          </p:spPr>
        </p:sp>
        <p:sp>
          <p:nvSpPr>
            <p:cNvPr id="20" name="TextBox 20"/>
            <p:cNvSpPr txBox="1"/>
            <p:nvPr/>
          </p:nvSpPr>
          <p:spPr>
            <a:xfrm>
              <a:off x="0" y="-38100"/>
              <a:ext cx="1766282" cy="409786"/>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604816" y="7847055"/>
            <a:ext cx="6706352" cy="1411245"/>
            <a:chOff x="0" y="0"/>
            <a:chExt cx="1766282" cy="371686"/>
          </a:xfrm>
        </p:grpSpPr>
        <p:sp>
          <p:nvSpPr>
            <p:cNvPr id="22" name="Freeform 22"/>
            <p:cNvSpPr/>
            <p:nvPr/>
          </p:nvSpPr>
          <p:spPr>
            <a:xfrm>
              <a:off x="0" y="0"/>
              <a:ext cx="1766282" cy="371686"/>
            </a:xfrm>
            <a:custGeom>
              <a:avLst/>
              <a:gdLst/>
              <a:ahLst/>
              <a:cxnLst/>
              <a:rect l="l" t="t" r="r" b="b"/>
              <a:pathLst>
                <a:path w="1766282" h="371686">
                  <a:moveTo>
                    <a:pt x="1563082" y="0"/>
                  </a:moveTo>
                  <a:cubicBezTo>
                    <a:pt x="1675306" y="0"/>
                    <a:pt x="1766282" y="83205"/>
                    <a:pt x="1766282" y="185843"/>
                  </a:cubicBezTo>
                  <a:cubicBezTo>
                    <a:pt x="1766282" y="288481"/>
                    <a:pt x="1675306" y="371686"/>
                    <a:pt x="1563082" y="371686"/>
                  </a:cubicBezTo>
                  <a:lnTo>
                    <a:pt x="203200" y="371686"/>
                  </a:lnTo>
                  <a:cubicBezTo>
                    <a:pt x="90976" y="371686"/>
                    <a:pt x="0" y="288481"/>
                    <a:pt x="0" y="185843"/>
                  </a:cubicBezTo>
                  <a:cubicBezTo>
                    <a:pt x="0" y="83205"/>
                    <a:pt x="90976" y="0"/>
                    <a:pt x="203200" y="0"/>
                  </a:cubicBezTo>
                  <a:close/>
                </a:path>
              </a:pathLst>
            </a:custGeom>
            <a:solidFill>
              <a:srgbClr val="BD8562">
                <a:alpha val="88627"/>
              </a:srgbClr>
            </a:solidFill>
          </p:spPr>
        </p:sp>
        <p:sp>
          <p:nvSpPr>
            <p:cNvPr id="23" name="TextBox 23"/>
            <p:cNvSpPr txBox="1"/>
            <p:nvPr/>
          </p:nvSpPr>
          <p:spPr>
            <a:xfrm>
              <a:off x="0" y="-38100"/>
              <a:ext cx="1766282" cy="409786"/>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3826781" y="3544448"/>
            <a:ext cx="6409790" cy="1387899"/>
          </a:xfrm>
          <a:prstGeom prst="rect">
            <a:avLst/>
          </a:prstGeom>
        </p:spPr>
        <p:txBody>
          <a:bodyPr lIns="0" tIns="0" rIns="0" bIns="0" rtlCol="0" anchor="t">
            <a:spAutoFit/>
          </a:bodyPr>
          <a:lstStyle/>
          <a:p>
            <a:pPr algn="ctr">
              <a:lnSpc>
                <a:spcPts val="3600"/>
              </a:lnSpc>
            </a:pPr>
            <a:r>
              <a:rPr lang="en-US" sz="3600" dirty="0" err="1">
                <a:solidFill>
                  <a:schemeClr val="bg1"/>
                </a:solidFill>
                <a:latin typeface="Happy Font TH"/>
                <a:ea typeface="Happy Font TH"/>
                <a:cs typeface="Happy Font TH"/>
                <a:sym typeface="Happy Font TH"/>
              </a:rPr>
              <a:t>MenganalisaInformasi</a:t>
            </a:r>
            <a:r>
              <a:rPr lang="en-US" sz="3600" dirty="0">
                <a:solidFill>
                  <a:schemeClr val="bg1"/>
                </a:solidFill>
                <a:latin typeface="Happy Font TH"/>
                <a:ea typeface="Happy Font TH"/>
                <a:cs typeface="Happy Font TH"/>
                <a:sym typeface="Happy Font TH"/>
              </a:rPr>
              <a:t> yang Ada</a:t>
            </a:r>
          </a:p>
          <a:p>
            <a:pPr algn="ctr">
              <a:lnSpc>
                <a:spcPts val="3600"/>
              </a:lnSpc>
            </a:pPr>
            <a:endParaRPr lang="en-US" sz="3600" dirty="0">
              <a:solidFill>
                <a:srgbClr val="824737"/>
              </a:solidFill>
              <a:latin typeface="Happy Font TH"/>
              <a:ea typeface="Happy Font TH"/>
              <a:cs typeface="Happy Font TH"/>
              <a:sym typeface="Happy Font TH"/>
            </a:endParaRPr>
          </a:p>
        </p:txBody>
      </p:sp>
      <p:sp>
        <p:nvSpPr>
          <p:cNvPr id="25" name="TextBox 25"/>
          <p:cNvSpPr txBox="1"/>
          <p:nvPr/>
        </p:nvSpPr>
        <p:spPr>
          <a:xfrm>
            <a:off x="11106273" y="3589121"/>
            <a:ext cx="6409790" cy="933523"/>
          </a:xfrm>
          <a:prstGeom prst="rect">
            <a:avLst/>
          </a:prstGeom>
        </p:spPr>
        <p:txBody>
          <a:bodyPr lIns="0" tIns="0" rIns="0" bIns="0" rtlCol="0" anchor="t">
            <a:spAutoFit/>
          </a:bodyPr>
          <a:lstStyle/>
          <a:p>
            <a:pPr algn="ctr">
              <a:lnSpc>
                <a:spcPts val="3600"/>
              </a:lnSpc>
            </a:pPr>
            <a:r>
              <a:rPr lang="en-US" sz="3600" dirty="0" err="1">
                <a:solidFill>
                  <a:schemeClr val="bg1"/>
                </a:solidFill>
                <a:latin typeface="Happy Font TH"/>
                <a:ea typeface="Happy Font TH"/>
                <a:cs typeface="Happy Font TH"/>
                <a:sym typeface="Happy Font TH"/>
              </a:rPr>
              <a:t>Membuat</a:t>
            </a:r>
            <a:r>
              <a:rPr lang="en-US" sz="3600" dirty="0">
                <a:solidFill>
                  <a:schemeClr val="bg1"/>
                </a:solidFill>
                <a:latin typeface="Happy Font TH"/>
                <a:ea typeface="Happy Font TH"/>
                <a:cs typeface="Happy Font TH"/>
                <a:sym typeface="Happy Font TH"/>
              </a:rPr>
              <a:t> Model dan </a:t>
            </a:r>
            <a:r>
              <a:rPr lang="en-US" sz="3600" dirty="0" err="1">
                <a:solidFill>
                  <a:schemeClr val="bg1"/>
                </a:solidFill>
                <a:latin typeface="Happy Font TH"/>
                <a:ea typeface="Happy Font TH"/>
                <a:cs typeface="Happy Font TH"/>
                <a:sym typeface="Happy Font TH"/>
              </a:rPr>
              <a:t>Rencana</a:t>
            </a:r>
            <a:r>
              <a:rPr lang="en-US" sz="3600" dirty="0">
                <a:solidFill>
                  <a:schemeClr val="bg1"/>
                </a:solidFill>
                <a:latin typeface="Happy Font TH"/>
                <a:ea typeface="Happy Font TH"/>
                <a:cs typeface="Happy Font TH"/>
                <a:sym typeface="Happy Font TH"/>
              </a:rPr>
              <a:t> </a:t>
            </a:r>
            <a:r>
              <a:rPr lang="en-US" sz="3600" dirty="0" err="1">
                <a:solidFill>
                  <a:schemeClr val="bg1"/>
                </a:solidFill>
                <a:latin typeface="Happy Font TH"/>
                <a:ea typeface="Happy Font TH"/>
                <a:cs typeface="Happy Font TH"/>
                <a:sym typeface="Happy Font TH"/>
              </a:rPr>
              <a:t>Pajak</a:t>
            </a:r>
            <a:endParaRPr lang="en-US" sz="3600" dirty="0">
              <a:solidFill>
                <a:schemeClr val="bg1"/>
              </a:solidFill>
              <a:latin typeface="Happy Font TH"/>
              <a:ea typeface="Happy Font TH"/>
              <a:cs typeface="Happy Font TH"/>
              <a:sym typeface="Happy Font TH"/>
            </a:endParaRPr>
          </a:p>
        </p:txBody>
      </p:sp>
      <p:sp>
        <p:nvSpPr>
          <p:cNvPr id="26" name="TextBox 26"/>
          <p:cNvSpPr txBox="1"/>
          <p:nvPr/>
        </p:nvSpPr>
        <p:spPr>
          <a:xfrm>
            <a:off x="7753097" y="8219303"/>
            <a:ext cx="6409790" cy="479147"/>
          </a:xfrm>
          <a:prstGeom prst="rect">
            <a:avLst/>
          </a:prstGeom>
        </p:spPr>
        <p:txBody>
          <a:bodyPr lIns="0" tIns="0" rIns="0" bIns="0" rtlCol="0" anchor="t">
            <a:spAutoFit/>
          </a:bodyPr>
          <a:lstStyle/>
          <a:p>
            <a:pPr algn="ctr">
              <a:lnSpc>
                <a:spcPts val="3600"/>
              </a:lnSpc>
            </a:pPr>
            <a:r>
              <a:rPr lang="en-US" sz="3600" dirty="0" err="1">
                <a:solidFill>
                  <a:schemeClr val="bg1"/>
                </a:solidFill>
                <a:latin typeface="Happy Font TH"/>
                <a:ea typeface="Happy Font TH"/>
                <a:cs typeface="Happy Font TH"/>
                <a:sym typeface="Happy Font TH"/>
              </a:rPr>
              <a:t>Pemutakhiran</a:t>
            </a:r>
            <a:r>
              <a:rPr lang="en-US" sz="3600" dirty="0">
                <a:solidFill>
                  <a:schemeClr val="bg1"/>
                </a:solidFill>
                <a:latin typeface="Happy Font TH"/>
                <a:ea typeface="Happy Font TH"/>
                <a:cs typeface="Happy Font TH"/>
                <a:sym typeface="Happy Font TH"/>
              </a:rPr>
              <a:t> </a:t>
            </a:r>
            <a:r>
              <a:rPr lang="en-US" sz="3600" dirty="0" err="1">
                <a:solidFill>
                  <a:schemeClr val="bg1"/>
                </a:solidFill>
                <a:latin typeface="Happy Font TH"/>
                <a:ea typeface="Happy Font TH"/>
                <a:cs typeface="Happy Font TH"/>
                <a:sym typeface="Happy Font TH"/>
              </a:rPr>
              <a:t>Rencana</a:t>
            </a:r>
            <a:r>
              <a:rPr lang="en-US" sz="3600" dirty="0">
                <a:solidFill>
                  <a:schemeClr val="bg1"/>
                </a:solidFill>
                <a:latin typeface="Happy Font TH"/>
                <a:ea typeface="Happy Font TH"/>
                <a:cs typeface="Happy Font TH"/>
                <a:sym typeface="Happy Font TH"/>
              </a:rPr>
              <a:t> </a:t>
            </a:r>
            <a:r>
              <a:rPr lang="en-US" sz="3600" dirty="0" err="1">
                <a:solidFill>
                  <a:schemeClr val="bg1"/>
                </a:solidFill>
                <a:latin typeface="Happy Font TH"/>
                <a:ea typeface="Happy Font TH"/>
                <a:cs typeface="Happy Font TH"/>
                <a:sym typeface="Happy Font TH"/>
              </a:rPr>
              <a:t>Pajak</a:t>
            </a:r>
            <a:endParaRPr lang="en-US" sz="3600" dirty="0">
              <a:solidFill>
                <a:schemeClr val="bg1"/>
              </a:solidFill>
              <a:latin typeface="Happy Font TH"/>
              <a:ea typeface="Happy Font TH"/>
              <a:cs typeface="Happy Font TH"/>
              <a:sym typeface="Happy Font TH"/>
            </a:endParaRPr>
          </a:p>
        </p:txBody>
      </p:sp>
      <p:sp>
        <p:nvSpPr>
          <p:cNvPr id="27" name="TextBox 27"/>
          <p:cNvSpPr txBox="1"/>
          <p:nvPr/>
        </p:nvSpPr>
        <p:spPr>
          <a:xfrm>
            <a:off x="3724534" y="5654049"/>
            <a:ext cx="6409790" cy="933523"/>
          </a:xfrm>
          <a:prstGeom prst="rect">
            <a:avLst/>
          </a:prstGeom>
        </p:spPr>
        <p:txBody>
          <a:bodyPr lIns="0" tIns="0" rIns="0" bIns="0" rtlCol="0" anchor="t">
            <a:spAutoFit/>
          </a:bodyPr>
          <a:lstStyle/>
          <a:p>
            <a:pPr algn="ctr">
              <a:lnSpc>
                <a:spcPts val="3600"/>
              </a:lnSpc>
            </a:pPr>
            <a:r>
              <a:rPr lang="en-US" sz="3600" dirty="0" err="1">
                <a:solidFill>
                  <a:schemeClr val="bg1"/>
                </a:solidFill>
                <a:latin typeface="Happy Font TH"/>
                <a:ea typeface="Happy Font TH"/>
                <a:cs typeface="Happy Font TH"/>
                <a:sym typeface="Happy Font TH"/>
              </a:rPr>
              <a:t>Evaluasi</a:t>
            </a:r>
            <a:r>
              <a:rPr lang="en-US" sz="3600" dirty="0">
                <a:solidFill>
                  <a:schemeClr val="bg1"/>
                </a:solidFill>
                <a:latin typeface="Happy Font TH"/>
                <a:ea typeface="Happy Font TH"/>
                <a:cs typeface="Happy Font TH"/>
                <a:sym typeface="Happy Font TH"/>
              </a:rPr>
              <a:t> </a:t>
            </a:r>
            <a:r>
              <a:rPr lang="en-US" sz="3600" dirty="0" err="1">
                <a:solidFill>
                  <a:schemeClr val="bg1"/>
                </a:solidFill>
                <a:latin typeface="Happy Font TH"/>
                <a:ea typeface="Happy Font TH"/>
                <a:cs typeface="Happy Font TH"/>
                <a:sym typeface="Happy Font TH"/>
              </a:rPr>
              <a:t>atas</a:t>
            </a:r>
            <a:r>
              <a:rPr lang="en-US" sz="3600" dirty="0">
                <a:solidFill>
                  <a:schemeClr val="bg1"/>
                </a:solidFill>
                <a:latin typeface="Happy Font TH"/>
                <a:ea typeface="Happy Font TH"/>
                <a:cs typeface="Happy Font TH"/>
                <a:sym typeface="Happy Font TH"/>
              </a:rPr>
              <a:t> </a:t>
            </a:r>
            <a:r>
              <a:rPr lang="en-US" sz="3600" dirty="0" err="1">
                <a:solidFill>
                  <a:schemeClr val="bg1"/>
                </a:solidFill>
                <a:latin typeface="Happy Font TH"/>
                <a:ea typeface="Happy Font TH"/>
                <a:cs typeface="Happy Font TH"/>
                <a:sym typeface="Happy Font TH"/>
              </a:rPr>
              <a:t>Perencanaan</a:t>
            </a:r>
            <a:r>
              <a:rPr lang="en-US" sz="3600" dirty="0">
                <a:solidFill>
                  <a:schemeClr val="bg1"/>
                </a:solidFill>
                <a:latin typeface="Happy Font TH"/>
                <a:ea typeface="Happy Font TH"/>
                <a:cs typeface="Happy Font TH"/>
                <a:sym typeface="Happy Font TH"/>
              </a:rPr>
              <a:t> </a:t>
            </a:r>
            <a:r>
              <a:rPr lang="en-US" sz="3600" dirty="0" err="1">
                <a:solidFill>
                  <a:schemeClr val="bg1"/>
                </a:solidFill>
                <a:latin typeface="Happy Font TH"/>
                <a:ea typeface="Happy Font TH"/>
                <a:cs typeface="Happy Font TH"/>
                <a:sym typeface="Happy Font TH"/>
              </a:rPr>
              <a:t>Pajak</a:t>
            </a:r>
            <a:r>
              <a:rPr lang="en-US" sz="3600" dirty="0">
                <a:solidFill>
                  <a:schemeClr val="bg1"/>
                </a:solidFill>
                <a:latin typeface="Happy Font TH"/>
                <a:ea typeface="Happy Font TH"/>
                <a:cs typeface="Happy Font TH"/>
                <a:sym typeface="Happy Font TH"/>
              </a:rPr>
              <a:t> </a:t>
            </a:r>
          </a:p>
        </p:txBody>
      </p:sp>
      <p:sp>
        <p:nvSpPr>
          <p:cNvPr id="28" name="TextBox 28"/>
          <p:cNvSpPr txBox="1"/>
          <p:nvPr/>
        </p:nvSpPr>
        <p:spPr>
          <a:xfrm>
            <a:off x="11106273" y="5654049"/>
            <a:ext cx="6409790" cy="933523"/>
          </a:xfrm>
          <a:prstGeom prst="rect">
            <a:avLst/>
          </a:prstGeom>
        </p:spPr>
        <p:txBody>
          <a:bodyPr lIns="0" tIns="0" rIns="0" bIns="0" rtlCol="0" anchor="t">
            <a:spAutoFit/>
          </a:bodyPr>
          <a:lstStyle/>
          <a:p>
            <a:pPr algn="ctr">
              <a:lnSpc>
                <a:spcPts val="3600"/>
              </a:lnSpc>
            </a:pPr>
            <a:r>
              <a:rPr lang="en-US" sz="3600" dirty="0" err="1">
                <a:solidFill>
                  <a:schemeClr val="bg1"/>
                </a:solidFill>
                <a:latin typeface="Happy Font TH"/>
                <a:ea typeface="Happy Font TH"/>
                <a:cs typeface="Happy Font TH"/>
                <a:sym typeface="Happy Font TH"/>
              </a:rPr>
              <a:t>MencariKelemahan</a:t>
            </a:r>
            <a:r>
              <a:rPr lang="en-US" sz="3600" dirty="0">
                <a:solidFill>
                  <a:schemeClr val="bg1"/>
                </a:solidFill>
                <a:latin typeface="Happy Font TH"/>
                <a:ea typeface="Happy Font TH"/>
                <a:cs typeface="Happy Font TH"/>
                <a:sym typeface="Happy Font TH"/>
              </a:rPr>
              <a:t> dan </a:t>
            </a:r>
            <a:r>
              <a:rPr lang="en-US" sz="3600" dirty="0" err="1">
                <a:solidFill>
                  <a:schemeClr val="bg1"/>
                </a:solidFill>
                <a:latin typeface="Happy Font TH"/>
                <a:ea typeface="Happy Font TH"/>
                <a:cs typeface="Happy Font TH"/>
                <a:sym typeface="Happy Font TH"/>
              </a:rPr>
              <a:t>Memperbaiki</a:t>
            </a:r>
            <a:r>
              <a:rPr lang="en-US" sz="3600" dirty="0">
                <a:solidFill>
                  <a:schemeClr val="bg1"/>
                </a:solidFill>
                <a:latin typeface="Happy Font TH"/>
                <a:ea typeface="Happy Font TH"/>
                <a:cs typeface="Happy Font TH"/>
                <a:sym typeface="Happy Font TH"/>
              </a:rPr>
              <a:t> </a:t>
            </a:r>
            <a:r>
              <a:rPr lang="en-US" sz="3600" dirty="0" err="1">
                <a:solidFill>
                  <a:schemeClr val="bg1"/>
                </a:solidFill>
                <a:latin typeface="Happy Font TH"/>
                <a:ea typeface="Happy Font TH"/>
                <a:cs typeface="Happy Font TH"/>
                <a:sym typeface="Happy Font TH"/>
              </a:rPr>
              <a:t>Rencana</a:t>
            </a:r>
            <a:r>
              <a:rPr lang="en-US" sz="3600" dirty="0">
                <a:solidFill>
                  <a:schemeClr val="bg1"/>
                </a:solidFill>
                <a:latin typeface="Happy Font TH"/>
                <a:ea typeface="Happy Font TH"/>
                <a:cs typeface="Happy Font TH"/>
                <a:sym typeface="Happy Font TH"/>
              </a:rPr>
              <a:t> </a:t>
            </a:r>
            <a:r>
              <a:rPr lang="en-US" sz="3600" dirty="0" err="1">
                <a:solidFill>
                  <a:schemeClr val="bg1"/>
                </a:solidFill>
                <a:latin typeface="Happy Font TH"/>
                <a:ea typeface="Happy Font TH"/>
                <a:cs typeface="Happy Font TH"/>
                <a:sym typeface="Happy Font TH"/>
              </a:rPr>
              <a:t>Pajak</a:t>
            </a:r>
            <a:endParaRPr lang="en-US" sz="3600" dirty="0">
              <a:solidFill>
                <a:schemeClr val="bg1"/>
              </a:solidFill>
              <a:latin typeface="Happy Font TH"/>
              <a:ea typeface="Happy Font TH"/>
              <a:cs typeface="Happy Font TH"/>
              <a:sym typeface="Happy Font TH"/>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sp>
        <p:nvSpPr>
          <p:cNvPr id="2" name="Freeform 2"/>
          <p:cNvSpPr/>
          <p:nvPr/>
        </p:nvSpPr>
        <p:spPr>
          <a:xfrm>
            <a:off x="2001818" y="3359299"/>
            <a:ext cx="14284364" cy="4250020"/>
          </a:xfrm>
          <a:custGeom>
            <a:avLst/>
            <a:gdLst/>
            <a:ahLst/>
            <a:cxnLst/>
            <a:rect l="l" t="t" r="r" b="b"/>
            <a:pathLst>
              <a:path w="14284364" h="4250020">
                <a:moveTo>
                  <a:pt x="0" y="0"/>
                </a:moveTo>
                <a:lnTo>
                  <a:pt x="14284364" y="0"/>
                </a:lnTo>
                <a:lnTo>
                  <a:pt x="14284364" y="4250020"/>
                </a:lnTo>
                <a:lnTo>
                  <a:pt x="0" y="42500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7789908">
            <a:off x="11542157" y="6798870"/>
            <a:ext cx="14879435" cy="12119976"/>
          </a:xfrm>
          <a:custGeom>
            <a:avLst/>
            <a:gdLst/>
            <a:ahLst/>
            <a:cxnLst/>
            <a:rect l="l" t="t" r="r" b="b"/>
            <a:pathLst>
              <a:path w="14879435" h="12119976">
                <a:moveTo>
                  <a:pt x="0" y="0"/>
                </a:moveTo>
                <a:lnTo>
                  <a:pt x="14879435" y="0"/>
                </a:lnTo>
                <a:lnTo>
                  <a:pt x="14879435" y="12119976"/>
                </a:lnTo>
                <a:lnTo>
                  <a:pt x="0" y="12119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402530">
            <a:off x="-5130616" y="-7677049"/>
            <a:ext cx="12318631" cy="10034085"/>
          </a:xfrm>
          <a:custGeom>
            <a:avLst/>
            <a:gdLst/>
            <a:ahLst/>
            <a:cxnLst/>
            <a:rect l="l" t="t" r="r" b="b"/>
            <a:pathLst>
              <a:path w="12318631" h="10034085">
                <a:moveTo>
                  <a:pt x="0" y="0"/>
                </a:moveTo>
                <a:lnTo>
                  <a:pt x="12318632" y="0"/>
                </a:lnTo>
                <a:lnTo>
                  <a:pt x="12318632" y="10034085"/>
                </a:lnTo>
                <a:lnTo>
                  <a:pt x="0" y="100340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483027">
            <a:off x="15111537" y="2895124"/>
            <a:ext cx="1115134" cy="928349"/>
          </a:xfrm>
          <a:custGeom>
            <a:avLst/>
            <a:gdLst/>
            <a:ahLst/>
            <a:cxnLst/>
            <a:rect l="l" t="t" r="r" b="b"/>
            <a:pathLst>
              <a:path w="1115134" h="928349">
                <a:moveTo>
                  <a:pt x="0" y="0"/>
                </a:moveTo>
                <a:lnTo>
                  <a:pt x="1115134" y="0"/>
                </a:lnTo>
                <a:lnTo>
                  <a:pt x="1115134" y="928350"/>
                </a:lnTo>
                <a:lnTo>
                  <a:pt x="0" y="9283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483027">
            <a:off x="471133" y="598341"/>
            <a:ext cx="1115134" cy="928349"/>
          </a:xfrm>
          <a:custGeom>
            <a:avLst/>
            <a:gdLst/>
            <a:ahLst/>
            <a:cxnLst/>
            <a:rect l="l" t="t" r="r" b="b"/>
            <a:pathLst>
              <a:path w="1115134" h="928349">
                <a:moveTo>
                  <a:pt x="0" y="0"/>
                </a:moveTo>
                <a:lnTo>
                  <a:pt x="1115134" y="0"/>
                </a:lnTo>
                <a:lnTo>
                  <a:pt x="1115134" y="928349"/>
                </a:lnTo>
                <a:lnTo>
                  <a:pt x="0" y="928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4373251" y="3797449"/>
            <a:ext cx="10379161" cy="2804921"/>
          </a:xfrm>
          <a:prstGeom prst="rect">
            <a:avLst/>
          </a:prstGeom>
        </p:spPr>
        <p:txBody>
          <a:bodyPr lIns="0" tIns="0" rIns="0" bIns="0" rtlCol="0" anchor="t">
            <a:spAutoFit/>
          </a:bodyPr>
          <a:lstStyle/>
          <a:p>
            <a:pPr algn="ctr">
              <a:lnSpc>
                <a:spcPts val="10373"/>
              </a:lnSpc>
            </a:pPr>
            <a:r>
              <a:rPr lang="en-US" sz="13299" spc="-984" dirty="0" err="1">
                <a:solidFill>
                  <a:schemeClr val="accent6">
                    <a:lumMod val="50000"/>
                  </a:schemeClr>
                </a:solidFill>
                <a:latin typeface="Happy Font TH"/>
                <a:ea typeface="Happy Font TH"/>
                <a:cs typeface="Happy Font TH"/>
                <a:sym typeface="Happy Font TH"/>
              </a:rPr>
              <a:t>Sesi</a:t>
            </a:r>
            <a:endParaRPr lang="en-US" sz="13299" spc="-984" dirty="0">
              <a:solidFill>
                <a:schemeClr val="accent6">
                  <a:lumMod val="50000"/>
                </a:schemeClr>
              </a:solidFill>
              <a:latin typeface="Happy Font TH"/>
              <a:ea typeface="Happy Font TH"/>
              <a:cs typeface="Happy Font TH"/>
              <a:sym typeface="Happy Font TH"/>
            </a:endParaRPr>
          </a:p>
          <a:p>
            <a:pPr algn="ctr">
              <a:lnSpc>
                <a:spcPts val="10373"/>
              </a:lnSpc>
            </a:pPr>
            <a:r>
              <a:rPr lang="en-US" sz="13299" spc="-984" dirty="0" err="1">
                <a:solidFill>
                  <a:schemeClr val="accent6">
                    <a:lumMod val="50000"/>
                  </a:schemeClr>
                </a:solidFill>
                <a:latin typeface="Happy Font TH"/>
                <a:ea typeface="Happy Font TH"/>
                <a:cs typeface="Happy Font TH"/>
                <a:sym typeface="Happy Font TH"/>
              </a:rPr>
              <a:t>Pertanyaan</a:t>
            </a:r>
            <a:endParaRPr lang="en-US" sz="13299" spc="-984" dirty="0">
              <a:solidFill>
                <a:schemeClr val="accent6">
                  <a:lumMod val="50000"/>
                </a:schemeClr>
              </a:solidFill>
              <a:latin typeface="Happy Font TH"/>
              <a:ea typeface="Happy Font TH"/>
              <a:cs typeface="Happy Font TH"/>
              <a:sym typeface="Happy Font TH"/>
            </a:endParaRPr>
          </a:p>
        </p:txBody>
      </p:sp>
      <p:sp>
        <p:nvSpPr>
          <p:cNvPr id="8" name="Freeform 8"/>
          <p:cNvSpPr/>
          <p:nvPr/>
        </p:nvSpPr>
        <p:spPr>
          <a:xfrm flipH="1">
            <a:off x="1028700" y="4026388"/>
            <a:ext cx="6022764" cy="8001256"/>
          </a:xfrm>
          <a:custGeom>
            <a:avLst/>
            <a:gdLst/>
            <a:ahLst/>
            <a:cxnLst/>
            <a:rect l="l" t="t" r="r" b="b"/>
            <a:pathLst>
              <a:path w="6022764" h="8001256">
                <a:moveTo>
                  <a:pt x="6022764" y="0"/>
                </a:moveTo>
                <a:lnTo>
                  <a:pt x="0" y="0"/>
                </a:lnTo>
                <a:lnTo>
                  <a:pt x="0" y="8001256"/>
                </a:lnTo>
                <a:lnTo>
                  <a:pt x="6022764" y="8001256"/>
                </a:lnTo>
                <a:lnTo>
                  <a:pt x="6022764"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5603526" y="427312"/>
            <a:ext cx="1734873" cy="1744388"/>
          </a:xfrm>
          <a:custGeom>
            <a:avLst/>
            <a:gdLst/>
            <a:ahLst/>
            <a:cxnLst/>
            <a:rect l="l" t="t" r="r" b="b"/>
            <a:pathLst>
              <a:path w="1734873" h="1744388">
                <a:moveTo>
                  <a:pt x="0" y="0"/>
                </a:moveTo>
                <a:lnTo>
                  <a:pt x="1734873" y="0"/>
                </a:lnTo>
                <a:lnTo>
                  <a:pt x="1734873" y="1744388"/>
                </a:lnTo>
                <a:lnTo>
                  <a:pt x="0" y="17443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480423">
            <a:off x="15935268" y="6708602"/>
            <a:ext cx="1801574" cy="3947673"/>
          </a:xfrm>
          <a:custGeom>
            <a:avLst/>
            <a:gdLst/>
            <a:ahLst/>
            <a:cxnLst/>
            <a:rect l="l" t="t" r="r" b="b"/>
            <a:pathLst>
              <a:path w="1801574" h="3947673">
                <a:moveTo>
                  <a:pt x="0" y="0"/>
                </a:moveTo>
                <a:lnTo>
                  <a:pt x="1801575" y="0"/>
                </a:lnTo>
                <a:lnTo>
                  <a:pt x="1801575" y="3947673"/>
                </a:lnTo>
                <a:lnTo>
                  <a:pt x="0" y="394767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a:off x="12957291" y="6840123"/>
            <a:ext cx="2646234" cy="3684630"/>
          </a:xfrm>
          <a:custGeom>
            <a:avLst/>
            <a:gdLst/>
            <a:ahLst/>
            <a:cxnLst/>
            <a:rect l="l" t="t" r="r" b="b"/>
            <a:pathLst>
              <a:path w="2646234" h="3684630">
                <a:moveTo>
                  <a:pt x="0" y="0"/>
                </a:moveTo>
                <a:lnTo>
                  <a:pt x="2646235" y="0"/>
                </a:lnTo>
                <a:lnTo>
                  <a:pt x="2646235" y="3684630"/>
                </a:lnTo>
                <a:lnTo>
                  <a:pt x="0" y="368463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rot="-504308">
            <a:off x="4492859" y="1968766"/>
            <a:ext cx="2072610" cy="1390533"/>
          </a:xfrm>
          <a:custGeom>
            <a:avLst/>
            <a:gdLst/>
            <a:ahLst/>
            <a:cxnLst/>
            <a:rect l="l" t="t" r="r" b="b"/>
            <a:pathLst>
              <a:path w="2072610" h="1390533">
                <a:moveTo>
                  <a:pt x="0" y="0"/>
                </a:moveTo>
                <a:lnTo>
                  <a:pt x="2072610" y="0"/>
                </a:lnTo>
                <a:lnTo>
                  <a:pt x="2072610" y="1390533"/>
                </a:lnTo>
                <a:lnTo>
                  <a:pt x="0" y="139053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351</Words>
  <Application>Microsoft Office PowerPoint</Application>
  <PresentationFormat>Custom</PresentationFormat>
  <Paragraphs>38</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Happy Font TH</vt:lpstr>
      <vt:lpstr>Arial</vt:lpstr>
      <vt:lpstr>Roboto Bold</vt:lpstr>
      <vt:lpstr>Calibri</vt:lpstr>
      <vt:lpstr>Arimo</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Coklat dan Krem Ilustrasi Lucu Presentasi Tugas Kelompok</dc:title>
  <cp:lastModifiedBy>SUNFLOWERS .</cp:lastModifiedBy>
  <cp:revision>2</cp:revision>
  <dcterms:created xsi:type="dcterms:W3CDTF">2006-08-16T00:00:00Z</dcterms:created>
  <dcterms:modified xsi:type="dcterms:W3CDTF">2024-12-28T14:11:12Z</dcterms:modified>
  <dc:identifier>DAGalRckYWQ</dc:identifier>
</cp:coreProperties>
</file>