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Roca One Bold" charset="1" panose="00000800000000000000"/>
      <p:regular r:id="rId24"/>
    </p:embeddedFont>
    <p:embeddedFont>
      <p:font typeface="Arimo" charset="1" panose="020B0604020202020204"/>
      <p:regular r:id="rId25"/>
    </p:embeddedFont>
    <p:embeddedFont>
      <p:font typeface="Arimo Bold" charset="1" panose="020B0704020202020204"/>
      <p:regular r:id="rId26"/>
    </p:embeddedFont>
    <p:embeddedFont>
      <p:font typeface="Roca One" charset="1" panose="000005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327774" y="-1565474"/>
            <a:ext cx="19864514" cy="2776243"/>
          </a:xfrm>
          <a:custGeom>
            <a:avLst/>
            <a:gdLst/>
            <a:ahLst/>
            <a:cxnLst/>
            <a:rect r="r" b="b" t="t" l="l"/>
            <a:pathLst>
              <a:path h="2776243" w="19864514">
                <a:moveTo>
                  <a:pt x="0" y="0"/>
                </a:moveTo>
                <a:lnTo>
                  <a:pt x="19864514" y="0"/>
                </a:lnTo>
                <a:lnTo>
                  <a:pt x="19864514" y="2776243"/>
                </a:lnTo>
                <a:lnTo>
                  <a:pt x="0" y="27762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76790" y="3699207"/>
            <a:ext cx="17334419" cy="2394585"/>
          </a:xfrm>
          <a:prstGeom prst="rect">
            <a:avLst/>
          </a:prstGeom>
        </p:spPr>
        <p:txBody>
          <a:bodyPr anchor="t" rtlCol="false" tIns="0" lIns="0" bIns="0" rIns="0">
            <a:spAutoFit/>
          </a:bodyPr>
          <a:lstStyle/>
          <a:p>
            <a:pPr algn="ctr">
              <a:lnSpc>
                <a:spcPts val="9090"/>
              </a:lnSpc>
            </a:pPr>
            <a:r>
              <a:rPr lang="en-US" sz="10100" b="true">
                <a:solidFill>
                  <a:srgbClr val="1F3864"/>
                </a:solidFill>
                <a:latin typeface="Roca One Bold"/>
                <a:ea typeface="Roca One Bold"/>
                <a:cs typeface="Roca One Bold"/>
                <a:sym typeface="Roca One Bold"/>
              </a:rPr>
              <a:t>BENTUK USAHA DAN</a:t>
            </a:r>
          </a:p>
          <a:p>
            <a:pPr algn="ctr">
              <a:lnSpc>
                <a:spcPts val="9090"/>
              </a:lnSpc>
            </a:pPr>
            <a:r>
              <a:rPr lang="en-US" sz="10100" b="true">
                <a:solidFill>
                  <a:srgbClr val="1F3864"/>
                </a:solidFill>
                <a:latin typeface="Roca One Bold"/>
                <a:ea typeface="Roca One Bold"/>
                <a:cs typeface="Roca One Bold"/>
                <a:sym typeface="Roca One Bold"/>
              </a:rPr>
              <a:t>PAJAK YANG DIKENAKAN</a:t>
            </a:r>
          </a:p>
        </p:txBody>
      </p:sp>
      <p:sp>
        <p:nvSpPr>
          <p:cNvPr name="Freeform 6" id="6"/>
          <p:cNvSpPr/>
          <p:nvPr/>
        </p:nvSpPr>
        <p:spPr>
          <a:xfrm flipH="false" flipV="false" rot="0">
            <a:off x="15914997" y="1028700"/>
            <a:ext cx="2639856" cy="1569515"/>
          </a:xfrm>
          <a:custGeom>
            <a:avLst/>
            <a:gdLst/>
            <a:ahLst/>
            <a:cxnLst/>
            <a:rect r="r" b="b" t="t" l="l"/>
            <a:pathLst>
              <a:path h="1569515" w="2639856">
                <a:moveTo>
                  <a:pt x="0" y="0"/>
                </a:moveTo>
                <a:lnTo>
                  <a:pt x="2639856" y="0"/>
                </a:lnTo>
                <a:lnTo>
                  <a:pt x="2639856" y="1569515"/>
                </a:lnTo>
                <a:lnTo>
                  <a:pt x="0" y="1569515"/>
                </a:lnTo>
                <a:lnTo>
                  <a:pt x="0" y="0"/>
                </a:lnTo>
                <a:close/>
              </a:path>
            </a:pathLst>
          </a:custGeom>
          <a:blipFill>
            <a:blip r:embed="rId5">
              <a:extLst>
                <a:ext uri="{96DAC541-7B7A-43D3-8B79-37D633B846F1}">
                  <asvg:svgBlip xmlns:asvg="http://schemas.microsoft.com/office/drawing/2016/SVG/main" r:embed="rId6"/>
                </a:ext>
              </a:extLst>
            </a:blip>
            <a:stretch>
              <a:fillRect l="0" t="-216" r="0" b="-216"/>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4" id="14"/>
          <p:cNvSpPr txBox="true"/>
          <p:nvPr/>
        </p:nvSpPr>
        <p:spPr>
          <a:xfrm rot="0">
            <a:off x="4820138" y="6574203"/>
            <a:ext cx="8647724" cy="1059561"/>
          </a:xfrm>
          <a:prstGeom prst="rect">
            <a:avLst/>
          </a:prstGeom>
        </p:spPr>
        <p:txBody>
          <a:bodyPr anchor="t" rtlCol="false" tIns="0" lIns="0" bIns="0" rIns="0">
            <a:spAutoFit/>
          </a:bodyPr>
          <a:lstStyle/>
          <a:p>
            <a:pPr algn="ctr">
              <a:lnSpc>
                <a:spcPts val="4536"/>
              </a:lnSpc>
            </a:pPr>
            <a:r>
              <a:rPr lang="en-US" b="true" sz="4200" spc="39" u="sng">
                <a:solidFill>
                  <a:srgbClr val="1F3864"/>
                </a:solidFill>
                <a:latin typeface="Arimo Bold"/>
                <a:ea typeface="Arimo Bold"/>
                <a:cs typeface="Arimo Bold"/>
                <a:sym typeface="Arimo Bold"/>
              </a:rPr>
              <a:t>Dian Mustika, S.E., M.Sc</a:t>
            </a:r>
          </a:p>
          <a:p>
            <a:pPr algn="ctr">
              <a:lnSpc>
                <a:spcPts val="3888"/>
              </a:lnSpc>
            </a:pPr>
            <a:r>
              <a:rPr lang="en-US" b="true" sz="3600" spc="32">
                <a:solidFill>
                  <a:srgbClr val="1F3864"/>
                </a:solidFill>
                <a:latin typeface="Arimo Bold"/>
                <a:ea typeface="Arimo Bold"/>
                <a:cs typeface="Arimo Bold"/>
                <a:sym typeface="Arimo Bold"/>
              </a:rPr>
              <a:t>NIDN: 0225019501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78115" y="3757591"/>
            <a:ext cx="7300026" cy="4349623"/>
          </a:xfrm>
          <a:prstGeom prst="rect">
            <a:avLst/>
          </a:prstGeom>
        </p:spPr>
        <p:txBody>
          <a:bodyPr anchor="t" rtlCol="false" tIns="0" lIns="0" bIns="0" rIns="0">
            <a:spAutoFit/>
          </a:bodyPr>
          <a:lstStyle/>
          <a:p>
            <a:pPr algn="l">
              <a:lnSpc>
                <a:spcPts val="3857"/>
              </a:lnSpc>
            </a:pPr>
            <a:r>
              <a:rPr lang="en-US" sz="2755">
                <a:solidFill>
                  <a:srgbClr val="F8F3ED"/>
                </a:solidFill>
                <a:latin typeface="Roca One"/>
                <a:ea typeface="Roca One"/>
                <a:cs typeface="Roca One"/>
                <a:sym typeface="Roca One"/>
              </a:rPr>
              <a:t>  6.  Bunga</a:t>
            </a:r>
          </a:p>
          <a:p>
            <a:pPr algn="l">
              <a:lnSpc>
                <a:spcPts val="3857"/>
              </a:lnSpc>
            </a:pPr>
            <a:r>
              <a:rPr lang="en-US" sz="2755">
                <a:solidFill>
                  <a:srgbClr val="F8F3ED"/>
                </a:solidFill>
                <a:latin typeface="Roca One"/>
                <a:ea typeface="Roca One"/>
                <a:cs typeface="Roca One"/>
                <a:sym typeface="Roca One"/>
              </a:rPr>
              <a:t>  7.  Deviden</a:t>
            </a:r>
          </a:p>
          <a:p>
            <a:pPr algn="l">
              <a:lnSpc>
                <a:spcPts val="3857"/>
              </a:lnSpc>
            </a:pPr>
            <a:r>
              <a:rPr lang="en-US" sz="2755">
                <a:solidFill>
                  <a:srgbClr val="F8F3ED"/>
                </a:solidFill>
                <a:latin typeface="Roca One"/>
                <a:ea typeface="Roca One"/>
                <a:cs typeface="Roca One"/>
                <a:sym typeface="Roca One"/>
              </a:rPr>
              <a:t>  8.  Royalti</a:t>
            </a:r>
          </a:p>
          <a:p>
            <a:pPr algn="l">
              <a:lnSpc>
                <a:spcPts val="3857"/>
              </a:lnSpc>
            </a:pPr>
            <a:r>
              <a:rPr lang="en-US" sz="2755">
                <a:solidFill>
                  <a:srgbClr val="F8F3ED"/>
                </a:solidFill>
                <a:latin typeface="Roca One"/>
                <a:ea typeface="Roca One"/>
                <a:cs typeface="Roca One"/>
                <a:sym typeface="Roca One"/>
              </a:rPr>
              <a:t>  9.  Sewa atas penggunaan harta</a:t>
            </a:r>
          </a:p>
          <a:p>
            <a:pPr algn="l">
              <a:lnSpc>
                <a:spcPts val="3857"/>
              </a:lnSpc>
            </a:pPr>
            <a:r>
              <a:rPr lang="en-US" sz="2755">
                <a:solidFill>
                  <a:srgbClr val="F8F3ED"/>
                </a:solidFill>
                <a:latin typeface="Roca One"/>
                <a:ea typeface="Roca One"/>
                <a:cs typeface="Roca One"/>
                <a:sym typeface="Roca One"/>
              </a:rPr>
              <a:t>  10. Penerimaan atau perolahan pembayaran berkala</a:t>
            </a:r>
          </a:p>
          <a:p>
            <a:pPr algn="l">
              <a:lnSpc>
                <a:spcPts val="3857"/>
              </a:lnSpc>
            </a:pPr>
            <a:r>
              <a:rPr lang="en-US" sz="2755">
                <a:solidFill>
                  <a:srgbClr val="F8F3ED"/>
                </a:solidFill>
                <a:latin typeface="Roca One"/>
                <a:ea typeface="Roca One"/>
                <a:cs typeface="Roca One"/>
                <a:sym typeface="Roca One"/>
              </a:rPr>
              <a:t>  11. Keuntungan atas pembebasan utang</a:t>
            </a:r>
          </a:p>
          <a:p>
            <a:pPr algn="l">
              <a:lnSpc>
                <a:spcPts val="3857"/>
              </a:lnSpc>
            </a:pPr>
            <a:r>
              <a:rPr lang="en-US" sz="2755">
                <a:solidFill>
                  <a:srgbClr val="F8F3ED"/>
                </a:solidFill>
                <a:latin typeface="Roca One"/>
                <a:ea typeface="Roca One"/>
                <a:cs typeface="Roca One"/>
                <a:sym typeface="Roca One"/>
              </a:rPr>
              <a:t>  12. Keuntungan selisih kurs mata uang asing</a:t>
            </a:r>
          </a:p>
        </p:txBody>
      </p:sp>
      <p:sp>
        <p:nvSpPr>
          <p:cNvPr name="TextBox 20" id="20"/>
          <p:cNvSpPr txBox="true"/>
          <p:nvPr/>
        </p:nvSpPr>
        <p:spPr>
          <a:xfrm rot="0">
            <a:off x="8678141" y="3170925"/>
            <a:ext cx="7894061" cy="4349623"/>
          </a:xfrm>
          <a:prstGeom prst="rect">
            <a:avLst/>
          </a:prstGeom>
        </p:spPr>
        <p:txBody>
          <a:bodyPr anchor="t" rtlCol="false" tIns="0" lIns="0" bIns="0" rIns="0">
            <a:spAutoFit/>
          </a:bodyPr>
          <a:lstStyle/>
          <a:p>
            <a:pPr algn="l">
              <a:lnSpc>
                <a:spcPts val="3857"/>
              </a:lnSpc>
            </a:pPr>
            <a:r>
              <a:rPr lang="en-US" sz="2755">
                <a:solidFill>
                  <a:srgbClr val="F8F3ED"/>
                </a:solidFill>
                <a:latin typeface="Roca One"/>
                <a:ea typeface="Roca One"/>
                <a:cs typeface="Roca One"/>
                <a:sym typeface="Roca One"/>
              </a:rPr>
              <a:t> </a:t>
            </a:r>
          </a:p>
          <a:p>
            <a:pPr algn="l">
              <a:lnSpc>
                <a:spcPts val="3857"/>
              </a:lnSpc>
            </a:pPr>
            <a:r>
              <a:rPr lang="en-US" sz="2755">
                <a:solidFill>
                  <a:srgbClr val="F8F3ED"/>
                </a:solidFill>
                <a:latin typeface="Roca One"/>
                <a:ea typeface="Roca One"/>
                <a:cs typeface="Roca One"/>
                <a:sym typeface="Roca One"/>
              </a:rPr>
              <a:t>  13. Selisih lebih atas penilaian kembali aset</a:t>
            </a:r>
          </a:p>
          <a:p>
            <a:pPr algn="l">
              <a:lnSpc>
                <a:spcPts val="3857"/>
              </a:lnSpc>
            </a:pPr>
            <a:r>
              <a:rPr lang="en-US" sz="2755">
                <a:solidFill>
                  <a:srgbClr val="F8F3ED"/>
                </a:solidFill>
                <a:latin typeface="Roca One"/>
                <a:ea typeface="Roca One"/>
                <a:cs typeface="Roca One"/>
                <a:sym typeface="Roca One"/>
              </a:rPr>
              <a:t>  14. Premi asuransi</a:t>
            </a:r>
          </a:p>
          <a:p>
            <a:pPr algn="l">
              <a:lnSpc>
                <a:spcPts val="3857"/>
              </a:lnSpc>
            </a:pPr>
            <a:r>
              <a:rPr lang="en-US" sz="2755">
                <a:solidFill>
                  <a:srgbClr val="F8F3ED"/>
                </a:solidFill>
                <a:latin typeface="Roca One"/>
                <a:ea typeface="Roca One"/>
                <a:cs typeface="Roca One"/>
                <a:sym typeface="Roca One"/>
              </a:rPr>
              <a:t>  15. Iuran yang diterima atau diperoleh perkumpulan anggota</a:t>
            </a:r>
          </a:p>
          <a:p>
            <a:pPr algn="l">
              <a:lnSpc>
                <a:spcPts val="3857"/>
              </a:lnSpc>
            </a:pPr>
            <a:r>
              <a:rPr lang="en-US" sz="2755">
                <a:solidFill>
                  <a:srgbClr val="F8F3ED"/>
                </a:solidFill>
                <a:latin typeface="Roca One"/>
                <a:ea typeface="Roca One"/>
                <a:cs typeface="Roca One"/>
                <a:sym typeface="Roca One"/>
              </a:rPr>
              <a:t>  16. Tambahan kekayaan neto</a:t>
            </a:r>
          </a:p>
          <a:p>
            <a:pPr algn="l">
              <a:lnSpc>
                <a:spcPts val="3857"/>
              </a:lnSpc>
            </a:pPr>
            <a:r>
              <a:rPr lang="en-US" sz="2755">
                <a:solidFill>
                  <a:srgbClr val="F8F3ED"/>
                </a:solidFill>
                <a:latin typeface="Roca One"/>
                <a:ea typeface="Roca One"/>
                <a:cs typeface="Roca One"/>
                <a:sym typeface="Roca One"/>
              </a:rPr>
              <a:t>  17. Penghasilan dari usaha berbasis syariah</a:t>
            </a:r>
          </a:p>
          <a:p>
            <a:pPr algn="l">
              <a:lnSpc>
                <a:spcPts val="3857"/>
              </a:lnSpc>
            </a:pPr>
            <a:r>
              <a:rPr lang="en-US" sz="2755">
                <a:solidFill>
                  <a:srgbClr val="F8F3ED"/>
                </a:solidFill>
                <a:latin typeface="Roca One"/>
                <a:ea typeface="Roca One"/>
                <a:cs typeface="Roca One"/>
                <a:sym typeface="Roca One"/>
              </a:rPr>
              <a:t>  18. Imbalan bunga </a:t>
            </a:r>
          </a:p>
          <a:p>
            <a:pPr algn="l">
              <a:lnSpc>
                <a:spcPts val="3857"/>
              </a:lnSpc>
            </a:pPr>
            <a:r>
              <a:rPr lang="en-US" sz="2755">
                <a:solidFill>
                  <a:srgbClr val="F8F3ED"/>
                </a:solidFill>
                <a:latin typeface="Roca One"/>
                <a:ea typeface="Roca One"/>
                <a:cs typeface="Roca One"/>
                <a:sym typeface="Roca One"/>
              </a:rPr>
              <a:t>  19. Surplus Bank Indonesia</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72747"/>
            <a:ext cx="15306804" cy="4800168"/>
          </a:xfrm>
          <a:prstGeom prst="rect">
            <a:avLst/>
          </a:prstGeom>
        </p:spPr>
        <p:txBody>
          <a:bodyPr anchor="t" rtlCol="false" tIns="0" lIns="0" bIns="0" rIns="0">
            <a:spAutoFit/>
          </a:bodyPr>
          <a:lstStyle/>
          <a:p>
            <a:pPr algn="l" marL="774575" indent="-258192" lvl="2">
              <a:lnSpc>
                <a:spcPts val="4743"/>
              </a:lnSpc>
              <a:buFont typeface="Arial"/>
              <a:buChar char="⚬"/>
            </a:pPr>
            <a:r>
              <a:rPr lang="en-US" b="true" sz="3387">
                <a:solidFill>
                  <a:srgbClr val="F8F3ED"/>
                </a:solidFill>
                <a:latin typeface="Arimo Bold"/>
                <a:ea typeface="Arimo Bold"/>
                <a:cs typeface="Arimo Bold"/>
                <a:sym typeface="Arimo Bold"/>
              </a:rPr>
              <a:t>Penghasilan yang Dikecualikan sebagai Objek Pajak Penghasilan </a:t>
            </a:r>
          </a:p>
          <a:p>
            <a:pPr algn="l" marL="774575" indent="-258192" lvl="2">
              <a:lnSpc>
                <a:spcPts val="4743"/>
              </a:lnSpc>
            </a:pPr>
            <a:r>
              <a:rPr lang="en-US" sz="3387">
                <a:solidFill>
                  <a:srgbClr val="F8F3ED"/>
                </a:solidFill>
                <a:latin typeface="Roca One"/>
                <a:ea typeface="Roca One"/>
                <a:cs typeface="Roca One"/>
                <a:sym typeface="Roca One"/>
              </a:rPr>
              <a:t>1. Bantuan atau sumbangan</a:t>
            </a:r>
          </a:p>
          <a:p>
            <a:pPr algn="l" marL="774575" indent="-258192" lvl="2">
              <a:lnSpc>
                <a:spcPts val="4743"/>
              </a:lnSpc>
            </a:pPr>
            <a:r>
              <a:rPr lang="en-US" sz="3387">
                <a:solidFill>
                  <a:srgbClr val="F8F3ED"/>
                </a:solidFill>
                <a:latin typeface="Roca One"/>
                <a:ea typeface="Roca One"/>
                <a:cs typeface="Roca One"/>
                <a:sym typeface="Roca One"/>
              </a:rPr>
              <a:t>2. Harta hibahan yang diterima keluarga sejarah</a:t>
            </a:r>
          </a:p>
          <a:p>
            <a:pPr algn="l" marL="774575" indent="-258192" lvl="2">
              <a:lnSpc>
                <a:spcPts val="4743"/>
              </a:lnSpc>
            </a:pPr>
            <a:r>
              <a:rPr lang="en-US" sz="3387">
                <a:solidFill>
                  <a:srgbClr val="F8F3ED"/>
                </a:solidFill>
                <a:latin typeface="Roca One"/>
                <a:ea typeface="Roca One"/>
                <a:cs typeface="Roca One"/>
                <a:sym typeface="Roca One"/>
              </a:rPr>
              <a:t>3. Warisan </a:t>
            </a:r>
          </a:p>
          <a:p>
            <a:pPr algn="l" marL="774575" indent="-258192" lvl="2">
              <a:lnSpc>
                <a:spcPts val="4743"/>
              </a:lnSpc>
            </a:pPr>
            <a:r>
              <a:rPr lang="en-US" sz="3387">
                <a:solidFill>
                  <a:srgbClr val="F8F3ED"/>
                </a:solidFill>
                <a:latin typeface="Roca One"/>
                <a:ea typeface="Roca One"/>
                <a:cs typeface="Roca One"/>
                <a:sym typeface="Roca One"/>
              </a:rPr>
              <a:t>4. Harta yang diterima oleh badan</a:t>
            </a:r>
          </a:p>
          <a:p>
            <a:pPr algn="l" marL="774575" indent="-258192" lvl="2">
              <a:lnSpc>
                <a:spcPts val="4743"/>
              </a:lnSpc>
            </a:pPr>
            <a:r>
              <a:rPr lang="en-US" sz="3387">
                <a:solidFill>
                  <a:srgbClr val="F8F3ED"/>
                </a:solidFill>
                <a:latin typeface="Roca One"/>
                <a:ea typeface="Roca One"/>
                <a:cs typeface="Roca One"/>
                <a:sym typeface="Roca One"/>
              </a:rPr>
              <a:t>5. Penggantian atau imbalan sehubungan atas pekerjaan/jasa</a:t>
            </a:r>
          </a:p>
          <a:p>
            <a:pPr algn="l" marL="774575" indent="-258192" lvl="2">
              <a:lnSpc>
                <a:spcPts val="4743"/>
              </a:lnSpc>
            </a:pPr>
            <a:r>
              <a:rPr lang="en-US" sz="3387">
                <a:solidFill>
                  <a:srgbClr val="F8F3ED"/>
                </a:solidFill>
                <a:latin typeface="Roca One"/>
                <a:ea typeface="Roca One"/>
                <a:cs typeface="Roca One"/>
                <a:sym typeface="Roca One"/>
              </a:rPr>
              <a:t>6. Pembayaran dari perusahaan asuransi kepada orang pribadi</a:t>
            </a:r>
          </a:p>
          <a:p>
            <a:pPr algn="l" marL="774575" indent="-258192" lvl="2">
              <a:lnSpc>
                <a:spcPts val="4743"/>
              </a:lnSpc>
            </a:pPr>
            <a:r>
              <a:rPr lang="en-US" sz="3387">
                <a:solidFill>
                  <a:srgbClr val="F8F3ED"/>
                </a:solidFill>
                <a:latin typeface="Roca One"/>
                <a:ea typeface="Roca One"/>
                <a:cs typeface="Roca One"/>
                <a:sym typeface="Roca One"/>
              </a:rPr>
              <a:t>7. Deviden yang diterima PT</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91797"/>
            <a:ext cx="15306804" cy="4781118"/>
          </a:xfrm>
          <a:prstGeom prst="rect">
            <a:avLst/>
          </a:prstGeom>
        </p:spPr>
        <p:txBody>
          <a:bodyPr anchor="t" rtlCol="false" tIns="0" lIns="0" bIns="0" rIns="0">
            <a:spAutoFit/>
          </a:bodyPr>
          <a:lstStyle/>
          <a:p>
            <a:pPr algn="just">
              <a:lnSpc>
                <a:spcPts val="4743"/>
              </a:lnSpc>
            </a:pPr>
            <a:r>
              <a:rPr lang="en-US" sz="3387">
                <a:solidFill>
                  <a:srgbClr val="F8F3ED"/>
                </a:solidFill>
                <a:latin typeface="Roca One"/>
                <a:ea typeface="Roca One"/>
                <a:cs typeface="Roca One"/>
                <a:sym typeface="Roca One"/>
              </a:rPr>
              <a:t>  8. Iuran yang diterima dari Dana Pensiun</a:t>
            </a:r>
          </a:p>
          <a:p>
            <a:pPr algn="just">
              <a:lnSpc>
                <a:spcPts val="4743"/>
              </a:lnSpc>
            </a:pPr>
            <a:r>
              <a:rPr lang="en-US" sz="3387">
                <a:solidFill>
                  <a:srgbClr val="F8F3ED"/>
                </a:solidFill>
                <a:latin typeface="Roca One"/>
                <a:ea typeface="Roca One"/>
                <a:cs typeface="Roca One"/>
                <a:sym typeface="Roca One"/>
              </a:rPr>
              <a:t>  9. Penghasilan dari modal yan ditanamkan</a:t>
            </a:r>
          </a:p>
          <a:p>
            <a:pPr algn="just">
              <a:lnSpc>
                <a:spcPts val="4743"/>
              </a:lnSpc>
            </a:pPr>
            <a:r>
              <a:rPr lang="en-US" sz="3387">
                <a:solidFill>
                  <a:srgbClr val="F8F3ED"/>
                </a:solidFill>
                <a:latin typeface="Roca One"/>
                <a:ea typeface="Roca One"/>
                <a:cs typeface="Roca One"/>
                <a:sym typeface="Roca One"/>
              </a:rPr>
              <a:t>  10. Bagian laba yang diterima anggota dari Perseroan Komanditer</a:t>
            </a:r>
          </a:p>
          <a:p>
            <a:pPr algn="just">
              <a:lnSpc>
                <a:spcPts val="4743"/>
              </a:lnSpc>
            </a:pPr>
            <a:r>
              <a:rPr lang="en-US" sz="3387">
                <a:solidFill>
                  <a:srgbClr val="F8F3ED"/>
                </a:solidFill>
                <a:latin typeface="Roca One"/>
                <a:ea typeface="Roca One"/>
                <a:cs typeface="Roca One"/>
                <a:sym typeface="Roca One"/>
              </a:rPr>
              <a:t>  11. Penghasilan yang diterima dari perusahaan modal ventura</a:t>
            </a:r>
          </a:p>
          <a:p>
            <a:pPr algn="just">
              <a:lnSpc>
                <a:spcPts val="4743"/>
              </a:lnSpc>
            </a:pPr>
            <a:r>
              <a:rPr lang="en-US" sz="3387">
                <a:solidFill>
                  <a:srgbClr val="F8F3ED"/>
                </a:solidFill>
                <a:latin typeface="Roca One"/>
                <a:ea typeface="Roca One"/>
                <a:cs typeface="Roca One"/>
                <a:sym typeface="Roca One"/>
              </a:rPr>
              <a:t>  12. Beasiswa yang memenuhi syarat tertentu </a:t>
            </a:r>
          </a:p>
          <a:p>
            <a:pPr algn="just">
              <a:lnSpc>
                <a:spcPts val="4743"/>
              </a:lnSpc>
            </a:pPr>
            <a:r>
              <a:rPr lang="en-US" sz="3387">
                <a:solidFill>
                  <a:srgbClr val="F8F3ED"/>
                </a:solidFill>
                <a:latin typeface="Roca One"/>
                <a:ea typeface="Roca One"/>
                <a:cs typeface="Roca One"/>
                <a:sym typeface="Roca One"/>
              </a:rPr>
              <a:t>  13. Sisa lebih uang diterima badan/lembaga nirlaba</a:t>
            </a:r>
          </a:p>
          <a:p>
            <a:pPr algn="l">
              <a:lnSpc>
                <a:spcPts val="4743"/>
              </a:lnSpc>
            </a:pPr>
            <a:r>
              <a:rPr lang="en-US" sz="3387">
                <a:solidFill>
                  <a:srgbClr val="F8F3ED"/>
                </a:solidFill>
                <a:latin typeface="Roca One"/>
                <a:ea typeface="Roca One"/>
                <a:cs typeface="Roca One"/>
                <a:sym typeface="Roca One"/>
              </a:rPr>
              <a:t>  14. Bantuan atau santunan yang dibayangkan oleh Badan Penyelenggara Jaminan Sosial</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72747"/>
            <a:ext cx="15768702" cy="4800168"/>
          </a:xfrm>
          <a:prstGeom prst="rect">
            <a:avLst/>
          </a:prstGeom>
        </p:spPr>
        <p:txBody>
          <a:bodyPr anchor="t" rtlCol="false" tIns="0" lIns="0" bIns="0" rIns="0">
            <a:spAutoFit/>
          </a:bodyPr>
          <a:lstStyle/>
          <a:p>
            <a:pPr algn="l" marL="774575" indent="-258192" lvl="2">
              <a:lnSpc>
                <a:spcPts val="4743"/>
              </a:lnSpc>
              <a:buFont typeface="Arial"/>
              <a:buChar char="⚬"/>
            </a:pPr>
            <a:r>
              <a:rPr lang="en-US" b="true" sz="3387">
                <a:solidFill>
                  <a:srgbClr val="F8F3ED"/>
                </a:solidFill>
                <a:latin typeface="Arimo Bold"/>
                <a:ea typeface="Arimo Bold"/>
                <a:cs typeface="Arimo Bold"/>
                <a:sym typeface="Arimo Bold"/>
              </a:rPr>
              <a:t>Beban-beban yang Boleh Dijadikan Sebagai Pengurang Penghasilan </a:t>
            </a:r>
          </a:p>
          <a:p>
            <a:pPr algn="l" marL="774575" indent="-258192" lvl="2">
              <a:lnSpc>
                <a:spcPts val="4743"/>
              </a:lnSpc>
            </a:pPr>
            <a:r>
              <a:rPr lang="en-US" sz="3387">
                <a:solidFill>
                  <a:srgbClr val="F8F3ED"/>
                </a:solidFill>
                <a:latin typeface="Roca One"/>
                <a:ea typeface="Roca One"/>
                <a:cs typeface="Roca One"/>
                <a:sym typeface="Roca One"/>
              </a:rPr>
              <a:t>1. Pembagian laba</a:t>
            </a:r>
          </a:p>
          <a:p>
            <a:pPr algn="l" marL="774575" indent="-258192" lvl="2">
              <a:lnSpc>
                <a:spcPts val="4743"/>
              </a:lnSpc>
            </a:pPr>
            <a:r>
              <a:rPr lang="en-US" sz="3387">
                <a:solidFill>
                  <a:srgbClr val="F8F3ED"/>
                </a:solidFill>
                <a:latin typeface="Roca One"/>
                <a:ea typeface="Roca One"/>
                <a:cs typeface="Roca One"/>
                <a:sym typeface="Roca One"/>
              </a:rPr>
              <a:t>2. Biaya yang dikeluarkan untuk kepentingan pribadi pemegang saham </a:t>
            </a:r>
          </a:p>
          <a:p>
            <a:pPr algn="l" marL="774575" indent="-258192" lvl="2">
              <a:lnSpc>
                <a:spcPts val="4743"/>
              </a:lnSpc>
            </a:pPr>
            <a:r>
              <a:rPr lang="en-US" sz="3387">
                <a:solidFill>
                  <a:srgbClr val="F8F3ED"/>
                </a:solidFill>
                <a:latin typeface="Roca One"/>
                <a:ea typeface="Roca One"/>
                <a:cs typeface="Roca One"/>
                <a:sym typeface="Roca One"/>
              </a:rPr>
              <a:t>3. Pembentukan atau pemupukan dana cadangan</a:t>
            </a:r>
          </a:p>
          <a:p>
            <a:pPr algn="l" marL="774575" indent="-258192" lvl="2">
              <a:lnSpc>
                <a:spcPts val="4743"/>
              </a:lnSpc>
            </a:pPr>
            <a:r>
              <a:rPr lang="en-US" sz="3387">
                <a:solidFill>
                  <a:srgbClr val="F8F3ED"/>
                </a:solidFill>
                <a:latin typeface="Roca One"/>
                <a:ea typeface="Roca One"/>
                <a:cs typeface="Roca One"/>
                <a:sym typeface="Roca One"/>
              </a:rPr>
              <a:t>4. Premi asuransi </a:t>
            </a:r>
          </a:p>
          <a:p>
            <a:pPr algn="l" marL="774575" indent="-258192" lvl="2">
              <a:lnSpc>
                <a:spcPts val="4743"/>
              </a:lnSpc>
            </a:pPr>
            <a:r>
              <a:rPr lang="en-US" sz="3387">
                <a:solidFill>
                  <a:srgbClr val="F8F3ED"/>
                </a:solidFill>
                <a:latin typeface="Roca One"/>
                <a:ea typeface="Roca One"/>
                <a:cs typeface="Roca One"/>
                <a:sym typeface="Roca One"/>
              </a:rPr>
              <a:t>5. Penggantian/imbalan terkait pekerjaan atau jasa</a:t>
            </a:r>
          </a:p>
          <a:p>
            <a:pPr algn="l" marL="774575" indent="-258192" lvl="2">
              <a:lnSpc>
                <a:spcPts val="4743"/>
              </a:lnSpc>
            </a:pPr>
            <a:r>
              <a:rPr lang="en-US" sz="3387">
                <a:solidFill>
                  <a:srgbClr val="F8F3ED"/>
                </a:solidFill>
                <a:latin typeface="Roca One"/>
                <a:ea typeface="Roca One"/>
                <a:cs typeface="Roca One"/>
                <a:sym typeface="Roca One"/>
              </a:rPr>
              <a:t>6. Jumlah yang melebihi kewajaran yang dibayangkan ke pemegang saham</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175441" y="3098777"/>
            <a:ext cx="15677348" cy="4908626"/>
          </a:xfrm>
          <a:prstGeom prst="rect">
            <a:avLst/>
          </a:prstGeom>
        </p:spPr>
        <p:txBody>
          <a:bodyPr anchor="t" rtlCol="false" tIns="0" lIns="0" bIns="0" rIns="0">
            <a:spAutoFit/>
          </a:bodyPr>
          <a:lstStyle/>
          <a:p>
            <a:pPr algn="l">
              <a:lnSpc>
                <a:spcPts val="5597"/>
              </a:lnSpc>
            </a:pPr>
            <a:r>
              <a:rPr lang="en-US" sz="3998">
                <a:solidFill>
                  <a:srgbClr val="F8F3ED"/>
                </a:solidFill>
                <a:latin typeface="Roca One"/>
                <a:ea typeface="Roca One"/>
                <a:cs typeface="Roca One"/>
                <a:sym typeface="Roca One"/>
              </a:rPr>
              <a:t>  7. Harta yang dihibahkan, bantuan/sumbangan, dan warisan</a:t>
            </a:r>
          </a:p>
          <a:p>
            <a:pPr algn="l">
              <a:lnSpc>
                <a:spcPts val="5597"/>
              </a:lnSpc>
            </a:pPr>
            <a:r>
              <a:rPr lang="en-US" sz="3998">
                <a:solidFill>
                  <a:srgbClr val="F8F3ED"/>
                </a:solidFill>
                <a:latin typeface="Roca One"/>
                <a:ea typeface="Roca One"/>
                <a:cs typeface="Roca One"/>
                <a:sym typeface="Roca One"/>
              </a:rPr>
              <a:t>  8. Pajak Penghasilan</a:t>
            </a:r>
          </a:p>
          <a:p>
            <a:pPr algn="l">
              <a:lnSpc>
                <a:spcPts val="5597"/>
              </a:lnSpc>
            </a:pPr>
            <a:r>
              <a:rPr lang="en-US" sz="3998">
                <a:solidFill>
                  <a:srgbClr val="F8F3ED"/>
                </a:solidFill>
                <a:latin typeface="Roca One"/>
                <a:ea typeface="Roca One"/>
                <a:cs typeface="Roca One"/>
                <a:sym typeface="Roca One"/>
              </a:rPr>
              <a:t>  9. Biaya yang dikeluarkan untuk kepentingan pribadi wajib pajak</a:t>
            </a:r>
          </a:p>
          <a:p>
            <a:pPr algn="l">
              <a:lnSpc>
                <a:spcPts val="5597"/>
              </a:lnSpc>
            </a:pPr>
            <a:r>
              <a:rPr lang="en-US" sz="3998">
                <a:solidFill>
                  <a:srgbClr val="F8F3ED"/>
                </a:solidFill>
                <a:latin typeface="Roca One"/>
                <a:ea typeface="Roca One"/>
                <a:cs typeface="Roca One"/>
                <a:sym typeface="Roca One"/>
              </a:rPr>
              <a:t>  10. Gaji yang dibayangkan ke anggota persekutuan, firma, atau perseroan komanditer</a:t>
            </a:r>
          </a:p>
          <a:p>
            <a:pPr algn="l">
              <a:lnSpc>
                <a:spcPts val="5597"/>
              </a:lnSpc>
            </a:pPr>
            <a:r>
              <a:rPr lang="en-US" sz="3998">
                <a:solidFill>
                  <a:srgbClr val="F8F3ED"/>
                </a:solidFill>
                <a:latin typeface="Roca One"/>
                <a:ea typeface="Roca One"/>
                <a:cs typeface="Roca One"/>
                <a:sym typeface="Roca One"/>
              </a:rPr>
              <a:t>  11. Sanksi administrasi</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Rekonsiliasi laba fiskal dengan laba komersial</a:t>
            </a:r>
          </a:p>
          <a:p>
            <a:pPr algn="just" marL="774575" indent="-258192" lvl="2">
              <a:lnSpc>
                <a:spcPts val="4743"/>
              </a:lnSpc>
            </a:pPr>
            <a:r>
              <a:rPr lang="en-US" sz="3387">
                <a:solidFill>
                  <a:srgbClr val="F8F3ED"/>
                </a:solidFill>
                <a:latin typeface="Roca One"/>
                <a:ea typeface="Roca One"/>
                <a:cs typeface="Roca One"/>
                <a:sym typeface="Roca One"/>
              </a:rPr>
              <a:t>1. Penyesuaian Fiskal Positif</a:t>
            </a:r>
          </a:p>
          <a:p>
            <a:pPr algn="l" marL="774575" indent="-258192" lvl="2">
              <a:lnSpc>
                <a:spcPts val="4743"/>
              </a:lnSpc>
            </a:pPr>
            <a:r>
              <a:rPr lang="en-US" sz="3387">
                <a:solidFill>
                  <a:srgbClr val="F8F3ED"/>
                </a:solidFill>
                <a:latin typeface="Roca One"/>
                <a:ea typeface="Roca One"/>
                <a:cs typeface="Roca One"/>
                <a:sym typeface="Roca One"/>
              </a:rPr>
              <a:t>Penyesuaian ini akan mengakibatkan jumlah penghasilan menjadi lebih besar, sehingga menaikkan pajak utang.</a:t>
            </a:r>
          </a:p>
          <a:p>
            <a:pPr algn="l" marL="774575" indent="-258192" lvl="2">
              <a:lnSpc>
                <a:spcPts val="4743"/>
              </a:lnSpc>
            </a:pPr>
          </a:p>
          <a:p>
            <a:pPr algn="l" marL="774575" indent="-258192" lvl="2">
              <a:lnSpc>
                <a:spcPts val="4743"/>
              </a:lnSpc>
            </a:pPr>
            <a:r>
              <a:rPr lang="en-US" sz="3387">
                <a:solidFill>
                  <a:srgbClr val="F8F3ED"/>
                </a:solidFill>
                <a:latin typeface="Roca One"/>
                <a:ea typeface="Roca One"/>
                <a:cs typeface="Roca One"/>
                <a:sym typeface="Roca One"/>
              </a:rPr>
              <a:t>2. Penyesuaian Fiskal Negatif</a:t>
            </a:r>
          </a:p>
          <a:p>
            <a:pPr algn="l" marL="774575" indent="-258192" lvl="2">
              <a:lnSpc>
                <a:spcPts val="4743"/>
              </a:lnSpc>
            </a:pPr>
            <a:r>
              <a:rPr lang="en-US" sz="3387">
                <a:solidFill>
                  <a:srgbClr val="F8F3ED"/>
                </a:solidFill>
                <a:latin typeface="Roca One"/>
                <a:ea typeface="Roca One"/>
                <a:cs typeface="Roca One"/>
                <a:sym typeface="Roca One"/>
              </a:rPr>
              <a:t>Penyesuaian ini mengakibatkan jumlah penghasilan menjadi lebih kecil, sehingga menurunkan pajak terutang.</a:t>
            </a:r>
          </a:p>
        </p:txBody>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028700" y="3049129"/>
            <a:ext cx="16009361" cy="6083681"/>
          </a:xfrm>
          <a:prstGeom prst="rect">
            <a:avLst/>
          </a:prstGeom>
        </p:spPr>
        <p:txBody>
          <a:bodyPr anchor="t" rtlCol="false" tIns="0" lIns="0" bIns="0" rIns="0">
            <a:spAutoFit/>
          </a:bodyPr>
          <a:lstStyle/>
          <a:p>
            <a:pPr algn="l" marL="881348" indent="-293783" lvl="2">
              <a:lnSpc>
                <a:spcPts val="5398"/>
              </a:lnSpc>
              <a:buFont typeface="Arial"/>
              <a:buChar char="⚬"/>
            </a:pPr>
            <a:r>
              <a:rPr lang="en-US" b="true" sz="3855">
                <a:solidFill>
                  <a:srgbClr val="F8F3ED"/>
                </a:solidFill>
                <a:latin typeface="Arimo Bold"/>
                <a:ea typeface="Arimo Bold"/>
                <a:cs typeface="Arimo Bold"/>
                <a:sym typeface="Arimo Bold"/>
              </a:rPr>
              <a:t>Beda Permanen dan Temporer</a:t>
            </a:r>
          </a:p>
          <a:p>
            <a:pPr algn="l" marL="881348" indent="-293783" lvl="2">
              <a:lnSpc>
                <a:spcPts val="5398"/>
              </a:lnSpc>
            </a:pPr>
            <a:r>
              <a:rPr lang="en-US" sz="3855">
                <a:solidFill>
                  <a:srgbClr val="F8F3ED"/>
                </a:solidFill>
                <a:latin typeface="Roca One"/>
                <a:ea typeface="Roca One"/>
                <a:cs typeface="Roca One"/>
                <a:sym typeface="Roca One"/>
              </a:rPr>
              <a:t>1. </a:t>
            </a:r>
            <a:r>
              <a:rPr lang="en-US" b="true" sz="3855">
                <a:solidFill>
                  <a:srgbClr val="F8F3ED"/>
                </a:solidFill>
                <a:latin typeface="Roca One Bold"/>
                <a:ea typeface="Roca One Bold"/>
                <a:cs typeface="Roca One Bold"/>
                <a:sym typeface="Roca One Bold"/>
              </a:rPr>
              <a:t>Beda permanen</a:t>
            </a:r>
            <a:r>
              <a:rPr lang="en-US" sz="3855">
                <a:solidFill>
                  <a:srgbClr val="F8F3ED"/>
                </a:solidFill>
                <a:latin typeface="Roca One"/>
                <a:ea typeface="Roca One"/>
                <a:cs typeface="Roca One"/>
                <a:sym typeface="Roca One"/>
              </a:rPr>
              <a:t>, adalah perbedaan antara pengakuan laba fiskal dan laba komersial yang bersifat tidak akan terpulihkan. Perbedaan ini terjadi karena perbedaan sifat transaksi antara pembukuan komersial dan fiskal, yang tidak akan berubah seiring berjalannya waktu. </a:t>
            </a:r>
          </a:p>
          <a:p>
            <a:pPr algn="l" marL="881348" indent="-293783" lvl="2">
              <a:lnSpc>
                <a:spcPts val="5398"/>
              </a:lnSpc>
            </a:pPr>
            <a:r>
              <a:rPr lang="en-US" sz="3855">
                <a:solidFill>
                  <a:srgbClr val="F8F3ED"/>
                </a:solidFill>
                <a:latin typeface="Roca One"/>
                <a:ea typeface="Roca One"/>
                <a:cs typeface="Roca One"/>
                <a:sym typeface="Roca One"/>
              </a:rPr>
              <a:t>Contoh: biaya yang tidak dapat dikurangkan (non-deductible expenses) dan objek PPh final.</a:t>
            </a:r>
          </a:p>
          <a:p>
            <a:pPr algn="l" marL="881348" indent="-293783" lvl="2">
              <a:lnSpc>
                <a:spcPts val="5398"/>
              </a:lnSpc>
            </a:pP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63222"/>
            <a:ext cx="15156119" cy="4157523"/>
          </a:xfrm>
          <a:prstGeom prst="rect">
            <a:avLst/>
          </a:prstGeom>
        </p:spPr>
        <p:txBody>
          <a:bodyPr anchor="t" rtlCol="false" tIns="0" lIns="0" bIns="0" rIns="0">
            <a:spAutoFit/>
          </a:bodyPr>
          <a:lstStyle/>
          <a:p>
            <a:pPr algn="l">
              <a:lnSpc>
                <a:spcPts val="5518"/>
              </a:lnSpc>
            </a:pPr>
            <a:r>
              <a:rPr lang="en-US" sz="3942">
                <a:solidFill>
                  <a:srgbClr val="F8F3ED"/>
                </a:solidFill>
                <a:latin typeface="Roca One"/>
                <a:ea typeface="Roca One"/>
                <a:cs typeface="Roca One"/>
                <a:sym typeface="Roca One"/>
              </a:rPr>
              <a:t> 2. </a:t>
            </a:r>
            <a:r>
              <a:rPr lang="en-US" sz="3942" b="true">
                <a:solidFill>
                  <a:srgbClr val="F8F3ED"/>
                </a:solidFill>
                <a:latin typeface="Roca One Bold"/>
                <a:ea typeface="Roca One Bold"/>
                <a:cs typeface="Roca One Bold"/>
                <a:sym typeface="Roca One Bold"/>
              </a:rPr>
              <a:t>Beda temporer</a:t>
            </a:r>
            <a:r>
              <a:rPr lang="en-US" sz="3942">
                <a:solidFill>
                  <a:srgbClr val="F8F3ED"/>
                </a:solidFill>
                <a:latin typeface="Roca One"/>
                <a:ea typeface="Roca One"/>
                <a:cs typeface="Roca One"/>
                <a:sym typeface="Roca One"/>
              </a:rPr>
              <a:t>, adalah perbedaan antara pengakuan laba fiskal dan laba komersial yang bersifat sementara. Perbedaan ini hanya sementara dan tidak akan memyebabkan perubahan permanen pada total penghasilan yang dikenakan pajak.</a:t>
            </a:r>
          </a:p>
          <a:p>
            <a:pPr algn="l">
              <a:lnSpc>
                <a:spcPts val="5518"/>
              </a:lnSpc>
            </a:pPr>
            <a:r>
              <a:rPr lang="en-US" sz="3942">
                <a:solidFill>
                  <a:srgbClr val="F8F3ED"/>
                </a:solidFill>
                <a:latin typeface="Roca One"/>
                <a:ea typeface="Roca One"/>
                <a:cs typeface="Roca One"/>
                <a:sym typeface="Roca One"/>
              </a:rPr>
              <a:t>Contoh: perbedaan metode penyusutan dan perbedaan masa manfaat aset.</a:t>
            </a:r>
          </a:p>
        </p:txBody>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grpSp>
        <p:nvGrpSpPr>
          <p:cNvPr name="Group 4" id="4"/>
          <p:cNvGrpSpPr/>
          <p:nvPr/>
        </p:nvGrpSpPr>
        <p:grpSpPr>
          <a:xfrm rot="0">
            <a:off x="7273768" y="5081588"/>
            <a:ext cx="3741885" cy="85725"/>
            <a:chOff x="0" y="0"/>
            <a:chExt cx="4989180" cy="114300"/>
          </a:xfrm>
        </p:grpSpPr>
        <p:sp>
          <p:nvSpPr>
            <p:cNvPr name="Freeform 5" id="5"/>
            <p:cNvSpPr/>
            <p:nvPr/>
          </p:nvSpPr>
          <p:spPr>
            <a:xfrm flipH="false" flipV="false" rot="0">
              <a:off x="57150" y="0"/>
              <a:ext cx="4874895" cy="114300"/>
            </a:xfrm>
            <a:custGeom>
              <a:avLst/>
              <a:gdLst/>
              <a:ahLst/>
              <a:cxnLst/>
              <a:rect r="r" b="b" t="t" l="l"/>
              <a:pathLst>
                <a:path h="114300" w="4874895">
                  <a:moveTo>
                    <a:pt x="0" y="0"/>
                  </a:moveTo>
                  <a:lnTo>
                    <a:pt x="4874895" y="0"/>
                  </a:lnTo>
                  <a:lnTo>
                    <a:pt x="4874895" y="114300"/>
                  </a:lnTo>
                  <a:lnTo>
                    <a:pt x="0" y="114300"/>
                  </a:lnTo>
                  <a:close/>
                </a:path>
              </a:pathLst>
            </a:custGeom>
            <a:solidFill>
              <a:srgbClr val="1F3864"/>
            </a:solidFill>
          </p:spPr>
        </p:sp>
      </p:grpSp>
      <p:sp>
        <p:nvSpPr>
          <p:cNvPr name="TextBox 6" id="6"/>
          <p:cNvSpPr txBox="true"/>
          <p:nvPr/>
        </p:nvSpPr>
        <p:spPr>
          <a:xfrm rot="0">
            <a:off x="4670434" y="3685221"/>
            <a:ext cx="10602866" cy="1432560"/>
          </a:xfrm>
          <a:prstGeom prst="rect">
            <a:avLst/>
          </a:prstGeom>
        </p:spPr>
        <p:txBody>
          <a:bodyPr anchor="t" rtlCol="false" tIns="0" lIns="0" bIns="0" rIns="0">
            <a:spAutoFit/>
          </a:bodyPr>
          <a:lstStyle/>
          <a:p>
            <a:pPr algn="l">
              <a:lnSpc>
                <a:spcPts val="10440"/>
              </a:lnSpc>
            </a:pPr>
            <a:r>
              <a:rPr lang="en-US" sz="11600" b="true">
                <a:solidFill>
                  <a:srgbClr val="1F3864"/>
                </a:solidFill>
                <a:latin typeface="Roca One Bold"/>
                <a:ea typeface="Roca One Bold"/>
                <a:cs typeface="Roca One Bold"/>
                <a:sym typeface="Roca One Bold"/>
              </a:rPr>
              <a:t>THANK YOU</a:t>
            </a:r>
          </a:p>
        </p:txBody>
      </p:sp>
      <p:sp>
        <p:nvSpPr>
          <p:cNvPr name="Freeform 7" id="7"/>
          <p:cNvSpPr/>
          <p:nvPr/>
        </p:nvSpPr>
        <p:spPr>
          <a:xfrm flipH="false" flipV="false" rot="0">
            <a:off x="13345429" y="-412901"/>
            <a:ext cx="5243598" cy="3117557"/>
          </a:xfrm>
          <a:custGeom>
            <a:avLst/>
            <a:gdLst/>
            <a:ahLst/>
            <a:cxnLst/>
            <a:rect r="r" b="b" t="t" l="l"/>
            <a:pathLst>
              <a:path h="3117557" w="5243598">
                <a:moveTo>
                  <a:pt x="0" y="0"/>
                </a:moveTo>
                <a:lnTo>
                  <a:pt x="5243598" y="0"/>
                </a:lnTo>
                <a:lnTo>
                  <a:pt x="5243598" y="3117557"/>
                </a:lnTo>
                <a:lnTo>
                  <a:pt x="0" y="3117557"/>
                </a:lnTo>
                <a:lnTo>
                  <a:pt x="0" y="0"/>
                </a:lnTo>
                <a:close/>
              </a:path>
            </a:pathLst>
          </a:custGeom>
          <a:blipFill>
            <a:blip r:embed="rId3">
              <a:extLst>
                <a:ext uri="{96DAC541-7B7A-43D3-8B79-37D633B846F1}">
                  <asvg:svgBlip xmlns:asvg="http://schemas.microsoft.com/office/drawing/2016/SVG/main" r:embed="rId4"/>
                </a:ext>
              </a:extLst>
            </a:blip>
            <a:stretch>
              <a:fillRect l="0" t="-214" r="0" b="-214"/>
            </a:stretch>
          </a:blipFill>
        </p:spPr>
      </p:sp>
      <p:sp>
        <p:nvSpPr>
          <p:cNvPr name="Freeform 8" id="8"/>
          <p:cNvSpPr/>
          <p:nvPr/>
        </p:nvSpPr>
        <p:spPr>
          <a:xfrm flipH="false" flipV="true" rot="0">
            <a:off x="-253361" y="9258300"/>
            <a:ext cx="1940272" cy="1153580"/>
          </a:xfrm>
          <a:custGeom>
            <a:avLst/>
            <a:gdLst/>
            <a:ahLst/>
            <a:cxnLst/>
            <a:rect r="r" b="b" t="t" l="l"/>
            <a:pathLst>
              <a:path h="1153580" w="1940272">
                <a:moveTo>
                  <a:pt x="0" y="1153580"/>
                </a:moveTo>
                <a:lnTo>
                  <a:pt x="1940272" y="1153580"/>
                </a:lnTo>
                <a:lnTo>
                  <a:pt x="1940272" y="0"/>
                </a:lnTo>
                <a:lnTo>
                  <a:pt x="0" y="0"/>
                </a:lnTo>
                <a:lnTo>
                  <a:pt x="0" y="1153580"/>
                </a:lnTo>
                <a:close/>
              </a:path>
            </a:pathLst>
          </a:custGeom>
          <a:blipFill>
            <a:blip r:embed="rId3">
              <a:extLst>
                <a:ext uri="{96DAC541-7B7A-43D3-8B79-37D633B846F1}">
                  <asvg:svgBlip xmlns:asvg="http://schemas.microsoft.com/office/drawing/2016/SVG/main" r:embed="rId4"/>
                </a:ext>
              </a:extLst>
            </a:blip>
            <a:stretch>
              <a:fillRect l="0" t="-293" r="0" b="-293"/>
            </a:stretch>
          </a:blipFill>
        </p:spPr>
      </p:sp>
      <p:sp>
        <p:nvSpPr>
          <p:cNvPr name="Freeform 9" id="9"/>
          <p:cNvSpPr/>
          <p:nvPr/>
        </p:nvSpPr>
        <p:spPr>
          <a:xfrm flipH="false" flipV="true" rot="5400000">
            <a:off x="15813594" y="8629136"/>
            <a:ext cx="2235138" cy="3315728"/>
          </a:xfrm>
          <a:custGeom>
            <a:avLst/>
            <a:gdLst/>
            <a:ahLst/>
            <a:cxnLst/>
            <a:rect r="r" b="b" t="t" l="l"/>
            <a:pathLst>
              <a:path h="3315728" w="2235138">
                <a:moveTo>
                  <a:pt x="0" y="3315728"/>
                </a:moveTo>
                <a:lnTo>
                  <a:pt x="2235138" y="3315728"/>
                </a:lnTo>
                <a:lnTo>
                  <a:pt x="2235138" y="0"/>
                </a:lnTo>
                <a:lnTo>
                  <a:pt x="0" y="0"/>
                </a:lnTo>
                <a:lnTo>
                  <a:pt x="0" y="3315728"/>
                </a:lnTo>
                <a:close/>
              </a:path>
            </a:pathLst>
          </a:custGeom>
          <a:blipFill>
            <a:blip r:embed="rId5">
              <a:extLst>
                <a:ext uri="{96DAC541-7B7A-43D3-8B79-37D633B846F1}">
                  <asvg:svgBlip xmlns:asvg="http://schemas.microsoft.com/office/drawing/2016/SVG/main" r:embed="rId6"/>
                </a:ext>
              </a:extLst>
            </a:blip>
            <a:stretch>
              <a:fillRect l="0" t="-55" r="0" b="-55"/>
            </a:stretch>
          </a:blipFill>
        </p:spPr>
      </p:sp>
      <p:grpSp>
        <p:nvGrpSpPr>
          <p:cNvPr name="Group 10" id="10"/>
          <p:cNvGrpSpPr/>
          <p:nvPr/>
        </p:nvGrpSpPr>
        <p:grpSpPr>
          <a:xfrm rot="0">
            <a:off x="13322278" y="9741488"/>
            <a:ext cx="4990910" cy="552926"/>
            <a:chOff x="0" y="0"/>
            <a:chExt cx="6654546" cy="737234"/>
          </a:xfrm>
        </p:grpSpPr>
        <p:sp>
          <p:nvSpPr>
            <p:cNvPr name="Freeform 11" id="11"/>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2" id="12"/>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3" id="13"/>
          <p:cNvGrpSpPr/>
          <p:nvPr/>
        </p:nvGrpSpPr>
        <p:grpSpPr>
          <a:xfrm rot="0">
            <a:off x="-19050" y="9747617"/>
            <a:ext cx="13326999" cy="543401"/>
            <a:chOff x="0" y="0"/>
            <a:chExt cx="17769332" cy="724534"/>
          </a:xfrm>
        </p:grpSpPr>
        <p:sp>
          <p:nvSpPr>
            <p:cNvPr name="Freeform 14" id="14"/>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5" id="15"/>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6" id="16"/>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7" id="17"/>
          <p:cNvSpPr txBox="true"/>
          <p:nvPr/>
        </p:nvSpPr>
        <p:spPr>
          <a:xfrm rot="0">
            <a:off x="3494282" y="6026147"/>
            <a:ext cx="12955169" cy="1252093"/>
          </a:xfrm>
          <a:prstGeom prst="rect">
            <a:avLst/>
          </a:prstGeom>
        </p:spPr>
        <p:txBody>
          <a:bodyPr anchor="t" rtlCol="false" tIns="0" lIns="0" bIns="0" rIns="0">
            <a:spAutoFit/>
          </a:bodyPr>
          <a:lstStyle/>
          <a:p>
            <a:pPr algn="l">
              <a:lnSpc>
                <a:spcPts val="9104"/>
              </a:lnSpc>
            </a:pPr>
            <a:r>
              <a:rPr lang="en-US" sz="10115" b="true">
                <a:solidFill>
                  <a:srgbClr val="1F3864"/>
                </a:solidFill>
                <a:latin typeface="Roca One Bold"/>
                <a:ea typeface="Roca One Bold"/>
                <a:cs typeface="Roca One Bold"/>
                <a:sym typeface="Roca One Bold"/>
              </a:rPr>
              <a:t>ANY QUESTIONS?</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14782860" y="-203351"/>
            <a:ext cx="3769315" cy="2241029"/>
          </a:xfrm>
          <a:custGeom>
            <a:avLst/>
            <a:gdLst/>
            <a:ahLst/>
            <a:cxnLst/>
            <a:rect r="r" b="b" t="t" l="l"/>
            <a:pathLst>
              <a:path h="2241029" w="3769315">
                <a:moveTo>
                  <a:pt x="0" y="0"/>
                </a:moveTo>
                <a:lnTo>
                  <a:pt x="3769315" y="0"/>
                </a:lnTo>
                <a:lnTo>
                  <a:pt x="3769315" y="2241029"/>
                </a:lnTo>
                <a:lnTo>
                  <a:pt x="0" y="2241029"/>
                </a:lnTo>
                <a:lnTo>
                  <a:pt x="0" y="0"/>
                </a:lnTo>
                <a:close/>
              </a:path>
            </a:pathLst>
          </a:custGeom>
          <a:blipFill>
            <a:blip r:embed="rId3">
              <a:extLst>
                <a:ext uri="{96DAC541-7B7A-43D3-8B79-37D633B846F1}">
                  <asvg:svgBlip xmlns:asvg="http://schemas.microsoft.com/office/drawing/2016/SVG/main" r:embed="rId4"/>
                </a:ext>
              </a:extLst>
            </a:blip>
            <a:stretch>
              <a:fillRect l="0" t="-118" r="0" b="-118"/>
            </a:stretch>
          </a:blipFill>
        </p:spPr>
      </p:sp>
      <p:sp>
        <p:nvSpPr>
          <p:cNvPr name="Freeform 5" id="5"/>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360713" y="3278436"/>
            <a:ext cx="15306804" cy="4125468"/>
          </a:xfrm>
          <a:prstGeom prst="rect">
            <a:avLst/>
          </a:prstGeom>
        </p:spPr>
        <p:txBody>
          <a:bodyPr anchor="t" rtlCol="false" tIns="0" lIns="0" bIns="0" rIns="0">
            <a:spAutoFit/>
          </a:bodyPr>
          <a:lstStyle/>
          <a:p>
            <a:pPr algn="l" marL="761239" indent="-253746" lvl="2">
              <a:lnSpc>
                <a:spcPts val="4662"/>
              </a:lnSpc>
              <a:buFont typeface="Arial"/>
              <a:buChar char="⚬"/>
            </a:pPr>
            <a:r>
              <a:rPr lang="en-US" b="true" sz="3329">
                <a:solidFill>
                  <a:srgbClr val="F8F3ED"/>
                </a:solidFill>
                <a:latin typeface="Arimo Bold"/>
                <a:ea typeface="Arimo Bold"/>
                <a:cs typeface="Arimo Bold"/>
                <a:sym typeface="Arimo Bold"/>
              </a:rPr>
              <a:t>Perseroan Terbatas (PT)</a:t>
            </a:r>
          </a:p>
          <a:p>
            <a:pPr algn="l" marL="761239" indent="-253746" lvl="2">
              <a:lnSpc>
                <a:spcPts val="4662"/>
              </a:lnSpc>
            </a:pPr>
            <a:r>
              <a:rPr lang="en-US" sz="3329">
                <a:solidFill>
                  <a:srgbClr val="F8F3ED"/>
                </a:solidFill>
                <a:latin typeface="Roca One"/>
                <a:ea typeface="Roca One"/>
                <a:cs typeface="Roca One"/>
                <a:sym typeface="Roca One"/>
              </a:rPr>
              <a:t>Badan hukum yang didirikan oleh 2 orang atau lebih dengan modal yang terbagi atas saham, yang dapat berbentuk PT Terbuka atau PT Tertutup.</a:t>
            </a:r>
          </a:p>
          <a:p>
            <a:pPr algn="l" marL="761239" indent="-253746" lvl="2">
              <a:lnSpc>
                <a:spcPts val="4662"/>
              </a:lnSpc>
            </a:pPr>
            <a:r>
              <a:rPr lang="en-US" sz="3329">
                <a:solidFill>
                  <a:srgbClr val="F8F3ED"/>
                </a:solidFill>
                <a:latin typeface="Roca One"/>
                <a:ea typeface="Roca One"/>
                <a:cs typeface="Roca One"/>
                <a:sym typeface="Roca One"/>
              </a:rPr>
              <a:t>Beberapa kewajiban perpajakan yang perlu dipenuhi oleh PT antara lain:</a:t>
            </a:r>
          </a:p>
          <a:p>
            <a:pPr algn="l" marL="761239" indent="-253746" lvl="2">
              <a:lnSpc>
                <a:spcPts val="4662"/>
              </a:lnSpc>
              <a:buAutoNum type="arabicPeriod" startAt="1"/>
            </a:pPr>
            <a:r>
              <a:rPr lang="en-US" sz="3329">
                <a:solidFill>
                  <a:srgbClr val="F8F3ED"/>
                </a:solidFill>
                <a:latin typeface="Roca One"/>
                <a:ea typeface="Roca One"/>
                <a:cs typeface="Roca One"/>
                <a:sym typeface="Roca One"/>
              </a:rPr>
              <a:t>Pajak Penghasilan (PPh)</a:t>
            </a:r>
          </a:p>
          <a:p>
            <a:pPr algn="l" marL="761239" indent="-253746" lvl="2">
              <a:lnSpc>
                <a:spcPts val="4662"/>
              </a:lnSpc>
              <a:buAutoNum type="arabicPeriod" startAt="1"/>
            </a:pPr>
            <a:r>
              <a:rPr lang="en-US" sz="3329">
                <a:solidFill>
                  <a:srgbClr val="F8F3ED"/>
                </a:solidFill>
                <a:latin typeface="Roca One"/>
                <a:ea typeface="Roca One"/>
                <a:cs typeface="Roca One"/>
                <a:sym typeface="Roca One"/>
              </a:rPr>
              <a:t>Pajak Pertambahan Nilai (PPN)</a:t>
            </a:r>
          </a:p>
          <a:p>
            <a:pPr algn="l" marL="761239" indent="-253746" lvl="2">
              <a:lnSpc>
                <a:spcPts val="4662"/>
              </a:lnSpc>
              <a:buAutoNum type="arabicPeriod" startAt="1"/>
            </a:pPr>
            <a:r>
              <a:rPr lang="en-US" sz="3329">
                <a:solidFill>
                  <a:srgbClr val="F8F3ED"/>
                </a:solidFill>
                <a:latin typeface="Roca One"/>
                <a:ea typeface="Roca One"/>
                <a:cs typeface="Roca One"/>
                <a:sym typeface="Roca One"/>
              </a:rPr>
              <a:t>Pajak Daerah</a:t>
            </a:r>
          </a:p>
        </p:txBody>
      </p:sp>
      <p:sp>
        <p:nvSpPr>
          <p:cNvPr name="Freeform 7" id="7"/>
          <p:cNvSpPr/>
          <p:nvPr/>
        </p:nvSpPr>
        <p:spPr>
          <a:xfrm flipH="false" flipV="false" rot="0">
            <a:off x="16038669" y="8258884"/>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5" id="15"/>
          <p:cNvGrpSpPr/>
          <p:nvPr/>
        </p:nvGrpSpPr>
        <p:grpSpPr>
          <a:xfrm rot="0">
            <a:off x="985837" y="2214119"/>
            <a:ext cx="7901197" cy="85725"/>
            <a:chOff x="0" y="0"/>
            <a:chExt cx="10534929" cy="114300"/>
          </a:xfrm>
        </p:grpSpPr>
        <p:sp>
          <p:nvSpPr>
            <p:cNvPr name="Freeform 16" id="16"/>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7" id="17"/>
          <p:cNvGrpSpPr/>
          <p:nvPr/>
        </p:nvGrpSpPr>
        <p:grpSpPr>
          <a:xfrm rot="0">
            <a:off x="6529763" y="2214119"/>
            <a:ext cx="7901197" cy="85725"/>
            <a:chOff x="0" y="0"/>
            <a:chExt cx="10534929" cy="114300"/>
          </a:xfrm>
        </p:grpSpPr>
        <p:sp>
          <p:nvSpPr>
            <p:cNvPr name="Freeform 18" id="18"/>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9" id="19"/>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MACAM-MACAM BENTUK USAHA DALAM MANAJEMEN PERPAJAKAN</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14782860" y="-203351"/>
            <a:ext cx="3769315" cy="2241029"/>
          </a:xfrm>
          <a:custGeom>
            <a:avLst/>
            <a:gdLst/>
            <a:ahLst/>
            <a:cxnLst/>
            <a:rect r="r" b="b" t="t" l="l"/>
            <a:pathLst>
              <a:path h="2241029" w="3769315">
                <a:moveTo>
                  <a:pt x="0" y="0"/>
                </a:moveTo>
                <a:lnTo>
                  <a:pt x="3769315" y="0"/>
                </a:lnTo>
                <a:lnTo>
                  <a:pt x="3769315" y="2241029"/>
                </a:lnTo>
                <a:lnTo>
                  <a:pt x="0" y="2241029"/>
                </a:lnTo>
                <a:lnTo>
                  <a:pt x="0" y="0"/>
                </a:lnTo>
                <a:close/>
              </a:path>
            </a:pathLst>
          </a:custGeom>
          <a:blipFill>
            <a:blip r:embed="rId3">
              <a:extLst>
                <a:ext uri="{96DAC541-7B7A-43D3-8B79-37D633B846F1}">
                  <asvg:svgBlip xmlns:asvg="http://schemas.microsoft.com/office/drawing/2016/SVG/main" r:embed="rId4"/>
                </a:ext>
              </a:extLst>
            </a:blip>
            <a:stretch>
              <a:fillRect l="0" t="-118" r="0" b="-118"/>
            </a:stretch>
          </a:blipFill>
        </p:spPr>
      </p:sp>
      <p:sp>
        <p:nvSpPr>
          <p:cNvPr name="Freeform 5" id="5"/>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Commanditaire Vennootschap (CV)</a:t>
            </a:r>
          </a:p>
          <a:p>
            <a:pPr algn="l" marL="774575" indent="-258192" lvl="2">
              <a:lnSpc>
                <a:spcPts val="4743"/>
              </a:lnSpc>
            </a:pPr>
            <a:r>
              <a:rPr lang="en-US" sz="3387">
                <a:solidFill>
                  <a:srgbClr val="F8F3ED"/>
                </a:solidFill>
                <a:latin typeface="Roca One"/>
                <a:ea typeface="Roca One"/>
                <a:cs typeface="Roca One"/>
                <a:sym typeface="Roca One"/>
              </a:rPr>
              <a:t>Bentuk perusahaan yang didirikan oleh 2 orang atau lebih, di mana terdapat 2 jenis sekutu dengan peran dan tanggung jawab yang berbeda.</a:t>
            </a:r>
          </a:p>
          <a:p>
            <a:pPr algn="l" marL="774575" indent="-258192" lvl="2">
              <a:lnSpc>
                <a:spcPts val="4743"/>
              </a:lnSpc>
            </a:pPr>
            <a:r>
              <a:rPr lang="en-US" sz="3387">
                <a:solidFill>
                  <a:srgbClr val="F8F3ED"/>
                </a:solidFill>
                <a:latin typeface="Roca One"/>
                <a:ea typeface="Roca One"/>
                <a:cs typeface="Roca One"/>
                <a:sym typeface="Roca One"/>
              </a:rPr>
              <a:t>Beberapa hal yang perlu diperhatikan dalam manajemen perpajakan CV, yakni:</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Pajak Penghasilan (PPh)</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Pajak Pertambahan Nilai (PPN).</a:t>
            </a:r>
          </a:p>
        </p:txBody>
      </p:sp>
      <p:sp>
        <p:nvSpPr>
          <p:cNvPr name="Freeform 7" id="7"/>
          <p:cNvSpPr/>
          <p:nvPr/>
        </p:nvSpPr>
        <p:spPr>
          <a:xfrm flipH="false" flipV="false" rot="0">
            <a:off x="16038669" y="8258884"/>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5" id="15"/>
          <p:cNvGrpSpPr/>
          <p:nvPr/>
        </p:nvGrpSpPr>
        <p:grpSpPr>
          <a:xfrm rot="0">
            <a:off x="985837" y="2214119"/>
            <a:ext cx="7901197" cy="85725"/>
            <a:chOff x="0" y="0"/>
            <a:chExt cx="10534929" cy="114300"/>
          </a:xfrm>
        </p:grpSpPr>
        <p:sp>
          <p:nvSpPr>
            <p:cNvPr name="Freeform 16" id="16"/>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7" id="17"/>
          <p:cNvGrpSpPr/>
          <p:nvPr/>
        </p:nvGrpSpPr>
        <p:grpSpPr>
          <a:xfrm rot="0">
            <a:off x="6529763" y="2214119"/>
            <a:ext cx="7901197" cy="85725"/>
            <a:chOff x="0" y="0"/>
            <a:chExt cx="10534929" cy="114300"/>
          </a:xfrm>
        </p:grpSpPr>
        <p:sp>
          <p:nvSpPr>
            <p:cNvPr name="Freeform 18" id="18"/>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9" id="19"/>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MACAM-MACAM BENTUK USAHA DALAM MANAJEMEN PERPAJAKAN</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14782860" y="-203351"/>
            <a:ext cx="3769315" cy="2241029"/>
          </a:xfrm>
          <a:custGeom>
            <a:avLst/>
            <a:gdLst/>
            <a:ahLst/>
            <a:cxnLst/>
            <a:rect r="r" b="b" t="t" l="l"/>
            <a:pathLst>
              <a:path h="2241029" w="3769315">
                <a:moveTo>
                  <a:pt x="0" y="0"/>
                </a:moveTo>
                <a:lnTo>
                  <a:pt x="3769315" y="0"/>
                </a:lnTo>
                <a:lnTo>
                  <a:pt x="3769315" y="2241029"/>
                </a:lnTo>
                <a:lnTo>
                  <a:pt x="0" y="2241029"/>
                </a:lnTo>
                <a:lnTo>
                  <a:pt x="0" y="0"/>
                </a:lnTo>
                <a:close/>
              </a:path>
            </a:pathLst>
          </a:custGeom>
          <a:blipFill>
            <a:blip r:embed="rId3">
              <a:extLst>
                <a:ext uri="{96DAC541-7B7A-43D3-8B79-37D633B846F1}">
                  <asvg:svgBlip xmlns:asvg="http://schemas.microsoft.com/office/drawing/2016/SVG/main" r:embed="rId4"/>
                </a:ext>
              </a:extLst>
            </a:blip>
            <a:stretch>
              <a:fillRect l="0" t="-118" r="0" b="-118"/>
            </a:stretch>
          </a:blipFill>
        </p:spPr>
      </p:sp>
      <p:sp>
        <p:nvSpPr>
          <p:cNvPr name="Freeform 5" id="5"/>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Koperasi</a:t>
            </a:r>
          </a:p>
          <a:p>
            <a:pPr algn="l" marL="774575" indent="-258192" lvl="2">
              <a:lnSpc>
                <a:spcPts val="4743"/>
              </a:lnSpc>
            </a:pPr>
            <a:r>
              <a:rPr lang="en-US" sz="3387">
                <a:solidFill>
                  <a:srgbClr val="F8F3ED"/>
                </a:solidFill>
                <a:latin typeface="Roca One"/>
                <a:ea typeface="Roca One"/>
                <a:cs typeface="Roca One"/>
                <a:sym typeface="Roca One"/>
              </a:rPr>
              <a:t>Badan usaha yang beranggotakan orang-orang atau badan hukum koperasi yang menjalankan kegiatan ekonomi berdasarkan prinsip koperasi.</a:t>
            </a:r>
          </a:p>
          <a:p>
            <a:pPr algn="l" marL="774575" indent="-258192" lvl="2">
              <a:lnSpc>
                <a:spcPts val="4743"/>
              </a:lnSpc>
            </a:pPr>
            <a:r>
              <a:rPr lang="en-US" sz="3387">
                <a:solidFill>
                  <a:srgbClr val="F8F3ED"/>
                </a:solidFill>
                <a:latin typeface="Roca One"/>
                <a:ea typeface="Roca One"/>
                <a:cs typeface="Roca One"/>
                <a:sym typeface="Roca One"/>
              </a:rPr>
              <a:t>Beberapa kewajiban perpajakan yang perlu dipenuhi koperasi, adalah:</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Pajak Penghasilan (PPh)</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Pajak Pertambahan Nilai (PPN)</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Pajak Daerah </a:t>
            </a:r>
          </a:p>
        </p:txBody>
      </p:sp>
      <p:sp>
        <p:nvSpPr>
          <p:cNvPr name="Freeform 7" id="7"/>
          <p:cNvSpPr/>
          <p:nvPr/>
        </p:nvSpPr>
        <p:spPr>
          <a:xfrm flipH="false" flipV="false" rot="0">
            <a:off x="16038669" y="8258884"/>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5" id="15"/>
          <p:cNvGrpSpPr/>
          <p:nvPr/>
        </p:nvGrpSpPr>
        <p:grpSpPr>
          <a:xfrm rot="0">
            <a:off x="985837" y="2214119"/>
            <a:ext cx="7901197" cy="85725"/>
            <a:chOff x="0" y="0"/>
            <a:chExt cx="10534929" cy="114300"/>
          </a:xfrm>
        </p:grpSpPr>
        <p:sp>
          <p:nvSpPr>
            <p:cNvPr name="Freeform 16" id="16"/>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7" id="17"/>
          <p:cNvGrpSpPr/>
          <p:nvPr/>
        </p:nvGrpSpPr>
        <p:grpSpPr>
          <a:xfrm rot="0">
            <a:off x="6529763" y="2214119"/>
            <a:ext cx="7901197" cy="85725"/>
            <a:chOff x="0" y="0"/>
            <a:chExt cx="10534929" cy="114300"/>
          </a:xfrm>
        </p:grpSpPr>
        <p:sp>
          <p:nvSpPr>
            <p:cNvPr name="Freeform 18" id="18"/>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9" id="19"/>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MACAM-MACAM BENTUK USAHA DALAM MANAJEMEN PERPAJAKAN</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14782860" y="-203351"/>
            <a:ext cx="3769315" cy="2241029"/>
          </a:xfrm>
          <a:custGeom>
            <a:avLst/>
            <a:gdLst/>
            <a:ahLst/>
            <a:cxnLst/>
            <a:rect r="r" b="b" t="t" l="l"/>
            <a:pathLst>
              <a:path h="2241029" w="3769315">
                <a:moveTo>
                  <a:pt x="0" y="0"/>
                </a:moveTo>
                <a:lnTo>
                  <a:pt x="3769315" y="0"/>
                </a:lnTo>
                <a:lnTo>
                  <a:pt x="3769315" y="2241029"/>
                </a:lnTo>
                <a:lnTo>
                  <a:pt x="0" y="2241029"/>
                </a:lnTo>
                <a:lnTo>
                  <a:pt x="0" y="0"/>
                </a:lnTo>
                <a:close/>
              </a:path>
            </a:pathLst>
          </a:custGeom>
          <a:blipFill>
            <a:blip r:embed="rId3">
              <a:extLst>
                <a:ext uri="{96DAC541-7B7A-43D3-8B79-37D633B846F1}">
                  <asvg:svgBlip xmlns:asvg="http://schemas.microsoft.com/office/drawing/2016/SVG/main" r:embed="rId4"/>
                </a:ext>
              </a:extLst>
            </a:blip>
            <a:stretch>
              <a:fillRect l="0" t="-118" r="0" b="-118"/>
            </a:stretch>
          </a:blipFill>
        </p:spPr>
      </p:sp>
      <p:sp>
        <p:nvSpPr>
          <p:cNvPr name="Freeform 5" id="5"/>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Yayasan</a:t>
            </a:r>
          </a:p>
          <a:p>
            <a:pPr algn="just" marL="774575" indent="-258192" lvl="2">
              <a:lnSpc>
                <a:spcPts val="4743"/>
              </a:lnSpc>
            </a:pPr>
            <a:r>
              <a:rPr lang="en-US" sz="3387">
                <a:solidFill>
                  <a:srgbClr val="F8F3ED"/>
                </a:solidFill>
                <a:latin typeface="Roca One"/>
                <a:ea typeface="Roca One"/>
                <a:cs typeface="Roca One"/>
                <a:sym typeface="Roca One"/>
              </a:rPr>
              <a:t>Badan hukum yang didirikan dengan tujuan sosial, keagamaan, atau kemanusiaan, dan secara  hukum tidak bertujuan untuk mencari keuntungan.</a:t>
            </a:r>
          </a:p>
          <a:p>
            <a:pPr algn="just" marL="774575" indent="-258192" lvl="2">
              <a:lnSpc>
                <a:spcPts val="4743"/>
              </a:lnSpc>
            </a:pPr>
            <a:r>
              <a:rPr lang="en-US" sz="3387">
                <a:solidFill>
                  <a:srgbClr val="F8F3ED"/>
                </a:solidFill>
                <a:latin typeface="Roca One"/>
                <a:ea typeface="Roca One"/>
                <a:cs typeface="Roca One"/>
                <a:sym typeface="Roca One"/>
              </a:rPr>
              <a:t>Beberapa kewajiban perpajakan yang perlu diperhatikan oleh yayasan, yakni:</a:t>
            </a:r>
          </a:p>
          <a:p>
            <a:pPr algn="just" marL="774575" indent="-258192" lvl="2">
              <a:lnSpc>
                <a:spcPts val="4743"/>
              </a:lnSpc>
              <a:buAutoNum type="arabicPeriod" startAt="1"/>
            </a:pPr>
            <a:r>
              <a:rPr lang="en-US" sz="3387">
                <a:solidFill>
                  <a:srgbClr val="F8F3ED"/>
                </a:solidFill>
                <a:latin typeface="Roca One"/>
                <a:ea typeface="Roca One"/>
                <a:cs typeface="Roca One"/>
                <a:sym typeface="Roca One"/>
              </a:rPr>
              <a:t>Pajak Penghasilan (PPh)</a:t>
            </a:r>
          </a:p>
          <a:p>
            <a:pPr algn="just" marL="774575" indent="-258192" lvl="2">
              <a:lnSpc>
                <a:spcPts val="4743"/>
              </a:lnSpc>
              <a:buAutoNum type="arabicPeriod" startAt="1"/>
            </a:pPr>
            <a:r>
              <a:rPr lang="en-US" sz="3387">
                <a:solidFill>
                  <a:srgbClr val="F8F3ED"/>
                </a:solidFill>
                <a:latin typeface="Roca One"/>
                <a:ea typeface="Roca One"/>
                <a:cs typeface="Roca One"/>
                <a:sym typeface="Roca One"/>
              </a:rPr>
              <a:t>Pajak Daerah.</a:t>
            </a:r>
          </a:p>
        </p:txBody>
      </p:sp>
      <p:sp>
        <p:nvSpPr>
          <p:cNvPr name="Freeform 7" id="7"/>
          <p:cNvSpPr/>
          <p:nvPr/>
        </p:nvSpPr>
        <p:spPr>
          <a:xfrm flipH="false" flipV="false" rot="0">
            <a:off x="16038669" y="8258884"/>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5" id="15"/>
          <p:cNvGrpSpPr/>
          <p:nvPr/>
        </p:nvGrpSpPr>
        <p:grpSpPr>
          <a:xfrm rot="0">
            <a:off x="985837" y="2214119"/>
            <a:ext cx="7901197" cy="85725"/>
            <a:chOff x="0" y="0"/>
            <a:chExt cx="10534929" cy="114300"/>
          </a:xfrm>
        </p:grpSpPr>
        <p:sp>
          <p:nvSpPr>
            <p:cNvPr name="Freeform 16" id="16"/>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7" id="17"/>
          <p:cNvGrpSpPr/>
          <p:nvPr/>
        </p:nvGrpSpPr>
        <p:grpSpPr>
          <a:xfrm rot="0">
            <a:off x="6529763" y="2214119"/>
            <a:ext cx="7901197" cy="85725"/>
            <a:chOff x="0" y="0"/>
            <a:chExt cx="10534929" cy="114300"/>
          </a:xfrm>
        </p:grpSpPr>
        <p:sp>
          <p:nvSpPr>
            <p:cNvPr name="Freeform 18" id="18"/>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9" id="19"/>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MACAM-MACAM BENTUK USAHA DALAM MANAJEMEN PERPAJAKAN</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false" rot="0">
            <a:off x="14782860" y="-203351"/>
            <a:ext cx="3769315" cy="2241029"/>
          </a:xfrm>
          <a:custGeom>
            <a:avLst/>
            <a:gdLst/>
            <a:ahLst/>
            <a:cxnLst/>
            <a:rect r="r" b="b" t="t" l="l"/>
            <a:pathLst>
              <a:path h="2241029" w="3769315">
                <a:moveTo>
                  <a:pt x="0" y="0"/>
                </a:moveTo>
                <a:lnTo>
                  <a:pt x="3769315" y="0"/>
                </a:lnTo>
                <a:lnTo>
                  <a:pt x="3769315" y="2241029"/>
                </a:lnTo>
                <a:lnTo>
                  <a:pt x="0" y="2241029"/>
                </a:lnTo>
                <a:lnTo>
                  <a:pt x="0" y="0"/>
                </a:lnTo>
                <a:close/>
              </a:path>
            </a:pathLst>
          </a:custGeom>
          <a:blipFill>
            <a:blip r:embed="rId3">
              <a:extLst>
                <a:ext uri="{96DAC541-7B7A-43D3-8B79-37D633B846F1}">
                  <asvg:svgBlip xmlns:asvg="http://schemas.microsoft.com/office/drawing/2016/SVG/main" r:embed="rId4"/>
                </a:ext>
              </a:extLst>
            </a:blip>
            <a:stretch>
              <a:fillRect l="0" t="-118" r="0" b="-118"/>
            </a:stretch>
          </a:blipFill>
        </p:spPr>
      </p:sp>
      <p:sp>
        <p:nvSpPr>
          <p:cNvPr name="Freeform 5" id="5"/>
          <p:cNvSpPr/>
          <p:nvPr/>
        </p:nvSpPr>
        <p:spPr>
          <a:xfrm flipH="false" flipV="false" rot="0">
            <a:off x="16038669" y="8258884"/>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3322278" y="9741488"/>
            <a:ext cx="4990910" cy="552926"/>
            <a:chOff x="0" y="0"/>
            <a:chExt cx="6654546" cy="737234"/>
          </a:xfrm>
        </p:grpSpPr>
        <p:sp>
          <p:nvSpPr>
            <p:cNvPr name="Freeform 7" id="7"/>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8" id="8"/>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9" id="9"/>
          <p:cNvGrpSpPr/>
          <p:nvPr/>
        </p:nvGrpSpPr>
        <p:grpSpPr>
          <a:xfrm rot="0">
            <a:off x="-19050" y="9747617"/>
            <a:ext cx="13326999" cy="543401"/>
            <a:chOff x="0" y="0"/>
            <a:chExt cx="17769332" cy="724534"/>
          </a:xfrm>
        </p:grpSpPr>
        <p:sp>
          <p:nvSpPr>
            <p:cNvPr name="Freeform 10" id="1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1" id="11"/>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2" id="12"/>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3" id="13"/>
          <p:cNvGrpSpPr/>
          <p:nvPr/>
        </p:nvGrpSpPr>
        <p:grpSpPr>
          <a:xfrm rot="0">
            <a:off x="985837" y="2214119"/>
            <a:ext cx="7901197" cy="85725"/>
            <a:chOff x="0" y="0"/>
            <a:chExt cx="10534929" cy="114300"/>
          </a:xfrm>
        </p:grpSpPr>
        <p:sp>
          <p:nvSpPr>
            <p:cNvPr name="Freeform 14" id="14"/>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5" id="15"/>
          <p:cNvGrpSpPr/>
          <p:nvPr/>
        </p:nvGrpSpPr>
        <p:grpSpPr>
          <a:xfrm rot="0">
            <a:off x="6529763" y="2214119"/>
            <a:ext cx="7901197" cy="85725"/>
            <a:chOff x="0" y="0"/>
            <a:chExt cx="10534929" cy="114300"/>
          </a:xfrm>
        </p:grpSpPr>
        <p:sp>
          <p:nvSpPr>
            <p:cNvPr name="Freeform 16" id="16"/>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7" id="17"/>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MACAM-MACAM BENTUK USAHA DALAM MANAJEMEN PERPAJAKAN</a:t>
            </a:r>
          </a:p>
        </p:txBody>
      </p:sp>
      <p:sp>
        <p:nvSpPr>
          <p:cNvPr name="Freeform 18" id="18"/>
          <p:cNvSpPr/>
          <p:nvPr/>
        </p:nvSpPr>
        <p:spPr>
          <a:xfrm flipH="false" flipV="false" rot="0">
            <a:off x="3127675" y="2921448"/>
            <a:ext cx="11774303" cy="969560"/>
          </a:xfrm>
          <a:custGeom>
            <a:avLst/>
            <a:gdLst/>
            <a:ahLst/>
            <a:cxnLst/>
            <a:rect r="r" b="b" t="t" l="l"/>
            <a:pathLst>
              <a:path h="969560" w="11774303">
                <a:moveTo>
                  <a:pt x="0" y="0"/>
                </a:moveTo>
                <a:lnTo>
                  <a:pt x="11774303" y="0"/>
                </a:lnTo>
                <a:lnTo>
                  <a:pt x="11774303" y="969560"/>
                </a:lnTo>
                <a:lnTo>
                  <a:pt x="0" y="9695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28700" y="4514884"/>
            <a:ext cx="7475095" cy="4161983"/>
            <a:chOff x="0" y="0"/>
            <a:chExt cx="9966793" cy="5549311"/>
          </a:xfrm>
        </p:grpSpPr>
        <p:sp>
          <p:nvSpPr>
            <p:cNvPr name="Freeform 20" id="20"/>
            <p:cNvSpPr/>
            <p:nvPr/>
          </p:nvSpPr>
          <p:spPr>
            <a:xfrm flipH="false" flipV="false" rot="0">
              <a:off x="0" y="0"/>
              <a:ext cx="9966833" cy="5549265"/>
            </a:xfrm>
            <a:custGeom>
              <a:avLst/>
              <a:gdLst/>
              <a:ahLst/>
              <a:cxnLst/>
              <a:rect r="r" b="b" t="t" l="l"/>
              <a:pathLst>
                <a:path h="5549265" w="9966833">
                  <a:moveTo>
                    <a:pt x="0" y="0"/>
                  </a:moveTo>
                  <a:lnTo>
                    <a:pt x="9966833" y="0"/>
                  </a:lnTo>
                  <a:lnTo>
                    <a:pt x="9966833" y="5549265"/>
                  </a:lnTo>
                  <a:lnTo>
                    <a:pt x="0" y="5549265"/>
                  </a:lnTo>
                  <a:lnTo>
                    <a:pt x="0" y="0"/>
                  </a:lnTo>
                  <a:close/>
                </a:path>
              </a:pathLst>
            </a:custGeom>
            <a:blipFill>
              <a:blip r:embed="rId9"/>
              <a:stretch>
                <a:fillRect l="0" t="0" r="0" b="-103574"/>
              </a:stretch>
            </a:blipFill>
          </p:spPr>
        </p:sp>
      </p:grpSp>
      <p:sp>
        <p:nvSpPr>
          <p:cNvPr name="TextBox 21" id="21"/>
          <p:cNvSpPr txBox="true"/>
          <p:nvPr/>
        </p:nvSpPr>
        <p:spPr>
          <a:xfrm rot="0">
            <a:off x="3303135" y="3056714"/>
            <a:ext cx="11423384" cy="622827"/>
          </a:xfrm>
          <a:prstGeom prst="rect">
            <a:avLst/>
          </a:prstGeom>
        </p:spPr>
        <p:txBody>
          <a:bodyPr anchor="t" rtlCol="false" tIns="0" lIns="0" bIns="0" rIns="0">
            <a:spAutoFit/>
          </a:bodyPr>
          <a:lstStyle/>
          <a:p>
            <a:pPr algn="l">
              <a:lnSpc>
                <a:spcPts val="5040"/>
              </a:lnSpc>
            </a:pPr>
            <a:r>
              <a:rPr lang="en-US" sz="3600" b="true">
                <a:solidFill>
                  <a:srgbClr val="F8F3ED"/>
                </a:solidFill>
                <a:latin typeface="Roca One Bold"/>
                <a:ea typeface="Roca One Bold"/>
                <a:cs typeface="Roca One Bold"/>
                <a:sym typeface="Roca One Bold"/>
              </a:rPr>
              <a:t>Kewajiban perpajakan berdasarkan bentuk usaha</a:t>
            </a:r>
          </a:p>
        </p:txBody>
      </p:sp>
      <p:grpSp>
        <p:nvGrpSpPr>
          <p:cNvPr name="Group 22" id="22"/>
          <p:cNvGrpSpPr/>
          <p:nvPr/>
        </p:nvGrpSpPr>
        <p:grpSpPr>
          <a:xfrm rot="0">
            <a:off x="9277427" y="4514884"/>
            <a:ext cx="7475095" cy="4333564"/>
            <a:chOff x="0" y="0"/>
            <a:chExt cx="9966793" cy="5778085"/>
          </a:xfrm>
        </p:grpSpPr>
        <p:sp>
          <p:nvSpPr>
            <p:cNvPr name="Freeform 23" id="23"/>
            <p:cNvSpPr/>
            <p:nvPr/>
          </p:nvSpPr>
          <p:spPr>
            <a:xfrm flipH="false" flipV="false" rot="0">
              <a:off x="0" y="0"/>
              <a:ext cx="9966833" cy="5778119"/>
            </a:xfrm>
            <a:custGeom>
              <a:avLst/>
              <a:gdLst/>
              <a:ahLst/>
              <a:cxnLst/>
              <a:rect r="r" b="b" t="t" l="l"/>
              <a:pathLst>
                <a:path h="5778119" w="9966833">
                  <a:moveTo>
                    <a:pt x="0" y="0"/>
                  </a:moveTo>
                  <a:lnTo>
                    <a:pt x="9966833" y="0"/>
                  </a:lnTo>
                  <a:lnTo>
                    <a:pt x="9966833" y="5778119"/>
                  </a:lnTo>
                  <a:lnTo>
                    <a:pt x="0" y="5778119"/>
                  </a:lnTo>
                  <a:lnTo>
                    <a:pt x="0" y="0"/>
                  </a:lnTo>
                  <a:close/>
                </a:path>
              </a:pathLst>
            </a:custGeom>
            <a:blipFill>
              <a:blip r:embed="rId9"/>
              <a:stretch>
                <a:fillRect l="0" t="-95511" r="0" b="0"/>
              </a:stretch>
            </a:blipFill>
          </p:spPr>
        </p:sp>
      </p:gr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Subjek Pajak Penghasilan</a:t>
            </a:r>
          </a:p>
          <a:p>
            <a:pPr algn="l" marL="774575" indent="-258192" lvl="2">
              <a:lnSpc>
                <a:spcPts val="4743"/>
              </a:lnSpc>
            </a:pPr>
            <a:r>
              <a:rPr lang="en-US" sz="3387">
                <a:solidFill>
                  <a:srgbClr val="F8F3ED"/>
                </a:solidFill>
                <a:latin typeface="Roca One"/>
                <a:ea typeface="Roca One"/>
                <a:cs typeface="Roca One"/>
                <a:sym typeface="Roca One"/>
              </a:rPr>
              <a:t>Pihak-pihak yang dikenakan kewajiban pajak sesuai ketentuan Undang-Undang Pajak Penghasilan.</a:t>
            </a:r>
          </a:p>
          <a:p>
            <a:pPr algn="l" marL="774575" indent="-258192" lvl="2">
              <a:lnSpc>
                <a:spcPts val="4743"/>
              </a:lnSpc>
            </a:pPr>
            <a:r>
              <a:rPr lang="en-US" sz="3387">
                <a:solidFill>
                  <a:srgbClr val="F8F3ED"/>
                </a:solidFill>
                <a:latin typeface="Roca One"/>
                <a:ea typeface="Roca One"/>
                <a:cs typeface="Roca One"/>
                <a:sym typeface="Roca One"/>
              </a:rPr>
              <a:t>Menurut Pasal 2 ayat 1 Undang-Undang Pajak Penghasilan, yang menjadi subjek pajak adalah:</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Orang Pribadi dan warisan yang belum terbagi</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Badan</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Bentuk Usaha Tetap </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91797"/>
            <a:ext cx="15306804" cy="3581019"/>
          </a:xfrm>
          <a:prstGeom prst="rect">
            <a:avLst/>
          </a:prstGeom>
        </p:spPr>
        <p:txBody>
          <a:bodyPr anchor="t" rtlCol="false" tIns="0" lIns="0" bIns="0" rIns="0">
            <a:spAutoFit/>
          </a:bodyPr>
          <a:lstStyle/>
          <a:p>
            <a:pPr algn="l">
              <a:lnSpc>
                <a:spcPts val="4743"/>
              </a:lnSpc>
            </a:pPr>
            <a:r>
              <a:rPr lang="en-US" sz="3387">
                <a:solidFill>
                  <a:srgbClr val="F8F3ED"/>
                </a:solidFill>
                <a:latin typeface="Roca One"/>
                <a:ea typeface="Roca One"/>
                <a:cs typeface="Roca One"/>
                <a:sym typeface="Roca One"/>
              </a:rPr>
              <a:t>Berikut ini adalah pihak-pihak yang termasuk dalam pengecualian subjek pajak penghasilan: </a:t>
            </a:r>
          </a:p>
          <a:p>
            <a:pPr algn="l">
              <a:lnSpc>
                <a:spcPts val="4743"/>
              </a:lnSpc>
            </a:pPr>
            <a:r>
              <a:rPr lang="en-US" sz="3387">
                <a:solidFill>
                  <a:srgbClr val="F8F3ED"/>
                </a:solidFill>
                <a:latin typeface="Roca One"/>
                <a:ea typeface="Roca One"/>
                <a:cs typeface="Roca One"/>
                <a:sym typeface="Roca One"/>
              </a:rPr>
              <a:t>1. Badan perwakilan negara asing</a:t>
            </a:r>
          </a:p>
          <a:p>
            <a:pPr algn="l">
              <a:lnSpc>
                <a:spcPts val="4743"/>
              </a:lnSpc>
            </a:pPr>
            <a:r>
              <a:rPr lang="en-US" sz="3387">
                <a:solidFill>
                  <a:srgbClr val="F8F3ED"/>
                </a:solidFill>
                <a:latin typeface="Roca One"/>
                <a:ea typeface="Roca One"/>
                <a:cs typeface="Roca One"/>
                <a:sym typeface="Roca One"/>
              </a:rPr>
              <a:t>2. Pejabat diplomatik dan konsulat serta pejabat lain dari negara asing</a:t>
            </a:r>
          </a:p>
          <a:p>
            <a:pPr algn="l">
              <a:lnSpc>
                <a:spcPts val="4743"/>
              </a:lnSpc>
            </a:pPr>
            <a:r>
              <a:rPr lang="en-US" sz="3387">
                <a:solidFill>
                  <a:srgbClr val="F8F3ED"/>
                </a:solidFill>
                <a:latin typeface="Roca One"/>
                <a:ea typeface="Roca One"/>
                <a:cs typeface="Roca One"/>
                <a:sym typeface="Roca One"/>
              </a:rPr>
              <a:t>3. Organisasi internasional yang ditetapkan dengan Keputusan Menteri Keuangan</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3ED"/>
        </a:solidFill>
      </p:bgPr>
    </p:bg>
    <p:spTree>
      <p:nvGrpSpPr>
        <p:cNvPr id="1" name=""/>
        <p:cNvGrpSpPr/>
        <p:nvPr/>
      </p:nvGrpSpPr>
      <p:grpSpPr>
        <a:xfrm>
          <a:off x="0" y="0"/>
          <a:ext cx="0" cy="0"/>
          <a:chOff x="0" y="0"/>
          <a:chExt cx="0" cy="0"/>
        </a:xfrm>
      </p:grpSpPr>
      <p:grpSp>
        <p:nvGrpSpPr>
          <p:cNvPr name="Group 2" id="2"/>
          <p:cNvGrpSpPr/>
          <p:nvPr/>
        </p:nvGrpSpPr>
        <p:grpSpPr>
          <a:xfrm rot="0">
            <a:off x="0" y="0"/>
            <a:ext cx="18554853" cy="10558048"/>
            <a:chOff x="0" y="0"/>
            <a:chExt cx="24739804" cy="14077397"/>
          </a:xfrm>
        </p:grpSpPr>
        <p:sp>
          <p:nvSpPr>
            <p:cNvPr name="Freeform 3" id="3"/>
            <p:cNvSpPr/>
            <p:nvPr/>
          </p:nvSpPr>
          <p:spPr>
            <a:xfrm flipH="false" flipV="false" rot="0">
              <a:off x="0" y="0"/>
              <a:ext cx="24739854" cy="14077442"/>
            </a:xfrm>
            <a:custGeom>
              <a:avLst/>
              <a:gdLst/>
              <a:ahLst/>
              <a:cxnLst/>
              <a:rect r="r" b="b" t="t" l="l"/>
              <a:pathLst>
                <a:path h="14077442" w="24739854">
                  <a:moveTo>
                    <a:pt x="0" y="0"/>
                  </a:moveTo>
                  <a:lnTo>
                    <a:pt x="24739854" y="0"/>
                  </a:lnTo>
                  <a:lnTo>
                    <a:pt x="24739854" y="14077442"/>
                  </a:lnTo>
                  <a:lnTo>
                    <a:pt x="0" y="14077442"/>
                  </a:lnTo>
                  <a:lnTo>
                    <a:pt x="0" y="0"/>
                  </a:lnTo>
                  <a:close/>
                </a:path>
              </a:pathLst>
            </a:custGeom>
            <a:blipFill>
              <a:blip r:embed="rId2"/>
              <a:stretch>
                <a:fillRect l="0" t="-1755" r="0" b="-1755"/>
              </a:stretch>
            </a:blipFill>
          </p:spPr>
        </p:sp>
      </p:grpSp>
      <p:sp>
        <p:nvSpPr>
          <p:cNvPr name="Freeform 4" id="4"/>
          <p:cNvSpPr/>
          <p:nvPr/>
        </p:nvSpPr>
        <p:spPr>
          <a:xfrm flipH="false" flipV="true" rot="0">
            <a:off x="16211102" y="-153672"/>
            <a:ext cx="1653919" cy="2453516"/>
          </a:xfrm>
          <a:custGeom>
            <a:avLst/>
            <a:gdLst/>
            <a:ahLst/>
            <a:cxnLst/>
            <a:rect r="r" b="b" t="t" l="l"/>
            <a:pathLst>
              <a:path h="2453516" w="1653919">
                <a:moveTo>
                  <a:pt x="0" y="2453516"/>
                </a:moveTo>
                <a:lnTo>
                  <a:pt x="1653919" y="2453516"/>
                </a:lnTo>
                <a:lnTo>
                  <a:pt x="1653919" y="0"/>
                </a:lnTo>
                <a:lnTo>
                  <a:pt x="0" y="0"/>
                </a:lnTo>
                <a:lnTo>
                  <a:pt x="0" y="2453516"/>
                </a:lnTo>
                <a:close/>
              </a:path>
            </a:pathLst>
          </a:custGeom>
          <a:blipFill>
            <a:blip r:embed="rId3">
              <a:extLst>
                <a:ext uri="{96DAC541-7B7A-43D3-8B79-37D633B846F1}">
                  <asvg:svgBlip xmlns:asvg="http://schemas.microsoft.com/office/drawing/2016/SVG/main" r:embed="rId4"/>
                </a:ext>
              </a:extLst>
            </a:blip>
            <a:stretch>
              <a:fillRect l="-23" t="0" r="-23" b="0"/>
            </a:stretch>
          </a:blipFill>
        </p:spPr>
      </p:sp>
      <p:sp>
        <p:nvSpPr>
          <p:cNvPr name="Freeform 5" id="5"/>
          <p:cNvSpPr/>
          <p:nvPr/>
        </p:nvSpPr>
        <p:spPr>
          <a:xfrm flipH="false" flipV="false" rot="0">
            <a:off x="13105813" y="8572918"/>
            <a:ext cx="3105289" cy="3105289"/>
          </a:xfrm>
          <a:custGeom>
            <a:avLst/>
            <a:gdLst/>
            <a:ahLst/>
            <a:cxnLst/>
            <a:rect r="r" b="b" t="t" l="l"/>
            <a:pathLst>
              <a:path h="3105289" w="3105289">
                <a:moveTo>
                  <a:pt x="0" y="0"/>
                </a:moveTo>
                <a:lnTo>
                  <a:pt x="3105289" y="0"/>
                </a:lnTo>
                <a:lnTo>
                  <a:pt x="3105289" y="3105289"/>
                </a:lnTo>
                <a:lnTo>
                  <a:pt x="0" y="31052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98815" y="2921992"/>
            <a:ext cx="16230600" cy="6165946"/>
          </a:xfrm>
          <a:custGeom>
            <a:avLst/>
            <a:gdLst/>
            <a:ahLst/>
            <a:cxnLst/>
            <a:rect r="r" b="b" t="t" l="l"/>
            <a:pathLst>
              <a:path h="6165946" w="16230600">
                <a:moveTo>
                  <a:pt x="0" y="0"/>
                </a:moveTo>
                <a:lnTo>
                  <a:pt x="16230600" y="0"/>
                </a:lnTo>
                <a:lnTo>
                  <a:pt x="16230600" y="6165946"/>
                </a:lnTo>
                <a:lnTo>
                  <a:pt x="0" y="61659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322278" y="9741488"/>
            <a:ext cx="4990910" cy="552926"/>
            <a:chOff x="0" y="0"/>
            <a:chExt cx="6654546" cy="737234"/>
          </a:xfrm>
        </p:grpSpPr>
        <p:sp>
          <p:nvSpPr>
            <p:cNvPr name="Freeform 8" id="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9" id="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0" id="10"/>
          <p:cNvGrpSpPr/>
          <p:nvPr/>
        </p:nvGrpSpPr>
        <p:grpSpPr>
          <a:xfrm rot="0">
            <a:off x="-19050" y="9747617"/>
            <a:ext cx="13326999" cy="543401"/>
            <a:chOff x="0" y="0"/>
            <a:chExt cx="17769332" cy="724534"/>
          </a:xfrm>
        </p:grpSpPr>
        <p:sp>
          <p:nvSpPr>
            <p:cNvPr name="Freeform 11" id="1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2" id="1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3" id="1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4" id="14"/>
          <p:cNvGrpSpPr/>
          <p:nvPr/>
        </p:nvGrpSpPr>
        <p:grpSpPr>
          <a:xfrm rot="0">
            <a:off x="985837" y="2214119"/>
            <a:ext cx="7901197" cy="85725"/>
            <a:chOff x="0" y="0"/>
            <a:chExt cx="10534929" cy="114300"/>
          </a:xfrm>
        </p:grpSpPr>
        <p:sp>
          <p:nvSpPr>
            <p:cNvPr name="Freeform 15" id="15"/>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grpSp>
        <p:nvGrpSpPr>
          <p:cNvPr name="Group 16" id="16"/>
          <p:cNvGrpSpPr/>
          <p:nvPr/>
        </p:nvGrpSpPr>
        <p:grpSpPr>
          <a:xfrm rot="0">
            <a:off x="6529763" y="2214119"/>
            <a:ext cx="7901197" cy="85725"/>
            <a:chOff x="0" y="0"/>
            <a:chExt cx="10534929" cy="114300"/>
          </a:xfrm>
        </p:grpSpPr>
        <p:sp>
          <p:nvSpPr>
            <p:cNvPr name="Freeform 17" id="17"/>
            <p:cNvSpPr/>
            <p:nvPr/>
          </p:nvSpPr>
          <p:spPr>
            <a:xfrm flipH="false" flipV="false" rot="0">
              <a:off x="76200" y="0"/>
              <a:ext cx="10420604" cy="152400"/>
            </a:xfrm>
            <a:custGeom>
              <a:avLst/>
              <a:gdLst/>
              <a:ahLst/>
              <a:cxnLst/>
              <a:rect r="r" b="b" t="t" l="l"/>
              <a:pathLst>
                <a:path h="152400" w="10420604">
                  <a:moveTo>
                    <a:pt x="0" y="0"/>
                  </a:moveTo>
                  <a:lnTo>
                    <a:pt x="10420604" y="0"/>
                  </a:lnTo>
                  <a:lnTo>
                    <a:pt x="10420604" y="152400"/>
                  </a:lnTo>
                  <a:lnTo>
                    <a:pt x="0" y="152400"/>
                  </a:lnTo>
                  <a:close/>
                </a:path>
              </a:pathLst>
            </a:custGeom>
            <a:solidFill>
              <a:srgbClr val="1F3864"/>
            </a:solidFill>
          </p:spPr>
        </p:sp>
      </p:grpSp>
      <p:sp>
        <p:nvSpPr>
          <p:cNvPr name="TextBox 18" id="18"/>
          <p:cNvSpPr txBox="true"/>
          <p:nvPr/>
        </p:nvSpPr>
        <p:spPr>
          <a:xfrm rot="0">
            <a:off x="1028700" y="975241"/>
            <a:ext cx="13359397" cy="1161364"/>
          </a:xfrm>
          <a:prstGeom prst="rect">
            <a:avLst/>
          </a:prstGeom>
        </p:spPr>
        <p:txBody>
          <a:bodyPr anchor="t" rtlCol="false" tIns="0" lIns="0" bIns="0" rIns="0">
            <a:spAutoFit/>
          </a:bodyPr>
          <a:lstStyle/>
          <a:p>
            <a:pPr algn="l">
              <a:lnSpc>
                <a:spcPts val="4484"/>
              </a:lnSpc>
            </a:pPr>
            <a:r>
              <a:rPr lang="en-US" sz="4983" b="true">
                <a:solidFill>
                  <a:srgbClr val="1F3864"/>
                </a:solidFill>
                <a:latin typeface="Roca One Bold"/>
                <a:ea typeface="Roca One Bold"/>
                <a:cs typeface="Roca One Bold"/>
                <a:sym typeface="Roca One Bold"/>
              </a:rPr>
              <a:t>PAJAK PENGHASILAN DAN PENGECUALIANNYA</a:t>
            </a:r>
          </a:p>
        </p:txBody>
      </p:sp>
      <p:sp>
        <p:nvSpPr>
          <p:cNvPr name="TextBox 19" id="19"/>
          <p:cNvSpPr txBox="true"/>
          <p:nvPr/>
        </p:nvSpPr>
        <p:spPr>
          <a:xfrm rot="0">
            <a:off x="1360713" y="3372747"/>
            <a:ext cx="15306804" cy="4800168"/>
          </a:xfrm>
          <a:prstGeom prst="rect">
            <a:avLst/>
          </a:prstGeom>
        </p:spPr>
        <p:txBody>
          <a:bodyPr anchor="t" rtlCol="false" tIns="0" lIns="0" bIns="0" rIns="0">
            <a:spAutoFit/>
          </a:bodyPr>
          <a:lstStyle/>
          <a:p>
            <a:pPr algn="just" marL="774575" indent="-258192" lvl="2">
              <a:lnSpc>
                <a:spcPts val="4743"/>
              </a:lnSpc>
              <a:buFont typeface="Arial"/>
              <a:buChar char="⚬"/>
            </a:pPr>
            <a:r>
              <a:rPr lang="en-US" b="true" sz="3387">
                <a:solidFill>
                  <a:srgbClr val="F8F3ED"/>
                </a:solidFill>
                <a:latin typeface="Arimo Bold"/>
                <a:ea typeface="Arimo Bold"/>
                <a:cs typeface="Arimo Bold"/>
                <a:sym typeface="Arimo Bold"/>
              </a:rPr>
              <a:t>Objek Pajak Penghasilan</a:t>
            </a:r>
          </a:p>
          <a:p>
            <a:pPr algn="l" marL="774575" indent="-258192" lvl="2">
              <a:lnSpc>
                <a:spcPts val="4743"/>
              </a:lnSpc>
            </a:pPr>
            <a:r>
              <a:rPr lang="en-US" sz="3387">
                <a:solidFill>
                  <a:srgbClr val="F8F3ED"/>
                </a:solidFill>
                <a:latin typeface="Roca One"/>
                <a:ea typeface="Roca One"/>
                <a:cs typeface="Roca One"/>
                <a:sym typeface="Roca One"/>
              </a:rPr>
              <a:t>Setiap tambahan ekonomis yang diterima atau diperoleh Wajib Pajak.</a:t>
            </a:r>
          </a:p>
          <a:p>
            <a:pPr algn="l" marL="774575" indent="-258192" lvl="2">
              <a:lnSpc>
                <a:spcPts val="4743"/>
              </a:lnSpc>
            </a:pPr>
            <a:r>
              <a:rPr lang="en-US" sz="3387">
                <a:solidFill>
                  <a:srgbClr val="F8F3ED"/>
                </a:solidFill>
                <a:latin typeface="Roca One"/>
                <a:ea typeface="Roca One"/>
                <a:cs typeface="Roca One"/>
                <a:sym typeface="Roca One"/>
              </a:rPr>
              <a:t>Penghasilan yang termasuk objek pajak mencakup:</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Penggantian atau imbalan terkait dengan pekerjaan/jasa</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Hadiah undian</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Laba usaha</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Keuntungan penjualan atau pengalihan harta</a:t>
            </a:r>
          </a:p>
          <a:p>
            <a:pPr algn="l" marL="774575" indent="-258192" lvl="2">
              <a:lnSpc>
                <a:spcPts val="4743"/>
              </a:lnSpc>
              <a:buAutoNum type="arabicPeriod" startAt="1"/>
            </a:pPr>
            <a:r>
              <a:rPr lang="en-US" sz="3387">
                <a:solidFill>
                  <a:srgbClr val="F8F3ED"/>
                </a:solidFill>
                <a:latin typeface="Roca One"/>
                <a:ea typeface="Roca One"/>
                <a:cs typeface="Roca One"/>
                <a:sym typeface="Roca One"/>
              </a:rPr>
              <a:t>Penerimaan kembali pembayaran pajak</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DAGaTLtui-U</dc:identifier>
  <dcterms:modified xsi:type="dcterms:W3CDTF">2011-08-01T06:04:30Z</dcterms:modified>
  <cp:revision>1</cp:revision>
  <dc:title>DOC-20241225-WA0033.</dc:title>
</cp:coreProperties>
</file>