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477" r:id="rId2"/>
    <p:sldId id="479" r:id="rId3"/>
    <p:sldId id="482" r:id="rId4"/>
    <p:sldId id="358" r:id="rId5"/>
    <p:sldId id="360" r:id="rId6"/>
    <p:sldId id="361" r:id="rId7"/>
    <p:sldId id="362" r:id="rId8"/>
    <p:sldId id="364" r:id="rId9"/>
    <p:sldId id="487" r:id="rId10"/>
    <p:sldId id="315" r:id="rId11"/>
    <p:sldId id="288" r:id="rId12"/>
    <p:sldId id="328" r:id="rId13"/>
    <p:sldId id="291" r:id="rId14"/>
    <p:sldId id="327" r:id="rId15"/>
    <p:sldId id="330" r:id="rId16"/>
    <p:sldId id="332" r:id="rId17"/>
    <p:sldId id="331" r:id="rId18"/>
    <p:sldId id="333" r:id="rId19"/>
    <p:sldId id="334" r:id="rId20"/>
    <p:sldId id="335" r:id="rId21"/>
    <p:sldId id="336" r:id="rId22"/>
    <p:sldId id="337" r:id="rId23"/>
    <p:sldId id="338" r:id="rId24"/>
    <p:sldId id="339" r:id="rId25"/>
    <p:sldId id="489" r:id="rId26"/>
    <p:sldId id="488" r:id="rId27"/>
    <p:sldId id="342" r:id="rId28"/>
    <p:sldId id="365" r:id="rId29"/>
    <p:sldId id="366" r:id="rId30"/>
    <p:sldId id="367" r:id="rId31"/>
    <p:sldId id="368" r:id="rId32"/>
    <p:sldId id="369" r:id="rId33"/>
    <p:sldId id="370" r:id="rId34"/>
    <p:sldId id="371" r:id="rId35"/>
    <p:sldId id="372" r:id="rId36"/>
    <p:sldId id="373" r:id="rId37"/>
    <p:sldId id="340" r:id="rId38"/>
    <p:sldId id="343" r:id="rId39"/>
    <p:sldId id="351" r:id="rId40"/>
    <p:sldId id="352" r:id="rId41"/>
    <p:sldId id="344" r:id="rId42"/>
    <p:sldId id="345" r:id="rId43"/>
    <p:sldId id="347" r:id="rId44"/>
    <p:sldId id="346" r:id="rId45"/>
    <p:sldId id="348" r:id="rId46"/>
    <p:sldId id="349" r:id="rId47"/>
    <p:sldId id="350" r:id="rId48"/>
    <p:sldId id="353" r:id="rId49"/>
    <p:sldId id="354" r:id="rId50"/>
    <p:sldId id="355" r:id="rId51"/>
    <p:sldId id="279" r:id="rId5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4A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01" autoAdjust="0"/>
    <p:restoredTop sz="94434" autoAdjust="0"/>
  </p:normalViewPr>
  <p:slideViewPr>
    <p:cSldViewPr snapToGrid="0">
      <p:cViewPr varScale="1">
        <p:scale>
          <a:sx n="62" d="100"/>
          <a:sy n="62" d="100"/>
        </p:scale>
        <p:origin x="1064" y="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DC2E9-D927-4448-9C87-4A09F5FEF6E2}" type="datetimeFigureOut">
              <a:rPr lang="id-ID" smtClean="0"/>
              <a:t>19/04/2025</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9148D-F13A-484A-A952-9CAE425B5854}" type="slidenum">
              <a:rPr lang="id-ID" smtClean="0"/>
              <a:t>‹#›</a:t>
            </a:fld>
            <a:endParaRPr lang="id-ID"/>
          </a:p>
        </p:txBody>
      </p:sp>
    </p:spTree>
    <p:extLst>
      <p:ext uri="{BB962C8B-B14F-4D97-AF65-F5344CB8AC3E}">
        <p14:creationId xmlns:p14="http://schemas.microsoft.com/office/powerpoint/2010/main" val="296490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BCAAA5C2-B48F-49C0-9977-203B827A8412}" type="slidenum">
              <a:rPr lang="en-ID" smtClean="0"/>
              <a:pPr/>
              <a:t>10</a:t>
            </a:fld>
            <a:endParaRPr lang="en-ID"/>
          </a:p>
        </p:txBody>
      </p:sp>
    </p:spTree>
    <p:extLst>
      <p:ext uri="{BB962C8B-B14F-4D97-AF65-F5344CB8AC3E}">
        <p14:creationId xmlns:p14="http://schemas.microsoft.com/office/powerpoint/2010/main" val="319989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BCAAA5C2-B48F-49C0-9977-203B827A8412}" type="slidenum">
              <a:rPr lang="en-ID" smtClean="0"/>
              <a:pPr/>
              <a:t>11</a:t>
            </a:fld>
            <a:endParaRPr lang="en-ID"/>
          </a:p>
        </p:txBody>
      </p:sp>
    </p:spTree>
    <p:extLst>
      <p:ext uri="{BB962C8B-B14F-4D97-AF65-F5344CB8AC3E}">
        <p14:creationId xmlns:p14="http://schemas.microsoft.com/office/powerpoint/2010/main" val="2057868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D132DEA8-7B19-4A37-9E84-070642C8D29B}" type="datetimeFigureOut">
              <a:rPr lang="id-ID" smtClean="0"/>
              <a:t>19/04/2025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A6C6D42-3152-43FD-8E84-B2CB665B900F}" type="slidenum">
              <a:rPr lang="id-ID" smtClean="0"/>
              <a:t>‹#›</a:t>
            </a:fld>
            <a:endParaRPr lang="id-ID"/>
          </a:p>
        </p:txBody>
      </p:sp>
    </p:spTree>
    <p:extLst>
      <p:ext uri="{BB962C8B-B14F-4D97-AF65-F5344CB8AC3E}">
        <p14:creationId xmlns:p14="http://schemas.microsoft.com/office/powerpoint/2010/main" val="408776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D132DEA8-7B19-4A37-9E84-070642C8D29B}" type="datetimeFigureOut">
              <a:rPr lang="id-ID" smtClean="0"/>
              <a:t>19/04/2025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A6C6D42-3152-43FD-8E84-B2CB665B900F}" type="slidenum">
              <a:rPr lang="id-ID" smtClean="0"/>
              <a:t>‹#›</a:t>
            </a:fld>
            <a:endParaRPr lang="id-ID"/>
          </a:p>
        </p:txBody>
      </p:sp>
    </p:spTree>
    <p:extLst>
      <p:ext uri="{BB962C8B-B14F-4D97-AF65-F5344CB8AC3E}">
        <p14:creationId xmlns:p14="http://schemas.microsoft.com/office/powerpoint/2010/main" val="1019990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D132DEA8-7B19-4A37-9E84-070642C8D29B}" type="datetimeFigureOut">
              <a:rPr lang="id-ID" smtClean="0"/>
              <a:t>19/04/2025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A6C6D42-3152-43FD-8E84-B2CB665B900F}" type="slidenum">
              <a:rPr lang="id-ID" smtClean="0"/>
              <a:t>‹#›</a:t>
            </a:fld>
            <a:endParaRPr lang="id-ID"/>
          </a:p>
        </p:txBody>
      </p:sp>
    </p:spTree>
    <p:extLst>
      <p:ext uri="{BB962C8B-B14F-4D97-AF65-F5344CB8AC3E}">
        <p14:creationId xmlns:p14="http://schemas.microsoft.com/office/powerpoint/2010/main" val="174669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D132DEA8-7B19-4A37-9E84-070642C8D29B}" type="datetimeFigureOut">
              <a:rPr lang="id-ID" smtClean="0"/>
              <a:t>19/04/2025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A6C6D42-3152-43FD-8E84-B2CB665B900F}" type="slidenum">
              <a:rPr lang="id-ID" smtClean="0"/>
              <a:t>‹#›</a:t>
            </a:fld>
            <a:endParaRPr lang="id-ID"/>
          </a:p>
        </p:txBody>
      </p:sp>
    </p:spTree>
    <p:extLst>
      <p:ext uri="{BB962C8B-B14F-4D97-AF65-F5344CB8AC3E}">
        <p14:creationId xmlns:p14="http://schemas.microsoft.com/office/powerpoint/2010/main" val="833415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32DEA8-7B19-4A37-9E84-070642C8D29B}" type="datetimeFigureOut">
              <a:rPr lang="id-ID" smtClean="0"/>
              <a:t>19/04/2025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A6C6D42-3152-43FD-8E84-B2CB665B900F}" type="slidenum">
              <a:rPr lang="id-ID" smtClean="0"/>
              <a:t>‹#›</a:t>
            </a:fld>
            <a:endParaRPr lang="id-ID"/>
          </a:p>
        </p:txBody>
      </p:sp>
    </p:spTree>
    <p:extLst>
      <p:ext uri="{BB962C8B-B14F-4D97-AF65-F5344CB8AC3E}">
        <p14:creationId xmlns:p14="http://schemas.microsoft.com/office/powerpoint/2010/main" val="323143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D132DEA8-7B19-4A37-9E84-070642C8D29B}" type="datetimeFigureOut">
              <a:rPr lang="id-ID" smtClean="0"/>
              <a:t>19/04/2025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A6C6D42-3152-43FD-8E84-B2CB665B900F}" type="slidenum">
              <a:rPr lang="id-ID" smtClean="0"/>
              <a:t>‹#›</a:t>
            </a:fld>
            <a:endParaRPr lang="id-ID"/>
          </a:p>
        </p:txBody>
      </p:sp>
    </p:spTree>
    <p:extLst>
      <p:ext uri="{BB962C8B-B14F-4D97-AF65-F5344CB8AC3E}">
        <p14:creationId xmlns:p14="http://schemas.microsoft.com/office/powerpoint/2010/main" val="2179246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D132DEA8-7B19-4A37-9E84-070642C8D29B}" type="datetimeFigureOut">
              <a:rPr lang="id-ID" smtClean="0"/>
              <a:t>19/04/2025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A6C6D42-3152-43FD-8E84-B2CB665B900F}" type="slidenum">
              <a:rPr lang="id-ID" smtClean="0"/>
              <a:t>‹#›</a:t>
            </a:fld>
            <a:endParaRPr lang="id-ID"/>
          </a:p>
        </p:txBody>
      </p:sp>
    </p:spTree>
    <p:extLst>
      <p:ext uri="{BB962C8B-B14F-4D97-AF65-F5344CB8AC3E}">
        <p14:creationId xmlns:p14="http://schemas.microsoft.com/office/powerpoint/2010/main" val="365247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D132DEA8-7B19-4A37-9E84-070642C8D29B}" type="datetimeFigureOut">
              <a:rPr lang="id-ID" smtClean="0"/>
              <a:t>19/04/2025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A6C6D42-3152-43FD-8E84-B2CB665B900F}" type="slidenum">
              <a:rPr lang="id-ID" smtClean="0"/>
              <a:t>‹#›</a:t>
            </a:fld>
            <a:endParaRPr lang="id-ID"/>
          </a:p>
        </p:txBody>
      </p:sp>
    </p:spTree>
    <p:extLst>
      <p:ext uri="{BB962C8B-B14F-4D97-AF65-F5344CB8AC3E}">
        <p14:creationId xmlns:p14="http://schemas.microsoft.com/office/powerpoint/2010/main" val="161850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2DEA8-7B19-4A37-9E84-070642C8D29B}" type="datetimeFigureOut">
              <a:rPr lang="id-ID" smtClean="0"/>
              <a:t>19/04/2025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A6C6D42-3152-43FD-8E84-B2CB665B900F}" type="slidenum">
              <a:rPr lang="id-ID" smtClean="0"/>
              <a:t>‹#›</a:t>
            </a:fld>
            <a:endParaRPr lang="id-ID"/>
          </a:p>
        </p:txBody>
      </p:sp>
    </p:spTree>
    <p:extLst>
      <p:ext uri="{BB962C8B-B14F-4D97-AF65-F5344CB8AC3E}">
        <p14:creationId xmlns:p14="http://schemas.microsoft.com/office/powerpoint/2010/main" val="161526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32DEA8-7B19-4A37-9E84-070642C8D29B}" type="datetimeFigureOut">
              <a:rPr lang="id-ID" smtClean="0"/>
              <a:t>19/04/2025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A6C6D42-3152-43FD-8E84-B2CB665B900F}" type="slidenum">
              <a:rPr lang="id-ID" smtClean="0"/>
              <a:t>‹#›</a:t>
            </a:fld>
            <a:endParaRPr lang="id-ID"/>
          </a:p>
        </p:txBody>
      </p:sp>
    </p:spTree>
    <p:extLst>
      <p:ext uri="{BB962C8B-B14F-4D97-AF65-F5344CB8AC3E}">
        <p14:creationId xmlns:p14="http://schemas.microsoft.com/office/powerpoint/2010/main" val="381901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32DEA8-7B19-4A37-9E84-070642C8D29B}" type="datetimeFigureOut">
              <a:rPr lang="id-ID" smtClean="0"/>
              <a:t>19/04/2025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A6C6D42-3152-43FD-8E84-B2CB665B900F}" type="slidenum">
              <a:rPr lang="id-ID" smtClean="0"/>
              <a:t>‹#›</a:t>
            </a:fld>
            <a:endParaRPr lang="id-ID"/>
          </a:p>
        </p:txBody>
      </p:sp>
    </p:spTree>
    <p:extLst>
      <p:ext uri="{BB962C8B-B14F-4D97-AF65-F5344CB8AC3E}">
        <p14:creationId xmlns:p14="http://schemas.microsoft.com/office/powerpoint/2010/main" val="531965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2DEA8-7B19-4A37-9E84-070642C8D29B}" type="datetimeFigureOut">
              <a:rPr lang="id-ID" smtClean="0"/>
              <a:t>19/04/2025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C6D42-3152-43FD-8E84-B2CB665B900F}" type="slidenum">
              <a:rPr lang="id-ID" smtClean="0"/>
              <a:t>‹#›</a:t>
            </a:fld>
            <a:endParaRPr lang="id-ID"/>
          </a:p>
        </p:txBody>
      </p:sp>
    </p:spTree>
    <p:extLst>
      <p:ext uri="{BB962C8B-B14F-4D97-AF65-F5344CB8AC3E}">
        <p14:creationId xmlns:p14="http://schemas.microsoft.com/office/powerpoint/2010/main" val="337775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7;p36"/>
          <p:cNvSpPr/>
          <p:nvPr/>
        </p:nvSpPr>
        <p:spPr>
          <a:xfrm>
            <a:off x="10716091" y="-58670"/>
            <a:ext cx="1737000"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roup 4"/>
          <p:cNvGrpSpPr/>
          <p:nvPr/>
        </p:nvGrpSpPr>
        <p:grpSpPr>
          <a:xfrm>
            <a:off x="8284191" y="1923994"/>
            <a:ext cx="3907809" cy="2450917"/>
            <a:chOff x="455386" y="178139"/>
            <a:chExt cx="11234055" cy="6279811"/>
          </a:xfrm>
          <a:blipFill dpi="0" rotWithShape="1">
            <a:blip r:embed="rId2"/>
            <a:srcRect/>
            <a:stretch>
              <a:fillRect/>
            </a:stretch>
          </a:blipFill>
        </p:grpSpPr>
        <p:sp>
          <p:nvSpPr>
            <p:cNvPr id="6" name="Rounded Rectangle 5"/>
            <p:cNvSpPr/>
            <p:nvPr/>
          </p:nvSpPr>
          <p:spPr>
            <a:xfrm>
              <a:off x="455386" y="1056820"/>
              <a:ext cx="595085" cy="494631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ounded Rectangle 6"/>
            <p:cNvSpPr/>
            <p:nvPr/>
          </p:nvSpPr>
          <p:spPr>
            <a:xfrm>
              <a:off x="1050471" y="1714044"/>
              <a:ext cx="595085" cy="3143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645556" y="1056820"/>
              <a:ext cx="595085" cy="437242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8"/>
            <p:cNvSpPr/>
            <p:nvPr/>
          </p:nvSpPr>
          <p:spPr>
            <a:xfrm>
              <a:off x="2240641" y="482937"/>
              <a:ext cx="595085" cy="552019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p:nvSpPr>
          <p:spPr>
            <a:xfrm>
              <a:off x="2817586" y="1190170"/>
              <a:ext cx="595085" cy="437242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ounded Rectangle 10"/>
            <p:cNvSpPr/>
            <p:nvPr/>
          </p:nvSpPr>
          <p:spPr>
            <a:xfrm>
              <a:off x="3412671" y="1847394"/>
              <a:ext cx="595085" cy="3143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ounded Rectangle 11"/>
            <p:cNvSpPr/>
            <p:nvPr/>
          </p:nvSpPr>
          <p:spPr>
            <a:xfrm>
              <a:off x="4007756" y="1190170"/>
              <a:ext cx="595085" cy="437242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ounded Rectangle 12"/>
            <p:cNvSpPr/>
            <p:nvPr/>
          </p:nvSpPr>
          <p:spPr>
            <a:xfrm>
              <a:off x="4602841" y="616287"/>
              <a:ext cx="595085" cy="552019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ounded Rectangle 13"/>
            <p:cNvSpPr/>
            <p:nvPr/>
          </p:nvSpPr>
          <p:spPr>
            <a:xfrm>
              <a:off x="5197927" y="1835486"/>
              <a:ext cx="595086" cy="32889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ounded Rectangle 14"/>
            <p:cNvSpPr/>
            <p:nvPr/>
          </p:nvSpPr>
          <p:spPr>
            <a:xfrm>
              <a:off x="5774871" y="178139"/>
              <a:ext cx="595085" cy="627981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ounded Rectangle 15"/>
            <p:cNvSpPr/>
            <p:nvPr/>
          </p:nvSpPr>
          <p:spPr>
            <a:xfrm>
              <a:off x="6369956" y="835363"/>
              <a:ext cx="595085" cy="486058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ounded Rectangle 16"/>
            <p:cNvSpPr/>
            <p:nvPr/>
          </p:nvSpPr>
          <p:spPr>
            <a:xfrm>
              <a:off x="6965041" y="1323520"/>
              <a:ext cx="595085" cy="437242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ounded Rectangle 17"/>
            <p:cNvSpPr/>
            <p:nvPr/>
          </p:nvSpPr>
          <p:spPr>
            <a:xfrm>
              <a:off x="7560126" y="749637"/>
              <a:ext cx="595085" cy="552019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ounded Rectangle 18"/>
            <p:cNvSpPr/>
            <p:nvPr/>
          </p:nvSpPr>
          <p:spPr>
            <a:xfrm>
              <a:off x="8137071" y="1323520"/>
              <a:ext cx="595085" cy="437242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ounded Rectangle 19"/>
            <p:cNvSpPr/>
            <p:nvPr/>
          </p:nvSpPr>
          <p:spPr>
            <a:xfrm>
              <a:off x="8732156" y="1980744"/>
              <a:ext cx="595085" cy="3143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ounded Rectangle 20"/>
            <p:cNvSpPr/>
            <p:nvPr/>
          </p:nvSpPr>
          <p:spPr>
            <a:xfrm>
              <a:off x="9327241" y="1323520"/>
              <a:ext cx="595085" cy="437242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ounded Rectangle 21"/>
            <p:cNvSpPr/>
            <p:nvPr/>
          </p:nvSpPr>
          <p:spPr>
            <a:xfrm>
              <a:off x="9922326" y="749637"/>
              <a:ext cx="595085" cy="552019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ounded Rectangle 22"/>
            <p:cNvSpPr/>
            <p:nvPr/>
          </p:nvSpPr>
          <p:spPr>
            <a:xfrm>
              <a:off x="10499271" y="1456870"/>
              <a:ext cx="595085" cy="437242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ounded Rectangle 23"/>
            <p:cNvSpPr/>
            <p:nvPr/>
          </p:nvSpPr>
          <p:spPr>
            <a:xfrm>
              <a:off x="11094356" y="859174"/>
              <a:ext cx="595085" cy="544637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5" name="TextBox 24">
            <a:extLst>
              <a:ext uri="{FF2B5EF4-FFF2-40B4-BE49-F238E27FC236}">
                <a16:creationId xmlns:a16="http://schemas.microsoft.com/office/drawing/2014/main" id="{B1B915CE-9815-BB42-A094-17ACA8E456EF}"/>
              </a:ext>
            </a:extLst>
          </p:cNvPr>
          <p:cNvSpPr txBox="1"/>
          <p:nvPr/>
        </p:nvSpPr>
        <p:spPr>
          <a:xfrm>
            <a:off x="-872078" y="1782311"/>
            <a:ext cx="10184972" cy="1569660"/>
          </a:xfrm>
          <a:prstGeom prst="rect">
            <a:avLst/>
          </a:prstGeom>
          <a:noFill/>
        </p:spPr>
        <p:txBody>
          <a:bodyPr wrap="square" rtlCol="0">
            <a:spAutoFit/>
          </a:bodyPr>
          <a:lstStyle/>
          <a:p>
            <a:pPr algn="ctr"/>
            <a:r>
              <a:rPr lang="en-US" sz="4800" b="1" dirty="0">
                <a:solidFill>
                  <a:srgbClr val="1F3864"/>
                </a:solidFill>
                <a:latin typeface="Roca One Bold"/>
                <a:ea typeface="Roca One Bold"/>
                <a:cs typeface="Roca One Bold"/>
                <a:sym typeface="Roca One Bold"/>
              </a:rPr>
              <a:t>BENTUK USAHA DAN</a:t>
            </a:r>
          </a:p>
          <a:p>
            <a:pPr algn="ctr"/>
            <a:r>
              <a:rPr lang="en-US" sz="4800" b="1" dirty="0">
                <a:solidFill>
                  <a:srgbClr val="1F3864"/>
                </a:solidFill>
                <a:latin typeface="Roca One Bold"/>
                <a:ea typeface="Roca One Bold"/>
                <a:cs typeface="Roca One Bold"/>
                <a:sym typeface="Roca One Bold"/>
              </a:rPr>
              <a:t>PAJAK YANG DIKENAKAN</a:t>
            </a:r>
          </a:p>
        </p:txBody>
      </p:sp>
      <p:sp>
        <p:nvSpPr>
          <p:cNvPr id="26" name="TextBox 25"/>
          <p:cNvSpPr txBox="1"/>
          <p:nvPr/>
        </p:nvSpPr>
        <p:spPr>
          <a:xfrm>
            <a:off x="782242" y="3382220"/>
            <a:ext cx="6473247" cy="523220"/>
          </a:xfrm>
          <a:prstGeom prst="rect">
            <a:avLst/>
          </a:prstGeom>
          <a:noFill/>
        </p:spPr>
        <p:txBody>
          <a:bodyPr wrap="none" rtlCol="0">
            <a:spAutoFit/>
          </a:bodyPr>
          <a:lstStyle/>
          <a:p>
            <a:pPr algn="ctr"/>
            <a:r>
              <a:rPr lang="en-US" sz="2800" b="1" dirty="0">
                <a:latin typeface="Poppins" pitchFamily="2" charset="77"/>
                <a:ea typeface="Nunito Bold" charset="0"/>
                <a:cs typeface="Catamaran Medium" pitchFamily="2" charset="77"/>
              </a:rPr>
              <a:t>- Semester </a:t>
            </a:r>
            <a:r>
              <a:rPr lang="en-US" sz="2800" b="1" dirty="0" err="1">
                <a:latin typeface="Poppins" pitchFamily="2" charset="77"/>
                <a:ea typeface="Nunito Bold" charset="0"/>
                <a:cs typeface="Catamaran Medium" pitchFamily="2" charset="77"/>
              </a:rPr>
              <a:t>Genap</a:t>
            </a:r>
            <a:r>
              <a:rPr lang="en-US" sz="2800" b="1" dirty="0">
                <a:latin typeface="Poppins" pitchFamily="2" charset="77"/>
                <a:ea typeface="Nunito Bold" charset="0"/>
                <a:cs typeface="Catamaran Medium" pitchFamily="2" charset="77"/>
              </a:rPr>
              <a:t> T.A 2024/2025 -</a:t>
            </a:r>
          </a:p>
        </p:txBody>
      </p:sp>
      <p:grpSp>
        <p:nvGrpSpPr>
          <p:cNvPr id="27" name="Group 26"/>
          <p:cNvGrpSpPr/>
          <p:nvPr/>
        </p:nvGrpSpPr>
        <p:grpSpPr>
          <a:xfrm>
            <a:off x="-1" y="6497500"/>
            <a:ext cx="12205649" cy="362295"/>
            <a:chOff x="-1" y="6409479"/>
            <a:chExt cx="12205649" cy="423018"/>
          </a:xfrm>
        </p:grpSpPr>
        <p:pic>
          <p:nvPicPr>
            <p:cNvPr id="28" name="Picture 27"/>
            <p:cNvPicPr>
              <a:picLocks noChangeAspect="1"/>
            </p:cNvPicPr>
            <p:nvPr/>
          </p:nvPicPr>
          <p:blipFill rotWithShape="1">
            <a:blip r:embed="rId3"/>
            <a:srcRect l="40877" t="29110" r="44518" b="65812"/>
            <a:stretch/>
          </p:blipFill>
          <p:spPr>
            <a:xfrm>
              <a:off x="8884693" y="6409479"/>
              <a:ext cx="3320955" cy="423018"/>
            </a:xfrm>
            <a:prstGeom prst="rect">
              <a:avLst/>
            </a:prstGeom>
          </p:spPr>
        </p:pic>
        <p:sp>
          <p:nvSpPr>
            <p:cNvPr id="29" name="Rectangle 28"/>
            <p:cNvSpPr/>
            <p:nvPr/>
          </p:nvSpPr>
          <p:spPr>
            <a:xfrm>
              <a:off x="-1" y="6409479"/>
              <a:ext cx="8884694" cy="42301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Bodoni MT Condensed" panose="02070606080606020203" pitchFamily="18" charset="0"/>
                </a:rPr>
                <a:t>Accounting Department - Informatics and Business Institute of </a:t>
              </a:r>
              <a:r>
                <a:rPr lang="en-US" dirty="0" err="1">
                  <a:latin typeface="Bodoni MT Condensed" panose="02070606080606020203" pitchFamily="18" charset="0"/>
                </a:rPr>
                <a:t>Darmajaya</a:t>
              </a:r>
              <a:r>
                <a:rPr lang="en-US" dirty="0">
                  <a:latin typeface="Bodoni MT Condensed" panose="02070606080606020203" pitchFamily="18" charset="0"/>
                </a:rPr>
                <a:t>, Lampung, Indonesia</a:t>
              </a:r>
              <a:endParaRPr lang="id-ID" dirty="0"/>
            </a:p>
          </p:txBody>
        </p:sp>
        <p:sp>
          <p:nvSpPr>
            <p:cNvPr id="30" name="Rectangle 29"/>
            <p:cNvSpPr/>
            <p:nvPr/>
          </p:nvSpPr>
          <p:spPr>
            <a:xfrm>
              <a:off x="9746435" y="6409479"/>
              <a:ext cx="1725152" cy="395298"/>
            </a:xfrm>
            <a:prstGeom prst="rect">
              <a:avLst/>
            </a:prstGeom>
          </p:spPr>
          <p:txBody>
            <a:bodyPr wrap="none">
              <a:spAutoFit/>
            </a:bodyPr>
            <a:lstStyle/>
            <a:p>
              <a:r>
                <a:rPr lang="en-US" sz="1600" b="1" dirty="0">
                  <a:latin typeface="Roboto"/>
                </a:rPr>
                <a:t>darmajaya.ac.id</a:t>
              </a:r>
              <a:endParaRPr lang="en-US" sz="1600" b="1" dirty="0"/>
            </a:p>
          </p:txBody>
        </p:sp>
      </p:grpSp>
      <p:sp>
        <p:nvSpPr>
          <p:cNvPr id="31" name="Google Shape;357;p36"/>
          <p:cNvSpPr/>
          <p:nvPr/>
        </p:nvSpPr>
        <p:spPr>
          <a:xfrm rot="16200000">
            <a:off x="3577805" y="-259844"/>
            <a:ext cx="1729081"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57;p36"/>
          <p:cNvSpPr/>
          <p:nvPr/>
        </p:nvSpPr>
        <p:spPr>
          <a:xfrm rot="16200000">
            <a:off x="4813641" y="-185520"/>
            <a:ext cx="994409" cy="1108207"/>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57;p36"/>
          <p:cNvSpPr/>
          <p:nvPr/>
        </p:nvSpPr>
        <p:spPr>
          <a:xfrm rot="10800000">
            <a:off x="-179479" y="4147346"/>
            <a:ext cx="1110654" cy="1169089"/>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57;p36"/>
          <p:cNvSpPr/>
          <p:nvPr/>
        </p:nvSpPr>
        <p:spPr>
          <a:xfrm rot="10800000">
            <a:off x="-382123" y="4873407"/>
            <a:ext cx="2053316"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itle 1"/>
          <p:cNvSpPr txBox="1">
            <a:spLocks/>
          </p:cNvSpPr>
          <p:nvPr/>
        </p:nvSpPr>
        <p:spPr>
          <a:xfrm>
            <a:off x="1026923" y="3745918"/>
            <a:ext cx="5887049" cy="5740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latin typeface="Arial Rounded MT Bold" panose="020F0704030504030204" pitchFamily="34" charset="0"/>
                <a:cs typeface="Segoe UI Light" panose="020B0502040204020203" pitchFamily="34" charset="0"/>
              </a:rPr>
              <a:t>Dian Mustika</a:t>
            </a:r>
            <a:r>
              <a:rPr lang="id-ID" sz="2400" b="1" dirty="0">
                <a:latin typeface="Arial Rounded MT Bold" panose="020F0704030504030204" pitchFamily="34" charset="0"/>
                <a:cs typeface="Segoe UI Light" panose="020B0502040204020203" pitchFamily="34" charset="0"/>
              </a:rPr>
              <a:t>, S.E., M.Sc</a:t>
            </a:r>
          </a:p>
        </p:txBody>
      </p:sp>
    </p:spTree>
    <p:extLst>
      <p:ext uri="{BB962C8B-B14F-4D97-AF65-F5344CB8AC3E}">
        <p14:creationId xmlns:p14="http://schemas.microsoft.com/office/powerpoint/2010/main" val="3535916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FDFAB-FCDF-4461-4F86-42D61A11A6C8}"/>
              </a:ext>
            </a:extLst>
          </p:cNvPr>
          <p:cNvSpPr>
            <a:spLocks noGrp="1"/>
          </p:cNvSpPr>
          <p:nvPr>
            <p:ph type="title"/>
          </p:nvPr>
        </p:nvSpPr>
        <p:spPr>
          <a:xfrm>
            <a:off x="431515" y="365125"/>
            <a:ext cx="10922285" cy="1325563"/>
          </a:xfrm>
        </p:spPr>
        <p:txBody>
          <a:bodyPr>
            <a:normAutofit fontScale="90000"/>
          </a:bodyPr>
          <a:lstStyle/>
          <a:p>
            <a:pPr marL="1890713" indent="-1890713">
              <a:buNone/>
            </a:pPr>
            <a:r>
              <a:rPr lang="en-US" b="1" dirty="0">
                <a:latin typeface="Maiandra GD" panose="020E0502030308020204" pitchFamily="34" charset="0"/>
              </a:rPr>
              <a:t>FIRMA</a:t>
            </a:r>
            <a:br>
              <a:rPr lang="en-US" sz="2800" b="1" dirty="0">
                <a:latin typeface="Maiandra GD" panose="020E0502030308020204" pitchFamily="34" charset="0"/>
              </a:rPr>
            </a:br>
            <a:r>
              <a:rPr lang="en-US" sz="2000" dirty="0">
                <a:latin typeface="Maiandra GD" panose="020E0502030308020204" pitchFamily="34" charset="0"/>
              </a:rPr>
              <a:t>Dasar Hukum:</a:t>
            </a:r>
            <a:br>
              <a:rPr lang="en-US" sz="2000" dirty="0">
                <a:latin typeface="Maiandra GD" panose="020E0502030308020204" pitchFamily="34" charset="0"/>
              </a:rPr>
            </a:br>
            <a:r>
              <a:rPr lang="en-US" sz="2000" dirty="0" err="1">
                <a:latin typeface="Maiandra GD" panose="020E0502030308020204" pitchFamily="34" charset="0"/>
              </a:rPr>
              <a:t>Pasal</a:t>
            </a:r>
            <a:r>
              <a:rPr lang="en-US" sz="2000" dirty="0">
                <a:latin typeface="Maiandra GD" panose="020E0502030308020204" pitchFamily="34" charset="0"/>
              </a:rPr>
              <a:t> 16-35 KUH </a:t>
            </a:r>
            <a:r>
              <a:rPr lang="en-US" sz="2000" dirty="0" err="1">
                <a:latin typeface="Maiandra GD" panose="020E0502030308020204" pitchFamily="34" charset="0"/>
              </a:rPr>
              <a:t>Dagang</a:t>
            </a:r>
            <a:br>
              <a:rPr lang="en-US" sz="2000" dirty="0">
                <a:latin typeface="Maiandra GD" panose="020E0502030308020204" pitchFamily="34" charset="0"/>
              </a:rPr>
            </a:br>
            <a:r>
              <a:rPr lang="en-US" sz="2000" dirty="0">
                <a:latin typeface="Maiandra GD" panose="020E0502030308020204" pitchFamily="34" charset="0"/>
              </a:rPr>
              <a:t>1618-1652 KUH </a:t>
            </a:r>
            <a:r>
              <a:rPr lang="en-US" sz="2000" dirty="0" err="1">
                <a:latin typeface="Maiandra GD" panose="020E0502030308020204" pitchFamily="34" charset="0"/>
              </a:rPr>
              <a:t>Perdata</a:t>
            </a:r>
            <a:br>
              <a:rPr lang="en-ID" sz="1600" dirty="0">
                <a:latin typeface="Maiandra GD" panose="020E0502030308020204" pitchFamily="34" charset="0"/>
              </a:rPr>
            </a:br>
            <a:endParaRPr lang="id-ID" sz="2800" b="1" dirty="0">
              <a:latin typeface="Maiandra GD" panose="020E0502030308020204" pitchFamily="34" charset="0"/>
            </a:endParaRPr>
          </a:p>
        </p:txBody>
      </p:sp>
      <p:sp>
        <p:nvSpPr>
          <p:cNvPr id="6" name="TextBox 5">
            <a:extLst>
              <a:ext uri="{FF2B5EF4-FFF2-40B4-BE49-F238E27FC236}">
                <a16:creationId xmlns:a16="http://schemas.microsoft.com/office/drawing/2014/main" id="{7E9087AE-3C77-47D5-AA6B-0086A8CB809B}"/>
              </a:ext>
            </a:extLst>
          </p:cNvPr>
          <p:cNvSpPr txBox="1"/>
          <p:nvPr/>
        </p:nvSpPr>
        <p:spPr>
          <a:xfrm>
            <a:off x="431515" y="1859340"/>
            <a:ext cx="11414588" cy="1569660"/>
          </a:xfrm>
          <a:prstGeom prst="rect">
            <a:avLst/>
          </a:prstGeom>
          <a:noFill/>
        </p:spPr>
        <p:txBody>
          <a:bodyPr wrap="square">
            <a:spAutoFit/>
          </a:bodyPr>
          <a:lstStyle/>
          <a:p>
            <a:pPr marL="342900" indent="-342900">
              <a:buFont typeface="Wingdings" panose="05000000000000000000" pitchFamily="2" charset="2"/>
              <a:buChar char="Ø"/>
            </a:pPr>
            <a:r>
              <a:rPr lang="en-US" sz="2400" dirty="0" err="1">
                <a:latin typeface="Maiandra GD" panose="020E0502030308020204" pitchFamily="34" charset="0"/>
              </a:rPr>
              <a:t>Firma</a:t>
            </a:r>
            <a:r>
              <a:rPr lang="en-US" sz="2400" dirty="0">
                <a:latin typeface="Maiandra GD" panose="020E0502030308020204" pitchFamily="34" charset="0"/>
              </a:rPr>
              <a:t> </a:t>
            </a:r>
            <a:r>
              <a:rPr lang="en-US" sz="2400" dirty="0" err="1">
                <a:latin typeface="Maiandra GD" panose="020E0502030308020204" pitchFamily="34" charset="0"/>
              </a:rPr>
              <a:t>merupakan</a:t>
            </a:r>
            <a:r>
              <a:rPr lang="en-US" sz="2400" dirty="0">
                <a:latin typeface="Maiandra GD" panose="020E0502030308020204" pitchFamily="34" charset="0"/>
              </a:rPr>
              <a:t> </a:t>
            </a:r>
            <a:r>
              <a:rPr lang="en-US" sz="2400" dirty="0" err="1">
                <a:latin typeface="Maiandra GD" panose="020E0502030308020204" pitchFamily="34" charset="0"/>
              </a:rPr>
              <a:t>usaha</a:t>
            </a:r>
            <a:r>
              <a:rPr lang="en-US" sz="2400" dirty="0">
                <a:latin typeface="Maiandra GD" panose="020E0502030308020204" pitchFamily="34" charset="0"/>
              </a:rPr>
              <a:t> yang </a:t>
            </a:r>
            <a:r>
              <a:rPr lang="en-US" sz="2400" dirty="0" err="1">
                <a:latin typeface="Maiandra GD" panose="020E0502030308020204" pitchFamily="34" charset="0"/>
              </a:rPr>
              <a:t>didirikan</a:t>
            </a:r>
            <a:r>
              <a:rPr lang="en-US" sz="2400" dirty="0">
                <a:latin typeface="Maiandra GD" panose="020E0502030308020204" pitchFamily="34" charset="0"/>
              </a:rPr>
              <a:t> oleh 2 orang </a:t>
            </a:r>
            <a:r>
              <a:rPr lang="en-US" sz="2400" dirty="0" err="1">
                <a:latin typeface="Maiandra GD" panose="020E0502030308020204" pitchFamily="34" charset="0"/>
              </a:rPr>
              <a:t>atau</a:t>
            </a:r>
            <a:r>
              <a:rPr lang="en-US" sz="2400" dirty="0">
                <a:latin typeface="Maiandra GD" panose="020E0502030308020204" pitchFamily="34" charset="0"/>
              </a:rPr>
              <a:t> </a:t>
            </a:r>
            <a:r>
              <a:rPr lang="en-US" sz="2400" dirty="0" err="1">
                <a:latin typeface="Maiandra GD" panose="020E0502030308020204" pitchFamily="34" charset="0"/>
              </a:rPr>
              <a:t>lebih</a:t>
            </a:r>
            <a:r>
              <a:rPr lang="en-US" sz="2400" dirty="0">
                <a:latin typeface="Maiandra GD" panose="020E0502030308020204" pitchFamily="34" charset="0"/>
              </a:rPr>
              <a:t> </a:t>
            </a:r>
            <a:r>
              <a:rPr lang="en-US" sz="2400" dirty="0" err="1">
                <a:latin typeface="Maiandra GD" panose="020E0502030308020204" pitchFamily="34" charset="0"/>
              </a:rPr>
              <a:t>dimana</a:t>
            </a:r>
            <a:r>
              <a:rPr lang="en-US" sz="2400" dirty="0">
                <a:latin typeface="Maiandra GD" panose="020E0502030308020204" pitchFamily="34" charset="0"/>
              </a:rPr>
              <a:t> </a:t>
            </a:r>
            <a:r>
              <a:rPr lang="en-US" sz="2400" dirty="0" err="1">
                <a:latin typeface="Maiandra GD" panose="020E0502030308020204" pitchFamily="34" charset="0"/>
              </a:rPr>
              <a:t>tiap</a:t>
            </a:r>
            <a:r>
              <a:rPr lang="en-US" sz="2400" dirty="0">
                <a:latin typeface="Maiandra GD" panose="020E0502030308020204" pitchFamily="34" charset="0"/>
              </a:rPr>
              <a:t> </a:t>
            </a:r>
            <a:r>
              <a:rPr lang="en-US" sz="2400" dirty="0" err="1">
                <a:latin typeface="Maiandra GD" panose="020E0502030308020204" pitchFamily="34" charset="0"/>
              </a:rPr>
              <a:t>anggota</a:t>
            </a:r>
            <a:r>
              <a:rPr lang="en-US" sz="2400" dirty="0">
                <a:latin typeface="Maiandra GD" panose="020E0502030308020204" pitchFamily="34" charset="0"/>
              </a:rPr>
              <a:t>  </a:t>
            </a:r>
            <a:r>
              <a:rPr lang="en-US" sz="2400" dirty="0" err="1">
                <a:latin typeface="Maiandra GD" panose="020E0502030308020204" pitchFamily="34" charset="0"/>
              </a:rPr>
              <a:t>bertanggung</a:t>
            </a:r>
            <a:r>
              <a:rPr lang="en-US" sz="2400" dirty="0">
                <a:latin typeface="Maiandra GD" panose="020E0502030308020204" pitchFamily="34" charset="0"/>
              </a:rPr>
              <a:t> </a:t>
            </a:r>
            <a:r>
              <a:rPr lang="en-US" sz="2400" dirty="0" err="1">
                <a:latin typeface="Maiandra GD" panose="020E0502030308020204" pitchFamily="34" charset="0"/>
              </a:rPr>
              <a:t>jawab</a:t>
            </a:r>
            <a:r>
              <a:rPr lang="en-US" sz="2400" dirty="0">
                <a:latin typeface="Maiandra GD" panose="020E0502030308020204" pitchFamily="34" charset="0"/>
              </a:rPr>
              <a:t> </a:t>
            </a:r>
            <a:r>
              <a:rPr lang="en-US" sz="2400" dirty="0" err="1">
                <a:latin typeface="Maiandra GD" panose="020E0502030308020204" pitchFamily="34" charset="0"/>
              </a:rPr>
              <a:t>penuh</a:t>
            </a:r>
            <a:r>
              <a:rPr lang="en-US" sz="2400" dirty="0">
                <a:latin typeface="Maiandra GD" panose="020E0502030308020204" pitchFamily="34" charset="0"/>
              </a:rPr>
              <a:t> </a:t>
            </a:r>
            <a:r>
              <a:rPr lang="en-US" sz="2400" dirty="0" err="1">
                <a:latin typeface="Maiandra GD" panose="020E0502030308020204" pitchFamily="34" charset="0"/>
              </a:rPr>
              <a:t>atas</a:t>
            </a:r>
            <a:r>
              <a:rPr lang="en-US" sz="2400" dirty="0">
                <a:latin typeface="Maiandra GD" panose="020E0502030308020204" pitchFamily="34" charset="0"/>
              </a:rPr>
              <a:t> </a:t>
            </a:r>
            <a:r>
              <a:rPr lang="en-US" sz="2400" dirty="0" err="1">
                <a:latin typeface="Maiandra GD" panose="020E0502030308020204" pitchFamily="34" charset="0"/>
              </a:rPr>
              <a:t>perusahaan</a:t>
            </a:r>
            <a:r>
              <a:rPr lang="en-US" sz="2400" dirty="0">
                <a:latin typeface="Maiandra GD" panose="020E0502030308020204" pitchFamily="34" charset="0"/>
              </a:rPr>
              <a:t> </a:t>
            </a:r>
            <a:r>
              <a:rPr lang="en-US" sz="2400" dirty="0" err="1">
                <a:latin typeface="Maiandra GD" panose="020E0502030308020204" pitchFamily="34" charset="0"/>
              </a:rPr>
              <a:t>tersebut</a:t>
            </a:r>
            <a:r>
              <a:rPr lang="en-US" sz="2400" dirty="0">
                <a:latin typeface="Maiandra GD" panose="020E0502030308020204" pitchFamily="34" charset="0"/>
              </a:rPr>
              <a:t>.</a:t>
            </a:r>
          </a:p>
          <a:p>
            <a:pPr marL="342900" indent="-342900">
              <a:buFont typeface="Wingdings" panose="05000000000000000000" pitchFamily="2" charset="2"/>
              <a:buChar char="Ø"/>
            </a:pPr>
            <a:r>
              <a:rPr lang="en-US" sz="2400" dirty="0">
                <a:latin typeface="Maiandra GD" panose="020E0502030308020204" pitchFamily="34" charset="0"/>
              </a:rPr>
              <a:t>Modal </a:t>
            </a:r>
            <a:r>
              <a:rPr lang="en-US" sz="2400" dirty="0" err="1">
                <a:latin typeface="Maiandra GD" panose="020E0502030308020204" pitchFamily="34" charset="0"/>
              </a:rPr>
              <a:t>firma</a:t>
            </a:r>
            <a:r>
              <a:rPr lang="en-US" sz="2400" dirty="0">
                <a:latin typeface="Maiandra GD" panose="020E0502030308020204" pitchFamily="34" charset="0"/>
              </a:rPr>
              <a:t> </a:t>
            </a:r>
            <a:r>
              <a:rPr lang="en-US" sz="2400" dirty="0" err="1">
                <a:latin typeface="Maiandra GD" panose="020E0502030308020204" pitchFamily="34" charset="0"/>
              </a:rPr>
              <a:t>berasal</a:t>
            </a:r>
            <a:r>
              <a:rPr lang="en-US" sz="2400" dirty="0">
                <a:latin typeface="Maiandra GD" panose="020E0502030308020204" pitchFamily="34" charset="0"/>
              </a:rPr>
              <a:t> </a:t>
            </a:r>
            <a:r>
              <a:rPr lang="en-US" sz="2400" dirty="0" err="1">
                <a:latin typeface="Maiandra GD" panose="020E0502030308020204" pitchFamily="34" charset="0"/>
              </a:rPr>
              <a:t>dari</a:t>
            </a:r>
            <a:r>
              <a:rPr lang="en-US" sz="2400" dirty="0">
                <a:latin typeface="Maiandra GD" panose="020E0502030308020204" pitchFamily="34" charset="0"/>
              </a:rPr>
              <a:t> </a:t>
            </a:r>
            <a:r>
              <a:rPr lang="en-US" sz="2400" dirty="0" err="1">
                <a:latin typeface="Maiandra GD" panose="020E0502030308020204" pitchFamily="34" charset="0"/>
              </a:rPr>
              <a:t>anggota</a:t>
            </a:r>
            <a:r>
              <a:rPr lang="en-US" sz="2400" dirty="0">
                <a:latin typeface="Maiandra GD" panose="020E0502030308020204" pitchFamily="34" charset="0"/>
              </a:rPr>
              <a:t> </a:t>
            </a:r>
            <a:r>
              <a:rPr lang="en-US" sz="2400" dirty="0" err="1">
                <a:latin typeface="Maiandra GD" panose="020E0502030308020204" pitchFamily="34" charset="0"/>
              </a:rPr>
              <a:t>pendiri</a:t>
            </a:r>
            <a:r>
              <a:rPr lang="en-US" sz="2400" dirty="0">
                <a:latin typeface="Maiandra GD" panose="020E0502030308020204" pitchFamily="34" charset="0"/>
              </a:rPr>
              <a:t>. </a:t>
            </a:r>
            <a:r>
              <a:rPr lang="en-US" sz="2400" dirty="0" err="1">
                <a:latin typeface="Maiandra GD" panose="020E0502030308020204" pitchFamily="34" charset="0"/>
              </a:rPr>
              <a:t>Untuk</a:t>
            </a:r>
            <a:r>
              <a:rPr lang="en-US" sz="2400" dirty="0">
                <a:latin typeface="Maiandra GD" panose="020E0502030308020204" pitchFamily="34" charset="0"/>
              </a:rPr>
              <a:t> </a:t>
            </a:r>
            <a:r>
              <a:rPr lang="en-US" sz="2400" dirty="0" err="1">
                <a:latin typeface="Maiandra GD" panose="020E0502030308020204" pitchFamily="34" charset="0"/>
              </a:rPr>
              <a:t>laba</a:t>
            </a:r>
            <a:r>
              <a:rPr lang="en-US" sz="2400" dirty="0">
                <a:latin typeface="Maiandra GD" panose="020E0502030308020204" pitchFamily="34" charset="0"/>
              </a:rPr>
              <a:t> </a:t>
            </a:r>
            <a:r>
              <a:rPr lang="en-US" sz="2400" dirty="0" err="1">
                <a:latin typeface="Maiandra GD" panose="020E0502030308020204" pitchFamily="34" charset="0"/>
              </a:rPr>
              <a:t>atau</a:t>
            </a:r>
            <a:r>
              <a:rPr lang="en-US" sz="2400" dirty="0">
                <a:latin typeface="Maiandra GD" panose="020E0502030308020204" pitchFamily="34" charset="0"/>
              </a:rPr>
              <a:t> </a:t>
            </a:r>
            <a:r>
              <a:rPr lang="en-US" sz="2400" dirty="0" err="1">
                <a:latin typeface="Maiandra GD" panose="020E0502030308020204" pitchFamily="34" charset="0"/>
              </a:rPr>
              <a:t>keuntungan</a:t>
            </a:r>
            <a:r>
              <a:rPr lang="en-US" sz="2400" dirty="0">
                <a:latin typeface="Maiandra GD" panose="020E0502030308020204" pitchFamily="34" charset="0"/>
              </a:rPr>
              <a:t> </a:t>
            </a:r>
            <a:r>
              <a:rPr lang="en-US" sz="2400" dirty="0" err="1">
                <a:latin typeface="Maiandra GD" panose="020E0502030308020204" pitchFamily="34" charset="0"/>
              </a:rPr>
              <a:t>dibagikan</a:t>
            </a:r>
            <a:r>
              <a:rPr lang="en-US" sz="2400" dirty="0">
                <a:latin typeface="Maiandra GD" panose="020E0502030308020204" pitchFamily="34" charset="0"/>
              </a:rPr>
              <a:t> </a:t>
            </a:r>
            <a:r>
              <a:rPr lang="en-US" sz="2400" dirty="0" err="1">
                <a:latin typeface="Maiandra GD" panose="020E0502030308020204" pitchFamily="34" charset="0"/>
              </a:rPr>
              <a:t>ke</a:t>
            </a:r>
            <a:r>
              <a:rPr lang="en-US" sz="2400" dirty="0">
                <a:latin typeface="Maiandra GD" panose="020E0502030308020204" pitchFamily="34" charset="0"/>
              </a:rPr>
              <a:t>  pada </a:t>
            </a:r>
            <a:r>
              <a:rPr lang="en-US" sz="2400" dirty="0" err="1">
                <a:latin typeface="Maiandra GD" panose="020E0502030308020204" pitchFamily="34" charset="0"/>
              </a:rPr>
              <a:t>anggota</a:t>
            </a:r>
            <a:r>
              <a:rPr lang="en-US" sz="2400" dirty="0">
                <a:latin typeface="Maiandra GD" panose="020E0502030308020204" pitchFamily="34" charset="0"/>
              </a:rPr>
              <a:t> </a:t>
            </a:r>
            <a:r>
              <a:rPr lang="en-US" sz="2400" dirty="0" err="1">
                <a:latin typeface="Maiandra GD" panose="020E0502030308020204" pitchFamily="34" charset="0"/>
              </a:rPr>
              <a:t>dengan</a:t>
            </a:r>
            <a:r>
              <a:rPr lang="en-US" sz="2400" dirty="0">
                <a:latin typeface="Maiandra GD" panose="020E0502030308020204" pitchFamily="34" charset="0"/>
              </a:rPr>
              <a:t> </a:t>
            </a:r>
            <a:r>
              <a:rPr lang="en-US" sz="2400" dirty="0" err="1">
                <a:latin typeface="Maiandra GD" panose="020E0502030308020204" pitchFamily="34" charset="0"/>
              </a:rPr>
              <a:t>perbandingan</a:t>
            </a:r>
            <a:r>
              <a:rPr lang="en-US" sz="2400" dirty="0">
                <a:latin typeface="Maiandra GD" panose="020E0502030308020204" pitchFamily="34" charset="0"/>
              </a:rPr>
              <a:t> </a:t>
            </a:r>
            <a:r>
              <a:rPr lang="en-US" sz="2400" dirty="0" err="1">
                <a:latin typeface="Maiandra GD" panose="020E0502030308020204" pitchFamily="34" charset="0"/>
              </a:rPr>
              <a:t>sesuai</a:t>
            </a:r>
            <a:r>
              <a:rPr lang="en-US" sz="2400" dirty="0">
                <a:latin typeface="Maiandra GD" panose="020E0502030308020204" pitchFamily="34" charset="0"/>
              </a:rPr>
              <a:t> </a:t>
            </a:r>
            <a:r>
              <a:rPr lang="en-US" sz="2400" dirty="0" err="1">
                <a:latin typeface="Maiandra GD" panose="020E0502030308020204" pitchFamily="34" charset="0"/>
              </a:rPr>
              <a:t>akta</a:t>
            </a:r>
            <a:r>
              <a:rPr lang="en-US" sz="2400" dirty="0">
                <a:latin typeface="Maiandra GD" panose="020E0502030308020204" pitchFamily="34" charset="0"/>
              </a:rPr>
              <a:t> </a:t>
            </a:r>
            <a:r>
              <a:rPr lang="en-US" sz="2400" dirty="0" err="1">
                <a:latin typeface="Maiandra GD" panose="020E0502030308020204" pitchFamily="34" charset="0"/>
              </a:rPr>
              <a:t>sewaktu</a:t>
            </a:r>
            <a:r>
              <a:rPr lang="en-US" sz="2400" dirty="0">
                <a:latin typeface="Maiandra GD" panose="020E0502030308020204" pitchFamily="34" charset="0"/>
              </a:rPr>
              <a:t> </a:t>
            </a:r>
            <a:r>
              <a:rPr lang="en-US" sz="2400" dirty="0" err="1">
                <a:latin typeface="Maiandra GD" panose="020E0502030308020204" pitchFamily="34" charset="0"/>
              </a:rPr>
              <a:t>pendiriannya</a:t>
            </a:r>
            <a:r>
              <a:rPr lang="en-US" sz="2400" dirty="0">
                <a:latin typeface="Maiandra GD" panose="020E0502030308020204" pitchFamily="34" charset="0"/>
              </a:rPr>
              <a:t>.</a:t>
            </a:r>
          </a:p>
        </p:txBody>
      </p:sp>
      <p:sp>
        <p:nvSpPr>
          <p:cNvPr id="7" name="TextBox 6">
            <a:extLst>
              <a:ext uri="{FF2B5EF4-FFF2-40B4-BE49-F238E27FC236}">
                <a16:creationId xmlns:a16="http://schemas.microsoft.com/office/drawing/2014/main" id="{FCCFBF46-7DD2-447F-8896-785C11825CD7}"/>
              </a:ext>
            </a:extLst>
          </p:cNvPr>
          <p:cNvSpPr txBox="1"/>
          <p:nvPr/>
        </p:nvSpPr>
        <p:spPr>
          <a:xfrm>
            <a:off x="424665" y="4089987"/>
            <a:ext cx="11342669" cy="1569660"/>
          </a:xfrm>
          <a:prstGeom prst="rect">
            <a:avLst/>
          </a:prstGeom>
          <a:noFill/>
        </p:spPr>
        <p:txBody>
          <a:bodyPr wrap="square">
            <a:spAutoFit/>
          </a:bodyPr>
          <a:lstStyle/>
          <a:p>
            <a:r>
              <a:rPr lang="en-US" sz="2400" b="1" u="sng" dirty="0" err="1">
                <a:latin typeface="Maiandra GD" panose="020E0502030308020204" pitchFamily="34" charset="0"/>
              </a:rPr>
              <a:t>Ciri-Ciri</a:t>
            </a:r>
            <a:r>
              <a:rPr lang="en-US" sz="2400" b="1" u="sng" dirty="0">
                <a:latin typeface="Maiandra GD" panose="020E0502030308020204" pitchFamily="34" charset="0"/>
              </a:rPr>
              <a:t> </a:t>
            </a:r>
            <a:r>
              <a:rPr lang="en-US" sz="2400" b="1" u="sng" dirty="0" err="1">
                <a:latin typeface="Maiandra GD" panose="020E0502030308020204" pitchFamily="34" charset="0"/>
              </a:rPr>
              <a:t>Firma</a:t>
            </a:r>
            <a:endParaRPr lang="en-US" sz="2400" u="sng" dirty="0">
              <a:latin typeface="Maiandra GD" panose="020E0502030308020204" pitchFamily="34" charset="0"/>
            </a:endParaRPr>
          </a:p>
          <a:p>
            <a:pPr marL="342900" indent="-342900">
              <a:buFont typeface="Arial" panose="020B0604020202020204" pitchFamily="34" charset="0"/>
              <a:buChar char="•"/>
            </a:pPr>
            <a:r>
              <a:rPr lang="en-US" sz="2400" dirty="0">
                <a:latin typeface="Maiandra GD" panose="020E0502030308020204" pitchFamily="34" charset="0"/>
              </a:rPr>
              <a:t>Para </a:t>
            </a:r>
            <a:r>
              <a:rPr lang="en-US" sz="2400" dirty="0" err="1">
                <a:latin typeface="Maiandra GD" panose="020E0502030308020204" pitchFamily="34" charset="0"/>
              </a:rPr>
              <a:t>sekutu</a:t>
            </a:r>
            <a:r>
              <a:rPr lang="en-US" sz="2400" dirty="0">
                <a:latin typeface="Maiandra GD" panose="020E0502030308020204" pitchFamily="34" charset="0"/>
              </a:rPr>
              <a:t> </a:t>
            </a:r>
            <a:r>
              <a:rPr lang="en-US" sz="2400" dirty="0" err="1">
                <a:latin typeface="Maiandra GD" panose="020E0502030308020204" pitchFamily="34" charset="0"/>
              </a:rPr>
              <a:t>aktif</a:t>
            </a:r>
            <a:r>
              <a:rPr lang="en-US" sz="2400" dirty="0">
                <a:latin typeface="Maiandra GD" panose="020E0502030308020204" pitchFamily="34" charset="0"/>
              </a:rPr>
              <a:t> </a:t>
            </a:r>
            <a:r>
              <a:rPr lang="en-US" sz="2400" dirty="0" err="1">
                <a:latin typeface="Maiandra GD" panose="020E0502030308020204" pitchFamily="34" charset="0"/>
              </a:rPr>
              <a:t>dalam</a:t>
            </a:r>
            <a:r>
              <a:rPr lang="en-US" sz="2400" dirty="0">
                <a:latin typeface="Maiandra GD" panose="020E0502030308020204" pitchFamily="34" charset="0"/>
              </a:rPr>
              <a:t> </a:t>
            </a:r>
            <a:r>
              <a:rPr lang="en-US" sz="2400" dirty="0" err="1">
                <a:latin typeface="Maiandra GD" panose="020E0502030308020204" pitchFamily="34" charset="0"/>
              </a:rPr>
              <a:t>mengelola</a:t>
            </a:r>
            <a:r>
              <a:rPr lang="en-US" sz="2400" dirty="0">
                <a:latin typeface="Maiandra GD" panose="020E0502030308020204" pitchFamily="34" charset="0"/>
              </a:rPr>
              <a:t> </a:t>
            </a:r>
            <a:r>
              <a:rPr lang="en-US" sz="2400" dirty="0" err="1">
                <a:latin typeface="Maiandra GD" panose="020E0502030308020204" pitchFamily="34" charset="0"/>
              </a:rPr>
              <a:t>perusahaan</a:t>
            </a:r>
            <a:r>
              <a:rPr lang="en-US" sz="2400" dirty="0">
                <a:latin typeface="Maiandra GD" panose="020E0502030308020204" pitchFamily="34" charset="0"/>
              </a:rPr>
              <a:t>.</a:t>
            </a:r>
          </a:p>
          <a:p>
            <a:pPr marL="342900" indent="-342900">
              <a:buFont typeface="Arial" panose="020B0604020202020204" pitchFamily="34" charset="0"/>
              <a:buChar char="•"/>
            </a:pPr>
            <a:r>
              <a:rPr lang="en-US" sz="2400" dirty="0" err="1">
                <a:latin typeface="Maiandra GD" panose="020E0502030308020204" pitchFamily="34" charset="0"/>
              </a:rPr>
              <a:t>Tanggung</a:t>
            </a:r>
            <a:r>
              <a:rPr lang="en-US" sz="2400" dirty="0">
                <a:latin typeface="Maiandra GD" panose="020E0502030308020204" pitchFamily="34" charset="0"/>
              </a:rPr>
              <a:t> </a:t>
            </a:r>
            <a:r>
              <a:rPr lang="en-US" sz="2400" dirty="0" err="1">
                <a:latin typeface="Maiandra GD" panose="020E0502030308020204" pitchFamily="34" charset="0"/>
              </a:rPr>
              <a:t>jawab</a:t>
            </a:r>
            <a:r>
              <a:rPr lang="en-US" sz="2400" dirty="0">
                <a:latin typeface="Maiandra GD" panose="020E0502030308020204" pitchFamily="34" charset="0"/>
              </a:rPr>
              <a:t> </a:t>
            </a:r>
            <a:r>
              <a:rPr lang="en-US" sz="2400" dirty="0" err="1">
                <a:latin typeface="Maiandra GD" panose="020E0502030308020204" pitchFamily="34" charset="0"/>
              </a:rPr>
              <a:t>tak</a:t>
            </a:r>
            <a:r>
              <a:rPr lang="en-US" sz="2400" dirty="0">
                <a:latin typeface="Maiandra GD" panose="020E0502030308020204" pitchFamily="34" charset="0"/>
              </a:rPr>
              <a:t> </a:t>
            </a:r>
            <a:r>
              <a:rPr lang="en-US" sz="2400" dirty="0" err="1">
                <a:latin typeface="Maiandra GD" panose="020E0502030308020204" pitchFamily="34" charset="0"/>
              </a:rPr>
              <a:t>terbatas</a:t>
            </a:r>
            <a:r>
              <a:rPr lang="en-US" sz="2400" dirty="0">
                <a:latin typeface="Maiandra GD" panose="020E0502030308020204" pitchFamily="34" charset="0"/>
              </a:rPr>
              <a:t> </a:t>
            </a:r>
            <a:r>
              <a:rPr lang="en-US" sz="2400" dirty="0" err="1">
                <a:latin typeface="Maiandra GD" panose="020E0502030308020204" pitchFamily="34" charset="0"/>
              </a:rPr>
              <a:t>atas</a:t>
            </a:r>
            <a:r>
              <a:rPr lang="en-US" sz="2400" dirty="0">
                <a:latin typeface="Maiandra GD" panose="020E0502030308020204" pitchFamily="34" charset="0"/>
              </a:rPr>
              <a:t> </a:t>
            </a:r>
            <a:r>
              <a:rPr lang="en-US" sz="2400" dirty="0" err="1">
                <a:latin typeface="Maiandra GD" panose="020E0502030308020204" pitchFamily="34" charset="0"/>
              </a:rPr>
              <a:t>segala</a:t>
            </a:r>
            <a:r>
              <a:rPr lang="en-US" sz="2400" dirty="0">
                <a:latin typeface="Maiandra GD" panose="020E0502030308020204" pitchFamily="34" charset="0"/>
              </a:rPr>
              <a:t> </a:t>
            </a:r>
            <a:r>
              <a:rPr lang="en-US" sz="2400" dirty="0" err="1">
                <a:latin typeface="Maiandra GD" panose="020E0502030308020204" pitchFamily="34" charset="0"/>
              </a:rPr>
              <a:t>resiko</a:t>
            </a:r>
            <a:r>
              <a:rPr lang="en-US" sz="2400" dirty="0">
                <a:latin typeface="Maiandra GD" panose="020E0502030308020204" pitchFamily="34" charset="0"/>
              </a:rPr>
              <a:t> yang </a:t>
            </a:r>
            <a:r>
              <a:rPr lang="en-US" sz="2400" dirty="0" err="1">
                <a:latin typeface="Maiandra GD" panose="020E0502030308020204" pitchFamily="34" charset="0"/>
              </a:rPr>
              <a:t>terjadi</a:t>
            </a:r>
            <a:r>
              <a:rPr lang="en-US" sz="2400" dirty="0">
                <a:latin typeface="Maiandra GD" panose="020E0502030308020204" pitchFamily="34" charset="0"/>
              </a:rPr>
              <a:t>.</a:t>
            </a:r>
          </a:p>
          <a:p>
            <a:pPr marL="342900" indent="-342900">
              <a:buFont typeface="Arial" panose="020B0604020202020204" pitchFamily="34" charset="0"/>
              <a:buChar char="•"/>
            </a:pPr>
            <a:r>
              <a:rPr lang="en-US" sz="2400" dirty="0">
                <a:latin typeface="Maiandra GD" panose="020E0502030308020204" pitchFamily="34" charset="0"/>
              </a:rPr>
              <a:t>Akan </a:t>
            </a:r>
            <a:r>
              <a:rPr lang="en-US" sz="2400" dirty="0" err="1">
                <a:latin typeface="Maiandra GD" panose="020E0502030308020204" pitchFamily="34" charset="0"/>
              </a:rPr>
              <a:t>berakhir</a:t>
            </a:r>
            <a:r>
              <a:rPr lang="en-US" sz="2400" dirty="0">
                <a:latin typeface="Maiandra GD" panose="020E0502030308020204" pitchFamily="34" charset="0"/>
              </a:rPr>
              <a:t> </a:t>
            </a:r>
            <a:r>
              <a:rPr lang="en-US" sz="2400" dirty="0" err="1">
                <a:latin typeface="Maiandra GD" panose="020E0502030308020204" pitchFamily="34" charset="0"/>
              </a:rPr>
              <a:t>jika</a:t>
            </a:r>
            <a:r>
              <a:rPr lang="en-US" sz="2400" dirty="0">
                <a:latin typeface="Maiandra GD" panose="020E0502030308020204" pitchFamily="34" charset="0"/>
              </a:rPr>
              <a:t> salah </a:t>
            </a:r>
            <a:r>
              <a:rPr lang="en-US" sz="2400" dirty="0" err="1">
                <a:latin typeface="Maiandra GD" panose="020E0502030308020204" pitchFamily="34" charset="0"/>
              </a:rPr>
              <a:t>satu</a:t>
            </a:r>
            <a:r>
              <a:rPr lang="en-US" sz="2400" dirty="0">
                <a:latin typeface="Maiandra GD" panose="020E0502030308020204" pitchFamily="34" charset="0"/>
              </a:rPr>
              <a:t> </a:t>
            </a:r>
            <a:r>
              <a:rPr lang="en-US" sz="2400" dirty="0" err="1">
                <a:latin typeface="Maiandra GD" panose="020E0502030308020204" pitchFamily="34" charset="0"/>
              </a:rPr>
              <a:t>anggota</a:t>
            </a:r>
            <a:r>
              <a:rPr lang="en-US" sz="2400" dirty="0">
                <a:latin typeface="Maiandra GD" panose="020E0502030308020204" pitchFamily="34" charset="0"/>
              </a:rPr>
              <a:t> </a:t>
            </a:r>
            <a:r>
              <a:rPr lang="en-US" sz="2400" dirty="0" err="1">
                <a:latin typeface="Maiandra GD" panose="020E0502030308020204" pitchFamily="34" charset="0"/>
              </a:rPr>
              <a:t>mengundurkan</a:t>
            </a:r>
            <a:r>
              <a:rPr lang="en-US" sz="2400" dirty="0">
                <a:latin typeface="Maiandra GD" panose="020E0502030308020204" pitchFamily="34" charset="0"/>
              </a:rPr>
              <a:t> </a:t>
            </a:r>
            <a:r>
              <a:rPr lang="en-US" sz="2400" dirty="0" err="1">
                <a:latin typeface="Maiandra GD" panose="020E0502030308020204" pitchFamily="34" charset="0"/>
              </a:rPr>
              <a:t>diri</a:t>
            </a:r>
            <a:r>
              <a:rPr lang="en-US" sz="2400" dirty="0">
                <a:latin typeface="Maiandra GD" panose="020E0502030308020204" pitchFamily="34" charset="0"/>
              </a:rPr>
              <a:t> </a:t>
            </a:r>
            <a:r>
              <a:rPr lang="en-US" sz="2400" dirty="0" err="1">
                <a:latin typeface="Maiandra GD" panose="020E0502030308020204" pitchFamily="34" charset="0"/>
              </a:rPr>
              <a:t>atau</a:t>
            </a:r>
            <a:r>
              <a:rPr lang="en-US" sz="2400" dirty="0">
                <a:latin typeface="Maiandra GD" panose="020E0502030308020204" pitchFamily="34" charset="0"/>
              </a:rPr>
              <a:t> </a:t>
            </a:r>
            <a:r>
              <a:rPr lang="en-US" sz="2400" dirty="0" err="1">
                <a:latin typeface="Maiandra GD" panose="020E0502030308020204" pitchFamily="34" charset="0"/>
              </a:rPr>
              <a:t>meninggal</a:t>
            </a:r>
            <a:r>
              <a:rPr lang="en-US" sz="2400" dirty="0">
                <a:latin typeface="Maiandra GD" panose="020E0502030308020204" pitchFamily="34" charset="0"/>
              </a:rPr>
              <a:t> dunia.</a:t>
            </a:r>
          </a:p>
        </p:txBody>
      </p:sp>
      <p:grpSp>
        <p:nvGrpSpPr>
          <p:cNvPr id="8" name="Group 7">
            <a:extLst>
              <a:ext uri="{FF2B5EF4-FFF2-40B4-BE49-F238E27FC236}">
                <a16:creationId xmlns:a16="http://schemas.microsoft.com/office/drawing/2014/main" id="{4A6B946B-B70E-4AE9-B673-FEDD3D0A9BAC}"/>
              </a:ext>
            </a:extLst>
          </p:cNvPr>
          <p:cNvGrpSpPr/>
          <p:nvPr/>
        </p:nvGrpSpPr>
        <p:grpSpPr>
          <a:xfrm>
            <a:off x="-1" y="6497500"/>
            <a:ext cx="12205649" cy="362295"/>
            <a:chOff x="-1" y="6409479"/>
            <a:chExt cx="12205649" cy="423018"/>
          </a:xfrm>
        </p:grpSpPr>
        <p:pic>
          <p:nvPicPr>
            <p:cNvPr id="9" name="Picture 8">
              <a:extLst>
                <a:ext uri="{FF2B5EF4-FFF2-40B4-BE49-F238E27FC236}">
                  <a16:creationId xmlns:a16="http://schemas.microsoft.com/office/drawing/2014/main" id="{C56EB478-B7C0-4EE2-BD6E-BFFA07F76BD2}"/>
                </a:ext>
              </a:extLst>
            </p:cNvPr>
            <p:cNvPicPr>
              <a:picLocks noChangeAspect="1"/>
            </p:cNvPicPr>
            <p:nvPr/>
          </p:nvPicPr>
          <p:blipFill rotWithShape="1">
            <a:blip r:embed="rId3"/>
            <a:srcRect l="40877" t="29110" r="44518" b="65812"/>
            <a:stretch/>
          </p:blipFill>
          <p:spPr>
            <a:xfrm>
              <a:off x="8884693" y="6409479"/>
              <a:ext cx="3320955" cy="423018"/>
            </a:xfrm>
            <a:prstGeom prst="rect">
              <a:avLst/>
            </a:prstGeom>
          </p:spPr>
        </p:pic>
        <p:sp>
          <p:nvSpPr>
            <p:cNvPr id="10" name="Rectangle 9">
              <a:extLst>
                <a:ext uri="{FF2B5EF4-FFF2-40B4-BE49-F238E27FC236}">
                  <a16:creationId xmlns:a16="http://schemas.microsoft.com/office/drawing/2014/main" id="{A06628AD-FA19-4460-A01C-3A7CC1CCBC38}"/>
                </a:ext>
              </a:extLst>
            </p:cNvPr>
            <p:cNvSpPr/>
            <p:nvPr/>
          </p:nvSpPr>
          <p:spPr>
            <a:xfrm>
              <a:off x="-1" y="6409479"/>
              <a:ext cx="8884694" cy="42301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Bodoni MT Condensed" panose="02070606080606020203" pitchFamily="18" charset="0"/>
                </a:rPr>
                <a:t>Accounting Department - Informatics and Business Institute of </a:t>
              </a:r>
              <a:r>
                <a:rPr lang="en-US" dirty="0" err="1">
                  <a:latin typeface="Bodoni MT Condensed" panose="02070606080606020203" pitchFamily="18" charset="0"/>
                </a:rPr>
                <a:t>Darmajaya</a:t>
              </a:r>
              <a:r>
                <a:rPr lang="en-US" dirty="0">
                  <a:latin typeface="Bodoni MT Condensed" panose="02070606080606020203" pitchFamily="18" charset="0"/>
                </a:rPr>
                <a:t>, Lampung, Indonesia</a:t>
              </a:r>
              <a:endParaRPr lang="id-ID" dirty="0"/>
            </a:p>
          </p:txBody>
        </p:sp>
        <p:sp>
          <p:nvSpPr>
            <p:cNvPr id="11" name="Rectangle 10">
              <a:extLst>
                <a:ext uri="{FF2B5EF4-FFF2-40B4-BE49-F238E27FC236}">
                  <a16:creationId xmlns:a16="http://schemas.microsoft.com/office/drawing/2014/main" id="{ACB81787-2673-4336-99B6-B335C752A461}"/>
                </a:ext>
              </a:extLst>
            </p:cNvPr>
            <p:cNvSpPr/>
            <p:nvPr/>
          </p:nvSpPr>
          <p:spPr>
            <a:xfrm>
              <a:off x="9746435" y="6409479"/>
              <a:ext cx="1725152" cy="395298"/>
            </a:xfrm>
            <a:prstGeom prst="rect">
              <a:avLst/>
            </a:prstGeom>
          </p:spPr>
          <p:txBody>
            <a:bodyPr wrap="none">
              <a:spAutoFit/>
            </a:bodyPr>
            <a:lstStyle/>
            <a:p>
              <a:r>
                <a:rPr lang="en-US" sz="1600" b="1" dirty="0">
                  <a:latin typeface="Roboto"/>
                </a:rPr>
                <a:t>darmajaya.ac.id</a:t>
              </a:r>
              <a:endParaRPr lang="en-US" sz="1600" b="1" dirty="0"/>
            </a:p>
          </p:txBody>
        </p:sp>
      </p:grpSp>
    </p:spTree>
    <p:extLst>
      <p:ext uri="{BB962C8B-B14F-4D97-AF65-F5344CB8AC3E}">
        <p14:creationId xmlns:p14="http://schemas.microsoft.com/office/powerpoint/2010/main" val="91205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20095-D4C5-45A6-1370-A3ABE52A062E}"/>
              </a:ext>
            </a:extLst>
          </p:cNvPr>
          <p:cNvSpPr>
            <a:spLocks noGrp="1"/>
          </p:cNvSpPr>
          <p:nvPr>
            <p:ph type="title"/>
          </p:nvPr>
        </p:nvSpPr>
        <p:spPr>
          <a:xfrm>
            <a:off x="108734" y="18255"/>
            <a:ext cx="10515600" cy="875597"/>
          </a:xfrm>
        </p:spPr>
        <p:txBody>
          <a:bodyPr/>
          <a:lstStyle/>
          <a:p>
            <a:r>
              <a:rPr lang="id-ID" b="1" dirty="0"/>
              <a:t>Cara Mendirikan Firma</a:t>
            </a:r>
          </a:p>
        </p:txBody>
      </p:sp>
      <p:sp>
        <p:nvSpPr>
          <p:cNvPr id="3" name="Content Placeholder 2">
            <a:extLst>
              <a:ext uri="{FF2B5EF4-FFF2-40B4-BE49-F238E27FC236}">
                <a16:creationId xmlns:a16="http://schemas.microsoft.com/office/drawing/2014/main" id="{AA08998F-6D8F-208D-CE43-1BADCFEC1471}"/>
              </a:ext>
            </a:extLst>
          </p:cNvPr>
          <p:cNvSpPr>
            <a:spLocks noGrp="1"/>
          </p:cNvSpPr>
          <p:nvPr>
            <p:ph idx="1"/>
          </p:nvPr>
        </p:nvSpPr>
        <p:spPr>
          <a:xfrm>
            <a:off x="355314" y="705742"/>
            <a:ext cx="11082251" cy="1318267"/>
          </a:xfrm>
        </p:spPr>
        <p:txBody>
          <a:bodyPr>
            <a:normAutofit/>
          </a:bodyPr>
          <a:lstStyle/>
          <a:p>
            <a:pPr>
              <a:spcBef>
                <a:spcPts val="0"/>
              </a:spcBef>
            </a:pPr>
            <a:r>
              <a:rPr lang="id-ID" dirty="0">
                <a:latin typeface="Maiandra GD" panose="020E0502030308020204" pitchFamily="34" charset="0"/>
                <a:cs typeface="Aldhabi" panose="01000000000000000000" pitchFamily="2" charset="-78"/>
              </a:rPr>
              <a:t>Akta otentik</a:t>
            </a:r>
          </a:p>
          <a:p>
            <a:pPr>
              <a:spcBef>
                <a:spcPts val="0"/>
              </a:spcBef>
            </a:pPr>
            <a:r>
              <a:rPr lang="id-ID" dirty="0">
                <a:latin typeface="Maiandra GD" panose="020E0502030308020204" pitchFamily="34" charset="0"/>
                <a:cs typeface="Aldhabi" panose="01000000000000000000" pitchFamily="2" charset="-78"/>
              </a:rPr>
              <a:t>Akta harus didaftarkan di kepaniteraan PN dimana Firma berdomisili</a:t>
            </a:r>
          </a:p>
          <a:p>
            <a:pPr>
              <a:spcBef>
                <a:spcPts val="0"/>
              </a:spcBef>
            </a:pPr>
            <a:r>
              <a:rPr lang="id-ID" dirty="0">
                <a:latin typeface="Maiandra GD" panose="020E0502030308020204" pitchFamily="34" charset="0"/>
                <a:cs typeface="Aldhabi" panose="01000000000000000000" pitchFamily="2" charset="-78"/>
              </a:rPr>
              <a:t>Diumumkan di dalam Berita Negara / TBN</a:t>
            </a:r>
          </a:p>
        </p:txBody>
      </p:sp>
      <p:sp>
        <p:nvSpPr>
          <p:cNvPr id="5" name="TextBox 4">
            <a:extLst>
              <a:ext uri="{FF2B5EF4-FFF2-40B4-BE49-F238E27FC236}">
                <a16:creationId xmlns:a16="http://schemas.microsoft.com/office/drawing/2014/main" id="{40494B0E-4EE2-4E8A-BACB-BD58ED290F41}"/>
              </a:ext>
            </a:extLst>
          </p:cNvPr>
          <p:cNvSpPr txBox="1"/>
          <p:nvPr/>
        </p:nvSpPr>
        <p:spPr>
          <a:xfrm>
            <a:off x="279972" y="2374876"/>
            <a:ext cx="5562598" cy="3477875"/>
          </a:xfrm>
          <a:prstGeom prst="rect">
            <a:avLst/>
          </a:prstGeom>
          <a:noFill/>
        </p:spPr>
        <p:txBody>
          <a:bodyPr wrap="square">
            <a:spAutoFit/>
          </a:bodyPr>
          <a:lstStyle/>
          <a:p>
            <a:r>
              <a:rPr lang="en-US" sz="2800" b="1" dirty="0">
                <a:latin typeface="Maiandra GD" panose="020E0502030308020204" pitchFamily="34" charset="0"/>
              </a:rPr>
              <a:t>KELEBIHAN FIRMA</a:t>
            </a:r>
          </a:p>
          <a:p>
            <a:pPr marL="285750" indent="-285750">
              <a:buFont typeface="Wingdings" panose="05000000000000000000" pitchFamily="2" charset="2"/>
              <a:buChar char="Ø"/>
            </a:pPr>
            <a:r>
              <a:rPr lang="en-US" sz="2400" dirty="0" err="1">
                <a:latin typeface="Maiandra GD" panose="020E0502030308020204" pitchFamily="34" charset="0"/>
              </a:rPr>
              <a:t>Mudah</a:t>
            </a:r>
            <a:r>
              <a:rPr lang="en-US" sz="2400" dirty="0">
                <a:latin typeface="Maiandra GD" panose="020E0502030308020204" pitchFamily="34" charset="0"/>
              </a:rPr>
              <a:t>, </a:t>
            </a:r>
            <a:r>
              <a:rPr lang="en-US" sz="2400" dirty="0" err="1">
                <a:latin typeface="Maiandra GD" panose="020E0502030308020204" pitchFamily="34" charset="0"/>
              </a:rPr>
              <a:t>tak</a:t>
            </a:r>
            <a:r>
              <a:rPr lang="en-US" sz="2400" dirty="0">
                <a:latin typeface="Maiandra GD" panose="020E0502030308020204" pitchFamily="34" charset="0"/>
              </a:rPr>
              <a:t> </a:t>
            </a:r>
            <a:r>
              <a:rPr lang="en-US" sz="2400" dirty="0" err="1">
                <a:latin typeface="Maiandra GD" panose="020E0502030308020204" pitchFamily="34" charset="0"/>
              </a:rPr>
              <a:t>perlu</a:t>
            </a:r>
            <a:r>
              <a:rPr lang="en-US" sz="2400" dirty="0">
                <a:latin typeface="Maiandra GD" panose="020E0502030308020204" pitchFamily="34" charset="0"/>
              </a:rPr>
              <a:t> </a:t>
            </a:r>
            <a:r>
              <a:rPr lang="en-US" sz="2400" dirty="0" err="1">
                <a:latin typeface="Maiandra GD" panose="020E0502030308020204" pitchFamily="34" charset="0"/>
              </a:rPr>
              <a:t>banyak</a:t>
            </a:r>
            <a:r>
              <a:rPr lang="en-US" sz="2400" dirty="0">
                <a:latin typeface="Maiandra GD" panose="020E0502030308020204" pitchFamily="34" charset="0"/>
              </a:rPr>
              <a:t> </a:t>
            </a:r>
            <a:r>
              <a:rPr lang="en-US" sz="2400" dirty="0" err="1">
                <a:latin typeface="Maiandra GD" panose="020E0502030308020204" pitchFamily="34" charset="0"/>
              </a:rPr>
              <a:t>persyaratan</a:t>
            </a:r>
            <a:r>
              <a:rPr lang="en-US" sz="2400" dirty="0">
                <a:latin typeface="Maiandra GD" panose="020E0502030308020204" pitchFamily="34" charset="0"/>
              </a:rPr>
              <a:t> </a:t>
            </a:r>
            <a:r>
              <a:rPr lang="en-US" sz="2400" dirty="0" err="1">
                <a:latin typeface="Maiandra GD" panose="020E0502030308020204" pitchFamily="34" charset="0"/>
              </a:rPr>
              <a:t>namun</a:t>
            </a:r>
            <a:r>
              <a:rPr lang="en-US" sz="2400" dirty="0">
                <a:latin typeface="Maiandra GD" panose="020E0502030308020204" pitchFamily="34" charset="0"/>
              </a:rPr>
              <a:t> </a:t>
            </a:r>
            <a:r>
              <a:rPr lang="en-US" sz="2400" dirty="0" err="1">
                <a:latin typeface="Maiandra GD" panose="020E0502030308020204" pitchFamily="34" charset="0"/>
              </a:rPr>
              <a:t>perlu</a:t>
            </a:r>
            <a:r>
              <a:rPr lang="en-US" sz="2400" dirty="0">
                <a:latin typeface="Maiandra GD" panose="020E0502030308020204" pitchFamily="34" charset="0"/>
              </a:rPr>
              <a:t> </a:t>
            </a:r>
            <a:r>
              <a:rPr lang="en-US" sz="2400" dirty="0" err="1">
                <a:latin typeface="Maiandra GD" panose="020E0502030308020204" pitchFamily="34" charset="0"/>
              </a:rPr>
              <a:t>kesepakatan</a:t>
            </a:r>
            <a:r>
              <a:rPr lang="en-US" sz="2400" dirty="0">
                <a:latin typeface="Maiandra GD" panose="020E0502030308020204" pitchFamily="34" charset="0"/>
              </a:rPr>
              <a:t> para </a:t>
            </a:r>
            <a:r>
              <a:rPr lang="en-US" sz="2400" dirty="0" err="1">
                <a:latin typeface="Maiandra GD" panose="020E0502030308020204" pitchFamily="34" charset="0"/>
              </a:rPr>
              <a:t>pihak</a:t>
            </a:r>
            <a:r>
              <a:rPr lang="en-US" sz="2400" dirty="0">
                <a:latin typeface="Maiandra GD" panose="020E0502030308020204" pitchFamily="34" charset="0"/>
              </a:rPr>
              <a:t> yang </a:t>
            </a:r>
            <a:r>
              <a:rPr lang="en-US" sz="2400" dirty="0" err="1">
                <a:latin typeface="Maiandra GD" panose="020E0502030308020204" pitchFamily="34" charset="0"/>
              </a:rPr>
              <a:t>akan</a:t>
            </a:r>
            <a:r>
              <a:rPr lang="en-US" sz="2400" dirty="0">
                <a:latin typeface="Maiandra GD" panose="020E0502030308020204" pitchFamily="34" charset="0"/>
              </a:rPr>
              <a:t> </a:t>
            </a:r>
            <a:r>
              <a:rPr lang="en-US" sz="2400" dirty="0" err="1">
                <a:latin typeface="Maiandra GD" panose="020E0502030308020204" pitchFamily="34" charset="0"/>
              </a:rPr>
              <a:t>mendirikan</a:t>
            </a:r>
            <a:r>
              <a:rPr lang="en-US" sz="2400" dirty="0">
                <a:latin typeface="Maiandra GD" panose="020E0502030308020204" pitchFamily="34" charset="0"/>
              </a:rPr>
              <a:t> </a:t>
            </a:r>
            <a:r>
              <a:rPr lang="en-US" sz="2400" dirty="0" err="1">
                <a:latin typeface="Maiandra GD" panose="020E0502030308020204" pitchFamily="34" charset="0"/>
              </a:rPr>
              <a:t>firma</a:t>
            </a:r>
            <a:r>
              <a:rPr lang="en-US" sz="2400" dirty="0">
                <a:latin typeface="Maiandra GD" panose="020E0502030308020204" pitchFamily="34" charset="0"/>
              </a:rPr>
              <a:t>.</a:t>
            </a:r>
          </a:p>
          <a:p>
            <a:pPr marL="285750" indent="-285750">
              <a:buFont typeface="Wingdings" panose="05000000000000000000" pitchFamily="2" charset="2"/>
              <a:buChar char="Ø"/>
            </a:pPr>
            <a:r>
              <a:rPr lang="en-US" sz="2400" dirty="0" err="1">
                <a:latin typeface="Maiandra GD" panose="020E0502030308020204" pitchFamily="34" charset="0"/>
              </a:rPr>
              <a:t>Tidak</a:t>
            </a:r>
            <a:r>
              <a:rPr lang="en-US" sz="2400" dirty="0">
                <a:latin typeface="Maiandra GD" panose="020E0502030308020204" pitchFamily="34" charset="0"/>
              </a:rPr>
              <a:t> </a:t>
            </a:r>
            <a:r>
              <a:rPr lang="en-US" sz="2400" dirty="0" err="1">
                <a:latin typeface="Maiandra GD" panose="020E0502030308020204" pitchFamily="34" charset="0"/>
              </a:rPr>
              <a:t>terlalu</a:t>
            </a:r>
            <a:r>
              <a:rPr lang="en-US" sz="2400" dirty="0">
                <a:latin typeface="Maiandra GD" panose="020E0502030308020204" pitchFamily="34" charset="0"/>
              </a:rPr>
              <a:t> </a:t>
            </a:r>
            <a:r>
              <a:rPr lang="en-US" sz="2400" dirty="0" err="1">
                <a:latin typeface="Maiandra GD" panose="020E0502030308020204" pitchFamily="34" charset="0"/>
              </a:rPr>
              <a:t>memerlukan</a:t>
            </a:r>
            <a:r>
              <a:rPr lang="en-US" sz="2400" dirty="0">
                <a:latin typeface="Maiandra GD" panose="020E0502030308020204" pitchFamily="34" charset="0"/>
              </a:rPr>
              <a:t> </a:t>
            </a:r>
            <a:r>
              <a:rPr lang="en-US" sz="2400" dirty="0" err="1">
                <a:latin typeface="Maiandra GD" panose="020E0502030308020204" pitchFamily="34" charset="0"/>
              </a:rPr>
              <a:t>akta</a:t>
            </a:r>
            <a:r>
              <a:rPr lang="en-US" sz="2400" dirty="0">
                <a:latin typeface="Maiandra GD" panose="020E0502030308020204" pitchFamily="34" charset="0"/>
              </a:rPr>
              <a:t> formal </a:t>
            </a:r>
            <a:r>
              <a:rPr lang="en-US" sz="2400" dirty="0" err="1">
                <a:latin typeface="Maiandra GD" panose="020E0502030308020204" pitchFamily="34" charset="0"/>
              </a:rPr>
              <a:t>karena</a:t>
            </a:r>
            <a:r>
              <a:rPr lang="en-US" sz="2400" dirty="0">
                <a:latin typeface="Maiandra GD" panose="020E0502030308020204" pitchFamily="34" charset="0"/>
              </a:rPr>
              <a:t> </a:t>
            </a:r>
            <a:r>
              <a:rPr lang="en-US" sz="2400" dirty="0" err="1">
                <a:latin typeface="Maiandra GD" panose="020E0502030308020204" pitchFamily="34" charset="0"/>
              </a:rPr>
              <a:t>menggunakan</a:t>
            </a:r>
            <a:r>
              <a:rPr lang="en-US" sz="2400" dirty="0">
                <a:latin typeface="Maiandra GD" panose="020E0502030308020204" pitchFamily="34" charset="0"/>
              </a:rPr>
              <a:t> </a:t>
            </a:r>
            <a:r>
              <a:rPr lang="en-US" sz="2400" dirty="0" err="1">
                <a:latin typeface="Maiandra GD" panose="020E0502030308020204" pitchFamily="34" charset="0"/>
              </a:rPr>
              <a:t>akta</a:t>
            </a:r>
            <a:r>
              <a:rPr lang="en-US" sz="2400" dirty="0">
                <a:latin typeface="Maiandra GD" panose="020E0502030308020204" pitchFamily="34" charset="0"/>
              </a:rPr>
              <a:t> di </a:t>
            </a:r>
            <a:r>
              <a:rPr lang="en-US" sz="2400" dirty="0" err="1">
                <a:latin typeface="Maiandra GD" panose="020E0502030308020204" pitchFamily="34" charset="0"/>
              </a:rPr>
              <a:t>bawah</a:t>
            </a:r>
            <a:r>
              <a:rPr lang="en-US" sz="2400" dirty="0">
                <a:latin typeface="Maiandra GD" panose="020E0502030308020204" pitchFamily="34" charset="0"/>
              </a:rPr>
              <a:t> </a:t>
            </a:r>
            <a:r>
              <a:rPr lang="en-US" sz="2400" dirty="0" err="1">
                <a:latin typeface="Maiandra GD" panose="020E0502030308020204" pitchFamily="34" charset="0"/>
              </a:rPr>
              <a:t>tanda</a:t>
            </a:r>
            <a:r>
              <a:rPr lang="en-US" sz="2400" dirty="0">
                <a:latin typeface="Maiandra GD" panose="020E0502030308020204" pitchFamily="34" charset="0"/>
              </a:rPr>
              <a:t>  </a:t>
            </a:r>
            <a:r>
              <a:rPr lang="en-US" sz="2400" dirty="0" err="1">
                <a:latin typeface="Maiandra GD" panose="020E0502030308020204" pitchFamily="34" charset="0"/>
              </a:rPr>
              <a:t>tangan</a:t>
            </a:r>
            <a:r>
              <a:rPr lang="en-US" sz="2400" dirty="0">
                <a:latin typeface="Maiandra GD" panose="020E0502030308020204" pitchFamily="34" charset="0"/>
              </a:rPr>
              <a:t>.</a:t>
            </a:r>
          </a:p>
          <a:p>
            <a:pPr marL="285750" indent="-285750">
              <a:buFont typeface="Wingdings" panose="05000000000000000000" pitchFamily="2" charset="2"/>
              <a:buChar char="Ø"/>
            </a:pPr>
            <a:r>
              <a:rPr lang="en-US" sz="2400" dirty="0">
                <a:latin typeface="Maiandra GD" panose="020E0502030308020204" pitchFamily="34" charset="0"/>
              </a:rPr>
              <a:t>Modal </a:t>
            </a:r>
            <a:r>
              <a:rPr lang="en-US" sz="2400" dirty="0" err="1">
                <a:latin typeface="Maiandra GD" panose="020E0502030308020204" pitchFamily="34" charset="0"/>
              </a:rPr>
              <a:t>lebih</a:t>
            </a:r>
            <a:r>
              <a:rPr lang="en-US" sz="2400" dirty="0">
                <a:latin typeface="Maiandra GD" panose="020E0502030308020204" pitchFamily="34" charset="0"/>
              </a:rPr>
              <a:t> </a:t>
            </a:r>
            <a:r>
              <a:rPr lang="en-US" sz="2400" dirty="0" err="1">
                <a:latin typeface="Maiandra GD" panose="020E0502030308020204" pitchFamily="34" charset="0"/>
              </a:rPr>
              <a:t>cepat</a:t>
            </a:r>
            <a:r>
              <a:rPr lang="en-US" sz="2400" dirty="0">
                <a:latin typeface="Maiandra GD" panose="020E0502030308020204" pitchFamily="34" charset="0"/>
              </a:rPr>
              <a:t> </a:t>
            </a:r>
            <a:r>
              <a:rPr lang="en-US" sz="2400" dirty="0" err="1">
                <a:latin typeface="Maiandra GD" panose="020E0502030308020204" pitchFamily="34" charset="0"/>
              </a:rPr>
              <a:t>cair</a:t>
            </a:r>
            <a:r>
              <a:rPr lang="en-US" sz="2400" dirty="0">
                <a:latin typeface="Maiandra GD" panose="020E0502030308020204" pitchFamily="34" charset="0"/>
              </a:rPr>
              <a:t> dan </a:t>
            </a:r>
            <a:r>
              <a:rPr lang="en-US" sz="2400" dirty="0" err="1">
                <a:latin typeface="Maiandra GD" panose="020E0502030308020204" pitchFamily="34" charset="0"/>
              </a:rPr>
              <a:t>mudah</a:t>
            </a:r>
            <a:r>
              <a:rPr lang="en-US" sz="2400" dirty="0">
                <a:latin typeface="Maiandra GD" panose="020E0502030308020204" pitchFamily="34" charset="0"/>
              </a:rPr>
              <a:t> </a:t>
            </a:r>
            <a:r>
              <a:rPr lang="en-US" sz="2400" dirty="0" err="1">
                <a:latin typeface="Maiandra GD" panose="020E0502030308020204" pitchFamily="34" charset="0"/>
              </a:rPr>
              <a:t>berkembang</a:t>
            </a:r>
            <a:r>
              <a:rPr lang="en-US" sz="2400" dirty="0">
                <a:latin typeface="Maiandra GD" panose="020E0502030308020204" pitchFamily="34" charset="0"/>
              </a:rPr>
              <a:t>.</a:t>
            </a:r>
          </a:p>
        </p:txBody>
      </p:sp>
      <p:sp>
        <p:nvSpPr>
          <p:cNvPr id="6" name="TextBox 5">
            <a:extLst>
              <a:ext uri="{FF2B5EF4-FFF2-40B4-BE49-F238E27FC236}">
                <a16:creationId xmlns:a16="http://schemas.microsoft.com/office/drawing/2014/main" id="{4A79ECD5-D18E-4FD4-8352-E676F15B08E9}"/>
              </a:ext>
            </a:extLst>
          </p:cNvPr>
          <p:cNvSpPr txBox="1"/>
          <p:nvPr/>
        </p:nvSpPr>
        <p:spPr>
          <a:xfrm>
            <a:off x="6349430" y="2374876"/>
            <a:ext cx="5562598" cy="4216539"/>
          </a:xfrm>
          <a:prstGeom prst="rect">
            <a:avLst/>
          </a:prstGeom>
          <a:noFill/>
        </p:spPr>
        <p:txBody>
          <a:bodyPr wrap="square">
            <a:spAutoFit/>
          </a:bodyPr>
          <a:lstStyle/>
          <a:p>
            <a:r>
              <a:rPr lang="en-US" sz="2800" b="1" dirty="0">
                <a:latin typeface="Maiandra GD" panose="020E0502030308020204" pitchFamily="34" charset="0"/>
              </a:rPr>
              <a:t>KEKURANGAN FIRMA</a:t>
            </a:r>
          </a:p>
          <a:p>
            <a:pPr marL="342900" indent="-342900" algn="just">
              <a:buFont typeface="Wingdings" panose="05000000000000000000" pitchFamily="2" charset="2"/>
              <a:buChar char="Ø"/>
            </a:pPr>
            <a:r>
              <a:rPr lang="id-ID" sz="2400" dirty="0">
                <a:latin typeface="Maiandra GD" panose="020E0502030308020204" pitchFamily="34" charset="0"/>
              </a:rPr>
              <a:t>Punya tanggung jawab yang tak terbatas apabila ada resiko.</a:t>
            </a:r>
          </a:p>
          <a:p>
            <a:pPr marL="342900" indent="-342900" algn="just">
              <a:buFont typeface="Wingdings" panose="05000000000000000000" pitchFamily="2" charset="2"/>
              <a:buChar char="Ø"/>
            </a:pPr>
            <a:r>
              <a:rPr lang="id-ID" sz="2400" dirty="0">
                <a:latin typeface="Maiandra GD" panose="020E0502030308020204" pitchFamily="34" charset="0"/>
              </a:rPr>
              <a:t>Bisa mengancam kelangsungan hidup perusahaan jika salah satu pendiri meninggal  atau mengundurkan diri.</a:t>
            </a:r>
          </a:p>
          <a:p>
            <a:pPr marL="342900" indent="-342900" algn="just">
              <a:buFont typeface="Wingdings" panose="05000000000000000000" pitchFamily="2" charset="2"/>
              <a:buChar char="Ø"/>
            </a:pPr>
            <a:r>
              <a:rPr lang="id-ID" sz="2400" dirty="0">
                <a:latin typeface="Maiandra GD" panose="020E0502030308020204" pitchFamily="34" charset="0"/>
              </a:rPr>
              <a:t>Sulit dalam peralihan pimpinan dan sering terjadi konflik internal.</a:t>
            </a:r>
          </a:p>
          <a:p>
            <a:pPr marL="342900" indent="-342900" algn="just">
              <a:buFont typeface="Wingdings" panose="05000000000000000000" pitchFamily="2" charset="2"/>
              <a:buChar char="Ø"/>
            </a:pPr>
            <a:r>
              <a:rPr lang="id-ID" sz="2400" dirty="0">
                <a:latin typeface="Maiandra GD" panose="020E0502030308020204" pitchFamily="34" charset="0"/>
              </a:rPr>
              <a:t>Kesulitan menghimpun dana besar serta mengikuti tender dalam jumlah tertentu</a:t>
            </a:r>
            <a:endParaRPr lang="en-US" sz="2400" dirty="0">
              <a:latin typeface="Maiandra GD" panose="020E0502030308020204" pitchFamily="34" charset="0"/>
            </a:endParaRPr>
          </a:p>
        </p:txBody>
      </p:sp>
    </p:spTree>
    <p:extLst>
      <p:ext uri="{BB962C8B-B14F-4D97-AF65-F5344CB8AC3E}">
        <p14:creationId xmlns:p14="http://schemas.microsoft.com/office/powerpoint/2010/main" val="1412800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2" y="128819"/>
            <a:ext cx="10515600" cy="788524"/>
          </a:xfrm>
        </p:spPr>
        <p:txBody>
          <a:bodyPr/>
          <a:lstStyle/>
          <a:p>
            <a:r>
              <a:rPr lang="en-ID" b="1" dirty="0" err="1">
                <a:latin typeface="Maiandra GD" panose="020E0502030308020204" pitchFamily="34" charset="0"/>
              </a:rPr>
              <a:t>Hubungan</a:t>
            </a:r>
            <a:r>
              <a:rPr lang="en-ID" b="1" dirty="0">
                <a:latin typeface="Maiandra GD" panose="020E0502030308020204" pitchFamily="34" charset="0"/>
              </a:rPr>
              <a:t> </a:t>
            </a:r>
            <a:r>
              <a:rPr lang="en-ID" b="1" dirty="0" err="1">
                <a:latin typeface="Maiandra GD" panose="020E0502030308020204" pitchFamily="34" charset="0"/>
              </a:rPr>
              <a:t>Hukum</a:t>
            </a:r>
            <a:r>
              <a:rPr lang="en-ID" b="1" dirty="0">
                <a:latin typeface="Maiandra GD" panose="020E0502030308020204" pitchFamily="34" charset="0"/>
              </a:rPr>
              <a:t> &amp; </a:t>
            </a:r>
            <a:r>
              <a:rPr lang="en-ID" b="1" dirty="0" err="1">
                <a:latin typeface="Maiandra GD" panose="020E0502030308020204" pitchFamily="34" charset="0"/>
              </a:rPr>
              <a:t>Tanggung</a:t>
            </a:r>
            <a:r>
              <a:rPr lang="en-ID" b="1" dirty="0">
                <a:latin typeface="Maiandra GD" panose="020E0502030308020204" pitchFamily="34" charset="0"/>
              </a:rPr>
              <a:t> </a:t>
            </a:r>
            <a:r>
              <a:rPr lang="en-ID" b="1" dirty="0" err="1">
                <a:latin typeface="Maiandra GD" panose="020E0502030308020204" pitchFamily="34" charset="0"/>
              </a:rPr>
              <a:t>Jawab</a:t>
            </a:r>
            <a:r>
              <a:rPr lang="en-ID" b="1" dirty="0">
                <a:latin typeface="Maiandra GD" panose="020E0502030308020204" pitchFamily="34" charset="0"/>
              </a:rPr>
              <a:t>:</a:t>
            </a:r>
          </a:p>
        </p:txBody>
      </p:sp>
      <p:sp>
        <p:nvSpPr>
          <p:cNvPr id="3" name="Content Placeholder 2"/>
          <p:cNvSpPr>
            <a:spLocks noGrp="1"/>
          </p:cNvSpPr>
          <p:nvPr>
            <p:ph idx="1"/>
          </p:nvPr>
        </p:nvSpPr>
        <p:spPr>
          <a:xfrm>
            <a:off x="252572" y="1027415"/>
            <a:ext cx="11665449" cy="5280917"/>
          </a:xfrm>
        </p:spPr>
        <p:txBody>
          <a:bodyPr>
            <a:noAutofit/>
          </a:bodyPr>
          <a:lstStyle/>
          <a:p>
            <a:pPr>
              <a:lnSpc>
                <a:spcPct val="100000"/>
              </a:lnSpc>
              <a:spcBef>
                <a:spcPts val="0"/>
              </a:spcBef>
            </a:pPr>
            <a:r>
              <a:rPr lang="sv-SE" sz="2200" dirty="0">
                <a:latin typeface="Maiandra GD" panose="020E0502030308020204" pitchFamily="34" charset="0"/>
              </a:rPr>
              <a:t>Semua sekutu memutuskan &amp; menetapkan dalam akta, sekutu yang ditunjuk sebagai pengurus Firma</a:t>
            </a:r>
          </a:p>
          <a:p>
            <a:pPr>
              <a:lnSpc>
                <a:spcPct val="100000"/>
              </a:lnSpc>
              <a:spcBef>
                <a:spcPts val="0"/>
              </a:spcBef>
            </a:pPr>
            <a:r>
              <a:rPr lang="en-ID" sz="2200" dirty="0" err="1">
                <a:latin typeface="Maiandra GD" panose="020E0502030308020204" pitchFamily="34" charset="0"/>
              </a:rPr>
              <a:t>Semua</a:t>
            </a:r>
            <a:r>
              <a:rPr lang="en-ID" sz="2200" dirty="0">
                <a:latin typeface="Maiandra GD" panose="020E0502030308020204" pitchFamily="34" charset="0"/>
              </a:rPr>
              <a:t> </a:t>
            </a:r>
            <a:r>
              <a:rPr lang="en-ID" sz="2200" dirty="0" err="1">
                <a:latin typeface="Maiandra GD" panose="020E0502030308020204" pitchFamily="34" charset="0"/>
              </a:rPr>
              <a:t>sekutu</a:t>
            </a:r>
            <a:r>
              <a:rPr lang="en-ID" sz="2200" dirty="0">
                <a:latin typeface="Maiandra GD" panose="020E0502030308020204" pitchFamily="34" charset="0"/>
              </a:rPr>
              <a:t> </a:t>
            </a:r>
            <a:r>
              <a:rPr lang="en-ID" sz="2200" dirty="0" err="1">
                <a:latin typeface="Maiandra GD" panose="020E0502030308020204" pitchFamily="34" charset="0"/>
              </a:rPr>
              <a:t>berhak</a:t>
            </a:r>
            <a:r>
              <a:rPr lang="en-ID" sz="2200" dirty="0">
                <a:latin typeface="Maiandra GD" panose="020E0502030308020204" pitchFamily="34" charset="0"/>
              </a:rPr>
              <a:t> </a:t>
            </a:r>
            <a:r>
              <a:rPr lang="en-ID" sz="2200" dirty="0" err="1">
                <a:latin typeface="Maiandra GD" panose="020E0502030308020204" pitchFamily="34" charset="0"/>
              </a:rPr>
              <a:t>melihat</a:t>
            </a:r>
            <a:r>
              <a:rPr lang="en-ID" sz="2200" dirty="0">
                <a:latin typeface="Maiandra GD" panose="020E0502030308020204" pitchFamily="34" charset="0"/>
              </a:rPr>
              <a:t> </a:t>
            </a:r>
            <a:r>
              <a:rPr lang="en-ID" sz="2200" dirty="0" err="1">
                <a:latin typeface="Maiandra GD" panose="020E0502030308020204" pitchFamily="34" charset="0"/>
              </a:rPr>
              <a:t>atau</a:t>
            </a:r>
            <a:r>
              <a:rPr lang="en-ID" sz="2200" dirty="0">
                <a:latin typeface="Maiandra GD" panose="020E0502030308020204" pitchFamily="34" charset="0"/>
              </a:rPr>
              <a:t> </a:t>
            </a:r>
            <a:r>
              <a:rPr lang="en-ID" sz="2200" dirty="0" err="1">
                <a:latin typeface="Maiandra GD" panose="020E0502030308020204" pitchFamily="34" charset="0"/>
              </a:rPr>
              <a:t>mengontrol</a:t>
            </a:r>
            <a:r>
              <a:rPr lang="en-ID" sz="2200" dirty="0">
                <a:latin typeface="Maiandra GD" panose="020E0502030308020204" pitchFamily="34" charset="0"/>
              </a:rPr>
              <a:t> </a:t>
            </a:r>
            <a:r>
              <a:rPr lang="en-ID" sz="2200" dirty="0" err="1">
                <a:latin typeface="Maiandra GD" panose="020E0502030308020204" pitchFamily="34" charset="0"/>
              </a:rPr>
              <a:t>pembukuan</a:t>
            </a:r>
            <a:r>
              <a:rPr lang="en-ID" sz="2200" dirty="0">
                <a:latin typeface="Maiandra GD" panose="020E0502030308020204" pitchFamily="34" charset="0"/>
              </a:rPr>
              <a:t> </a:t>
            </a:r>
            <a:r>
              <a:rPr lang="en-ID" sz="2200" dirty="0" err="1">
                <a:latin typeface="Maiandra GD" panose="020E0502030308020204" pitchFamily="34" charset="0"/>
              </a:rPr>
              <a:t>Firma</a:t>
            </a:r>
            <a:r>
              <a:rPr lang="en-ID" sz="2200" dirty="0">
                <a:latin typeface="Maiandra GD" panose="020E0502030308020204" pitchFamily="34" charset="0"/>
              </a:rPr>
              <a:t> (12 KUHD) </a:t>
            </a:r>
          </a:p>
          <a:p>
            <a:pPr>
              <a:lnSpc>
                <a:spcPct val="100000"/>
              </a:lnSpc>
              <a:spcBef>
                <a:spcPts val="0"/>
              </a:spcBef>
            </a:pPr>
            <a:r>
              <a:rPr lang="en-ID" sz="2200" dirty="0" err="1">
                <a:latin typeface="Maiandra GD" panose="020E0502030308020204" pitchFamily="34" charset="0"/>
              </a:rPr>
              <a:t>Semua</a:t>
            </a:r>
            <a:r>
              <a:rPr lang="en-ID" sz="2200" dirty="0">
                <a:latin typeface="Maiandra GD" panose="020E0502030308020204" pitchFamily="34" charset="0"/>
              </a:rPr>
              <a:t> </a:t>
            </a:r>
            <a:r>
              <a:rPr lang="en-ID" sz="2200" dirty="0" err="1">
                <a:latin typeface="Maiandra GD" panose="020E0502030308020204" pitchFamily="34" charset="0"/>
              </a:rPr>
              <a:t>sekutu</a:t>
            </a:r>
            <a:r>
              <a:rPr lang="en-ID" sz="2200" dirty="0">
                <a:latin typeface="Maiandra GD" panose="020E0502030308020204" pitchFamily="34" charset="0"/>
              </a:rPr>
              <a:t> </a:t>
            </a:r>
            <a:r>
              <a:rPr lang="en-ID" sz="2200" dirty="0" err="1">
                <a:latin typeface="Maiandra GD" panose="020E0502030308020204" pitchFamily="34" charset="0"/>
              </a:rPr>
              <a:t>memberikan</a:t>
            </a:r>
            <a:r>
              <a:rPr lang="en-ID" sz="2200" dirty="0">
                <a:latin typeface="Maiandra GD" panose="020E0502030308020204" pitchFamily="34" charset="0"/>
              </a:rPr>
              <a:t> </a:t>
            </a:r>
            <a:r>
              <a:rPr lang="en-ID" sz="2200" dirty="0" err="1">
                <a:latin typeface="Maiandra GD" panose="020E0502030308020204" pitchFamily="34" charset="0"/>
              </a:rPr>
              <a:t>persetujuan</a:t>
            </a:r>
            <a:r>
              <a:rPr lang="en-ID" sz="2200" dirty="0">
                <a:latin typeface="Maiandra GD" panose="020E0502030308020204" pitchFamily="34" charset="0"/>
              </a:rPr>
              <a:t> </a:t>
            </a:r>
            <a:r>
              <a:rPr lang="en-ID" sz="2200" dirty="0" err="1">
                <a:latin typeface="Maiandra GD" panose="020E0502030308020204" pitchFamily="34" charset="0"/>
              </a:rPr>
              <a:t>jika</a:t>
            </a:r>
            <a:r>
              <a:rPr lang="en-ID" sz="2200" dirty="0">
                <a:latin typeface="Maiandra GD" panose="020E0502030308020204" pitchFamily="34" charset="0"/>
              </a:rPr>
              <a:t> </a:t>
            </a:r>
            <a:r>
              <a:rPr lang="en-ID" sz="2200" dirty="0" err="1">
                <a:latin typeface="Maiandra GD" panose="020E0502030308020204" pitchFamily="34" charset="0"/>
              </a:rPr>
              <a:t>persekutuan</a:t>
            </a:r>
            <a:r>
              <a:rPr lang="en-ID" sz="2200" dirty="0">
                <a:latin typeface="Maiandra GD" panose="020E0502030308020204" pitchFamily="34" charset="0"/>
              </a:rPr>
              <a:t> Firma </a:t>
            </a:r>
            <a:r>
              <a:rPr lang="en-ID" sz="2200" dirty="0" err="1">
                <a:latin typeface="Maiandra GD" panose="020E0502030308020204" pitchFamily="34" charset="0"/>
              </a:rPr>
              <a:t>menambah</a:t>
            </a:r>
            <a:r>
              <a:rPr lang="en-ID" sz="2200" dirty="0">
                <a:latin typeface="Maiandra GD" panose="020E0502030308020204" pitchFamily="34" charset="0"/>
              </a:rPr>
              <a:t> </a:t>
            </a:r>
            <a:r>
              <a:rPr lang="en-ID" sz="2200" dirty="0" err="1">
                <a:latin typeface="Maiandra GD" panose="020E0502030308020204" pitchFamily="34" charset="0"/>
              </a:rPr>
              <a:t>sekutu</a:t>
            </a:r>
            <a:r>
              <a:rPr lang="en-ID" sz="2200" dirty="0">
                <a:latin typeface="Maiandra GD" panose="020E0502030308020204" pitchFamily="34" charset="0"/>
              </a:rPr>
              <a:t> </a:t>
            </a:r>
            <a:r>
              <a:rPr lang="en-ID" sz="2200" dirty="0" err="1">
                <a:latin typeface="Maiandra GD" panose="020E0502030308020204" pitchFamily="34" charset="0"/>
              </a:rPr>
              <a:t>baru</a:t>
            </a:r>
            <a:r>
              <a:rPr lang="en-ID" sz="2200" dirty="0">
                <a:latin typeface="Maiandra GD" panose="020E0502030308020204" pitchFamily="34" charset="0"/>
              </a:rPr>
              <a:t> (1641 KUH </a:t>
            </a:r>
            <a:r>
              <a:rPr lang="en-ID" sz="2200" dirty="0" err="1">
                <a:latin typeface="Maiandra GD" panose="020E0502030308020204" pitchFamily="34" charset="0"/>
              </a:rPr>
              <a:t>Perdata</a:t>
            </a:r>
            <a:r>
              <a:rPr lang="en-ID" sz="2200" dirty="0">
                <a:latin typeface="Maiandra GD" panose="020E0502030308020204" pitchFamily="34" charset="0"/>
              </a:rPr>
              <a:t>) </a:t>
            </a:r>
          </a:p>
          <a:p>
            <a:pPr>
              <a:lnSpc>
                <a:spcPct val="100000"/>
              </a:lnSpc>
              <a:spcBef>
                <a:spcPts val="0"/>
              </a:spcBef>
            </a:pPr>
            <a:r>
              <a:rPr lang="en-ID" sz="2200" dirty="0" err="1">
                <a:latin typeface="Maiandra GD" panose="020E0502030308020204" pitchFamily="34" charset="0"/>
              </a:rPr>
              <a:t>Penggantian</a:t>
            </a:r>
            <a:r>
              <a:rPr lang="en-ID" sz="2200" dirty="0">
                <a:latin typeface="Maiandra GD" panose="020E0502030308020204" pitchFamily="34" charset="0"/>
              </a:rPr>
              <a:t> </a:t>
            </a:r>
            <a:r>
              <a:rPr lang="en-ID" sz="2200" dirty="0" err="1">
                <a:latin typeface="Maiandra GD" panose="020E0502030308020204" pitchFamily="34" charset="0"/>
              </a:rPr>
              <a:t>kedudukan</a:t>
            </a:r>
            <a:r>
              <a:rPr lang="en-ID" sz="2200" dirty="0">
                <a:latin typeface="Maiandra GD" panose="020E0502030308020204" pitchFamily="34" charset="0"/>
              </a:rPr>
              <a:t> </a:t>
            </a:r>
            <a:r>
              <a:rPr lang="en-ID" sz="2200" dirty="0" err="1">
                <a:latin typeface="Maiandra GD" panose="020E0502030308020204" pitchFamily="34" charset="0"/>
              </a:rPr>
              <a:t>sekutu</a:t>
            </a:r>
            <a:r>
              <a:rPr lang="en-ID" sz="2200" dirty="0">
                <a:latin typeface="Maiandra GD" panose="020E0502030308020204" pitchFamily="34" charset="0"/>
              </a:rPr>
              <a:t> </a:t>
            </a:r>
            <a:r>
              <a:rPr lang="en-ID" sz="2200" dirty="0" err="1">
                <a:latin typeface="Maiandra GD" panose="020E0502030308020204" pitchFamily="34" charset="0"/>
              </a:rPr>
              <a:t>dapat</a:t>
            </a:r>
            <a:r>
              <a:rPr lang="en-ID" sz="2200" dirty="0">
                <a:latin typeface="Maiandra GD" panose="020E0502030308020204" pitchFamily="34" charset="0"/>
              </a:rPr>
              <a:t> </a:t>
            </a:r>
            <a:r>
              <a:rPr lang="en-ID" sz="2200" dirty="0" err="1">
                <a:latin typeface="Maiandra GD" panose="020E0502030308020204" pitchFamily="34" charset="0"/>
              </a:rPr>
              <a:t>diperkenankan</a:t>
            </a:r>
            <a:r>
              <a:rPr lang="en-ID" sz="2200" dirty="0">
                <a:latin typeface="Maiandra GD" panose="020E0502030308020204" pitchFamily="34" charset="0"/>
              </a:rPr>
              <a:t> </a:t>
            </a:r>
            <a:r>
              <a:rPr lang="en-ID" sz="2200" dirty="0" err="1">
                <a:latin typeface="Maiandra GD" panose="020E0502030308020204" pitchFamily="34" charset="0"/>
              </a:rPr>
              <a:t>jika</a:t>
            </a:r>
            <a:r>
              <a:rPr lang="en-ID" sz="2200" dirty="0">
                <a:latin typeface="Maiandra GD" panose="020E0502030308020204" pitchFamily="34" charset="0"/>
              </a:rPr>
              <a:t> </a:t>
            </a:r>
            <a:r>
              <a:rPr lang="en-ID" sz="2200" dirty="0" err="1">
                <a:latin typeface="Maiandra GD" panose="020E0502030308020204" pitchFamily="34" charset="0"/>
              </a:rPr>
              <a:t>diatur</a:t>
            </a:r>
            <a:r>
              <a:rPr lang="en-ID" sz="2200" dirty="0">
                <a:latin typeface="Maiandra GD" panose="020E0502030308020204" pitchFamily="34" charset="0"/>
              </a:rPr>
              <a:t> </a:t>
            </a:r>
            <a:r>
              <a:rPr lang="en-ID" sz="2200" dirty="0" err="1">
                <a:latin typeface="Maiandra GD" panose="020E0502030308020204" pitchFamily="34" charset="0"/>
              </a:rPr>
              <a:t>dalam</a:t>
            </a:r>
            <a:r>
              <a:rPr lang="en-ID" sz="2200" dirty="0">
                <a:latin typeface="Maiandra GD" panose="020E0502030308020204" pitchFamily="34" charset="0"/>
              </a:rPr>
              <a:t> </a:t>
            </a:r>
            <a:r>
              <a:rPr lang="en-ID" sz="2200" dirty="0" err="1">
                <a:latin typeface="Maiandra GD" panose="020E0502030308020204" pitchFamily="34" charset="0"/>
              </a:rPr>
              <a:t>akta</a:t>
            </a:r>
            <a:r>
              <a:rPr lang="en-ID" sz="2200" dirty="0">
                <a:latin typeface="Maiandra GD" panose="020E0502030308020204" pitchFamily="34" charset="0"/>
              </a:rPr>
              <a:t> </a:t>
            </a:r>
            <a:r>
              <a:rPr lang="en-ID" sz="2200" dirty="0" err="1">
                <a:latin typeface="Maiandra GD" panose="020E0502030308020204" pitchFamily="34" charset="0"/>
              </a:rPr>
              <a:t>pendirian</a:t>
            </a:r>
            <a:endParaRPr lang="en-ID" sz="2200" dirty="0">
              <a:latin typeface="Maiandra GD" panose="020E0502030308020204" pitchFamily="34" charset="0"/>
            </a:endParaRPr>
          </a:p>
          <a:p>
            <a:pPr>
              <a:lnSpc>
                <a:spcPct val="100000"/>
              </a:lnSpc>
              <a:spcBef>
                <a:spcPts val="0"/>
              </a:spcBef>
            </a:pPr>
            <a:r>
              <a:rPr lang="en-ID" sz="2200" dirty="0" err="1">
                <a:latin typeface="Maiandra GD" panose="020E0502030308020204" pitchFamily="34" charset="0"/>
              </a:rPr>
              <a:t>Seseorang</a:t>
            </a:r>
            <a:r>
              <a:rPr lang="en-ID" sz="2200" dirty="0">
                <a:latin typeface="Maiandra GD" panose="020E0502030308020204" pitchFamily="34" charset="0"/>
              </a:rPr>
              <a:t> </a:t>
            </a:r>
            <a:r>
              <a:rPr lang="en-ID" sz="2200" dirty="0" err="1">
                <a:latin typeface="Maiandra GD" panose="020E0502030308020204" pitchFamily="34" charset="0"/>
              </a:rPr>
              <a:t>dapat</a:t>
            </a:r>
            <a:r>
              <a:rPr lang="en-ID" sz="2200" dirty="0">
                <a:latin typeface="Maiandra GD" panose="020E0502030308020204" pitchFamily="34" charset="0"/>
              </a:rPr>
              <a:t> </a:t>
            </a:r>
            <a:r>
              <a:rPr lang="en-ID" sz="2200" dirty="0" err="1">
                <a:latin typeface="Maiandra GD" panose="020E0502030308020204" pitchFamily="34" charset="0"/>
              </a:rPr>
              <a:t>menggugat</a:t>
            </a:r>
            <a:r>
              <a:rPr lang="en-ID" sz="2200" dirty="0">
                <a:latin typeface="Maiandra GD" panose="020E0502030308020204" pitchFamily="34" charset="0"/>
              </a:rPr>
              <a:t> Firma </a:t>
            </a:r>
            <a:r>
              <a:rPr lang="en-ID" sz="2200" dirty="0" err="1">
                <a:latin typeface="Maiandra GD" panose="020E0502030308020204" pitchFamily="34" charset="0"/>
              </a:rPr>
              <a:t>apabila</a:t>
            </a:r>
            <a:r>
              <a:rPr lang="en-ID" sz="2200" dirty="0">
                <a:latin typeface="Maiandra GD" panose="020E0502030308020204" pitchFamily="34" charset="0"/>
              </a:rPr>
              <a:t> </a:t>
            </a:r>
            <a:r>
              <a:rPr lang="en-ID" sz="2200" dirty="0" err="1">
                <a:latin typeface="Maiandra GD" panose="020E0502030308020204" pitchFamily="34" charset="0"/>
              </a:rPr>
              <a:t>ia</a:t>
            </a:r>
            <a:r>
              <a:rPr lang="en-ID" sz="2200" dirty="0">
                <a:latin typeface="Maiandra GD" panose="020E0502030308020204" pitchFamily="34" charset="0"/>
              </a:rPr>
              <a:t> </a:t>
            </a:r>
            <a:r>
              <a:rPr lang="en-ID" sz="2200" dirty="0" err="1">
                <a:latin typeface="Maiandra GD" panose="020E0502030308020204" pitchFamily="34" charset="0"/>
              </a:rPr>
              <a:t>berposisi</a:t>
            </a:r>
            <a:r>
              <a:rPr lang="en-ID" sz="2200" dirty="0">
                <a:latin typeface="Maiandra GD" panose="020E0502030308020204" pitchFamily="34" charset="0"/>
              </a:rPr>
              <a:t> </a:t>
            </a:r>
            <a:r>
              <a:rPr lang="en-ID" sz="2200" dirty="0" err="1">
                <a:latin typeface="Maiandra GD" panose="020E0502030308020204" pitchFamily="34" charset="0"/>
              </a:rPr>
              <a:t>sebagai</a:t>
            </a:r>
            <a:r>
              <a:rPr lang="en-ID" sz="2200" dirty="0">
                <a:latin typeface="Maiandra GD" panose="020E0502030308020204" pitchFamily="34" charset="0"/>
              </a:rPr>
              <a:t> </a:t>
            </a:r>
            <a:r>
              <a:rPr lang="en-ID" sz="2200" dirty="0" err="1">
                <a:latin typeface="Maiandra GD" panose="020E0502030308020204" pitchFamily="34" charset="0"/>
              </a:rPr>
              <a:t>kreditur</a:t>
            </a:r>
            <a:r>
              <a:rPr lang="en-ID" sz="2200" dirty="0">
                <a:latin typeface="Maiandra GD" panose="020E0502030308020204" pitchFamily="34" charset="0"/>
              </a:rPr>
              <a:t> Firma dan </a:t>
            </a:r>
            <a:r>
              <a:rPr lang="en-ID" sz="2200" dirty="0" err="1">
                <a:latin typeface="Maiandra GD" panose="020E0502030308020204" pitchFamily="34" charset="0"/>
              </a:rPr>
              <a:t>pemenuhannya</a:t>
            </a:r>
            <a:r>
              <a:rPr lang="en-ID" sz="2200" dirty="0">
                <a:latin typeface="Maiandra GD" panose="020E0502030308020204" pitchFamily="34" charset="0"/>
              </a:rPr>
              <a:t> </a:t>
            </a:r>
            <a:r>
              <a:rPr lang="en-ID" sz="2200" dirty="0" err="1">
                <a:latin typeface="Maiandra GD" panose="020E0502030308020204" pitchFamily="34" charset="0"/>
              </a:rPr>
              <a:t>disediakan</a:t>
            </a:r>
            <a:r>
              <a:rPr lang="en-ID" sz="2200" dirty="0">
                <a:latin typeface="Maiandra GD" panose="020E0502030308020204" pitchFamily="34" charset="0"/>
              </a:rPr>
              <a:t> </a:t>
            </a:r>
            <a:r>
              <a:rPr lang="en-ID" sz="2200" dirty="0" err="1">
                <a:latin typeface="Maiandra GD" panose="020E0502030308020204" pitchFamily="34" charset="0"/>
              </a:rPr>
              <a:t>dari</a:t>
            </a:r>
            <a:r>
              <a:rPr lang="en-ID" sz="2200" dirty="0">
                <a:latin typeface="Maiandra GD" panose="020E0502030308020204" pitchFamily="34" charset="0"/>
              </a:rPr>
              <a:t> kas </a:t>
            </a:r>
            <a:r>
              <a:rPr lang="en-ID" sz="2200" dirty="0" err="1">
                <a:latin typeface="Maiandra GD" panose="020E0502030308020204" pitchFamily="34" charset="0"/>
              </a:rPr>
              <a:t>Firma</a:t>
            </a:r>
            <a:endParaRPr lang="en-ID" sz="2200" dirty="0">
              <a:latin typeface="Maiandra GD" panose="020E0502030308020204" pitchFamily="34" charset="0"/>
            </a:endParaRPr>
          </a:p>
          <a:p>
            <a:pPr algn="just">
              <a:lnSpc>
                <a:spcPct val="100000"/>
              </a:lnSpc>
              <a:spcBef>
                <a:spcPts val="0"/>
              </a:spcBef>
            </a:pPr>
            <a:r>
              <a:rPr lang="sv-SE" sz="2200" dirty="0">
                <a:latin typeface="Maiandra GD" panose="020E0502030308020204" pitchFamily="34" charset="0"/>
              </a:rPr>
              <a:t>Pertanggungan Jawab secara pribadi untuk keseluruhan adalah kekayaan pribadi disamping untuk memenuhi kewajiban-kewajiban dari firma juga akibat dari perbuatan melanggar hukum</a:t>
            </a:r>
            <a:r>
              <a:rPr lang="en-ID" sz="2200" dirty="0" err="1">
                <a:latin typeface="Maiandra GD" panose="020E0502030308020204" pitchFamily="34" charset="0"/>
              </a:rPr>
              <a:t>Semua</a:t>
            </a:r>
            <a:r>
              <a:rPr lang="en-ID" sz="2200" dirty="0">
                <a:latin typeface="Maiandra GD" panose="020E0502030308020204" pitchFamily="34" charset="0"/>
              </a:rPr>
              <a:t> </a:t>
            </a:r>
            <a:r>
              <a:rPr lang="en-ID" sz="2200" dirty="0" err="1">
                <a:latin typeface="Maiandra GD" panose="020E0502030308020204" pitchFamily="34" charset="0"/>
              </a:rPr>
              <a:t>sekutu</a:t>
            </a:r>
            <a:r>
              <a:rPr lang="en-ID" sz="2200" dirty="0">
                <a:latin typeface="Maiandra GD" panose="020E0502030308020204" pitchFamily="34" charset="0"/>
              </a:rPr>
              <a:t> </a:t>
            </a:r>
            <a:r>
              <a:rPr lang="en-ID" sz="2200" dirty="0" err="1">
                <a:latin typeface="Maiandra GD" panose="020E0502030308020204" pitchFamily="34" charset="0"/>
              </a:rPr>
              <a:t>berhak</a:t>
            </a:r>
            <a:r>
              <a:rPr lang="en-ID" sz="2200" dirty="0">
                <a:latin typeface="Maiandra GD" panose="020E0502030308020204" pitchFamily="34" charset="0"/>
              </a:rPr>
              <a:t> </a:t>
            </a:r>
            <a:r>
              <a:rPr lang="en-ID" sz="2200" dirty="0" err="1">
                <a:latin typeface="Maiandra GD" panose="020E0502030308020204" pitchFamily="34" charset="0"/>
              </a:rPr>
              <a:t>melihat</a:t>
            </a:r>
            <a:r>
              <a:rPr lang="en-ID" sz="2200" dirty="0">
                <a:latin typeface="Maiandra GD" panose="020E0502030308020204" pitchFamily="34" charset="0"/>
              </a:rPr>
              <a:t> </a:t>
            </a:r>
            <a:r>
              <a:rPr lang="en-ID" sz="2200" dirty="0" err="1">
                <a:latin typeface="Maiandra GD" panose="020E0502030308020204" pitchFamily="34" charset="0"/>
              </a:rPr>
              <a:t>atau</a:t>
            </a:r>
            <a:r>
              <a:rPr lang="en-ID" sz="2200" dirty="0">
                <a:latin typeface="Maiandra GD" panose="020E0502030308020204" pitchFamily="34" charset="0"/>
              </a:rPr>
              <a:t> </a:t>
            </a:r>
            <a:r>
              <a:rPr lang="en-ID" sz="2200" dirty="0" err="1">
                <a:latin typeface="Maiandra GD" panose="020E0502030308020204" pitchFamily="34" charset="0"/>
              </a:rPr>
              <a:t>mengontrol</a:t>
            </a:r>
            <a:r>
              <a:rPr lang="en-ID" sz="2200" dirty="0">
                <a:latin typeface="Maiandra GD" panose="020E0502030308020204" pitchFamily="34" charset="0"/>
              </a:rPr>
              <a:t> </a:t>
            </a:r>
            <a:r>
              <a:rPr lang="en-ID" sz="2200" dirty="0" err="1">
                <a:latin typeface="Maiandra GD" panose="020E0502030308020204" pitchFamily="34" charset="0"/>
              </a:rPr>
              <a:t>pembukuan</a:t>
            </a:r>
            <a:r>
              <a:rPr lang="en-ID" sz="2200" dirty="0">
                <a:latin typeface="Maiandra GD" panose="020E0502030308020204" pitchFamily="34" charset="0"/>
              </a:rPr>
              <a:t> </a:t>
            </a:r>
            <a:r>
              <a:rPr lang="en-ID" sz="2200" dirty="0" err="1">
                <a:latin typeface="Maiandra GD" panose="020E0502030308020204" pitchFamily="34" charset="0"/>
              </a:rPr>
              <a:t>Firma</a:t>
            </a:r>
            <a:r>
              <a:rPr lang="en-ID" sz="2200" dirty="0">
                <a:latin typeface="Maiandra GD" panose="020E0502030308020204" pitchFamily="34" charset="0"/>
              </a:rPr>
              <a:t> </a:t>
            </a:r>
          </a:p>
          <a:p>
            <a:pPr algn="just">
              <a:lnSpc>
                <a:spcPct val="100000"/>
              </a:lnSpc>
              <a:spcBef>
                <a:spcPts val="0"/>
              </a:spcBef>
            </a:pPr>
            <a:r>
              <a:rPr lang="en-ID" sz="2200" dirty="0" err="1">
                <a:latin typeface="Maiandra GD" panose="020E0502030308020204" pitchFamily="34" charset="0"/>
              </a:rPr>
              <a:t>Walaupun</a:t>
            </a:r>
            <a:r>
              <a:rPr lang="en-ID" sz="2200" dirty="0">
                <a:latin typeface="Maiandra GD" panose="020E0502030308020204" pitchFamily="34" charset="0"/>
              </a:rPr>
              <a:t> </a:t>
            </a:r>
            <a:r>
              <a:rPr lang="en-ID" sz="2200" dirty="0" err="1">
                <a:latin typeface="Maiandra GD" panose="020E0502030308020204" pitchFamily="34" charset="0"/>
              </a:rPr>
              <a:t>dalam</a:t>
            </a:r>
            <a:r>
              <a:rPr lang="en-ID" sz="2200" dirty="0">
                <a:latin typeface="Maiandra GD" panose="020E0502030308020204" pitchFamily="34" charset="0"/>
              </a:rPr>
              <a:t> </a:t>
            </a:r>
            <a:r>
              <a:rPr lang="en-ID" sz="2200" dirty="0" err="1">
                <a:latin typeface="Maiandra GD" panose="020E0502030308020204" pitchFamily="34" charset="0"/>
              </a:rPr>
              <a:t>akte</a:t>
            </a:r>
            <a:r>
              <a:rPr lang="en-ID" sz="2200" dirty="0">
                <a:latin typeface="Maiandra GD" panose="020E0502030308020204" pitchFamily="34" charset="0"/>
              </a:rPr>
              <a:t> </a:t>
            </a:r>
            <a:r>
              <a:rPr lang="en-ID" sz="2200" dirty="0" err="1">
                <a:latin typeface="Maiandra GD" panose="020E0502030308020204" pitchFamily="34" charset="0"/>
              </a:rPr>
              <a:t>pendirian</a:t>
            </a:r>
            <a:r>
              <a:rPr lang="en-ID" sz="2200" dirty="0">
                <a:latin typeface="Maiandra GD" panose="020E0502030308020204" pitchFamily="34" charset="0"/>
              </a:rPr>
              <a:t> </a:t>
            </a:r>
            <a:r>
              <a:rPr lang="en-ID" sz="2200" dirty="0" err="1">
                <a:latin typeface="Maiandra GD" panose="020E0502030308020204" pitchFamily="34" charset="0"/>
              </a:rPr>
              <a:t>suatu</a:t>
            </a:r>
            <a:r>
              <a:rPr lang="en-ID" sz="2200" dirty="0">
                <a:latin typeface="Maiandra GD" panose="020E0502030308020204" pitchFamily="34" charset="0"/>
              </a:rPr>
              <a:t> </a:t>
            </a:r>
            <a:r>
              <a:rPr lang="en-ID" sz="2200" dirty="0" err="1">
                <a:latin typeface="Maiandra GD" panose="020E0502030308020204" pitchFamily="34" charset="0"/>
              </a:rPr>
              <a:t>firma</a:t>
            </a:r>
            <a:r>
              <a:rPr lang="en-ID" sz="2200" dirty="0">
                <a:latin typeface="Maiandra GD" panose="020E0502030308020204" pitchFamily="34" charset="0"/>
              </a:rPr>
              <a:t> </a:t>
            </a:r>
            <a:r>
              <a:rPr lang="en-ID" sz="2200" dirty="0" err="1">
                <a:latin typeface="Maiandra GD" panose="020E0502030308020204" pitchFamily="34" charset="0"/>
              </a:rPr>
              <a:t>pertanggungjawab</a:t>
            </a:r>
            <a:r>
              <a:rPr lang="en-ID" sz="2200" dirty="0">
                <a:latin typeface="Maiandra GD" panose="020E0502030308020204" pitchFamily="34" charset="0"/>
              </a:rPr>
              <a:t> </a:t>
            </a:r>
            <a:r>
              <a:rPr lang="en-ID" sz="2200" dirty="0" err="1">
                <a:latin typeface="Maiandra GD" panose="020E0502030308020204" pitchFamily="34" charset="0"/>
              </a:rPr>
              <a:t>pribadi</a:t>
            </a:r>
            <a:r>
              <a:rPr lang="en-ID" sz="2200" dirty="0">
                <a:latin typeface="Maiandra GD" panose="020E0502030308020204" pitchFamily="34" charset="0"/>
              </a:rPr>
              <a:t> </a:t>
            </a:r>
            <a:r>
              <a:rPr lang="en-ID" sz="2200" dirty="0" err="1">
                <a:latin typeface="Maiandra GD" panose="020E0502030308020204" pitchFamily="34" charset="0"/>
              </a:rPr>
              <a:t>itu</a:t>
            </a:r>
            <a:r>
              <a:rPr lang="en-ID" sz="2200" dirty="0">
                <a:latin typeface="Maiandra GD" panose="020E0502030308020204" pitchFamily="34" charset="0"/>
              </a:rPr>
              <a:t> </a:t>
            </a:r>
            <a:r>
              <a:rPr lang="en-ID" sz="2200" dirty="0" err="1">
                <a:latin typeface="Maiandra GD" panose="020E0502030308020204" pitchFamily="34" charset="0"/>
              </a:rPr>
              <a:t>ditiadakan</a:t>
            </a:r>
            <a:r>
              <a:rPr lang="en-ID" sz="2200" dirty="0">
                <a:latin typeface="Maiandra GD" panose="020E0502030308020204" pitchFamily="34" charset="0"/>
              </a:rPr>
              <a:t>, </a:t>
            </a:r>
            <a:r>
              <a:rPr lang="en-ID" sz="2200" dirty="0" err="1">
                <a:latin typeface="Maiandra GD" panose="020E0502030308020204" pitchFamily="34" charset="0"/>
              </a:rPr>
              <a:t>maka</a:t>
            </a:r>
            <a:r>
              <a:rPr lang="en-ID" sz="2200" dirty="0">
                <a:latin typeface="Maiandra GD" panose="020E0502030308020204" pitchFamily="34" charset="0"/>
              </a:rPr>
              <a:t> </a:t>
            </a:r>
            <a:r>
              <a:rPr lang="en-ID" sz="2200" dirty="0" err="1">
                <a:latin typeface="Maiandra GD" panose="020E0502030308020204" pitchFamily="34" charset="0"/>
              </a:rPr>
              <a:t>pertanggungjawab</a:t>
            </a:r>
            <a:r>
              <a:rPr lang="en-ID" sz="2200" dirty="0">
                <a:latin typeface="Maiandra GD" panose="020E0502030308020204" pitchFamily="34" charset="0"/>
              </a:rPr>
              <a:t> </a:t>
            </a:r>
            <a:r>
              <a:rPr lang="en-ID" sz="2200" dirty="0" err="1">
                <a:latin typeface="Maiandra GD" panose="020E0502030308020204" pitchFamily="34" charset="0"/>
              </a:rPr>
              <a:t>tersebut</a:t>
            </a:r>
            <a:r>
              <a:rPr lang="en-ID" sz="2200" dirty="0">
                <a:latin typeface="Maiandra GD" panose="020E0502030308020204" pitchFamily="34" charset="0"/>
              </a:rPr>
              <a:t> </a:t>
            </a:r>
            <a:r>
              <a:rPr lang="en-ID" sz="2200" dirty="0" err="1">
                <a:latin typeface="Maiandra GD" panose="020E0502030308020204" pitchFamily="34" charset="0"/>
              </a:rPr>
              <a:t>tetap</a:t>
            </a:r>
            <a:r>
              <a:rPr lang="en-ID" sz="2200" dirty="0">
                <a:latin typeface="Maiandra GD" panose="020E0502030308020204" pitchFamily="34" charset="0"/>
              </a:rPr>
              <a:t> </a:t>
            </a:r>
            <a:r>
              <a:rPr lang="en-ID" sz="2200" dirty="0" err="1">
                <a:latin typeface="Maiandra GD" panose="020E0502030308020204" pitchFamily="34" charset="0"/>
              </a:rPr>
              <a:t>ada</a:t>
            </a:r>
            <a:r>
              <a:rPr lang="en-ID" sz="2200" dirty="0">
                <a:latin typeface="Maiandra GD" panose="020E0502030308020204" pitchFamily="34" charset="0"/>
              </a:rPr>
              <a:t>, </a:t>
            </a:r>
            <a:r>
              <a:rPr lang="en-ID" sz="2200" dirty="0" err="1">
                <a:latin typeface="Maiandra GD" panose="020E0502030308020204" pitchFamily="34" charset="0"/>
              </a:rPr>
              <a:t>karena</a:t>
            </a:r>
            <a:r>
              <a:rPr lang="en-ID" sz="2200" dirty="0">
                <a:latin typeface="Maiandra GD" panose="020E0502030308020204" pitchFamily="34" charset="0"/>
              </a:rPr>
              <a:t> </a:t>
            </a:r>
            <a:r>
              <a:rPr lang="en-ID" sz="2200" dirty="0" err="1">
                <a:latin typeface="Maiandra GD" panose="020E0502030308020204" pitchFamily="34" charset="0"/>
              </a:rPr>
              <a:t>merupakan</a:t>
            </a:r>
            <a:r>
              <a:rPr lang="en-ID" sz="2200" dirty="0">
                <a:latin typeface="Maiandra GD" panose="020E0502030308020204" pitchFamily="34" charset="0"/>
              </a:rPr>
              <a:t> </a:t>
            </a:r>
            <a:r>
              <a:rPr lang="en-ID" sz="2200" dirty="0" err="1">
                <a:latin typeface="Maiandra GD" panose="020E0502030308020204" pitchFamily="34" charset="0"/>
              </a:rPr>
              <a:t>unsur</a:t>
            </a:r>
            <a:r>
              <a:rPr lang="en-ID" sz="2200" dirty="0">
                <a:latin typeface="Maiandra GD" panose="020E0502030308020204" pitchFamily="34" charset="0"/>
              </a:rPr>
              <a:t> </a:t>
            </a:r>
            <a:r>
              <a:rPr lang="en-ID" sz="2200" dirty="0" err="1">
                <a:latin typeface="Maiandra GD" panose="020E0502030308020204" pitchFamily="34" charset="0"/>
              </a:rPr>
              <a:t>mutlak</a:t>
            </a:r>
            <a:r>
              <a:rPr lang="en-ID" sz="2200" dirty="0">
                <a:latin typeface="Maiandra GD" panose="020E0502030308020204" pitchFamily="34" charset="0"/>
              </a:rPr>
              <a:t>.</a:t>
            </a:r>
          </a:p>
          <a:p>
            <a:pPr algn="just">
              <a:lnSpc>
                <a:spcPct val="100000"/>
              </a:lnSpc>
              <a:spcBef>
                <a:spcPts val="0"/>
              </a:spcBef>
            </a:pPr>
            <a:r>
              <a:rPr lang="en-ID" sz="2200" dirty="0" err="1">
                <a:latin typeface="Maiandra GD" panose="020E0502030308020204" pitchFamily="34" charset="0"/>
              </a:rPr>
              <a:t>Pendirian</a:t>
            </a:r>
            <a:r>
              <a:rPr lang="en-ID" sz="2200" dirty="0">
                <a:latin typeface="Maiandra GD" panose="020E0502030308020204" pitchFamily="34" charset="0"/>
              </a:rPr>
              <a:t> </a:t>
            </a:r>
            <a:r>
              <a:rPr lang="en-ID" sz="2200" dirty="0" err="1">
                <a:latin typeface="Maiandra GD" panose="020E0502030308020204" pitchFamily="34" charset="0"/>
              </a:rPr>
              <a:t>firma</a:t>
            </a:r>
            <a:r>
              <a:rPr lang="en-ID" sz="2200" dirty="0">
                <a:latin typeface="Maiandra GD" panose="020E0502030308020204" pitchFamily="34" charset="0"/>
              </a:rPr>
              <a:t> </a:t>
            </a:r>
            <a:r>
              <a:rPr lang="en-ID" sz="2200" dirty="0" err="1">
                <a:latin typeface="Maiandra GD" panose="020E0502030308020204" pitchFamily="34" charset="0"/>
              </a:rPr>
              <a:t>tidak</a:t>
            </a:r>
            <a:r>
              <a:rPr lang="en-ID" sz="2200" dirty="0">
                <a:latin typeface="Maiandra GD" panose="020E0502030308020204" pitchFamily="34" charset="0"/>
              </a:rPr>
              <a:t> </a:t>
            </a:r>
            <a:r>
              <a:rPr lang="en-ID" sz="2200" dirty="0" err="1">
                <a:latin typeface="Maiandra GD" panose="020E0502030308020204" pitchFamily="34" charset="0"/>
              </a:rPr>
              <a:t>terikat</a:t>
            </a:r>
            <a:r>
              <a:rPr lang="en-ID" sz="2200" dirty="0">
                <a:latin typeface="Maiandra GD" panose="020E0502030308020204" pitchFamily="34" charset="0"/>
              </a:rPr>
              <a:t> oleh </a:t>
            </a:r>
            <a:r>
              <a:rPr lang="en-ID" sz="2200" dirty="0" err="1">
                <a:latin typeface="Maiandra GD" panose="020E0502030308020204" pitchFamily="34" charset="0"/>
              </a:rPr>
              <a:t>suatu</a:t>
            </a:r>
            <a:r>
              <a:rPr lang="en-ID" sz="2200" dirty="0">
                <a:latin typeface="Maiandra GD" panose="020E0502030308020204" pitchFamily="34" charset="0"/>
              </a:rPr>
              <a:t> </a:t>
            </a:r>
            <a:r>
              <a:rPr lang="en-ID" sz="2200" dirty="0" err="1">
                <a:latin typeface="Maiandra GD" panose="020E0502030308020204" pitchFamily="34" charset="0"/>
              </a:rPr>
              <a:t>bentuk</a:t>
            </a:r>
            <a:r>
              <a:rPr lang="en-ID" sz="2200" dirty="0">
                <a:latin typeface="Maiandra GD" panose="020E0502030308020204" pitchFamily="34" charset="0"/>
              </a:rPr>
              <a:t> </a:t>
            </a:r>
            <a:r>
              <a:rPr lang="en-ID" sz="2200" dirty="0" err="1">
                <a:latin typeface="Maiandra GD" panose="020E0502030308020204" pitchFamily="34" charset="0"/>
              </a:rPr>
              <a:t>tertentu</a:t>
            </a:r>
            <a:r>
              <a:rPr lang="en-ID" sz="2200" dirty="0">
                <a:latin typeface="Maiandra GD" panose="020E0502030308020204" pitchFamily="34" charset="0"/>
              </a:rPr>
              <a:t> </a:t>
            </a:r>
            <a:r>
              <a:rPr lang="en-ID" sz="2200" dirty="0" err="1">
                <a:latin typeface="Maiandra GD" panose="020E0502030308020204" pitchFamily="34" charset="0"/>
              </a:rPr>
              <a:t>artinya</a:t>
            </a:r>
            <a:r>
              <a:rPr lang="en-ID" sz="2200" dirty="0">
                <a:latin typeface="Maiandra GD" panose="020E0502030308020204" pitchFamily="34" charset="0"/>
              </a:rPr>
              <a:t> </a:t>
            </a:r>
            <a:r>
              <a:rPr lang="en-ID" sz="2200" dirty="0" err="1">
                <a:latin typeface="Maiandra GD" panose="020E0502030308020204" pitchFamily="34" charset="0"/>
              </a:rPr>
              <a:t>firma</a:t>
            </a:r>
            <a:r>
              <a:rPr lang="en-ID" sz="2200" dirty="0">
                <a:latin typeface="Maiandra GD" panose="020E0502030308020204" pitchFamily="34" charset="0"/>
              </a:rPr>
              <a:t> </a:t>
            </a:r>
            <a:r>
              <a:rPr lang="en-ID" sz="2200" dirty="0" err="1">
                <a:latin typeface="Maiandra GD" panose="020E0502030308020204" pitchFamily="34" charset="0"/>
              </a:rPr>
              <a:t>boleh</a:t>
            </a:r>
            <a:r>
              <a:rPr lang="en-ID" sz="2200" dirty="0">
                <a:latin typeface="Maiandra GD" panose="020E0502030308020204" pitchFamily="34" charset="0"/>
              </a:rPr>
              <a:t> </a:t>
            </a:r>
            <a:r>
              <a:rPr lang="en-ID" sz="2200" dirty="0" err="1">
                <a:latin typeface="Maiandra GD" panose="020E0502030308020204" pitchFamily="34" charset="0"/>
              </a:rPr>
              <a:t>didirikan</a:t>
            </a:r>
            <a:r>
              <a:rPr lang="en-ID" sz="2200" dirty="0">
                <a:latin typeface="Maiandra GD" panose="020E0502030308020204" pitchFamily="34" charset="0"/>
              </a:rPr>
              <a:t> </a:t>
            </a:r>
            <a:r>
              <a:rPr lang="en-ID" sz="2200" dirty="0" err="1">
                <a:latin typeface="Maiandra GD" panose="020E0502030308020204" pitchFamily="34" charset="0"/>
              </a:rPr>
              <a:t>secara</a:t>
            </a:r>
            <a:r>
              <a:rPr lang="en-ID" sz="2200" dirty="0">
                <a:latin typeface="Maiandra GD" panose="020E0502030308020204" pitchFamily="34" charset="0"/>
              </a:rPr>
              <a:t> </a:t>
            </a:r>
            <a:r>
              <a:rPr lang="en-ID" sz="2200" dirty="0" err="1">
                <a:latin typeface="Maiandra GD" panose="020E0502030308020204" pitchFamily="34" charset="0"/>
              </a:rPr>
              <a:t>lisan</a:t>
            </a:r>
            <a:r>
              <a:rPr lang="en-ID" sz="2200" dirty="0">
                <a:latin typeface="Maiandra GD" panose="020E0502030308020204" pitchFamily="34" charset="0"/>
              </a:rPr>
              <a:t> </a:t>
            </a:r>
            <a:r>
              <a:rPr lang="en-ID" sz="2200" dirty="0" err="1">
                <a:latin typeface="Maiandra GD" panose="020E0502030308020204" pitchFamily="34" charset="0"/>
              </a:rPr>
              <a:t>atau</a:t>
            </a:r>
            <a:r>
              <a:rPr lang="en-ID" sz="2200" dirty="0">
                <a:latin typeface="Maiandra GD" panose="020E0502030308020204" pitchFamily="34" charset="0"/>
              </a:rPr>
              <a:t> </a:t>
            </a:r>
            <a:r>
              <a:rPr lang="en-ID" sz="2200" dirty="0" err="1">
                <a:latin typeface="Maiandra GD" panose="020E0502030308020204" pitchFamily="34" charset="0"/>
              </a:rPr>
              <a:t>tertulis</a:t>
            </a:r>
            <a:r>
              <a:rPr lang="en-ID" sz="2200" dirty="0">
                <a:latin typeface="Maiandra GD" panose="020E0502030308020204" pitchFamily="34" charset="0"/>
              </a:rPr>
              <a:t> </a:t>
            </a:r>
            <a:r>
              <a:rPr lang="en-ID" sz="2200" dirty="0" err="1">
                <a:latin typeface="Maiandra GD" panose="020E0502030308020204" pitchFamily="34" charset="0"/>
              </a:rPr>
              <a:t>dengan</a:t>
            </a:r>
            <a:r>
              <a:rPr lang="en-ID" sz="2200" dirty="0">
                <a:latin typeface="Maiandra GD" panose="020E0502030308020204" pitchFamily="34" charset="0"/>
              </a:rPr>
              <a:t> </a:t>
            </a:r>
            <a:r>
              <a:rPr lang="en-ID" sz="2200" dirty="0" err="1">
                <a:latin typeface="Maiandra GD" panose="020E0502030308020204" pitchFamily="34" charset="0"/>
              </a:rPr>
              <a:t>akte</a:t>
            </a:r>
            <a:r>
              <a:rPr lang="en-ID" sz="2200" dirty="0">
                <a:latin typeface="Maiandra GD" panose="020E0502030308020204" pitchFamily="34" charset="0"/>
              </a:rPr>
              <a:t> </a:t>
            </a:r>
            <a:r>
              <a:rPr lang="en-ID" sz="2200" dirty="0" err="1">
                <a:latin typeface="Maiandra GD" panose="020E0502030308020204" pitchFamily="34" charset="0"/>
              </a:rPr>
              <a:t>dibawah</a:t>
            </a:r>
            <a:r>
              <a:rPr lang="en-ID" sz="2200" dirty="0">
                <a:latin typeface="Maiandra GD" panose="020E0502030308020204" pitchFamily="34" charset="0"/>
              </a:rPr>
              <a:t> </a:t>
            </a:r>
            <a:r>
              <a:rPr lang="en-ID" sz="2200" dirty="0" err="1">
                <a:latin typeface="Maiandra GD" panose="020E0502030308020204" pitchFamily="34" charset="0"/>
              </a:rPr>
              <a:t>tangan</a:t>
            </a:r>
            <a:r>
              <a:rPr lang="en-ID" sz="2200" dirty="0">
                <a:latin typeface="Maiandra GD" panose="020E0502030308020204" pitchFamily="34" charset="0"/>
              </a:rPr>
              <a:t> </a:t>
            </a:r>
            <a:r>
              <a:rPr lang="en-ID" sz="2200" dirty="0" err="1">
                <a:latin typeface="Maiandra GD" panose="020E0502030308020204" pitchFamily="34" charset="0"/>
              </a:rPr>
              <a:t>atau</a:t>
            </a:r>
            <a:r>
              <a:rPr lang="en-ID" sz="2200" dirty="0">
                <a:latin typeface="Maiandra GD" panose="020E0502030308020204" pitchFamily="34" charset="0"/>
              </a:rPr>
              <a:t> </a:t>
            </a:r>
            <a:r>
              <a:rPr lang="en-ID" sz="2200" dirty="0" err="1">
                <a:latin typeface="Maiandra GD" panose="020E0502030308020204" pitchFamily="34" charset="0"/>
              </a:rPr>
              <a:t>akte</a:t>
            </a:r>
            <a:r>
              <a:rPr lang="en-ID" sz="2200" dirty="0">
                <a:latin typeface="Maiandra GD" panose="020E0502030308020204" pitchFamily="34" charset="0"/>
              </a:rPr>
              <a:t> </a:t>
            </a:r>
            <a:r>
              <a:rPr lang="en-ID" sz="2200" dirty="0" err="1">
                <a:latin typeface="Maiandra GD" panose="020E0502030308020204" pitchFamily="34" charset="0"/>
              </a:rPr>
              <a:t>autentik</a:t>
            </a:r>
            <a:r>
              <a:rPr lang="en-ID" sz="2200" dirty="0">
                <a:latin typeface="Maiandra GD" panose="020E0502030308020204" pitchFamily="34" charset="0"/>
              </a:rPr>
              <a:t>.</a:t>
            </a:r>
          </a:p>
        </p:txBody>
      </p:sp>
    </p:spTree>
    <p:extLst>
      <p:ext uri="{BB962C8B-B14F-4D97-AF65-F5344CB8AC3E}">
        <p14:creationId xmlns:p14="http://schemas.microsoft.com/office/powerpoint/2010/main" val="603384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D1D6-8A59-49DC-817E-DA6703B687B2}"/>
              </a:ext>
            </a:extLst>
          </p:cNvPr>
          <p:cNvSpPr>
            <a:spLocks noGrp="1"/>
          </p:cNvSpPr>
          <p:nvPr>
            <p:ph type="title"/>
          </p:nvPr>
        </p:nvSpPr>
        <p:spPr>
          <a:xfrm>
            <a:off x="139557" y="87723"/>
            <a:ext cx="10515600" cy="785581"/>
          </a:xfrm>
        </p:spPr>
        <p:txBody>
          <a:bodyPr>
            <a:normAutofit fontScale="90000"/>
          </a:bodyPr>
          <a:lstStyle/>
          <a:p>
            <a:r>
              <a:rPr lang="nl-NL" b="1" dirty="0">
                <a:latin typeface="Maiandra GD" panose="020E0502030308020204" pitchFamily="34" charset="0"/>
              </a:rPr>
              <a:t>KETENTUAN PERPAJAKAN TERKAIT FIRMA</a:t>
            </a:r>
          </a:p>
        </p:txBody>
      </p:sp>
      <p:sp>
        <p:nvSpPr>
          <p:cNvPr id="3" name="Content Placeholder 2">
            <a:extLst>
              <a:ext uri="{FF2B5EF4-FFF2-40B4-BE49-F238E27FC236}">
                <a16:creationId xmlns:a16="http://schemas.microsoft.com/office/drawing/2014/main" id="{F567EB7C-30C8-818A-C9E6-973E3725937D}"/>
              </a:ext>
            </a:extLst>
          </p:cNvPr>
          <p:cNvSpPr>
            <a:spLocks noGrp="1"/>
          </p:cNvSpPr>
          <p:nvPr>
            <p:ph idx="1"/>
          </p:nvPr>
        </p:nvSpPr>
        <p:spPr>
          <a:xfrm>
            <a:off x="283395" y="873303"/>
            <a:ext cx="11521611" cy="5589141"/>
          </a:xfrm>
        </p:spPr>
        <p:txBody>
          <a:bodyPr>
            <a:normAutofit fontScale="92500" lnSpcReduction="10000"/>
          </a:bodyPr>
          <a:lstStyle/>
          <a:p>
            <a:pPr algn="just">
              <a:spcBef>
                <a:spcPts val="600"/>
              </a:spcBef>
            </a:pPr>
            <a:r>
              <a:rPr lang="id-ID" dirty="0">
                <a:latin typeface="Maiandra GD" panose="020E0502030308020204" pitchFamily="34" charset="0"/>
              </a:rPr>
              <a:t>Keuntungan usaha Firma dikenai pajak di sisi Firma sebagai WP badan. Keduanya sama-sama </a:t>
            </a:r>
            <a:r>
              <a:rPr lang="id-ID" b="1" dirty="0">
                <a:solidFill>
                  <a:srgbClr val="FF0000"/>
                </a:solidFill>
                <a:latin typeface="Maiandra GD" panose="020E0502030308020204" pitchFamily="34" charset="0"/>
              </a:rPr>
              <a:t>diperkenankan </a:t>
            </a:r>
            <a:r>
              <a:rPr lang="id-ID" dirty="0">
                <a:latin typeface="Maiandra GD" panose="020E0502030308020204" pitchFamily="34" charset="0"/>
              </a:rPr>
              <a:t>memperhitungkan pengurangan  biaya berupa gaji pemilik dan pembagian keuntungan.</a:t>
            </a:r>
          </a:p>
          <a:p>
            <a:pPr algn="just">
              <a:spcBef>
                <a:spcPts val="600"/>
              </a:spcBef>
            </a:pPr>
            <a:r>
              <a:rPr lang="id-ID" dirty="0">
                <a:latin typeface="Maiandra GD" panose="020E0502030308020204" pitchFamily="34" charset="0"/>
              </a:rPr>
              <a:t>Keuntungan  usaha Firma dikenai pajak sesuai dengan tarif pajak WP Badan dengan tarif  tertinggi sebesar 22%.</a:t>
            </a:r>
          </a:p>
          <a:p>
            <a:pPr algn="just">
              <a:spcBef>
                <a:spcPts val="600"/>
              </a:spcBef>
            </a:pPr>
            <a:r>
              <a:rPr lang="id-ID" dirty="0">
                <a:latin typeface="Maiandra GD" panose="020E0502030308020204" pitchFamily="34" charset="0"/>
              </a:rPr>
              <a:t>Keuntungan Firma dikenai pajak final sebesar 0,5% sesuai dengan PP 55 tahun 2022 salama peredaran bruto tidak melebihi Rp 4,8 miliar.</a:t>
            </a:r>
            <a:endParaRPr lang="en-US" dirty="0">
              <a:latin typeface="Maiandra GD" panose="020E0502030308020204" pitchFamily="34" charset="0"/>
            </a:endParaRPr>
          </a:p>
          <a:p>
            <a:pPr algn="just">
              <a:spcBef>
                <a:spcPts val="600"/>
              </a:spcBef>
            </a:pPr>
            <a:r>
              <a:rPr lang="id-ID" dirty="0">
                <a:latin typeface="Maiandra GD" panose="020E0502030308020204" pitchFamily="34" charset="0"/>
              </a:rPr>
              <a:t>Dalam aspek pajak Badan Usaha Firma, bergesernya aliran penghasilan  Firma kepada pemilik tidak dianggap sebagai terjadinya aliran penghasilan.  Sehingga pajak tidak mengakui adanya pengurangan berupa biaya gaji  pemilik di Firma dianggap sebagai adanya penghasilan bagi si pemilik.</a:t>
            </a:r>
          </a:p>
          <a:p>
            <a:pPr algn="just">
              <a:spcBef>
                <a:spcPts val="600"/>
              </a:spcBef>
            </a:pPr>
            <a:r>
              <a:rPr lang="id-ID" dirty="0">
                <a:latin typeface="Maiandra GD" panose="020E0502030308020204" pitchFamily="34" charset="0"/>
              </a:rPr>
              <a:t>Demikian juga atas pembagian laba yang diterima oleh pemilik. Pajak memandang  bahwa antar anggota atau pemilik Firma diperlakukan sebagai satu kesatuan  dalam penghitungan PPh atas keuntungan usaha. Satu kesatuan dalam hal ini  adalah tambahan kemampuan ekonomis dari usaha Firma yang hanya akan  dikenai PPh satu kali.</a:t>
            </a:r>
          </a:p>
        </p:txBody>
      </p:sp>
    </p:spTree>
    <p:extLst>
      <p:ext uri="{BB962C8B-B14F-4D97-AF65-F5344CB8AC3E}">
        <p14:creationId xmlns:p14="http://schemas.microsoft.com/office/powerpoint/2010/main" val="1304775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D1D6-8A59-49DC-817E-DA6703B687B2}"/>
              </a:ext>
            </a:extLst>
          </p:cNvPr>
          <p:cNvSpPr>
            <a:spLocks noGrp="1"/>
          </p:cNvSpPr>
          <p:nvPr>
            <p:ph type="title"/>
          </p:nvPr>
        </p:nvSpPr>
        <p:spPr>
          <a:xfrm>
            <a:off x="838200" y="771525"/>
            <a:ext cx="10515600" cy="1325563"/>
          </a:xfrm>
        </p:spPr>
        <p:txBody>
          <a:bodyPr/>
          <a:lstStyle/>
          <a:p>
            <a:r>
              <a:rPr lang="nl-NL" b="1" dirty="0"/>
              <a:t>CV </a:t>
            </a:r>
            <a:r>
              <a:rPr lang="nl-NL" b="1" i="1" dirty="0"/>
              <a:t>(Commanditaire Vennotshcap)</a:t>
            </a:r>
            <a:r>
              <a:rPr lang="nl-NL" b="1" dirty="0"/>
              <a:t> atau Persekutuan Komanditer</a:t>
            </a:r>
          </a:p>
        </p:txBody>
      </p:sp>
      <p:sp>
        <p:nvSpPr>
          <p:cNvPr id="4" name="Subtitle 2"/>
          <p:cNvSpPr>
            <a:spLocks noGrp="1"/>
          </p:cNvSpPr>
          <p:nvPr>
            <p:ph idx="1"/>
          </p:nvPr>
        </p:nvSpPr>
        <p:spPr>
          <a:xfrm>
            <a:off x="838200" y="3235325"/>
            <a:ext cx="10515600" cy="1560513"/>
          </a:xfrm>
        </p:spPr>
        <p:txBody>
          <a:bodyPr/>
          <a:lstStyle/>
          <a:p>
            <a:pPr marL="0" indent="0">
              <a:buNone/>
            </a:pPr>
            <a:r>
              <a:rPr lang="en-US" dirty="0" err="1"/>
              <a:t>Dasar</a:t>
            </a:r>
            <a:r>
              <a:rPr lang="en-US" dirty="0"/>
              <a:t> </a:t>
            </a:r>
            <a:r>
              <a:rPr lang="en-US" dirty="0" err="1"/>
              <a:t>Hukum</a:t>
            </a:r>
            <a:r>
              <a:rPr lang="en-US" dirty="0"/>
              <a:t>:</a:t>
            </a:r>
          </a:p>
          <a:p>
            <a:r>
              <a:rPr lang="en-US" dirty="0" err="1"/>
              <a:t>Pasal</a:t>
            </a:r>
            <a:r>
              <a:rPr lang="en-US" dirty="0"/>
              <a:t> 16-35 KUH </a:t>
            </a:r>
            <a:r>
              <a:rPr lang="en-US" dirty="0" err="1"/>
              <a:t>Dagang</a:t>
            </a:r>
            <a:endParaRPr lang="en-US" dirty="0"/>
          </a:p>
        </p:txBody>
      </p:sp>
    </p:spTree>
    <p:extLst>
      <p:ext uri="{BB962C8B-B14F-4D97-AF65-F5344CB8AC3E}">
        <p14:creationId xmlns:p14="http://schemas.microsoft.com/office/powerpoint/2010/main" val="174791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D1D6-8A59-49DC-817E-DA6703B687B2}"/>
              </a:ext>
            </a:extLst>
          </p:cNvPr>
          <p:cNvSpPr>
            <a:spLocks noGrp="1"/>
          </p:cNvSpPr>
          <p:nvPr>
            <p:ph type="title"/>
          </p:nvPr>
        </p:nvSpPr>
        <p:spPr>
          <a:xfrm>
            <a:off x="838200" y="771525"/>
            <a:ext cx="10515600" cy="1325563"/>
          </a:xfrm>
        </p:spPr>
        <p:txBody>
          <a:bodyPr/>
          <a:lstStyle/>
          <a:p>
            <a:r>
              <a:rPr lang="pt-BR" b="1" dirty="0"/>
              <a:t>Pasal 19 KUHD</a:t>
            </a:r>
          </a:p>
        </p:txBody>
      </p:sp>
      <p:sp>
        <p:nvSpPr>
          <p:cNvPr id="4" name="Subtitle 2"/>
          <p:cNvSpPr>
            <a:spLocks noGrp="1"/>
          </p:cNvSpPr>
          <p:nvPr>
            <p:ph idx="1"/>
          </p:nvPr>
        </p:nvSpPr>
        <p:spPr>
          <a:xfrm>
            <a:off x="838200" y="2097088"/>
            <a:ext cx="10515600" cy="4023359"/>
          </a:xfrm>
        </p:spPr>
        <p:txBody>
          <a:bodyPr>
            <a:normAutofit/>
          </a:bodyPr>
          <a:lstStyle/>
          <a:p>
            <a:pPr marL="0" indent="0" algn="just">
              <a:buNone/>
            </a:pPr>
            <a:r>
              <a:rPr lang="en-US" dirty="0"/>
              <a:t>Persekutuan </a:t>
            </a:r>
            <a:r>
              <a:rPr lang="en-US" dirty="0" err="1"/>
              <a:t>secara</a:t>
            </a:r>
            <a:r>
              <a:rPr lang="en-US" dirty="0"/>
              <a:t> </a:t>
            </a:r>
            <a:r>
              <a:rPr lang="en-US" dirty="0" err="1"/>
              <a:t>melepas</a:t>
            </a:r>
            <a:r>
              <a:rPr lang="en-US" dirty="0"/>
              <a:t> </a:t>
            </a:r>
            <a:r>
              <a:rPr lang="en-US" dirty="0" err="1"/>
              <a:t>uang</a:t>
            </a:r>
            <a:r>
              <a:rPr lang="en-US" dirty="0"/>
              <a:t> yang </a:t>
            </a:r>
            <a:r>
              <a:rPr lang="en-US" dirty="0" err="1"/>
              <a:t>dinamakan</a:t>
            </a:r>
            <a:r>
              <a:rPr lang="en-US" dirty="0"/>
              <a:t> </a:t>
            </a:r>
            <a:r>
              <a:rPr lang="en-US" dirty="0" err="1"/>
              <a:t>persekutuan</a:t>
            </a:r>
            <a:r>
              <a:rPr lang="en-US" dirty="0"/>
              <a:t> </a:t>
            </a:r>
            <a:r>
              <a:rPr lang="en-US" dirty="0" err="1"/>
              <a:t>komanditer</a:t>
            </a:r>
            <a:r>
              <a:rPr lang="en-US" dirty="0"/>
              <a:t> </a:t>
            </a:r>
            <a:r>
              <a:rPr lang="en-US" dirty="0" err="1"/>
              <a:t>didirikan</a:t>
            </a:r>
            <a:r>
              <a:rPr lang="en-US" dirty="0"/>
              <a:t> </a:t>
            </a:r>
            <a:r>
              <a:rPr lang="en-US" dirty="0" err="1"/>
              <a:t>antara</a:t>
            </a:r>
            <a:r>
              <a:rPr lang="en-US" dirty="0"/>
              <a:t> </a:t>
            </a:r>
            <a:r>
              <a:rPr lang="en-US" dirty="0" err="1"/>
              <a:t>satu</a:t>
            </a:r>
            <a:r>
              <a:rPr lang="en-US" dirty="0"/>
              <a:t> orang </a:t>
            </a:r>
            <a:r>
              <a:rPr lang="en-US" dirty="0" err="1"/>
              <a:t>atau</a:t>
            </a:r>
            <a:r>
              <a:rPr lang="en-US" dirty="0"/>
              <a:t> </a:t>
            </a:r>
            <a:r>
              <a:rPr lang="en-US" dirty="0" err="1"/>
              <a:t>beberapa</a:t>
            </a:r>
            <a:r>
              <a:rPr lang="en-US" dirty="0"/>
              <a:t> </a:t>
            </a:r>
            <a:r>
              <a:rPr lang="en-US" dirty="0" err="1"/>
              <a:t>sekutu</a:t>
            </a:r>
            <a:r>
              <a:rPr lang="en-US" dirty="0"/>
              <a:t> yang </a:t>
            </a:r>
            <a:r>
              <a:rPr lang="en-US" dirty="0" err="1"/>
              <a:t>secara</a:t>
            </a:r>
            <a:r>
              <a:rPr lang="en-US" dirty="0"/>
              <a:t> </a:t>
            </a:r>
            <a:r>
              <a:rPr lang="en-US" dirty="0" err="1"/>
              <a:t>tanggung</a:t>
            </a:r>
            <a:r>
              <a:rPr lang="en-US" dirty="0"/>
              <a:t> </a:t>
            </a:r>
            <a:r>
              <a:rPr lang="en-US" dirty="0" err="1"/>
              <a:t>menanggung</a:t>
            </a:r>
            <a:r>
              <a:rPr lang="en-US" dirty="0"/>
              <a:t> </a:t>
            </a:r>
            <a:r>
              <a:rPr lang="en-US" dirty="0" err="1"/>
              <a:t>bertanggung</a:t>
            </a:r>
            <a:r>
              <a:rPr lang="en-US" dirty="0"/>
              <a:t> </a:t>
            </a:r>
            <a:r>
              <a:rPr lang="en-US" dirty="0" err="1"/>
              <a:t>jawab</a:t>
            </a:r>
            <a:r>
              <a:rPr lang="en-US" dirty="0"/>
              <a:t> </a:t>
            </a:r>
            <a:r>
              <a:rPr lang="en-US" dirty="0" err="1"/>
              <a:t>untuk</a:t>
            </a:r>
            <a:r>
              <a:rPr lang="en-US" dirty="0"/>
              <a:t> </a:t>
            </a:r>
            <a:r>
              <a:rPr lang="en-US" dirty="0" err="1"/>
              <a:t>seluruhnya</a:t>
            </a:r>
            <a:r>
              <a:rPr lang="en-US" dirty="0"/>
              <a:t> </a:t>
            </a:r>
            <a:r>
              <a:rPr lang="en-US" dirty="0" err="1"/>
              <a:t>pada</a:t>
            </a:r>
            <a:r>
              <a:rPr lang="en-US" dirty="0"/>
              <a:t> </a:t>
            </a:r>
            <a:r>
              <a:rPr lang="en-US" dirty="0" err="1"/>
              <a:t>pihak</a:t>
            </a:r>
            <a:r>
              <a:rPr lang="en-US" dirty="0"/>
              <a:t> </a:t>
            </a:r>
            <a:r>
              <a:rPr lang="en-US" dirty="0" err="1"/>
              <a:t>satu</a:t>
            </a:r>
            <a:r>
              <a:rPr lang="en-US" dirty="0"/>
              <a:t>, </a:t>
            </a:r>
            <a:r>
              <a:rPr lang="en-US" dirty="0" err="1"/>
              <a:t>dan</a:t>
            </a:r>
            <a:r>
              <a:rPr lang="en-US" dirty="0"/>
              <a:t> </a:t>
            </a:r>
            <a:r>
              <a:rPr lang="en-US" dirty="0" err="1"/>
              <a:t>satu</a:t>
            </a:r>
            <a:r>
              <a:rPr lang="en-US" dirty="0"/>
              <a:t> orang </a:t>
            </a:r>
            <a:r>
              <a:rPr lang="en-US" dirty="0" err="1"/>
              <a:t>atau</a:t>
            </a:r>
            <a:r>
              <a:rPr lang="en-US" dirty="0"/>
              <a:t> </a:t>
            </a:r>
            <a:r>
              <a:rPr lang="en-US" dirty="0" err="1"/>
              <a:t>lebih</a:t>
            </a:r>
            <a:r>
              <a:rPr lang="en-US" dirty="0"/>
              <a:t> </a:t>
            </a:r>
            <a:r>
              <a:rPr lang="en-US" dirty="0" err="1"/>
              <a:t>sebagai</a:t>
            </a:r>
            <a:r>
              <a:rPr lang="en-US" dirty="0"/>
              <a:t> </a:t>
            </a:r>
            <a:r>
              <a:rPr lang="en-US" dirty="0" err="1"/>
              <a:t>pelepas</a:t>
            </a:r>
            <a:r>
              <a:rPr lang="en-US" dirty="0"/>
              <a:t> </a:t>
            </a:r>
            <a:r>
              <a:rPr lang="en-US" dirty="0" err="1"/>
              <a:t>uang</a:t>
            </a:r>
            <a:r>
              <a:rPr lang="en-US" dirty="0"/>
              <a:t> </a:t>
            </a:r>
            <a:r>
              <a:rPr lang="en-US" dirty="0" err="1"/>
              <a:t>pada</a:t>
            </a:r>
            <a:r>
              <a:rPr lang="en-US" dirty="0"/>
              <a:t> </a:t>
            </a:r>
            <a:r>
              <a:rPr lang="en-US" dirty="0" err="1"/>
              <a:t>pihak</a:t>
            </a:r>
            <a:r>
              <a:rPr lang="en-US" dirty="0"/>
              <a:t> lain, </a:t>
            </a:r>
            <a:r>
              <a:rPr lang="en-US" dirty="0" err="1"/>
              <a:t>dengan</a:t>
            </a:r>
            <a:r>
              <a:rPr lang="en-US" dirty="0"/>
              <a:t> </a:t>
            </a:r>
            <a:r>
              <a:rPr lang="en-US" dirty="0" err="1"/>
              <a:t>demikian</a:t>
            </a:r>
            <a:r>
              <a:rPr lang="en-US" dirty="0"/>
              <a:t> </a:t>
            </a:r>
            <a:r>
              <a:rPr lang="en-US" dirty="0" err="1"/>
              <a:t>terjadi</a:t>
            </a:r>
            <a:r>
              <a:rPr lang="en-US" dirty="0"/>
              <a:t> </a:t>
            </a:r>
            <a:r>
              <a:rPr lang="en-US" dirty="0" err="1"/>
              <a:t>suatu</a:t>
            </a:r>
            <a:r>
              <a:rPr lang="en-US" dirty="0"/>
              <a:t> </a:t>
            </a:r>
            <a:r>
              <a:rPr lang="en-US" dirty="0" err="1"/>
              <a:t>persekutuan</a:t>
            </a:r>
            <a:r>
              <a:rPr lang="en-US" dirty="0"/>
              <a:t> </a:t>
            </a:r>
            <a:r>
              <a:rPr lang="en-US" dirty="0" err="1"/>
              <a:t>itu</a:t>
            </a:r>
            <a:r>
              <a:rPr lang="en-US" dirty="0"/>
              <a:t> </a:t>
            </a:r>
            <a:r>
              <a:rPr lang="en-US" dirty="0" err="1"/>
              <a:t>pada</a:t>
            </a:r>
            <a:r>
              <a:rPr lang="en-US" dirty="0"/>
              <a:t> </a:t>
            </a:r>
            <a:r>
              <a:rPr lang="en-US" dirty="0" err="1"/>
              <a:t>suatu</a:t>
            </a:r>
            <a:r>
              <a:rPr lang="en-US" dirty="0"/>
              <a:t> </a:t>
            </a:r>
            <a:r>
              <a:rPr lang="en-US" dirty="0" err="1"/>
              <a:t>ketika</a:t>
            </a:r>
            <a:r>
              <a:rPr lang="en-US" dirty="0"/>
              <a:t> yang </a:t>
            </a:r>
            <a:r>
              <a:rPr lang="en-US" dirty="0" err="1"/>
              <a:t>sama</a:t>
            </a:r>
            <a:r>
              <a:rPr lang="en-US" dirty="0"/>
              <a:t> </a:t>
            </a:r>
            <a:r>
              <a:rPr lang="en-US" dirty="0" err="1"/>
              <a:t>merupakan</a:t>
            </a:r>
            <a:r>
              <a:rPr lang="en-US" dirty="0"/>
              <a:t> </a:t>
            </a:r>
            <a:r>
              <a:rPr lang="en-US" dirty="0" err="1"/>
              <a:t>persekutuan</a:t>
            </a:r>
            <a:r>
              <a:rPr lang="en-US" dirty="0"/>
              <a:t> firma </a:t>
            </a:r>
            <a:r>
              <a:rPr lang="en-US" dirty="0" err="1"/>
              <a:t>terhadap</a:t>
            </a:r>
            <a:r>
              <a:rPr lang="en-US" dirty="0"/>
              <a:t> </a:t>
            </a:r>
            <a:r>
              <a:rPr lang="en-US" dirty="0" err="1"/>
              <a:t>sekutu</a:t>
            </a:r>
            <a:r>
              <a:rPr lang="en-US" dirty="0"/>
              <a:t> firma di </a:t>
            </a:r>
            <a:r>
              <a:rPr lang="en-US" dirty="0" err="1"/>
              <a:t>dalamnya</a:t>
            </a:r>
            <a:r>
              <a:rPr lang="en-US" dirty="0"/>
              <a:t> </a:t>
            </a:r>
            <a:r>
              <a:rPr lang="en-US" dirty="0" err="1"/>
              <a:t>dan</a:t>
            </a:r>
            <a:r>
              <a:rPr lang="en-US" dirty="0"/>
              <a:t> </a:t>
            </a:r>
            <a:r>
              <a:rPr lang="en-US" dirty="0" err="1"/>
              <a:t>merupakan</a:t>
            </a:r>
            <a:r>
              <a:rPr lang="en-US" dirty="0"/>
              <a:t> </a:t>
            </a:r>
            <a:r>
              <a:rPr lang="en-US" dirty="0" err="1"/>
              <a:t>persekutuan</a:t>
            </a:r>
            <a:r>
              <a:rPr lang="en-US" dirty="0"/>
              <a:t> </a:t>
            </a:r>
            <a:r>
              <a:rPr lang="en-US" dirty="0" err="1"/>
              <a:t>komanditer</a:t>
            </a:r>
            <a:r>
              <a:rPr lang="en-US" dirty="0"/>
              <a:t> </a:t>
            </a:r>
            <a:r>
              <a:rPr lang="en-US" dirty="0" err="1"/>
              <a:t>terhadap</a:t>
            </a:r>
            <a:r>
              <a:rPr lang="en-US" dirty="0"/>
              <a:t> </a:t>
            </a:r>
            <a:r>
              <a:rPr lang="en-US" dirty="0" err="1"/>
              <a:t>pelepas</a:t>
            </a:r>
            <a:r>
              <a:rPr lang="en-US" dirty="0"/>
              <a:t> </a:t>
            </a:r>
            <a:r>
              <a:rPr lang="en-US" dirty="0" err="1"/>
              <a:t>uang</a:t>
            </a:r>
            <a:r>
              <a:rPr lang="en-US" dirty="0"/>
              <a:t>.</a:t>
            </a:r>
          </a:p>
        </p:txBody>
      </p:sp>
    </p:spTree>
    <p:extLst>
      <p:ext uri="{BB962C8B-B14F-4D97-AF65-F5344CB8AC3E}">
        <p14:creationId xmlns:p14="http://schemas.microsoft.com/office/powerpoint/2010/main" val="2643536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D1D6-8A59-49DC-817E-DA6703B687B2}"/>
              </a:ext>
            </a:extLst>
          </p:cNvPr>
          <p:cNvSpPr>
            <a:spLocks noGrp="1"/>
          </p:cNvSpPr>
          <p:nvPr>
            <p:ph type="title"/>
          </p:nvPr>
        </p:nvSpPr>
        <p:spPr>
          <a:xfrm>
            <a:off x="838200" y="771525"/>
            <a:ext cx="10515600" cy="1325563"/>
          </a:xfrm>
        </p:spPr>
        <p:txBody>
          <a:bodyPr/>
          <a:lstStyle/>
          <a:p>
            <a:r>
              <a:rPr lang="pt-BR" b="1" dirty="0"/>
              <a:t>Permenkumham No 17 Tahun 2018 Pasal 1 ayat 1</a:t>
            </a:r>
          </a:p>
        </p:txBody>
      </p:sp>
      <p:sp>
        <p:nvSpPr>
          <p:cNvPr id="4" name="Subtitle 2"/>
          <p:cNvSpPr>
            <a:spLocks noGrp="1"/>
          </p:cNvSpPr>
          <p:nvPr>
            <p:ph idx="1"/>
          </p:nvPr>
        </p:nvSpPr>
        <p:spPr>
          <a:xfrm>
            <a:off x="838200" y="2930525"/>
            <a:ext cx="10515600" cy="1560513"/>
          </a:xfrm>
        </p:spPr>
        <p:txBody>
          <a:bodyPr>
            <a:normAutofit lnSpcReduction="10000"/>
          </a:bodyPr>
          <a:lstStyle/>
          <a:p>
            <a:pPr marL="0" indent="0" algn="just">
              <a:buNone/>
            </a:pPr>
            <a:r>
              <a:rPr lang="en-US" dirty="0"/>
              <a:t>Persekutuan </a:t>
            </a:r>
            <a:r>
              <a:rPr lang="en-US" dirty="0" err="1"/>
              <a:t>Komanditer</a:t>
            </a:r>
            <a:r>
              <a:rPr lang="en-US" dirty="0"/>
              <a:t> (</a:t>
            </a:r>
            <a:r>
              <a:rPr lang="en-US" dirty="0" err="1"/>
              <a:t>Commanditaire</a:t>
            </a:r>
            <a:r>
              <a:rPr lang="en-US" dirty="0"/>
              <a:t> </a:t>
            </a:r>
            <a:r>
              <a:rPr lang="en-US" dirty="0" err="1"/>
              <a:t>Vennotschaap</a:t>
            </a:r>
            <a:r>
              <a:rPr lang="en-US" dirty="0"/>
              <a:t>) yang </a:t>
            </a:r>
            <a:r>
              <a:rPr lang="en-US" dirty="0" err="1"/>
              <a:t>selanjutnya</a:t>
            </a:r>
            <a:r>
              <a:rPr lang="en-US" dirty="0"/>
              <a:t> </a:t>
            </a:r>
            <a:r>
              <a:rPr lang="en-US" dirty="0" err="1"/>
              <a:t>disebut</a:t>
            </a:r>
            <a:r>
              <a:rPr lang="en-US" dirty="0"/>
              <a:t> CV </a:t>
            </a:r>
            <a:r>
              <a:rPr lang="en-US" dirty="0" err="1"/>
              <a:t>adalah</a:t>
            </a:r>
            <a:r>
              <a:rPr lang="en-US" dirty="0"/>
              <a:t> </a:t>
            </a:r>
            <a:r>
              <a:rPr lang="en-US" dirty="0" err="1"/>
              <a:t>persekutuan</a:t>
            </a:r>
            <a:r>
              <a:rPr lang="en-US" dirty="0"/>
              <a:t> yang </a:t>
            </a:r>
            <a:r>
              <a:rPr lang="en-US" dirty="0" err="1"/>
              <a:t>didirikan</a:t>
            </a:r>
            <a:r>
              <a:rPr lang="en-US" dirty="0"/>
              <a:t> </a:t>
            </a:r>
            <a:r>
              <a:rPr lang="en-US" dirty="0" err="1"/>
              <a:t>oleh</a:t>
            </a:r>
            <a:r>
              <a:rPr lang="en-US" dirty="0"/>
              <a:t> </a:t>
            </a:r>
            <a:r>
              <a:rPr lang="en-US" dirty="0" err="1"/>
              <a:t>satu</a:t>
            </a:r>
            <a:r>
              <a:rPr lang="en-US" dirty="0"/>
              <a:t> </a:t>
            </a:r>
            <a:r>
              <a:rPr lang="en-US" dirty="0" err="1"/>
              <a:t>atau</a:t>
            </a:r>
            <a:r>
              <a:rPr lang="en-US" dirty="0"/>
              <a:t> </a:t>
            </a:r>
            <a:r>
              <a:rPr lang="en-US" dirty="0" err="1"/>
              <a:t>lebih</a:t>
            </a:r>
            <a:r>
              <a:rPr lang="en-US" dirty="0"/>
              <a:t> </a:t>
            </a:r>
            <a:r>
              <a:rPr lang="en-US" dirty="0" err="1"/>
              <a:t>sekutu</a:t>
            </a:r>
            <a:r>
              <a:rPr lang="en-US" dirty="0"/>
              <a:t> </a:t>
            </a:r>
            <a:r>
              <a:rPr lang="en-US" dirty="0" err="1"/>
              <a:t>komanditer</a:t>
            </a:r>
            <a:r>
              <a:rPr lang="en-US" dirty="0"/>
              <a:t> </a:t>
            </a:r>
            <a:r>
              <a:rPr lang="en-US" dirty="0" err="1"/>
              <a:t>dengan</a:t>
            </a:r>
            <a:r>
              <a:rPr lang="en-US" dirty="0"/>
              <a:t> </a:t>
            </a:r>
            <a:r>
              <a:rPr lang="en-US" dirty="0" err="1"/>
              <a:t>satu</a:t>
            </a:r>
            <a:r>
              <a:rPr lang="en-US" dirty="0"/>
              <a:t> </a:t>
            </a:r>
            <a:r>
              <a:rPr lang="en-US" dirty="0" err="1"/>
              <a:t>atau</a:t>
            </a:r>
            <a:r>
              <a:rPr lang="en-US" dirty="0"/>
              <a:t> </a:t>
            </a:r>
            <a:r>
              <a:rPr lang="en-US" dirty="0" err="1"/>
              <a:t>lebih</a:t>
            </a:r>
            <a:r>
              <a:rPr lang="en-US" dirty="0"/>
              <a:t> </a:t>
            </a:r>
            <a:r>
              <a:rPr lang="en-US" dirty="0" err="1"/>
              <a:t>sekutu</a:t>
            </a:r>
            <a:r>
              <a:rPr lang="en-US" dirty="0"/>
              <a:t> </a:t>
            </a:r>
            <a:r>
              <a:rPr lang="en-US" dirty="0" err="1"/>
              <a:t>komplementer</a:t>
            </a:r>
            <a:r>
              <a:rPr lang="en-US" dirty="0"/>
              <a:t>, </a:t>
            </a:r>
            <a:r>
              <a:rPr lang="en-US" dirty="0" err="1"/>
              <a:t>untuk</a:t>
            </a:r>
            <a:r>
              <a:rPr lang="en-US" dirty="0"/>
              <a:t> </a:t>
            </a:r>
            <a:r>
              <a:rPr lang="en-US" dirty="0" err="1"/>
              <a:t>menjalankan</a:t>
            </a:r>
            <a:r>
              <a:rPr lang="en-US" dirty="0"/>
              <a:t> </a:t>
            </a:r>
            <a:r>
              <a:rPr lang="en-US" dirty="0" err="1"/>
              <a:t>usaha</a:t>
            </a:r>
            <a:r>
              <a:rPr lang="en-US" dirty="0"/>
              <a:t> </a:t>
            </a:r>
            <a:r>
              <a:rPr lang="en-US" dirty="0" err="1"/>
              <a:t>secara</a:t>
            </a:r>
            <a:r>
              <a:rPr lang="en-US" dirty="0"/>
              <a:t> </a:t>
            </a:r>
            <a:r>
              <a:rPr lang="en-US" dirty="0" err="1"/>
              <a:t>terus</a:t>
            </a:r>
            <a:r>
              <a:rPr lang="en-US" dirty="0"/>
              <a:t> </a:t>
            </a:r>
            <a:r>
              <a:rPr lang="en-US" dirty="0" err="1"/>
              <a:t>menerus</a:t>
            </a:r>
            <a:r>
              <a:rPr lang="en-US" dirty="0"/>
              <a:t>.</a:t>
            </a:r>
          </a:p>
        </p:txBody>
      </p:sp>
    </p:spTree>
    <p:extLst>
      <p:ext uri="{BB962C8B-B14F-4D97-AF65-F5344CB8AC3E}">
        <p14:creationId xmlns:p14="http://schemas.microsoft.com/office/powerpoint/2010/main" val="1889885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D1D6-8A59-49DC-817E-DA6703B687B2}"/>
              </a:ext>
            </a:extLst>
          </p:cNvPr>
          <p:cNvSpPr>
            <a:spLocks noGrp="1"/>
          </p:cNvSpPr>
          <p:nvPr>
            <p:ph type="title"/>
          </p:nvPr>
        </p:nvSpPr>
        <p:spPr>
          <a:xfrm>
            <a:off x="838200" y="771525"/>
            <a:ext cx="10515600" cy="1325563"/>
          </a:xfrm>
        </p:spPr>
        <p:txBody>
          <a:bodyPr/>
          <a:lstStyle/>
          <a:p>
            <a:r>
              <a:rPr lang="pt-BR" b="1" dirty="0"/>
              <a:t>Permenkumham No 17 Tahun 2018 Pasal 1 ayat 4</a:t>
            </a:r>
          </a:p>
        </p:txBody>
      </p:sp>
      <p:sp>
        <p:nvSpPr>
          <p:cNvPr id="4" name="Subtitle 2"/>
          <p:cNvSpPr>
            <a:spLocks noGrp="1"/>
          </p:cNvSpPr>
          <p:nvPr>
            <p:ph idx="1"/>
          </p:nvPr>
        </p:nvSpPr>
        <p:spPr>
          <a:xfrm>
            <a:off x="838200" y="2280285"/>
            <a:ext cx="10515600" cy="1560513"/>
          </a:xfrm>
        </p:spPr>
        <p:txBody>
          <a:bodyPr>
            <a:normAutofit/>
          </a:bodyPr>
          <a:lstStyle/>
          <a:p>
            <a:pPr marL="0" indent="0" algn="just">
              <a:buNone/>
            </a:pPr>
            <a:r>
              <a:rPr lang="en-US" b="1" dirty="0" err="1">
                <a:solidFill>
                  <a:srgbClr val="FF0000"/>
                </a:solidFill>
              </a:rPr>
              <a:t>Sekutu</a:t>
            </a:r>
            <a:r>
              <a:rPr lang="en-US" b="1" dirty="0">
                <a:solidFill>
                  <a:srgbClr val="FF0000"/>
                </a:solidFill>
              </a:rPr>
              <a:t> </a:t>
            </a:r>
            <a:r>
              <a:rPr lang="en-US" b="1" dirty="0" err="1">
                <a:solidFill>
                  <a:srgbClr val="FF0000"/>
                </a:solidFill>
              </a:rPr>
              <a:t>Komplementer</a:t>
            </a:r>
            <a:r>
              <a:rPr lang="en-US" b="1" dirty="0">
                <a:solidFill>
                  <a:srgbClr val="FF0000"/>
                </a:solidFill>
              </a:rPr>
              <a:t> </a:t>
            </a:r>
            <a:r>
              <a:rPr lang="en-US" dirty="0" err="1"/>
              <a:t>adalah</a:t>
            </a:r>
            <a:r>
              <a:rPr lang="en-US" dirty="0"/>
              <a:t> </a:t>
            </a:r>
            <a:r>
              <a:rPr lang="en-US" dirty="0" err="1"/>
              <a:t>sekutu</a:t>
            </a:r>
            <a:r>
              <a:rPr lang="en-US" dirty="0"/>
              <a:t> yang </a:t>
            </a:r>
            <a:r>
              <a:rPr lang="en-US" dirty="0" err="1"/>
              <a:t>berhak</a:t>
            </a:r>
            <a:r>
              <a:rPr lang="en-US" dirty="0"/>
              <a:t> </a:t>
            </a:r>
            <a:r>
              <a:rPr lang="en-US" dirty="0" err="1"/>
              <a:t>bertindak</a:t>
            </a:r>
            <a:r>
              <a:rPr lang="en-US" dirty="0"/>
              <a:t> </a:t>
            </a:r>
            <a:r>
              <a:rPr lang="en-US" dirty="0" err="1"/>
              <a:t>untuk</a:t>
            </a:r>
            <a:r>
              <a:rPr lang="en-US" dirty="0"/>
              <a:t> </a:t>
            </a:r>
            <a:r>
              <a:rPr lang="en-US" dirty="0" err="1"/>
              <a:t>dan</a:t>
            </a:r>
            <a:r>
              <a:rPr lang="en-US" dirty="0"/>
              <a:t> </a:t>
            </a:r>
            <a:r>
              <a:rPr lang="en-US" dirty="0" err="1"/>
              <a:t>atas</a:t>
            </a:r>
            <a:r>
              <a:rPr lang="en-US" dirty="0"/>
              <a:t> </a:t>
            </a:r>
            <a:r>
              <a:rPr lang="en-US" dirty="0" err="1"/>
              <a:t>nama</a:t>
            </a:r>
            <a:r>
              <a:rPr lang="en-US" dirty="0"/>
              <a:t> CV </a:t>
            </a:r>
            <a:r>
              <a:rPr lang="en-US" dirty="0" err="1"/>
              <a:t>dan</a:t>
            </a:r>
            <a:r>
              <a:rPr lang="en-US" dirty="0"/>
              <a:t> </a:t>
            </a:r>
            <a:r>
              <a:rPr lang="en-US" dirty="0" err="1"/>
              <a:t>bertanggung</a:t>
            </a:r>
            <a:r>
              <a:rPr lang="en-US" dirty="0"/>
              <a:t> </a:t>
            </a:r>
            <a:r>
              <a:rPr lang="en-US" dirty="0" err="1"/>
              <a:t>jawab</a:t>
            </a:r>
            <a:r>
              <a:rPr lang="en-US" dirty="0"/>
              <a:t> </a:t>
            </a:r>
            <a:r>
              <a:rPr lang="en-US" dirty="0" err="1"/>
              <a:t>terhadap</a:t>
            </a:r>
            <a:r>
              <a:rPr lang="en-US" dirty="0"/>
              <a:t> </a:t>
            </a:r>
            <a:r>
              <a:rPr lang="en-US" dirty="0" err="1"/>
              <a:t>pihak</a:t>
            </a:r>
            <a:r>
              <a:rPr lang="en-US" dirty="0"/>
              <a:t> </a:t>
            </a:r>
            <a:r>
              <a:rPr lang="en-US" dirty="0" err="1"/>
              <a:t>ketiga</a:t>
            </a:r>
            <a:r>
              <a:rPr lang="en-US" dirty="0"/>
              <a:t> </a:t>
            </a:r>
            <a:r>
              <a:rPr lang="en-US" dirty="0" err="1"/>
              <a:t>secara</a:t>
            </a:r>
            <a:r>
              <a:rPr lang="en-US" dirty="0"/>
              <a:t> </a:t>
            </a:r>
            <a:r>
              <a:rPr lang="en-US" dirty="0" err="1"/>
              <a:t>tanggung</a:t>
            </a:r>
            <a:r>
              <a:rPr lang="en-US" dirty="0"/>
              <a:t> </a:t>
            </a:r>
            <a:r>
              <a:rPr lang="en-US" dirty="0" err="1"/>
              <a:t>renteng</a:t>
            </a:r>
            <a:r>
              <a:rPr lang="en-US" dirty="0"/>
              <a:t> </a:t>
            </a:r>
            <a:r>
              <a:rPr lang="en-US" dirty="0" err="1"/>
              <a:t>sampai</a:t>
            </a:r>
            <a:r>
              <a:rPr lang="en-US" dirty="0"/>
              <a:t> </a:t>
            </a:r>
            <a:r>
              <a:rPr lang="en-US" b="1" dirty="0" err="1">
                <a:solidFill>
                  <a:srgbClr val="0070C0"/>
                </a:solidFill>
              </a:rPr>
              <a:t>harta</a:t>
            </a:r>
            <a:r>
              <a:rPr lang="en-US" b="1" dirty="0">
                <a:solidFill>
                  <a:srgbClr val="0070C0"/>
                </a:solidFill>
              </a:rPr>
              <a:t> </a:t>
            </a:r>
            <a:r>
              <a:rPr lang="en-US" b="1" dirty="0" err="1">
                <a:solidFill>
                  <a:srgbClr val="0070C0"/>
                </a:solidFill>
              </a:rPr>
              <a:t>kekayaan</a:t>
            </a:r>
            <a:r>
              <a:rPr lang="en-US" b="1" dirty="0">
                <a:solidFill>
                  <a:srgbClr val="0070C0"/>
                </a:solidFill>
              </a:rPr>
              <a:t> </a:t>
            </a:r>
            <a:r>
              <a:rPr lang="en-US" b="1" dirty="0" err="1">
                <a:solidFill>
                  <a:srgbClr val="0070C0"/>
                </a:solidFill>
              </a:rPr>
              <a:t>pribadi</a:t>
            </a:r>
            <a:r>
              <a:rPr lang="en-US" b="1" dirty="0">
                <a:solidFill>
                  <a:srgbClr val="0070C0"/>
                </a:solidFill>
              </a:rPr>
              <a:t>. </a:t>
            </a:r>
          </a:p>
        </p:txBody>
      </p:sp>
      <p:sp>
        <p:nvSpPr>
          <p:cNvPr id="5" name="Subtitle 2"/>
          <p:cNvSpPr txBox="1">
            <a:spLocks/>
          </p:cNvSpPr>
          <p:nvPr/>
        </p:nvSpPr>
        <p:spPr>
          <a:xfrm>
            <a:off x="838200" y="4023995"/>
            <a:ext cx="10515600" cy="1340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dirty="0" err="1">
                <a:solidFill>
                  <a:srgbClr val="FF0000"/>
                </a:solidFill>
              </a:rPr>
              <a:t>Tanggung</a:t>
            </a:r>
            <a:r>
              <a:rPr lang="en-US" b="1" dirty="0">
                <a:solidFill>
                  <a:srgbClr val="FF0000"/>
                </a:solidFill>
              </a:rPr>
              <a:t> </a:t>
            </a:r>
            <a:r>
              <a:rPr lang="en-US" b="1" dirty="0" err="1">
                <a:solidFill>
                  <a:srgbClr val="FF0000"/>
                </a:solidFill>
              </a:rPr>
              <a:t>jawab</a:t>
            </a:r>
            <a:r>
              <a:rPr lang="en-US" b="1" dirty="0">
                <a:solidFill>
                  <a:srgbClr val="FF0000"/>
                </a:solidFill>
              </a:rPr>
              <a:t> </a:t>
            </a:r>
            <a:r>
              <a:rPr lang="en-US" dirty="0" err="1"/>
              <a:t>sekutu</a:t>
            </a:r>
            <a:r>
              <a:rPr lang="en-US" dirty="0"/>
              <a:t> </a:t>
            </a:r>
            <a:r>
              <a:rPr lang="en-US" dirty="0" err="1"/>
              <a:t>komanditer</a:t>
            </a:r>
            <a:r>
              <a:rPr lang="en-US" dirty="0"/>
              <a:t>  </a:t>
            </a:r>
            <a:r>
              <a:rPr lang="en-US" dirty="0" err="1"/>
              <a:t>hanya</a:t>
            </a:r>
            <a:r>
              <a:rPr lang="en-US" dirty="0"/>
              <a:t> </a:t>
            </a:r>
            <a:r>
              <a:rPr lang="en-US" dirty="0" err="1"/>
              <a:t>terbatas</a:t>
            </a:r>
            <a:r>
              <a:rPr lang="en-US" dirty="0"/>
              <a:t> </a:t>
            </a:r>
            <a:r>
              <a:rPr lang="en-US" dirty="0" err="1"/>
              <a:t>pada</a:t>
            </a:r>
            <a:r>
              <a:rPr lang="en-US" b="1" dirty="0">
                <a:solidFill>
                  <a:srgbClr val="FF0000"/>
                </a:solidFill>
              </a:rPr>
              <a:t> </a:t>
            </a:r>
            <a:r>
              <a:rPr lang="en-US" b="1" dirty="0" err="1">
                <a:solidFill>
                  <a:srgbClr val="0070C0"/>
                </a:solidFill>
              </a:rPr>
              <a:t>sejumlah</a:t>
            </a:r>
            <a:r>
              <a:rPr lang="en-US" b="1" dirty="0">
                <a:solidFill>
                  <a:srgbClr val="0070C0"/>
                </a:solidFill>
              </a:rPr>
              <a:t> modal yang </a:t>
            </a:r>
            <a:r>
              <a:rPr lang="en-US" b="1" dirty="0" err="1">
                <a:solidFill>
                  <a:srgbClr val="0070C0"/>
                </a:solidFill>
              </a:rPr>
              <a:t>diberikan</a:t>
            </a:r>
            <a:r>
              <a:rPr lang="en-US" b="1" dirty="0">
                <a:solidFill>
                  <a:srgbClr val="0070C0"/>
                </a:solidFill>
              </a:rPr>
              <a:t>. </a:t>
            </a:r>
            <a:r>
              <a:rPr lang="en-US" dirty="0" err="1"/>
              <a:t>Sekutu</a:t>
            </a:r>
            <a:r>
              <a:rPr lang="en-US" dirty="0"/>
              <a:t> </a:t>
            </a:r>
            <a:r>
              <a:rPr lang="en-US" dirty="0" err="1"/>
              <a:t>komanditer</a:t>
            </a:r>
            <a:r>
              <a:rPr lang="en-US" dirty="0"/>
              <a:t> </a:t>
            </a:r>
            <a:r>
              <a:rPr lang="en-US" dirty="0" err="1"/>
              <a:t>sering</a:t>
            </a:r>
            <a:r>
              <a:rPr lang="en-US" dirty="0"/>
              <a:t>  juga </a:t>
            </a:r>
            <a:r>
              <a:rPr lang="en-US" dirty="0" err="1"/>
              <a:t>disebut</a:t>
            </a:r>
            <a:r>
              <a:rPr lang="en-US" dirty="0"/>
              <a:t>  </a:t>
            </a:r>
            <a:r>
              <a:rPr lang="en-US" dirty="0" err="1"/>
              <a:t>dengan</a:t>
            </a:r>
            <a:r>
              <a:rPr lang="en-US" dirty="0"/>
              <a:t> </a:t>
            </a:r>
            <a:r>
              <a:rPr lang="en-US" dirty="0" err="1"/>
              <a:t>sekutu</a:t>
            </a:r>
            <a:r>
              <a:rPr lang="en-US" dirty="0"/>
              <a:t>  </a:t>
            </a:r>
            <a:r>
              <a:rPr lang="en-US" dirty="0" err="1"/>
              <a:t>diam</a:t>
            </a:r>
            <a:r>
              <a:rPr lang="en-US" dirty="0"/>
              <a:t> (</a:t>
            </a:r>
            <a:r>
              <a:rPr lang="en-US" dirty="0" err="1"/>
              <a:t>pasif</a:t>
            </a:r>
            <a:r>
              <a:rPr lang="en-US" dirty="0"/>
              <a:t>).</a:t>
            </a:r>
          </a:p>
        </p:txBody>
      </p:sp>
    </p:spTree>
    <p:extLst>
      <p:ext uri="{BB962C8B-B14F-4D97-AF65-F5344CB8AC3E}">
        <p14:creationId xmlns:p14="http://schemas.microsoft.com/office/powerpoint/2010/main" val="3076686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D1D6-8A59-49DC-817E-DA6703B687B2}"/>
              </a:ext>
            </a:extLst>
          </p:cNvPr>
          <p:cNvSpPr>
            <a:spLocks noGrp="1"/>
          </p:cNvSpPr>
          <p:nvPr>
            <p:ph type="title"/>
          </p:nvPr>
        </p:nvSpPr>
        <p:spPr>
          <a:xfrm>
            <a:off x="838200" y="771525"/>
            <a:ext cx="10515600" cy="1325563"/>
          </a:xfrm>
        </p:spPr>
        <p:txBody>
          <a:bodyPr/>
          <a:lstStyle/>
          <a:p>
            <a:r>
              <a:rPr lang="pt-BR" b="1" dirty="0"/>
              <a:t>Syarat Mendirikan CV:</a:t>
            </a:r>
          </a:p>
        </p:txBody>
      </p:sp>
      <p:sp>
        <p:nvSpPr>
          <p:cNvPr id="4" name="Subtitle 2"/>
          <p:cNvSpPr>
            <a:spLocks noGrp="1"/>
          </p:cNvSpPr>
          <p:nvPr>
            <p:ph idx="1"/>
          </p:nvPr>
        </p:nvSpPr>
        <p:spPr>
          <a:xfrm>
            <a:off x="838200" y="2280285"/>
            <a:ext cx="10515600" cy="3368675"/>
          </a:xfrm>
        </p:spPr>
        <p:txBody>
          <a:bodyPr>
            <a:normAutofit/>
          </a:bodyPr>
          <a:lstStyle/>
          <a:p>
            <a:pPr algn="just"/>
            <a:r>
              <a:rPr lang="en-US" dirty="0" err="1"/>
              <a:t>Didirikan</a:t>
            </a:r>
            <a:r>
              <a:rPr lang="en-US" dirty="0"/>
              <a:t> minimal 2 orang, </a:t>
            </a:r>
            <a:r>
              <a:rPr lang="en-US" dirty="0" err="1"/>
              <a:t>dimana</a:t>
            </a:r>
            <a:r>
              <a:rPr lang="en-US" dirty="0"/>
              <a:t> </a:t>
            </a:r>
            <a:r>
              <a:rPr lang="en-US" dirty="0" err="1"/>
              <a:t>satu</a:t>
            </a:r>
            <a:r>
              <a:rPr lang="en-US" dirty="0"/>
              <a:t> orang </a:t>
            </a:r>
            <a:r>
              <a:rPr lang="en-US" dirty="0" err="1"/>
              <a:t>bertindak</a:t>
            </a:r>
            <a:r>
              <a:rPr lang="en-US" dirty="0"/>
              <a:t> </a:t>
            </a:r>
            <a:r>
              <a:rPr lang="en-US" dirty="0" err="1"/>
              <a:t>sebagai</a:t>
            </a:r>
            <a:r>
              <a:rPr lang="en-US" dirty="0"/>
              <a:t> “</a:t>
            </a:r>
            <a:r>
              <a:rPr lang="en-US" dirty="0" err="1"/>
              <a:t>Sekutu</a:t>
            </a:r>
            <a:r>
              <a:rPr lang="en-US" dirty="0"/>
              <a:t> </a:t>
            </a:r>
            <a:r>
              <a:rPr lang="en-US" dirty="0" err="1"/>
              <a:t>Aktif</a:t>
            </a:r>
            <a:r>
              <a:rPr lang="en-US" dirty="0"/>
              <a:t>”, </a:t>
            </a:r>
            <a:r>
              <a:rPr lang="en-US" dirty="0" err="1"/>
              <a:t>dan</a:t>
            </a:r>
            <a:r>
              <a:rPr lang="en-US" dirty="0"/>
              <a:t> </a:t>
            </a:r>
            <a:r>
              <a:rPr lang="en-US" dirty="0" err="1"/>
              <a:t>satunya</a:t>
            </a:r>
            <a:r>
              <a:rPr lang="en-US" dirty="0"/>
              <a:t> </a:t>
            </a:r>
            <a:r>
              <a:rPr lang="en-US" dirty="0" err="1"/>
              <a:t>lagi</a:t>
            </a:r>
            <a:r>
              <a:rPr lang="en-US" dirty="0"/>
              <a:t> </a:t>
            </a:r>
            <a:r>
              <a:rPr lang="en-US" dirty="0" err="1"/>
              <a:t>sebagai</a:t>
            </a:r>
            <a:r>
              <a:rPr lang="en-US" dirty="0"/>
              <a:t> “</a:t>
            </a:r>
            <a:r>
              <a:rPr lang="en-US" dirty="0" err="1"/>
              <a:t>Sekutu</a:t>
            </a:r>
            <a:r>
              <a:rPr lang="en-US" dirty="0"/>
              <a:t> </a:t>
            </a:r>
            <a:r>
              <a:rPr lang="en-US" dirty="0" err="1"/>
              <a:t>pasif</a:t>
            </a:r>
            <a:r>
              <a:rPr lang="en-US" dirty="0"/>
              <a:t>”.</a:t>
            </a:r>
          </a:p>
          <a:p>
            <a:pPr algn="just"/>
            <a:r>
              <a:rPr lang="en-US" dirty="0" err="1"/>
              <a:t>Sekutu</a:t>
            </a:r>
            <a:r>
              <a:rPr lang="en-US" dirty="0"/>
              <a:t> </a:t>
            </a:r>
            <a:r>
              <a:rPr lang="en-US" dirty="0" err="1"/>
              <a:t>pasif</a:t>
            </a:r>
            <a:r>
              <a:rPr lang="en-US" dirty="0"/>
              <a:t> </a:t>
            </a:r>
            <a:r>
              <a:rPr lang="en-US" dirty="0" err="1"/>
              <a:t>disini</a:t>
            </a:r>
            <a:r>
              <a:rPr lang="en-US" dirty="0"/>
              <a:t> </a:t>
            </a:r>
            <a:r>
              <a:rPr lang="en-US" dirty="0" err="1"/>
              <a:t>hanya</a:t>
            </a:r>
            <a:r>
              <a:rPr lang="en-US" dirty="0"/>
              <a:t> </a:t>
            </a:r>
            <a:r>
              <a:rPr lang="en-US" dirty="0" err="1"/>
              <a:t>memasukkan</a:t>
            </a:r>
            <a:r>
              <a:rPr lang="en-US" dirty="0"/>
              <a:t> </a:t>
            </a:r>
            <a:r>
              <a:rPr lang="en-US" dirty="0" err="1"/>
              <a:t>uang</a:t>
            </a:r>
            <a:r>
              <a:rPr lang="en-US" dirty="0"/>
              <a:t>, </a:t>
            </a:r>
            <a:r>
              <a:rPr lang="en-US" dirty="0" err="1"/>
              <a:t>barang</a:t>
            </a:r>
            <a:r>
              <a:rPr lang="en-US" dirty="0"/>
              <a:t>, </a:t>
            </a:r>
            <a:r>
              <a:rPr lang="en-US" dirty="0" err="1"/>
              <a:t>tenaga</a:t>
            </a:r>
            <a:r>
              <a:rPr lang="en-US" dirty="0"/>
              <a:t>, , </a:t>
            </a:r>
            <a:r>
              <a:rPr lang="en-US" dirty="0" err="1"/>
              <a:t>keahlian</a:t>
            </a:r>
            <a:r>
              <a:rPr lang="en-US" dirty="0"/>
              <a:t> </a:t>
            </a:r>
            <a:r>
              <a:rPr lang="en-US" dirty="0" err="1"/>
              <a:t>sebagai</a:t>
            </a:r>
            <a:r>
              <a:rPr lang="en-US" dirty="0"/>
              <a:t> “</a:t>
            </a:r>
            <a:r>
              <a:rPr lang="en-US" dirty="0" err="1"/>
              <a:t>inbreng</a:t>
            </a:r>
            <a:r>
              <a:rPr lang="en-US" dirty="0"/>
              <a:t>“ </a:t>
            </a:r>
            <a:r>
              <a:rPr lang="en-US" dirty="0" err="1"/>
              <a:t>dalam</a:t>
            </a:r>
            <a:r>
              <a:rPr lang="en-US" dirty="0"/>
              <a:t> </a:t>
            </a:r>
            <a:r>
              <a:rPr lang="en-US" dirty="0" err="1"/>
              <a:t>perusahaan</a:t>
            </a:r>
            <a:r>
              <a:rPr lang="en-US" dirty="0"/>
              <a:t> </a:t>
            </a:r>
            <a:r>
              <a:rPr lang="en-US" dirty="0" err="1"/>
              <a:t>tetapi</a:t>
            </a:r>
            <a:r>
              <a:rPr lang="en-US" dirty="0"/>
              <a:t> </a:t>
            </a:r>
            <a:r>
              <a:rPr lang="en-US" dirty="0" err="1"/>
              <a:t>tidak</a:t>
            </a:r>
            <a:r>
              <a:rPr lang="en-US" dirty="0"/>
              <a:t> </a:t>
            </a:r>
            <a:r>
              <a:rPr lang="en-US" dirty="0" err="1"/>
              <a:t>ikut</a:t>
            </a:r>
            <a:r>
              <a:rPr lang="en-US" dirty="0"/>
              <a:t> </a:t>
            </a:r>
            <a:r>
              <a:rPr lang="en-US" dirty="0" err="1"/>
              <a:t>campur</a:t>
            </a:r>
            <a:r>
              <a:rPr lang="en-US" dirty="0"/>
              <a:t> </a:t>
            </a:r>
            <a:r>
              <a:rPr lang="en-US" dirty="0" err="1"/>
              <a:t>dalam</a:t>
            </a:r>
            <a:r>
              <a:rPr lang="en-US" dirty="0"/>
              <a:t> </a:t>
            </a:r>
            <a:r>
              <a:rPr lang="en-US" dirty="0" err="1"/>
              <a:t>pengurusan</a:t>
            </a:r>
            <a:r>
              <a:rPr lang="en-US" dirty="0"/>
              <a:t> / </a:t>
            </a:r>
            <a:r>
              <a:rPr lang="en-US" dirty="0" err="1"/>
              <a:t>penguasaan</a:t>
            </a:r>
            <a:r>
              <a:rPr lang="en-US" dirty="0"/>
              <a:t> </a:t>
            </a:r>
            <a:r>
              <a:rPr lang="en-US" dirty="0" err="1"/>
              <a:t>perusahaan</a:t>
            </a:r>
            <a:r>
              <a:rPr lang="en-US" dirty="0"/>
              <a:t>. </a:t>
            </a:r>
          </a:p>
          <a:p>
            <a:pPr algn="just"/>
            <a:r>
              <a:rPr lang="en-US" dirty="0" err="1"/>
              <a:t>Komanditer</a:t>
            </a:r>
            <a:r>
              <a:rPr lang="en-US" dirty="0"/>
              <a:t> (</a:t>
            </a:r>
            <a:r>
              <a:rPr lang="en-US" dirty="0" err="1"/>
              <a:t>Sekutu</a:t>
            </a:r>
            <a:r>
              <a:rPr lang="en-US" dirty="0"/>
              <a:t> </a:t>
            </a:r>
            <a:r>
              <a:rPr lang="en-US" dirty="0" err="1"/>
              <a:t>pasif</a:t>
            </a:r>
            <a:r>
              <a:rPr lang="en-US" dirty="0"/>
              <a:t>) </a:t>
            </a:r>
            <a:r>
              <a:rPr lang="en-US" dirty="0" err="1"/>
              <a:t>tidak</a:t>
            </a:r>
            <a:r>
              <a:rPr lang="en-US" dirty="0"/>
              <a:t> </a:t>
            </a:r>
            <a:r>
              <a:rPr lang="en-US" dirty="0" err="1"/>
              <a:t>ikut</a:t>
            </a:r>
            <a:r>
              <a:rPr lang="en-US" dirty="0"/>
              <a:t> </a:t>
            </a:r>
            <a:r>
              <a:rPr lang="en-US" dirty="0" err="1"/>
              <a:t>campur</a:t>
            </a:r>
            <a:r>
              <a:rPr lang="en-US" dirty="0"/>
              <a:t> </a:t>
            </a:r>
            <a:r>
              <a:rPr lang="en-US" dirty="0" err="1"/>
              <a:t>dalam</a:t>
            </a:r>
            <a:r>
              <a:rPr lang="en-US" dirty="0"/>
              <a:t> </a:t>
            </a:r>
            <a:r>
              <a:rPr lang="en-US" dirty="0" err="1"/>
              <a:t>mengelola</a:t>
            </a:r>
            <a:r>
              <a:rPr lang="en-US" dirty="0"/>
              <a:t> </a:t>
            </a:r>
            <a:r>
              <a:rPr lang="en-US" dirty="0" err="1"/>
              <a:t>perusahaan</a:t>
            </a:r>
            <a:r>
              <a:rPr lang="en-US" dirty="0"/>
              <a:t> </a:t>
            </a:r>
            <a:r>
              <a:rPr lang="en-US" dirty="0" err="1"/>
              <a:t>walaupun</a:t>
            </a:r>
            <a:r>
              <a:rPr lang="en-US" dirty="0"/>
              <a:t> </a:t>
            </a:r>
            <a:r>
              <a:rPr lang="en-US" dirty="0" err="1"/>
              <a:t>diberi</a:t>
            </a:r>
            <a:r>
              <a:rPr lang="en-US" dirty="0"/>
              <a:t> </a:t>
            </a:r>
            <a:r>
              <a:rPr lang="en-US" dirty="0" err="1"/>
              <a:t>kuasa</a:t>
            </a:r>
            <a:r>
              <a:rPr lang="en-US" dirty="0"/>
              <a:t> </a:t>
            </a:r>
            <a:r>
              <a:rPr lang="en-US" dirty="0" err="1"/>
              <a:t>untuk</a:t>
            </a:r>
            <a:r>
              <a:rPr lang="en-US" dirty="0"/>
              <a:t> </a:t>
            </a:r>
            <a:r>
              <a:rPr lang="en-US" dirty="0" err="1"/>
              <a:t>itu</a:t>
            </a:r>
            <a:r>
              <a:rPr lang="en-US" dirty="0"/>
              <a:t> (</a:t>
            </a:r>
            <a:r>
              <a:rPr lang="en-US" dirty="0" err="1"/>
              <a:t>Pasal</a:t>
            </a:r>
            <a:r>
              <a:rPr lang="en-US" dirty="0"/>
              <a:t> 20 KUHD).</a:t>
            </a:r>
          </a:p>
        </p:txBody>
      </p:sp>
    </p:spTree>
    <p:extLst>
      <p:ext uri="{BB962C8B-B14F-4D97-AF65-F5344CB8AC3E}">
        <p14:creationId xmlns:p14="http://schemas.microsoft.com/office/powerpoint/2010/main" val="4016027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D1D6-8A59-49DC-817E-DA6703B687B2}"/>
              </a:ext>
            </a:extLst>
          </p:cNvPr>
          <p:cNvSpPr>
            <a:spLocks noGrp="1"/>
          </p:cNvSpPr>
          <p:nvPr>
            <p:ph type="title"/>
          </p:nvPr>
        </p:nvSpPr>
        <p:spPr>
          <a:xfrm>
            <a:off x="838200" y="771525"/>
            <a:ext cx="10515600" cy="1325563"/>
          </a:xfrm>
        </p:spPr>
        <p:txBody>
          <a:bodyPr/>
          <a:lstStyle/>
          <a:p>
            <a:r>
              <a:rPr lang="pt-BR" b="1" dirty="0"/>
              <a:t>Kelebihan CV:</a:t>
            </a:r>
          </a:p>
        </p:txBody>
      </p:sp>
      <p:sp>
        <p:nvSpPr>
          <p:cNvPr id="4" name="Subtitle 2"/>
          <p:cNvSpPr>
            <a:spLocks noGrp="1"/>
          </p:cNvSpPr>
          <p:nvPr>
            <p:ph idx="1"/>
          </p:nvPr>
        </p:nvSpPr>
        <p:spPr>
          <a:xfrm>
            <a:off x="838200" y="2097089"/>
            <a:ext cx="10515600" cy="3023552"/>
          </a:xfrm>
        </p:spPr>
        <p:txBody>
          <a:bodyPr>
            <a:normAutofit/>
          </a:bodyPr>
          <a:lstStyle/>
          <a:p>
            <a:pPr algn="just"/>
            <a:r>
              <a:rPr lang="en-US" dirty="0" err="1"/>
              <a:t>Pendirian</a:t>
            </a:r>
            <a:r>
              <a:rPr lang="en-US" dirty="0"/>
              <a:t> yang </a:t>
            </a:r>
            <a:r>
              <a:rPr lang="en-US" dirty="0" err="1"/>
              <a:t>tidak</a:t>
            </a:r>
            <a:r>
              <a:rPr lang="en-US" dirty="0"/>
              <a:t> </a:t>
            </a:r>
            <a:r>
              <a:rPr lang="en-US" dirty="0" err="1"/>
              <a:t>terlalu</a:t>
            </a:r>
            <a:r>
              <a:rPr lang="en-US" dirty="0"/>
              <a:t> </a:t>
            </a:r>
            <a:r>
              <a:rPr lang="en-US" dirty="0" err="1"/>
              <a:t>rumit</a:t>
            </a:r>
            <a:endParaRPr lang="en-US" dirty="0"/>
          </a:p>
          <a:p>
            <a:pPr algn="just"/>
            <a:r>
              <a:rPr lang="en-US" dirty="0" err="1"/>
              <a:t>Pembagian</a:t>
            </a:r>
            <a:r>
              <a:rPr lang="en-US" dirty="0"/>
              <a:t> </a:t>
            </a:r>
            <a:r>
              <a:rPr lang="en-US" dirty="0" err="1"/>
              <a:t>tugas</a:t>
            </a:r>
            <a:r>
              <a:rPr lang="en-US" dirty="0"/>
              <a:t> </a:t>
            </a:r>
            <a:r>
              <a:rPr lang="en-US" dirty="0" err="1"/>
              <a:t>pengelolaan</a:t>
            </a:r>
            <a:r>
              <a:rPr lang="en-US" dirty="0"/>
              <a:t> </a:t>
            </a:r>
            <a:r>
              <a:rPr lang="en-US" dirty="0" err="1"/>
              <a:t>dan</a:t>
            </a:r>
            <a:r>
              <a:rPr lang="en-US" dirty="0"/>
              <a:t> </a:t>
            </a:r>
            <a:r>
              <a:rPr lang="en-US" dirty="0" err="1"/>
              <a:t>penyetoran</a:t>
            </a:r>
            <a:r>
              <a:rPr lang="en-US" dirty="0"/>
              <a:t> modal</a:t>
            </a:r>
          </a:p>
          <a:p>
            <a:pPr algn="just"/>
            <a:r>
              <a:rPr lang="en-US" dirty="0" err="1"/>
              <a:t>Struktur</a:t>
            </a:r>
            <a:r>
              <a:rPr lang="en-US" dirty="0"/>
              <a:t> </a:t>
            </a:r>
            <a:r>
              <a:rPr lang="en-US" dirty="0" err="1"/>
              <a:t>organisasi</a:t>
            </a:r>
            <a:r>
              <a:rPr lang="en-US" dirty="0"/>
              <a:t> yang </a:t>
            </a:r>
            <a:r>
              <a:rPr lang="en-US" dirty="0" err="1"/>
              <a:t>tidak</a:t>
            </a:r>
            <a:r>
              <a:rPr lang="en-US" dirty="0"/>
              <a:t> </a:t>
            </a:r>
            <a:r>
              <a:rPr lang="en-US" dirty="0" err="1"/>
              <a:t>terlalu</a:t>
            </a:r>
            <a:r>
              <a:rPr lang="en-US" dirty="0"/>
              <a:t> </a:t>
            </a:r>
            <a:r>
              <a:rPr lang="en-US" dirty="0" err="1"/>
              <a:t>rumit</a:t>
            </a:r>
            <a:endParaRPr lang="en-US" dirty="0"/>
          </a:p>
          <a:p>
            <a:pPr algn="just"/>
            <a:r>
              <a:rPr lang="en-US" dirty="0" err="1"/>
              <a:t>Laba</a:t>
            </a:r>
            <a:r>
              <a:rPr lang="en-US" dirty="0"/>
              <a:t> yang </a:t>
            </a:r>
            <a:r>
              <a:rPr lang="en-US" dirty="0" err="1"/>
              <a:t>diperoleh</a:t>
            </a:r>
            <a:r>
              <a:rPr lang="en-US" dirty="0"/>
              <a:t> </a:t>
            </a:r>
            <a:r>
              <a:rPr lang="en-US" dirty="0" err="1"/>
              <a:t>hanya</a:t>
            </a:r>
            <a:r>
              <a:rPr lang="en-US" dirty="0"/>
              <a:t> </a:t>
            </a:r>
            <a:r>
              <a:rPr lang="en-US" dirty="0" err="1"/>
              <a:t>dikenakan</a:t>
            </a:r>
            <a:r>
              <a:rPr lang="en-US" dirty="0"/>
              <a:t> </a:t>
            </a:r>
            <a:r>
              <a:rPr lang="en-US" dirty="0" err="1"/>
              <a:t>Pajak</a:t>
            </a:r>
            <a:r>
              <a:rPr lang="en-US" dirty="0"/>
              <a:t> </a:t>
            </a:r>
            <a:r>
              <a:rPr lang="en-US" dirty="0" err="1"/>
              <a:t>Penghasilan</a:t>
            </a:r>
            <a:r>
              <a:rPr lang="en-US" dirty="0"/>
              <a:t> 1 kali, </a:t>
            </a:r>
            <a:r>
              <a:rPr lang="en-US" dirty="0" err="1"/>
              <a:t>pada</a:t>
            </a:r>
            <a:r>
              <a:rPr lang="en-US" dirty="0"/>
              <a:t> </a:t>
            </a:r>
            <a:r>
              <a:rPr lang="en-US" dirty="0" err="1"/>
              <a:t>badan</a:t>
            </a:r>
            <a:r>
              <a:rPr lang="en-US" dirty="0"/>
              <a:t> </a:t>
            </a:r>
            <a:r>
              <a:rPr lang="en-US" dirty="0" err="1"/>
              <a:t>usaha</a:t>
            </a:r>
            <a:endParaRPr lang="en-US" dirty="0"/>
          </a:p>
          <a:p>
            <a:pPr algn="just"/>
            <a:r>
              <a:rPr lang="en-US" dirty="0"/>
              <a:t>Modal yang </a:t>
            </a:r>
            <a:r>
              <a:rPr lang="en-US" dirty="0" err="1"/>
              <a:t>dibutuhkan</a:t>
            </a:r>
            <a:r>
              <a:rPr lang="en-US" dirty="0"/>
              <a:t> </a:t>
            </a:r>
            <a:r>
              <a:rPr lang="en-US" dirty="0" err="1"/>
              <a:t>tidak</a:t>
            </a:r>
            <a:r>
              <a:rPr lang="en-US" dirty="0"/>
              <a:t> </a:t>
            </a:r>
            <a:r>
              <a:rPr lang="en-US" dirty="0" err="1"/>
              <a:t>ditentukan</a:t>
            </a:r>
            <a:endParaRPr lang="en-US" dirty="0"/>
          </a:p>
        </p:txBody>
      </p:sp>
    </p:spTree>
    <p:extLst>
      <p:ext uri="{BB962C8B-B14F-4D97-AF65-F5344CB8AC3E}">
        <p14:creationId xmlns:p14="http://schemas.microsoft.com/office/powerpoint/2010/main" val="373626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6497500"/>
            <a:ext cx="12205649" cy="362295"/>
            <a:chOff x="-1" y="6409479"/>
            <a:chExt cx="12205649" cy="423018"/>
          </a:xfrm>
        </p:grpSpPr>
        <p:pic>
          <p:nvPicPr>
            <p:cNvPr id="5" name="Picture 4"/>
            <p:cNvPicPr>
              <a:picLocks noChangeAspect="1"/>
            </p:cNvPicPr>
            <p:nvPr/>
          </p:nvPicPr>
          <p:blipFill rotWithShape="1">
            <a:blip r:embed="rId2"/>
            <a:srcRect l="40877" t="29110" r="44518" b="65812"/>
            <a:stretch/>
          </p:blipFill>
          <p:spPr>
            <a:xfrm>
              <a:off x="8884693" y="6409479"/>
              <a:ext cx="3320955" cy="423018"/>
            </a:xfrm>
            <a:prstGeom prst="rect">
              <a:avLst/>
            </a:prstGeom>
          </p:spPr>
        </p:pic>
        <p:sp>
          <p:nvSpPr>
            <p:cNvPr id="6" name="Rectangle 5"/>
            <p:cNvSpPr/>
            <p:nvPr/>
          </p:nvSpPr>
          <p:spPr>
            <a:xfrm>
              <a:off x="-1" y="6409479"/>
              <a:ext cx="8884694" cy="42301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Bodoni MT Condensed" panose="02070606080606020203" pitchFamily="18" charset="0"/>
                </a:rPr>
                <a:t>Accounting Department - Informatics and Business Institute of </a:t>
              </a:r>
              <a:r>
                <a:rPr lang="en-US" dirty="0" err="1">
                  <a:latin typeface="Bodoni MT Condensed" panose="02070606080606020203" pitchFamily="18" charset="0"/>
                </a:rPr>
                <a:t>Darmajaya</a:t>
              </a:r>
              <a:r>
                <a:rPr lang="en-US" dirty="0">
                  <a:latin typeface="Bodoni MT Condensed" panose="02070606080606020203" pitchFamily="18" charset="0"/>
                </a:rPr>
                <a:t>, Lampung, Indonesia</a:t>
              </a:r>
              <a:endParaRPr lang="id-ID" dirty="0"/>
            </a:p>
          </p:txBody>
        </p:sp>
        <p:sp>
          <p:nvSpPr>
            <p:cNvPr id="7" name="Rectangle 6"/>
            <p:cNvSpPr/>
            <p:nvPr/>
          </p:nvSpPr>
          <p:spPr>
            <a:xfrm>
              <a:off x="9746435" y="6409479"/>
              <a:ext cx="1725152" cy="395298"/>
            </a:xfrm>
            <a:prstGeom prst="rect">
              <a:avLst/>
            </a:prstGeom>
          </p:spPr>
          <p:txBody>
            <a:bodyPr wrap="none">
              <a:spAutoFit/>
            </a:bodyPr>
            <a:lstStyle/>
            <a:p>
              <a:r>
                <a:rPr lang="en-US" sz="1600" b="1" dirty="0">
                  <a:latin typeface="Roboto"/>
                </a:rPr>
                <a:t>darmajaya.ac.id</a:t>
              </a:r>
              <a:endParaRPr lang="en-US" sz="1600" b="1" dirty="0"/>
            </a:p>
          </p:txBody>
        </p:sp>
      </p:grpSp>
      <p:sp>
        <p:nvSpPr>
          <p:cNvPr id="9" name="object 2">
            <a:extLst>
              <a:ext uri="{FF2B5EF4-FFF2-40B4-BE49-F238E27FC236}">
                <a16:creationId xmlns:a16="http://schemas.microsoft.com/office/drawing/2014/main" id="{C96F9F8E-CB39-4409-A54A-99CA96DFA1D6}"/>
              </a:ext>
            </a:extLst>
          </p:cNvPr>
          <p:cNvSpPr txBox="1"/>
          <p:nvPr/>
        </p:nvSpPr>
        <p:spPr>
          <a:xfrm>
            <a:off x="629243" y="1573791"/>
            <a:ext cx="11296227" cy="3710417"/>
          </a:xfrm>
          <a:prstGeom prst="rect">
            <a:avLst/>
          </a:prstGeom>
        </p:spPr>
        <p:txBody>
          <a:bodyPr vert="horz" wrap="square" lIns="0" tIns="16933" rIns="0" bIns="0" rtlCol="0">
            <a:spAutoFit/>
          </a:bodyPr>
          <a:lstStyle/>
          <a:p>
            <a:pPr marL="16933" marR="956709">
              <a:spcBef>
                <a:spcPts val="133"/>
              </a:spcBef>
            </a:pPr>
            <a:r>
              <a:rPr sz="2400" spc="-7" dirty="0">
                <a:solidFill>
                  <a:prstClr val="black"/>
                </a:solidFill>
                <a:latin typeface="Arial"/>
                <a:cs typeface="Arial"/>
              </a:rPr>
              <a:t>Pengertian badan usaha menurut </a:t>
            </a:r>
            <a:r>
              <a:rPr sz="2400" dirty="0">
                <a:solidFill>
                  <a:prstClr val="black"/>
                </a:solidFill>
                <a:latin typeface="Arial"/>
                <a:cs typeface="Arial"/>
              </a:rPr>
              <a:t>Undang-Undang </a:t>
            </a:r>
            <a:r>
              <a:rPr sz="2400" spc="-7" dirty="0">
                <a:solidFill>
                  <a:prstClr val="black"/>
                </a:solidFill>
                <a:latin typeface="Arial"/>
                <a:cs typeface="Arial"/>
              </a:rPr>
              <a:t>Ketentuan Umum Pajak  Indonesia adalah </a:t>
            </a:r>
            <a:r>
              <a:rPr sz="2400" dirty="0">
                <a:solidFill>
                  <a:prstClr val="black"/>
                </a:solidFill>
                <a:latin typeface="Arial"/>
                <a:cs typeface="Arial"/>
              </a:rPr>
              <a:t>sekumpulan </a:t>
            </a:r>
            <a:r>
              <a:rPr sz="2400" spc="-7" dirty="0">
                <a:solidFill>
                  <a:prstClr val="black"/>
                </a:solidFill>
                <a:latin typeface="Arial"/>
                <a:cs typeface="Arial"/>
              </a:rPr>
              <a:t>orang dan atau modal yang merupakan  kesatuan, baik yang melakukan usaha maupun yang tidak </a:t>
            </a:r>
            <a:r>
              <a:rPr sz="2400" dirty="0">
                <a:solidFill>
                  <a:prstClr val="black"/>
                </a:solidFill>
                <a:latin typeface="Arial"/>
                <a:cs typeface="Arial"/>
              </a:rPr>
              <a:t>melakukan </a:t>
            </a:r>
            <a:r>
              <a:rPr sz="2400" spc="-7" dirty="0">
                <a:solidFill>
                  <a:prstClr val="black"/>
                </a:solidFill>
                <a:latin typeface="Arial"/>
                <a:cs typeface="Arial"/>
              </a:rPr>
              <a:t>usaha  yang meliputi perseroan </a:t>
            </a:r>
            <a:r>
              <a:rPr sz="2400" dirty="0">
                <a:solidFill>
                  <a:prstClr val="black"/>
                </a:solidFill>
                <a:latin typeface="Arial"/>
                <a:cs typeface="Arial"/>
              </a:rPr>
              <a:t>terbatas, </a:t>
            </a:r>
            <a:r>
              <a:rPr sz="2400" spc="-7" dirty="0">
                <a:solidFill>
                  <a:prstClr val="black"/>
                </a:solidFill>
                <a:latin typeface="Arial"/>
                <a:cs typeface="Arial"/>
              </a:rPr>
              <a:t>perseroan </a:t>
            </a:r>
            <a:r>
              <a:rPr sz="2400" spc="-13" dirty="0">
                <a:solidFill>
                  <a:prstClr val="black"/>
                </a:solidFill>
                <a:latin typeface="Arial"/>
                <a:cs typeface="Arial"/>
              </a:rPr>
              <a:t>komanditer, </a:t>
            </a:r>
            <a:r>
              <a:rPr sz="2400" spc="-7" dirty="0">
                <a:solidFill>
                  <a:prstClr val="black"/>
                </a:solidFill>
                <a:latin typeface="Arial"/>
                <a:cs typeface="Arial"/>
              </a:rPr>
              <a:t>perseroan</a:t>
            </a:r>
            <a:r>
              <a:rPr sz="2400" spc="133" dirty="0">
                <a:solidFill>
                  <a:prstClr val="black"/>
                </a:solidFill>
                <a:latin typeface="Arial"/>
                <a:cs typeface="Arial"/>
              </a:rPr>
              <a:t> </a:t>
            </a:r>
            <a:r>
              <a:rPr sz="2400" spc="-7" dirty="0">
                <a:solidFill>
                  <a:prstClr val="black"/>
                </a:solidFill>
                <a:latin typeface="Arial"/>
                <a:cs typeface="Arial"/>
              </a:rPr>
              <a:t>lainnya,</a:t>
            </a:r>
            <a:endParaRPr sz="2400" dirty="0">
              <a:solidFill>
                <a:prstClr val="black"/>
              </a:solidFill>
              <a:latin typeface="Arial"/>
              <a:cs typeface="Arial"/>
            </a:endParaRPr>
          </a:p>
          <a:p>
            <a:pPr marL="16933"/>
            <a:r>
              <a:rPr sz="2400" i="1" dirty="0">
                <a:solidFill>
                  <a:prstClr val="black"/>
                </a:solidFill>
                <a:latin typeface="Arial"/>
                <a:cs typeface="Arial"/>
              </a:rPr>
              <a:t>Badan Usaha Milik Negara atau Milik Daerah, firma, kongsi, organisasi sosial</a:t>
            </a:r>
            <a:r>
              <a:rPr sz="2400" i="1" spc="-200" dirty="0">
                <a:solidFill>
                  <a:prstClr val="black"/>
                </a:solidFill>
                <a:latin typeface="Arial"/>
                <a:cs typeface="Arial"/>
              </a:rPr>
              <a:t> </a:t>
            </a:r>
            <a:r>
              <a:rPr sz="2400" i="1" dirty="0">
                <a:solidFill>
                  <a:prstClr val="black"/>
                </a:solidFill>
                <a:latin typeface="Arial"/>
                <a:cs typeface="Arial"/>
              </a:rPr>
              <a:t>politik</a:t>
            </a:r>
            <a:endParaRPr sz="2400" dirty="0">
              <a:solidFill>
                <a:prstClr val="black"/>
              </a:solidFill>
              <a:latin typeface="Arial"/>
              <a:cs typeface="Arial"/>
            </a:endParaRPr>
          </a:p>
          <a:p>
            <a:pPr marL="16933" marR="2412940"/>
            <a:r>
              <a:rPr sz="2400" i="1" spc="-7" dirty="0">
                <a:solidFill>
                  <a:prstClr val="black"/>
                </a:solidFill>
                <a:latin typeface="Arial"/>
                <a:cs typeface="Arial"/>
              </a:rPr>
              <a:t>atau </a:t>
            </a:r>
            <a:r>
              <a:rPr sz="2400" i="1" dirty="0">
                <a:solidFill>
                  <a:prstClr val="black"/>
                </a:solidFill>
                <a:latin typeface="Arial"/>
                <a:cs typeface="Arial"/>
              </a:rPr>
              <a:t>organisasi </a:t>
            </a:r>
            <a:r>
              <a:rPr sz="2400" i="1" spc="-7" dirty="0">
                <a:solidFill>
                  <a:prstClr val="black"/>
                </a:solidFill>
                <a:latin typeface="Arial"/>
                <a:cs typeface="Arial"/>
              </a:rPr>
              <a:t>lainnya, lembaga badan lainnya termasuk kontrak  investasi kolektif dan bentuk badan usaha</a:t>
            </a:r>
            <a:r>
              <a:rPr sz="2400" i="1" spc="7" dirty="0">
                <a:solidFill>
                  <a:prstClr val="black"/>
                </a:solidFill>
                <a:latin typeface="Arial"/>
                <a:cs typeface="Arial"/>
              </a:rPr>
              <a:t> </a:t>
            </a:r>
            <a:r>
              <a:rPr sz="2400" i="1" spc="-7" dirty="0">
                <a:solidFill>
                  <a:prstClr val="black"/>
                </a:solidFill>
                <a:latin typeface="Arial"/>
                <a:cs typeface="Arial"/>
              </a:rPr>
              <a:t>tetap.</a:t>
            </a:r>
            <a:endParaRPr sz="2400" dirty="0">
              <a:solidFill>
                <a:prstClr val="black"/>
              </a:solidFill>
              <a:latin typeface="Arial"/>
              <a:cs typeface="Arial"/>
            </a:endParaRPr>
          </a:p>
          <a:p>
            <a:pPr marL="16933" marR="93978" algn="just"/>
            <a:r>
              <a:rPr sz="2400" dirty="0">
                <a:solidFill>
                  <a:prstClr val="black"/>
                </a:solidFill>
                <a:latin typeface="Arial"/>
                <a:cs typeface="Arial"/>
              </a:rPr>
              <a:t>Memilih </a:t>
            </a:r>
            <a:r>
              <a:rPr sz="2400" spc="-7" dirty="0">
                <a:solidFill>
                  <a:prstClr val="black"/>
                </a:solidFill>
                <a:latin typeface="Arial"/>
                <a:cs typeface="Arial"/>
              </a:rPr>
              <a:t>bentuk usaha yang </a:t>
            </a:r>
            <a:r>
              <a:rPr sz="2400" dirty="0">
                <a:solidFill>
                  <a:prstClr val="black"/>
                </a:solidFill>
                <a:latin typeface="Arial"/>
                <a:cs typeface="Arial"/>
              </a:rPr>
              <a:t>tepat </a:t>
            </a:r>
            <a:r>
              <a:rPr sz="2400" spc="-7" dirty="0">
                <a:solidFill>
                  <a:prstClr val="black"/>
                </a:solidFill>
                <a:latin typeface="Arial"/>
                <a:cs typeface="Arial"/>
              </a:rPr>
              <a:t>merupakan hal pertama yang harus diperhatikan  oleh investor atau pengusaha untuk dapat memberikan kontribusi </a:t>
            </a:r>
            <a:r>
              <a:rPr sz="2400" dirty="0">
                <a:solidFill>
                  <a:prstClr val="black"/>
                </a:solidFill>
                <a:latin typeface="Arial"/>
                <a:cs typeface="Arial"/>
              </a:rPr>
              <a:t>profit </a:t>
            </a:r>
            <a:r>
              <a:rPr sz="2400" spc="-7" dirty="0">
                <a:solidFill>
                  <a:prstClr val="black"/>
                </a:solidFill>
                <a:latin typeface="Arial"/>
                <a:cs typeface="Arial"/>
              </a:rPr>
              <a:t>yang besar  dengan beban pajak yang paling</a:t>
            </a:r>
            <a:r>
              <a:rPr sz="2400" spc="-20" dirty="0">
                <a:solidFill>
                  <a:prstClr val="black"/>
                </a:solidFill>
                <a:latin typeface="Arial"/>
                <a:cs typeface="Arial"/>
              </a:rPr>
              <a:t> </a:t>
            </a:r>
            <a:r>
              <a:rPr sz="2400" spc="-7" dirty="0">
                <a:solidFill>
                  <a:prstClr val="black"/>
                </a:solidFill>
                <a:latin typeface="Arial"/>
                <a:cs typeface="Arial"/>
              </a:rPr>
              <a:t>kecil.</a:t>
            </a:r>
            <a:endParaRPr sz="2400" dirty="0">
              <a:solidFill>
                <a:prstClr val="black"/>
              </a:solidFill>
              <a:latin typeface="Arial"/>
              <a:cs typeface="Arial"/>
            </a:endParaRPr>
          </a:p>
        </p:txBody>
      </p:sp>
      <p:sp>
        <p:nvSpPr>
          <p:cNvPr id="11" name="object 4">
            <a:extLst>
              <a:ext uri="{FF2B5EF4-FFF2-40B4-BE49-F238E27FC236}">
                <a16:creationId xmlns:a16="http://schemas.microsoft.com/office/drawing/2014/main" id="{A7EDBC23-F341-48F3-B98F-A615F7A7D311}"/>
              </a:ext>
            </a:extLst>
          </p:cNvPr>
          <p:cNvSpPr txBox="1"/>
          <p:nvPr/>
        </p:nvSpPr>
        <p:spPr>
          <a:xfrm>
            <a:off x="11910907" y="6882301"/>
            <a:ext cx="281093" cy="725840"/>
          </a:xfrm>
          <a:prstGeom prst="rect">
            <a:avLst/>
          </a:prstGeom>
        </p:spPr>
        <p:txBody>
          <a:bodyPr vert="horz" wrap="square" lIns="0" tIns="78740" rIns="0" bIns="0" rtlCol="0">
            <a:spAutoFit/>
          </a:bodyPr>
          <a:lstStyle/>
          <a:p>
            <a:pPr marL="130383">
              <a:spcBef>
                <a:spcPts val="620"/>
              </a:spcBef>
            </a:pPr>
            <a:fld id="{81D60167-4931-47E6-BA6A-407CBD079E47}" type="slidenum">
              <a:rPr sz="1400" spc="-7" dirty="0">
                <a:solidFill>
                  <a:prstClr val="black"/>
                </a:solidFill>
                <a:latin typeface="Arial"/>
                <a:cs typeface="Arial"/>
              </a:rPr>
              <a:pPr marL="130383">
                <a:spcBef>
                  <a:spcPts val="620"/>
                </a:spcBef>
              </a:pPr>
              <a:t>2</a:t>
            </a:fld>
            <a:endParaRPr sz="1400">
              <a:solidFill>
                <a:prstClr val="black"/>
              </a:solidFill>
              <a:latin typeface="Arial"/>
              <a:cs typeface="Arial"/>
            </a:endParaRPr>
          </a:p>
        </p:txBody>
      </p:sp>
      <p:sp>
        <p:nvSpPr>
          <p:cNvPr id="12" name="object 3">
            <a:extLst>
              <a:ext uri="{FF2B5EF4-FFF2-40B4-BE49-F238E27FC236}">
                <a16:creationId xmlns:a16="http://schemas.microsoft.com/office/drawing/2014/main" id="{2158A1BF-D040-4E80-9168-D252C8C5CC6A}"/>
              </a:ext>
            </a:extLst>
          </p:cNvPr>
          <p:cNvSpPr txBox="1">
            <a:spLocks/>
          </p:cNvSpPr>
          <p:nvPr/>
        </p:nvSpPr>
        <p:spPr>
          <a:xfrm>
            <a:off x="197103" y="601753"/>
            <a:ext cx="3327400" cy="591615"/>
          </a:xfrm>
          <a:prstGeom prst="rect">
            <a:avLst/>
          </a:prstGeom>
        </p:spPr>
        <p:txBody>
          <a:bodyPr vert="horz" wrap="square" lIns="0" tIns="16933"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933" marR="0" lvl="0" indent="0" algn="l" defTabSz="914400" rtl="0" eaLnBrk="1" fontAlgn="auto" latinLnBrk="0" hangingPunct="1">
              <a:lnSpc>
                <a:spcPct val="100000"/>
              </a:lnSpc>
              <a:spcBef>
                <a:spcPts val="133"/>
              </a:spcBef>
              <a:spcAft>
                <a:spcPts val="0"/>
              </a:spcAft>
              <a:buClrTx/>
              <a:buSzTx/>
              <a:buFontTx/>
              <a:buNone/>
              <a:tabLst>
                <a:tab pos="691709" algn="l"/>
              </a:tabLst>
              <a:defRPr/>
            </a:pPr>
            <a:r>
              <a:rPr kumimoji="0" lang="en-US" sz="5600" b="0" i="0" u="none" strike="noStrike" kern="1200" cap="none" spc="0" normalizeH="0" baseline="3968" noProof="0">
                <a:ln>
                  <a:noFill/>
                </a:ln>
                <a:solidFill>
                  <a:srgbClr val="000000"/>
                </a:solidFill>
                <a:effectLst/>
                <a:uLnTx/>
                <a:uFillTx/>
                <a:latin typeface="Cambria Math"/>
                <a:ea typeface="+mj-ea"/>
                <a:cs typeface="Cambria Math"/>
              </a:rPr>
              <a:t>1.	</a:t>
            </a:r>
            <a:r>
              <a:rPr kumimoji="0" lang="en-US" sz="3733" b="0" i="0" u="none" strike="noStrike" kern="1200" cap="none" spc="-7" normalizeH="0" baseline="0" noProof="0">
                <a:ln>
                  <a:noFill/>
                </a:ln>
                <a:solidFill>
                  <a:srgbClr val="0D3E70"/>
                </a:solidFill>
                <a:effectLst/>
                <a:uLnTx/>
                <a:uFillTx/>
                <a:latin typeface="Calibri Light"/>
                <a:ea typeface="+mj-ea"/>
                <a:cs typeface="+mj-cs"/>
              </a:rPr>
              <a:t>Pendahuluan</a:t>
            </a:r>
            <a:endParaRPr kumimoji="0" lang="en-US" sz="3733" b="0" i="0" u="none" strike="noStrike" kern="1200" cap="none" spc="0" normalizeH="0" baseline="0" noProof="0">
              <a:ln>
                <a:noFill/>
              </a:ln>
              <a:solidFill>
                <a:sysClr val="windowText" lastClr="000000"/>
              </a:solidFill>
              <a:effectLst/>
              <a:uLnTx/>
              <a:uFillTx/>
              <a:latin typeface="Cambria Math"/>
              <a:ea typeface="+mj-ea"/>
              <a:cs typeface="Cambria Math"/>
            </a:endParaRPr>
          </a:p>
        </p:txBody>
      </p:sp>
    </p:spTree>
    <p:extLst>
      <p:ext uri="{BB962C8B-B14F-4D97-AF65-F5344CB8AC3E}">
        <p14:creationId xmlns:p14="http://schemas.microsoft.com/office/powerpoint/2010/main" val="1990547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D1D6-8A59-49DC-817E-DA6703B687B2}"/>
              </a:ext>
            </a:extLst>
          </p:cNvPr>
          <p:cNvSpPr>
            <a:spLocks noGrp="1"/>
          </p:cNvSpPr>
          <p:nvPr>
            <p:ph type="title"/>
          </p:nvPr>
        </p:nvSpPr>
        <p:spPr>
          <a:xfrm>
            <a:off x="838200" y="771525"/>
            <a:ext cx="10515600" cy="1325563"/>
          </a:xfrm>
        </p:spPr>
        <p:txBody>
          <a:bodyPr/>
          <a:lstStyle/>
          <a:p>
            <a:r>
              <a:rPr lang="pt-BR" b="1" dirty="0"/>
              <a:t>Kekurangan CV:</a:t>
            </a:r>
          </a:p>
        </p:txBody>
      </p:sp>
      <p:sp>
        <p:nvSpPr>
          <p:cNvPr id="4" name="Subtitle 2"/>
          <p:cNvSpPr>
            <a:spLocks noGrp="1"/>
          </p:cNvSpPr>
          <p:nvPr>
            <p:ph idx="1"/>
          </p:nvPr>
        </p:nvSpPr>
        <p:spPr>
          <a:xfrm>
            <a:off x="838200" y="2097088"/>
            <a:ext cx="10515600" cy="3775391"/>
          </a:xfrm>
        </p:spPr>
        <p:txBody>
          <a:bodyPr>
            <a:normAutofit/>
          </a:bodyPr>
          <a:lstStyle/>
          <a:p>
            <a:pPr algn="just"/>
            <a:r>
              <a:rPr lang="en-US" dirty="0" err="1"/>
              <a:t>Statusnya</a:t>
            </a:r>
            <a:r>
              <a:rPr lang="en-US" dirty="0"/>
              <a:t> </a:t>
            </a:r>
            <a:r>
              <a:rPr lang="en-US" dirty="0" err="1"/>
              <a:t>bukan</a:t>
            </a:r>
            <a:r>
              <a:rPr lang="en-US" dirty="0"/>
              <a:t> </a:t>
            </a:r>
            <a:r>
              <a:rPr lang="en-US" dirty="0" err="1"/>
              <a:t>badan</a:t>
            </a:r>
            <a:r>
              <a:rPr lang="en-US" dirty="0"/>
              <a:t> </a:t>
            </a:r>
            <a:r>
              <a:rPr lang="en-US" dirty="0" err="1"/>
              <a:t>hukum</a:t>
            </a:r>
            <a:endParaRPr lang="en-US" dirty="0"/>
          </a:p>
          <a:p>
            <a:pPr algn="just"/>
            <a:r>
              <a:rPr lang="en-US" dirty="0" err="1"/>
              <a:t>Sekutu</a:t>
            </a:r>
            <a:r>
              <a:rPr lang="en-US" dirty="0"/>
              <a:t> </a:t>
            </a:r>
            <a:r>
              <a:rPr lang="en-US" dirty="0" err="1"/>
              <a:t>komanditer</a:t>
            </a:r>
            <a:r>
              <a:rPr lang="en-US" dirty="0"/>
              <a:t> yang </a:t>
            </a:r>
            <a:r>
              <a:rPr lang="en-US" dirty="0" err="1"/>
              <a:t>menjadi</a:t>
            </a:r>
            <a:r>
              <a:rPr lang="en-US" dirty="0"/>
              <a:t> </a:t>
            </a:r>
            <a:r>
              <a:rPr lang="en-US" dirty="0" err="1"/>
              <a:t>sekutu</a:t>
            </a:r>
            <a:r>
              <a:rPr lang="en-US" dirty="0"/>
              <a:t> </a:t>
            </a:r>
            <a:r>
              <a:rPr lang="en-US" dirty="0" err="1"/>
              <a:t>aktif</a:t>
            </a:r>
            <a:r>
              <a:rPr lang="en-US" dirty="0"/>
              <a:t>, </a:t>
            </a:r>
            <a:r>
              <a:rPr lang="en-US" dirty="0" err="1"/>
              <a:t>maka</a:t>
            </a:r>
            <a:r>
              <a:rPr lang="en-US" dirty="0"/>
              <a:t> </a:t>
            </a:r>
            <a:r>
              <a:rPr lang="en-US" dirty="0" err="1"/>
              <a:t>tanggung</a:t>
            </a:r>
            <a:r>
              <a:rPr lang="en-US" dirty="0"/>
              <a:t> </a:t>
            </a:r>
            <a:r>
              <a:rPr lang="en-US" dirty="0" err="1"/>
              <a:t>jawabnya</a:t>
            </a:r>
            <a:r>
              <a:rPr lang="en-US" dirty="0"/>
              <a:t> </a:t>
            </a:r>
            <a:r>
              <a:rPr lang="en-US" dirty="0" err="1"/>
              <a:t>akan</a:t>
            </a:r>
            <a:r>
              <a:rPr lang="en-US" dirty="0"/>
              <a:t> </a:t>
            </a:r>
            <a:r>
              <a:rPr lang="en-US" dirty="0" err="1"/>
              <a:t>menjadi</a:t>
            </a:r>
            <a:r>
              <a:rPr lang="en-US" dirty="0"/>
              <a:t> </a:t>
            </a:r>
            <a:r>
              <a:rPr lang="en-US" dirty="0" err="1"/>
              <a:t>tanggung</a:t>
            </a:r>
            <a:r>
              <a:rPr lang="en-US" dirty="0"/>
              <a:t> </a:t>
            </a:r>
            <a:r>
              <a:rPr lang="en-US" dirty="0" err="1"/>
              <a:t>jawab</a:t>
            </a:r>
            <a:r>
              <a:rPr lang="en-US" dirty="0"/>
              <a:t> </a:t>
            </a:r>
            <a:r>
              <a:rPr lang="en-US" dirty="0" err="1"/>
              <a:t>pribadi</a:t>
            </a:r>
            <a:r>
              <a:rPr lang="en-US" dirty="0"/>
              <a:t>.</a:t>
            </a:r>
          </a:p>
          <a:p>
            <a:pPr algn="just"/>
            <a:r>
              <a:rPr lang="en-US" dirty="0"/>
              <a:t>CV </a:t>
            </a:r>
            <a:r>
              <a:rPr lang="en-US" dirty="0" err="1"/>
              <a:t>tidak</a:t>
            </a:r>
            <a:r>
              <a:rPr lang="en-US" dirty="0"/>
              <a:t> </a:t>
            </a:r>
            <a:r>
              <a:rPr lang="en-US" dirty="0" err="1"/>
              <a:t>dapat</a:t>
            </a:r>
            <a:r>
              <a:rPr lang="en-US" dirty="0"/>
              <a:t> </a:t>
            </a:r>
            <a:r>
              <a:rPr lang="en-US" dirty="0" err="1"/>
              <a:t>menumpuk</a:t>
            </a:r>
            <a:r>
              <a:rPr lang="en-US" dirty="0"/>
              <a:t> modal </a:t>
            </a:r>
            <a:r>
              <a:rPr lang="en-US" dirty="0" err="1"/>
              <a:t>dengan</a:t>
            </a:r>
            <a:r>
              <a:rPr lang="en-US" dirty="0"/>
              <a:t> </a:t>
            </a:r>
            <a:r>
              <a:rPr lang="en-US" dirty="0" err="1"/>
              <a:t>jalan</a:t>
            </a:r>
            <a:r>
              <a:rPr lang="en-US" dirty="0"/>
              <a:t> </a:t>
            </a:r>
            <a:r>
              <a:rPr lang="en-US" dirty="0" err="1"/>
              <a:t>menghimpun</a:t>
            </a:r>
            <a:r>
              <a:rPr lang="en-US" dirty="0"/>
              <a:t> modal </a:t>
            </a:r>
            <a:r>
              <a:rPr lang="en-US" dirty="0" err="1"/>
              <a:t>dari</a:t>
            </a:r>
            <a:r>
              <a:rPr lang="en-US" dirty="0"/>
              <a:t> para </a:t>
            </a:r>
            <a:r>
              <a:rPr lang="en-US" dirty="0" err="1"/>
              <a:t>sekutunya</a:t>
            </a:r>
            <a:r>
              <a:rPr lang="en-US" dirty="0"/>
              <a:t>.</a:t>
            </a:r>
          </a:p>
          <a:p>
            <a:pPr algn="just"/>
            <a:r>
              <a:rPr lang="en-US" b="1" dirty="0" err="1">
                <a:solidFill>
                  <a:srgbClr val="0070C0"/>
                </a:solidFill>
              </a:rPr>
              <a:t>Sekutu</a:t>
            </a:r>
            <a:r>
              <a:rPr lang="en-US" b="1" dirty="0">
                <a:solidFill>
                  <a:srgbClr val="0070C0"/>
                </a:solidFill>
              </a:rPr>
              <a:t> </a:t>
            </a:r>
            <a:r>
              <a:rPr lang="en-US" b="1" dirty="0" err="1">
                <a:solidFill>
                  <a:srgbClr val="0070C0"/>
                </a:solidFill>
              </a:rPr>
              <a:t>aktif</a:t>
            </a:r>
            <a:r>
              <a:rPr lang="en-US" b="1" dirty="0">
                <a:solidFill>
                  <a:srgbClr val="0070C0"/>
                </a:solidFill>
              </a:rPr>
              <a:t> </a:t>
            </a:r>
            <a:r>
              <a:rPr lang="en-US" dirty="0" err="1"/>
              <a:t>berhak</a:t>
            </a:r>
            <a:r>
              <a:rPr lang="en-US" dirty="0"/>
              <a:t> </a:t>
            </a:r>
            <a:r>
              <a:rPr lang="en-US" dirty="0" err="1"/>
              <a:t>mendapatkan</a:t>
            </a:r>
            <a:r>
              <a:rPr lang="en-US" dirty="0"/>
              <a:t> </a:t>
            </a:r>
            <a:r>
              <a:rPr lang="en-US" dirty="0" err="1"/>
              <a:t>gaji</a:t>
            </a:r>
            <a:r>
              <a:rPr lang="en-US" dirty="0"/>
              <a:t> / </a:t>
            </a:r>
            <a:r>
              <a:rPr lang="en-US" dirty="0" err="1"/>
              <a:t>imabalan</a:t>
            </a:r>
            <a:r>
              <a:rPr lang="en-US" dirty="0"/>
              <a:t> </a:t>
            </a:r>
            <a:r>
              <a:rPr lang="en-US" dirty="0" err="1"/>
              <a:t>dari</a:t>
            </a:r>
            <a:r>
              <a:rPr lang="en-US" dirty="0"/>
              <a:t> </a:t>
            </a:r>
            <a:r>
              <a:rPr lang="en-US" dirty="0" err="1"/>
              <a:t>pengelolaan</a:t>
            </a:r>
            <a:r>
              <a:rPr lang="en-US" dirty="0"/>
              <a:t> </a:t>
            </a:r>
            <a:r>
              <a:rPr lang="en-US" dirty="0" err="1"/>
              <a:t>usaha</a:t>
            </a:r>
            <a:r>
              <a:rPr lang="en-US" dirty="0"/>
              <a:t> yang </a:t>
            </a:r>
            <a:r>
              <a:rPr lang="en-US" dirty="0" err="1"/>
              <a:t>dilakukan</a:t>
            </a:r>
            <a:r>
              <a:rPr lang="en-US" dirty="0"/>
              <a:t> </a:t>
            </a:r>
            <a:r>
              <a:rPr lang="en-US" dirty="0" err="1"/>
              <a:t>dan</a:t>
            </a:r>
            <a:r>
              <a:rPr lang="en-US" dirty="0"/>
              <a:t>  </a:t>
            </a:r>
            <a:r>
              <a:rPr lang="en-US" dirty="0" err="1"/>
              <a:t>berkewajiban</a:t>
            </a:r>
            <a:r>
              <a:rPr lang="en-US" dirty="0"/>
              <a:t> </a:t>
            </a:r>
            <a:r>
              <a:rPr lang="en-US" dirty="0" err="1"/>
              <a:t>menyelesaikan</a:t>
            </a:r>
            <a:r>
              <a:rPr lang="en-US" dirty="0"/>
              <a:t> </a:t>
            </a:r>
            <a:r>
              <a:rPr lang="en-US" dirty="0" err="1"/>
              <a:t>utang</a:t>
            </a:r>
            <a:r>
              <a:rPr lang="en-US" dirty="0"/>
              <a:t> </a:t>
            </a:r>
            <a:r>
              <a:rPr lang="en-US" dirty="0" err="1"/>
              <a:t>dengan</a:t>
            </a:r>
            <a:r>
              <a:rPr lang="en-US" dirty="0"/>
              <a:t> </a:t>
            </a:r>
            <a:r>
              <a:rPr lang="en-US" dirty="0" err="1"/>
              <a:t>pihak</a:t>
            </a:r>
            <a:r>
              <a:rPr lang="en-US" dirty="0"/>
              <a:t> </a:t>
            </a:r>
            <a:r>
              <a:rPr lang="en-US" dirty="0" err="1"/>
              <a:t>ke</a:t>
            </a:r>
            <a:r>
              <a:rPr lang="en-US" dirty="0"/>
              <a:t> 3 </a:t>
            </a:r>
            <a:r>
              <a:rPr lang="en-US" dirty="0" err="1"/>
              <a:t>sampai</a:t>
            </a:r>
            <a:r>
              <a:rPr lang="en-US" dirty="0"/>
              <a:t> </a:t>
            </a:r>
            <a:r>
              <a:rPr lang="en-US" b="1" dirty="0" err="1">
                <a:solidFill>
                  <a:srgbClr val="0070C0"/>
                </a:solidFill>
              </a:rPr>
              <a:t>harta</a:t>
            </a:r>
            <a:r>
              <a:rPr lang="en-US" b="1" dirty="0">
                <a:solidFill>
                  <a:srgbClr val="0070C0"/>
                </a:solidFill>
              </a:rPr>
              <a:t> </a:t>
            </a:r>
            <a:r>
              <a:rPr lang="en-US" b="1" dirty="0" err="1">
                <a:solidFill>
                  <a:srgbClr val="0070C0"/>
                </a:solidFill>
              </a:rPr>
              <a:t>pribadi</a:t>
            </a:r>
            <a:r>
              <a:rPr lang="en-US" b="1" dirty="0">
                <a:solidFill>
                  <a:srgbClr val="0070C0"/>
                </a:solidFill>
              </a:rPr>
              <a:t> .</a:t>
            </a:r>
            <a:r>
              <a:rPr lang="en-US" dirty="0"/>
              <a:t> </a:t>
            </a:r>
          </a:p>
        </p:txBody>
      </p:sp>
    </p:spTree>
    <p:extLst>
      <p:ext uri="{BB962C8B-B14F-4D97-AF65-F5344CB8AC3E}">
        <p14:creationId xmlns:p14="http://schemas.microsoft.com/office/powerpoint/2010/main" val="86597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D1D6-8A59-49DC-817E-DA6703B687B2}"/>
              </a:ext>
            </a:extLst>
          </p:cNvPr>
          <p:cNvSpPr>
            <a:spLocks noGrp="1"/>
          </p:cNvSpPr>
          <p:nvPr>
            <p:ph type="title"/>
          </p:nvPr>
        </p:nvSpPr>
        <p:spPr>
          <a:xfrm>
            <a:off x="838200" y="771525"/>
            <a:ext cx="10515600" cy="1325563"/>
          </a:xfrm>
        </p:spPr>
        <p:txBody>
          <a:bodyPr/>
          <a:lstStyle/>
          <a:p>
            <a:r>
              <a:rPr lang="pt-BR" b="1" dirty="0"/>
              <a:t>Pengesahan</a:t>
            </a:r>
          </a:p>
        </p:txBody>
      </p:sp>
      <p:sp>
        <p:nvSpPr>
          <p:cNvPr id="4" name="Subtitle 2"/>
          <p:cNvSpPr>
            <a:spLocks noGrp="1"/>
          </p:cNvSpPr>
          <p:nvPr>
            <p:ph idx="1"/>
          </p:nvPr>
        </p:nvSpPr>
        <p:spPr>
          <a:xfrm>
            <a:off x="838200" y="2097089"/>
            <a:ext cx="10515600" cy="1499551"/>
          </a:xfrm>
        </p:spPr>
        <p:txBody>
          <a:bodyPr>
            <a:normAutofit/>
          </a:bodyPr>
          <a:lstStyle/>
          <a:p>
            <a:pPr algn="just"/>
            <a:r>
              <a:rPr lang="en-US" dirty="0" err="1"/>
              <a:t>karena</a:t>
            </a:r>
            <a:r>
              <a:rPr lang="en-US" dirty="0"/>
              <a:t> </a:t>
            </a:r>
            <a:r>
              <a:rPr lang="en-US" dirty="0" err="1"/>
              <a:t>bukan</a:t>
            </a:r>
            <a:r>
              <a:rPr lang="en-US" dirty="0"/>
              <a:t> </a:t>
            </a:r>
            <a:r>
              <a:rPr lang="en-US" dirty="0" err="1"/>
              <a:t>badan</a:t>
            </a:r>
            <a:r>
              <a:rPr lang="en-US" dirty="0"/>
              <a:t> </a:t>
            </a:r>
            <a:r>
              <a:rPr lang="en-US" dirty="0" err="1"/>
              <a:t>hukum</a:t>
            </a:r>
            <a:r>
              <a:rPr lang="en-US" dirty="0"/>
              <a:t> </a:t>
            </a:r>
            <a:r>
              <a:rPr lang="en-US" dirty="0" err="1"/>
              <a:t>maka</a:t>
            </a:r>
            <a:r>
              <a:rPr lang="en-US" dirty="0"/>
              <a:t> </a:t>
            </a:r>
            <a:r>
              <a:rPr lang="en-US" dirty="0" err="1"/>
              <a:t>tidak</a:t>
            </a:r>
            <a:r>
              <a:rPr lang="en-US" dirty="0"/>
              <a:t> </a:t>
            </a:r>
            <a:r>
              <a:rPr lang="en-US" dirty="0" err="1"/>
              <a:t>memerlukan</a:t>
            </a:r>
            <a:r>
              <a:rPr lang="en-US" dirty="0"/>
              <a:t> </a:t>
            </a:r>
            <a:r>
              <a:rPr lang="en-US" dirty="0" err="1"/>
              <a:t>pengesahan</a:t>
            </a:r>
            <a:r>
              <a:rPr lang="en-US" dirty="0"/>
              <a:t>, </a:t>
            </a:r>
            <a:r>
              <a:rPr lang="en-US" dirty="0" err="1"/>
              <a:t>tetapi</a:t>
            </a:r>
            <a:r>
              <a:rPr lang="en-US" dirty="0"/>
              <a:t> </a:t>
            </a:r>
            <a:r>
              <a:rPr lang="en-US" dirty="0" err="1"/>
              <a:t>hanya</a:t>
            </a:r>
            <a:r>
              <a:rPr lang="en-US" dirty="0"/>
              <a:t> </a:t>
            </a:r>
            <a:r>
              <a:rPr lang="en-US" dirty="0" err="1"/>
              <a:t>pendaftaran</a:t>
            </a:r>
            <a:r>
              <a:rPr lang="en-US" dirty="0"/>
              <a:t> di </a:t>
            </a:r>
            <a:r>
              <a:rPr lang="en-US" dirty="0" err="1"/>
              <a:t>Pengadilan</a:t>
            </a:r>
            <a:r>
              <a:rPr lang="en-US" dirty="0"/>
              <a:t> </a:t>
            </a:r>
            <a:r>
              <a:rPr lang="en-US" dirty="0" err="1"/>
              <a:t>Negeri</a:t>
            </a:r>
            <a:r>
              <a:rPr lang="en-US" dirty="0"/>
              <a:t> </a:t>
            </a:r>
            <a:r>
              <a:rPr lang="en-US" dirty="0" err="1"/>
              <a:t>dimana</a:t>
            </a:r>
            <a:r>
              <a:rPr lang="en-US" dirty="0"/>
              <a:t> </a:t>
            </a:r>
            <a:r>
              <a:rPr lang="en-US" dirty="0" err="1"/>
              <a:t>perusahaan</a:t>
            </a:r>
            <a:r>
              <a:rPr lang="en-US" dirty="0"/>
              <a:t> </a:t>
            </a:r>
            <a:r>
              <a:rPr lang="en-US" dirty="0" err="1"/>
              <a:t>tersebut</a:t>
            </a:r>
            <a:r>
              <a:rPr lang="en-US" dirty="0"/>
              <a:t> </a:t>
            </a:r>
            <a:r>
              <a:rPr lang="en-US" dirty="0" err="1"/>
              <a:t>berdomisili</a:t>
            </a:r>
            <a:endParaRPr lang="en-US" dirty="0"/>
          </a:p>
        </p:txBody>
      </p:sp>
    </p:spTree>
    <p:extLst>
      <p:ext uri="{BB962C8B-B14F-4D97-AF65-F5344CB8AC3E}">
        <p14:creationId xmlns:p14="http://schemas.microsoft.com/office/powerpoint/2010/main" val="2749810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D1D6-8A59-49DC-817E-DA6703B687B2}"/>
              </a:ext>
            </a:extLst>
          </p:cNvPr>
          <p:cNvSpPr>
            <a:spLocks noGrp="1"/>
          </p:cNvSpPr>
          <p:nvPr>
            <p:ph type="title"/>
          </p:nvPr>
        </p:nvSpPr>
        <p:spPr/>
        <p:txBody>
          <a:bodyPr/>
          <a:lstStyle/>
          <a:p>
            <a:r>
              <a:rPr lang="nl-NL" b="1" dirty="0"/>
              <a:t>Ketentuan Perpajakan Terkait CV</a:t>
            </a:r>
          </a:p>
        </p:txBody>
      </p:sp>
      <p:sp>
        <p:nvSpPr>
          <p:cNvPr id="3" name="Content Placeholder 2">
            <a:extLst>
              <a:ext uri="{FF2B5EF4-FFF2-40B4-BE49-F238E27FC236}">
                <a16:creationId xmlns:a16="http://schemas.microsoft.com/office/drawing/2014/main" id="{F567EB7C-30C8-818A-C9E6-973E3725937D}"/>
              </a:ext>
            </a:extLst>
          </p:cNvPr>
          <p:cNvSpPr>
            <a:spLocks noGrp="1"/>
          </p:cNvSpPr>
          <p:nvPr>
            <p:ph idx="1"/>
          </p:nvPr>
        </p:nvSpPr>
        <p:spPr/>
        <p:txBody>
          <a:bodyPr>
            <a:normAutofit lnSpcReduction="10000"/>
          </a:bodyPr>
          <a:lstStyle/>
          <a:p>
            <a:pPr algn="just"/>
            <a:r>
              <a:rPr lang="id-ID" dirty="0"/>
              <a:t>CV merupakan subyek pajak badan dalam negeri. Maka CV harus mendaftarkan diri untuk memperoleh NPWP atau dikukuhkan menjadi PKP.</a:t>
            </a:r>
          </a:p>
          <a:p>
            <a:pPr algn="just"/>
            <a:r>
              <a:rPr lang="id-ID" dirty="0"/>
              <a:t>Selain mendaftarkan diri untuk memperoleh NPWP CV juga harus menyelenggarakan pembukuan.</a:t>
            </a:r>
          </a:p>
          <a:p>
            <a:pPr algn="just"/>
            <a:r>
              <a:rPr lang="id-ID" dirty="0"/>
              <a:t>Laba yang didistribusikan kepada sekutu tidak dikenai pajak, Pasal 4 UU PPH yang  menyebutkan bahwa bagian laba yang diterima atau diperoleh anggota dari perseroan komanditer yang modalnya tidak terbagi atas saham saham, persekutuan  perkumpulan, firma dan kongsi termasuk pemegang unit penyertaan kontrak  investasi kolektif dikecualikan dari objek pajak.</a:t>
            </a:r>
          </a:p>
        </p:txBody>
      </p:sp>
    </p:spTree>
    <p:extLst>
      <p:ext uri="{BB962C8B-B14F-4D97-AF65-F5344CB8AC3E}">
        <p14:creationId xmlns:p14="http://schemas.microsoft.com/office/powerpoint/2010/main" val="560789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D1D6-8A59-49DC-817E-DA6703B687B2}"/>
              </a:ext>
            </a:extLst>
          </p:cNvPr>
          <p:cNvSpPr>
            <a:spLocks noGrp="1"/>
          </p:cNvSpPr>
          <p:nvPr>
            <p:ph type="title"/>
          </p:nvPr>
        </p:nvSpPr>
        <p:spPr/>
        <p:txBody>
          <a:bodyPr/>
          <a:lstStyle/>
          <a:p>
            <a:r>
              <a:rPr lang="nl-NL" b="1" dirty="0"/>
              <a:t>Ketentuan Perpajakan Terkait CV</a:t>
            </a:r>
          </a:p>
        </p:txBody>
      </p:sp>
      <p:sp>
        <p:nvSpPr>
          <p:cNvPr id="3" name="Content Placeholder 2">
            <a:extLst>
              <a:ext uri="{FF2B5EF4-FFF2-40B4-BE49-F238E27FC236}">
                <a16:creationId xmlns:a16="http://schemas.microsoft.com/office/drawing/2014/main" id="{F567EB7C-30C8-818A-C9E6-973E3725937D}"/>
              </a:ext>
            </a:extLst>
          </p:cNvPr>
          <p:cNvSpPr>
            <a:spLocks noGrp="1"/>
          </p:cNvSpPr>
          <p:nvPr>
            <p:ph idx="1"/>
          </p:nvPr>
        </p:nvSpPr>
        <p:spPr>
          <a:xfrm>
            <a:off x="838200" y="1825625"/>
            <a:ext cx="10515600" cy="3335655"/>
          </a:xfrm>
        </p:spPr>
        <p:txBody>
          <a:bodyPr>
            <a:normAutofit/>
          </a:bodyPr>
          <a:lstStyle/>
          <a:p>
            <a:pPr algn="just"/>
            <a:r>
              <a:rPr lang="id-ID" dirty="0"/>
              <a:t>Gaji yang dibebankan oleh CV kepada sekutu tidak dapat menjadi pengurang sebagaimana diatur dalam pasal 9 UU PPh.</a:t>
            </a:r>
          </a:p>
          <a:p>
            <a:pPr algn="just"/>
            <a:r>
              <a:rPr lang="id-ID" dirty="0"/>
              <a:t>Dalam menghitung PPh nya CV menggunakan tarif tunggal 22% atau 11% apabila  memenuhi ketentuan pasal 31 E UU PPh</a:t>
            </a:r>
            <a:endParaRPr lang="en-US" dirty="0"/>
          </a:p>
          <a:p>
            <a:pPr algn="just"/>
            <a:r>
              <a:rPr lang="id-ID" dirty="0"/>
              <a:t>Keuntungan Firma dikenai pajak final sebesar 0,5% sesuai dengan PP 55 tahun 2022 salama peredaran bruto </a:t>
            </a:r>
            <a:r>
              <a:rPr lang="id-ID" b="1" dirty="0"/>
              <a:t>tidak melebihi Rp 4,8 miliar</a:t>
            </a:r>
            <a:r>
              <a:rPr lang="en-US" dirty="0"/>
              <a:t> </a:t>
            </a:r>
            <a:r>
              <a:rPr lang="en-US" dirty="0" err="1"/>
              <a:t>dan</a:t>
            </a:r>
            <a:r>
              <a:rPr lang="en-US" dirty="0"/>
              <a:t> </a:t>
            </a:r>
            <a:r>
              <a:rPr lang="en-US" b="1" dirty="0" err="1"/>
              <a:t>diluar</a:t>
            </a:r>
            <a:r>
              <a:rPr lang="en-US" b="1" dirty="0"/>
              <a:t> </a:t>
            </a:r>
            <a:r>
              <a:rPr lang="en-US" b="1" dirty="0" err="1"/>
              <a:t>jasa</a:t>
            </a:r>
            <a:r>
              <a:rPr lang="en-US" b="1" dirty="0"/>
              <a:t> </a:t>
            </a:r>
            <a:r>
              <a:rPr lang="en-US" b="1" dirty="0" err="1"/>
              <a:t>keahlian</a:t>
            </a:r>
            <a:r>
              <a:rPr lang="en-US" b="1" dirty="0"/>
              <a:t> </a:t>
            </a:r>
            <a:r>
              <a:rPr lang="en-US" b="1" dirty="0" err="1"/>
              <a:t>khusus</a:t>
            </a:r>
            <a:r>
              <a:rPr lang="en-US" dirty="0"/>
              <a:t> </a:t>
            </a:r>
            <a:r>
              <a:rPr lang="en-US" dirty="0" err="1"/>
              <a:t>seperti</a:t>
            </a:r>
            <a:r>
              <a:rPr lang="en-US" dirty="0"/>
              <a:t> </a:t>
            </a:r>
            <a:r>
              <a:rPr lang="en-US" dirty="0" err="1"/>
              <a:t>pengacara</a:t>
            </a:r>
            <a:r>
              <a:rPr lang="en-US" dirty="0"/>
              <a:t>, </a:t>
            </a:r>
            <a:r>
              <a:rPr lang="en-US" dirty="0" err="1"/>
              <a:t>akuntan</a:t>
            </a:r>
            <a:r>
              <a:rPr lang="en-US" dirty="0"/>
              <a:t>, </a:t>
            </a:r>
            <a:r>
              <a:rPr lang="en-US" dirty="0" err="1"/>
              <a:t>dll</a:t>
            </a:r>
            <a:r>
              <a:rPr lang="id-ID" dirty="0"/>
              <a:t>.</a:t>
            </a:r>
          </a:p>
          <a:p>
            <a:pPr algn="just"/>
            <a:endParaRPr lang="id-ID" dirty="0"/>
          </a:p>
        </p:txBody>
      </p:sp>
    </p:spTree>
    <p:extLst>
      <p:ext uri="{BB962C8B-B14F-4D97-AF65-F5344CB8AC3E}">
        <p14:creationId xmlns:p14="http://schemas.microsoft.com/office/powerpoint/2010/main" val="714002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D1D6-8A59-49DC-817E-DA6703B687B2}"/>
              </a:ext>
            </a:extLst>
          </p:cNvPr>
          <p:cNvSpPr>
            <a:spLocks noGrp="1"/>
          </p:cNvSpPr>
          <p:nvPr>
            <p:ph type="title"/>
          </p:nvPr>
        </p:nvSpPr>
        <p:spPr>
          <a:xfrm>
            <a:off x="1043940" y="0"/>
            <a:ext cx="10515600" cy="854075"/>
          </a:xfrm>
        </p:spPr>
        <p:txBody>
          <a:bodyPr/>
          <a:lstStyle/>
          <a:p>
            <a:r>
              <a:rPr lang="nl-NL" b="1" dirty="0"/>
              <a:t>Contoh Case CV dan Firma</a:t>
            </a:r>
          </a:p>
        </p:txBody>
      </p:sp>
      <p:graphicFrame>
        <p:nvGraphicFramePr>
          <p:cNvPr id="7" name="Content Placeholder 6"/>
          <p:cNvGraphicFramePr>
            <a:graphicFrameLocks noGrp="1"/>
          </p:cNvGraphicFramePr>
          <p:nvPr>
            <p:ph idx="1"/>
          </p:nvPr>
        </p:nvGraphicFramePr>
        <p:xfrm>
          <a:off x="817880" y="1249309"/>
          <a:ext cx="10515600" cy="1854200"/>
        </p:xfrm>
        <a:graphic>
          <a:graphicData uri="http://schemas.openxmlformats.org/drawingml/2006/table">
            <a:tbl>
              <a:tblPr firstRow="1" bandRow="1">
                <a:tableStyleId>{BDBED569-4797-4DF1-A0F4-6AAB3CD982D8}</a:tableStyleId>
              </a:tblPr>
              <a:tblGrid>
                <a:gridCol w="7655560">
                  <a:extLst>
                    <a:ext uri="{9D8B030D-6E8A-4147-A177-3AD203B41FA5}">
                      <a16:colId xmlns:a16="http://schemas.microsoft.com/office/drawing/2014/main" val="20000"/>
                    </a:ext>
                  </a:extLst>
                </a:gridCol>
                <a:gridCol w="2860040">
                  <a:extLst>
                    <a:ext uri="{9D8B030D-6E8A-4147-A177-3AD203B41FA5}">
                      <a16:colId xmlns:a16="http://schemas.microsoft.com/office/drawing/2014/main" val="20001"/>
                    </a:ext>
                  </a:extLst>
                </a:gridCol>
              </a:tblGrid>
              <a:tr h="370840">
                <a:tc>
                  <a:txBody>
                    <a:bodyPr/>
                    <a:lstStyle/>
                    <a:p>
                      <a:r>
                        <a:rPr lang="en-ID" b="0" dirty="0" err="1"/>
                        <a:t>Peredaran</a:t>
                      </a:r>
                      <a:r>
                        <a:rPr lang="en-ID" b="0" dirty="0"/>
                        <a:t> </a:t>
                      </a:r>
                      <a:r>
                        <a:rPr lang="en-ID" b="0" dirty="0" err="1"/>
                        <a:t>usaha</a:t>
                      </a:r>
                      <a:endParaRPr lang="en-ID" b="0" dirty="0"/>
                    </a:p>
                  </a:txBody>
                  <a:tcPr/>
                </a:tc>
                <a:tc>
                  <a:txBody>
                    <a:bodyPr/>
                    <a:lstStyle/>
                    <a:p>
                      <a:pPr algn="r"/>
                      <a:r>
                        <a:rPr lang="en-US" b="0" dirty="0" err="1"/>
                        <a:t>Rp</a:t>
                      </a:r>
                      <a:r>
                        <a:rPr lang="en-US" b="0" dirty="0"/>
                        <a:t> 60.000.000.000</a:t>
                      </a:r>
                      <a:endParaRPr lang="en-ID" b="0" dirty="0"/>
                    </a:p>
                  </a:txBody>
                  <a:tcPr/>
                </a:tc>
                <a:extLst>
                  <a:ext uri="{0D108BD9-81ED-4DB2-BD59-A6C34878D82A}">
                    <a16:rowId xmlns:a16="http://schemas.microsoft.com/office/drawing/2014/main" val="10000"/>
                  </a:ext>
                </a:extLst>
              </a:tr>
              <a:tr h="370840">
                <a:tc>
                  <a:txBody>
                    <a:bodyPr/>
                    <a:lstStyle/>
                    <a:p>
                      <a:r>
                        <a:rPr lang="en-ID" dirty="0" err="1"/>
                        <a:t>Harga</a:t>
                      </a:r>
                      <a:r>
                        <a:rPr lang="en-ID" dirty="0"/>
                        <a:t> </a:t>
                      </a:r>
                      <a:r>
                        <a:rPr lang="en-ID" dirty="0" err="1"/>
                        <a:t>pokok</a:t>
                      </a:r>
                      <a:r>
                        <a:rPr lang="en-ID" dirty="0"/>
                        <a:t> </a:t>
                      </a:r>
                      <a:r>
                        <a:rPr lang="en-ID" dirty="0" err="1"/>
                        <a:t>penjualan</a:t>
                      </a:r>
                      <a:endParaRPr lang="en-ID" dirty="0"/>
                    </a:p>
                  </a:txBody>
                  <a:tcPr/>
                </a:tc>
                <a:tc>
                  <a:txBody>
                    <a:bodyPr/>
                    <a:lstStyle/>
                    <a:p>
                      <a:pPr algn="r"/>
                      <a:r>
                        <a:rPr lang="en-US" dirty="0" err="1"/>
                        <a:t>Rp</a:t>
                      </a:r>
                      <a:r>
                        <a:rPr lang="en-US" baseline="0" dirty="0"/>
                        <a:t> </a:t>
                      </a:r>
                      <a:r>
                        <a:rPr lang="en-US" dirty="0"/>
                        <a:t>58.800.000.000</a:t>
                      </a:r>
                      <a:endParaRPr lang="en-ID" dirty="0"/>
                    </a:p>
                  </a:txBody>
                  <a:tcPr/>
                </a:tc>
                <a:extLst>
                  <a:ext uri="{0D108BD9-81ED-4DB2-BD59-A6C34878D82A}">
                    <a16:rowId xmlns:a16="http://schemas.microsoft.com/office/drawing/2014/main" val="10001"/>
                  </a:ext>
                </a:extLst>
              </a:tr>
              <a:tr h="370840">
                <a:tc>
                  <a:txBody>
                    <a:bodyPr/>
                    <a:lstStyle/>
                    <a:p>
                      <a:r>
                        <a:rPr lang="en-ID" dirty="0" err="1"/>
                        <a:t>Laba</a:t>
                      </a:r>
                      <a:r>
                        <a:rPr lang="en-ID" dirty="0"/>
                        <a:t> </a:t>
                      </a:r>
                      <a:r>
                        <a:rPr lang="en-ID" dirty="0" err="1"/>
                        <a:t>bruto</a:t>
                      </a:r>
                      <a:endParaRPr lang="en-ID" dirty="0"/>
                    </a:p>
                  </a:txBody>
                  <a:tcPr/>
                </a:tc>
                <a:tc>
                  <a:txBody>
                    <a:bodyPr/>
                    <a:lstStyle/>
                    <a:p>
                      <a:pPr algn="r"/>
                      <a:r>
                        <a:rPr lang="en-US" dirty="0" err="1"/>
                        <a:t>Rp</a:t>
                      </a:r>
                      <a:r>
                        <a:rPr lang="en-US" dirty="0"/>
                        <a:t> 1.200.000.000</a:t>
                      </a:r>
                      <a:endParaRPr lang="en-ID" dirty="0"/>
                    </a:p>
                  </a:txBody>
                  <a:tcPr/>
                </a:tc>
                <a:extLst>
                  <a:ext uri="{0D108BD9-81ED-4DB2-BD59-A6C34878D82A}">
                    <a16:rowId xmlns:a16="http://schemas.microsoft.com/office/drawing/2014/main" val="10002"/>
                  </a:ext>
                </a:extLst>
              </a:tr>
              <a:tr h="370840">
                <a:tc>
                  <a:txBody>
                    <a:bodyPr/>
                    <a:lstStyle/>
                    <a:p>
                      <a:r>
                        <a:rPr lang="en-ID" dirty="0" err="1"/>
                        <a:t>Biaya</a:t>
                      </a:r>
                      <a:r>
                        <a:rPr lang="en-ID" dirty="0"/>
                        <a:t> </a:t>
                      </a:r>
                      <a:r>
                        <a:rPr lang="en-ID" dirty="0" err="1"/>
                        <a:t>operasi</a:t>
                      </a:r>
                      <a:r>
                        <a:rPr lang="en-ID" dirty="0"/>
                        <a:t> (</a:t>
                      </a:r>
                      <a:r>
                        <a:rPr lang="en-ID" dirty="0" err="1"/>
                        <a:t>tidak</a:t>
                      </a:r>
                      <a:r>
                        <a:rPr lang="en-ID" dirty="0"/>
                        <a:t> </a:t>
                      </a:r>
                      <a:r>
                        <a:rPr lang="en-ID" dirty="0" err="1"/>
                        <a:t>termasuk</a:t>
                      </a:r>
                      <a:r>
                        <a:rPr lang="en-ID" dirty="0"/>
                        <a:t> </a:t>
                      </a:r>
                      <a:r>
                        <a:rPr lang="en-ID" dirty="0" err="1"/>
                        <a:t>gaji</a:t>
                      </a:r>
                      <a:r>
                        <a:rPr lang="en-ID" dirty="0"/>
                        <a:t> para </a:t>
                      </a:r>
                      <a:r>
                        <a:rPr lang="en-ID" dirty="0" err="1"/>
                        <a:t>sekutu</a:t>
                      </a:r>
                      <a:r>
                        <a:rPr lang="en-ID" dirty="0"/>
                        <a:t>)</a:t>
                      </a:r>
                    </a:p>
                  </a:txBody>
                  <a:tcPr/>
                </a:tc>
                <a:tc>
                  <a:txBody>
                    <a:bodyPr/>
                    <a:lstStyle/>
                    <a:p>
                      <a:pPr algn="r"/>
                      <a:r>
                        <a:rPr lang="en-US" dirty="0" err="1"/>
                        <a:t>Rp</a:t>
                      </a:r>
                      <a:r>
                        <a:rPr lang="en-US" dirty="0"/>
                        <a:t> 500.000.000</a:t>
                      </a:r>
                      <a:endParaRPr lang="en-ID" dirty="0"/>
                    </a:p>
                  </a:txBody>
                  <a:tcPr/>
                </a:tc>
                <a:extLst>
                  <a:ext uri="{0D108BD9-81ED-4DB2-BD59-A6C34878D82A}">
                    <a16:rowId xmlns:a16="http://schemas.microsoft.com/office/drawing/2014/main" val="10003"/>
                  </a:ext>
                </a:extLst>
              </a:tr>
              <a:tr h="370840">
                <a:tc>
                  <a:txBody>
                    <a:bodyPr/>
                    <a:lstStyle/>
                    <a:p>
                      <a:r>
                        <a:rPr lang="en-ID" dirty="0" err="1"/>
                        <a:t>Laba</a:t>
                      </a:r>
                      <a:r>
                        <a:rPr lang="en-ID" dirty="0"/>
                        <a:t> </a:t>
                      </a:r>
                      <a:r>
                        <a:rPr lang="en-ID" dirty="0" err="1"/>
                        <a:t>usaha</a:t>
                      </a:r>
                      <a:r>
                        <a:rPr lang="en-ID" dirty="0"/>
                        <a:t> </a:t>
                      </a:r>
                      <a:r>
                        <a:rPr lang="en-ID" dirty="0" err="1"/>
                        <a:t>sebelum</a:t>
                      </a:r>
                      <a:r>
                        <a:rPr lang="en-ID" dirty="0"/>
                        <a:t> </a:t>
                      </a:r>
                      <a:r>
                        <a:rPr lang="en-ID" dirty="0" err="1"/>
                        <a:t>pajak</a:t>
                      </a:r>
                      <a:endParaRPr lang="en-ID" dirty="0"/>
                    </a:p>
                  </a:txBody>
                  <a:tcPr/>
                </a:tc>
                <a:tc>
                  <a:txBody>
                    <a:bodyPr/>
                    <a:lstStyle/>
                    <a:p>
                      <a:pPr algn="r"/>
                      <a:r>
                        <a:rPr lang="en-US" dirty="0" err="1"/>
                        <a:t>Rp</a:t>
                      </a:r>
                      <a:r>
                        <a:rPr lang="en-US" dirty="0"/>
                        <a:t> 700.000.000</a:t>
                      </a:r>
                      <a:endParaRPr lang="en-ID" dirty="0"/>
                    </a:p>
                  </a:txBody>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nvGraphicFramePr>
        <p:xfrm>
          <a:off x="817880" y="3901440"/>
          <a:ext cx="10515600" cy="1478280"/>
        </p:xfrm>
        <a:graphic>
          <a:graphicData uri="http://schemas.openxmlformats.org/drawingml/2006/table">
            <a:tbl>
              <a:tblPr firstRow="1" bandRow="1">
                <a:tableStyleId>{ED083AE6-46FA-4A59-8FB0-9F97EB10719F}</a:tableStyleId>
              </a:tblPr>
              <a:tblGrid>
                <a:gridCol w="7655560">
                  <a:extLst>
                    <a:ext uri="{9D8B030D-6E8A-4147-A177-3AD203B41FA5}">
                      <a16:colId xmlns:a16="http://schemas.microsoft.com/office/drawing/2014/main" val="20000"/>
                    </a:ext>
                  </a:extLst>
                </a:gridCol>
                <a:gridCol w="2860040">
                  <a:extLst>
                    <a:ext uri="{9D8B030D-6E8A-4147-A177-3AD203B41FA5}">
                      <a16:colId xmlns:a16="http://schemas.microsoft.com/office/drawing/2014/main" val="20001"/>
                    </a:ext>
                  </a:extLst>
                </a:gridCol>
              </a:tblGrid>
              <a:tr h="155786">
                <a:tc>
                  <a:txBody>
                    <a:bodyPr/>
                    <a:lstStyle/>
                    <a:p>
                      <a:r>
                        <a:rPr lang="en-ID" b="0" dirty="0" err="1"/>
                        <a:t>Laba</a:t>
                      </a:r>
                      <a:r>
                        <a:rPr lang="en-ID" b="0" dirty="0"/>
                        <a:t> </a:t>
                      </a:r>
                      <a:r>
                        <a:rPr lang="en-ID" b="0" dirty="0" err="1"/>
                        <a:t>usaha</a:t>
                      </a:r>
                      <a:r>
                        <a:rPr lang="en-ID" b="0" dirty="0"/>
                        <a:t> </a:t>
                      </a:r>
                      <a:r>
                        <a:rPr lang="en-ID" b="0" dirty="0" err="1"/>
                        <a:t>sebelum</a:t>
                      </a:r>
                      <a:r>
                        <a:rPr lang="en-ID" b="0" dirty="0"/>
                        <a:t> </a:t>
                      </a:r>
                      <a:r>
                        <a:rPr lang="en-ID" b="0" dirty="0" err="1"/>
                        <a:t>pajak</a:t>
                      </a:r>
                      <a:endParaRPr lang="en-ID" b="0" dirty="0"/>
                    </a:p>
                  </a:txBody>
                  <a:tcPr/>
                </a:tc>
                <a:tc>
                  <a:txBody>
                    <a:bodyPr/>
                    <a:lstStyle/>
                    <a:p>
                      <a:pPr algn="r"/>
                      <a:r>
                        <a:rPr lang="en-US" b="0" dirty="0" err="1"/>
                        <a:t>Rp</a:t>
                      </a:r>
                      <a:r>
                        <a:rPr lang="en-US" b="0" dirty="0"/>
                        <a:t> 700.000.000</a:t>
                      </a:r>
                      <a:endParaRPr lang="en-ID" b="0" dirty="0"/>
                    </a:p>
                  </a:txBody>
                  <a:tcPr/>
                </a:tc>
                <a:extLst>
                  <a:ext uri="{0D108BD9-81ED-4DB2-BD59-A6C34878D82A}">
                    <a16:rowId xmlns:a16="http://schemas.microsoft.com/office/drawing/2014/main" val="10000"/>
                  </a:ext>
                </a:extLst>
              </a:tr>
              <a:tr h="370840">
                <a:tc>
                  <a:txBody>
                    <a:bodyPr/>
                    <a:lstStyle/>
                    <a:p>
                      <a:r>
                        <a:rPr lang="en-US" dirty="0" err="1"/>
                        <a:t>PPh</a:t>
                      </a:r>
                      <a:r>
                        <a:rPr lang="en-US" dirty="0"/>
                        <a:t> </a:t>
                      </a:r>
                      <a:r>
                        <a:rPr lang="en-US" dirty="0" err="1"/>
                        <a:t>terutang</a:t>
                      </a:r>
                      <a:r>
                        <a:rPr lang="en-US" baseline="0" dirty="0"/>
                        <a:t> (</a:t>
                      </a:r>
                      <a:r>
                        <a:rPr lang="en-US" baseline="0" dirty="0" err="1"/>
                        <a:t>tarif</a:t>
                      </a:r>
                      <a:r>
                        <a:rPr lang="en-US" baseline="0" dirty="0"/>
                        <a:t> 22%)</a:t>
                      </a:r>
                      <a:endParaRPr lang="en-ID" dirty="0"/>
                    </a:p>
                  </a:txBody>
                  <a:tcPr/>
                </a:tc>
                <a:tc>
                  <a:txBody>
                    <a:bodyPr/>
                    <a:lstStyle/>
                    <a:p>
                      <a:pPr algn="r"/>
                      <a:r>
                        <a:rPr lang="en-US" dirty="0" err="1"/>
                        <a:t>Rp</a:t>
                      </a:r>
                      <a:r>
                        <a:rPr lang="en-US" baseline="0" dirty="0"/>
                        <a:t> 154.000.000</a:t>
                      </a:r>
                      <a:endParaRPr lang="en-ID" dirty="0"/>
                    </a:p>
                  </a:txBody>
                  <a:tcPr/>
                </a:tc>
                <a:extLst>
                  <a:ext uri="{0D108BD9-81ED-4DB2-BD59-A6C34878D82A}">
                    <a16:rowId xmlns:a16="http://schemas.microsoft.com/office/drawing/2014/main" val="10001"/>
                  </a:ext>
                </a:extLst>
              </a:tr>
              <a:tr h="370840">
                <a:tc>
                  <a:txBody>
                    <a:bodyPr/>
                    <a:lstStyle/>
                    <a:p>
                      <a:r>
                        <a:rPr lang="en-US" dirty="0" err="1"/>
                        <a:t>Laba</a:t>
                      </a:r>
                      <a:r>
                        <a:rPr lang="en-US" dirty="0"/>
                        <a:t> </a:t>
                      </a:r>
                      <a:r>
                        <a:rPr lang="en-US" dirty="0" err="1"/>
                        <a:t>bersih</a:t>
                      </a:r>
                      <a:r>
                        <a:rPr lang="en-US" baseline="0" dirty="0"/>
                        <a:t> </a:t>
                      </a:r>
                      <a:r>
                        <a:rPr lang="en-US" baseline="0" dirty="0" err="1"/>
                        <a:t>setelah</a:t>
                      </a:r>
                      <a:r>
                        <a:rPr lang="en-US" baseline="0" dirty="0"/>
                        <a:t> </a:t>
                      </a:r>
                      <a:r>
                        <a:rPr lang="en-US" baseline="0" dirty="0" err="1"/>
                        <a:t>pajak</a:t>
                      </a:r>
                      <a:endParaRPr lang="en-ID" dirty="0"/>
                    </a:p>
                  </a:txBody>
                  <a:tcPr/>
                </a:tc>
                <a:tc>
                  <a:txBody>
                    <a:bodyPr/>
                    <a:lstStyle/>
                    <a:p>
                      <a:pPr algn="r"/>
                      <a:r>
                        <a:rPr lang="en-US" dirty="0" err="1"/>
                        <a:t>Rp</a:t>
                      </a:r>
                      <a:r>
                        <a:rPr lang="en-US" dirty="0"/>
                        <a:t> 546.000.000</a:t>
                      </a:r>
                      <a:endParaRPr lang="en-ID" dirty="0"/>
                    </a:p>
                  </a:txBody>
                  <a:tcPr/>
                </a:tc>
                <a:extLst>
                  <a:ext uri="{0D108BD9-81ED-4DB2-BD59-A6C34878D82A}">
                    <a16:rowId xmlns:a16="http://schemas.microsoft.com/office/drawing/2014/main" val="10002"/>
                  </a:ext>
                </a:extLst>
              </a:tr>
              <a:tr h="370840">
                <a:tc>
                  <a:txBody>
                    <a:bodyPr/>
                    <a:lstStyle/>
                    <a:p>
                      <a:r>
                        <a:rPr lang="en-US" dirty="0" err="1"/>
                        <a:t>Persentase</a:t>
                      </a:r>
                      <a:r>
                        <a:rPr lang="en-US" dirty="0"/>
                        <a:t> </a:t>
                      </a:r>
                      <a:r>
                        <a:rPr lang="en-US" dirty="0" err="1"/>
                        <a:t>PPh</a:t>
                      </a:r>
                      <a:r>
                        <a:rPr lang="en-US" dirty="0"/>
                        <a:t> </a:t>
                      </a:r>
                      <a:r>
                        <a:rPr lang="en-US" dirty="0" err="1"/>
                        <a:t>terutang</a:t>
                      </a:r>
                      <a:r>
                        <a:rPr lang="en-US" baseline="0" dirty="0"/>
                        <a:t> </a:t>
                      </a:r>
                      <a:r>
                        <a:rPr lang="en-US" baseline="0" dirty="0" err="1"/>
                        <a:t>terhadap</a:t>
                      </a:r>
                      <a:r>
                        <a:rPr lang="en-US" baseline="0" dirty="0"/>
                        <a:t> </a:t>
                      </a:r>
                      <a:r>
                        <a:rPr lang="en-US" baseline="0" dirty="0" err="1"/>
                        <a:t>laba</a:t>
                      </a:r>
                      <a:r>
                        <a:rPr lang="en-US" baseline="0" dirty="0"/>
                        <a:t> </a:t>
                      </a:r>
                      <a:r>
                        <a:rPr lang="en-US" baseline="0" dirty="0" err="1"/>
                        <a:t>usaha</a:t>
                      </a:r>
                      <a:endParaRPr lang="en-ID" dirty="0"/>
                    </a:p>
                  </a:txBody>
                  <a:tcPr/>
                </a:tc>
                <a:tc>
                  <a:txBody>
                    <a:bodyPr/>
                    <a:lstStyle/>
                    <a:p>
                      <a:pPr algn="r"/>
                      <a:r>
                        <a:rPr lang="en-US" dirty="0"/>
                        <a:t>22%</a:t>
                      </a:r>
                      <a:endParaRPr lang="en-ID" dirty="0"/>
                    </a:p>
                  </a:txBody>
                  <a:tcPr/>
                </a:tc>
                <a:extLst>
                  <a:ext uri="{0D108BD9-81ED-4DB2-BD59-A6C34878D82A}">
                    <a16:rowId xmlns:a16="http://schemas.microsoft.com/office/drawing/2014/main" val="10003"/>
                  </a:ext>
                </a:extLst>
              </a:tr>
            </a:tbl>
          </a:graphicData>
        </a:graphic>
      </p:graphicFrame>
      <p:sp>
        <p:nvSpPr>
          <p:cNvPr id="9" name="Content Placeholder 2">
            <a:extLst>
              <a:ext uri="{FF2B5EF4-FFF2-40B4-BE49-F238E27FC236}">
                <a16:creationId xmlns:a16="http://schemas.microsoft.com/office/drawing/2014/main" id="{F567EB7C-30C8-818A-C9E6-973E3725937D}"/>
              </a:ext>
            </a:extLst>
          </p:cNvPr>
          <p:cNvSpPr txBox="1">
            <a:spLocks/>
          </p:cNvSpPr>
          <p:nvPr/>
        </p:nvSpPr>
        <p:spPr>
          <a:xfrm>
            <a:off x="817880" y="854075"/>
            <a:ext cx="5379720" cy="300036"/>
          </a:xfrm>
          <a:prstGeom prst="rect">
            <a:avLst/>
          </a:prstGeom>
          <a:solidFill>
            <a:schemeClr val="accent6">
              <a:lumMod val="60000"/>
              <a:lumOff val="4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dirty="0" err="1"/>
              <a:t>Laba</a:t>
            </a:r>
            <a:r>
              <a:rPr lang="en-US" sz="1600" dirty="0"/>
              <a:t> </a:t>
            </a:r>
            <a:r>
              <a:rPr lang="en-US" sz="1600" dirty="0" err="1"/>
              <a:t>rugi</a:t>
            </a:r>
            <a:r>
              <a:rPr lang="en-US" sz="1600" dirty="0"/>
              <a:t> CV </a:t>
            </a:r>
            <a:r>
              <a:rPr lang="en-US" sz="1600" dirty="0" err="1"/>
              <a:t>Angin</a:t>
            </a:r>
            <a:r>
              <a:rPr lang="en-US" sz="1600" dirty="0"/>
              <a:t> </a:t>
            </a:r>
            <a:r>
              <a:rPr lang="en-US" sz="1600" dirty="0" err="1"/>
              <a:t>Ribut</a:t>
            </a:r>
            <a:r>
              <a:rPr lang="en-US" sz="1600" dirty="0"/>
              <a:t> </a:t>
            </a:r>
            <a:r>
              <a:rPr lang="en-US" sz="1600" dirty="0" err="1"/>
              <a:t>Tahun</a:t>
            </a:r>
            <a:r>
              <a:rPr lang="en-US" sz="1600" dirty="0"/>
              <a:t> 2023 </a:t>
            </a:r>
            <a:r>
              <a:rPr lang="en-US" sz="1600" dirty="0" err="1"/>
              <a:t>adalah</a:t>
            </a:r>
            <a:r>
              <a:rPr lang="en-US" sz="1600" dirty="0"/>
              <a:t> </a:t>
            </a:r>
            <a:r>
              <a:rPr lang="en-US" sz="1600" dirty="0" err="1"/>
              <a:t>sebagai</a:t>
            </a:r>
            <a:r>
              <a:rPr lang="en-US" sz="1600" dirty="0"/>
              <a:t> </a:t>
            </a:r>
            <a:r>
              <a:rPr lang="en-US" sz="1600" dirty="0" err="1"/>
              <a:t>berikut</a:t>
            </a:r>
            <a:r>
              <a:rPr lang="en-US" sz="1600" dirty="0"/>
              <a:t>:</a:t>
            </a:r>
            <a:endParaRPr lang="id-ID" sz="1600" dirty="0"/>
          </a:p>
        </p:txBody>
      </p:sp>
      <p:sp>
        <p:nvSpPr>
          <p:cNvPr id="10" name="Content Placeholder 2">
            <a:extLst>
              <a:ext uri="{FF2B5EF4-FFF2-40B4-BE49-F238E27FC236}">
                <a16:creationId xmlns:a16="http://schemas.microsoft.com/office/drawing/2014/main" id="{F567EB7C-30C8-818A-C9E6-973E3725937D}"/>
              </a:ext>
            </a:extLst>
          </p:cNvPr>
          <p:cNvSpPr txBox="1">
            <a:spLocks/>
          </p:cNvSpPr>
          <p:nvPr/>
        </p:nvSpPr>
        <p:spPr>
          <a:xfrm>
            <a:off x="817880" y="3364150"/>
            <a:ext cx="2514600" cy="398568"/>
          </a:xfrm>
          <a:prstGeom prst="rect">
            <a:avLst/>
          </a:prstGeom>
          <a:solidFill>
            <a:schemeClr val="accent6">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dirty="0" err="1"/>
              <a:t>Besar</a:t>
            </a:r>
            <a:r>
              <a:rPr lang="en-US" sz="1600" dirty="0"/>
              <a:t> </a:t>
            </a:r>
            <a:r>
              <a:rPr lang="en-US" sz="1600" dirty="0" err="1"/>
              <a:t>nya</a:t>
            </a:r>
            <a:r>
              <a:rPr lang="en-US" sz="1600" dirty="0"/>
              <a:t> </a:t>
            </a:r>
            <a:r>
              <a:rPr lang="en-US" sz="1600" dirty="0" err="1"/>
              <a:t>PPh</a:t>
            </a:r>
            <a:r>
              <a:rPr lang="en-US" sz="1600" dirty="0"/>
              <a:t> </a:t>
            </a:r>
            <a:r>
              <a:rPr lang="en-US" sz="1600" dirty="0" err="1"/>
              <a:t>terutang</a:t>
            </a:r>
            <a:endParaRPr lang="id-ID" sz="1600" dirty="0"/>
          </a:p>
        </p:txBody>
      </p:sp>
      <p:sp>
        <p:nvSpPr>
          <p:cNvPr id="11" name="Content Placeholder 2">
            <a:extLst>
              <a:ext uri="{FF2B5EF4-FFF2-40B4-BE49-F238E27FC236}">
                <a16:creationId xmlns:a16="http://schemas.microsoft.com/office/drawing/2014/main" id="{F567EB7C-30C8-818A-C9E6-973E3725937D}"/>
              </a:ext>
            </a:extLst>
          </p:cNvPr>
          <p:cNvSpPr txBox="1">
            <a:spLocks/>
          </p:cNvSpPr>
          <p:nvPr/>
        </p:nvSpPr>
        <p:spPr>
          <a:xfrm>
            <a:off x="1416050" y="5685672"/>
            <a:ext cx="3832860" cy="715128"/>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dirty="0" err="1"/>
              <a:t>Pada</a:t>
            </a:r>
            <a:r>
              <a:rPr lang="en-US" sz="1600" dirty="0"/>
              <a:t> </a:t>
            </a:r>
            <a:r>
              <a:rPr lang="en-US" sz="1600" dirty="0" err="1"/>
              <a:t>saat</a:t>
            </a:r>
            <a:r>
              <a:rPr lang="en-US" sz="1600" dirty="0"/>
              <a:t> </a:t>
            </a:r>
            <a:r>
              <a:rPr lang="en-US" sz="1600" dirty="0" err="1"/>
              <a:t>laba</a:t>
            </a:r>
            <a:r>
              <a:rPr lang="en-US" sz="1600" dirty="0"/>
              <a:t> </a:t>
            </a:r>
            <a:r>
              <a:rPr lang="en-US" sz="1600" dirty="0" err="1"/>
              <a:t>usaha</a:t>
            </a:r>
            <a:r>
              <a:rPr lang="en-US" sz="1600" dirty="0"/>
              <a:t> </a:t>
            </a:r>
            <a:r>
              <a:rPr lang="en-US" sz="1600" dirty="0" err="1"/>
              <a:t>dibagikan</a:t>
            </a:r>
            <a:r>
              <a:rPr lang="en-US" sz="1600" dirty="0"/>
              <a:t> </a:t>
            </a:r>
            <a:r>
              <a:rPr lang="en-US" sz="1600" dirty="0" err="1"/>
              <a:t>kepada</a:t>
            </a:r>
            <a:r>
              <a:rPr lang="en-US" sz="1600" dirty="0"/>
              <a:t> para </a:t>
            </a:r>
            <a:r>
              <a:rPr lang="en-US" sz="1600" dirty="0" err="1"/>
              <a:t>sekutu</a:t>
            </a:r>
            <a:r>
              <a:rPr lang="en-US" sz="1600" dirty="0"/>
              <a:t> </a:t>
            </a:r>
            <a:r>
              <a:rPr lang="en-US" sz="1600" dirty="0" err="1"/>
              <a:t>tidak</a:t>
            </a:r>
            <a:r>
              <a:rPr lang="en-US" sz="1600" dirty="0"/>
              <a:t> </a:t>
            </a:r>
            <a:r>
              <a:rPr lang="en-US" sz="1600" dirty="0" err="1"/>
              <a:t>lagi</a:t>
            </a:r>
            <a:r>
              <a:rPr lang="en-US" sz="1600" dirty="0"/>
              <a:t> </a:t>
            </a:r>
            <a:r>
              <a:rPr lang="en-US" sz="1600" dirty="0" err="1"/>
              <a:t>dikenai</a:t>
            </a:r>
            <a:r>
              <a:rPr lang="en-US" sz="1600" dirty="0"/>
              <a:t> </a:t>
            </a:r>
            <a:r>
              <a:rPr lang="en-US" sz="1600" dirty="0" err="1"/>
              <a:t>Pajak</a:t>
            </a:r>
            <a:r>
              <a:rPr lang="en-US" sz="1600" dirty="0"/>
              <a:t>.</a:t>
            </a:r>
          </a:p>
        </p:txBody>
      </p:sp>
    </p:spTree>
    <p:extLst>
      <p:ext uri="{BB962C8B-B14F-4D97-AF65-F5344CB8AC3E}">
        <p14:creationId xmlns:p14="http://schemas.microsoft.com/office/powerpoint/2010/main" val="304601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6F986B-86A0-494A-B220-1D4A77E807F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291480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C17F98-A8EC-46B6-AFC4-87F6E911061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103282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PT (PERSEROAN TERBATAS) / BADAN</a:t>
            </a:r>
          </a:p>
        </p:txBody>
      </p:sp>
      <p:sp>
        <p:nvSpPr>
          <p:cNvPr id="3" name="Content Placeholder 2"/>
          <p:cNvSpPr>
            <a:spLocks noGrp="1"/>
          </p:cNvSpPr>
          <p:nvPr>
            <p:ph idx="1"/>
          </p:nvPr>
        </p:nvSpPr>
        <p:spPr/>
        <p:txBody>
          <a:bodyPr>
            <a:normAutofit fontScale="85000" lnSpcReduction="20000"/>
          </a:bodyPr>
          <a:lstStyle/>
          <a:p>
            <a:r>
              <a:rPr lang="en-US" b="1" u="sng" dirty="0" err="1"/>
              <a:t>Pasal</a:t>
            </a:r>
            <a:r>
              <a:rPr lang="en-US" b="1" u="sng" dirty="0"/>
              <a:t> 1 </a:t>
            </a:r>
            <a:r>
              <a:rPr lang="en-US" b="1" u="sng" dirty="0" err="1"/>
              <a:t>angka</a:t>
            </a:r>
            <a:r>
              <a:rPr lang="en-US" b="1" u="sng" dirty="0"/>
              <a:t> 1 UU No.40 TAHUN 2007 </a:t>
            </a:r>
            <a:r>
              <a:rPr lang="en-US" b="1" u="sng" dirty="0" err="1"/>
              <a:t>Tentang</a:t>
            </a:r>
            <a:r>
              <a:rPr lang="en-US" b="1" u="sng" dirty="0"/>
              <a:t> Perseroan </a:t>
            </a:r>
            <a:r>
              <a:rPr lang="en-US" b="1" u="sng" dirty="0" err="1"/>
              <a:t>Terbatas</a:t>
            </a:r>
            <a:r>
              <a:rPr lang="en-US" b="1" u="sng" dirty="0"/>
              <a:t> (“UU PT”)</a:t>
            </a:r>
            <a:r>
              <a:rPr lang="en-US" b="1" dirty="0"/>
              <a:t>:</a:t>
            </a:r>
            <a:endParaRPr lang="en-US" dirty="0"/>
          </a:p>
          <a:p>
            <a:r>
              <a:rPr lang="en-US" b="1" i="1" dirty="0"/>
              <a:t>Perseroan </a:t>
            </a:r>
            <a:r>
              <a:rPr lang="en-US" b="1" i="1" dirty="0" err="1"/>
              <a:t>Terbatas</a:t>
            </a:r>
            <a:r>
              <a:rPr lang="en-US" b="1" i="1" dirty="0"/>
              <a:t> (PT) </a:t>
            </a:r>
            <a:r>
              <a:rPr lang="en-US" i="1" dirty="0" err="1"/>
              <a:t>adalah</a:t>
            </a:r>
            <a:r>
              <a:rPr lang="en-US" i="1" dirty="0"/>
              <a:t> </a:t>
            </a:r>
            <a:r>
              <a:rPr lang="en-US" b="1" i="1" dirty="0" err="1"/>
              <a:t>badan</a:t>
            </a:r>
            <a:r>
              <a:rPr lang="en-US" b="1" i="1" dirty="0"/>
              <a:t> </a:t>
            </a:r>
            <a:r>
              <a:rPr lang="en-US" b="1" i="1" dirty="0" err="1"/>
              <a:t>hukum</a:t>
            </a:r>
            <a:r>
              <a:rPr lang="en-US" i="1" dirty="0"/>
              <a:t> yang </a:t>
            </a:r>
            <a:r>
              <a:rPr lang="en-US" i="1" dirty="0" err="1"/>
              <a:t>merupakan</a:t>
            </a:r>
            <a:r>
              <a:rPr lang="en-US" i="1" dirty="0"/>
              <a:t> </a:t>
            </a:r>
            <a:r>
              <a:rPr lang="en-US" i="1" dirty="0" err="1"/>
              <a:t>persekutuan</a:t>
            </a:r>
            <a:r>
              <a:rPr lang="en-US" i="1" dirty="0"/>
              <a:t> modal, </a:t>
            </a:r>
            <a:r>
              <a:rPr lang="en-US" i="1" dirty="0" err="1"/>
              <a:t>didirikan</a:t>
            </a:r>
            <a:r>
              <a:rPr lang="en-US" i="1" dirty="0"/>
              <a:t> </a:t>
            </a:r>
            <a:r>
              <a:rPr lang="en-US" i="1" dirty="0" err="1"/>
              <a:t>berdasarkan</a:t>
            </a:r>
            <a:r>
              <a:rPr lang="en-US" i="1" dirty="0"/>
              <a:t> </a:t>
            </a:r>
            <a:r>
              <a:rPr lang="en-US" i="1" dirty="0" err="1"/>
              <a:t>perjanjian</a:t>
            </a:r>
            <a:r>
              <a:rPr lang="en-US" i="1" dirty="0"/>
              <a:t>, </a:t>
            </a:r>
            <a:r>
              <a:rPr lang="en-US" i="1" dirty="0" err="1"/>
              <a:t>melakukan</a:t>
            </a:r>
            <a:r>
              <a:rPr lang="en-US" i="1" dirty="0"/>
              <a:t> </a:t>
            </a:r>
            <a:r>
              <a:rPr lang="en-US" i="1" dirty="0" err="1"/>
              <a:t>kegiatan</a:t>
            </a:r>
            <a:r>
              <a:rPr lang="en-US" i="1" dirty="0"/>
              <a:t> </a:t>
            </a:r>
            <a:r>
              <a:rPr lang="en-US" i="1" dirty="0" err="1"/>
              <a:t>usaha</a:t>
            </a:r>
            <a:r>
              <a:rPr lang="en-US" i="1" dirty="0"/>
              <a:t> </a:t>
            </a:r>
            <a:r>
              <a:rPr lang="en-US" i="1" dirty="0" err="1"/>
              <a:t>dengan</a:t>
            </a:r>
            <a:r>
              <a:rPr lang="en-US" i="1" dirty="0"/>
              <a:t> modal </a:t>
            </a:r>
            <a:r>
              <a:rPr lang="en-US" i="1" dirty="0" err="1"/>
              <a:t>dasar</a:t>
            </a:r>
            <a:r>
              <a:rPr lang="en-US" i="1" dirty="0"/>
              <a:t> yang </a:t>
            </a:r>
            <a:r>
              <a:rPr lang="en-US" i="1" dirty="0" err="1"/>
              <a:t>seluruhnya</a:t>
            </a:r>
            <a:r>
              <a:rPr lang="en-US" i="1" dirty="0"/>
              <a:t> </a:t>
            </a:r>
            <a:r>
              <a:rPr lang="en-US" i="1" dirty="0" err="1"/>
              <a:t>terbagi</a:t>
            </a:r>
            <a:r>
              <a:rPr lang="en-US" i="1" dirty="0"/>
              <a:t> </a:t>
            </a:r>
            <a:r>
              <a:rPr lang="en-US" i="1" dirty="0" err="1"/>
              <a:t>dalam</a:t>
            </a:r>
            <a:r>
              <a:rPr lang="en-US" i="1" dirty="0"/>
              <a:t> </a:t>
            </a:r>
            <a:r>
              <a:rPr lang="en-US" i="1" dirty="0" err="1"/>
              <a:t>saham</a:t>
            </a:r>
            <a:r>
              <a:rPr lang="en-US" i="1" dirty="0"/>
              <a:t> </a:t>
            </a:r>
            <a:r>
              <a:rPr lang="en-US" i="1" dirty="0" err="1"/>
              <a:t>dan</a:t>
            </a:r>
            <a:r>
              <a:rPr lang="en-US" i="1" dirty="0"/>
              <a:t> </a:t>
            </a:r>
            <a:r>
              <a:rPr lang="en-US" i="1" dirty="0" err="1"/>
              <a:t>memenuhi</a:t>
            </a:r>
            <a:r>
              <a:rPr lang="en-US" i="1" dirty="0"/>
              <a:t> </a:t>
            </a:r>
            <a:r>
              <a:rPr lang="en-US" i="1" dirty="0" err="1"/>
              <a:t>persyaratan</a:t>
            </a:r>
            <a:r>
              <a:rPr lang="en-US" i="1" dirty="0"/>
              <a:t> yang </a:t>
            </a:r>
            <a:r>
              <a:rPr lang="en-US" i="1" dirty="0" err="1"/>
              <a:t>ditetapkan</a:t>
            </a:r>
            <a:r>
              <a:rPr lang="en-US" i="1" dirty="0"/>
              <a:t> </a:t>
            </a:r>
            <a:r>
              <a:rPr lang="en-US" i="1" dirty="0" err="1"/>
              <a:t>dalam</a:t>
            </a:r>
            <a:r>
              <a:rPr lang="en-US" i="1" dirty="0"/>
              <a:t> UU </a:t>
            </a:r>
            <a:r>
              <a:rPr lang="en-US" i="1" dirty="0" err="1"/>
              <a:t>ini</a:t>
            </a:r>
            <a:r>
              <a:rPr lang="en-US" i="1" dirty="0"/>
              <a:t> </a:t>
            </a:r>
            <a:r>
              <a:rPr lang="en-US" i="1" dirty="0" err="1"/>
              <a:t>serta</a:t>
            </a:r>
            <a:r>
              <a:rPr lang="en-US" i="1" dirty="0"/>
              <a:t> </a:t>
            </a:r>
            <a:r>
              <a:rPr lang="en-US" i="1" dirty="0" err="1"/>
              <a:t>peraturan</a:t>
            </a:r>
            <a:r>
              <a:rPr lang="en-US" i="1" dirty="0"/>
              <a:t> </a:t>
            </a:r>
            <a:r>
              <a:rPr lang="en-US" i="1" dirty="0" err="1"/>
              <a:t>pelaksanaannya</a:t>
            </a:r>
            <a:r>
              <a:rPr lang="en-US" i="1" dirty="0"/>
              <a:t>.</a:t>
            </a:r>
            <a:endParaRPr lang="en-US" dirty="0"/>
          </a:p>
          <a:p>
            <a:r>
              <a:rPr lang="en-US" b="1" i="1" u="sng" dirty="0" err="1"/>
              <a:t>Rechts</a:t>
            </a:r>
            <a:r>
              <a:rPr lang="en-US" b="1" i="1" u="sng" dirty="0"/>
              <a:t> </a:t>
            </a:r>
            <a:r>
              <a:rPr lang="en-US" b="1" i="1" u="sng" dirty="0" err="1"/>
              <a:t>Persoon</a:t>
            </a:r>
            <a:r>
              <a:rPr lang="en-US" b="1" i="1" u="sng" dirty="0"/>
              <a:t>:</a:t>
            </a:r>
            <a:r>
              <a:rPr lang="en-US" b="1" i="1" dirty="0"/>
              <a:t> </a:t>
            </a:r>
            <a:r>
              <a:rPr lang="en-US" dirty="0" err="1"/>
              <a:t>Dianggap</a:t>
            </a:r>
            <a:r>
              <a:rPr lang="en-US" dirty="0"/>
              <a:t> </a:t>
            </a:r>
            <a:r>
              <a:rPr lang="en-US" dirty="0" err="1"/>
              <a:t>sebagai</a:t>
            </a:r>
            <a:r>
              <a:rPr lang="en-US" dirty="0"/>
              <a:t> </a:t>
            </a:r>
            <a:r>
              <a:rPr lang="en-US" dirty="0" err="1"/>
              <a:t>orang</a:t>
            </a:r>
            <a:r>
              <a:rPr lang="en-US" dirty="0"/>
              <a:t> </a:t>
            </a:r>
            <a:r>
              <a:rPr lang="en-US" dirty="0" err="1"/>
              <a:t>layaknya</a:t>
            </a:r>
            <a:r>
              <a:rPr lang="en-US" dirty="0"/>
              <a:t> </a:t>
            </a:r>
            <a:r>
              <a:rPr lang="en-US" i="1" dirty="0"/>
              <a:t>(</a:t>
            </a:r>
            <a:r>
              <a:rPr lang="en-US" i="1" dirty="0" err="1"/>
              <a:t>naturlijk</a:t>
            </a:r>
            <a:r>
              <a:rPr lang="en-US" i="1" dirty="0"/>
              <a:t> </a:t>
            </a:r>
            <a:r>
              <a:rPr lang="en-US" i="1" dirty="0" err="1"/>
              <a:t>persoon</a:t>
            </a:r>
            <a:r>
              <a:rPr lang="en-US" i="1" dirty="0"/>
              <a:t>)</a:t>
            </a:r>
            <a:r>
              <a:rPr lang="en-US" dirty="0"/>
              <a:t> </a:t>
            </a:r>
            <a:r>
              <a:rPr lang="en-US" dirty="0" err="1"/>
              <a:t>karena</a:t>
            </a:r>
            <a:r>
              <a:rPr lang="en-US" dirty="0"/>
              <a:t> </a:t>
            </a:r>
            <a:r>
              <a:rPr lang="en-US" dirty="0" err="1"/>
              <a:t>ditetapkan</a:t>
            </a:r>
            <a:r>
              <a:rPr lang="en-US" dirty="0"/>
              <a:t> </a:t>
            </a:r>
            <a:r>
              <a:rPr lang="en-US" dirty="0" err="1"/>
              <a:t>oleh</a:t>
            </a:r>
            <a:r>
              <a:rPr lang="en-US" dirty="0"/>
              <a:t> </a:t>
            </a:r>
            <a:r>
              <a:rPr lang="en-US" dirty="0" err="1"/>
              <a:t>hukum</a:t>
            </a:r>
            <a:r>
              <a:rPr lang="en-US" dirty="0"/>
              <a:t>, </a:t>
            </a:r>
            <a:r>
              <a:rPr lang="en-US" dirty="0" err="1"/>
              <a:t>dalam</a:t>
            </a:r>
            <a:r>
              <a:rPr lang="en-US" dirty="0"/>
              <a:t> </a:t>
            </a:r>
            <a:r>
              <a:rPr lang="en-US" dirty="0" err="1"/>
              <a:t>Bahasa</a:t>
            </a:r>
            <a:r>
              <a:rPr lang="en-US" dirty="0"/>
              <a:t> Indonesia </a:t>
            </a:r>
            <a:r>
              <a:rPr lang="en-US" dirty="0" err="1"/>
              <a:t>diterjemahkan</a:t>
            </a:r>
            <a:r>
              <a:rPr lang="en-US" dirty="0"/>
              <a:t> </a:t>
            </a:r>
            <a:r>
              <a:rPr lang="en-US" dirty="0" err="1"/>
              <a:t>sebagai</a:t>
            </a:r>
            <a:r>
              <a:rPr lang="en-US" dirty="0"/>
              <a:t> </a:t>
            </a:r>
            <a:r>
              <a:rPr lang="en-US" b="1" dirty="0"/>
              <a:t>“</a:t>
            </a:r>
            <a:r>
              <a:rPr lang="en-US" b="1" dirty="0" err="1"/>
              <a:t>Badan</a:t>
            </a:r>
            <a:r>
              <a:rPr lang="en-US" b="1" dirty="0"/>
              <a:t> </a:t>
            </a:r>
            <a:r>
              <a:rPr lang="en-US" b="1" dirty="0" err="1"/>
              <a:t>Hukum</a:t>
            </a:r>
            <a:r>
              <a:rPr lang="en-US" dirty="0"/>
              <a:t>”</a:t>
            </a:r>
            <a:r>
              <a:rPr lang="en-US" b="1" dirty="0"/>
              <a:t>.</a:t>
            </a:r>
            <a:endParaRPr lang="en-US" dirty="0"/>
          </a:p>
          <a:p>
            <a:r>
              <a:rPr lang="en-US" b="1" u="sng" dirty="0" err="1"/>
              <a:t>Artinya</a:t>
            </a:r>
            <a:r>
              <a:rPr lang="en-US" b="1" dirty="0"/>
              <a:t>: </a:t>
            </a:r>
            <a:r>
              <a:rPr lang="en-US" dirty="0" err="1"/>
              <a:t>sebagai</a:t>
            </a:r>
            <a:r>
              <a:rPr lang="en-US" dirty="0"/>
              <a:t> </a:t>
            </a:r>
            <a:r>
              <a:rPr lang="en-US" dirty="0" err="1"/>
              <a:t>badan</a:t>
            </a:r>
            <a:r>
              <a:rPr lang="en-US" dirty="0"/>
              <a:t>, </a:t>
            </a:r>
            <a:r>
              <a:rPr lang="en-US" dirty="0" err="1"/>
              <a:t>maka</a:t>
            </a:r>
            <a:r>
              <a:rPr lang="en-US" dirty="0"/>
              <a:t> </a:t>
            </a:r>
            <a:r>
              <a:rPr lang="en-US" dirty="0" err="1"/>
              <a:t>badan</a:t>
            </a:r>
            <a:r>
              <a:rPr lang="en-US" dirty="0"/>
              <a:t> </a:t>
            </a:r>
            <a:r>
              <a:rPr lang="en-US" dirty="0" err="1"/>
              <a:t>itu</a:t>
            </a:r>
            <a:r>
              <a:rPr lang="en-US" dirty="0"/>
              <a:t> </a:t>
            </a:r>
            <a:r>
              <a:rPr lang="en-US" dirty="0" err="1"/>
              <a:t>perlu</a:t>
            </a:r>
            <a:r>
              <a:rPr lang="en-US" dirty="0"/>
              <a:t> organ-organ: organ </a:t>
            </a:r>
            <a:r>
              <a:rPr lang="en-US" dirty="0" err="1"/>
              <a:t>penggerak</a:t>
            </a:r>
            <a:r>
              <a:rPr lang="en-US" dirty="0"/>
              <a:t> </a:t>
            </a:r>
            <a:r>
              <a:rPr lang="en-US" dirty="0" err="1"/>
              <a:t>atau</a:t>
            </a:r>
            <a:r>
              <a:rPr lang="en-US" dirty="0"/>
              <a:t> </a:t>
            </a:r>
            <a:r>
              <a:rPr lang="en-US" dirty="0" err="1"/>
              <a:t>pengurus</a:t>
            </a:r>
            <a:r>
              <a:rPr lang="en-US" dirty="0"/>
              <a:t>, organ </a:t>
            </a:r>
            <a:r>
              <a:rPr lang="en-US" dirty="0" err="1"/>
              <a:t>pengawas</a:t>
            </a:r>
            <a:r>
              <a:rPr lang="en-US" dirty="0"/>
              <a:t>, </a:t>
            </a:r>
            <a:r>
              <a:rPr lang="en-US" dirty="0" err="1"/>
              <a:t>dan</a:t>
            </a:r>
            <a:r>
              <a:rPr lang="en-US" dirty="0"/>
              <a:t> organ yang </a:t>
            </a:r>
            <a:r>
              <a:rPr lang="en-US" dirty="0" err="1"/>
              <a:t>dapat</a:t>
            </a:r>
            <a:r>
              <a:rPr lang="en-US" dirty="0"/>
              <a:t> “</a:t>
            </a:r>
            <a:r>
              <a:rPr lang="en-US" dirty="0" err="1"/>
              <a:t>mengangkat</a:t>
            </a:r>
            <a:r>
              <a:rPr lang="en-US" dirty="0"/>
              <a:t>” </a:t>
            </a:r>
            <a:r>
              <a:rPr lang="en-US" dirty="0" err="1"/>
              <a:t>dan</a:t>
            </a:r>
            <a:r>
              <a:rPr lang="en-US" dirty="0"/>
              <a:t> “</a:t>
            </a:r>
            <a:r>
              <a:rPr lang="en-US" dirty="0" err="1"/>
              <a:t>memberhentikan</a:t>
            </a:r>
            <a:r>
              <a:rPr lang="en-US" dirty="0"/>
              <a:t>” organ </a:t>
            </a:r>
            <a:r>
              <a:rPr lang="en-US" dirty="0" err="1"/>
              <a:t>lainnya</a:t>
            </a:r>
            <a:r>
              <a:rPr lang="en-US" dirty="0"/>
              <a:t> </a:t>
            </a:r>
            <a:r>
              <a:rPr lang="en-US" dirty="0" err="1"/>
              <a:t>itu</a:t>
            </a:r>
            <a:r>
              <a:rPr lang="en-US" dirty="0"/>
              <a:t>. </a:t>
            </a:r>
          </a:p>
          <a:p>
            <a:r>
              <a:rPr lang="en-US" dirty="0" err="1"/>
              <a:t>Sebagai</a:t>
            </a:r>
            <a:r>
              <a:rPr lang="en-US" dirty="0"/>
              <a:t> </a:t>
            </a:r>
            <a:r>
              <a:rPr lang="en-US" dirty="0" err="1"/>
              <a:t>badan</a:t>
            </a:r>
            <a:r>
              <a:rPr lang="en-US" dirty="0"/>
              <a:t> </a:t>
            </a:r>
            <a:r>
              <a:rPr lang="en-US" dirty="0" err="1"/>
              <a:t>hukum</a:t>
            </a:r>
            <a:r>
              <a:rPr lang="en-US" dirty="0"/>
              <a:t>, PT </a:t>
            </a:r>
            <a:r>
              <a:rPr lang="en-US" dirty="0" err="1"/>
              <a:t>memiliki</a:t>
            </a:r>
            <a:r>
              <a:rPr lang="en-US" dirty="0"/>
              <a:t> </a:t>
            </a:r>
            <a:r>
              <a:rPr lang="en-US" dirty="0" err="1"/>
              <a:t>harta</a:t>
            </a:r>
            <a:r>
              <a:rPr lang="en-US" dirty="0"/>
              <a:t> </a:t>
            </a:r>
            <a:r>
              <a:rPr lang="en-US" dirty="0" err="1"/>
              <a:t>dan</a:t>
            </a:r>
            <a:r>
              <a:rPr lang="en-US" dirty="0"/>
              <a:t> </a:t>
            </a:r>
            <a:r>
              <a:rPr lang="en-US" dirty="0" err="1"/>
              <a:t>kewajiban</a:t>
            </a:r>
            <a:r>
              <a:rPr lang="en-US" dirty="0"/>
              <a:t> </a:t>
            </a:r>
            <a:r>
              <a:rPr lang="en-US" dirty="0" err="1"/>
              <a:t>tersendiri</a:t>
            </a:r>
            <a:r>
              <a:rPr lang="en-US" dirty="0"/>
              <a:t>, </a:t>
            </a:r>
            <a:r>
              <a:rPr lang="en-US" dirty="0" err="1"/>
              <a:t>terpisah</a:t>
            </a:r>
            <a:r>
              <a:rPr lang="en-US" dirty="0"/>
              <a:t> </a:t>
            </a:r>
            <a:r>
              <a:rPr lang="en-US" dirty="0" err="1"/>
              <a:t>dari</a:t>
            </a:r>
            <a:r>
              <a:rPr lang="en-US" dirty="0"/>
              <a:t> </a:t>
            </a:r>
            <a:r>
              <a:rPr lang="en-US" dirty="0" err="1"/>
              <a:t>pemegang</a:t>
            </a:r>
            <a:r>
              <a:rPr lang="en-US" dirty="0"/>
              <a:t> </a:t>
            </a:r>
            <a:r>
              <a:rPr lang="en-US" dirty="0" err="1"/>
              <a:t>saham</a:t>
            </a:r>
            <a:r>
              <a:rPr lang="en-US" dirty="0"/>
              <a:t> </a:t>
            </a:r>
            <a:r>
              <a:rPr lang="en-US" dirty="0" err="1"/>
              <a:t>dan</a:t>
            </a:r>
            <a:r>
              <a:rPr lang="en-US" dirty="0"/>
              <a:t> </a:t>
            </a:r>
            <a:r>
              <a:rPr lang="en-US" dirty="0" err="1"/>
              <a:t>pengurusnya</a:t>
            </a:r>
            <a:r>
              <a:rPr lang="en-US" dirty="0"/>
              <a:t>, yang </a:t>
            </a:r>
            <a:r>
              <a:rPr lang="en-US" dirty="0" err="1"/>
              <a:t>hanya</a:t>
            </a:r>
            <a:r>
              <a:rPr lang="en-US" dirty="0"/>
              <a:t> </a:t>
            </a:r>
            <a:r>
              <a:rPr lang="en-US" dirty="0" err="1"/>
              <a:t>dapat</a:t>
            </a:r>
            <a:r>
              <a:rPr lang="en-US" dirty="0"/>
              <a:t> </a:t>
            </a:r>
            <a:r>
              <a:rPr lang="en-US" dirty="0" err="1"/>
              <a:t>dipergunakan</a:t>
            </a:r>
            <a:r>
              <a:rPr lang="en-US" dirty="0"/>
              <a:t> </a:t>
            </a:r>
            <a:r>
              <a:rPr lang="en-US" dirty="0" err="1"/>
              <a:t>untuk</a:t>
            </a:r>
            <a:r>
              <a:rPr lang="en-US" dirty="0"/>
              <a:t> </a:t>
            </a:r>
            <a:r>
              <a:rPr lang="en-US" dirty="0" err="1"/>
              <a:t>kepentingan</a:t>
            </a:r>
            <a:r>
              <a:rPr lang="en-US" dirty="0"/>
              <a:t> Perseroan. </a:t>
            </a:r>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u="sng" dirty="0"/>
              <a:t>Oleh karena itu, memiliki karakteristik sebagai berikut: </a:t>
            </a:r>
            <a:endParaRPr lang="en-US" dirty="0"/>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a:pPr>
            <a:r>
              <a:rPr lang="de-DE" sz="2400" b="1" dirty="0"/>
              <a:t>Saham </a:t>
            </a:r>
            <a:r>
              <a:rPr lang="de-DE" sz="2400" dirty="0"/>
              <a:t>yang</a:t>
            </a:r>
            <a:r>
              <a:rPr lang="de-DE" sz="2400" b="1" dirty="0"/>
              <a:t> </a:t>
            </a:r>
            <a:r>
              <a:rPr lang="de-DE" sz="2400" dirty="0"/>
              <a:t>disetor oleh pemegang saham merupakan milik perseroan, dan tidak dapat dipergunakan oleh pemegang saham, dan hanya untuk perseroan</a:t>
            </a:r>
            <a:r>
              <a:rPr lang="de-DE" sz="2400" b="1" dirty="0"/>
              <a:t>.</a:t>
            </a:r>
            <a:endParaRPr lang="en-US" sz="2400" dirty="0"/>
          </a:p>
          <a:p>
            <a:pPr marL="514350" lvl="0" indent="-514350">
              <a:buFont typeface="+mj-lt"/>
              <a:buAutoNum type="arabicPeriod"/>
            </a:pPr>
            <a:r>
              <a:rPr lang="de-DE" sz="2400" dirty="0"/>
              <a:t>Karena didirikan berdasarkan </a:t>
            </a:r>
            <a:r>
              <a:rPr lang="de-DE" sz="2400" b="1" dirty="0"/>
              <a:t>perjanjian</a:t>
            </a:r>
            <a:r>
              <a:rPr lang="de-DE" sz="2400" dirty="0"/>
              <a:t>, maka harus didirikan oleh 2 (dua) orang atau lebih dengan akta notaris dalam bahasa Indonesia (Pasal 7 ayat 1 UU PT).</a:t>
            </a:r>
            <a:endParaRPr lang="en-US" sz="2400" dirty="0"/>
          </a:p>
          <a:p>
            <a:pPr marL="514350" lvl="0" indent="-514350">
              <a:buFont typeface="+mj-lt"/>
              <a:buAutoNum type="arabicPeriod"/>
            </a:pPr>
            <a:r>
              <a:rPr lang="en-US" sz="2400" dirty="0" err="1"/>
              <a:t>Setiap</a:t>
            </a:r>
            <a:r>
              <a:rPr lang="en-US" sz="2400" dirty="0"/>
              <a:t> </a:t>
            </a:r>
            <a:r>
              <a:rPr lang="en-US" sz="2400" dirty="0" err="1"/>
              <a:t>pendiri</a:t>
            </a:r>
            <a:r>
              <a:rPr lang="en-US" sz="2400" dirty="0"/>
              <a:t> </a:t>
            </a:r>
            <a:r>
              <a:rPr lang="en-US" sz="2400" dirty="0" err="1"/>
              <a:t>perseroan</a:t>
            </a:r>
            <a:r>
              <a:rPr lang="en-US" sz="2400" dirty="0"/>
              <a:t> </a:t>
            </a:r>
            <a:r>
              <a:rPr lang="en-US" sz="2400" dirty="0" err="1"/>
              <a:t>wajib</a:t>
            </a:r>
            <a:r>
              <a:rPr lang="en-US" sz="2400" dirty="0"/>
              <a:t> </a:t>
            </a:r>
            <a:r>
              <a:rPr lang="en-US" sz="2400" dirty="0" err="1"/>
              <a:t>mengambil</a:t>
            </a:r>
            <a:r>
              <a:rPr lang="en-US" sz="2400" dirty="0"/>
              <a:t> </a:t>
            </a:r>
            <a:r>
              <a:rPr lang="en-US" sz="2400" dirty="0" err="1"/>
              <a:t>bagian</a:t>
            </a:r>
            <a:r>
              <a:rPr lang="en-US" sz="2400" dirty="0"/>
              <a:t> </a:t>
            </a:r>
            <a:r>
              <a:rPr lang="en-US" sz="2400" dirty="0" err="1"/>
              <a:t>saham</a:t>
            </a:r>
            <a:r>
              <a:rPr lang="en-US" sz="2400" dirty="0"/>
              <a:t> </a:t>
            </a:r>
            <a:r>
              <a:rPr lang="en-US" sz="2400" dirty="0" err="1"/>
              <a:t>pada</a:t>
            </a:r>
            <a:r>
              <a:rPr lang="en-US" sz="2400" dirty="0"/>
              <a:t> </a:t>
            </a:r>
            <a:r>
              <a:rPr lang="en-US" sz="2400" dirty="0" err="1"/>
              <a:t>perseroan</a:t>
            </a:r>
            <a:r>
              <a:rPr lang="en-US" sz="2400" dirty="0"/>
              <a:t> </a:t>
            </a:r>
            <a:r>
              <a:rPr lang="en-US" sz="2400" dirty="0" err="1"/>
              <a:t>pada</a:t>
            </a:r>
            <a:r>
              <a:rPr lang="en-US" sz="2400" dirty="0"/>
              <a:t> </a:t>
            </a:r>
            <a:r>
              <a:rPr lang="en-US" sz="2400" dirty="0" err="1"/>
              <a:t>saat</a:t>
            </a:r>
            <a:r>
              <a:rPr lang="en-US" sz="2400" dirty="0"/>
              <a:t> </a:t>
            </a:r>
            <a:r>
              <a:rPr lang="en-US" sz="2400" dirty="0" err="1"/>
              <a:t>perseroan</a:t>
            </a:r>
            <a:r>
              <a:rPr lang="en-US" sz="2400" dirty="0"/>
              <a:t> </a:t>
            </a:r>
            <a:r>
              <a:rPr lang="en-US" sz="2400" dirty="0" err="1"/>
              <a:t>didirikan</a:t>
            </a:r>
            <a:r>
              <a:rPr lang="en-US" sz="2400" dirty="0"/>
              <a:t> (</a:t>
            </a:r>
            <a:r>
              <a:rPr lang="en-US" sz="2400" dirty="0" err="1"/>
              <a:t>Pasal</a:t>
            </a:r>
            <a:r>
              <a:rPr lang="en-US" sz="2400" dirty="0"/>
              <a:t> 7 </a:t>
            </a:r>
            <a:r>
              <a:rPr lang="en-US" sz="2400" dirty="0" err="1"/>
              <a:t>ayat</a:t>
            </a:r>
            <a:r>
              <a:rPr lang="en-US" sz="2400" dirty="0"/>
              <a:t> 2 UU PT).</a:t>
            </a:r>
          </a:p>
          <a:p>
            <a:pPr marL="514350" indent="-514350">
              <a:buFont typeface="+mj-lt"/>
              <a:buAutoNum type="arabicPeriod"/>
            </a:pPr>
            <a:r>
              <a:rPr lang="de-DE" sz="2400" dirty="0"/>
              <a:t>Terhadap Perseroan berlaku UU ini, </a:t>
            </a:r>
            <a:r>
              <a:rPr lang="de-DE" sz="2400" b="1" dirty="0"/>
              <a:t>anggaran dasar perseroan</a:t>
            </a:r>
            <a:r>
              <a:rPr lang="de-DE" sz="2400" dirty="0"/>
              <a:t>, dan ketentuan peraturan perundang-undangan lainnya</a:t>
            </a:r>
          </a:p>
          <a:p>
            <a:pPr marL="514350" lvl="0" indent="-514350">
              <a:buFont typeface="+mj-lt"/>
              <a:buAutoNum type="arabicPeriod"/>
            </a:pPr>
            <a:r>
              <a:rPr lang="de-DE" sz="2400" b="1" dirty="0"/>
              <a:t>Perseroan</a:t>
            </a:r>
            <a:r>
              <a:rPr lang="de-DE" sz="2400" dirty="0"/>
              <a:t> memperoleh </a:t>
            </a:r>
            <a:r>
              <a:rPr lang="de-DE" sz="2400" b="1" dirty="0"/>
              <a:t>status badan hukum</a:t>
            </a:r>
            <a:r>
              <a:rPr lang="de-DE" sz="2400" dirty="0"/>
              <a:t> pada tanggal diterbitkannya Keputusan Menteri mengenai pengesahan badan hukum Perseroan (Pasal 7 ayat 4 UU PT).</a:t>
            </a:r>
            <a:endParaRPr lang="en-US" sz="2400"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8084"/>
            <a:ext cx="10515600" cy="5661831"/>
          </a:xfrm>
        </p:spPr>
        <p:txBody>
          <a:bodyPr>
            <a:normAutofit fontScale="92500" lnSpcReduction="20000"/>
          </a:bodyPr>
          <a:lstStyle/>
          <a:p>
            <a:pPr marL="514350" lvl="0" indent="-514350">
              <a:buFont typeface="+mj-lt"/>
              <a:buAutoNum type="arabicPeriod" startAt="6"/>
            </a:pPr>
            <a:r>
              <a:rPr lang="de-DE" b="1" dirty="0"/>
              <a:t>Perseroan</a:t>
            </a:r>
            <a:r>
              <a:rPr lang="de-DE" dirty="0"/>
              <a:t> harus mempunyai </a:t>
            </a:r>
            <a:r>
              <a:rPr lang="de-DE" b="1" dirty="0"/>
              <a:t>maksud dan tujuan serta kegiatan usaha</a:t>
            </a:r>
            <a:r>
              <a:rPr lang="de-DE" dirty="0"/>
              <a:t> yang dicantumkan dalam anggaran dasar Perseroan sesuai dengan ketentuan peraturan perundang-undangan (Pasal 18 UUPT). </a:t>
            </a:r>
            <a:endParaRPr lang="en-US" dirty="0"/>
          </a:p>
          <a:p>
            <a:pPr marL="514350" lvl="0" indent="-514350">
              <a:buFont typeface="+mj-lt"/>
              <a:buAutoNum type="arabicPeriod" startAt="7"/>
            </a:pPr>
            <a:r>
              <a:rPr lang="de-DE" b="1" dirty="0"/>
              <a:t>Pemegang saham</a:t>
            </a:r>
            <a:r>
              <a:rPr lang="de-DE" dirty="0"/>
              <a:t> Perseroan tidak bertanggung jawab secara pribadi atas perikatan yang dibuat atas nama perseroan dan tidak bertanggung jawab atas kerugian Perseroan melebihi saham yang dimiliki (Pasal 3 UU PT).</a:t>
            </a:r>
            <a:endParaRPr lang="en-US" dirty="0"/>
          </a:p>
          <a:p>
            <a:pPr marL="514350" lvl="0" indent="-514350">
              <a:buFont typeface="+mj-lt"/>
              <a:buAutoNum type="arabicPeriod" startAt="7"/>
            </a:pPr>
            <a:r>
              <a:rPr lang="de-DE" b="1" dirty="0"/>
              <a:t>Organ Perseroan</a:t>
            </a:r>
            <a:r>
              <a:rPr lang="de-DE" dirty="0"/>
              <a:t> adalah Rapat Umum Pemegang Saham (RUPS), Direksi dan Dewan Komisaris (Pasal 1 angka 2 UU PT).</a:t>
            </a:r>
            <a:endParaRPr lang="en-US" dirty="0"/>
          </a:p>
          <a:p>
            <a:pPr marL="514350" lvl="0" indent="-514350">
              <a:buFont typeface="+mj-lt"/>
              <a:buAutoNum type="arabicPeriod" startAt="7"/>
            </a:pPr>
            <a:r>
              <a:rPr lang="de-DE" b="1" dirty="0"/>
              <a:t>RUPS</a:t>
            </a:r>
            <a:r>
              <a:rPr lang="de-DE" dirty="0"/>
              <a:t> adalah organ Perseroan yang mempunyai wewenang yang tidak diberikan kepada Direksi atau Dewan Komisaris dalam batas yang ditentukan dalam UU ini dan/atau Anggaran Dasar (Pasal 1 angka 4 UU PT).</a:t>
            </a:r>
            <a:endParaRPr lang="en-US" dirty="0"/>
          </a:p>
          <a:p>
            <a:pPr marL="514350" lvl="0" indent="-514350">
              <a:buFont typeface="+mj-lt"/>
              <a:buAutoNum type="arabicPeriod" startAt="7"/>
            </a:pPr>
            <a:r>
              <a:rPr lang="de-DE" b="1" dirty="0"/>
              <a:t>Direksi</a:t>
            </a:r>
            <a:r>
              <a:rPr lang="de-DE" dirty="0"/>
              <a:t> adalah organ Perseroan yang berwenang dan bertanggung jawab penuh atas pengurusan Perseroan untuk kepentingan Perseroan, sesuai dengan maksud dan tujuan Perseroan serta mewakili Perseroan, baik di dalam maupun di luar pengadilan sesuai dengan ketentuan Anggaran Dasar (Pasal 1 angka 5 UU PT). </a:t>
            </a: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6497500"/>
            <a:ext cx="12205649" cy="362295"/>
            <a:chOff x="-1" y="6409479"/>
            <a:chExt cx="12205649" cy="423018"/>
          </a:xfrm>
        </p:grpSpPr>
        <p:pic>
          <p:nvPicPr>
            <p:cNvPr id="5" name="Picture 4"/>
            <p:cNvPicPr>
              <a:picLocks noChangeAspect="1"/>
            </p:cNvPicPr>
            <p:nvPr/>
          </p:nvPicPr>
          <p:blipFill rotWithShape="1">
            <a:blip r:embed="rId2"/>
            <a:srcRect l="40877" t="29110" r="44518" b="65812"/>
            <a:stretch/>
          </p:blipFill>
          <p:spPr>
            <a:xfrm>
              <a:off x="8884693" y="6409479"/>
              <a:ext cx="3320955" cy="423018"/>
            </a:xfrm>
            <a:prstGeom prst="rect">
              <a:avLst/>
            </a:prstGeom>
          </p:spPr>
        </p:pic>
        <p:sp>
          <p:nvSpPr>
            <p:cNvPr id="6" name="Rectangle 5"/>
            <p:cNvSpPr/>
            <p:nvPr/>
          </p:nvSpPr>
          <p:spPr>
            <a:xfrm>
              <a:off x="-1" y="6409479"/>
              <a:ext cx="8884694" cy="42301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Bodoni MT Condensed" panose="02070606080606020203" pitchFamily="18" charset="0"/>
                </a:rPr>
                <a:t>Accounting Department - Informatics and Business Institute of </a:t>
              </a:r>
              <a:r>
                <a:rPr lang="en-US" dirty="0" err="1">
                  <a:latin typeface="Bodoni MT Condensed" panose="02070606080606020203" pitchFamily="18" charset="0"/>
                </a:rPr>
                <a:t>Darmajaya</a:t>
              </a:r>
              <a:r>
                <a:rPr lang="en-US" dirty="0">
                  <a:latin typeface="Bodoni MT Condensed" panose="02070606080606020203" pitchFamily="18" charset="0"/>
                </a:rPr>
                <a:t>, Lampung, Indonesia</a:t>
              </a:r>
              <a:endParaRPr lang="id-ID" dirty="0"/>
            </a:p>
          </p:txBody>
        </p:sp>
        <p:sp>
          <p:nvSpPr>
            <p:cNvPr id="7" name="Rectangle 6"/>
            <p:cNvSpPr/>
            <p:nvPr/>
          </p:nvSpPr>
          <p:spPr>
            <a:xfrm>
              <a:off x="9746435" y="6409479"/>
              <a:ext cx="1725152" cy="395298"/>
            </a:xfrm>
            <a:prstGeom prst="rect">
              <a:avLst/>
            </a:prstGeom>
          </p:spPr>
          <p:txBody>
            <a:bodyPr wrap="none">
              <a:spAutoFit/>
            </a:bodyPr>
            <a:lstStyle/>
            <a:p>
              <a:r>
                <a:rPr lang="en-US" sz="1600" b="1" dirty="0">
                  <a:latin typeface="Roboto"/>
                </a:rPr>
                <a:t>darmajaya.ac.id</a:t>
              </a:r>
              <a:endParaRPr lang="en-US" sz="1600" b="1" dirty="0"/>
            </a:p>
          </p:txBody>
        </p:sp>
      </p:grpSp>
      <p:sp>
        <p:nvSpPr>
          <p:cNvPr id="11" name="object 4">
            <a:extLst>
              <a:ext uri="{FF2B5EF4-FFF2-40B4-BE49-F238E27FC236}">
                <a16:creationId xmlns:a16="http://schemas.microsoft.com/office/drawing/2014/main" id="{A7EDBC23-F341-48F3-B98F-A615F7A7D311}"/>
              </a:ext>
            </a:extLst>
          </p:cNvPr>
          <p:cNvSpPr txBox="1"/>
          <p:nvPr/>
        </p:nvSpPr>
        <p:spPr>
          <a:xfrm>
            <a:off x="11910907" y="6882301"/>
            <a:ext cx="281093" cy="725840"/>
          </a:xfrm>
          <a:prstGeom prst="rect">
            <a:avLst/>
          </a:prstGeom>
        </p:spPr>
        <p:txBody>
          <a:bodyPr vert="horz" wrap="square" lIns="0" tIns="78740" rIns="0" bIns="0" rtlCol="0">
            <a:spAutoFit/>
          </a:bodyPr>
          <a:lstStyle/>
          <a:p>
            <a:pPr marL="130383">
              <a:spcBef>
                <a:spcPts val="620"/>
              </a:spcBef>
            </a:pPr>
            <a:fld id="{81D60167-4931-47E6-BA6A-407CBD079E47}" type="slidenum">
              <a:rPr sz="1400" spc="-7" dirty="0">
                <a:solidFill>
                  <a:prstClr val="black"/>
                </a:solidFill>
                <a:latin typeface="Arial"/>
                <a:cs typeface="Arial"/>
              </a:rPr>
              <a:pPr marL="130383">
                <a:spcBef>
                  <a:spcPts val="620"/>
                </a:spcBef>
              </a:pPr>
              <a:t>3</a:t>
            </a:fld>
            <a:endParaRPr sz="1400">
              <a:solidFill>
                <a:prstClr val="black"/>
              </a:solidFill>
              <a:latin typeface="Arial"/>
              <a:cs typeface="Arial"/>
            </a:endParaRPr>
          </a:p>
        </p:txBody>
      </p:sp>
      <p:sp>
        <p:nvSpPr>
          <p:cNvPr id="10" name="object 2">
            <a:extLst>
              <a:ext uri="{FF2B5EF4-FFF2-40B4-BE49-F238E27FC236}">
                <a16:creationId xmlns:a16="http://schemas.microsoft.com/office/drawing/2014/main" id="{277B545C-5F17-431E-A660-6F63F18BABB4}"/>
              </a:ext>
            </a:extLst>
          </p:cNvPr>
          <p:cNvSpPr txBox="1"/>
          <p:nvPr/>
        </p:nvSpPr>
        <p:spPr>
          <a:xfrm>
            <a:off x="230421" y="787025"/>
            <a:ext cx="11420473" cy="5403188"/>
          </a:xfrm>
          <a:prstGeom prst="rect">
            <a:avLst/>
          </a:prstGeom>
        </p:spPr>
        <p:txBody>
          <a:bodyPr vert="horz" wrap="square" lIns="0" tIns="16933" rIns="0" bIns="0" rtlCol="0">
            <a:spAutoFit/>
          </a:bodyPr>
          <a:lstStyle/>
          <a:p>
            <a:pPr marL="408930" marR="70272" lvl="0" indent="-380990" algn="just" defTabSz="914400" eaLnBrk="1" fontAlgn="auto" latinLnBrk="0" hangingPunct="1">
              <a:lnSpc>
                <a:spcPct val="100000"/>
              </a:lnSpc>
              <a:spcAft>
                <a:spcPts val="0"/>
              </a:spcAft>
              <a:buClrTx/>
              <a:buSzTx/>
              <a:buFont typeface="Wingdings"/>
              <a:buChar char=""/>
              <a:tabLst>
                <a:tab pos="409776" algn="l"/>
              </a:tabLst>
              <a:defRPr/>
            </a:pPr>
            <a:r>
              <a:rPr kumimoji="0" sz="2500" b="0" i="0" u="none" strike="noStrike" kern="0" cap="none" spc="-7" normalizeH="0" baseline="0" noProof="0" dirty="0">
                <a:ln>
                  <a:noFill/>
                </a:ln>
                <a:solidFill>
                  <a:prstClr val="black"/>
                </a:solidFill>
                <a:effectLst/>
                <a:uLnTx/>
                <a:uFillTx/>
                <a:latin typeface="Maiandra GD" panose="020E0502030308020204" pitchFamily="34" charset="0"/>
                <a:cs typeface="Aldhabi" panose="01000000000000000000" pitchFamily="2" charset="-78"/>
              </a:rPr>
              <a:t>Bagaimana hubungan antara </a:t>
            </a:r>
            <a:r>
              <a:rPr kumimoji="0"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tarif pajak </a:t>
            </a:r>
            <a:r>
              <a:rPr kumimoji="0" sz="2500" b="0" i="0" u="none" strike="noStrike" kern="0" cap="none" spc="-7" normalizeH="0" baseline="0" noProof="0" dirty="0">
                <a:ln>
                  <a:noFill/>
                </a:ln>
                <a:solidFill>
                  <a:prstClr val="black"/>
                </a:solidFill>
                <a:effectLst/>
                <a:uLnTx/>
                <a:uFillTx/>
                <a:latin typeface="Maiandra GD" panose="020E0502030308020204" pitchFamily="34" charset="0"/>
                <a:cs typeface="Aldhabi" panose="01000000000000000000" pitchFamily="2" charset="-78"/>
              </a:rPr>
              <a:t>penghasilan orang pribadi dan </a:t>
            </a:r>
            <a:r>
              <a:rPr kumimoji="0"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tarif  </a:t>
            </a:r>
            <a:r>
              <a:rPr kumimoji="0" sz="2500" b="0" i="0" u="none" strike="noStrike" kern="0" cap="none" spc="-7" normalizeH="0" baseline="0" noProof="0" dirty="0">
                <a:ln>
                  <a:noFill/>
                </a:ln>
                <a:solidFill>
                  <a:prstClr val="black"/>
                </a:solidFill>
                <a:effectLst/>
                <a:uLnTx/>
                <a:uFillTx/>
                <a:latin typeface="Maiandra GD" panose="020E0502030308020204" pitchFamily="34" charset="0"/>
                <a:cs typeface="Aldhabi" panose="01000000000000000000" pitchFamily="2" charset="-78"/>
              </a:rPr>
              <a:t>pajak penghasilan wajib pajak badan, </a:t>
            </a:r>
            <a:r>
              <a:rPr kumimoji="0"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termasuk </a:t>
            </a:r>
            <a:r>
              <a:rPr kumimoji="0" sz="2500" b="0" i="0" u="none" strike="noStrike" kern="0" cap="none" spc="-7" normalizeH="0" baseline="0" noProof="0" dirty="0">
                <a:ln>
                  <a:noFill/>
                </a:ln>
                <a:solidFill>
                  <a:prstClr val="black"/>
                </a:solidFill>
                <a:effectLst/>
                <a:uLnTx/>
                <a:uFillTx/>
                <a:latin typeface="Maiandra GD" panose="020E0502030308020204" pitchFamily="34" charset="0"/>
                <a:cs typeface="Aldhabi" panose="01000000000000000000" pitchFamily="2" charset="-78"/>
              </a:rPr>
              <a:t>ketentuan </a:t>
            </a:r>
            <a:r>
              <a:rPr kumimoji="0" sz="2500" b="0" i="0" u="none" strike="noStrike" kern="0" cap="none" spc="-7" normalizeH="0" baseline="0" noProof="0" dirty="0" err="1">
                <a:ln>
                  <a:noFill/>
                </a:ln>
                <a:solidFill>
                  <a:prstClr val="black"/>
                </a:solidFill>
                <a:effectLst/>
                <a:uLnTx/>
                <a:uFillTx/>
                <a:latin typeface="Maiandra GD" panose="020E0502030308020204" pitchFamily="34" charset="0"/>
                <a:cs typeface="Aldhabi" panose="01000000000000000000" pitchFamily="2" charset="-78"/>
              </a:rPr>
              <a:t>khusus</a:t>
            </a:r>
            <a:r>
              <a:rPr kumimoji="0" sz="2500" b="0" i="0" u="none" strike="noStrike" kern="0" cap="none" spc="-7" normalizeH="0" baseline="0" noProof="0" dirty="0">
                <a:ln>
                  <a:noFill/>
                </a:ln>
                <a:solidFill>
                  <a:prstClr val="black"/>
                </a:solidFill>
                <a:effectLst/>
                <a:uLnTx/>
                <a:uFillTx/>
                <a:latin typeface="Maiandra GD" panose="020E0502030308020204" pitchFamily="34" charset="0"/>
                <a:cs typeface="Aldhabi" panose="01000000000000000000" pitchFamily="2" charset="-78"/>
              </a:rPr>
              <a:t> yang</a:t>
            </a:r>
            <a:r>
              <a:rPr kumimoji="0" lang="en-US" sz="2500" b="0" i="0" u="none" strike="noStrike" kern="0" cap="none" spc="-7" normalizeH="0" baseline="0" noProof="0" dirty="0">
                <a:ln>
                  <a:noFill/>
                </a:ln>
                <a:solidFill>
                  <a:prstClr val="black"/>
                </a:solidFill>
                <a:effectLst/>
                <a:uLnTx/>
                <a:uFillTx/>
                <a:latin typeface="Maiandra GD" panose="020E0502030308020204" pitchFamily="34" charset="0"/>
                <a:cs typeface="Aldhabi" panose="01000000000000000000" pitchFamily="2" charset="-78"/>
              </a:rPr>
              <a:t> </a:t>
            </a:r>
            <a:r>
              <a:rPr kumimoji="0" sz="2500" b="0" i="0" u="none" strike="noStrike" kern="0" cap="none" spc="-7" normalizeH="0" baseline="0" noProof="0" dirty="0" err="1">
                <a:ln>
                  <a:noFill/>
                </a:ln>
                <a:solidFill>
                  <a:prstClr val="black"/>
                </a:solidFill>
                <a:effectLst/>
                <a:uLnTx/>
                <a:uFillTx/>
                <a:latin typeface="Maiandra GD" panose="020E0502030308020204" pitchFamily="34" charset="0"/>
                <a:cs typeface="Aldhabi" panose="01000000000000000000" pitchFamily="2" charset="-78"/>
              </a:rPr>
              <a:t>mengatur</a:t>
            </a:r>
            <a:r>
              <a:rPr kumimoji="0" sz="2500" b="0" i="0" u="none" strike="noStrike" kern="0" cap="none" spc="-7" normalizeH="0" baseline="0" noProof="0" dirty="0">
                <a:ln>
                  <a:noFill/>
                </a:ln>
                <a:solidFill>
                  <a:prstClr val="black"/>
                </a:solidFill>
                <a:effectLst/>
                <a:uLnTx/>
                <a:uFillTx/>
                <a:latin typeface="Maiandra GD" panose="020E0502030308020204" pitchFamily="34" charset="0"/>
                <a:cs typeface="Aldhabi" panose="01000000000000000000" pitchFamily="2" charset="-78"/>
              </a:rPr>
              <a:t> hal</a:t>
            </a:r>
            <a:r>
              <a:rPr kumimoji="0" sz="2500" b="0" i="0" u="none" strike="noStrike" kern="0" cap="none" spc="-20" normalizeH="0" baseline="0" noProof="0" dirty="0">
                <a:ln>
                  <a:noFill/>
                </a:ln>
                <a:solidFill>
                  <a:prstClr val="black"/>
                </a:solidFill>
                <a:effectLst/>
                <a:uLnTx/>
                <a:uFillTx/>
                <a:latin typeface="Maiandra GD" panose="020E0502030308020204" pitchFamily="34" charset="0"/>
                <a:cs typeface="Aldhabi" panose="01000000000000000000" pitchFamily="2" charset="-78"/>
              </a:rPr>
              <a:t> </a:t>
            </a:r>
            <a:r>
              <a:rPr kumimoji="0"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itu.</a:t>
            </a:r>
          </a:p>
          <a:p>
            <a:pPr marL="408930" marR="637524" lvl="0" indent="-380990" algn="just" defTabSz="914400" eaLnBrk="1" fontAlgn="auto" latinLnBrk="0" hangingPunct="1">
              <a:lnSpc>
                <a:spcPct val="100000"/>
              </a:lnSpc>
              <a:spcAft>
                <a:spcPts val="0"/>
              </a:spcAft>
              <a:buClrTx/>
              <a:buSzTx/>
              <a:buFont typeface="Wingdings"/>
              <a:buChar char=""/>
              <a:tabLst>
                <a:tab pos="409776" algn="l"/>
              </a:tabLst>
              <a:defRPr/>
            </a:pPr>
            <a:r>
              <a:rPr kumimoji="0" sz="2500" b="0" i="0" u="none" strike="noStrike" kern="0" cap="none" spc="-7" normalizeH="0" baseline="0" noProof="0" dirty="0">
                <a:ln>
                  <a:noFill/>
                </a:ln>
                <a:solidFill>
                  <a:prstClr val="black"/>
                </a:solidFill>
                <a:effectLst/>
                <a:uLnTx/>
                <a:uFillTx/>
                <a:latin typeface="Maiandra GD" panose="020E0502030308020204" pitchFamily="34" charset="0"/>
                <a:cs typeface="Aldhabi" panose="01000000000000000000" pitchFamily="2" charset="-78"/>
              </a:rPr>
              <a:t>Pengenaan pajak penghasilan secara berganda, </a:t>
            </a:r>
            <a:r>
              <a:rPr kumimoji="0"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baik </a:t>
            </a:r>
            <a:r>
              <a:rPr kumimoji="0" sz="2500" b="0" i="0" u="none" strike="noStrike" kern="0" cap="none" spc="-7" normalizeH="0" baseline="0" noProof="0" dirty="0">
                <a:ln>
                  <a:noFill/>
                </a:ln>
                <a:solidFill>
                  <a:prstClr val="black"/>
                </a:solidFill>
                <a:effectLst/>
                <a:uLnTx/>
                <a:uFillTx/>
                <a:latin typeface="Maiandra GD" panose="020E0502030308020204" pitchFamily="34" charset="0"/>
                <a:cs typeface="Aldhabi" panose="01000000000000000000" pitchFamily="2" charset="-78"/>
              </a:rPr>
              <a:t>atas </a:t>
            </a:r>
            <a:r>
              <a:rPr kumimoji="0"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laba </a:t>
            </a:r>
            <a:r>
              <a:rPr kumimoji="0" sz="2500" b="0" i="0" u="none" strike="noStrike" kern="0" cap="none" spc="-7" normalizeH="0" baseline="0" noProof="0" dirty="0">
                <a:ln>
                  <a:noFill/>
                </a:ln>
                <a:solidFill>
                  <a:prstClr val="black"/>
                </a:solidFill>
                <a:effectLst/>
                <a:uLnTx/>
                <a:uFillTx/>
                <a:latin typeface="Maiandra GD" panose="020E0502030308020204" pitchFamily="34" charset="0"/>
                <a:cs typeface="Aldhabi" panose="01000000000000000000" pitchFamily="2" charset="-78"/>
              </a:rPr>
              <a:t>usaha,  maupun penghasilan dari pembagian keuntungan (dividen) kepada para  pemegang</a:t>
            </a:r>
            <a:r>
              <a:rPr kumimoji="0" sz="2500" b="0" i="0" u="none" strike="noStrike" kern="0" cap="none" spc="-27" normalizeH="0" baseline="0" noProof="0" dirty="0">
                <a:ln>
                  <a:noFill/>
                </a:ln>
                <a:solidFill>
                  <a:prstClr val="black"/>
                </a:solidFill>
                <a:effectLst/>
                <a:uLnTx/>
                <a:uFillTx/>
                <a:latin typeface="Maiandra GD" panose="020E0502030308020204" pitchFamily="34" charset="0"/>
                <a:cs typeface="Aldhabi" panose="01000000000000000000" pitchFamily="2" charset="-78"/>
              </a:rPr>
              <a:t> </a:t>
            </a:r>
            <a:r>
              <a:rPr kumimoji="0"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saham.</a:t>
            </a:r>
          </a:p>
          <a:p>
            <a:pPr marL="354744" marR="6773" lvl="0" indent="-338658" defTabSz="914400" eaLnBrk="1" fontAlgn="auto" latinLnBrk="0" hangingPunct="1">
              <a:lnSpc>
                <a:spcPct val="100000"/>
              </a:lnSpc>
              <a:spcAft>
                <a:spcPts val="0"/>
              </a:spcAft>
              <a:buClrTx/>
              <a:buSzTx/>
              <a:buFont typeface="Wingdings"/>
              <a:buChar char=""/>
              <a:tabLst>
                <a:tab pos="397923" algn="l"/>
              </a:tabLst>
              <a:defRPr/>
            </a:pPr>
            <a:r>
              <a:rPr kumimoji="0"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	</a:t>
            </a:r>
            <a:r>
              <a:rPr kumimoji="0" sz="2500" b="0" i="0" u="none" strike="noStrike" kern="0" cap="none" spc="-7" normalizeH="0" baseline="0" noProof="0" dirty="0">
                <a:ln>
                  <a:noFill/>
                </a:ln>
                <a:solidFill>
                  <a:prstClr val="black"/>
                </a:solidFill>
                <a:effectLst/>
                <a:uLnTx/>
                <a:uFillTx/>
                <a:latin typeface="Maiandra GD" panose="020E0502030308020204" pitchFamily="34" charset="0"/>
                <a:cs typeface="Aldhabi" panose="01000000000000000000" pitchFamily="2" charset="-78"/>
              </a:rPr>
              <a:t>Kesempatan untuk menunda pembayaran pajak pada </a:t>
            </a:r>
            <a:r>
              <a:rPr kumimoji="0"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tarif </a:t>
            </a:r>
            <a:r>
              <a:rPr kumimoji="0" sz="2500" b="0" i="0" u="none" strike="noStrike" kern="0" cap="none" spc="-7" normalizeH="0" baseline="0" noProof="0" dirty="0">
                <a:ln>
                  <a:noFill/>
                </a:ln>
                <a:solidFill>
                  <a:prstClr val="black"/>
                </a:solidFill>
                <a:effectLst/>
                <a:uLnTx/>
                <a:uFillTx/>
                <a:latin typeface="Maiandra GD" panose="020E0502030308020204" pitchFamily="34" charset="0"/>
                <a:cs typeface="Aldhabi" panose="01000000000000000000" pitchFamily="2" charset="-78"/>
              </a:rPr>
              <a:t>pajak penghasilan  </a:t>
            </a:r>
            <a:r>
              <a:rPr kumimoji="0"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lebih </a:t>
            </a:r>
            <a:r>
              <a:rPr kumimoji="0" sz="2500" b="0" i="0" u="none" strike="noStrike" kern="0" cap="none" spc="-7" normalizeH="0" baseline="0" noProof="0" dirty="0">
                <a:ln>
                  <a:noFill/>
                </a:ln>
                <a:solidFill>
                  <a:prstClr val="black"/>
                </a:solidFill>
                <a:effectLst/>
                <a:uLnTx/>
                <a:uFillTx/>
                <a:latin typeface="Maiandra GD" panose="020E0502030308020204" pitchFamily="34" charset="0"/>
                <a:cs typeface="Aldhabi" panose="01000000000000000000" pitchFamily="2" charset="-78"/>
              </a:rPr>
              <a:t>kecil/besar </a:t>
            </a:r>
            <a:r>
              <a:rPr kumimoji="0"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apabila </a:t>
            </a:r>
            <a:r>
              <a:rPr kumimoji="0" sz="2500" b="0" i="0" u="none" strike="noStrike" kern="0" cap="none" spc="-7" normalizeH="0" baseline="0" noProof="0" dirty="0">
                <a:ln>
                  <a:noFill/>
                </a:ln>
                <a:solidFill>
                  <a:prstClr val="black"/>
                </a:solidFill>
                <a:effectLst/>
                <a:uLnTx/>
                <a:uFillTx/>
                <a:latin typeface="Maiandra GD" panose="020E0502030308020204" pitchFamily="34" charset="0"/>
                <a:cs typeface="Aldhabi" panose="01000000000000000000" pitchFamily="2" charset="-78"/>
              </a:rPr>
              <a:t>dibandingkan dengan kesempatan yang terdapat  </a:t>
            </a:r>
            <a:r>
              <a:rPr kumimoji="0"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pada tarif pajak penghasilan dari akumulasi pengahasilan</a:t>
            </a:r>
            <a:r>
              <a:rPr kumimoji="0" sz="2500" b="0" i="0" u="none" strike="noStrike" kern="0" cap="none" spc="-140" normalizeH="0" baseline="0" noProof="0" dirty="0">
                <a:ln>
                  <a:noFill/>
                </a:ln>
                <a:solidFill>
                  <a:prstClr val="black"/>
                </a:solidFill>
                <a:effectLst/>
                <a:uLnTx/>
                <a:uFillTx/>
                <a:latin typeface="Maiandra GD" panose="020E0502030308020204" pitchFamily="34" charset="0"/>
                <a:cs typeface="Aldhabi" panose="01000000000000000000" pitchFamily="2" charset="-78"/>
              </a:rPr>
              <a:t> </a:t>
            </a:r>
            <a:r>
              <a:rPr kumimoji="0" sz="2500" b="0" i="0" u="none" strike="noStrike" kern="0" cap="none" spc="0" normalizeH="0" baseline="0" noProof="0" dirty="0" err="1">
                <a:ln>
                  <a:noFill/>
                </a:ln>
                <a:solidFill>
                  <a:prstClr val="black"/>
                </a:solidFill>
                <a:effectLst/>
                <a:uLnTx/>
                <a:uFillTx/>
                <a:latin typeface="Maiandra GD" panose="020E0502030308020204" pitchFamily="34" charset="0"/>
                <a:cs typeface="Aldhabi" panose="01000000000000000000" pitchFamily="2" charset="-78"/>
              </a:rPr>
              <a:t>perusahaan</a:t>
            </a:r>
            <a:r>
              <a:rPr kumimoji="0"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a:t>
            </a:r>
          </a:p>
          <a:p>
            <a:pPr marL="408930" marR="185415" lvl="0" indent="-380990" defTabSz="914400" eaLnBrk="1" fontAlgn="auto" latinLnBrk="0" hangingPunct="1">
              <a:lnSpc>
                <a:spcPct val="100000"/>
              </a:lnSpc>
              <a:spcAft>
                <a:spcPts val="0"/>
              </a:spcAft>
              <a:buClrTx/>
              <a:buSzTx/>
              <a:buFont typeface="Wingdings"/>
              <a:buChar char=""/>
              <a:tabLst>
                <a:tab pos="409776" algn="l"/>
              </a:tabLst>
              <a:defRPr/>
            </a:pPr>
            <a:r>
              <a:rPr kumimoji="0" sz="2500" b="0" i="0" u="none" strike="noStrike" kern="0" cap="none" spc="-7" normalizeH="0" baseline="0" noProof="0" dirty="0">
                <a:ln>
                  <a:noFill/>
                </a:ln>
                <a:solidFill>
                  <a:prstClr val="black"/>
                </a:solidFill>
                <a:effectLst/>
                <a:uLnTx/>
                <a:uFillTx/>
                <a:latin typeface="Maiandra GD" panose="020E0502030308020204" pitchFamily="34" charset="0"/>
                <a:cs typeface="Aldhabi" panose="01000000000000000000" pitchFamily="2" charset="-78"/>
              </a:rPr>
              <a:t>Adanya ketentuan mengenai kerugian hasil usaha neto (kompensasi kerugi  an) dan kredit investasi yang berlaku bagi bentuk usaha</a:t>
            </a:r>
            <a:r>
              <a:rPr kumimoji="0" sz="2500" b="0" i="0" u="none" strike="noStrike" kern="0" cap="none" spc="53" normalizeH="0" baseline="0" noProof="0" dirty="0">
                <a:ln>
                  <a:noFill/>
                </a:ln>
                <a:solidFill>
                  <a:prstClr val="black"/>
                </a:solidFill>
                <a:effectLst/>
                <a:uLnTx/>
                <a:uFillTx/>
                <a:latin typeface="Maiandra GD" panose="020E0502030308020204" pitchFamily="34" charset="0"/>
                <a:cs typeface="Aldhabi" panose="01000000000000000000" pitchFamily="2" charset="-78"/>
              </a:rPr>
              <a:t> </a:t>
            </a:r>
            <a:r>
              <a:rPr kumimoji="0" sz="2500" b="0" i="0" u="none" strike="noStrike" kern="0" cap="none" spc="-7" normalizeH="0" baseline="0" noProof="0" dirty="0" err="1">
                <a:ln>
                  <a:noFill/>
                </a:ln>
                <a:solidFill>
                  <a:prstClr val="black"/>
                </a:solidFill>
                <a:effectLst/>
                <a:uLnTx/>
                <a:uFillTx/>
                <a:latin typeface="Maiandra GD" panose="020E0502030308020204" pitchFamily="34" charset="0"/>
                <a:cs typeface="Aldhabi" panose="01000000000000000000" pitchFamily="2" charset="-78"/>
              </a:rPr>
              <a:t>tertentu</a:t>
            </a:r>
            <a:r>
              <a:rPr kumimoji="0" sz="2500" b="0" i="0" u="none" strike="noStrike" kern="0" cap="none" spc="-7" normalizeH="0" baseline="0" noProof="0" dirty="0">
                <a:ln>
                  <a:noFill/>
                </a:ln>
                <a:solidFill>
                  <a:prstClr val="black"/>
                </a:solidFill>
                <a:effectLst/>
                <a:uLnTx/>
                <a:uFillTx/>
                <a:latin typeface="Maiandra GD" panose="020E0502030308020204" pitchFamily="34" charset="0"/>
                <a:cs typeface="Aldhabi" panose="01000000000000000000" pitchFamily="2" charset="-78"/>
              </a:rPr>
              <a:t>.</a:t>
            </a:r>
            <a:endParaRPr kumimoji="0" lang="en-US" sz="2500" b="0" i="0" u="none" strike="noStrike" kern="0" cap="none" spc="-7" normalizeH="0" baseline="0" noProof="0" dirty="0">
              <a:ln>
                <a:noFill/>
              </a:ln>
              <a:solidFill>
                <a:prstClr val="black"/>
              </a:solidFill>
              <a:effectLst/>
              <a:uLnTx/>
              <a:uFillTx/>
              <a:latin typeface="Maiandra GD" panose="020E0502030308020204" pitchFamily="34" charset="0"/>
              <a:cs typeface="Aldhabi" panose="01000000000000000000" pitchFamily="2" charset="-78"/>
            </a:endParaRPr>
          </a:p>
          <a:p>
            <a:pPr marL="408930" marR="185415" lvl="0" indent="-380990" defTabSz="914400" eaLnBrk="1" fontAlgn="auto" latinLnBrk="0" hangingPunct="1">
              <a:lnSpc>
                <a:spcPct val="100000"/>
              </a:lnSpc>
              <a:spcAft>
                <a:spcPts val="0"/>
              </a:spcAft>
              <a:buClrTx/>
              <a:buSzTx/>
              <a:buFont typeface="Wingdings"/>
              <a:buChar char=""/>
              <a:tabLst>
                <a:tab pos="409776" algn="l"/>
              </a:tabLst>
              <a:defRPr/>
            </a:pPr>
            <a:r>
              <a:rPr kumimoji="0" lang="en-US" sz="2500" b="0" i="0" u="none" strike="noStrike" kern="0" cap="none" spc="0" normalizeH="0" baseline="0" noProof="0" dirty="0" err="1">
                <a:ln>
                  <a:noFill/>
                </a:ln>
                <a:solidFill>
                  <a:prstClr val="black"/>
                </a:solidFill>
                <a:effectLst/>
                <a:uLnTx/>
                <a:uFillTx/>
                <a:latin typeface="Maiandra GD" panose="020E0502030308020204" pitchFamily="34" charset="0"/>
                <a:cs typeface="Aldhabi" panose="01000000000000000000" pitchFamily="2" charset="-78"/>
              </a:rPr>
              <a:t>Kemungkinan</a:t>
            </a:r>
            <a:r>
              <a:rPr kumimoji="0" lang="en-US"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 </a:t>
            </a:r>
            <a:r>
              <a:rPr kumimoji="0" lang="en-US" sz="2500" b="0" i="0" u="none" strike="noStrike" kern="0" cap="none" spc="0" normalizeH="0" baseline="0" noProof="0" dirty="0" err="1">
                <a:ln>
                  <a:noFill/>
                </a:ln>
                <a:solidFill>
                  <a:prstClr val="black"/>
                </a:solidFill>
                <a:effectLst/>
                <a:uLnTx/>
                <a:uFillTx/>
                <a:latin typeface="Maiandra GD" panose="020E0502030308020204" pitchFamily="34" charset="0"/>
                <a:cs typeface="Aldhabi" panose="01000000000000000000" pitchFamily="2" charset="-78"/>
              </a:rPr>
              <a:t>pengajuan</a:t>
            </a:r>
            <a:r>
              <a:rPr kumimoji="0" lang="en-US"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 </a:t>
            </a:r>
            <a:r>
              <a:rPr kumimoji="0" lang="en-US" sz="2500" b="0" i="0" u="none" strike="noStrike" kern="0" cap="none" spc="0" normalizeH="0" baseline="0" noProof="0" dirty="0" err="1">
                <a:ln>
                  <a:noFill/>
                </a:ln>
                <a:solidFill>
                  <a:prstClr val="black"/>
                </a:solidFill>
                <a:effectLst/>
                <a:uLnTx/>
                <a:uFillTx/>
                <a:latin typeface="Maiandra GD" panose="020E0502030308020204" pitchFamily="34" charset="0"/>
                <a:cs typeface="Aldhabi" panose="01000000000000000000" pitchFamily="2" charset="-78"/>
              </a:rPr>
              <a:t>perlakukan</a:t>
            </a:r>
            <a:r>
              <a:rPr kumimoji="0" lang="en-US"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 </a:t>
            </a:r>
            <a:r>
              <a:rPr kumimoji="0" lang="en-US" sz="2500" b="0" i="0" u="none" strike="noStrike" kern="0" cap="none" spc="0" normalizeH="0" baseline="0" noProof="0" dirty="0" err="1">
                <a:ln>
                  <a:noFill/>
                </a:ln>
                <a:solidFill>
                  <a:prstClr val="black"/>
                </a:solidFill>
                <a:effectLst/>
                <a:uLnTx/>
                <a:uFillTx/>
                <a:latin typeface="Maiandra GD" panose="020E0502030308020204" pitchFamily="34" charset="0"/>
                <a:cs typeface="Aldhabi" panose="01000000000000000000" pitchFamily="2" charset="-78"/>
              </a:rPr>
              <a:t>khusus</a:t>
            </a:r>
            <a:r>
              <a:rPr kumimoji="0" lang="en-US"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 </a:t>
            </a:r>
            <a:r>
              <a:rPr kumimoji="0" lang="en-US" sz="2500" b="0" i="0" u="none" strike="noStrike" kern="0" cap="none" spc="0" normalizeH="0" baseline="0" noProof="0" dirty="0" err="1">
                <a:ln>
                  <a:noFill/>
                </a:ln>
                <a:solidFill>
                  <a:prstClr val="black"/>
                </a:solidFill>
                <a:effectLst/>
                <a:uLnTx/>
                <a:uFillTx/>
                <a:latin typeface="Maiandra GD" panose="020E0502030308020204" pitchFamily="34" charset="0"/>
                <a:cs typeface="Aldhabi" panose="01000000000000000000" pitchFamily="2" charset="-78"/>
              </a:rPr>
              <a:t>terhadap</a:t>
            </a:r>
            <a:r>
              <a:rPr kumimoji="0" lang="en-US"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 </a:t>
            </a:r>
            <a:r>
              <a:rPr kumimoji="0" lang="en-US" sz="2500" b="0" i="0" u="none" strike="noStrike" kern="0" cap="none" spc="0" normalizeH="0" baseline="0" noProof="0" dirty="0" err="1">
                <a:ln>
                  <a:noFill/>
                </a:ln>
                <a:solidFill>
                  <a:prstClr val="black"/>
                </a:solidFill>
                <a:effectLst/>
                <a:uLnTx/>
                <a:uFillTx/>
                <a:latin typeface="Maiandra GD" panose="020E0502030308020204" pitchFamily="34" charset="0"/>
                <a:cs typeface="Aldhabi" panose="01000000000000000000" pitchFamily="2" charset="-78"/>
              </a:rPr>
              <a:t>pajak</a:t>
            </a:r>
            <a:r>
              <a:rPr kumimoji="0" lang="en-US"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 </a:t>
            </a:r>
            <a:r>
              <a:rPr kumimoji="0" lang="en-US" sz="2500" b="0" i="0" u="none" strike="noStrike" kern="0" cap="none" spc="0" normalizeH="0" baseline="0" noProof="0" dirty="0" err="1">
                <a:ln>
                  <a:noFill/>
                </a:ln>
                <a:solidFill>
                  <a:prstClr val="black"/>
                </a:solidFill>
                <a:effectLst/>
                <a:uLnTx/>
                <a:uFillTx/>
                <a:latin typeface="Maiandra GD" panose="020E0502030308020204" pitchFamily="34" charset="0"/>
                <a:cs typeface="Aldhabi" panose="01000000000000000000" pitchFamily="2" charset="-78"/>
              </a:rPr>
              <a:t>atas</a:t>
            </a:r>
            <a:r>
              <a:rPr kumimoji="0" lang="en-US"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 </a:t>
            </a:r>
            <a:r>
              <a:rPr kumimoji="0" lang="en-US" sz="2500" b="0" i="0" u="none" strike="noStrike" kern="0" cap="none" spc="0" normalizeH="0" baseline="0" noProof="0" dirty="0" err="1">
                <a:ln>
                  <a:noFill/>
                </a:ln>
                <a:solidFill>
                  <a:prstClr val="black"/>
                </a:solidFill>
                <a:effectLst/>
                <a:uLnTx/>
                <a:uFillTx/>
                <a:latin typeface="Maiandra GD" panose="020E0502030308020204" pitchFamily="34" charset="0"/>
                <a:cs typeface="Aldhabi" panose="01000000000000000000" pitchFamily="2" charset="-78"/>
              </a:rPr>
              <a:t>akumulasi</a:t>
            </a:r>
            <a:r>
              <a:rPr kumimoji="0" lang="en-US"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  </a:t>
            </a:r>
            <a:r>
              <a:rPr kumimoji="0" lang="en-US" sz="2500" b="0" i="0" u="none" strike="noStrike" kern="0" cap="none" spc="0" normalizeH="0" baseline="0" noProof="0" dirty="0" err="1">
                <a:ln>
                  <a:noFill/>
                </a:ln>
                <a:solidFill>
                  <a:prstClr val="black"/>
                </a:solidFill>
                <a:effectLst/>
                <a:uLnTx/>
                <a:uFillTx/>
                <a:latin typeface="Maiandra GD" panose="020E0502030308020204" pitchFamily="34" charset="0"/>
                <a:cs typeface="Aldhabi" panose="01000000000000000000" pitchFamily="2" charset="-78"/>
              </a:rPr>
              <a:t>laba</a:t>
            </a:r>
            <a:r>
              <a:rPr kumimoji="0" lang="en-US"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 </a:t>
            </a:r>
            <a:r>
              <a:rPr kumimoji="0" lang="en-US" sz="2500" b="0" i="0" u="none" strike="noStrike" kern="0" cap="none" spc="0" normalizeH="0" baseline="0" noProof="0" dirty="0" err="1">
                <a:ln>
                  <a:noFill/>
                </a:ln>
                <a:solidFill>
                  <a:prstClr val="black"/>
                </a:solidFill>
                <a:effectLst/>
                <a:uLnTx/>
                <a:uFillTx/>
                <a:latin typeface="Maiandra GD" panose="020E0502030308020204" pitchFamily="34" charset="0"/>
                <a:cs typeface="Aldhabi" panose="01000000000000000000" pitchFamily="2" charset="-78"/>
              </a:rPr>
              <a:t>pajak</a:t>
            </a:r>
            <a:r>
              <a:rPr kumimoji="0" lang="en-US"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 </a:t>
            </a:r>
            <a:r>
              <a:rPr kumimoji="0" lang="en-US" sz="2500" b="0" i="0" u="none" strike="noStrike" kern="0" cap="none" spc="0" normalizeH="0" baseline="0" noProof="0" dirty="0" err="1">
                <a:ln>
                  <a:noFill/>
                </a:ln>
                <a:solidFill>
                  <a:prstClr val="black"/>
                </a:solidFill>
                <a:effectLst/>
                <a:uLnTx/>
                <a:uFillTx/>
                <a:latin typeface="Maiandra GD" panose="020E0502030308020204" pitchFamily="34" charset="0"/>
                <a:cs typeface="Aldhabi" panose="01000000000000000000" pitchFamily="2" charset="-78"/>
              </a:rPr>
              <a:t>atas</a:t>
            </a:r>
            <a:r>
              <a:rPr kumimoji="0" lang="en-US"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 </a:t>
            </a:r>
            <a:r>
              <a:rPr kumimoji="0" lang="en-US" sz="2500" b="0" i="0" u="none" strike="noStrike" kern="0" cap="none" spc="0" normalizeH="0" baseline="0" noProof="0" dirty="0" err="1">
                <a:ln>
                  <a:noFill/>
                </a:ln>
                <a:solidFill>
                  <a:prstClr val="black"/>
                </a:solidFill>
                <a:effectLst/>
                <a:uLnTx/>
                <a:uFillTx/>
                <a:latin typeface="Maiandra GD" panose="020E0502030308020204" pitchFamily="34" charset="0"/>
                <a:cs typeface="Aldhabi" panose="01000000000000000000" pitchFamily="2" charset="-78"/>
              </a:rPr>
              <a:t>penghasilan</a:t>
            </a:r>
            <a:r>
              <a:rPr kumimoji="0" lang="en-US"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 personal, holding company, </a:t>
            </a:r>
            <a:r>
              <a:rPr kumimoji="0" lang="en-US" sz="2500" b="0" i="0" u="none" strike="noStrike" kern="0" cap="none" spc="0" normalizeH="0" baseline="0" noProof="0" dirty="0" err="1">
                <a:ln>
                  <a:noFill/>
                </a:ln>
                <a:solidFill>
                  <a:prstClr val="black"/>
                </a:solidFill>
                <a:effectLst/>
                <a:uLnTx/>
                <a:uFillTx/>
                <a:latin typeface="Maiandra GD" panose="020E0502030308020204" pitchFamily="34" charset="0"/>
                <a:cs typeface="Aldhabi" panose="01000000000000000000" pitchFamily="2" charset="-78"/>
              </a:rPr>
              <a:t>dll</a:t>
            </a:r>
            <a:r>
              <a:rPr kumimoji="0" lang="en-US"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a:t>
            </a:r>
          </a:p>
          <a:p>
            <a:pPr marL="408930" marR="185415" lvl="0" indent="-380990" defTabSz="914400" eaLnBrk="1" fontAlgn="auto" latinLnBrk="0" hangingPunct="1">
              <a:lnSpc>
                <a:spcPct val="100000"/>
              </a:lnSpc>
              <a:spcAft>
                <a:spcPts val="0"/>
              </a:spcAft>
              <a:buClrTx/>
              <a:buSzTx/>
              <a:buFont typeface="Wingdings"/>
              <a:buChar char=""/>
              <a:tabLst>
                <a:tab pos="409776" algn="l"/>
              </a:tabLst>
              <a:defRPr/>
            </a:pPr>
            <a:r>
              <a:rPr kumimoji="0" lang="en-US" sz="2500" b="0" i="0" u="none" strike="noStrike" kern="0" cap="none" spc="0" normalizeH="0" baseline="0" noProof="0" dirty="0" err="1">
                <a:ln>
                  <a:noFill/>
                </a:ln>
                <a:solidFill>
                  <a:prstClr val="black"/>
                </a:solidFill>
                <a:effectLst/>
                <a:uLnTx/>
                <a:uFillTx/>
                <a:latin typeface="Maiandra GD" panose="020E0502030308020204" pitchFamily="34" charset="0"/>
                <a:cs typeface="Aldhabi" panose="01000000000000000000" pitchFamily="2" charset="-78"/>
              </a:rPr>
              <a:t>Liberalisasi</a:t>
            </a:r>
            <a:r>
              <a:rPr kumimoji="0" lang="en-US"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 </a:t>
            </a:r>
            <a:r>
              <a:rPr kumimoji="0" lang="en-US" sz="2500" b="0" i="0" u="none" strike="noStrike" kern="0" cap="none" spc="0" normalizeH="0" baseline="0" noProof="0" dirty="0" err="1">
                <a:ln>
                  <a:noFill/>
                </a:ln>
                <a:solidFill>
                  <a:prstClr val="black"/>
                </a:solidFill>
                <a:effectLst/>
                <a:uLnTx/>
                <a:uFillTx/>
                <a:latin typeface="Maiandra GD" panose="020E0502030308020204" pitchFamily="34" charset="0"/>
                <a:cs typeface="Aldhabi" panose="01000000000000000000" pitchFamily="2" charset="-78"/>
              </a:rPr>
              <a:t>ketentuan</a:t>
            </a:r>
            <a:r>
              <a:rPr kumimoji="0" lang="en-US"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 yang </a:t>
            </a:r>
            <a:r>
              <a:rPr kumimoji="0" lang="en-US" sz="2500" b="0" i="0" u="none" strike="noStrike" kern="0" cap="none" spc="0" normalizeH="0" baseline="0" noProof="0" dirty="0" err="1">
                <a:ln>
                  <a:noFill/>
                </a:ln>
                <a:solidFill>
                  <a:prstClr val="black"/>
                </a:solidFill>
                <a:effectLst/>
                <a:uLnTx/>
                <a:uFillTx/>
                <a:latin typeface="Maiandra GD" panose="020E0502030308020204" pitchFamily="34" charset="0"/>
                <a:cs typeface="Aldhabi" panose="01000000000000000000" pitchFamily="2" charset="-78"/>
              </a:rPr>
              <a:t>mengatur</a:t>
            </a:r>
            <a:r>
              <a:rPr kumimoji="0" lang="en-US"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 </a:t>
            </a:r>
            <a:r>
              <a:rPr kumimoji="0" lang="en-US" sz="2500" b="0" i="1"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fringe benefit </a:t>
            </a:r>
            <a:r>
              <a:rPr kumimoji="0" lang="en-US"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dan </a:t>
            </a:r>
            <a:r>
              <a:rPr kumimoji="0" lang="en-US" sz="2500" b="0" i="0" u="none" strike="noStrike" kern="0" cap="none" spc="0" normalizeH="0" baseline="0" noProof="0" dirty="0" err="1">
                <a:ln>
                  <a:noFill/>
                </a:ln>
                <a:solidFill>
                  <a:prstClr val="black"/>
                </a:solidFill>
                <a:effectLst/>
                <a:uLnTx/>
                <a:uFillTx/>
                <a:latin typeface="Maiandra GD" panose="020E0502030308020204" pitchFamily="34" charset="0"/>
                <a:cs typeface="Aldhabi" panose="01000000000000000000" pitchFamily="2" charset="-78"/>
              </a:rPr>
              <a:t>atau</a:t>
            </a:r>
            <a:r>
              <a:rPr kumimoji="0" lang="en-US" sz="2500" b="0" i="0"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 </a:t>
            </a:r>
            <a:r>
              <a:rPr kumimoji="0" lang="en-US" sz="2500" b="0" i="1"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rPr>
              <a:t>payment in kind</a:t>
            </a:r>
            <a:endParaRPr kumimoji="0" sz="2500" b="0" i="1" u="none" strike="noStrike" kern="0" cap="none" spc="0" normalizeH="0" baseline="0" noProof="0" dirty="0">
              <a:ln>
                <a:noFill/>
              </a:ln>
              <a:solidFill>
                <a:prstClr val="black"/>
              </a:solidFill>
              <a:effectLst/>
              <a:uLnTx/>
              <a:uFillTx/>
              <a:latin typeface="Maiandra GD" panose="020E0502030308020204" pitchFamily="34" charset="0"/>
              <a:cs typeface="Aldhabi" panose="01000000000000000000" pitchFamily="2" charset="-78"/>
            </a:endParaRPr>
          </a:p>
        </p:txBody>
      </p:sp>
      <p:sp>
        <p:nvSpPr>
          <p:cNvPr id="13" name="object 4">
            <a:extLst>
              <a:ext uri="{FF2B5EF4-FFF2-40B4-BE49-F238E27FC236}">
                <a16:creationId xmlns:a16="http://schemas.microsoft.com/office/drawing/2014/main" id="{7B75C469-5E61-4A43-AAED-C37F7B5B6244}"/>
              </a:ext>
            </a:extLst>
          </p:cNvPr>
          <p:cNvSpPr txBox="1"/>
          <p:nvPr/>
        </p:nvSpPr>
        <p:spPr>
          <a:xfrm>
            <a:off x="11832675" y="6462007"/>
            <a:ext cx="281093" cy="725840"/>
          </a:xfrm>
          <a:prstGeom prst="rect">
            <a:avLst/>
          </a:prstGeom>
        </p:spPr>
        <p:txBody>
          <a:bodyPr vert="horz" wrap="square" lIns="0" tIns="78740" rIns="0" bIns="0" rtlCol="0">
            <a:spAutoFit/>
          </a:bodyPr>
          <a:lstStyle/>
          <a:p>
            <a:pPr marL="130383">
              <a:spcBef>
                <a:spcPts val="620"/>
              </a:spcBef>
            </a:pPr>
            <a:fld id="{81D60167-4931-47E6-BA6A-407CBD079E47}" type="slidenum">
              <a:rPr sz="1400" spc="-7" dirty="0">
                <a:solidFill>
                  <a:prstClr val="black"/>
                </a:solidFill>
                <a:latin typeface="Arial"/>
                <a:cs typeface="Arial"/>
              </a:rPr>
              <a:pPr marL="130383">
                <a:spcBef>
                  <a:spcPts val="620"/>
                </a:spcBef>
              </a:pPr>
              <a:t>3</a:t>
            </a:fld>
            <a:endParaRPr sz="1400">
              <a:solidFill>
                <a:prstClr val="black"/>
              </a:solidFill>
              <a:latin typeface="Arial"/>
              <a:cs typeface="Arial"/>
            </a:endParaRPr>
          </a:p>
        </p:txBody>
      </p:sp>
      <p:sp>
        <p:nvSpPr>
          <p:cNvPr id="14" name="object 3">
            <a:extLst>
              <a:ext uri="{FF2B5EF4-FFF2-40B4-BE49-F238E27FC236}">
                <a16:creationId xmlns:a16="http://schemas.microsoft.com/office/drawing/2014/main" id="{188C8734-C1E3-4838-829B-0AD3FF0115A1}"/>
              </a:ext>
            </a:extLst>
          </p:cNvPr>
          <p:cNvSpPr txBox="1">
            <a:spLocks/>
          </p:cNvSpPr>
          <p:nvPr/>
        </p:nvSpPr>
        <p:spPr>
          <a:xfrm>
            <a:off x="230421" y="-80040"/>
            <a:ext cx="8238913" cy="941283"/>
          </a:xfrm>
          <a:prstGeom prst="rect">
            <a:avLst/>
          </a:prstGeom>
        </p:spPr>
        <p:txBody>
          <a:bodyPr vert="horz" wrap="square" lIns="0" tIns="1778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933" marR="0" lvl="0" indent="0" algn="l" defTabSz="914400" rtl="0" eaLnBrk="1" fontAlgn="auto" latinLnBrk="0" hangingPunct="1">
              <a:lnSpc>
                <a:spcPct val="100000"/>
              </a:lnSpc>
              <a:spcBef>
                <a:spcPts val="140"/>
              </a:spcBef>
              <a:spcAft>
                <a:spcPts val="0"/>
              </a:spcAft>
              <a:buClrTx/>
              <a:buSzTx/>
              <a:buFontTx/>
              <a:buNone/>
              <a:tabLst/>
              <a:defRPr/>
            </a:pPr>
            <a:r>
              <a:rPr kumimoji="0" lang="sv-SE" sz="6000" b="1" i="0" u="none" strike="noStrike" kern="1200" cap="none" spc="0" normalizeH="0" baseline="0" noProof="0" dirty="0">
                <a:ln>
                  <a:noFill/>
                </a:ln>
                <a:solidFill>
                  <a:srgbClr val="000000"/>
                </a:solidFill>
                <a:effectLst/>
                <a:uLnTx/>
                <a:uFillTx/>
                <a:latin typeface="Aldhabi" panose="01000000000000000000" pitchFamily="2" charset="-78"/>
                <a:cs typeface="Aldhabi" panose="01000000000000000000" pitchFamily="2" charset="-78"/>
              </a:rPr>
              <a:t>2. </a:t>
            </a:r>
            <a:r>
              <a:rPr kumimoji="0" lang="sv-SE" sz="6000" b="1" i="0" u="none" strike="noStrike" kern="1200" cap="none" spc="-7" normalizeH="0" baseline="0" noProof="0" dirty="0">
                <a:ln>
                  <a:noFill/>
                </a:ln>
                <a:solidFill>
                  <a:srgbClr val="0D3E70"/>
                </a:solidFill>
                <a:effectLst/>
                <a:uLnTx/>
                <a:uFillTx/>
                <a:latin typeface="Aldhabi" panose="01000000000000000000" pitchFamily="2" charset="-78"/>
                <a:cs typeface="Aldhabi" panose="01000000000000000000" pitchFamily="2" charset="-78"/>
              </a:rPr>
              <a:t>Pertimbangan Pemilihan </a:t>
            </a:r>
            <a:r>
              <a:rPr kumimoji="0" lang="sv-SE" sz="6000" b="1" i="0" u="none" strike="noStrike" kern="1200" cap="none" spc="0" normalizeH="0" baseline="0" noProof="0" dirty="0">
                <a:ln>
                  <a:noFill/>
                </a:ln>
                <a:solidFill>
                  <a:srgbClr val="0D3E70"/>
                </a:solidFill>
                <a:effectLst/>
                <a:uLnTx/>
                <a:uFillTx/>
                <a:latin typeface="Aldhabi" panose="01000000000000000000" pitchFamily="2" charset="-78"/>
                <a:cs typeface="Aldhabi" panose="01000000000000000000" pitchFamily="2" charset="-78"/>
              </a:rPr>
              <a:t>Bentuk</a:t>
            </a:r>
            <a:r>
              <a:rPr kumimoji="0" lang="sv-SE" sz="6000" b="1" i="0" u="none" strike="noStrike" kern="1200" cap="none" spc="-367" normalizeH="0" baseline="0" noProof="0" dirty="0">
                <a:ln>
                  <a:noFill/>
                </a:ln>
                <a:solidFill>
                  <a:srgbClr val="0D3E70"/>
                </a:solidFill>
                <a:effectLst/>
                <a:uLnTx/>
                <a:uFillTx/>
                <a:latin typeface="Aldhabi" panose="01000000000000000000" pitchFamily="2" charset="-78"/>
                <a:cs typeface="Aldhabi" panose="01000000000000000000" pitchFamily="2" charset="-78"/>
              </a:rPr>
              <a:t> </a:t>
            </a:r>
            <a:r>
              <a:rPr kumimoji="0" lang="sv-SE" sz="6000" b="1" i="0" u="none" strike="noStrike" kern="1200" cap="none" spc="7" normalizeH="0" baseline="0" noProof="0" dirty="0">
                <a:ln>
                  <a:noFill/>
                </a:ln>
                <a:solidFill>
                  <a:srgbClr val="0D3E70"/>
                </a:solidFill>
                <a:effectLst/>
                <a:uLnTx/>
                <a:uFillTx/>
                <a:latin typeface="Aldhabi" panose="01000000000000000000" pitchFamily="2" charset="-78"/>
                <a:cs typeface="Aldhabi" panose="01000000000000000000" pitchFamily="2" charset="-78"/>
              </a:rPr>
              <a:t>Usaha</a:t>
            </a:r>
            <a:endParaRPr kumimoji="0" lang="sv-SE" sz="6000" b="1" i="0" u="none" strike="noStrike" kern="1200" cap="none" spc="0" normalizeH="0" baseline="0" noProof="0" dirty="0">
              <a:ln>
                <a:noFill/>
              </a:ln>
              <a:solidFill>
                <a:sysClr val="windowText" lastClr="000000"/>
              </a:solidFill>
              <a:effectLst/>
              <a:uLnTx/>
              <a:uFillTx/>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412659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4360"/>
            <a:ext cx="10515600" cy="5582603"/>
          </a:xfrm>
        </p:spPr>
        <p:txBody>
          <a:bodyPr/>
          <a:lstStyle/>
          <a:p>
            <a:pPr marL="514350" lvl="0" indent="-514350">
              <a:buFont typeface="+mj-lt"/>
              <a:buAutoNum type="arabicPeriod" startAt="11"/>
            </a:pPr>
            <a:r>
              <a:rPr lang="de-DE" b="1" dirty="0"/>
              <a:t>Dewan Komisaris </a:t>
            </a:r>
            <a:r>
              <a:rPr lang="de-DE" dirty="0"/>
              <a:t>adalah organ Perseroan yang bertugas melakukan pengawasan secara umum dan/atau khusus  sesuai dengan anggaran dasar serta memberi nasehat kepada Direksi (Pasal 1 angka 6 UU PT).</a:t>
            </a:r>
          </a:p>
          <a:p>
            <a:pPr marL="514350" lvl="0" indent="-514350">
              <a:buNone/>
            </a:pPr>
            <a:endParaRPr lang="en-US" dirty="0"/>
          </a:p>
          <a:p>
            <a:pPr marL="514350" lvl="0" indent="-514350">
              <a:buFont typeface="+mj-lt"/>
              <a:buAutoNum type="arabicPeriod" startAt="12"/>
            </a:pPr>
            <a:r>
              <a:rPr lang="de-DE" b="1" dirty="0"/>
              <a:t> </a:t>
            </a:r>
            <a:r>
              <a:rPr lang="de-DE" dirty="0"/>
              <a:t>Modal dasar Perseroan terdiri atas seluruh nilai nominal saham (Pasal 31 UU PT), dan paling sedikit Rp 50 juta (Pasal 32 UU PT).</a:t>
            </a:r>
          </a:p>
          <a:p>
            <a:pPr marL="514350" lvl="0" indent="-514350">
              <a:buNone/>
            </a:pPr>
            <a:endParaRPr lang="en-US" dirty="0"/>
          </a:p>
          <a:p>
            <a:pPr marL="514350" lvl="0" indent="-514350">
              <a:buFont typeface="+mj-lt"/>
              <a:buAutoNum type="arabicPeriod" startAt="13"/>
            </a:pPr>
            <a:r>
              <a:rPr lang="en-US" b="1" dirty="0"/>
              <a:t>Paling </a:t>
            </a:r>
            <a:r>
              <a:rPr lang="en-US" b="1" dirty="0" err="1"/>
              <a:t>sedikit</a:t>
            </a:r>
            <a:r>
              <a:rPr lang="en-US" b="1" dirty="0"/>
              <a:t> 25% </a:t>
            </a:r>
            <a:r>
              <a:rPr lang="en-US" dirty="0" err="1"/>
              <a:t>dari</a:t>
            </a:r>
            <a:r>
              <a:rPr lang="en-US" dirty="0"/>
              <a:t> modal </a:t>
            </a:r>
            <a:r>
              <a:rPr lang="en-US" dirty="0" err="1"/>
              <a:t>dasar</a:t>
            </a:r>
            <a:r>
              <a:rPr lang="en-US" dirty="0"/>
              <a:t> </a:t>
            </a:r>
            <a:r>
              <a:rPr lang="en-US" dirty="0" err="1"/>
              <a:t>sebagaimana</a:t>
            </a:r>
            <a:r>
              <a:rPr lang="en-US" dirty="0"/>
              <a:t> </a:t>
            </a:r>
            <a:r>
              <a:rPr lang="en-US" dirty="0" err="1"/>
              <a:t>dimaksud</a:t>
            </a:r>
            <a:r>
              <a:rPr lang="en-US" dirty="0"/>
              <a:t> </a:t>
            </a:r>
            <a:r>
              <a:rPr lang="en-US" dirty="0" err="1"/>
              <a:t>dalam</a:t>
            </a:r>
            <a:r>
              <a:rPr lang="en-US" dirty="0"/>
              <a:t> </a:t>
            </a:r>
            <a:r>
              <a:rPr lang="en-US" dirty="0" err="1"/>
              <a:t>Pasal</a:t>
            </a:r>
            <a:r>
              <a:rPr lang="en-US" dirty="0"/>
              <a:t> 32 </a:t>
            </a:r>
            <a:r>
              <a:rPr lang="en-US" b="1" dirty="0" err="1"/>
              <a:t>harus</a:t>
            </a:r>
            <a:r>
              <a:rPr lang="en-US" b="1" dirty="0"/>
              <a:t> </a:t>
            </a:r>
            <a:r>
              <a:rPr lang="en-US" b="1" dirty="0" err="1"/>
              <a:t>ditempatkan</a:t>
            </a:r>
            <a:r>
              <a:rPr lang="en-US" b="1" dirty="0"/>
              <a:t> </a:t>
            </a:r>
            <a:r>
              <a:rPr lang="en-US" b="1" dirty="0" err="1"/>
              <a:t>dan</a:t>
            </a:r>
            <a:r>
              <a:rPr lang="en-US" b="1" dirty="0"/>
              <a:t> </a:t>
            </a:r>
            <a:r>
              <a:rPr lang="en-US" b="1" dirty="0" err="1"/>
              <a:t>disetor</a:t>
            </a:r>
            <a:r>
              <a:rPr lang="en-US" b="1" dirty="0"/>
              <a:t> </a:t>
            </a:r>
            <a:r>
              <a:rPr lang="en-US" b="1" dirty="0" err="1"/>
              <a:t>penuh</a:t>
            </a:r>
            <a:r>
              <a:rPr lang="en-US" dirty="0"/>
              <a:t> (</a:t>
            </a:r>
            <a:r>
              <a:rPr lang="en-US" dirty="0" err="1"/>
              <a:t>Pasal</a:t>
            </a:r>
            <a:r>
              <a:rPr lang="en-US" dirty="0"/>
              <a:t> 33 UU PT).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Kelebihan</a:t>
            </a:r>
            <a:endParaRPr lang="en-US" b="1" dirty="0"/>
          </a:p>
        </p:txBody>
      </p:sp>
      <p:sp>
        <p:nvSpPr>
          <p:cNvPr id="3" name="Content Placeholder 2"/>
          <p:cNvSpPr>
            <a:spLocks noGrp="1"/>
          </p:cNvSpPr>
          <p:nvPr>
            <p:ph idx="1"/>
          </p:nvPr>
        </p:nvSpPr>
        <p:spPr/>
        <p:txBody>
          <a:bodyPr>
            <a:normAutofit/>
          </a:bodyPr>
          <a:lstStyle/>
          <a:p>
            <a:pPr lvl="0"/>
            <a:r>
              <a:rPr lang="en-US" dirty="0" err="1"/>
              <a:t>Memiliki</a:t>
            </a:r>
            <a:r>
              <a:rPr lang="en-US" dirty="0"/>
              <a:t> </a:t>
            </a:r>
            <a:r>
              <a:rPr lang="en-US" dirty="0" err="1"/>
              <a:t>hidup</a:t>
            </a:r>
            <a:r>
              <a:rPr lang="en-US" dirty="0"/>
              <a:t> yang </a:t>
            </a:r>
            <a:r>
              <a:rPr lang="en-US" dirty="0" err="1"/>
              <a:t>panjang</a:t>
            </a:r>
            <a:r>
              <a:rPr lang="en-US" dirty="0"/>
              <a:t>, </a:t>
            </a:r>
            <a:r>
              <a:rPr lang="en-US" dirty="0" err="1"/>
              <a:t>dan</a:t>
            </a:r>
            <a:r>
              <a:rPr lang="en-US" dirty="0"/>
              <a:t> </a:t>
            </a:r>
            <a:r>
              <a:rPr lang="en-US" dirty="0" err="1"/>
              <a:t>dapat</a:t>
            </a:r>
            <a:r>
              <a:rPr lang="en-US" dirty="0"/>
              <a:t> </a:t>
            </a:r>
            <a:r>
              <a:rPr lang="en-US" dirty="0" err="1"/>
              <a:t>diperpanjang</a:t>
            </a:r>
            <a:r>
              <a:rPr lang="en-US" dirty="0"/>
              <a:t>.</a:t>
            </a:r>
          </a:p>
          <a:p>
            <a:pPr lvl="0"/>
            <a:r>
              <a:rPr lang="en-US" dirty="0" err="1"/>
              <a:t>Dalam</a:t>
            </a:r>
            <a:r>
              <a:rPr lang="en-US" dirty="0"/>
              <a:t> </a:t>
            </a:r>
            <a:r>
              <a:rPr lang="en-US" dirty="0" err="1"/>
              <a:t>menjalankan</a:t>
            </a:r>
            <a:r>
              <a:rPr lang="en-US" dirty="0"/>
              <a:t> </a:t>
            </a:r>
            <a:r>
              <a:rPr lang="en-US" dirty="0" err="1"/>
              <a:t>kegiatan</a:t>
            </a:r>
            <a:r>
              <a:rPr lang="en-US" dirty="0"/>
              <a:t> </a:t>
            </a:r>
            <a:r>
              <a:rPr lang="en-US" dirty="0" err="1"/>
              <a:t>usahanya</a:t>
            </a:r>
            <a:r>
              <a:rPr lang="en-US" dirty="0"/>
              <a:t>, PT </a:t>
            </a:r>
            <a:r>
              <a:rPr lang="en-US" dirty="0" err="1"/>
              <a:t>memiliki</a:t>
            </a:r>
            <a:r>
              <a:rPr lang="en-US" dirty="0"/>
              <a:t> </a:t>
            </a:r>
            <a:r>
              <a:rPr lang="en-US" dirty="0" err="1"/>
              <a:t>keleluasaan</a:t>
            </a:r>
            <a:r>
              <a:rPr lang="en-US" dirty="0"/>
              <a:t> </a:t>
            </a:r>
            <a:r>
              <a:rPr lang="en-US" dirty="0" err="1"/>
              <a:t>dalam</a:t>
            </a:r>
            <a:r>
              <a:rPr lang="en-US" dirty="0"/>
              <a:t> </a:t>
            </a:r>
            <a:r>
              <a:rPr lang="en-US" dirty="0" err="1"/>
              <a:t>mengumpulkan</a:t>
            </a:r>
            <a:r>
              <a:rPr lang="en-US" dirty="0"/>
              <a:t> modal </a:t>
            </a:r>
            <a:r>
              <a:rPr lang="en-US" dirty="0" err="1"/>
              <a:t>sebanyak-banyaknya</a:t>
            </a:r>
            <a:r>
              <a:rPr lang="en-US" dirty="0"/>
              <a:t>, </a:t>
            </a:r>
            <a:r>
              <a:rPr lang="en-US" dirty="0" err="1"/>
              <a:t>dengan</a:t>
            </a:r>
            <a:r>
              <a:rPr lang="en-US" dirty="0"/>
              <a:t> </a:t>
            </a:r>
            <a:r>
              <a:rPr lang="en-US" dirty="0" err="1"/>
              <a:t>menjual</a:t>
            </a:r>
            <a:r>
              <a:rPr lang="en-US" dirty="0"/>
              <a:t> </a:t>
            </a:r>
            <a:r>
              <a:rPr lang="en-US" dirty="0" err="1"/>
              <a:t>saham</a:t>
            </a:r>
            <a:r>
              <a:rPr lang="en-US" dirty="0"/>
              <a:t> </a:t>
            </a:r>
            <a:r>
              <a:rPr lang="en-US" dirty="0" err="1"/>
              <a:t>atau</a:t>
            </a:r>
            <a:r>
              <a:rPr lang="en-US" dirty="0"/>
              <a:t> </a:t>
            </a:r>
            <a:r>
              <a:rPr lang="en-US" dirty="0" err="1"/>
              <a:t>menawarkan</a:t>
            </a:r>
            <a:r>
              <a:rPr lang="en-US" dirty="0"/>
              <a:t> </a:t>
            </a:r>
            <a:r>
              <a:rPr lang="en-US" dirty="0" err="1"/>
              <a:t>obligasi</a:t>
            </a:r>
            <a:r>
              <a:rPr lang="en-US" dirty="0"/>
              <a:t>/</a:t>
            </a:r>
            <a:r>
              <a:rPr lang="en-US" dirty="0" err="1"/>
              <a:t>surat</a:t>
            </a:r>
            <a:r>
              <a:rPr lang="en-US" dirty="0"/>
              <a:t> </a:t>
            </a:r>
            <a:r>
              <a:rPr lang="en-US" dirty="0" err="1"/>
              <a:t>utang</a:t>
            </a:r>
            <a:r>
              <a:rPr lang="en-US" dirty="0"/>
              <a:t>.</a:t>
            </a:r>
          </a:p>
          <a:p>
            <a:pPr lvl="0"/>
            <a:r>
              <a:rPr lang="de-DE" dirty="0"/>
              <a:t>Sebagai badan hukum, lebih mudah mengembangkan usaha.</a:t>
            </a:r>
            <a:endParaRPr lang="en-US" dirty="0"/>
          </a:p>
          <a:p>
            <a:pPr lvl="0"/>
            <a:r>
              <a:rPr lang="de-DE" dirty="0"/>
              <a:t>Secara tehnis, kepemilikan PT diwakili oleh lembaran saham. </a:t>
            </a:r>
            <a:endParaRPr lang="en-US" dirty="0"/>
          </a:p>
          <a:p>
            <a:pPr lvl="0"/>
            <a:r>
              <a:rPr lang="de-DE" dirty="0"/>
              <a:t>Ketika perusahaan berkembang menjadi Perseroan Terbuka (Tbk), maka jangkauan pengumpulan modal akan lebih luas lagi dan lebih kompleks dalam banyak hal termasuk keuangan.</a:t>
            </a:r>
            <a:endParaRPr lang="en-US" dirty="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Ketentuan</a:t>
            </a:r>
            <a:r>
              <a:rPr lang="en-US" b="1" dirty="0"/>
              <a:t> </a:t>
            </a:r>
            <a:r>
              <a:rPr lang="en-US" b="1" dirty="0" err="1"/>
              <a:t>Perpajakan</a:t>
            </a:r>
            <a:endParaRPr lang="en-US" b="1" dirty="0"/>
          </a:p>
        </p:txBody>
      </p:sp>
      <p:sp>
        <p:nvSpPr>
          <p:cNvPr id="3" name="Content Placeholder 2"/>
          <p:cNvSpPr>
            <a:spLocks noGrp="1"/>
          </p:cNvSpPr>
          <p:nvPr>
            <p:ph idx="1"/>
          </p:nvPr>
        </p:nvSpPr>
        <p:spPr>
          <a:xfrm>
            <a:off x="838200" y="1711325"/>
            <a:ext cx="10515600" cy="4351338"/>
          </a:xfrm>
        </p:spPr>
        <p:txBody>
          <a:bodyPr>
            <a:normAutofit fontScale="92500" lnSpcReduction="20000"/>
          </a:bodyPr>
          <a:lstStyle/>
          <a:p>
            <a:pPr marL="514350" lvl="0" indent="-514350">
              <a:buFont typeface="+mj-lt"/>
              <a:buAutoNum type="alphaUcPeriod"/>
            </a:pPr>
            <a:r>
              <a:rPr lang="de-DE" b="1" dirty="0"/>
              <a:t>Pajak Pertambahan Nilai: </a:t>
            </a:r>
            <a:endParaRPr lang="en-US" dirty="0"/>
          </a:p>
          <a:p>
            <a:r>
              <a:rPr lang="de-DE" dirty="0"/>
              <a:t>Jika PT berstatus PKP, setiap transaski menjual barang/jasa harus memungut pajak pertambahan nilai sesuai dengamn tarif PPN yang berlaku.</a:t>
            </a:r>
            <a:endParaRPr lang="en-US" dirty="0"/>
          </a:p>
          <a:p>
            <a:r>
              <a:rPr lang="de-DE" dirty="0"/>
              <a:t>Sebagai pemungut PPN,  wajib pajak badan usaha PT juga harus membuat bukti pemungutan berupa </a:t>
            </a:r>
            <a:r>
              <a:rPr lang="de-DE" b="1" dirty="0"/>
              <a:t>Faktur Pajak Keluaran</a:t>
            </a:r>
            <a:r>
              <a:rPr lang="de-DE" dirty="0"/>
              <a:t> yang diberikan pada lawan transaksi. </a:t>
            </a:r>
            <a:endParaRPr lang="en-US" dirty="0"/>
          </a:p>
          <a:p>
            <a:r>
              <a:rPr lang="de-DE" dirty="0"/>
              <a:t>Kemudian harus menyetorkan pemungutan PPN tersebut ke kas negara dan melaporkan SPT Masa PPN-nya.</a:t>
            </a:r>
          </a:p>
          <a:p>
            <a:r>
              <a:rPr lang="de-DE" dirty="0"/>
              <a:t>Begitu juga ketika WP Perseroan melakukan transaksi pembelian barang/jasa kena PPN, akan mendapat eFaktur dari lawan transaksi yang dijadikan </a:t>
            </a:r>
            <a:r>
              <a:rPr lang="de-DE" b="1" dirty="0"/>
              <a:t>Pajak Masukan</a:t>
            </a:r>
            <a:r>
              <a:rPr lang="de-DE" dirty="0"/>
              <a:t> dan dapat mengkreditkannya untuk masa pajak berikutnya apablia mengalami lebih bayar.</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297180"/>
            <a:ext cx="11384280" cy="5897880"/>
          </a:xfrm>
        </p:spPr>
        <p:txBody>
          <a:bodyPr>
            <a:normAutofit fontScale="85000" lnSpcReduction="20000"/>
          </a:bodyPr>
          <a:lstStyle/>
          <a:p>
            <a:pPr marL="514350" indent="-514350">
              <a:buFont typeface="+mj-lt"/>
              <a:buAutoNum type="alphaUcPeriod" startAt="2"/>
            </a:pPr>
            <a:r>
              <a:rPr lang="en-US" b="1" dirty="0" err="1"/>
              <a:t>Pajak</a:t>
            </a:r>
            <a:r>
              <a:rPr lang="en-US" b="1" dirty="0"/>
              <a:t> </a:t>
            </a:r>
            <a:r>
              <a:rPr lang="en-US" b="1" dirty="0" err="1"/>
              <a:t>Penghasilan</a:t>
            </a:r>
            <a:r>
              <a:rPr lang="en-US" b="1" dirty="0"/>
              <a:t>:</a:t>
            </a:r>
          </a:p>
          <a:p>
            <a:pPr>
              <a:buNone/>
            </a:pPr>
            <a:r>
              <a:rPr lang="en-US" dirty="0"/>
              <a:t> </a:t>
            </a:r>
            <a:r>
              <a:rPr lang="en-US" dirty="0" err="1"/>
              <a:t>Berdasarkan</a:t>
            </a:r>
            <a:r>
              <a:rPr lang="en-US" dirty="0"/>
              <a:t> </a:t>
            </a:r>
            <a:r>
              <a:rPr lang="en-US" dirty="0" err="1"/>
              <a:t>bentuk</a:t>
            </a:r>
            <a:r>
              <a:rPr lang="en-US" dirty="0"/>
              <a:t> </a:t>
            </a:r>
            <a:r>
              <a:rPr lang="en-US" dirty="0" err="1"/>
              <a:t>usahanya</a:t>
            </a:r>
            <a:r>
              <a:rPr lang="en-US" dirty="0"/>
              <a:t>. PT </a:t>
            </a:r>
            <a:r>
              <a:rPr lang="en-US" dirty="0" err="1"/>
              <a:t>memiliki</a:t>
            </a:r>
            <a:r>
              <a:rPr lang="en-US" dirty="0"/>
              <a:t> </a:t>
            </a:r>
            <a:r>
              <a:rPr lang="en-US" dirty="0" err="1"/>
              <a:t>sifat</a:t>
            </a:r>
            <a:r>
              <a:rPr lang="en-US" dirty="0"/>
              <a:t> </a:t>
            </a:r>
            <a:r>
              <a:rPr lang="en-US" dirty="0" err="1"/>
              <a:t>dasar</a:t>
            </a:r>
            <a:r>
              <a:rPr lang="en-US" dirty="0"/>
              <a:t> </a:t>
            </a:r>
            <a:r>
              <a:rPr lang="en-US" dirty="0" err="1"/>
              <a:t>adanya</a:t>
            </a:r>
            <a:r>
              <a:rPr lang="en-US" dirty="0"/>
              <a:t> </a:t>
            </a:r>
            <a:r>
              <a:rPr lang="en-US" dirty="0" err="1"/>
              <a:t>pemisahan</a:t>
            </a:r>
            <a:r>
              <a:rPr lang="en-US" dirty="0"/>
              <a:t> </a:t>
            </a:r>
            <a:r>
              <a:rPr lang="en-US" dirty="0" err="1"/>
              <a:t>kekayaan</a:t>
            </a:r>
            <a:r>
              <a:rPr lang="en-US" dirty="0"/>
              <a:t> </a:t>
            </a:r>
            <a:r>
              <a:rPr lang="en-US" dirty="0" err="1"/>
              <a:t>perusahaan</a:t>
            </a:r>
            <a:r>
              <a:rPr lang="en-US" dirty="0"/>
              <a:t> </a:t>
            </a:r>
            <a:r>
              <a:rPr lang="en-US" dirty="0" err="1"/>
              <a:t>dengan</a:t>
            </a:r>
            <a:r>
              <a:rPr lang="en-US" dirty="0"/>
              <a:t> </a:t>
            </a:r>
            <a:r>
              <a:rPr lang="en-US" dirty="0" err="1"/>
              <a:t>pemilik</a:t>
            </a:r>
            <a:r>
              <a:rPr lang="en-US" dirty="0"/>
              <a:t> </a:t>
            </a:r>
            <a:r>
              <a:rPr lang="en-US" dirty="0" err="1"/>
              <a:t>perusahaan</a:t>
            </a:r>
            <a:r>
              <a:rPr lang="en-US" dirty="0"/>
              <a:t>.</a:t>
            </a:r>
          </a:p>
          <a:p>
            <a:pPr>
              <a:buNone/>
            </a:pPr>
            <a:r>
              <a:rPr lang="en-US" b="1" dirty="0"/>
              <a:t>1).</a:t>
            </a:r>
            <a:r>
              <a:rPr lang="en-US" b="1" u="sng" dirty="0" err="1"/>
              <a:t>Pph</a:t>
            </a:r>
            <a:r>
              <a:rPr lang="en-US" b="1" u="sng" dirty="0"/>
              <a:t> 21:</a:t>
            </a:r>
            <a:r>
              <a:rPr lang="en-US" dirty="0"/>
              <a:t> </a:t>
            </a:r>
          </a:p>
          <a:p>
            <a:r>
              <a:rPr lang="en-US" dirty="0" err="1"/>
              <a:t>PPh</a:t>
            </a:r>
            <a:r>
              <a:rPr lang="en-US" dirty="0"/>
              <a:t> 21 </a:t>
            </a:r>
            <a:r>
              <a:rPr lang="en-US" dirty="0" err="1"/>
              <a:t>akan</a:t>
            </a:r>
            <a:r>
              <a:rPr lang="en-US" dirty="0"/>
              <a:t> </a:t>
            </a:r>
            <a:r>
              <a:rPr lang="en-US" dirty="0" err="1"/>
              <a:t>menjadi</a:t>
            </a:r>
            <a:r>
              <a:rPr lang="en-US" dirty="0"/>
              <a:t> </a:t>
            </a:r>
            <a:r>
              <a:rPr lang="en-US" dirty="0" err="1"/>
              <a:t>tanggung</a:t>
            </a:r>
            <a:r>
              <a:rPr lang="en-US" dirty="0"/>
              <a:t> </a:t>
            </a:r>
            <a:r>
              <a:rPr lang="en-US" dirty="0" err="1"/>
              <a:t>jawab</a:t>
            </a:r>
            <a:r>
              <a:rPr lang="en-US" dirty="0"/>
              <a:t> </a:t>
            </a:r>
            <a:r>
              <a:rPr lang="en-US" dirty="0" err="1"/>
              <a:t>perusahaan</a:t>
            </a:r>
            <a:r>
              <a:rPr lang="en-US" dirty="0"/>
              <a:t> </a:t>
            </a:r>
            <a:r>
              <a:rPr lang="en-US" dirty="0" err="1"/>
              <a:t>sebagai</a:t>
            </a:r>
            <a:r>
              <a:rPr lang="en-US" dirty="0"/>
              <a:t> </a:t>
            </a:r>
            <a:r>
              <a:rPr lang="en-US" dirty="0" err="1"/>
              <a:t>bagian</a:t>
            </a:r>
            <a:r>
              <a:rPr lang="en-US" dirty="0"/>
              <a:t> </a:t>
            </a:r>
            <a:r>
              <a:rPr lang="en-US" dirty="0" err="1"/>
              <a:t>dari</a:t>
            </a:r>
            <a:r>
              <a:rPr lang="en-US" dirty="0"/>
              <a:t> </a:t>
            </a:r>
            <a:r>
              <a:rPr lang="en-US" dirty="0" err="1"/>
              <a:t>perpajakan</a:t>
            </a:r>
            <a:r>
              <a:rPr lang="en-US" dirty="0"/>
              <a:t> PT </a:t>
            </a:r>
            <a:r>
              <a:rPr lang="en-US" dirty="0" err="1"/>
              <a:t>sebagai</a:t>
            </a:r>
            <a:r>
              <a:rPr lang="en-US" dirty="0"/>
              <a:t> </a:t>
            </a:r>
            <a:r>
              <a:rPr lang="en-US" dirty="0" err="1"/>
              <a:t>pihak</a:t>
            </a:r>
            <a:r>
              <a:rPr lang="en-US" dirty="0"/>
              <a:t> yang </a:t>
            </a:r>
            <a:r>
              <a:rPr lang="en-US" dirty="0" err="1"/>
              <a:t>memungut</a:t>
            </a:r>
            <a:r>
              <a:rPr lang="en-US" dirty="0"/>
              <a:t>/</a:t>
            </a:r>
            <a:r>
              <a:rPr lang="en-US" dirty="0" err="1"/>
              <a:t>memotong</a:t>
            </a:r>
            <a:r>
              <a:rPr lang="en-US" dirty="0"/>
              <a:t> </a:t>
            </a:r>
            <a:r>
              <a:rPr lang="en-US" dirty="0" err="1"/>
              <a:t>PPh</a:t>
            </a:r>
            <a:r>
              <a:rPr lang="en-US" dirty="0"/>
              <a:t> 21.</a:t>
            </a:r>
          </a:p>
          <a:p>
            <a:r>
              <a:rPr lang="en-US" dirty="0"/>
              <a:t>PT </a:t>
            </a:r>
            <a:r>
              <a:rPr lang="en-US" dirty="0" err="1"/>
              <a:t>akan</a:t>
            </a:r>
            <a:r>
              <a:rPr lang="en-US" dirty="0"/>
              <a:t> </a:t>
            </a:r>
            <a:r>
              <a:rPr lang="en-US" dirty="0" err="1"/>
              <a:t>memotong</a:t>
            </a:r>
            <a:r>
              <a:rPr lang="en-US" dirty="0"/>
              <a:t> </a:t>
            </a:r>
            <a:r>
              <a:rPr lang="en-US" dirty="0" err="1"/>
              <a:t>penghasilan</a:t>
            </a:r>
            <a:r>
              <a:rPr lang="en-US" dirty="0"/>
              <a:t> </a:t>
            </a:r>
            <a:r>
              <a:rPr lang="en-US" dirty="0" err="1"/>
              <a:t>karyawan</a:t>
            </a:r>
            <a:r>
              <a:rPr lang="en-US" dirty="0"/>
              <a:t> </a:t>
            </a:r>
            <a:r>
              <a:rPr lang="en-US" dirty="0" err="1"/>
              <a:t>secara</a:t>
            </a:r>
            <a:r>
              <a:rPr lang="en-US" dirty="0"/>
              <a:t> </a:t>
            </a:r>
            <a:r>
              <a:rPr lang="en-US" dirty="0" err="1"/>
              <a:t>langsung</a:t>
            </a:r>
            <a:r>
              <a:rPr lang="en-US" dirty="0"/>
              <a:t>, </a:t>
            </a:r>
            <a:r>
              <a:rPr lang="en-US" dirty="0" err="1"/>
              <a:t>dan</a:t>
            </a:r>
            <a:r>
              <a:rPr lang="en-US" dirty="0"/>
              <a:t> </a:t>
            </a:r>
            <a:r>
              <a:rPr lang="en-US" dirty="0" err="1"/>
              <a:t>menyetorkan</a:t>
            </a:r>
            <a:r>
              <a:rPr lang="en-US" dirty="0"/>
              <a:t> </a:t>
            </a:r>
            <a:r>
              <a:rPr lang="en-US" dirty="0" err="1"/>
              <a:t>pajak</a:t>
            </a:r>
            <a:r>
              <a:rPr lang="en-US" dirty="0"/>
              <a:t> </a:t>
            </a:r>
            <a:r>
              <a:rPr lang="en-US" dirty="0" err="1"/>
              <a:t>tersebut</a:t>
            </a:r>
            <a:r>
              <a:rPr lang="en-US" dirty="0"/>
              <a:t> </a:t>
            </a:r>
            <a:r>
              <a:rPr lang="en-US" dirty="0" err="1"/>
              <a:t>ke</a:t>
            </a:r>
            <a:r>
              <a:rPr lang="en-US" dirty="0"/>
              <a:t> </a:t>
            </a:r>
            <a:r>
              <a:rPr lang="en-US" dirty="0" err="1"/>
              <a:t>kas</a:t>
            </a:r>
            <a:r>
              <a:rPr lang="en-US" dirty="0"/>
              <a:t> </a:t>
            </a:r>
            <a:r>
              <a:rPr lang="en-US" dirty="0" err="1"/>
              <a:t>negara</a:t>
            </a:r>
            <a:r>
              <a:rPr lang="en-US" dirty="0"/>
              <a:t>, </a:t>
            </a:r>
            <a:r>
              <a:rPr lang="en-US" dirty="0" err="1"/>
              <a:t>dan</a:t>
            </a:r>
            <a:r>
              <a:rPr lang="en-US" dirty="0"/>
              <a:t> </a:t>
            </a:r>
            <a:r>
              <a:rPr lang="en-US" dirty="0" err="1"/>
              <a:t>tergantung</a:t>
            </a:r>
            <a:r>
              <a:rPr lang="en-US" dirty="0"/>
              <a:t> PTKP -</a:t>
            </a:r>
            <a:r>
              <a:rPr lang="en-US" dirty="0" err="1"/>
              <a:t>nya</a:t>
            </a:r>
            <a:r>
              <a:rPr lang="en-US" dirty="0"/>
              <a:t>.</a:t>
            </a:r>
          </a:p>
          <a:p>
            <a:r>
              <a:rPr lang="en-US" dirty="0"/>
              <a:t>Di </a:t>
            </a:r>
            <a:r>
              <a:rPr lang="en-US" dirty="0" err="1"/>
              <a:t>bawah</a:t>
            </a:r>
            <a:r>
              <a:rPr lang="en-US" dirty="0"/>
              <a:t> PTKP </a:t>
            </a:r>
            <a:r>
              <a:rPr lang="en-US" dirty="0" err="1"/>
              <a:t>tidak</a:t>
            </a:r>
            <a:r>
              <a:rPr lang="en-US" dirty="0"/>
              <a:t> </a:t>
            </a:r>
            <a:r>
              <a:rPr lang="en-US" dirty="0" err="1"/>
              <a:t>kena</a:t>
            </a:r>
            <a:r>
              <a:rPr lang="en-US" dirty="0"/>
              <a:t> </a:t>
            </a:r>
            <a:r>
              <a:rPr lang="en-US" dirty="0" err="1"/>
              <a:t>pajak</a:t>
            </a:r>
            <a:r>
              <a:rPr lang="en-US" dirty="0"/>
              <a:t>, </a:t>
            </a:r>
            <a:r>
              <a:rPr lang="en-US" dirty="0" err="1"/>
              <a:t>angka</a:t>
            </a:r>
            <a:r>
              <a:rPr lang="en-US" dirty="0"/>
              <a:t> </a:t>
            </a:r>
            <a:r>
              <a:rPr lang="en-US" dirty="0" err="1"/>
              <a:t>setahun</a:t>
            </a:r>
            <a:r>
              <a:rPr lang="en-US" dirty="0"/>
              <a:t> </a:t>
            </a:r>
            <a:r>
              <a:rPr lang="en-US" dirty="0" err="1"/>
              <a:t>Rp</a:t>
            </a:r>
            <a:r>
              <a:rPr lang="en-US" dirty="0"/>
              <a:t> 54 </a:t>
            </a:r>
            <a:r>
              <a:rPr lang="en-US" dirty="0" err="1"/>
              <a:t>juta</a:t>
            </a:r>
            <a:r>
              <a:rPr lang="en-US" dirty="0"/>
              <a:t> </a:t>
            </a:r>
            <a:r>
              <a:rPr lang="en-US" dirty="0" err="1"/>
              <a:t>atau</a:t>
            </a:r>
            <a:r>
              <a:rPr lang="en-US" dirty="0"/>
              <a:t> </a:t>
            </a:r>
            <a:r>
              <a:rPr lang="en-US" dirty="0" err="1"/>
              <a:t>Rp</a:t>
            </a:r>
            <a:r>
              <a:rPr lang="en-US" dirty="0"/>
              <a:t> 4,5 </a:t>
            </a:r>
            <a:r>
              <a:rPr lang="en-US" dirty="0" err="1"/>
              <a:t>juta</a:t>
            </a:r>
            <a:r>
              <a:rPr lang="en-US" dirty="0"/>
              <a:t> </a:t>
            </a:r>
            <a:r>
              <a:rPr lang="en-US" dirty="0" err="1"/>
              <a:t>sebulan</a:t>
            </a:r>
            <a:r>
              <a:rPr lang="en-US" dirty="0"/>
              <a:t>, </a:t>
            </a:r>
            <a:r>
              <a:rPr lang="en-US" dirty="0" err="1"/>
              <a:t>dan</a:t>
            </a:r>
            <a:r>
              <a:rPr lang="en-US" dirty="0"/>
              <a:t> </a:t>
            </a:r>
            <a:r>
              <a:rPr lang="en-US" dirty="0" err="1"/>
              <a:t>tergantung</a:t>
            </a:r>
            <a:r>
              <a:rPr lang="en-US" dirty="0"/>
              <a:t> </a:t>
            </a:r>
            <a:r>
              <a:rPr lang="en-US" dirty="0" err="1"/>
              <a:t>sudah</a:t>
            </a:r>
            <a:r>
              <a:rPr lang="en-US" dirty="0"/>
              <a:t> </a:t>
            </a:r>
            <a:r>
              <a:rPr lang="en-US" dirty="0" err="1"/>
              <a:t>menikah</a:t>
            </a:r>
            <a:r>
              <a:rPr lang="en-US" dirty="0"/>
              <a:t> </a:t>
            </a:r>
            <a:r>
              <a:rPr lang="en-US" dirty="0" err="1"/>
              <a:t>atau</a:t>
            </a:r>
            <a:r>
              <a:rPr lang="en-US" dirty="0"/>
              <a:t> </a:t>
            </a:r>
            <a:r>
              <a:rPr lang="en-US" dirty="0" err="1"/>
              <a:t>belum</a:t>
            </a:r>
            <a:r>
              <a:rPr lang="en-US" dirty="0"/>
              <a:t>; </a:t>
            </a:r>
            <a:r>
              <a:rPr lang="en-US" dirty="0" err="1"/>
              <a:t>jika</a:t>
            </a:r>
            <a:r>
              <a:rPr lang="en-US" dirty="0"/>
              <a:t> </a:t>
            </a:r>
            <a:r>
              <a:rPr lang="en-US" dirty="0" err="1"/>
              <a:t>sudah</a:t>
            </a:r>
            <a:r>
              <a:rPr lang="en-US" dirty="0"/>
              <a:t>, </a:t>
            </a:r>
            <a:r>
              <a:rPr lang="en-US" dirty="0" err="1"/>
              <a:t>jumlah</a:t>
            </a:r>
            <a:r>
              <a:rPr lang="en-US" dirty="0"/>
              <a:t> </a:t>
            </a:r>
            <a:r>
              <a:rPr lang="en-US" dirty="0" err="1"/>
              <a:t>anak</a:t>
            </a:r>
            <a:r>
              <a:rPr lang="en-US" dirty="0"/>
              <a:t> </a:t>
            </a:r>
            <a:r>
              <a:rPr lang="en-US" dirty="0" err="1"/>
              <a:t>berapa</a:t>
            </a:r>
            <a:r>
              <a:rPr lang="en-US" dirty="0"/>
              <a:t>.</a:t>
            </a:r>
          </a:p>
          <a:p>
            <a:r>
              <a:rPr lang="en-US" dirty="0"/>
              <a:t>Di </a:t>
            </a:r>
            <a:r>
              <a:rPr lang="en-US" dirty="0" err="1"/>
              <a:t>bawah</a:t>
            </a:r>
            <a:r>
              <a:rPr lang="en-US" dirty="0"/>
              <a:t> </a:t>
            </a:r>
            <a:r>
              <a:rPr lang="en-US" dirty="0" err="1"/>
              <a:t>Rp</a:t>
            </a:r>
            <a:r>
              <a:rPr lang="en-US" dirty="0"/>
              <a:t> 4,5 </a:t>
            </a:r>
            <a:r>
              <a:rPr lang="en-US" dirty="0" err="1"/>
              <a:t>juta</a:t>
            </a:r>
            <a:r>
              <a:rPr lang="en-US" dirty="0"/>
              <a:t> </a:t>
            </a:r>
            <a:r>
              <a:rPr lang="en-US" dirty="0" err="1"/>
              <a:t>sebulan</a:t>
            </a:r>
            <a:r>
              <a:rPr lang="en-US" dirty="0"/>
              <a:t> </a:t>
            </a:r>
            <a:r>
              <a:rPr lang="en-US" dirty="0" err="1"/>
              <a:t>tidak</a:t>
            </a:r>
            <a:r>
              <a:rPr lang="en-US" dirty="0"/>
              <a:t> </a:t>
            </a:r>
            <a:r>
              <a:rPr lang="en-US" dirty="0" err="1"/>
              <a:t>kena</a:t>
            </a:r>
            <a:r>
              <a:rPr lang="en-US" dirty="0"/>
              <a:t> </a:t>
            </a:r>
            <a:r>
              <a:rPr lang="en-US" dirty="0" err="1"/>
              <a:t>pajak</a:t>
            </a:r>
            <a:r>
              <a:rPr lang="en-US" dirty="0"/>
              <a:t>. </a:t>
            </a:r>
          </a:p>
          <a:p>
            <a:r>
              <a:rPr lang="en-US" dirty="0" err="1"/>
              <a:t>Pengurus</a:t>
            </a:r>
            <a:r>
              <a:rPr lang="en-US" dirty="0"/>
              <a:t> PT </a:t>
            </a:r>
            <a:r>
              <a:rPr lang="en-US" dirty="0" err="1"/>
              <a:t>wajib</a:t>
            </a:r>
            <a:r>
              <a:rPr lang="en-US" dirty="0"/>
              <a:t> </a:t>
            </a:r>
            <a:r>
              <a:rPr lang="en-US" dirty="0" err="1"/>
              <a:t>memberikan</a:t>
            </a:r>
            <a:r>
              <a:rPr lang="en-US" dirty="0"/>
              <a:t> </a:t>
            </a:r>
            <a:r>
              <a:rPr lang="en-US" dirty="0" err="1"/>
              <a:t>Bukti</a:t>
            </a:r>
            <a:r>
              <a:rPr lang="en-US" dirty="0"/>
              <a:t> </a:t>
            </a:r>
            <a:r>
              <a:rPr lang="en-US" dirty="0" err="1"/>
              <a:t>Potong</a:t>
            </a:r>
            <a:r>
              <a:rPr lang="en-US" dirty="0"/>
              <a:t> </a:t>
            </a:r>
            <a:r>
              <a:rPr lang="en-US" dirty="0" err="1"/>
              <a:t>PPh</a:t>
            </a:r>
            <a:r>
              <a:rPr lang="en-US" dirty="0"/>
              <a:t> 21 </a:t>
            </a:r>
            <a:r>
              <a:rPr lang="en-US" dirty="0" err="1"/>
              <a:t>kepada</a:t>
            </a:r>
            <a:r>
              <a:rPr lang="en-US" dirty="0"/>
              <a:t> </a:t>
            </a:r>
            <a:r>
              <a:rPr lang="en-US" dirty="0" err="1"/>
              <a:t>karyawan</a:t>
            </a:r>
            <a:r>
              <a:rPr lang="en-US" dirty="0"/>
              <a:t> yang </a:t>
            </a:r>
            <a:r>
              <a:rPr lang="en-US" dirty="0" err="1"/>
              <a:t>dipekerjakan</a:t>
            </a:r>
            <a:r>
              <a:rPr lang="en-US" dirty="0"/>
              <a:t>, </a:t>
            </a:r>
            <a:r>
              <a:rPr lang="en-US" dirty="0" err="1"/>
              <a:t>berdasarkan</a:t>
            </a:r>
            <a:r>
              <a:rPr lang="en-US" dirty="0"/>
              <a:t> </a:t>
            </a:r>
            <a:r>
              <a:rPr lang="en-US" dirty="0" err="1"/>
              <a:t>contoh</a:t>
            </a:r>
            <a:r>
              <a:rPr lang="en-US" dirty="0"/>
              <a:t> </a:t>
            </a:r>
            <a:r>
              <a:rPr lang="en-US" dirty="0" err="1"/>
              <a:t>perhitungan</a:t>
            </a:r>
            <a:r>
              <a:rPr lang="en-US" dirty="0"/>
              <a:t> </a:t>
            </a:r>
            <a:r>
              <a:rPr lang="en-US" dirty="0" err="1"/>
              <a:t>dan</a:t>
            </a:r>
            <a:r>
              <a:rPr lang="en-US" dirty="0"/>
              <a:t> </a:t>
            </a:r>
            <a:r>
              <a:rPr lang="en-US" dirty="0" err="1"/>
              <a:t>cara</a:t>
            </a:r>
            <a:r>
              <a:rPr lang="en-US" dirty="0"/>
              <a:t> </a:t>
            </a:r>
            <a:r>
              <a:rPr lang="en-US" dirty="0" err="1"/>
              <a:t>bayarnya</a:t>
            </a:r>
            <a:r>
              <a:rPr lang="en-US" dirty="0"/>
              <a:t>.</a:t>
            </a:r>
          </a:p>
          <a:p>
            <a:pPr>
              <a:buNone/>
            </a:pPr>
            <a:r>
              <a:rPr lang="en-US" b="1" dirty="0"/>
              <a:t>2). </a:t>
            </a:r>
            <a:r>
              <a:rPr lang="en-US" b="1" u="sng" dirty="0" err="1"/>
              <a:t>PPh</a:t>
            </a:r>
            <a:r>
              <a:rPr lang="en-US" b="1" u="sng" dirty="0"/>
              <a:t> 22:</a:t>
            </a:r>
            <a:r>
              <a:rPr lang="en-US" b="1" dirty="0"/>
              <a:t> </a:t>
            </a:r>
            <a:endParaRPr lang="en-US" dirty="0"/>
          </a:p>
          <a:p>
            <a:r>
              <a:rPr lang="en-US" dirty="0"/>
              <a:t> </a:t>
            </a:r>
            <a:r>
              <a:rPr lang="en-US" dirty="0" err="1"/>
              <a:t>Jika</a:t>
            </a:r>
            <a:r>
              <a:rPr lang="en-US" dirty="0"/>
              <a:t> PT </a:t>
            </a:r>
            <a:r>
              <a:rPr lang="en-US" dirty="0" err="1"/>
              <a:t>bergerak</a:t>
            </a:r>
            <a:r>
              <a:rPr lang="en-US" dirty="0"/>
              <a:t> </a:t>
            </a:r>
            <a:r>
              <a:rPr lang="en-US" dirty="0" err="1"/>
              <a:t>di</a:t>
            </a:r>
            <a:r>
              <a:rPr lang="en-US" dirty="0"/>
              <a:t> </a:t>
            </a:r>
            <a:r>
              <a:rPr lang="en-US" dirty="0" err="1"/>
              <a:t>bidang</a:t>
            </a:r>
            <a:r>
              <a:rPr lang="en-US" dirty="0"/>
              <a:t> </a:t>
            </a:r>
            <a:r>
              <a:rPr lang="en-US" dirty="0" err="1"/>
              <a:t>ekspor-impor</a:t>
            </a:r>
            <a:r>
              <a:rPr lang="en-US" dirty="0"/>
              <a:t>, </a:t>
            </a:r>
            <a:r>
              <a:rPr lang="en-US" dirty="0" err="1"/>
              <a:t>akan</a:t>
            </a:r>
            <a:r>
              <a:rPr lang="en-US" dirty="0"/>
              <a:t> </a:t>
            </a:r>
            <a:r>
              <a:rPr lang="en-US" dirty="0" err="1"/>
              <a:t>selalu</a:t>
            </a:r>
            <a:r>
              <a:rPr lang="en-US" dirty="0"/>
              <a:t> </a:t>
            </a:r>
            <a:r>
              <a:rPr lang="en-US" dirty="0" err="1"/>
              <a:t>bersinggungan</a:t>
            </a:r>
            <a:r>
              <a:rPr lang="en-US" dirty="0"/>
              <a:t> </a:t>
            </a:r>
            <a:r>
              <a:rPr lang="en-US" dirty="0" err="1"/>
              <a:t>dengan</a:t>
            </a:r>
            <a:r>
              <a:rPr lang="en-US" dirty="0"/>
              <a:t> </a:t>
            </a:r>
            <a:r>
              <a:rPr lang="en-US" dirty="0" err="1"/>
              <a:t>pajak</a:t>
            </a:r>
            <a:r>
              <a:rPr lang="en-US" dirty="0"/>
              <a:t> </a:t>
            </a:r>
            <a:r>
              <a:rPr lang="en-US" dirty="0" err="1"/>
              <a:t>penghasilan</a:t>
            </a:r>
            <a:r>
              <a:rPr lang="en-US" dirty="0"/>
              <a:t> </a:t>
            </a:r>
            <a:r>
              <a:rPr lang="en-US" dirty="0" err="1"/>
              <a:t>Pasal</a:t>
            </a:r>
            <a:r>
              <a:rPr lang="en-US" dirty="0"/>
              <a:t> 22 </a:t>
            </a:r>
            <a:r>
              <a:rPr lang="en-US" dirty="0" err="1"/>
              <a:t>ini</a:t>
            </a:r>
            <a:r>
              <a:rPr lang="en-US" dirty="0"/>
              <a:t>, </a:t>
            </a:r>
            <a:r>
              <a:rPr lang="en-US" dirty="0" err="1"/>
              <a:t>berdasarkan</a:t>
            </a:r>
            <a:r>
              <a:rPr lang="en-US" dirty="0"/>
              <a:t> </a:t>
            </a:r>
            <a:r>
              <a:rPr lang="en-US" dirty="0" err="1"/>
              <a:t>tarif</a:t>
            </a:r>
            <a:r>
              <a:rPr lang="en-US" dirty="0"/>
              <a:t>, </a:t>
            </a:r>
            <a:r>
              <a:rPr lang="en-US" dirty="0" err="1"/>
              <a:t>cara</a:t>
            </a:r>
            <a:r>
              <a:rPr lang="en-US" dirty="0"/>
              <a:t> </a:t>
            </a:r>
            <a:r>
              <a:rPr lang="en-US" dirty="0" err="1"/>
              <a:t>menghitung</a:t>
            </a:r>
            <a:r>
              <a:rPr lang="en-US" dirty="0"/>
              <a:t> </a:t>
            </a:r>
            <a:r>
              <a:rPr lang="en-US" dirty="0" err="1"/>
              <a:t>dan</a:t>
            </a:r>
            <a:r>
              <a:rPr lang="en-US" dirty="0"/>
              <a:t> </a:t>
            </a:r>
            <a:r>
              <a:rPr lang="en-US" dirty="0" err="1"/>
              <a:t>contohnya</a:t>
            </a:r>
            <a:r>
              <a:rPr lang="en-US" dirty="0"/>
              <a:t>.</a:t>
            </a:r>
          </a:p>
          <a:p>
            <a:pPr>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4320"/>
            <a:ext cx="10515600" cy="5902643"/>
          </a:xfrm>
        </p:spPr>
        <p:txBody>
          <a:bodyPr>
            <a:normAutofit/>
          </a:bodyPr>
          <a:lstStyle/>
          <a:p>
            <a:r>
              <a:rPr lang="en-US" b="1" dirty="0"/>
              <a:t>3). </a:t>
            </a:r>
            <a:r>
              <a:rPr lang="en-US" b="1" u="sng" dirty="0" err="1"/>
              <a:t>PPh</a:t>
            </a:r>
            <a:r>
              <a:rPr lang="en-US" b="1" u="sng" dirty="0"/>
              <a:t> 23:</a:t>
            </a:r>
            <a:endParaRPr lang="en-US" dirty="0"/>
          </a:p>
          <a:p>
            <a:r>
              <a:rPr lang="en-US" sz="2400" dirty="0" err="1"/>
              <a:t>PPh</a:t>
            </a:r>
            <a:r>
              <a:rPr lang="en-US" sz="2400" dirty="0"/>
              <a:t> 23 </a:t>
            </a:r>
            <a:r>
              <a:rPr lang="en-US" sz="2400" dirty="0" err="1"/>
              <a:t>merupakan</a:t>
            </a:r>
            <a:r>
              <a:rPr lang="en-US" sz="2400" dirty="0"/>
              <a:t> </a:t>
            </a:r>
            <a:r>
              <a:rPr lang="en-US" sz="2400" dirty="0" err="1"/>
              <a:t>pajak</a:t>
            </a:r>
            <a:r>
              <a:rPr lang="en-US" sz="2400" dirty="0"/>
              <a:t> yang </a:t>
            </a:r>
            <a:r>
              <a:rPr lang="en-US" sz="2400" dirty="0" err="1"/>
              <a:t>dikenakan</a:t>
            </a:r>
            <a:r>
              <a:rPr lang="en-US" sz="2400" dirty="0"/>
              <a:t> </a:t>
            </a:r>
            <a:r>
              <a:rPr lang="en-US" sz="2400" dirty="0" err="1"/>
              <a:t>pada</a:t>
            </a:r>
            <a:r>
              <a:rPr lang="en-US" sz="2400" dirty="0"/>
              <a:t> </a:t>
            </a:r>
            <a:r>
              <a:rPr lang="en-US" sz="2400" dirty="0" err="1"/>
              <a:t>penghasilan</a:t>
            </a:r>
            <a:r>
              <a:rPr lang="en-US" sz="2400" dirty="0"/>
              <a:t> </a:t>
            </a:r>
            <a:r>
              <a:rPr lang="en-US" sz="2400" dirty="0" err="1"/>
              <a:t>atas</a:t>
            </a:r>
            <a:r>
              <a:rPr lang="en-US" sz="2400" dirty="0"/>
              <a:t> modal, </a:t>
            </a:r>
            <a:r>
              <a:rPr lang="en-US" sz="2400" dirty="0" err="1"/>
              <a:t>penyerahan</a:t>
            </a:r>
            <a:r>
              <a:rPr lang="en-US" sz="2400" dirty="0"/>
              <a:t> </a:t>
            </a:r>
            <a:r>
              <a:rPr lang="en-US" sz="2400" dirty="0" err="1"/>
              <a:t>jasa</a:t>
            </a:r>
            <a:r>
              <a:rPr lang="en-US" sz="2400" dirty="0"/>
              <a:t>, </a:t>
            </a:r>
            <a:r>
              <a:rPr lang="en-US" sz="2400" dirty="0" err="1"/>
              <a:t>atau</a:t>
            </a:r>
            <a:r>
              <a:rPr lang="en-US" sz="2400" dirty="0"/>
              <a:t> </a:t>
            </a:r>
            <a:r>
              <a:rPr lang="en-US" sz="2400" dirty="0" err="1"/>
              <a:t>hadiah</a:t>
            </a:r>
            <a:r>
              <a:rPr lang="en-US" sz="2400" dirty="0"/>
              <a:t> </a:t>
            </a:r>
            <a:r>
              <a:rPr lang="en-US" sz="2400" dirty="0" err="1"/>
              <a:t>dan</a:t>
            </a:r>
            <a:r>
              <a:rPr lang="en-US" sz="2400" dirty="0"/>
              <a:t> </a:t>
            </a:r>
            <a:r>
              <a:rPr lang="en-US" sz="2400" dirty="0" err="1"/>
              <a:t>penghargaan</a:t>
            </a:r>
            <a:r>
              <a:rPr lang="en-US" sz="2400" dirty="0"/>
              <a:t>, </a:t>
            </a:r>
            <a:r>
              <a:rPr lang="en-US" sz="2400" dirty="0" err="1"/>
              <a:t>selain</a:t>
            </a:r>
            <a:r>
              <a:rPr lang="en-US" sz="2400" dirty="0"/>
              <a:t> yang </a:t>
            </a:r>
            <a:r>
              <a:rPr lang="en-US" sz="2400" dirty="0" err="1"/>
              <a:t>telah</a:t>
            </a:r>
            <a:r>
              <a:rPr lang="en-US" sz="2400" dirty="0"/>
              <a:t> </a:t>
            </a:r>
            <a:r>
              <a:rPr lang="en-US" sz="2400" dirty="0" err="1"/>
              <a:t>dipotong</a:t>
            </a:r>
            <a:r>
              <a:rPr lang="en-US" sz="2400" dirty="0"/>
              <a:t> </a:t>
            </a:r>
            <a:r>
              <a:rPr lang="en-US" sz="2400" dirty="0" err="1"/>
              <a:t>oleh</a:t>
            </a:r>
            <a:r>
              <a:rPr lang="en-US" sz="2400" dirty="0"/>
              <a:t> </a:t>
            </a:r>
            <a:r>
              <a:rPr lang="en-US" sz="2400" dirty="0" err="1"/>
              <a:t>PPh</a:t>
            </a:r>
            <a:r>
              <a:rPr lang="en-US" sz="2400" dirty="0"/>
              <a:t> 21. </a:t>
            </a:r>
          </a:p>
          <a:p>
            <a:r>
              <a:rPr lang="de-DE" sz="2400" dirty="0"/>
              <a:t>Pihak yang menerima penghasilan akan dikenakan PPh 23.</a:t>
            </a:r>
            <a:endParaRPr lang="en-US" sz="2400" dirty="0"/>
          </a:p>
          <a:p>
            <a:r>
              <a:rPr lang="de-DE" sz="2400" dirty="0"/>
              <a:t>Sebagai pemungut atau pemotong PPh 23, maka wajib membuat Bukti Potong PPh 23 dan menyerahkannya ke lawan transaksi; dan kemudian harus membayarkannya atau menyetorkan PPh 23 yang telah dipungut tersebut ke kas negara (dapat dilakukan secara on line melalui form SPT PPh 23).</a:t>
            </a:r>
            <a:endParaRPr lang="en-US" sz="2400" dirty="0"/>
          </a:p>
          <a:p>
            <a:r>
              <a:rPr lang="de-DE" sz="2400" dirty="0"/>
              <a:t>Dividen tidak kena pajak jika diinvestasikan kembali.</a:t>
            </a:r>
            <a:endParaRPr lang="en-US" dirty="0"/>
          </a:p>
          <a:p>
            <a:r>
              <a:rPr lang="de-DE" b="1" dirty="0"/>
              <a:t>4). </a:t>
            </a:r>
            <a:r>
              <a:rPr lang="de-DE" b="1" u="sng" dirty="0"/>
              <a:t>PPh 26:</a:t>
            </a:r>
            <a:endParaRPr lang="en-US" dirty="0"/>
          </a:p>
          <a:p>
            <a:r>
              <a:rPr lang="de-DE" sz="2400" dirty="0"/>
              <a:t>PPh 26 merupakan pemotongan/pemungutan atas pajak penghasilan yang diperoleh wajib pajak asing.</a:t>
            </a:r>
            <a:endParaRPr lang="en-US" sz="2400"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4320"/>
            <a:ext cx="10515600" cy="5902643"/>
          </a:xfrm>
        </p:spPr>
        <p:txBody>
          <a:bodyPr>
            <a:normAutofit/>
          </a:bodyPr>
          <a:lstStyle/>
          <a:p>
            <a:pPr marL="514350" indent="-514350">
              <a:buFont typeface="+mj-lt"/>
              <a:buAutoNum type="alphaUcPeriod" startAt="3"/>
            </a:pPr>
            <a:r>
              <a:rPr lang="en-US" b="1" dirty="0" err="1"/>
              <a:t>Pajak</a:t>
            </a:r>
            <a:r>
              <a:rPr lang="en-US" b="1" dirty="0"/>
              <a:t> </a:t>
            </a:r>
            <a:r>
              <a:rPr lang="en-US" b="1" dirty="0" err="1"/>
              <a:t>Penghasilan</a:t>
            </a:r>
            <a:r>
              <a:rPr lang="en-US" b="1" dirty="0"/>
              <a:t> </a:t>
            </a:r>
            <a:r>
              <a:rPr lang="en-US" b="1" dirty="0" err="1"/>
              <a:t>atas</a:t>
            </a:r>
            <a:r>
              <a:rPr lang="en-US" b="1" dirty="0"/>
              <a:t> Usaha:</a:t>
            </a:r>
          </a:p>
          <a:p>
            <a:r>
              <a:rPr lang="en-US" sz="2400" dirty="0"/>
              <a:t>PT </a:t>
            </a:r>
            <a:r>
              <a:rPr lang="en-US" sz="2400" dirty="0" err="1"/>
              <a:t>wajib</a:t>
            </a:r>
            <a:r>
              <a:rPr lang="en-US" sz="2400" dirty="0"/>
              <a:t> </a:t>
            </a:r>
            <a:r>
              <a:rPr lang="en-US" sz="2400" dirty="0" err="1"/>
              <a:t>membayar</a:t>
            </a:r>
            <a:r>
              <a:rPr lang="en-US" sz="2400" dirty="0"/>
              <a:t> </a:t>
            </a:r>
            <a:r>
              <a:rPr lang="en-US" sz="2400" dirty="0" err="1"/>
              <a:t>pajak</a:t>
            </a:r>
            <a:r>
              <a:rPr lang="en-US" sz="2400" dirty="0"/>
              <a:t> </a:t>
            </a:r>
            <a:r>
              <a:rPr lang="en-US" sz="2400" dirty="0" err="1"/>
              <a:t>penghasilan</a:t>
            </a:r>
            <a:r>
              <a:rPr lang="en-US" sz="2400" dirty="0"/>
              <a:t> </a:t>
            </a:r>
            <a:r>
              <a:rPr lang="en-US" sz="2400" dirty="0" err="1"/>
              <a:t>sesuai</a:t>
            </a:r>
            <a:r>
              <a:rPr lang="en-US" sz="2400" dirty="0"/>
              <a:t> </a:t>
            </a:r>
            <a:r>
              <a:rPr lang="en-US" sz="2400" dirty="0" err="1"/>
              <a:t>dengan</a:t>
            </a:r>
            <a:r>
              <a:rPr lang="en-US" sz="2400" dirty="0"/>
              <a:t> </a:t>
            </a:r>
            <a:r>
              <a:rPr lang="en-US" sz="2400" dirty="0" err="1"/>
              <a:t>metode</a:t>
            </a:r>
            <a:r>
              <a:rPr lang="en-US" sz="2400" dirty="0"/>
              <a:t> yang </a:t>
            </a:r>
            <a:r>
              <a:rPr lang="en-US" sz="2400" dirty="0" err="1"/>
              <a:t>diplih</a:t>
            </a:r>
            <a:r>
              <a:rPr lang="en-US" sz="2400" dirty="0"/>
              <a:t> </a:t>
            </a:r>
            <a:r>
              <a:rPr lang="en-US" sz="2400" dirty="0" err="1"/>
              <a:t>dan</a:t>
            </a:r>
            <a:r>
              <a:rPr lang="en-US" sz="2400" dirty="0"/>
              <a:t> status </a:t>
            </a:r>
            <a:r>
              <a:rPr lang="en-US" sz="2400" dirty="0" err="1"/>
              <a:t>badan</a:t>
            </a:r>
            <a:r>
              <a:rPr lang="en-US" sz="2400" dirty="0"/>
              <a:t> </a:t>
            </a:r>
            <a:r>
              <a:rPr lang="en-US" sz="2400" dirty="0" err="1"/>
              <a:t>usahanya</a:t>
            </a:r>
            <a:r>
              <a:rPr lang="en-US" sz="2400" dirty="0"/>
              <a:t>.</a:t>
            </a:r>
          </a:p>
          <a:p>
            <a:r>
              <a:rPr lang="en-US" sz="2400" dirty="0" err="1"/>
              <a:t>Penghasilan</a:t>
            </a:r>
            <a:r>
              <a:rPr lang="en-US" sz="2400" dirty="0"/>
              <a:t> </a:t>
            </a:r>
            <a:r>
              <a:rPr lang="en-US" sz="2400" dirty="0" err="1"/>
              <a:t>bruto</a:t>
            </a:r>
            <a:r>
              <a:rPr lang="en-US" sz="2400" dirty="0"/>
              <a:t> </a:t>
            </a:r>
            <a:r>
              <a:rPr lang="en-US" sz="2400" dirty="0" err="1"/>
              <a:t>di</a:t>
            </a:r>
            <a:r>
              <a:rPr lang="en-US" sz="2400" dirty="0"/>
              <a:t> </a:t>
            </a:r>
            <a:r>
              <a:rPr lang="en-US" sz="2400" dirty="0" err="1"/>
              <a:t>bawah</a:t>
            </a:r>
            <a:r>
              <a:rPr lang="en-US" sz="2400" dirty="0"/>
              <a:t> </a:t>
            </a:r>
            <a:r>
              <a:rPr lang="en-US" sz="2400" dirty="0" err="1"/>
              <a:t>Rp</a:t>
            </a:r>
            <a:r>
              <a:rPr lang="en-US" sz="2400" dirty="0"/>
              <a:t> 4,8 </a:t>
            </a:r>
            <a:r>
              <a:rPr lang="en-US" sz="2400" dirty="0" err="1"/>
              <a:t>miliar</a:t>
            </a:r>
            <a:r>
              <a:rPr lang="en-US" sz="2400" dirty="0"/>
              <a:t> </a:t>
            </a:r>
            <a:r>
              <a:rPr lang="en-US" sz="2400" dirty="0" err="1"/>
              <a:t>setahun</a:t>
            </a:r>
            <a:r>
              <a:rPr lang="en-US" sz="2400" dirty="0"/>
              <a:t>, </a:t>
            </a:r>
            <a:r>
              <a:rPr lang="en-US" sz="2400" dirty="0" err="1"/>
              <a:t>dapat</a:t>
            </a:r>
            <a:r>
              <a:rPr lang="en-US" sz="2400" dirty="0"/>
              <a:t> </a:t>
            </a:r>
            <a:r>
              <a:rPr lang="en-US" sz="2400" dirty="0" err="1"/>
              <a:t>menggunakan</a:t>
            </a:r>
            <a:r>
              <a:rPr lang="en-US" sz="2400" dirty="0"/>
              <a:t> </a:t>
            </a:r>
            <a:r>
              <a:rPr lang="en-US" sz="2400" dirty="0" err="1"/>
              <a:t>tarif</a:t>
            </a:r>
            <a:r>
              <a:rPr lang="en-US" sz="2400" dirty="0"/>
              <a:t> </a:t>
            </a:r>
            <a:r>
              <a:rPr lang="en-US" sz="2400" b="1" dirty="0" err="1"/>
              <a:t>Pajak</a:t>
            </a:r>
            <a:r>
              <a:rPr lang="en-US" sz="2400" b="1" dirty="0"/>
              <a:t> Final UMKM PP 23/2018 </a:t>
            </a:r>
            <a:r>
              <a:rPr lang="en-US" sz="2400" b="1" dirty="0" err="1"/>
              <a:t>sebesar</a:t>
            </a:r>
            <a:r>
              <a:rPr lang="en-US" sz="2400" b="1" dirty="0"/>
              <a:t> 0,5% </a:t>
            </a:r>
            <a:r>
              <a:rPr lang="en-US" sz="2400" b="1" dirty="0" err="1"/>
              <a:t>dari</a:t>
            </a:r>
            <a:r>
              <a:rPr lang="en-US" sz="2400" b="1" dirty="0"/>
              <a:t> </a:t>
            </a:r>
            <a:r>
              <a:rPr lang="en-US" sz="2400" b="1" dirty="0" err="1"/>
              <a:t>omzet</a:t>
            </a:r>
            <a:r>
              <a:rPr lang="en-US" sz="2400" b="1" dirty="0"/>
              <a:t> </a:t>
            </a:r>
            <a:r>
              <a:rPr lang="en-US" sz="2400" b="1" dirty="0" err="1"/>
              <a:t>bruto</a:t>
            </a:r>
            <a:r>
              <a:rPr lang="en-US" sz="2400" dirty="0"/>
              <a:t>. </a:t>
            </a:r>
            <a:r>
              <a:rPr lang="en-US" sz="2400" dirty="0" err="1"/>
              <a:t>Tarif</a:t>
            </a:r>
            <a:r>
              <a:rPr lang="en-US" sz="2400" dirty="0"/>
              <a:t> </a:t>
            </a:r>
            <a:r>
              <a:rPr lang="en-US" sz="2400" dirty="0" err="1"/>
              <a:t>ini</a:t>
            </a:r>
            <a:r>
              <a:rPr lang="en-US" sz="2400" dirty="0"/>
              <a:t> </a:t>
            </a:r>
            <a:r>
              <a:rPr lang="en-US" sz="2400" dirty="0" err="1"/>
              <a:t>hanya</a:t>
            </a:r>
            <a:r>
              <a:rPr lang="en-US" sz="2400" dirty="0"/>
              <a:t> </a:t>
            </a:r>
            <a:r>
              <a:rPr lang="en-US" sz="2400" dirty="0" err="1"/>
              <a:t>berlaku</a:t>
            </a:r>
            <a:r>
              <a:rPr lang="en-US" sz="2400" dirty="0"/>
              <a:t> </a:t>
            </a:r>
            <a:r>
              <a:rPr lang="en-US" sz="2400" dirty="0" err="1"/>
              <a:t>selama</a:t>
            </a:r>
            <a:r>
              <a:rPr lang="en-US" sz="2400" dirty="0"/>
              <a:t> 3 </a:t>
            </a:r>
            <a:r>
              <a:rPr lang="en-US" sz="2400" dirty="0" err="1"/>
              <a:t>tahun</a:t>
            </a:r>
            <a:r>
              <a:rPr lang="en-US" sz="2400" dirty="0"/>
              <a:t>.</a:t>
            </a:r>
          </a:p>
          <a:p>
            <a:r>
              <a:rPr lang="en-US" sz="2400" b="1" dirty="0" err="1"/>
              <a:t>PPh</a:t>
            </a:r>
            <a:r>
              <a:rPr lang="en-US" sz="2400" b="1" dirty="0"/>
              <a:t> Final</a:t>
            </a:r>
            <a:r>
              <a:rPr lang="en-US" sz="2400" dirty="0"/>
              <a:t> </a:t>
            </a:r>
            <a:r>
              <a:rPr lang="en-US" sz="2400" dirty="0" err="1"/>
              <a:t>harus</a:t>
            </a:r>
            <a:r>
              <a:rPr lang="en-US" sz="2400" dirty="0"/>
              <a:t> </a:t>
            </a:r>
            <a:r>
              <a:rPr lang="en-US" sz="2400" dirty="0" err="1"/>
              <a:t>dibayarkan</a:t>
            </a:r>
            <a:r>
              <a:rPr lang="en-US" sz="2400" dirty="0"/>
              <a:t> </a:t>
            </a:r>
            <a:r>
              <a:rPr lang="en-US" sz="2400" dirty="0" err="1"/>
              <a:t>saat</a:t>
            </a:r>
            <a:r>
              <a:rPr lang="en-US" sz="2400" dirty="0"/>
              <a:t> </a:t>
            </a:r>
            <a:r>
              <a:rPr lang="en-US" sz="2400" dirty="0" err="1"/>
              <a:t>penghasilan</a:t>
            </a:r>
            <a:r>
              <a:rPr lang="en-US" sz="2400" dirty="0"/>
              <a:t> </a:t>
            </a:r>
            <a:r>
              <a:rPr lang="en-US" sz="2400" dirty="0" err="1"/>
              <a:t>diterima</a:t>
            </a:r>
            <a:r>
              <a:rPr lang="en-US" sz="2400" dirty="0"/>
              <a:t>, </a:t>
            </a:r>
            <a:r>
              <a:rPr lang="en-US" sz="2400" dirty="0" err="1"/>
              <a:t>terutama</a:t>
            </a:r>
            <a:r>
              <a:rPr lang="en-US" sz="2400" dirty="0"/>
              <a:t> </a:t>
            </a:r>
            <a:r>
              <a:rPr lang="en-US" sz="2400" dirty="0" err="1"/>
              <a:t>bagi</a:t>
            </a:r>
            <a:r>
              <a:rPr lang="en-US" sz="2400" dirty="0"/>
              <a:t> WP yang </a:t>
            </a:r>
            <a:r>
              <a:rPr lang="en-US" sz="2400" dirty="0" err="1"/>
              <a:t>masih</a:t>
            </a:r>
            <a:r>
              <a:rPr lang="en-US" sz="2400" dirty="0"/>
              <a:t> </a:t>
            </a:r>
            <a:r>
              <a:rPr lang="en-US" sz="2400" dirty="0" err="1"/>
              <a:t>berkembang</a:t>
            </a:r>
            <a:r>
              <a:rPr lang="en-US" sz="2400" dirty="0"/>
              <a:t> </a:t>
            </a:r>
            <a:r>
              <a:rPr lang="en-US" sz="2400" dirty="0" err="1"/>
              <a:t>dan</a:t>
            </a:r>
            <a:r>
              <a:rPr lang="en-US" sz="2400" dirty="0"/>
              <a:t> </a:t>
            </a:r>
            <a:r>
              <a:rPr lang="en-US" sz="2400" dirty="0" err="1"/>
              <a:t>belum</a:t>
            </a:r>
            <a:r>
              <a:rPr lang="en-US" sz="2400" dirty="0"/>
              <a:t> </a:t>
            </a:r>
            <a:r>
              <a:rPr lang="en-US" sz="2400" dirty="0" err="1"/>
              <a:t>mampu</a:t>
            </a:r>
            <a:r>
              <a:rPr lang="en-US" sz="2400" dirty="0"/>
              <a:t> </a:t>
            </a:r>
            <a:r>
              <a:rPr lang="en-US" sz="2400" dirty="0" err="1"/>
              <a:t>menyelenggarakan</a:t>
            </a:r>
            <a:r>
              <a:rPr lang="en-US" sz="2400" dirty="0"/>
              <a:t> </a:t>
            </a:r>
            <a:r>
              <a:rPr lang="en-US" sz="2400" dirty="0" err="1"/>
              <a:t>pembukuan</a:t>
            </a:r>
            <a:r>
              <a:rPr lang="en-US" sz="2400" dirty="0"/>
              <a:t>.</a:t>
            </a:r>
          </a:p>
          <a:p>
            <a:r>
              <a:rPr lang="en-US" sz="2400" b="1" dirty="0" err="1"/>
              <a:t>Jika</a:t>
            </a:r>
            <a:r>
              <a:rPr lang="en-US" sz="2400" b="1" dirty="0"/>
              <a:t> PT yang </a:t>
            </a:r>
            <a:r>
              <a:rPr lang="en-US" sz="2400" b="1" dirty="0" err="1"/>
              <a:t>omzetnya</a:t>
            </a:r>
            <a:r>
              <a:rPr lang="en-US" sz="2400" b="1" dirty="0"/>
              <a:t> </a:t>
            </a:r>
            <a:r>
              <a:rPr lang="en-US" sz="2400" b="1" dirty="0" err="1"/>
              <a:t>lebih</a:t>
            </a:r>
            <a:r>
              <a:rPr lang="en-US" sz="2400" b="1" dirty="0"/>
              <a:t> </a:t>
            </a:r>
            <a:r>
              <a:rPr lang="en-US" sz="2400" b="1" dirty="0" err="1"/>
              <a:t>dari</a:t>
            </a:r>
            <a:r>
              <a:rPr lang="en-US" sz="2400" b="1" dirty="0"/>
              <a:t> </a:t>
            </a:r>
            <a:r>
              <a:rPr lang="en-US" sz="2400" b="1" dirty="0" err="1"/>
              <a:t>Rp</a:t>
            </a:r>
            <a:r>
              <a:rPr lang="en-US" sz="2400" b="1" dirty="0"/>
              <a:t> 4,8 </a:t>
            </a:r>
            <a:r>
              <a:rPr lang="en-US" sz="2400" b="1" dirty="0" err="1"/>
              <a:t>miliar</a:t>
            </a:r>
            <a:r>
              <a:rPr lang="en-US" sz="2400" b="1" dirty="0"/>
              <a:t> </a:t>
            </a:r>
            <a:r>
              <a:rPr lang="en-US" sz="2400" b="1" dirty="0" err="1"/>
              <a:t>setahun</a:t>
            </a:r>
            <a:r>
              <a:rPr lang="en-US" sz="2400" b="1" dirty="0"/>
              <a:t>, </a:t>
            </a:r>
            <a:r>
              <a:rPr lang="en-US" sz="2400" b="1" dirty="0" err="1"/>
              <a:t>wajib</a:t>
            </a:r>
            <a:r>
              <a:rPr lang="en-US" sz="2400" b="1" dirty="0"/>
              <a:t> </a:t>
            </a:r>
            <a:r>
              <a:rPr lang="en-US" sz="2400" b="1" dirty="0" err="1"/>
              <a:t>melakukan</a:t>
            </a:r>
            <a:r>
              <a:rPr lang="en-US" sz="2400" b="1" dirty="0"/>
              <a:t> </a:t>
            </a:r>
            <a:r>
              <a:rPr lang="en-US" sz="2400" b="1" dirty="0" err="1"/>
              <a:t>pembukuan</a:t>
            </a:r>
            <a:r>
              <a:rPr lang="en-US" sz="2400" b="1" dirty="0"/>
              <a:t> </a:t>
            </a:r>
            <a:r>
              <a:rPr lang="en-US" sz="2400" b="1" dirty="0" err="1"/>
              <a:t>dan</a:t>
            </a:r>
            <a:r>
              <a:rPr lang="en-US" sz="2400" b="1" dirty="0"/>
              <a:t> </a:t>
            </a:r>
            <a:r>
              <a:rPr lang="en-US" sz="2400" b="1" dirty="0" err="1"/>
              <a:t>akan</a:t>
            </a:r>
            <a:r>
              <a:rPr lang="en-US" sz="2400" b="1" dirty="0"/>
              <a:t> </a:t>
            </a:r>
            <a:r>
              <a:rPr lang="en-US" sz="2400" b="1" dirty="0" err="1"/>
              <a:t>dikenakan</a:t>
            </a:r>
            <a:r>
              <a:rPr lang="en-US" sz="2400" b="1" dirty="0"/>
              <a:t> </a:t>
            </a:r>
            <a:r>
              <a:rPr lang="en-US" sz="2400" b="1" dirty="0" err="1"/>
              <a:t>tarif</a:t>
            </a:r>
            <a:r>
              <a:rPr lang="en-US" sz="2400" b="1" dirty="0"/>
              <a:t> </a:t>
            </a:r>
            <a:r>
              <a:rPr lang="en-US" sz="2400" b="1" dirty="0" err="1"/>
              <a:t>PPh</a:t>
            </a:r>
            <a:r>
              <a:rPr lang="en-US" sz="2400" b="1" dirty="0"/>
              <a:t> </a:t>
            </a:r>
            <a:r>
              <a:rPr lang="en-US" sz="2400" b="1" dirty="0" err="1"/>
              <a:t>Badan</a:t>
            </a:r>
            <a:r>
              <a:rPr lang="en-US" sz="2400" b="1" dirty="0"/>
              <a:t> normal </a:t>
            </a:r>
            <a:r>
              <a:rPr lang="en-US" sz="2400" b="1" dirty="0" err="1"/>
              <a:t>Pasal</a:t>
            </a:r>
            <a:r>
              <a:rPr lang="en-US" sz="2400" b="1" dirty="0"/>
              <a:t> 17.</a:t>
            </a:r>
            <a:endParaRPr lang="en-US" sz="2400" dirty="0"/>
          </a:p>
          <a:p>
            <a:r>
              <a:rPr lang="en-US" sz="2400" dirty="0" err="1"/>
              <a:t>Bagi</a:t>
            </a:r>
            <a:r>
              <a:rPr lang="en-US" sz="2400" dirty="0"/>
              <a:t> WP PT, </a:t>
            </a:r>
            <a:r>
              <a:rPr lang="en-US" sz="2400" dirty="0" err="1"/>
              <a:t>terdapat</a:t>
            </a:r>
            <a:r>
              <a:rPr lang="en-US" sz="2400" dirty="0"/>
              <a:t> </a:t>
            </a:r>
            <a:r>
              <a:rPr lang="en-US" sz="2400" dirty="0" err="1"/>
              <a:t>beberapa</a:t>
            </a:r>
            <a:r>
              <a:rPr lang="en-US" sz="2400" dirty="0"/>
              <a:t> </a:t>
            </a:r>
            <a:r>
              <a:rPr lang="en-US" sz="2400" dirty="0" err="1"/>
              <a:t>istilan</a:t>
            </a:r>
            <a:r>
              <a:rPr lang="en-US" sz="2400" dirty="0"/>
              <a:t> </a:t>
            </a:r>
            <a:r>
              <a:rPr lang="en-US" sz="2400" dirty="0" err="1"/>
              <a:t>PPh</a:t>
            </a:r>
            <a:r>
              <a:rPr lang="en-US" sz="2400" dirty="0"/>
              <a:t>, </a:t>
            </a:r>
            <a:r>
              <a:rPr lang="en-US" sz="2400" dirty="0" err="1"/>
              <a:t>di</a:t>
            </a:r>
            <a:r>
              <a:rPr lang="en-US" sz="2400" dirty="0"/>
              <a:t> </a:t>
            </a:r>
            <a:r>
              <a:rPr lang="en-US" sz="2400" dirty="0" err="1"/>
              <a:t>antaranya</a:t>
            </a:r>
            <a:r>
              <a:rPr lang="en-US" sz="2400"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0040"/>
            <a:ext cx="10515600" cy="5856923"/>
          </a:xfrm>
        </p:spPr>
        <p:txBody>
          <a:bodyPr>
            <a:normAutofit fontScale="85000" lnSpcReduction="20000"/>
          </a:bodyPr>
          <a:lstStyle/>
          <a:p>
            <a:pPr>
              <a:buNone/>
            </a:pPr>
            <a:r>
              <a:rPr lang="en-US" b="1" dirty="0"/>
              <a:t>1).</a:t>
            </a:r>
            <a:r>
              <a:rPr lang="en-US" b="1" u="sng" dirty="0" err="1"/>
              <a:t>PPh</a:t>
            </a:r>
            <a:r>
              <a:rPr lang="en-US" b="1" u="sng" dirty="0"/>
              <a:t> 25:</a:t>
            </a:r>
            <a:r>
              <a:rPr lang="en-US" b="1" dirty="0"/>
              <a:t> </a:t>
            </a:r>
            <a:endParaRPr lang="en-US" dirty="0"/>
          </a:p>
          <a:p>
            <a:r>
              <a:rPr lang="en-US" sz="2600" dirty="0" err="1"/>
              <a:t>PPh</a:t>
            </a:r>
            <a:r>
              <a:rPr lang="en-US" sz="2600" dirty="0"/>
              <a:t> 25 </a:t>
            </a:r>
            <a:r>
              <a:rPr lang="en-US" sz="2600" dirty="0" err="1"/>
              <a:t>dikenakan</a:t>
            </a:r>
            <a:r>
              <a:rPr lang="en-US" sz="2600" dirty="0"/>
              <a:t> </a:t>
            </a:r>
            <a:r>
              <a:rPr lang="en-US" sz="2600" dirty="0" err="1"/>
              <a:t>terhadap</a:t>
            </a:r>
            <a:r>
              <a:rPr lang="en-US" sz="2600" dirty="0"/>
              <a:t> </a:t>
            </a:r>
            <a:r>
              <a:rPr lang="en-US" sz="2600" dirty="0" err="1"/>
              <a:t>semua</a:t>
            </a:r>
            <a:r>
              <a:rPr lang="en-US" sz="2600" dirty="0"/>
              <a:t> WP. </a:t>
            </a:r>
          </a:p>
          <a:p>
            <a:r>
              <a:rPr lang="en-US" sz="2600" dirty="0" err="1"/>
              <a:t>PPh</a:t>
            </a:r>
            <a:r>
              <a:rPr lang="en-US" sz="2600" dirty="0"/>
              <a:t> 25 </a:t>
            </a:r>
            <a:r>
              <a:rPr lang="en-US" sz="2600" dirty="0" err="1"/>
              <a:t>merupakan</a:t>
            </a:r>
            <a:r>
              <a:rPr lang="en-US" sz="2600" dirty="0"/>
              <a:t> </a:t>
            </a:r>
            <a:r>
              <a:rPr lang="en-US" sz="2600" dirty="0" err="1"/>
              <a:t>angsuran</a:t>
            </a:r>
            <a:r>
              <a:rPr lang="en-US" sz="2600" dirty="0"/>
              <a:t> </a:t>
            </a:r>
            <a:r>
              <a:rPr lang="en-US" sz="2600" dirty="0" err="1"/>
              <a:t>pajak</a:t>
            </a:r>
            <a:r>
              <a:rPr lang="en-US" sz="2600" dirty="0"/>
              <a:t> yang </a:t>
            </a:r>
            <a:r>
              <a:rPr lang="en-US" sz="2600" dirty="0" err="1"/>
              <a:t>berasal</a:t>
            </a:r>
            <a:r>
              <a:rPr lang="en-US" sz="2600" dirty="0"/>
              <a:t> </a:t>
            </a:r>
            <a:r>
              <a:rPr lang="en-US" sz="2600" dirty="0" err="1"/>
              <a:t>dari</a:t>
            </a:r>
            <a:r>
              <a:rPr lang="en-US" sz="2600" dirty="0"/>
              <a:t> </a:t>
            </a:r>
            <a:r>
              <a:rPr lang="en-US" sz="2600" dirty="0" err="1"/>
              <a:t>Jumlah</a:t>
            </a:r>
            <a:r>
              <a:rPr lang="en-US" sz="2600" dirty="0"/>
              <a:t> </a:t>
            </a:r>
            <a:r>
              <a:rPr lang="en-US" sz="2600" dirty="0" err="1"/>
              <a:t>Pajak</a:t>
            </a:r>
            <a:r>
              <a:rPr lang="en-US" sz="2600" dirty="0"/>
              <a:t> </a:t>
            </a:r>
            <a:r>
              <a:rPr lang="en-US" sz="2600" dirty="0" err="1"/>
              <a:t>Penghasilan</a:t>
            </a:r>
            <a:r>
              <a:rPr lang="en-US" sz="2600" dirty="0"/>
              <a:t> </a:t>
            </a:r>
            <a:r>
              <a:rPr lang="en-US" sz="2600" dirty="0" err="1"/>
              <a:t>terutang</a:t>
            </a:r>
            <a:r>
              <a:rPr lang="en-US" sz="2600" dirty="0"/>
              <a:t> </a:t>
            </a:r>
            <a:r>
              <a:rPr lang="en-US" sz="2600" dirty="0" err="1"/>
              <a:t>menurut</a:t>
            </a:r>
            <a:r>
              <a:rPr lang="en-US" sz="2600" dirty="0"/>
              <a:t> SPT </a:t>
            </a:r>
            <a:r>
              <a:rPr lang="en-US" sz="2600" dirty="0" err="1"/>
              <a:t>Tahunan</a:t>
            </a:r>
            <a:r>
              <a:rPr lang="en-US" sz="2600" dirty="0"/>
              <a:t> </a:t>
            </a:r>
            <a:r>
              <a:rPr lang="en-US" sz="2600" dirty="0" err="1"/>
              <a:t>PPh</a:t>
            </a:r>
            <a:r>
              <a:rPr lang="en-US" sz="2600" dirty="0"/>
              <a:t> </a:t>
            </a:r>
            <a:r>
              <a:rPr lang="en-US" sz="2600" dirty="0" err="1"/>
              <a:t>dikurangi</a:t>
            </a:r>
            <a:r>
              <a:rPr lang="en-US" sz="2600" dirty="0"/>
              <a:t> </a:t>
            </a:r>
            <a:r>
              <a:rPr lang="en-US" sz="2600" dirty="0" err="1"/>
              <a:t>PPh</a:t>
            </a:r>
            <a:r>
              <a:rPr lang="en-US" sz="2600" dirty="0"/>
              <a:t> yang </a:t>
            </a:r>
            <a:r>
              <a:rPr lang="en-US" sz="2600" dirty="0" err="1"/>
              <a:t>dipotong</a:t>
            </a:r>
            <a:r>
              <a:rPr lang="en-US" sz="2600" dirty="0"/>
              <a:t>, </a:t>
            </a:r>
            <a:r>
              <a:rPr lang="en-US" sz="2600" dirty="0" err="1"/>
              <a:t>serta</a:t>
            </a:r>
            <a:r>
              <a:rPr lang="en-US" sz="2600" dirty="0"/>
              <a:t> </a:t>
            </a:r>
            <a:r>
              <a:rPr lang="en-US" sz="2600" dirty="0" err="1"/>
              <a:t>PPh</a:t>
            </a:r>
            <a:r>
              <a:rPr lang="en-US" sz="2600" dirty="0"/>
              <a:t> yang </a:t>
            </a:r>
            <a:r>
              <a:rPr lang="en-US" sz="2600" dirty="0" err="1"/>
              <a:t>dibayar</a:t>
            </a:r>
            <a:r>
              <a:rPr lang="en-US" sz="2600" dirty="0"/>
              <a:t> </a:t>
            </a:r>
            <a:r>
              <a:rPr lang="en-US" sz="2600" dirty="0" err="1"/>
              <a:t>atau</a:t>
            </a:r>
            <a:r>
              <a:rPr lang="en-US" sz="2600" dirty="0"/>
              <a:t> </a:t>
            </a:r>
            <a:r>
              <a:rPr lang="en-US" sz="2600" dirty="0" err="1"/>
              <a:t>terutnag</a:t>
            </a:r>
            <a:r>
              <a:rPr lang="en-US" sz="2600" dirty="0"/>
              <a:t> </a:t>
            </a:r>
            <a:r>
              <a:rPr lang="en-US" sz="2600" dirty="0" err="1"/>
              <a:t>di</a:t>
            </a:r>
            <a:r>
              <a:rPr lang="en-US" sz="2600" dirty="0"/>
              <a:t> </a:t>
            </a:r>
            <a:r>
              <a:rPr lang="en-US" sz="2600" dirty="0" err="1"/>
              <a:t>luar</a:t>
            </a:r>
            <a:r>
              <a:rPr lang="en-US" sz="2600" dirty="0"/>
              <a:t> </a:t>
            </a:r>
            <a:r>
              <a:rPr lang="en-US" sz="2600" dirty="0" err="1"/>
              <a:t>negeri</a:t>
            </a:r>
            <a:r>
              <a:rPr lang="en-US" sz="2600" dirty="0"/>
              <a:t> yang </a:t>
            </a:r>
            <a:r>
              <a:rPr lang="en-US" sz="2600" dirty="0" err="1"/>
              <a:t>boleh</a:t>
            </a:r>
            <a:r>
              <a:rPr lang="en-US" sz="2600" dirty="0"/>
              <a:t> </a:t>
            </a:r>
            <a:r>
              <a:rPr lang="en-US" sz="2600" dirty="0" err="1"/>
              <a:t>dikreditkan</a:t>
            </a:r>
            <a:r>
              <a:rPr lang="en-US" sz="2600" dirty="0"/>
              <a:t>.</a:t>
            </a:r>
          </a:p>
          <a:p>
            <a:r>
              <a:rPr lang="de-DE" sz="2600" dirty="0"/>
              <a:t>PPh 25 dibuat dengan tujuan untuk meringankan beban WP.</a:t>
            </a:r>
            <a:endParaRPr lang="en-US" sz="2600" dirty="0"/>
          </a:p>
          <a:p>
            <a:r>
              <a:rPr lang="de-DE" sz="2600" dirty="0"/>
              <a:t>Pajak ini harus dilunasi dalam kurun waktu satu tahun dan pembayarannya tidak bisa diwakilkan. </a:t>
            </a:r>
          </a:p>
          <a:p>
            <a:endParaRPr lang="en-US" sz="2600" dirty="0"/>
          </a:p>
          <a:p>
            <a:pPr>
              <a:buNone/>
            </a:pPr>
            <a:r>
              <a:rPr lang="de-DE" b="1" dirty="0"/>
              <a:t>2).</a:t>
            </a:r>
            <a:r>
              <a:rPr lang="de-DE" b="1" u="sng" dirty="0"/>
              <a:t> PPh 29:</a:t>
            </a:r>
            <a:r>
              <a:rPr lang="de-DE" b="1" dirty="0"/>
              <a:t> </a:t>
            </a:r>
            <a:endParaRPr lang="en-US" dirty="0"/>
          </a:p>
          <a:p>
            <a:r>
              <a:rPr lang="de-DE" sz="2600" dirty="0"/>
              <a:t>PPh 29 merupakan pajak penghasilan kurang bahyar yang tercantum dalam SPT Tahunan, yakni sisa dari PPh yang terhutang dalam tahun Pajak yang bersangkutan dikurangi dengan kredit PPh (PPH 21, PPh 22. 23 dan seterusnya) dan PPh 25. </a:t>
            </a:r>
          </a:p>
          <a:p>
            <a:endParaRPr lang="en-US" sz="2600" dirty="0"/>
          </a:p>
          <a:p>
            <a:pPr>
              <a:buNone/>
            </a:pPr>
            <a:r>
              <a:rPr lang="de-DE" b="1" dirty="0"/>
              <a:t>3). </a:t>
            </a:r>
            <a:r>
              <a:rPr lang="de-DE" b="1" u="sng" dirty="0"/>
              <a:t>PPh 15:</a:t>
            </a:r>
            <a:endParaRPr lang="en-US" dirty="0"/>
          </a:p>
          <a:p>
            <a:r>
              <a:rPr lang="de-DE" sz="2600" dirty="0"/>
              <a:t>PPh 15 merupakan  pelaporan pajak penghasilan untuk WP golongan tertentu terkait norma perhitungan khusus.</a:t>
            </a:r>
            <a:endParaRPr lang="en-US" sz="2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YAYASAN</a:t>
            </a:r>
          </a:p>
        </p:txBody>
      </p:sp>
      <p:sp>
        <p:nvSpPr>
          <p:cNvPr id="3" name="Content Placeholder 2"/>
          <p:cNvSpPr>
            <a:spLocks noGrp="1"/>
          </p:cNvSpPr>
          <p:nvPr>
            <p:ph idx="1"/>
          </p:nvPr>
        </p:nvSpPr>
        <p:spPr/>
        <p:txBody>
          <a:bodyPr/>
          <a:lstStyle/>
          <a:p>
            <a:pPr>
              <a:buNone/>
            </a:pPr>
            <a:r>
              <a:rPr lang="en-US" dirty="0" err="1"/>
              <a:t>Dasar</a:t>
            </a:r>
            <a:r>
              <a:rPr lang="en-US" dirty="0"/>
              <a:t> </a:t>
            </a:r>
            <a:r>
              <a:rPr lang="en-US" dirty="0" err="1"/>
              <a:t>hukum</a:t>
            </a:r>
            <a:r>
              <a:rPr lang="en-US" dirty="0"/>
              <a:t> :</a:t>
            </a:r>
          </a:p>
          <a:p>
            <a:pPr marL="514350" indent="-514350">
              <a:buAutoNum type="arabicPeriod"/>
            </a:pPr>
            <a:r>
              <a:rPr lang="en-US" spc="-5" dirty="0" err="1">
                <a:latin typeface="Arial"/>
                <a:cs typeface="Arial"/>
              </a:rPr>
              <a:t>Undang-Undang</a:t>
            </a:r>
            <a:r>
              <a:rPr lang="en-US" spc="-5" dirty="0">
                <a:latin typeface="Arial"/>
                <a:cs typeface="Arial"/>
              </a:rPr>
              <a:t> </a:t>
            </a:r>
            <a:r>
              <a:rPr lang="en-US" spc="-5" dirty="0" err="1">
                <a:latin typeface="Arial"/>
                <a:cs typeface="Arial"/>
              </a:rPr>
              <a:t>Nomor</a:t>
            </a:r>
            <a:r>
              <a:rPr lang="en-US" spc="-5" dirty="0">
                <a:latin typeface="Arial"/>
                <a:cs typeface="Arial"/>
              </a:rPr>
              <a:t> 16 </a:t>
            </a:r>
            <a:r>
              <a:rPr lang="en-US" spc="-45" dirty="0" err="1">
                <a:latin typeface="Arial"/>
                <a:cs typeface="Arial"/>
              </a:rPr>
              <a:t>Tahun</a:t>
            </a:r>
            <a:r>
              <a:rPr lang="en-US" spc="-45" dirty="0">
                <a:latin typeface="Arial"/>
                <a:cs typeface="Arial"/>
              </a:rPr>
              <a:t> </a:t>
            </a:r>
            <a:r>
              <a:rPr lang="en-US" spc="-5" dirty="0">
                <a:latin typeface="Arial"/>
                <a:cs typeface="Arial"/>
              </a:rPr>
              <a:t>2001 </a:t>
            </a:r>
            <a:r>
              <a:rPr lang="en-US" spc="-5" dirty="0" err="1">
                <a:latin typeface="Arial"/>
                <a:cs typeface="Arial"/>
              </a:rPr>
              <a:t>tentang</a:t>
            </a:r>
            <a:r>
              <a:rPr lang="en-US" spc="-5" dirty="0">
                <a:latin typeface="Arial"/>
                <a:cs typeface="Arial"/>
              </a:rPr>
              <a:t> </a:t>
            </a:r>
            <a:r>
              <a:rPr lang="en-US" spc="-20" dirty="0" err="1">
                <a:latin typeface="Arial"/>
                <a:cs typeface="Arial"/>
              </a:rPr>
              <a:t>Yayasan</a:t>
            </a:r>
            <a:endParaRPr lang="en-US" spc="-20" dirty="0">
              <a:latin typeface="Arial"/>
              <a:cs typeface="Arial"/>
            </a:endParaRPr>
          </a:p>
          <a:p>
            <a:pPr marL="514350" indent="-514350">
              <a:buAutoNum type="arabicPeriod"/>
            </a:pPr>
            <a:r>
              <a:rPr lang="en-US" dirty="0"/>
              <a:t> </a:t>
            </a:r>
            <a:r>
              <a:rPr lang="en-US" dirty="0" err="1"/>
              <a:t>Undang-Undang</a:t>
            </a:r>
            <a:r>
              <a:rPr lang="en-US" dirty="0"/>
              <a:t> </a:t>
            </a:r>
            <a:r>
              <a:rPr lang="en-US" dirty="0" err="1"/>
              <a:t>Nomor</a:t>
            </a:r>
            <a:r>
              <a:rPr lang="en-US" dirty="0"/>
              <a:t> 28 </a:t>
            </a:r>
            <a:r>
              <a:rPr lang="en-US" dirty="0" err="1"/>
              <a:t>Tahun</a:t>
            </a:r>
            <a:r>
              <a:rPr lang="en-US" dirty="0"/>
              <a:t> 2004 </a:t>
            </a:r>
            <a:r>
              <a:rPr lang="en-US" dirty="0" err="1"/>
              <a:t>tentang</a:t>
            </a:r>
            <a:r>
              <a:rPr lang="en-US" dirty="0"/>
              <a:t> </a:t>
            </a:r>
            <a:r>
              <a:rPr lang="en-US" dirty="0" err="1"/>
              <a:t>Perubahan</a:t>
            </a:r>
            <a:r>
              <a:rPr lang="en-US" dirty="0"/>
              <a:t> </a:t>
            </a:r>
            <a:r>
              <a:rPr lang="en-US" dirty="0" err="1"/>
              <a:t>atas</a:t>
            </a:r>
            <a:r>
              <a:rPr lang="en-US" dirty="0"/>
              <a:t> </a:t>
            </a:r>
            <a:r>
              <a:rPr lang="en-US" dirty="0" err="1"/>
              <a:t>Undang-Undang</a:t>
            </a:r>
            <a:r>
              <a:rPr lang="en-US" dirty="0"/>
              <a:t> </a:t>
            </a:r>
            <a:r>
              <a:rPr lang="en-US" dirty="0" err="1"/>
              <a:t>Nomor</a:t>
            </a:r>
            <a:r>
              <a:rPr lang="en-US" dirty="0"/>
              <a:t> 16 </a:t>
            </a:r>
            <a:r>
              <a:rPr lang="en-US" dirty="0" err="1"/>
              <a:t>Tahun</a:t>
            </a:r>
            <a:r>
              <a:rPr lang="en-US" dirty="0"/>
              <a:t> 2001 </a:t>
            </a:r>
            <a:r>
              <a:rPr lang="en-US" dirty="0" err="1"/>
              <a:t>tentang</a:t>
            </a:r>
            <a:r>
              <a:rPr lang="en-US" dirty="0"/>
              <a:t> </a:t>
            </a:r>
            <a:r>
              <a:rPr lang="en-US" dirty="0" err="1"/>
              <a:t>Yayasan</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11557"/>
            <a:ext cx="10515600" cy="4351338"/>
          </a:xfrm>
        </p:spPr>
        <p:txBody>
          <a:bodyPr>
            <a:normAutofit/>
          </a:bodyPr>
          <a:lstStyle/>
          <a:p>
            <a:r>
              <a:rPr lang="en-US" dirty="0" err="1"/>
              <a:t>Menurut</a:t>
            </a:r>
            <a:r>
              <a:rPr lang="en-US" dirty="0"/>
              <a:t> </a:t>
            </a:r>
            <a:r>
              <a:rPr lang="en-US" dirty="0" err="1"/>
              <a:t>undang-undang</a:t>
            </a:r>
            <a:r>
              <a:rPr lang="en-US" dirty="0"/>
              <a:t>, </a:t>
            </a:r>
            <a:r>
              <a:rPr lang="en-US" dirty="0" err="1"/>
              <a:t>Yayasan</a:t>
            </a:r>
            <a:r>
              <a:rPr lang="en-US" dirty="0"/>
              <a:t> </a:t>
            </a:r>
            <a:r>
              <a:rPr lang="en-US" dirty="0" err="1"/>
              <a:t>adalah</a:t>
            </a:r>
            <a:r>
              <a:rPr lang="en-US" dirty="0"/>
              <a:t> </a:t>
            </a:r>
            <a:r>
              <a:rPr lang="en-US" dirty="0" err="1"/>
              <a:t>badan</a:t>
            </a:r>
            <a:r>
              <a:rPr lang="en-US" dirty="0"/>
              <a:t> </a:t>
            </a:r>
            <a:r>
              <a:rPr lang="en-US" dirty="0" err="1"/>
              <a:t>hukum</a:t>
            </a:r>
            <a:r>
              <a:rPr lang="en-US" dirty="0"/>
              <a:t> yang </a:t>
            </a:r>
            <a:r>
              <a:rPr lang="en-US" dirty="0" err="1"/>
              <a:t>terdiri</a:t>
            </a:r>
            <a:r>
              <a:rPr lang="en-US" dirty="0"/>
              <a:t> </a:t>
            </a:r>
            <a:r>
              <a:rPr lang="en-US" dirty="0" err="1"/>
              <a:t>atas</a:t>
            </a:r>
            <a:r>
              <a:rPr lang="en-US" dirty="0"/>
              <a:t> </a:t>
            </a:r>
            <a:r>
              <a:rPr lang="en-US" dirty="0" err="1"/>
              <a:t>kekayaan</a:t>
            </a:r>
            <a:r>
              <a:rPr lang="en-US" dirty="0"/>
              <a:t> yang </a:t>
            </a:r>
            <a:r>
              <a:rPr lang="en-US" dirty="0" err="1"/>
              <a:t>dipisahkan</a:t>
            </a:r>
            <a:r>
              <a:rPr lang="en-US" dirty="0"/>
              <a:t> </a:t>
            </a:r>
            <a:r>
              <a:rPr lang="en-US" dirty="0" err="1"/>
              <a:t>dan</a:t>
            </a:r>
            <a:r>
              <a:rPr lang="en-US" dirty="0"/>
              <a:t> </a:t>
            </a:r>
            <a:r>
              <a:rPr lang="en-US" dirty="0" err="1"/>
              <a:t>diperuntukkan</a:t>
            </a:r>
            <a:r>
              <a:rPr lang="en-US" dirty="0"/>
              <a:t> </a:t>
            </a:r>
            <a:r>
              <a:rPr lang="en-US" dirty="0" err="1"/>
              <a:t>untuk</a:t>
            </a:r>
            <a:r>
              <a:rPr lang="en-US" dirty="0"/>
              <a:t> </a:t>
            </a:r>
            <a:r>
              <a:rPr lang="en-US" dirty="0" err="1"/>
              <a:t>mencapai</a:t>
            </a:r>
            <a:r>
              <a:rPr lang="en-US" dirty="0"/>
              <a:t> </a:t>
            </a:r>
            <a:r>
              <a:rPr lang="en-US" dirty="0" err="1"/>
              <a:t>tujuan</a:t>
            </a:r>
            <a:r>
              <a:rPr lang="en-US" dirty="0"/>
              <a:t> </a:t>
            </a:r>
            <a:r>
              <a:rPr lang="en-US" dirty="0" err="1"/>
              <a:t>tertentu</a:t>
            </a:r>
            <a:r>
              <a:rPr lang="en-US" dirty="0"/>
              <a:t> </a:t>
            </a:r>
            <a:r>
              <a:rPr lang="en-US" dirty="0" err="1"/>
              <a:t>di</a:t>
            </a:r>
            <a:r>
              <a:rPr lang="en-US" dirty="0"/>
              <a:t> </a:t>
            </a:r>
            <a:r>
              <a:rPr lang="en-US" dirty="0" err="1"/>
              <a:t>bidang</a:t>
            </a:r>
            <a:r>
              <a:rPr lang="en-US" dirty="0"/>
              <a:t> </a:t>
            </a:r>
            <a:r>
              <a:rPr lang="en-US" dirty="0" err="1"/>
              <a:t>sosial</a:t>
            </a:r>
            <a:r>
              <a:rPr lang="en-US" dirty="0"/>
              <a:t>, </a:t>
            </a:r>
            <a:r>
              <a:rPr lang="en-US" dirty="0" err="1"/>
              <a:t>keagamaan</a:t>
            </a:r>
            <a:r>
              <a:rPr lang="en-US" dirty="0"/>
              <a:t>, </a:t>
            </a:r>
            <a:r>
              <a:rPr lang="en-US" dirty="0" err="1"/>
              <a:t>dan</a:t>
            </a:r>
            <a:r>
              <a:rPr lang="en-US" dirty="0"/>
              <a:t> </a:t>
            </a:r>
            <a:r>
              <a:rPr lang="en-US" dirty="0" err="1"/>
              <a:t>kemanusiaan</a:t>
            </a:r>
            <a:r>
              <a:rPr lang="en-US" dirty="0"/>
              <a:t>, yang </a:t>
            </a:r>
            <a:r>
              <a:rPr lang="en-US" dirty="0" err="1"/>
              <a:t>tidak</a:t>
            </a:r>
            <a:r>
              <a:rPr lang="en-US" dirty="0"/>
              <a:t> </a:t>
            </a:r>
            <a:r>
              <a:rPr lang="en-US" dirty="0" err="1"/>
              <a:t>mempunyai</a:t>
            </a:r>
            <a:r>
              <a:rPr lang="en-US" dirty="0"/>
              <a:t> </a:t>
            </a:r>
            <a:r>
              <a:rPr lang="en-US" dirty="0" err="1"/>
              <a:t>anggota</a:t>
            </a:r>
            <a:r>
              <a:rPr lang="en-US" dirty="0"/>
              <a:t>.</a:t>
            </a:r>
          </a:p>
          <a:p>
            <a:r>
              <a:rPr lang="en-US" b="1" spc="-5" dirty="0" err="1">
                <a:latin typeface="Arial"/>
                <a:cs typeface="Arial"/>
              </a:rPr>
              <a:t>dilarang</a:t>
            </a:r>
            <a:r>
              <a:rPr lang="en-US" b="1" spc="-5" dirty="0">
                <a:latin typeface="Arial"/>
                <a:cs typeface="Arial"/>
              </a:rPr>
              <a:t> </a:t>
            </a:r>
            <a:r>
              <a:rPr lang="en-US" b="1" dirty="0" err="1">
                <a:latin typeface="Arial"/>
                <a:cs typeface="Arial"/>
              </a:rPr>
              <a:t>dialihkan</a:t>
            </a:r>
            <a:r>
              <a:rPr lang="en-US" b="1" dirty="0">
                <a:latin typeface="Arial"/>
                <a:cs typeface="Arial"/>
              </a:rPr>
              <a:t> </a:t>
            </a:r>
            <a:r>
              <a:rPr lang="en-US" b="1" spc="-5" dirty="0" err="1">
                <a:latin typeface="Arial"/>
                <a:cs typeface="Arial"/>
              </a:rPr>
              <a:t>atau</a:t>
            </a:r>
            <a:r>
              <a:rPr lang="en-US" b="1" spc="-5" dirty="0">
                <a:latin typeface="Arial"/>
                <a:cs typeface="Arial"/>
              </a:rPr>
              <a:t> </a:t>
            </a:r>
            <a:r>
              <a:rPr lang="en-US" b="1" spc="-5" dirty="0" err="1">
                <a:latin typeface="Arial"/>
                <a:cs typeface="Arial"/>
              </a:rPr>
              <a:t>dibagikan</a:t>
            </a:r>
            <a:r>
              <a:rPr lang="en-US" spc="-5" dirty="0">
                <a:latin typeface="Arial"/>
                <a:cs typeface="Arial"/>
              </a:rPr>
              <a:t>  </a:t>
            </a:r>
            <a:r>
              <a:rPr lang="en-US" spc="-5" dirty="0" err="1">
                <a:latin typeface="Arial"/>
                <a:cs typeface="Arial"/>
              </a:rPr>
              <a:t>secara</a:t>
            </a:r>
            <a:r>
              <a:rPr lang="en-US" spc="-5" dirty="0">
                <a:latin typeface="Arial"/>
                <a:cs typeface="Arial"/>
              </a:rPr>
              <a:t> </a:t>
            </a:r>
            <a:r>
              <a:rPr lang="en-US" spc="-5" dirty="0" err="1">
                <a:latin typeface="Arial"/>
                <a:cs typeface="Arial"/>
              </a:rPr>
              <a:t>langsung</a:t>
            </a:r>
            <a:r>
              <a:rPr lang="en-US" spc="-5" dirty="0">
                <a:latin typeface="Arial"/>
                <a:cs typeface="Arial"/>
              </a:rPr>
              <a:t> </a:t>
            </a:r>
            <a:r>
              <a:rPr lang="en-US" spc="-5" dirty="0" err="1">
                <a:latin typeface="Arial"/>
                <a:cs typeface="Arial"/>
              </a:rPr>
              <a:t>atau</a:t>
            </a:r>
            <a:r>
              <a:rPr lang="en-US" spc="-5" dirty="0">
                <a:latin typeface="Arial"/>
                <a:cs typeface="Arial"/>
              </a:rPr>
              <a:t> </a:t>
            </a:r>
            <a:r>
              <a:rPr lang="en-US" spc="-5" dirty="0" err="1">
                <a:latin typeface="Arial"/>
                <a:cs typeface="Arial"/>
              </a:rPr>
              <a:t>tidak</a:t>
            </a:r>
            <a:r>
              <a:rPr lang="en-US" spc="-5" dirty="0">
                <a:latin typeface="Arial"/>
                <a:cs typeface="Arial"/>
              </a:rPr>
              <a:t> </a:t>
            </a:r>
            <a:r>
              <a:rPr lang="en-US" spc="-5" dirty="0" err="1">
                <a:latin typeface="Arial"/>
                <a:cs typeface="Arial"/>
              </a:rPr>
              <a:t>langsung</a:t>
            </a:r>
            <a:r>
              <a:rPr lang="en-US" spc="-5" dirty="0">
                <a:latin typeface="Arial"/>
                <a:cs typeface="Arial"/>
              </a:rPr>
              <a:t> </a:t>
            </a:r>
            <a:r>
              <a:rPr lang="en-US" spc="-5" dirty="0" err="1">
                <a:latin typeface="Arial"/>
                <a:cs typeface="Arial"/>
              </a:rPr>
              <a:t>kepada</a:t>
            </a:r>
            <a:r>
              <a:rPr lang="en-US" spc="-5" dirty="0">
                <a:latin typeface="Arial"/>
                <a:cs typeface="Arial"/>
              </a:rPr>
              <a:t> Pembina, </a:t>
            </a:r>
            <a:r>
              <a:rPr lang="en-US" spc="-5" dirty="0" err="1">
                <a:latin typeface="Arial"/>
                <a:cs typeface="Arial"/>
              </a:rPr>
              <a:t>Pengurus</a:t>
            </a:r>
            <a:r>
              <a:rPr lang="en-US" spc="-5" dirty="0">
                <a:latin typeface="Arial"/>
                <a:cs typeface="Arial"/>
              </a:rPr>
              <a:t>, </a:t>
            </a:r>
            <a:r>
              <a:rPr lang="en-US" dirty="0" err="1">
                <a:latin typeface="Arial"/>
                <a:cs typeface="Arial"/>
              </a:rPr>
              <a:t>Pengawas</a:t>
            </a:r>
            <a:r>
              <a:rPr lang="en-US" dirty="0">
                <a:latin typeface="Arial"/>
                <a:cs typeface="Arial"/>
              </a:rPr>
              <a:t>,  </a:t>
            </a:r>
            <a:r>
              <a:rPr lang="en-US" dirty="0" err="1">
                <a:latin typeface="Arial"/>
                <a:cs typeface="Arial"/>
              </a:rPr>
              <a:t>karyawan</a:t>
            </a:r>
            <a:r>
              <a:rPr lang="en-US" dirty="0">
                <a:latin typeface="Arial"/>
                <a:cs typeface="Arial"/>
              </a:rPr>
              <a:t>, </a:t>
            </a:r>
            <a:r>
              <a:rPr lang="en-US" dirty="0" err="1">
                <a:latin typeface="Arial"/>
                <a:cs typeface="Arial"/>
              </a:rPr>
              <a:t>atau</a:t>
            </a:r>
            <a:r>
              <a:rPr lang="en-US" dirty="0">
                <a:latin typeface="Arial"/>
                <a:cs typeface="Arial"/>
              </a:rPr>
              <a:t> </a:t>
            </a:r>
            <a:r>
              <a:rPr lang="en-US" dirty="0" err="1">
                <a:latin typeface="Arial"/>
                <a:cs typeface="Arial"/>
              </a:rPr>
              <a:t>pihak</a:t>
            </a:r>
            <a:r>
              <a:rPr lang="en-US" dirty="0">
                <a:latin typeface="Arial"/>
                <a:cs typeface="Arial"/>
              </a:rPr>
              <a:t> lain </a:t>
            </a:r>
            <a:r>
              <a:rPr lang="en-US" spc="-5" dirty="0">
                <a:latin typeface="Arial"/>
                <a:cs typeface="Arial"/>
              </a:rPr>
              <a:t>yang </a:t>
            </a:r>
            <a:r>
              <a:rPr lang="en-US" dirty="0" err="1">
                <a:latin typeface="Arial"/>
                <a:cs typeface="Arial"/>
              </a:rPr>
              <a:t>mempunyai</a:t>
            </a:r>
            <a:r>
              <a:rPr lang="en-US" dirty="0">
                <a:latin typeface="Arial"/>
                <a:cs typeface="Arial"/>
              </a:rPr>
              <a:t> </a:t>
            </a:r>
            <a:r>
              <a:rPr lang="en-US" dirty="0" err="1">
                <a:latin typeface="Arial"/>
                <a:cs typeface="Arial"/>
              </a:rPr>
              <a:t>kepentingan</a:t>
            </a:r>
            <a:r>
              <a:rPr lang="en-US" dirty="0">
                <a:latin typeface="Arial"/>
                <a:cs typeface="Arial"/>
              </a:rPr>
              <a:t> </a:t>
            </a:r>
            <a:r>
              <a:rPr lang="en-US" dirty="0" err="1">
                <a:latin typeface="Arial"/>
                <a:cs typeface="Arial"/>
              </a:rPr>
              <a:t>terhadap</a:t>
            </a:r>
            <a:r>
              <a:rPr lang="en-US" spc="-135" dirty="0">
                <a:latin typeface="Arial"/>
                <a:cs typeface="Arial"/>
              </a:rPr>
              <a:t> </a:t>
            </a:r>
            <a:r>
              <a:rPr lang="en-US" spc="-20" dirty="0" err="1">
                <a:latin typeface="Arial"/>
                <a:cs typeface="Arial"/>
              </a:rPr>
              <a:t>Yayasan</a:t>
            </a:r>
            <a:r>
              <a:rPr lang="en-US" spc="-20" dirty="0">
                <a:latin typeface="Arial"/>
                <a:cs typeface="Arial"/>
              </a:rPr>
              <a:t>.</a:t>
            </a:r>
            <a:endParaRPr lang="en-US" dirty="0">
              <a:latin typeface="Arial"/>
              <a:cs typeface="Arial"/>
            </a:endParaRP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fontAlgn="base"/>
            <a:r>
              <a:rPr lang="en-US" sz="3200" dirty="0" err="1"/>
              <a:t>Bentuk</a:t>
            </a:r>
            <a:r>
              <a:rPr lang="en-US" sz="3200" dirty="0"/>
              <a:t> </a:t>
            </a:r>
            <a:r>
              <a:rPr lang="en-US" sz="3200" dirty="0" err="1"/>
              <a:t>usaha</a:t>
            </a:r>
            <a:r>
              <a:rPr lang="en-US" sz="3200" dirty="0"/>
              <a:t> </a:t>
            </a:r>
            <a:r>
              <a:rPr lang="en-US" sz="3200" dirty="0" err="1"/>
              <a:t>tempat</a:t>
            </a:r>
            <a:r>
              <a:rPr lang="en-US" sz="3200" dirty="0"/>
              <a:t> </a:t>
            </a:r>
            <a:r>
              <a:rPr lang="en-US" sz="3200" dirty="0" err="1"/>
              <a:t>investasi</a:t>
            </a:r>
            <a:r>
              <a:rPr lang="en-US" sz="3200" dirty="0"/>
              <a:t> </a:t>
            </a:r>
            <a:r>
              <a:rPr lang="en-US" sz="3200" dirty="0" err="1"/>
              <a:t>bersifat</a:t>
            </a:r>
            <a:r>
              <a:rPr lang="en-US" sz="3200" dirty="0"/>
              <a:t> </a:t>
            </a:r>
            <a:r>
              <a:rPr lang="en-US" sz="3200" dirty="0" err="1"/>
              <a:t>perspektif</a:t>
            </a:r>
            <a:r>
              <a:rPr lang="en-US" sz="3200" dirty="0"/>
              <a:t> </a:t>
            </a:r>
            <a:r>
              <a:rPr lang="en-US" sz="3200" dirty="0" err="1"/>
              <a:t>dengan</a:t>
            </a:r>
            <a:r>
              <a:rPr lang="en-US" sz="3200" dirty="0"/>
              <a:t> </a:t>
            </a:r>
            <a:r>
              <a:rPr lang="en-US" sz="3200" dirty="0" err="1"/>
              <a:t>ketentuan</a:t>
            </a:r>
            <a:r>
              <a:rPr lang="en-US" sz="3200" dirty="0"/>
              <a:t> </a:t>
            </a:r>
            <a:r>
              <a:rPr lang="en-US" sz="3200" dirty="0" err="1"/>
              <a:t>seluruh</a:t>
            </a:r>
            <a:r>
              <a:rPr lang="en-US" sz="3200" dirty="0"/>
              <a:t> </a:t>
            </a:r>
            <a:r>
              <a:rPr lang="en-US" sz="3200" dirty="0" err="1"/>
              <a:t>penyertaan</a:t>
            </a:r>
            <a:r>
              <a:rPr lang="en-US" sz="3200" dirty="0"/>
              <a:t> </a:t>
            </a:r>
            <a:r>
              <a:rPr lang="en-US" sz="3200" dirty="0" err="1"/>
              <a:t>tersebut</a:t>
            </a:r>
            <a:r>
              <a:rPr lang="en-US" sz="3200" dirty="0"/>
              <a:t> paling </a:t>
            </a:r>
            <a:r>
              <a:rPr lang="en-US" sz="3200" dirty="0" err="1"/>
              <a:t>banyak</a:t>
            </a:r>
            <a:r>
              <a:rPr lang="en-US" sz="3200" dirty="0"/>
              <a:t> 25% (</a:t>
            </a:r>
            <a:r>
              <a:rPr lang="en-US" sz="3200" dirty="0" err="1"/>
              <a:t>dua</a:t>
            </a:r>
            <a:r>
              <a:rPr lang="en-US" sz="3200" dirty="0"/>
              <a:t> </a:t>
            </a:r>
            <a:r>
              <a:rPr lang="en-US" sz="3200" dirty="0" err="1"/>
              <a:t>puluh</a:t>
            </a:r>
            <a:r>
              <a:rPr lang="en-US" sz="3200" dirty="0"/>
              <a:t> lima </a:t>
            </a:r>
            <a:r>
              <a:rPr lang="en-US" sz="3200" dirty="0" err="1"/>
              <a:t>persen</a:t>
            </a:r>
            <a:r>
              <a:rPr lang="en-US" sz="3200" dirty="0"/>
              <a:t>) </a:t>
            </a:r>
            <a:r>
              <a:rPr lang="en-US" sz="3200" dirty="0" err="1"/>
              <a:t>dari</a:t>
            </a:r>
            <a:r>
              <a:rPr lang="en-US" sz="3200" dirty="0"/>
              <a:t> </a:t>
            </a:r>
            <a:r>
              <a:rPr lang="en-US" sz="3200" dirty="0" err="1"/>
              <a:t>seluruh</a:t>
            </a:r>
            <a:r>
              <a:rPr lang="en-US" sz="3200" dirty="0"/>
              <a:t> </a:t>
            </a:r>
            <a:r>
              <a:rPr lang="en-US" sz="3200" dirty="0" err="1"/>
              <a:t>nilai</a:t>
            </a:r>
            <a:r>
              <a:rPr lang="en-US" sz="3200" dirty="0"/>
              <a:t> </a:t>
            </a:r>
            <a:r>
              <a:rPr lang="en-US" sz="3200" dirty="0" err="1"/>
              <a:t>kekayaan</a:t>
            </a:r>
            <a:r>
              <a:rPr lang="en-US" sz="3200" dirty="0"/>
              <a:t> </a:t>
            </a:r>
            <a:r>
              <a:rPr lang="en-US" sz="3200" dirty="0" err="1"/>
              <a:t>Yayasan</a:t>
            </a:r>
            <a:r>
              <a:rPr lang="en-US" sz="3200" dirty="0"/>
              <a:t>.</a:t>
            </a:r>
          </a:p>
          <a:p>
            <a:pPr lvl="1" fontAlgn="base"/>
            <a:r>
              <a:rPr lang="en-US" sz="3200" dirty="0" err="1"/>
              <a:t>Anggota</a:t>
            </a:r>
            <a:r>
              <a:rPr lang="en-US" sz="3200" dirty="0"/>
              <a:t> </a:t>
            </a:r>
            <a:r>
              <a:rPr lang="en-US" sz="3200" dirty="0" err="1"/>
              <a:t>pembina</a:t>
            </a:r>
            <a:r>
              <a:rPr lang="en-US" sz="3200" dirty="0"/>
              <a:t>, </a:t>
            </a:r>
            <a:r>
              <a:rPr lang="en-US" sz="3200" dirty="0" err="1"/>
              <a:t>pengurus</a:t>
            </a:r>
            <a:r>
              <a:rPr lang="en-US" sz="3200" dirty="0"/>
              <a:t>, </a:t>
            </a:r>
            <a:r>
              <a:rPr lang="en-US" sz="3200" dirty="0" err="1"/>
              <a:t>dan</a:t>
            </a:r>
            <a:r>
              <a:rPr lang="en-US" sz="3200" dirty="0"/>
              <a:t> </a:t>
            </a:r>
            <a:r>
              <a:rPr lang="en-US" sz="3200" dirty="0" err="1"/>
              <a:t>pengawas</a:t>
            </a:r>
            <a:r>
              <a:rPr lang="en-US" sz="3200" dirty="0"/>
              <a:t> </a:t>
            </a:r>
            <a:r>
              <a:rPr lang="en-US" sz="3200" dirty="0" err="1"/>
              <a:t>Yayasan</a:t>
            </a:r>
            <a:r>
              <a:rPr lang="en-US" sz="3200" dirty="0"/>
              <a:t> </a:t>
            </a:r>
            <a:r>
              <a:rPr lang="en-US" sz="3200" dirty="0" err="1"/>
              <a:t>dilarang</a:t>
            </a:r>
            <a:r>
              <a:rPr lang="en-US" sz="3200" dirty="0"/>
              <a:t> </a:t>
            </a:r>
            <a:r>
              <a:rPr lang="en-US" sz="3200" dirty="0" err="1"/>
              <a:t>merangkap</a:t>
            </a:r>
            <a:r>
              <a:rPr lang="en-US" sz="3200" dirty="0"/>
              <a:t> </a:t>
            </a:r>
            <a:r>
              <a:rPr lang="en-US" sz="3200" dirty="0" err="1"/>
              <a:t>sebagai</a:t>
            </a:r>
            <a:r>
              <a:rPr lang="en-US" sz="3200" dirty="0"/>
              <a:t> </a:t>
            </a:r>
            <a:r>
              <a:rPr lang="en-US" sz="3200" dirty="0" err="1"/>
              <a:t>anggota</a:t>
            </a:r>
            <a:r>
              <a:rPr lang="en-US" sz="3200" dirty="0"/>
              <a:t> </a:t>
            </a:r>
            <a:r>
              <a:rPr lang="en-US" sz="3200" dirty="0" err="1"/>
              <a:t>direksi</a:t>
            </a:r>
            <a:r>
              <a:rPr lang="en-US" sz="3200" dirty="0"/>
              <a:t> </a:t>
            </a:r>
            <a:r>
              <a:rPr lang="en-US" sz="3200" dirty="0" err="1"/>
              <a:t>atau</a:t>
            </a:r>
            <a:r>
              <a:rPr lang="en-US" sz="3200" dirty="0"/>
              <a:t> </a:t>
            </a:r>
            <a:r>
              <a:rPr lang="en-US" sz="3200" dirty="0" err="1"/>
              <a:t>pengurus</a:t>
            </a:r>
            <a:r>
              <a:rPr lang="en-US" sz="3200" dirty="0"/>
              <a:t> </a:t>
            </a:r>
            <a:r>
              <a:rPr lang="en-US" sz="3200" dirty="0" err="1"/>
              <a:t>dan</a:t>
            </a:r>
            <a:r>
              <a:rPr lang="en-US" sz="3200" dirty="0"/>
              <a:t> </a:t>
            </a:r>
            <a:r>
              <a:rPr lang="en-US" sz="3200" dirty="0" err="1"/>
              <a:t>anggota</a:t>
            </a:r>
            <a:r>
              <a:rPr lang="en-US" sz="3200" dirty="0"/>
              <a:t> </a:t>
            </a:r>
            <a:r>
              <a:rPr lang="en-US" sz="3200" dirty="0" err="1"/>
              <a:t>dewan</a:t>
            </a:r>
            <a:r>
              <a:rPr lang="en-US" sz="3200" dirty="0"/>
              <a:t> </a:t>
            </a:r>
            <a:r>
              <a:rPr lang="en-US" sz="3200" dirty="0" err="1"/>
              <a:t>komisaris</a:t>
            </a:r>
            <a:r>
              <a:rPr lang="en-US" sz="3200" dirty="0"/>
              <a:t> </a:t>
            </a:r>
            <a:r>
              <a:rPr lang="en-US" sz="3200" dirty="0" err="1"/>
              <a:t>atau</a:t>
            </a:r>
            <a:r>
              <a:rPr lang="en-US" sz="3200" dirty="0"/>
              <a:t> </a:t>
            </a:r>
            <a:r>
              <a:rPr lang="en-US" sz="3200" dirty="0" err="1"/>
              <a:t>pengawas</a:t>
            </a:r>
            <a:r>
              <a:rPr lang="en-US" sz="3200" dirty="0"/>
              <a:t> </a:t>
            </a:r>
            <a:r>
              <a:rPr lang="en-US" sz="3200" dirty="0" err="1"/>
              <a:t>dari</a:t>
            </a:r>
            <a:r>
              <a:rPr lang="en-US" sz="3200" dirty="0"/>
              <a:t> </a:t>
            </a:r>
            <a:r>
              <a:rPr lang="en-US" sz="3200" dirty="0" err="1"/>
              <a:t>badan</a:t>
            </a:r>
            <a:r>
              <a:rPr lang="en-US" sz="3200" dirty="0"/>
              <a:t> </a:t>
            </a:r>
            <a:r>
              <a:rPr lang="en-US" sz="3200" dirty="0" err="1"/>
              <a:t>usaha</a:t>
            </a:r>
            <a:r>
              <a:rPr lang="en-US" sz="32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1832675" y="6462007"/>
            <a:ext cx="281093" cy="725840"/>
          </a:xfrm>
          <a:prstGeom prst="rect">
            <a:avLst/>
          </a:prstGeom>
        </p:spPr>
        <p:txBody>
          <a:bodyPr vert="horz" wrap="square" lIns="0" tIns="78740" rIns="0" bIns="0" rtlCol="0">
            <a:spAutoFit/>
          </a:bodyPr>
          <a:lstStyle/>
          <a:p>
            <a:pPr marL="130383">
              <a:spcBef>
                <a:spcPts val="620"/>
              </a:spcBef>
            </a:pPr>
            <a:fld id="{81D60167-4931-47E6-BA6A-407CBD079E47}" type="slidenum">
              <a:rPr sz="1400" spc="-7" dirty="0">
                <a:latin typeface="Arial"/>
                <a:cs typeface="Arial"/>
              </a:rPr>
              <a:pPr marL="130383">
                <a:spcBef>
                  <a:spcPts val="620"/>
                </a:spcBef>
              </a:pPr>
              <a:t>4</a:t>
            </a:fld>
            <a:endParaRPr sz="1400">
              <a:latin typeface="Arial"/>
              <a:cs typeface="Arial"/>
            </a:endParaRPr>
          </a:p>
        </p:txBody>
      </p:sp>
      <p:sp>
        <p:nvSpPr>
          <p:cNvPr id="4" name="object 4"/>
          <p:cNvSpPr txBox="1"/>
          <p:nvPr/>
        </p:nvSpPr>
        <p:spPr>
          <a:xfrm>
            <a:off x="323877" y="0"/>
            <a:ext cx="11183620" cy="6731757"/>
          </a:xfrm>
          <a:prstGeom prst="rect">
            <a:avLst/>
          </a:prstGeom>
        </p:spPr>
        <p:txBody>
          <a:bodyPr vert="horz" wrap="square" lIns="0" tIns="16933" rIns="0" bIns="0" rtlCol="0">
            <a:spAutoFit/>
          </a:bodyPr>
          <a:lstStyle/>
          <a:p>
            <a:endParaRPr sz="2500" dirty="0">
              <a:latin typeface="Maiandra GD" panose="020E0502030308020204" pitchFamily="34" charset="0"/>
              <a:cs typeface="Arial"/>
            </a:endParaRPr>
          </a:p>
          <a:p>
            <a:pPr marL="570639" indent="-553706">
              <a:spcBef>
                <a:spcPts val="7"/>
              </a:spcBef>
              <a:buFont typeface="Cambria Math"/>
              <a:buAutoNum type="arabicPeriod" startAt="3"/>
              <a:tabLst>
                <a:tab pos="569792" algn="l"/>
                <a:tab pos="570639" algn="l"/>
              </a:tabLst>
            </a:pPr>
            <a:r>
              <a:rPr lang="en-US" sz="2800" b="1" u="sng" spc="-7" dirty="0">
                <a:solidFill>
                  <a:srgbClr val="001F5F"/>
                </a:solidFill>
                <a:latin typeface="Maiandra GD" panose="020E0502030308020204" pitchFamily="34" charset="0"/>
                <a:cs typeface="Cambria Math"/>
              </a:rPr>
              <a:t>BENTUK-BENTUK </a:t>
            </a:r>
            <a:r>
              <a:rPr lang="en-US" sz="2800" b="1" u="sng" spc="7" dirty="0">
                <a:solidFill>
                  <a:srgbClr val="001F5F"/>
                </a:solidFill>
                <a:latin typeface="Maiandra GD" panose="020E0502030308020204" pitchFamily="34" charset="0"/>
                <a:cs typeface="Cambria Math"/>
              </a:rPr>
              <a:t>BADAN</a:t>
            </a:r>
            <a:r>
              <a:rPr lang="en-US" sz="2800" b="1" u="sng" spc="-152" dirty="0">
                <a:solidFill>
                  <a:srgbClr val="001F5F"/>
                </a:solidFill>
                <a:latin typeface="Maiandra GD" panose="020E0502030308020204" pitchFamily="34" charset="0"/>
                <a:cs typeface="Cambria Math"/>
              </a:rPr>
              <a:t> </a:t>
            </a:r>
            <a:r>
              <a:rPr lang="en-US" sz="2800" b="1" u="sng" spc="7" dirty="0">
                <a:solidFill>
                  <a:srgbClr val="001F5F"/>
                </a:solidFill>
                <a:latin typeface="Maiandra GD" panose="020E0502030308020204" pitchFamily="34" charset="0"/>
                <a:cs typeface="Cambria Math"/>
              </a:rPr>
              <a:t>USAHA</a:t>
            </a:r>
            <a:endParaRPr lang="en-US" sz="2800" b="1" u="sng" dirty="0">
              <a:latin typeface="Maiandra GD" panose="020E0502030308020204" pitchFamily="34" charset="0"/>
              <a:cs typeface="Cambria Math"/>
            </a:endParaRPr>
          </a:p>
          <a:p>
            <a:pPr marL="1049852" indent="-457200">
              <a:buFont typeface="+mj-lt"/>
              <a:buAutoNum type="alphaLcPeriod"/>
            </a:pPr>
            <a:r>
              <a:rPr sz="2500" b="1" spc="7" dirty="0">
                <a:solidFill>
                  <a:srgbClr val="0D3E70"/>
                </a:solidFill>
                <a:latin typeface="Maiandra GD" panose="020E0502030308020204" pitchFamily="34" charset="0"/>
                <a:cs typeface="Cambria Math"/>
              </a:rPr>
              <a:t>BUMN</a:t>
            </a:r>
            <a:r>
              <a:rPr lang="en-US" sz="2500" b="1" dirty="0">
                <a:solidFill>
                  <a:srgbClr val="0D3E70"/>
                </a:solidFill>
                <a:latin typeface="Maiandra GD" panose="020E0502030308020204" pitchFamily="34" charset="0"/>
                <a:cs typeface="Cambria Math"/>
              </a:rPr>
              <a:t>: </a:t>
            </a:r>
            <a:r>
              <a:rPr sz="2500" spc="-7" dirty="0">
                <a:latin typeface="Maiandra GD" panose="020E0502030308020204" pitchFamily="34" charset="0"/>
                <a:cs typeface="Arial"/>
              </a:rPr>
              <a:t>UU No. 19 </a:t>
            </a:r>
            <a:r>
              <a:rPr sz="2500" spc="-60" dirty="0">
                <a:latin typeface="Maiandra GD" panose="020E0502030308020204" pitchFamily="34" charset="0"/>
                <a:cs typeface="Arial"/>
              </a:rPr>
              <a:t>Tahun </a:t>
            </a:r>
            <a:r>
              <a:rPr sz="2500" spc="-7" dirty="0">
                <a:latin typeface="Maiandra GD" panose="020E0502030308020204" pitchFamily="34" charset="0"/>
                <a:cs typeface="Arial"/>
              </a:rPr>
              <a:t>2002: BUMN adalah badan usaha yang seluruh atau  </a:t>
            </a:r>
            <a:r>
              <a:rPr sz="2500" dirty="0">
                <a:latin typeface="Maiandra GD" panose="020E0502030308020204" pitchFamily="34" charset="0"/>
                <a:cs typeface="Arial"/>
              </a:rPr>
              <a:t>sebagian </a:t>
            </a:r>
            <a:r>
              <a:rPr sz="2500" spc="-7" dirty="0">
                <a:latin typeface="Maiandra GD" panose="020E0502030308020204" pitchFamily="34" charset="0"/>
                <a:cs typeface="Arial"/>
              </a:rPr>
              <a:t>besar modalnya dimiliki oleh negara melalui penyertaan secara  </a:t>
            </a:r>
            <a:r>
              <a:rPr sz="2500" spc="-7" dirty="0" err="1">
                <a:latin typeface="Maiandra GD" panose="020E0502030308020204" pitchFamily="34" charset="0"/>
                <a:cs typeface="Arial"/>
              </a:rPr>
              <a:t>langsung</a:t>
            </a:r>
            <a:r>
              <a:rPr sz="2500" spc="-7" dirty="0">
                <a:latin typeface="Maiandra GD" panose="020E0502030308020204" pitchFamily="34" charset="0"/>
                <a:cs typeface="Arial"/>
              </a:rPr>
              <a:t>.</a:t>
            </a:r>
            <a:endParaRPr lang="en-US" sz="2500" spc="-7" dirty="0">
              <a:latin typeface="Maiandra GD" panose="020E0502030308020204" pitchFamily="34" charset="0"/>
              <a:cs typeface="Arial"/>
            </a:endParaRPr>
          </a:p>
          <a:p>
            <a:pPr marL="1049852" indent="-457200">
              <a:buFont typeface="+mj-lt"/>
              <a:buAutoNum type="alphaLcPeriod"/>
            </a:pPr>
            <a:r>
              <a:rPr lang="en-US" sz="2500" b="1" spc="-20" dirty="0">
                <a:solidFill>
                  <a:srgbClr val="0D3E70"/>
                </a:solidFill>
                <a:latin typeface="Maiandra GD" panose="020E0502030308020204" pitchFamily="34" charset="0"/>
                <a:cs typeface="Cambria Math"/>
              </a:rPr>
              <a:t>KOPERASI</a:t>
            </a:r>
            <a:r>
              <a:rPr lang="en-US" sz="2500" b="1" dirty="0">
                <a:solidFill>
                  <a:srgbClr val="0D3E70"/>
                </a:solidFill>
                <a:latin typeface="Maiandra GD" panose="020E0502030308020204" pitchFamily="34" charset="0"/>
                <a:cs typeface="Cambria Math"/>
              </a:rPr>
              <a:t>:</a:t>
            </a:r>
            <a:r>
              <a:rPr lang="en-US" sz="2500" spc="-7" dirty="0">
                <a:latin typeface="Maiandra GD" panose="020E0502030308020204" pitchFamily="34" charset="0"/>
                <a:cs typeface="Arial"/>
              </a:rPr>
              <a:t> badan </a:t>
            </a:r>
            <a:r>
              <a:rPr lang="en-US" sz="2500" spc="-7" dirty="0" err="1">
                <a:latin typeface="Maiandra GD" panose="020E0502030308020204" pitchFamily="34" charset="0"/>
                <a:cs typeface="Arial"/>
              </a:rPr>
              <a:t>usaha</a:t>
            </a:r>
            <a:r>
              <a:rPr lang="en-US" sz="2500" spc="-7" dirty="0">
                <a:latin typeface="Maiandra GD" panose="020E0502030308020204" pitchFamily="34" charset="0"/>
                <a:cs typeface="Arial"/>
              </a:rPr>
              <a:t> yang </a:t>
            </a:r>
            <a:r>
              <a:rPr lang="en-US" sz="2500" dirty="0" err="1">
                <a:latin typeface="Maiandra GD" panose="020E0502030308020204" pitchFamily="34" charset="0"/>
                <a:cs typeface="Arial"/>
              </a:rPr>
              <a:t>dimiliki</a:t>
            </a:r>
            <a:r>
              <a:rPr lang="en-US" sz="2500" dirty="0">
                <a:latin typeface="Maiandra GD" panose="020E0502030308020204" pitchFamily="34" charset="0"/>
                <a:cs typeface="Arial"/>
              </a:rPr>
              <a:t> </a:t>
            </a:r>
            <a:r>
              <a:rPr lang="en-US" sz="2500" spc="-7" dirty="0">
                <a:latin typeface="Maiandra GD" panose="020E0502030308020204" pitchFamily="34" charset="0"/>
                <a:cs typeface="Arial"/>
              </a:rPr>
              <a:t>dan </a:t>
            </a:r>
            <a:r>
              <a:rPr lang="en-US" sz="2500" dirty="0" err="1">
                <a:latin typeface="Maiandra GD" panose="020E0502030308020204" pitchFamily="34" charset="0"/>
                <a:cs typeface="Arial"/>
              </a:rPr>
              <a:t>dijalankan</a:t>
            </a:r>
            <a:r>
              <a:rPr lang="en-US" sz="2500" dirty="0">
                <a:latin typeface="Maiandra GD" panose="020E0502030308020204" pitchFamily="34" charset="0"/>
                <a:cs typeface="Arial"/>
              </a:rPr>
              <a:t> </a:t>
            </a:r>
            <a:r>
              <a:rPr lang="en-US" sz="2500" spc="-7" dirty="0">
                <a:latin typeface="Maiandra GD" panose="020E0502030308020204" pitchFamily="34" charset="0"/>
                <a:cs typeface="Arial"/>
              </a:rPr>
              <a:t>oleh</a:t>
            </a:r>
            <a:r>
              <a:rPr lang="en-US" sz="2500" spc="33" dirty="0">
                <a:latin typeface="Maiandra GD" panose="020E0502030308020204" pitchFamily="34" charset="0"/>
                <a:cs typeface="Arial"/>
              </a:rPr>
              <a:t> </a:t>
            </a:r>
            <a:r>
              <a:rPr lang="en-US" sz="2500" spc="-7" dirty="0" err="1">
                <a:latin typeface="Maiandra GD" panose="020E0502030308020204" pitchFamily="34" charset="0"/>
                <a:cs typeface="Arial"/>
              </a:rPr>
              <a:t>anggotanya</a:t>
            </a:r>
            <a:r>
              <a:rPr lang="en-US" sz="2500" spc="-7" dirty="0">
                <a:latin typeface="Maiandra GD" panose="020E0502030308020204" pitchFamily="34" charset="0"/>
                <a:cs typeface="Arial"/>
              </a:rPr>
              <a:t> </a:t>
            </a:r>
            <a:r>
              <a:rPr lang="en-US" sz="2500" dirty="0" err="1">
                <a:latin typeface="Maiandra GD" panose="020E0502030308020204" pitchFamily="34" charset="0"/>
                <a:cs typeface="Arial"/>
              </a:rPr>
              <a:t>untuk</a:t>
            </a:r>
            <a:r>
              <a:rPr lang="en-US" sz="2500" dirty="0">
                <a:latin typeface="Maiandra GD" panose="020E0502030308020204" pitchFamily="34" charset="0"/>
                <a:cs typeface="Arial"/>
              </a:rPr>
              <a:t> </a:t>
            </a:r>
            <a:r>
              <a:rPr lang="en-US" sz="2500" dirty="0" err="1">
                <a:latin typeface="Maiandra GD" panose="020E0502030308020204" pitchFamily="34" charset="0"/>
                <a:cs typeface="Arial"/>
              </a:rPr>
              <a:t>memenuhi</a:t>
            </a:r>
            <a:r>
              <a:rPr lang="en-US" sz="2500" dirty="0">
                <a:latin typeface="Maiandra GD" panose="020E0502030308020204" pitchFamily="34" charset="0"/>
                <a:cs typeface="Arial"/>
              </a:rPr>
              <a:t> </a:t>
            </a:r>
            <a:r>
              <a:rPr lang="en-US" sz="2500" dirty="0" err="1">
                <a:latin typeface="Maiandra GD" panose="020E0502030308020204" pitchFamily="34" charset="0"/>
                <a:cs typeface="Arial"/>
              </a:rPr>
              <a:t>kebutuhan</a:t>
            </a:r>
            <a:r>
              <a:rPr lang="en-US" sz="2500" dirty="0">
                <a:latin typeface="Maiandra GD" panose="020E0502030308020204" pitchFamily="34" charset="0"/>
                <a:cs typeface="Arial"/>
              </a:rPr>
              <a:t> </a:t>
            </a:r>
            <a:r>
              <a:rPr lang="en-US" sz="2500" dirty="0" err="1">
                <a:latin typeface="Maiandra GD" panose="020E0502030308020204" pitchFamily="34" charset="0"/>
                <a:cs typeface="Arial"/>
              </a:rPr>
              <a:t>bersama</a:t>
            </a:r>
            <a:r>
              <a:rPr lang="en-US" sz="2500" dirty="0">
                <a:latin typeface="Maiandra GD" panose="020E0502030308020204" pitchFamily="34" charset="0"/>
                <a:cs typeface="Arial"/>
              </a:rPr>
              <a:t> di </a:t>
            </a:r>
            <a:r>
              <a:rPr lang="en-US" sz="2500" dirty="0" err="1">
                <a:latin typeface="Maiandra GD" panose="020E0502030308020204" pitchFamily="34" charset="0"/>
                <a:cs typeface="Arial"/>
              </a:rPr>
              <a:t>bidang</a:t>
            </a:r>
            <a:r>
              <a:rPr lang="en-US" sz="2500" dirty="0">
                <a:latin typeface="Maiandra GD" panose="020E0502030308020204" pitchFamily="34" charset="0"/>
                <a:cs typeface="Arial"/>
              </a:rPr>
              <a:t> </a:t>
            </a:r>
            <a:r>
              <a:rPr lang="en-US" sz="2500" dirty="0" err="1">
                <a:latin typeface="Maiandra GD" panose="020E0502030308020204" pitchFamily="34" charset="0"/>
                <a:cs typeface="Arial"/>
              </a:rPr>
              <a:t>ekonomi</a:t>
            </a:r>
            <a:r>
              <a:rPr lang="en-US" sz="2500" dirty="0">
                <a:latin typeface="Maiandra GD" panose="020E0502030308020204" pitchFamily="34" charset="0"/>
                <a:cs typeface="Arial"/>
              </a:rPr>
              <a:t>, </a:t>
            </a:r>
            <a:r>
              <a:rPr lang="en-US" sz="2500" dirty="0" err="1">
                <a:latin typeface="Maiandra GD" panose="020E0502030308020204" pitchFamily="34" charset="0"/>
                <a:cs typeface="Arial"/>
              </a:rPr>
              <a:t>sosial</a:t>
            </a:r>
            <a:r>
              <a:rPr lang="en-US" sz="2500" dirty="0">
                <a:latin typeface="Maiandra GD" panose="020E0502030308020204" pitchFamily="34" charset="0"/>
                <a:cs typeface="Arial"/>
              </a:rPr>
              <a:t> dan</a:t>
            </a:r>
            <a:r>
              <a:rPr lang="en-US" sz="2500" spc="-167" dirty="0">
                <a:latin typeface="Maiandra GD" panose="020E0502030308020204" pitchFamily="34" charset="0"/>
                <a:cs typeface="Arial"/>
              </a:rPr>
              <a:t> </a:t>
            </a:r>
            <a:r>
              <a:rPr lang="en-US" sz="2500" dirty="0" err="1">
                <a:latin typeface="Maiandra GD" panose="020E0502030308020204" pitchFamily="34" charset="0"/>
                <a:cs typeface="Arial"/>
              </a:rPr>
              <a:t>budaya</a:t>
            </a:r>
            <a:r>
              <a:rPr lang="en-US" sz="2500" dirty="0">
                <a:latin typeface="Maiandra GD" panose="020E0502030308020204" pitchFamily="34" charset="0"/>
                <a:cs typeface="Arial"/>
              </a:rPr>
              <a:t>.</a:t>
            </a:r>
          </a:p>
          <a:p>
            <a:pPr marL="1049852" indent="-457200">
              <a:buFont typeface="+mj-lt"/>
              <a:buAutoNum type="alphaLcPeriod"/>
            </a:pPr>
            <a:r>
              <a:rPr lang="en-US" sz="2500" b="1" spc="-67" dirty="0">
                <a:solidFill>
                  <a:srgbClr val="0D3E70"/>
                </a:solidFill>
                <a:latin typeface="Maiandra GD" panose="020E0502030308020204" pitchFamily="34" charset="0"/>
                <a:cs typeface="Cambria Math"/>
              </a:rPr>
              <a:t>SWASTA: </a:t>
            </a:r>
            <a:r>
              <a:rPr lang="en-US" sz="2500" spc="-7" dirty="0">
                <a:latin typeface="Maiandra GD" panose="020E0502030308020204" pitchFamily="34" charset="0"/>
                <a:cs typeface="Arial"/>
              </a:rPr>
              <a:t>badan </a:t>
            </a:r>
            <a:r>
              <a:rPr lang="en-US" sz="2500" spc="-7" dirty="0" err="1">
                <a:latin typeface="Maiandra GD" panose="020E0502030308020204" pitchFamily="34" charset="0"/>
                <a:cs typeface="Arial"/>
              </a:rPr>
              <a:t>usaha</a:t>
            </a:r>
            <a:r>
              <a:rPr lang="en-US" sz="2500" spc="-7" dirty="0">
                <a:latin typeface="Maiandra GD" panose="020E0502030308020204" pitchFamily="34" charset="0"/>
                <a:cs typeface="Arial"/>
              </a:rPr>
              <a:t> yang </a:t>
            </a:r>
            <a:r>
              <a:rPr lang="en-US" sz="2500" dirty="0" err="1">
                <a:latin typeface="Maiandra GD" panose="020E0502030308020204" pitchFamily="34" charset="0"/>
                <a:cs typeface="Arial"/>
              </a:rPr>
              <a:t>kepemilikannya</a:t>
            </a:r>
            <a:r>
              <a:rPr lang="en-US" sz="2500" dirty="0">
                <a:latin typeface="Maiandra GD" panose="020E0502030308020204" pitchFamily="34" charset="0"/>
                <a:cs typeface="Arial"/>
              </a:rPr>
              <a:t> </a:t>
            </a:r>
            <a:r>
              <a:rPr lang="en-US" sz="2500" spc="-7" dirty="0" err="1">
                <a:latin typeface="Maiandra GD" panose="020E0502030308020204" pitchFamily="34" charset="0"/>
                <a:cs typeface="Arial"/>
              </a:rPr>
              <a:t>sepenuhnya</a:t>
            </a:r>
            <a:r>
              <a:rPr lang="en-US" sz="2500" spc="-7" dirty="0">
                <a:latin typeface="Maiandra GD" panose="020E0502030308020204" pitchFamily="34" charset="0"/>
                <a:cs typeface="Arial"/>
              </a:rPr>
              <a:t> </a:t>
            </a:r>
            <a:r>
              <a:rPr lang="en-US" sz="2500" spc="-7" dirty="0" err="1">
                <a:latin typeface="Maiandra GD" panose="020E0502030308020204" pitchFamily="34" charset="0"/>
                <a:cs typeface="Arial"/>
              </a:rPr>
              <a:t>berada</a:t>
            </a:r>
            <a:r>
              <a:rPr lang="en-US" sz="2500" spc="-7" dirty="0">
                <a:latin typeface="Maiandra GD" panose="020E0502030308020204" pitchFamily="34" charset="0"/>
                <a:cs typeface="Arial"/>
              </a:rPr>
              <a:t>  </a:t>
            </a:r>
            <a:r>
              <a:rPr lang="en-US" sz="2500" spc="-7" dirty="0" err="1">
                <a:latin typeface="Maiandra GD" panose="020E0502030308020204" pitchFamily="34" charset="0"/>
                <a:cs typeface="Arial"/>
              </a:rPr>
              <a:t>ditangan</a:t>
            </a:r>
            <a:r>
              <a:rPr lang="en-US" sz="2500" spc="-7" dirty="0">
                <a:latin typeface="Maiandra GD" panose="020E0502030308020204" pitchFamily="34" charset="0"/>
                <a:cs typeface="Arial"/>
              </a:rPr>
              <a:t> </a:t>
            </a:r>
            <a:r>
              <a:rPr lang="en-US" sz="2500" dirty="0" err="1">
                <a:latin typeface="Maiandra GD" panose="020E0502030308020204" pitchFamily="34" charset="0"/>
                <a:cs typeface="Arial"/>
              </a:rPr>
              <a:t>individu</a:t>
            </a:r>
            <a:r>
              <a:rPr lang="en-US" sz="2500" dirty="0">
                <a:latin typeface="Maiandra GD" panose="020E0502030308020204" pitchFamily="34" charset="0"/>
                <a:cs typeface="Arial"/>
              </a:rPr>
              <a:t> </a:t>
            </a:r>
            <a:r>
              <a:rPr lang="en-US" sz="2500" spc="-7" dirty="0" err="1">
                <a:latin typeface="Maiandra GD" panose="020E0502030308020204" pitchFamily="34" charset="0"/>
                <a:cs typeface="Arial"/>
              </a:rPr>
              <a:t>atau</a:t>
            </a:r>
            <a:r>
              <a:rPr lang="en-US" sz="2500" spc="-7" dirty="0">
                <a:latin typeface="Maiandra GD" panose="020E0502030308020204" pitchFamily="34" charset="0"/>
                <a:cs typeface="Arial"/>
              </a:rPr>
              <a:t> </a:t>
            </a:r>
            <a:r>
              <a:rPr lang="en-US" sz="2500" dirty="0" err="1">
                <a:latin typeface="Maiandra GD" panose="020E0502030308020204" pitchFamily="34" charset="0"/>
                <a:cs typeface="Arial"/>
              </a:rPr>
              <a:t>swasta</a:t>
            </a:r>
            <a:r>
              <a:rPr lang="en-US" sz="2500" dirty="0">
                <a:latin typeface="Maiandra GD" panose="020E0502030308020204" pitchFamily="34" charset="0"/>
                <a:cs typeface="Arial"/>
              </a:rPr>
              <a:t>. </a:t>
            </a:r>
            <a:r>
              <a:rPr lang="en-US" sz="2500" spc="-40" dirty="0" err="1">
                <a:latin typeface="Maiandra GD" panose="020E0502030308020204" pitchFamily="34" charset="0"/>
                <a:cs typeface="Arial"/>
              </a:rPr>
              <a:t>Terbagi</a:t>
            </a:r>
            <a:r>
              <a:rPr lang="en-US" sz="2500" spc="-40" dirty="0">
                <a:latin typeface="Maiandra GD" panose="020E0502030308020204" pitchFamily="34" charset="0"/>
                <a:cs typeface="Arial"/>
              </a:rPr>
              <a:t> </a:t>
            </a:r>
            <a:r>
              <a:rPr lang="en-US" sz="2500" spc="-7" dirty="0" err="1">
                <a:latin typeface="Maiandra GD" panose="020E0502030308020204" pitchFamily="34" charset="0"/>
                <a:cs typeface="Arial"/>
              </a:rPr>
              <a:t>menjadi</a:t>
            </a:r>
            <a:r>
              <a:rPr lang="en-US" sz="2500" spc="-7" dirty="0">
                <a:latin typeface="Maiandra GD" panose="020E0502030308020204" pitchFamily="34" charset="0"/>
                <a:cs typeface="Arial"/>
              </a:rPr>
              <a:t> </a:t>
            </a:r>
            <a:r>
              <a:rPr lang="en-US" sz="2500" spc="-7" dirty="0" err="1">
                <a:latin typeface="Maiandra GD" panose="020E0502030308020204" pitchFamily="34" charset="0"/>
                <a:cs typeface="Arial"/>
              </a:rPr>
              <a:t>Perseorangan</a:t>
            </a:r>
            <a:r>
              <a:rPr lang="en-US" sz="2500" spc="-7" dirty="0">
                <a:latin typeface="Maiandra GD" panose="020E0502030308020204" pitchFamily="34" charset="0"/>
                <a:cs typeface="Arial"/>
              </a:rPr>
              <a:t>, </a:t>
            </a:r>
            <a:r>
              <a:rPr lang="en-US" sz="2500" spc="-80" dirty="0">
                <a:latin typeface="Maiandra GD" panose="020E0502030308020204" pitchFamily="34" charset="0"/>
                <a:cs typeface="Arial"/>
              </a:rPr>
              <a:t>CV, </a:t>
            </a:r>
            <a:r>
              <a:rPr lang="en-US" sz="2500" dirty="0" err="1">
                <a:latin typeface="Maiandra GD" panose="020E0502030308020204" pitchFamily="34" charset="0"/>
                <a:cs typeface="Arial"/>
              </a:rPr>
              <a:t>Firma</a:t>
            </a:r>
            <a:r>
              <a:rPr lang="en-US" sz="2500" dirty="0">
                <a:latin typeface="Maiandra GD" panose="020E0502030308020204" pitchFamily="34" charset="0"/>
                <a:cs typeface="Arial"/>
              </a:rPr>
              <a:t>, </a:t>
            </a:r>
            <a:r>
              <a:rPr lang="en-US" sz="2500" spc="-93" dirty="0">
                <a:latin typeface="Maiandra GD" panose="020E0502030308020204" pitchFamily="34" charset="0"/>
                <a:cs typeface="Arial"/>
              </a:rPr>
              <a:t>PT,  </a:t>
            </a:r>
            <a:r>
              <a:rPr lang="en-US" sz="2500" spc="-7" dirty="0">
                <a:latin typeface="Maiandra GD" panose="020E0502030308020204" pitchFamily="34" charset="0"/>
                <a:cs typeface="Arial"/>
              </a:rPr>
              <a:t>dan</a:t>
            </a:r>
            <a:r>
              <a:rPr lang="en-US" sz="2500" spc="-53" dirty="0">
                <a:latin typeface="Maiandra GD" panose="020E0502030308020204" pitchFamily="34" charset="0"/>
                <a:cs typeface="Arial"/>
              </a:rPr>
              <a:t> </a:t>
            </a:r>
            <a:r>
              <a:rPr lang="en-US" sz="2500" spc="-27" dirty="0">
                <a:latin typeface="Maiandra GD" panose="020E0502030308020204" pitchFamily="34" charset="0"/>
                <a:cs typeface="Arial"/>
              </a:rPr>
              <a:t>Yayasan. </a:t>
            </a:r>
            <a:r>
              <a:rPr lang="en-US" sz="2500" b="1" dirty="0" err="1">
                <a:solidFill>
                  <a:srgbClr val="001F5F"/>
                </a:solidFill>
                <a:latin typeface="Maiandra GD" panose="020E0502030308020204" pitchFamily="34" charset="0"/>
                <a:cs typeface="Cambria Math"/>
              </a:rPr>
              <a:t>Bentuk</a:t>
            </a:r>
            <a:r>
              <a:rPr lang="en-US" sz="2500" b="1" dirty="0">
                <a:solidFill>
                  <a:srgbClr val="001F5F"/>
                </a:solidFill>
                <a:latin typeface="Maiandra GD" panose="020E0502030308020204" pitchFamily="34" charset="0"/>
                <a:cs typeface="Cambria Math"/>
              </a:rPr>
              <a:t> </a:t>
            </a:r>
            <a:r>
              <a:rPr lang="en-US" sz="2500" b="1" spc="7" dirty="0" err="1">
                <a:solidFill>
                  <a:srgbClr val="001F5F"/>
                </a:solidFill>
                <a:latin typeface="Maiandra GD" panose="020E0502030308020204" pitchFamily="34" charset="0"/>
                <a:cs typeface="Cambria Math"/>
              </a:rPr>
              <a:t>usaha</a:t>
            </a:r>
            <a:r>
              <a:rPr lang="en-US" sz="2500" b="1" spc="7" dirty="0">
                <a:solidFill>
                  <a:srgbClr val="001F5F"/>
                </a:solidFill>
                <a:latin typeface="Maiandra GD" panose="020E0502030308020204" pitchFamily="34" charset="0"/>
                <a:cs typeface="Cambria Math"/>
              </a:rPr>
              <a:t> </a:t>
            </a:r>
            <a:r>
              <a:rPr lang="en-US" sz="2500" b="1" spc="-7" dirty="0" err="1">
                <a:solidFill>
                  <a:srgbClr val="001F5F"/>
                </a:solidFill>
                <a:latin typeface="Maiandra GD" panose="020E0502030308020204" pitchFamily="34" charset="0"/>
                <a:cs typeface="Cambria Math"/>
              </a:rPr>
              <a:t>swasta</a:t>
            </a:r>
            <a:r>
              <a:rPr lang="en-US" sz="2500" b="1" spc="-7" dirty="0">
                <a:solidFill>
                  <a:srgbClr val="001F5F"/>
                </a:solidFill>
                <a:latin typeface="Maiandra GD" panose="020E0502030308020204" pitchFamily="34" charset="0"/>
                <a:cs typeface="Cambria Math"/>
              </a:rPr>
              <a:t> </a:t>
            </a:r>
            <a:r>
              <a:rPr lang="en-US" sz="2500" b="1" spc="-7" dirty="0" err="1">
                <a:solidFill>
                  <a:srgbClr val="001F5F"/>
                </a:solidFill>
                <a:latin typeface="Maiandra GD" panose="020E0502030308020204" pitchFamily="34" charset="0"/>
                <a:cs typeface="Cambria Math"/>
              </a:rPr>
              <a:t>terbagi</a:t>
            </a:r>
            <a:r>
              <a:rPr lang="en-US" sz="2500" b="1" spc="-7" dirty="0">
                <a:solidFill>
                  <a:srgbClr val="001F5F"/>
                </a:solidFill>
                <a:latin typeface="Maiandra GD" panose="020E0502030308020204" pitchFamily="34" charset="0"/>
                <a:cs typeface="Cambria Math"/>
              </a:rPr>
              <a:t> </a:t>
            </a:r>
            <a:r>
              <a:rPr lang="en-US" sz="2500" b="1" dirty="0" err="1">
                <a:solidFill>
                  <a:srgbClr val="001F5F"/>
                </a:solidFill>
                <a:latin typeface="Maiandra GD" panose="020E0502030308020204" pitchFamily="34" charset="0"/>
                <a:cs typeface="Cambria Math"/>
              </a:rPr>
              <a:t>menjadi</a:t>
            </a:r>
            <a:r>
              <a:rPr lang="en-US" sz="2500" b="1" dirty="0">
                <a:solidFill>
                  <a:srgbClr val="001F5F"/>
                </a:solidFill>
                <a:latin typeface="Maiandra GD" panose="020E0502030308020204" pitchFamily="34" charset="0"/>
                <a:cs typeface="Cambria Math"/>
              </a:rPr>
              <a:t> </a:t>
            </a:r>
            <a:r>
              <a:rPr lang="en-US" sz="2500" b="1" spc="7" dirty="0">
                <a:solidFill>
                  <a:srgbClr val="001F5F"/>
                </a:solidFill>
                <a:latin typeface="Maiandra GD" panose="020E0502030308020204" pitchFamily="34" charset="0"/>
                <a:cs typeface="Cambria Math"/>
              </a:rPr>
              <a:t>lima</a:t>
            </a:r>
            <a:r>
              <a:rPr lang="en-US" sz="2500" b="1" spc="-393" dirty="0">
                <a:solidFill>
                  <a:srgbClr val="001F5F"/>
                </a:solidFill>
                <a:latin typeface="Maiandra GD" panose="020E0502030308020204" pitchFamily="34" charset="0"/>
                <a:cs typeface="Cambria Math"/>
              </a:rPr>
              <a:t> </a:t>
            </a:r>
            <a:r>
              <a:rPr lang="en-US" sz="2500" b="1" spc="13" dirty="0">
                <a:solidFill>
                  <a:srgbClr val="001F5F"/>
                </a:solidFill>
                <a:latin typeface="Maiandra GD" panose="020E0502030308020204" pitchFamily="34" charset="0"/>
                <a:cs typeface="Cambria Math"/>
              </a:rPr>
              <a:t>:</a:t>
            </a:r>
            <a:endParaRPr lang="en-US" sz="2500" dirty="0">
              <a:latin typeface="Maiandra GD" panose="020E0502030308020204" pitchFamily="34" charset="0"/>
              <a:cs typeface="Cambria Math"/>
            </a:endParaRPr>
          </a:p>
          <a:p>
            <a:pPr marL="1428750" indent="-381000">
              <a:buFont typeface="Wingdings" panose="05000000000000000000" pitchFamily="2" charset="2"/>
              <a:buChar char="Ø"/>
              <a:tabLst>
                <a:tab pos="801688" algn="l"/>
                <a:tab pos="1201738" algn="l"/>
              </a:tabLst>
            </a:pPr>
            <a:r>
              <a:rPr lang="en-US" sz="2500" dirty="0" err="1">
                <a:latin typeface="Maiandra GD" panose="020E0502030308020204" pitchFamily="34" charset="0"/>
                <a:cs typeface="Arial"/>
              </a:rPr>
              <a:t>Perseorangan</a:t>
            </a:r>
            <a:endParaRPr lang="en-US" sz="2500" dirty="0">
              <a:latin typeface="Maiandra GD" panose="020E0502030308020204" pitchFamily="34" charset="0"/>
              <a:cs typeface="Arial"/>
            </a:endParaRPr>
          </a:p>
          <a:p>
            <a:pPr marL="1428750" indent="-381000">
              <a:buFont typeface="Wingdings" panose="05000000000000000000" pitchFamily="2" charset="2"/>
              <a:buChar char="Ø"/>
              <a:tabLst>
                <a:tab pos="801688" algn="l"/>
                <a:tab pos="1201738" algn="l"/>
              </a:tabLst>
            </a:pPr>
            <a:r>
              <a:rPr lang="en-US" sz="2500" spc="-7" dirty="0">
                <a:latin typeface="Maiandra GD" panose="020E0502030308020204" pitchFamily="34" charset="0"/>
                <a:cs typeface="Arial"/>
              </a:rPr>
              <a:t>CV (</a:t>
            </a:r>
            <a:r>
              <a:rPr lang="en-US" sz="2500" spc="-7" dirty="0" err="1">
                <a:latin typeface="Maiandra GD" panose="020E0502030308020204" pitchFamily="34" charset="0"/>
                <a:cs typeface="Arial"/>
              </a:rPr>
              <a:t>persekutuan</a:t>
            </a:r>
            <a:r>
              <a:rPr lang="en-US" sz="2500" spc="-7" dirty="0">
                <a:latin typeface="Maiandra GD" panose="020E0502030308020204" pitchFamily="34" charset="0"/>
                <a:cs typeface="Arial"/>
              </a:rPr>
              <a:t> </a:t>
            </a:r>
            <a:r>
              <a:rPr lang="en-US" sz="2500" spc="-7" dirty="0" err="1">
                <a:latin typeface="Maiandra GD" panose="020E0502030308020204" pitchFamily="34" charset="0"/>
                <a:cs typeface="Arial"/>
              </a:rPr>
              <a:t>komanditer</a:t>
            </a:r>
            <a:r>
              <a:rPr lang="en-US" sz="2500" spc="-20" dirty="0">
                <a:latin typeface="Maiandra GD" panose="020E0502030308020204" pitchFamily="34" charset="0"/>
                <a:cs typeface="Arial"/>
              </a:rPr>
              <a:t> </a:t>
            </a:r>
            <a:r>
              <a:rPr lang="en-US" sz="2500" dirty="0">
                <a:latin typeface="Maiandra GD" panose="020E0502030308020204" pitchFamily="34" charset="0"/>
                <a:cs typeface="Arial"/>
              </a:rPr>
              <a:t>)</a:t>
            </a:r>
          </a:p>
          <a:p>
            <a:pPr marL="1428750" indent="-381000">
              <a:buFont typeface="Wingdings" panose="05000000000000000000" pitchFamily="2" charset="2"/>
              <a:buChar char="Ø"/>
              <a:tabLst>
                <a:tab pos="801688" algn="l"/>
                <a:tab pos="1201738" algn="l"/>
              </a:tabLst>
            </a:pPr>
            <a:r>
              <a:rPr lang="en-US" sz="2500" dirty="0" err="1">
                <a:latin typeface="Maiandra GD" panose="020E0502030308020204" pitchFamily="34" charset="0"/>
                <a:cs typeface="Arial"/>
              </a:rPr>
              <a:t>Firma</a:t>
            </a:r>
            <a:endParaRPr lang="en-US" sz="2500" dirty="0">
              <a:latin typeface="Maiandra GD" panose="020E0502030308020204" pitchFamily="34" charset="0"/>
              <a:cs typeface="Arial"/>
            </a:endParaRPr>
          </a:p>
          <a:p>
            <a:pPr marL="1428750" indent="-381000">
              <a:buFont typeface="Wingdings" panose="05000000000000000000" pitchFamily="2" charset="2"/>
              <a:buChar char="Ø"/>
              <a:tabLst>
                <a:tab pos="801688" algn="l"/>
                <a:tab pos="1201738" algn="l"/>
              </a:tabLst>
            </a:pPr>
            <a:r>
              <a:rPr lang="en-US" sz="2500" spc="-7" dirty="0">
                <a:latin typeface="Maiandra GD" panose="020E0502030308020204" pitchFamily="34" charset="0"/>
                <a:cs typeface="Arial"/>
              </a:rPr>
              <a:t>Perseroan</a:t>
            </a:r>
            <a:r>
              <a:rPr lang="en-US" sz="2500" spc="-60" dirty="0">
                <a:latin typeface="Maiandra GD" panose="020E0502030308020204" pitchFamily="34" charset="0"/>
                <a:cs typeface="Arial"/>
              </a:rPr>
              <a:t> </a:t>
            </a:r>
            <a:r>
              <a:rPr lang="en-US" sz="2500" spc="-40" dirty="0" err="1">
                <a:latin typeface="Maiandra GD" panose="020E0502030308020204" pitchFamily="34" charset="0"/>
                <a:cs typeface="Arial"/>
              </a:rPr>
              <a:t>Terbatas</a:t>
            </a:r>
            <a:endParaRPr lang="en-US" sz="2500" dirty="0">
              <a:latin typeface="Maiandra GD" panose="020E0502030308020204" pitchFamily="34" charset="0"/>
              <a:cs typeface="Arial"/>
            </a:endParaRPr>
          </a:p>
          <a:p>
            <a:pPr marL="1428750" indent="-381000">
              <a:buFont typeface="Wingdings" panose="05000000000000000000" pitchFamily="2" charset="2"/>
              <a:buChar char="Ø"/>
              <a:tabLst>
                <a:tab pos="801688" algn="l"/>
                <a:tab pos="1201738" algn="l"/>
              </a:tabLst>
            </a:pPr>
            <a:r>
              <a:rPr lang="en-US" sz="2500" spc="-27" dirty="0">
                <a:latin typeface="Maiandra GD" panose="020E0502030308020204" pitchFamily="34" charset="0"/>
                <a:cs typeface="Arial"/>
              </a:rPr>
              <a:t>Yayasan</a:t>
            </a:r>
            <a:endParaRPr lang="en-US" sz="2500" dirty="0">
              <a:latin typeface="Maiandra GD" panose="020E0502030308020204" pitchFamily="34" charset="0"/>
              <a:cs typeface="Arial"/>
            </a:endParaRPr>
          </a:p>
          <a:p>
            <a:pPr marL="807700" marR="529153">
              <a:spcBef>
                <a:spcPts val="1000"/>
              </a:spcBef>
            </a:pPr>
            <a:endParaRPr sz="2500" dirty="0">
              <a:latin typeface="Maiandra GD" panose="020E0502030308020204" pitchFamily="34" charset="0"/>
              <a:cs typeface="Arial"/>
            </a:endParaRPr>
          </a:p>
        </p:txBody>
      </p:sp>
      <p:grpSp>
        <p:nvGrpSpPr>
          <p:cNvPr id="8" name="Group 7">
            <a:extLst>
              <a:ext uri="{FF2B5EF4-FFF2-40B4-BE49-F238E27FC236}">
                <a16:creationId xmlns:a16="http://schemas.microsoft.com/office/drawing/2014/main" id="{1CD572EC-C755-44F1-B6C3-3A129BB577AB}"/>
              </a:ext>
            </a:extLst>
          </p:cNvPr>
          <p:cNvGrpSpPr/>
          <p:nvPr/>
        </p:nvGrpSpPr>
        <p:grpSpPr>
          <a:xfrm>
            <a:off x="-1" y="6497500"/>
            <a:ext cx="12205649" cy="362295"/>
            <a:chOff x="-1" y="6409479"/>
            <a:chExt cx="12205649" cy="423018"/>
          </a:xfrm>
        </p:grpSpPr>
        <p:pic>
          <p:nvPicPr>
            <p:cNvPr id="9" name="Picture 8">
              <a:extLst>
                <a:ext uri="{FF2B5EF4-FFF2-40B4-BE49-F238E27FC236}">
                  <a16:creationId xmlns:a16="http://schemas.microsoft.com/office/drawing/2014/main" id="{DA25A902-A946-4697-96C7-460D5540C38E}"/>
                </a:ext>
              </a:extLst>
            </p:cNvPr>
            <p:cNvPicPr>
              <a:picLocks noChangeAspect="1"/>
            </p:cNvPicPr>
            <p:nvPr/>
          </p:nvPicPr>
          <p:blipFill rotWithShape="1">
            <a:blip r:embed="rId2"/>
            <a:srcRect l="40877" t="29110" r="44518" b="65812"/>
            <a:stretch/>
          </p:blipFill>
          <p:spPr>
            <a:xfrm>
              <a:off x="8884693" y="6409479"/>
              <a:ext cx="3320955" cy="423018"/>
            </a:xfrm>
            <a:prstGeom prst="rect">
              <a:avLst/>
            </a:prstGeom>
          </p:spPr>
        </p:pic>
        <p:sp>
          <p:nvSpPr>
            <p:cNvPr id="10" name="Rectangle 9">
              <a:extLst>
                <a:ext uri="{FF2B5EF4-FFF2-40B4-BE49-F238E27FC236}">
                  <a16:creationId xmlns:a16="http://schemas.microsoft.com/office/drawing/2014/main" id="{41CBACAD-93BB-45B5-99A4-0DE5E4861923}"/>
                </a:ext>
              </a:extLst>
            </p:cNvPr>
            <p:cNvSpPr/>
            <p:nvPr/>
          </p:nvSpPr>
          <p:spPr>
            <a:xfrm>
              <a:off x="-1" y="6409479"/>
              <a:ext cx="8884694" cy="42301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Bodoni MT Condensed" panose="02070606080606020203" pitchFamily="18" charset="0"/>
                </a:rPr>
                <a:t>Accounting Department - Informatics and Business Institute of </a:t>
              </a:r>
              <a:r>
                <a:rPr lang="en-US" dirty="0" err="1">
                  <a:latin typeface="Bodoni MT Condensed" panose="02070606080606020203" pitchFamily="18" charset="0"/>
                </a:rPr>
                <a:t>Darmajaya</a:t>
              </a:r>
              <a:r>
                <a:rPr lang="en-US" dirty="0">
                  <a:latin typeface="Bodoni MT Condensed" panose="02070606080606020203" pitchFamily="18" charset="0"/>
                </a:rPr>
                <a:t>, Lampung, Indonesia</a:t>
              </a:r>
              <a:endParaRPr lang="id-ID" dirty="0"/>
            </a:p>
          </p:txBody>
        </p:sp>
        <p:sp>
          <p:nvSpPr>
            <p:cNvPr id="11" name="Rectangle 10">
              <a:extLst>
                <a:ext uri="{FF2B5EF4-FFF2-40B4-BE49-F238E27FC236}">
                  <a16:creationId xmlns:a16="http://schemas.microsoft.com/office/drawing/2014/main" id="{88F9287F-B9EB-4477-915E-E0F41BDC1CAA}"/>
                </a:ext>
              </a:extLst>
            </p:cNvPr>
            <p:cNvSpPr/>
            <p:nvPr/>
          </p:nvSpPr>
          <p:spPr>
            <a:xfrm>
              <a:off x="9746435" y="6409479"/>
              <a:ext cx="1725152" cy="395298"/>
            </a:xfrm>
            <a:prstGeom prst="rect">
              <a:avLst/>
            </a:prstGeom>
          </p:spPr>
          <p:txBody>
            <a:bodyPr wrap="none">
              <a:spAutoFit/>
            </a:bodyPr>
            <a:lstStyle/>
            <a:p>
              <a:r>
                <a:rPr lang="en-US" sz="1600" b="1" dirty="0">
                  <a:latin typeface="Roboto"/>
                </a:rPr>
                <a:t>darmajaya.ac.id</a:t>
              </a:r>
              <a:endParaRPr lang="en-US" sz="1600" b="1" dirty="0"/>
            </a:p>
          </p:txBody>
        </p:sp>
      </p:grpSp>
    </p:spTree>
    <p:extLst>
      <p:ext uri="{BB962C8B-B14F-4D97-AF65-F5344CB8AC3E}">
        <p14:creationId xmlns:p14="http://schemas.microsoft.com/office/powerpoint/2010/main" val="2914631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Sumber</a:t>
            </a:r>
            <a:r>
              <a:rPr lang="en-US" b="1" dirty="0"/>
              <a:t> </a:t>
            </a:r>
            <a:r>
              <a:rPr lang="en-US" b="1" dirty="0" err="1"/>
              <a:t>Kekayaan</a:t>
            </a:r>
            <a:r>
              <a:rPr lang="en-US" b="1" dirty="0"/>
              <a:t> </a:t>
            </a:r>
            <a:r>
              <a:rPr lang="en-US" b="1" dirty="0" err="1"/>
              <a:t>Yayasan</a:t>
            </a:r>
            <a:endParaRPr lang="en-US" b="1" dirty="0"/>
          </a:p>
        </p:txBody>
      </p:sp>
      <p:sp>
        <p:nvSpPr>
          <p:cNvPr id="3" name="Content Placeholder 2"/>
          <p:cNvSpPr>
            <a:spLocks noGrp="1"/>
          </p:cNvSpPr>
          <p:nvPr>
            <p:ph idx="1"/>
          </p:nvPr>
        </p:nvSpPr>
        <p:spPr/>
        <p:txBody>
          <a:bodyPr/>
          <a:lstStyle/>
          <a:p>
            <a:pPr fontAlgn="base"/>
            <a:r>
              <a:rPr lang="en-US" dirty="0" err="1"/>
              <a:t>Sumbangan</a:t>
            </a:r>
            <a:r>
              <a:rPr lang="en-US" dirty="0"/>
              <a:t> </a:t>
            </a:r>
            <a:r>
              <a:rPr lang="en-US" dirty="0" err="1"/>
              <a:t>atau</a:t>
            </a:r>
            <a:r>
              <a:rPr lang="en-US" dirty="0"/>
              <a:t> </a:t>
            </a:r>
            <a:r>
              <a:rPr lang="en-US" dirty="0" err="1"/>
              <a:t>bantuan</a:t>
            </a:r>
            <a:r>
              <a:rPr lang="en-US" dirty="0"/>
              <a:t> yang </a:t>
            </a:r>
            <a:r>
              <a:rPr lang="en-US" dirty="0" err="1"/>
              <a:t>tidak</a:t>
            </a:r>
            <a:r>
              <a:rPr lang="en-US" dirty="0"/>
              <a:t> </a:t>
            </a:r>
            <a:r>
              <a:rPr lang="en-US" dirty="0" err="1"/>
              <a:t>mengikat</a:t>
            </a:r>
            <a:r>
              <a:rPr lang="en-US" dirty="0"/>
              <a:t>.</a:t>
            </a:r>
          </a:p>
          <a:p>
            <a:pPr fontAlgn="base"/>
            <a:r>
              <a:rPr lang="en-US" dirty="0" err="1"/>
              <a:t>Wakaf</a:t>
            </a:r>
            <a:endParaRPr lang="en-US" dirty="0"/>
          </a:p>
          <a:p>
            <a:pPr fontAlgn="base"/>
            <a:r>
              <a:rPr lang="en-US" dirty="0" err="1"/>
              <a:t>Hibah</a:t>
            </a:r>
            <a:endParaRPr lang="en-US" dirty="0"/>
          </a:p>
          <a:p>
            <a:pPr fontAlgn="base"/>
            <a:r>
              <a:rPr lang="en-US" dirty="0" err="1"/>
              <a:t>Hibah</a:t>
            </a:r>
            <a:r>
              <a:rPr lang="en-US" dirty="0"/>
              <a:t> </a:t>
            </a:r>
            <a:r>
              <a:rPr lang="en-US" dirty="0" err="1"/>
              <a:t>wasiat</a:t>
            </a:r>
            <a:r>
              <a:rPr lang="en-US" dirty="0"/>
              <a:t>.</a:t>
            </a:r>
          </a:p>
          <a:p>
            <a:pPr fontAlgn="base"/>
            <a:r>
              <a:rPr lang="en-US" dirty="0" err="1"/>
              <a:t>Perolehan</a:t>
            </a:r>
            <a:r>
              <a:rPr lang="en-US" dirty="0"/>
              <a:t> lain yang </a:t>
            </a:r>
            <a:r>
              <a:rPr lang="en-US" dirty="0" err="1"/>
              <a:t>tidak</a:t>
            </a:r>
            <a:r>
              <a:rPr lang="en-US" dirty="0"/>
              <a:t> </a:t>
            </a:r>
            <a:r>
              <a:rPr lang="en-US" dirty="0" err="1"/>
              <a:t>bertentangan</a:t>
            </a:r>
            <a:r>
              <a:rPr lang="en-US" dirty="0"/>
              <a:t> </a:t>
            </a:r>
            <a:r>
              <a:rPr lang="en-US" dirty="0" err="1"/>
              <a:t>dengan</a:t>
            </a:r>
            <a:r>
              <a:rPr lang="en-US" dirty="0"/>
              <a:t> </a:t>
            </a:r>
            <a:r>
              <a:rPr lang="en-US" dirty="0" err="1"/>
              <a:t>anggaran</a:t>
            </a:r>
            <a:r>
              <a:rPr lang="en-US" dirty="0"/>
              <a:t> </a:t>
            </a:r>
            <a:r>
              <a:rPr lang="en-US" dirty="0" err="1"/>
              <a:t>dasar</a:t>
            </a:r>
            <a:r>
              <a:rPr lang="en-US" dirty="0"/>
              <a:t> </a:t>
            </a:r>
            <a:r>
              <a:rPr lang="en-US" dirty="0" err="1"/>
              <a:t>Yayasan</a:t>
            </a:r>
            <a:r>
              <a:rPr lang="en-US" dirty="0"/>
              <a:t> </a:t>
            </a:r>
            <a:r>
              <a:rPr lang="en-US" dirty="0" err="1"/>
              <a:t>dan</a:t>
            </a:r>
            <a:r>
              <a:rPr lang="en-US" dirty="0"/>
              <a:t> </a:t>
            </a:r>
            <a:r>
              <a:rPr lang="en-US" dirty="0" err="1"/>
              <a:t>atau</a:t>
            </a:r>
            <a:r>
              <a:rPr lang="en-US" dirty="0"/>
              <a:t> </a:t>
            </a:r>
            <a:r>
              <a:rPr lang="en-US" dirty="0" err="1"/>
              <a:t>peraturan</a:t>
            </a:r>
            <a:r>
              <a:rPr lang="en-US" dirty="0"/>
              <a:t> </a:t>
            </a:r>
            <a:r>
              <a:rPr lang="en-US" dirty="0" err="1"/>
              <a:t>perundang-undangan</a:t>
            </a:r>
            <a:r>
              <a:rPr lang="en-US" dirty="0"/>
              <a:t> yang </a:t>
            </a:r>
            <a:r>
              <a:rPr lang="en-US" dirty="0" err="1"/>
              <a:t>berlaku</a:t>
            </a:r>
            <a:r>
              <a:rPr lang="en-US" dirty="0"/>
              <a:t>.</a:t>
            </a:r>
          </a:p>
          <a:p>
            <a:pPr>
              <a:buNone/>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Bentuk</a:t>
            </a:r>
            <a:r>
              <a:rPr lang="en-US" b="1" dirty="0"/>
              <a:t> </a:t>
            </a:r>
            <a:r>
              <a:rPr lang="en-US" b="1" dirty="0" err="1"/>
              <a:t>Yayasan</a:t>
            </a:r>
            <a:endParaRPr lang="en-US" b="1" dirty="0"/>
          </a:p>
        </p:txBody>
      </p:sp>
      <p:sp>
        <p:nvSpPr>
          <p:cNvPr id="3" name="Content Placeholder 2"/>
          <p:cNvSpPr>
            <a:spLocks noGrp="1"/>
          </p:cNvSpPr>
          <p:nvPr>
            <p:ph idx="1"/>
          </p:nvPr>
        </p:nvSpPr>
        <p:spPr/>
        <p:txBody>
          <a:bodyPr/>
          <a:lstStyle/>
          <a:p>
            <a:pPr marL="514350" indent="-514350">
              <a:buAutoNum type="arabicPeriod"/>
            </a:pPr>
            <a:r>
              <a:rPr lang="nn-NO" spc="-20" dirty="0">
                <a:latin typeface="Arial"/>
                <a:cs typeface="Arial"/>
              </a:rPr>
              <a:t>Yayasan </a:t>
            </a:r>
            <a:r>
              <a:rPr lang="nn-NO" spc="-5" dirty="0">
                <a:latin typeface="Arial"/>
                <a:cs typeface="Arial"/>
              </a:rPr>
              <a:t>yang Bergerak </a:t>
            </a:r>
            <a:r>
              <a:rPr lang="nn-NO" dirty="0">
                <a:latin typeface="Arial"/>
                <a:cs typeface="Arial"/>
              </a:rPr>
              <a:t>di Bidang </a:t>
            </a:r>
            <a:r>
              <a:rPr lang="nn-NO" spc="-5" dirty="0">
                <a:latin typeface="Arial"/>
                <a:cs typeface="Arial"/>
              </a:rPr>
              <a:t>Keagamaan</a:t>
            </a:r>
          </a:p>
          <a:p>
            <a:pPr marL="514350" indent="-514350">
              <a:buAutoNum type="arabicPeriod"/>
            </a:pPr>
            <a:r>
              <a:rPr lang="nn-NO" spc="-20" dirty="0">
                <a:latin typeface="Arial"/>
                <a:cs typeface="Arial"/>
              </a:rPr>
              <a:t>Yayasan </a:t>
            </a:r>
            <a:r>
              <a:rPr lang="nn-NO" spc="-5" dirty="0">
                <a:latin typeface="Arial"/>
                <a:cs typeface="Arial"/>
              </a:rPr>
              <a:t>yang Bergerak </a:t>
            </a:r>
            <a:r>
              <a:rPr lang="nn-NO" dirty="0">
                <a:latin typeface="Arial"/>
                <a:cs typeface="Arial"/>
              </a:rPr>
              <a:t>di Bidang</a:t>
            </a:r>
            <a:r>
              <a:rPr lang="en-US" dirty="0">
                <a:solidFill>
                  <a:srgbClr val="000000"/>
                </a:solidFill>
                <a:latin typeface="Arial"/>
                <a:cs typeface="Arial"/>
              </a:rPr>
              <a:t> </a:t>
            </a:r>
            <a:r>
              <a:rPr lang="en-US" dirty="0" err="1">
                <a:solidFill>
                  <a:srgbClr val="000000"/>
                </a:solidFill>
                <a:latin typeface="Arial"/>
                <a:cs typeface="Arial"/>
              </a:rPr>
              <a:t>Sosial</a:t>
            </a:r>
            <a:r>
              <a:rPr lang="nn-NO" spc="-5" dirty="0">
                <a:latin typeface="Arial"/>
                <a:cs typeface="Arial"/>
              </a:rPr>
              <a:t> </a:t>
            </a:r>
          </a:p>
          <a:p>
            <a:pPr marL="514350" indent="-514350">
              <a:buAutoNum type="arabicPeriod"/>
            </a:pPr>
            <a:r>
              <a:rPr lang="en-US" spc="-15" dirty="0" err="1">
                <a:solidFill>
                  <a:srgbClr val="000000"/>
                </a:solidFill>
                <a:latin typeface="Arial"/>
                <a:cs typeface="Arial"/>
              </a:rPr>
              <a:t>Yayasan</a:t>
            </a:r>
            <a:r>
              <a:rPr lang="en-US" spc="-15" dirty="0">
                <a:solidFill>
                  <a:srgbClr val="000000"/>
                </a:solidFill>
                <a:latin typeface="Arial"/>
                <a:cs typeface="Arial"/>
              </a:rPr>
              <a:t> </a:t>
            </a:r>
            <a:r>
              <a:rPr lang="en-US" dirty="0">
                <a:solidFill>
                  <a:srgbClr val="000000"/>
                </a:solidFill>
                <a:latin typeface="Arial"/>
                <a:cs typeface="Arial"/>
              </a:rPr>
              <a:t>yang </a:t>
            </a:r>
            <a:r>
              <a:rPr lang="en-US" dirty="0" err="1">
                <a:solidFill>
                  <a:srgbClr val="000000"/>
                </a:solidFill>
                <a:latin typeface="Arial"/>
                <a:cs typeface="Arial"/>
              </a:rPr>
              <a:t>Bergerak</a:t>
            </a:r>
            <a:r>
              <a:rPr lang="en-US" dirty="0">
                <a:solidFill>
                  <a:srgbClr val="000000"/>
                </a:solidFill>
                <a:latin typeface="Arial"/>
                <a:cs typeface="Arial"/>
              </a:rPr>
              <a:t> </a:t>
            </a:r>
            <a:r>
              <a:rPr lang="en-US" dirty="0" err="1">
                <a:solidFill>
                  <a:srgbClr val="000000"/>
                </a:solidFill>
                <a:latin typeface="Arial"/>
                <a:cs typeface="Arial"/>
              </a:rPr>
              <a:t>di</a:t>
            </a:r>
            <a:r>
              <a:rPr lang="en-US" dirty="0">
                <a:solidFill>
                  <a:srgbClr val="000000"/>
                </a:solidFill>
                <a:latin typeface="Arial"/>
                <a:cs typeface="Arial"/>
              </a:rPr>
              <a:t> </a:t>
            </a:r>
            <a:r>
              <a:rPr lang="en-US" dirty="0" err="1">
                <a:solidFill>
                  <a:srgbClr val="000000"/>
                </a:solidFill>
                <a:latin typeface="Arial"/>
                <a:cs typeface="Arial"/>
              </a:rPr>
              <a:t>Bidang</a:t>
            </a:r>
            <a:r>
              <a:rPr lang="en-US" spc="-110" dirty="0">
                <a:solidFill>
                  <a:srgbClr val="000000"/>
                </a:solidFill>
                <a:latin typeface="Arial"/>
                <a:cs typeface="Arial"/>
              </a:rPr>
              <a:t> </a:t>
            </a:r>
            <a:r>
              <a:rPr lang="nn-NO" spc="-5" dirty="0">
                <a:latin typeface="Arial"/>
                <a:cs typeface="Arial"/>
              </a:rPr>
              <a:t>Pendidikan</a:t>
            </a:r>
            <a:endParaRPr lang="en-US" dirty="0">
              <a:solidFill>
                <a:srgbClr val="000000"/>
              </a:solidFill>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n-NO" sz="3600" spc="-20" dirty="0">
                <a:latin typeface="Arial"/>
                <a:cs typeface="Arial"/>
              </a:rPr>
              <a:t>Yayasan </a:t>
            </a:r>
            <a:r>
              <a:rPr lang="nn-NO" sz="3600" spc="-5" dirty="0">
                <a:latin typeface="Arial"/>
                <a:cs typeface="Arial"/>
              </a:rPr>
              <a:t>yang Bergerak </a:t>
            </a:r>
            <a:r>
              <a:rPr lang="nn-NO" sz="3600" dirty="0">
                <a:latin typeface="Arial"/>
                <a:cs typeface="Arial"/>
              </a:rPr>
              <a:t>di Bidang </a:t>
            </a:r>
            <a:r>
              <a:rPr lang="nn-NO" sz="3600" spc="-5" dirty="0">
                <a:latin typeface="Arial"/>
                <a:cs typeface="Arial"/>
              </a:rPr>
              <a:t>Keagamaan</a:t>
            </a:r>
            <a:endParaRPr lang="en-US" sz="3600" dirty="0"/>
          </a:p>
        </p:txBody>
      </p:sp>
      <p:sp>
        <p:nvSpPr>
          <p:cNvPr id="3" name="Content Placeholder 2"/>
          <p:cNvSpPr>
            <a:spLocks noGrp="1"/>
          </p:cNvSpPr>
          <p:nvPr>
            <p:ph idx="1"/>
          </p:nvPr>
        </p:nvSpPr>
        <p:spPr/>
        <p:txBody>
          <a:bodyPr/>
          <a:lstStyle/>
          <a:p>
            <a:pPr marL="13970">
              <a:lnSpc>
                <a:spcPct val="100000"/>
              </a:lnSpc>
              <a:spcBef>
                <a:spcPts val="785"/>
              </a:spcBef>
              <a:buNone/>
            </a:pPr>
            <a:r>
              <a:rPr lang="en-US" spc="-5" dirty="0" err="1">
                <a:latin typeface="Arial"/>
                <a:cs typeface="Arial"/>
              </a:rPr>
              <a:t>Sesuai</a:t>
            </a:r>
            <a:r>
              <a:rPr lang="en-US" spc="-5" dirty="0">
                <a:latin typeface="Arial"/>
                <a:cs typeface="Arial"/>
              </a:rPr>
              <a:t> </a:t>
            </a:r>
            <a:r>
              <a:rPr lang="en-US" spc="-5" dirty="0" err="1">
                <a:latin typeface="Arial"/>
                <a:cs typeface="Arial"/>
              </a:rPr>
              <a:t>Pasal</a:t>
            </a:r>
            <a:r>
              <a:rPr lang="en-US" spc="-5" dirty="0">
                <a:latin typeface="Arial"/>
                <a:cs typeface="Arial"/>
              </a:rPr>
              <a:t> 2 </a:t>
            </a:r>
            <a:r>
              <a:rPr lang="en-US" dirty="0" err="1">
                <a:latin typeface="Arial"/>
                <a:cs typeface="Arial"/>
              </a:rPr>
              <a:t>ayat</a:t>
            </a:r>
            <a:r>
              <a:rPr lang="en-US" dirty="0">
                <a:latin typeface="Arial"/>
                <a:cs typeface="Arial"/>
              </a:rPr>
              <a:t> </a:t>
            </a:r>
            <a:r>
              <a:rPr lang="en-US" spc="-5" dirty="0">
                <a:latin typeface="Arial"/>
                <a:cs typeface="Arial"/>
              </a:rPr>
              <a:t>(2) </a:t>
            </a:r>
            <a:r>
              <a:rPr lang="en-US" dirty="0">
                <a:latin typeface="Arial"/>
                <a:cs typeface="Arial"/>
              </a:rPr>
              <a:t>PMK</a:t>
            </a:r>
            <a:r>
              <a:rPr lang="en-US" spc="5" dirty="0">
                <a:latin typeface="Arial"/>
                <a:cs typeface="Arial"/>
              </a:rPr>
              <a:t> </a:t>
            </a:r>
            <a:r>
              <a:rPr lang="en-US" dirty="0">
                <a:latin typeface="Arial"/>
                <a:cs typeface="Arial"/>
              </a:rPr>
              <a:t>245/PMK.03/2008:</a:t>
            </a:r>
          </a:p>
          <a:p>
            <a:pPr marL="13970" marR="180975">
              <a:lnSpc>
                <a:spcPct val="100000"/>
              </a:lnSpc>
              <a:buNone/>
            </a:pPr>
            <a:r>
              <a:rPr lang="en-US" spc="-5" dirty="0" err="1">
                <a:latin typeface="Arial"/>
                <a:cs typeface="Arial"/>
              </a:rPr>
              <a:t>Badan</a:t>
            </a:r>
            <a:r>
              <a:rPr lang="en-US" spc="-5" dirty="0">
                <a:latin typeface="Arial"/>
                <a:cs typeface="Arial"/>
              </a:rPr>
              <a:t> </a:t>
            </a:r>
            <a:r>
              <a:rPr lang="en-US" spc="-5" dirty="0" err="1">
                <a:latin typeface="Arial"/>
                <a:cs typeface="Arial"/>
              </a:rPr>
              <a:t>keagamaan</a:t>
            </a:r>
            <a:r>
              <a:rPr lang="en-US" spc="-5" dirty="0">
                <a:latin typeface="Arial"/>
                <a:cs typeface="Arial"/>
              </a:rPr>
              <a:t> [</a:t>
            </a:r>
            <a:r>
              <a:rPr lang="en-US" i="1" spc="-5" dirty="0">
                <a:latin typeface="Arial"/>
                <a:cs typeface="Arial"/>
              </a:rPr>
              <a:t>yang </a:t>
            </a:r>
            <a:r>
              <a:rPr lang="en-US" i="1" dirty="0" err="1">
                <a:latin typeface="Arial"/>
                <a:cs typeface="Arial"/>
              </a:rPr>
              <a:t>dikecualikan</a:t>
            </a:r>
            <a:r>
              <a:rPr lang="en-US" i="1" dirty="0">
                <a:latin typeface="Arial"/>
                <a:cs typeface="Arial"/>
              </a:rPr>
              <a:t> </a:t>
            </a:r>
            <a:r>
              <a:rPr lang="en-US" i="1" spc="-5" dirty="0" err="1">
                <a:latin typeface="Arial"/>
                <a:cs typeface="Arial"/>
              </a:rPr>
              <a:t>dari</a:t>
            </a:r>
            <a:r>
              <a:rPr lang="en-US" i="1" spc="-5" dirty="0">
                <a:latin typeface="Arial"/>
                <a:cs typeface="Arial"/>
              </a:rPr>
              <a:t> </a:t>
            </a:r>
            <a:r>
              <a:rPr lang="en-US" i="1" spc="-5" dirty="0" err="1">
                <a:latin typeface="Arial"/>
                <a:cs typeface="Arial"/>
              </a:rPr>
              <a:t>objek</a:t>
            </a:r>
            <a:r>
              <a:rPr lang="en-US" i="1" spc="-5" dirty="0">
                <a:latin typeface="Arial"/>
                <a:cs typeface="Arial"/>
              </a:rPr>
              <a:t> </a:t>
            </a:r>
            <a:r>
              <a:rPr lang="en-US" i="1" spc="-5" dirty="0" err="1">
                <a:latin typeface="Arial"/>
                <a:cs typeface="Arial"/>
              </a:rPr>
              <a:t>pajak</a:t>
            </a:r>
            <a:r>
              <a:rPr lang="en-US" i="1" spc="-5" dirty="0">
                <a:latin typeface="Arial"/>
                <a:cs typeface="Arial"/>
              </a:rPr>
              <a:t> </a:t>
            </a:r>
            <a:r>
              <a:rPr lang="en-US" i="1" dirty="0" err="1">
                <a:latin typeface="Arial"/>
                <a:cs typeface="Arial"/>
              </a:rPr>
              <a:t>penghasilan</a:t>
            </a:r>
            <a:r>
              <a:rPr lang="en-US" dirty="0">
                <a:latin typeface="Arial"/>
                <a:cs typeface="Arial"/>
              </a:rPr>
              <a:t>] </a:t>
            </a:r>
            <a:r>
              <a:rPr lang="en-US" spc="-5" dirty="0" err="1">
                <a:latin typeface="Arial"/>
                <a:cs typeface="Arial"/>
              </a:rPr>
              <a:t>adalah</a:t>
            </a:r>
            <a:r>
              <a:rPr lang="en-US" spc="-5" dirty="0">
                <a:latin typeface="Arial"/>
                <a:cs typeface="Arial"/>
              </a:rPr>
              <a:t> </a:t>
            </a:r>
            <a:r>
              <a:rPr lang="en-US" spc="-5" dirty="0" err="1">
                <a:latin typeface="Arial"/>
                <a:cs typeface="Arial"/>
              </a:rPr>
              <a:t>badan</a:t>
            </a:r>
            <a:r>
              <a:rPr lang="en-US" spc="-5" dirty="0">
                <a:latin typeface="Arial"/>
                <a:cs typeface="Arial"/>
              </a:rPr>
              <a:t>  </a:t>
            </a:r>
            <a:r>
              <a:rPr lang="en-US" spc="-5" dirty="0" err="1">
                <a:latin typeface="Arial"/>
                <a:cs typeface="Arial"/>
              </a:rPr>
              <a:t>keagamaan</a:t>
            </a:r>
            <a:r>
              <a:rPr lang="en-US" spc="-5" dirty="0">
                <a:latin typeface="Arial"/>
                <a:cs typeface="Arial"/>
              </a:rPr>
              <a:t> yang </a:t>
            </a:r>
            <a:r>
              <a:rPr lang="en-US" spc="-5" dirty="0" err="1">
                <a:latin typeface="Arial"/>
                <a:cs typeface="Arial"/>
              </a:rPr>
              <a:t>kegiatannya</a:t>
            </a:r>
            <a:r>
              <a:rPr lang="en-US" spc="-5" dirty="0">
                <a:latin typeface="Arial"/>
                <a:cs typeface="Arial"/>
              </a:rPr>
              <a:t> </a:t>
            </a:r>
            <a:r>
              <a:rPr lang="en-US" dirty="0" err="1">
                <a:latin typeface="Arial"/>
                <a:cs typeface="Arial"/>
              </a:rPr>
              <a:t>semata-mata</a:t>
            </a:r>
            <a:r>
              <a:rPr lang="en-US" dirty="0">
                <a:latin typeface="Arial"/>
                <a:cs typeface="Arial"/>
              </a:rPr>
              <a:t> </a:t>
            </a:r>
            <a:r>
              <a:rPr lang="en-US" spc="-5" dirty="0" err="1">
                <a:latin typeface="Arial"/>
                <a:cs typeface="Arial"/>
              </a:rPr>
              <a:t>mengurus</a:t>
            </a:r>
            <a:r>
              <a:rPr lang="en-US" spc="-5" dirty="0">
                <a:latin typeface="Arial"/>
                <a:cs typeface="Arial"/>
              </a:rPr>
              <a:t> </a:t>
            </a:r>
            <a:r>
              <a:rPr lang="en-US" dirty="0" err="1">
                <a:latin typeface="Arial"/>
                <a:cs typeface="Arial"/>
              </a:rPr>
              <a:t>tempat-tempat</a:t>
            </a:r>
            <a:r>
              <a:rPr lang="en-US" dirty="0">
                <a:latin typeface="Arial"/>
                <a:cs typeface="Arial"/>
              </a:rPr>
              <a:t> </a:t>
            </a:r>
            <a:r>
              <a:rPr lang="en-US" spc="-5" dirty="0" err="1">
                <a:latin typeface="Arial"/>
                <a:cs typeface="Arial"/>
              </a:rPr>
              <a:t>ibadah</a:t>
            </a:r>
            <a:r>
              <a:rPr lang="en-US" spc="-5" dirty="0">
                <a:latin typeface="Arial"/>
                <a:cs typeface="Arial"/>
              </a:rPr>
              <a:t> </a:t>
            </a:r>
            <a:r>
              <a:rPr lang="en-US" spc="-5" dirty="0" err="1">
                <a:latin typeface="Arial"/>
                <a:cs typeface="Arial"/>
              </a:rPr>
              <a:t>dan</a:t>
            </a:r>
            <a:r>
              <a:rPr lang="en-US" spc="-5" dirty="0">
                <a:latin typeface="Arial"/>
                <a:cs typeface="Arial"/>
              </a:rPr>
              <a:t>/  </a:t>
            </a:r>
            <a:r>
              <a:rPr lang="en-US" spc="-5" dirty="0" err="1">
                <a:latin typeface="Arial"/>
                <a:cs typeface="Arial"/>
              </a:rPr>
              <a:t>atau</a:t>
            </a:r>
            <a:r>
              <a:rPr lang="en-US" spc="-5" dirty="0">
                <a:latin typeface="Arial"/>
                <a:cs typeface="Arial"/>
              </a:rPr>
              <a:t> </a:t>
            </a:r>
            <a:r>
              <a:rPr lang="en-US" spc="-5" dirty="0" err="1">
                <a:latin typeface="Arial"/>
                <a:cs typeface="Arial"/>
              </a:rPr>
              <a:t>menyelenggarakan</a:t>
            </a:r>
            <a:r>
              <a:rPr lang="en-US" spc="-5" dirty="0">
                <a:latin typeface="Arial"/>
                <a:cs typeface="Arial"/>
              </a:rPr>
              <a:t> </a:t>
            </a:r>
            <a:r>
              <a:rPr lang="en-US" spc="-5" dirty="0" err="1">
                <a:latin typeface="Arial"/>
                <a:cs typeface="Arial"/>
              </a:rPr>
              <a:t>kegiatan</a:t>
            </a:r>
            <a:r>
              <a:rPr lang="en-US" spc="-5" dirty="0">
                <a:latin typeface="Arial"/>
                <a:cs typeface="Arial"/>
              </a:rPr>
              <a:t> </a:t>
            </a:r>
            <a:r>
              <a:rPr lang="en-US" spc="-5" dirty="0" err="1">
                <a:latin typeface="Arial"/>
                <a:cs typeface="Arial"/>
              </a:rPr>
              <a:t>di</a:t>
            </a:r>
            <a:r>
              <a:rPr lang="en-US" spc="-5" dirty="0">
                <a:latin typeface="Arial"/>
                <a:cs typeface="Arial"/>
              </a:rPr>
              <a:t> </a:t>
            </a:r>
            <a:r>
              <a:rPr lang="en-US" spc="-5" dirty="0" err="1">
                <a:latin typeface="Arial"/>
                <a:cs typeface="Arial"/>
              </a:rPr>
              <a:t>bidang</a:t>
            </a:r>
            <a:r>
              <a:rPr lang="en-US" spc="-5" dirty="0">
                <a:latin typeface="Arial"/>
                <a:cs typeface="Arial"/>
              </a:rPr>
              <a:t> </a:t>
            </a:r>
            <a:r>
              <a:rPr lang="en-US" spc="-5" dirty="0" err="1">
                <a:latin typeface="Arial"/>
                <a:cs typeface="Arial"/>
              </a:rPr>
              <a:t>keagamaan</a:t>
            </a:r>
            <a:r>
              <a:rPr lang="en-US" spc="-5" dirty="0">
                <a:latin typeface="Arial"/>
                <a:cs typeface="Arial"/>
              </a:rPr>
              <a:t>, yang </a:t>
            </a:r>
            <a:r>
              <a:rPr lang="en-US" spc="-5" dirty="0" err="1">
                <a:latin typeface="Arial"/>
                <a:cs typeface="Arial"/>
              </a:rPr>
              <a:t>tidak</a:t>
            </a:r>
            <a:r>
              <a:rPr lang="en-US" spc="-5" dirty="0">
                <a:latin typeface="Arial"/>
                <a:cs typeface="Arial"/>
              </a:rPr>
              <a:t> </a:t>
            </a:r>
            <a:r>
              <a:rPr lang="en-US" dirty="0" err="1">
                <a:latin typeface="Arial"/>
                <a:cs typeface="Arial"/>
              </a:rPr>
              <a:t>mencari</a:t>
            </a:r>
            <a:r>
              <a:rPr lang="en-US" dirty="0">
                <a:latin typeface="Arial"/>
                <a:cs typeface="Arial"/>
              </a:rPr>
              <a:t>  </a:t>
            </a:r>
            <a:r>
              <a:rPr lang="en-US" spc="-5" dirty="0" err="1">
                <a:latin typeface="Arial"/>
                <a:cs typeface="Arial"/>
              </a:rPr>
              <a:t>keuntungan</a:t>
            </a:r>
            <a:r>
              <a:rPr lang="en-US" spc="-5" dirty="0">
                <a:latin typeface="Arial"/>
                <a:cs typeface="Arial"/>
              </a:rPr>
              <a:t>.</a:t>
            </a:r>
            <a:endParaRPr lang="en-US" dirty="0">
              <a:latin typeface="Arial"/>
              <a:cs typeface="Arial"/>
            </a:endParaRP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pc="-15" dirty="0" err="1">
                <a:solidFill>
                  <a:srgbClr val="000000"/>
                </a:solidFill>
                <a:latin typeface="Arial"/>
                <a:cs typeface="Arial"/>
              </a:rPr>
              <a:t>Yayasan</a:t>
            </a:r>
            <a:r>
              <a:rPr lang="en-US" sz="3600" spc="-15" dirty="0">
                <a:solidFill>
                  <a:srgbClr val="000000"/>
                </a:solidFill>
                <a:latin typeface="Arial"/>
                <a:cs typeface="Arial"/>
              </a:rPr>
              <a:t> </a:t>
            </a:r>
            <a:r>
              <a:rPr lang="en-US" sz="3600" dirty="0">
                <a:solidFill>
                  <a:srgbClr val="000000"/>
                </a:solidFill>
                <a:latin typeface="Arial"/>
                <a:cs typeface="Arial"/>
              </a:rPr>
              <a:t>yang </a:t>
            </a:r>
            <a:r>
              <a:rPr lang="en-US" sz="3600" dirty="0" err="1">
                <a:solidFill>
                  <a:srgbClr val="000000"/>
                </a:solidFill>
                <a:latin typeface="Arial"/>
                <a:cs typeface="Arial"/>
              </a:rPr>
              <a:t>Bergerak</a:t>
            </a:r>
            <a:r>
              <a:rPr lang="en-US" sz="3600" dirty="0">
                <a:solidFill>
                  <a:srgbClr val="000000"/>
                </a:solidFill>
                <a:latin typeface="Arial"/>
                <a:cs typeface="Arial"/>
              </a:rPr>
              <a:t> </a:t>
            </a:r>
            <a:r>
              <a:rPr lang="en-US" sz="3600" dirty="0" err="1">
                <a:solidFill>
                  <a:srgbClr val="000000"/>
                </a:solidFill>
                <a:latin typeface="Arial"/>
                <a:cs typeface="Arial"/>
              </a:rPr>
              <a:t>di</a:t>
            </a:r>
            <a:r>
              <a:rPr lang="en-US" sz="3600" dirty="0">
                <a:solidFill>
                  <a:srgbClr val="000000"/>
                </a:solidFill>
                <a:latin typeface="Arial"/>
                <a:cs typeface="Arial"/>
              </a:rPr>
              <a:t> </a:t>
            </a:r>
            <a:r>
              <a:rPr lang="en-US" sz="3600" dirty="0" err="1">
                <a:solidFill>
                  <a:srgbClr val="000000"/>
                </a:solidFill>
                <a:latin typeface="Arial"/>
                <a:cs typeface="Arial"/>
              </a:rPr>
              <a:t>Bidang</a:t>
            </a:r>
            <a:r>
              <a:rPr lang="en-US" sz="3600" spc="-110" dirty="0">
                <a:solidFill>
                  <a:srgbClr val="000000"/>
                </a:solidFill>
                <a:latin typeface="Arial"/>
                <a:cs typeface="Arial"/>
              </a:rPr>
              <a:t> </a:t>
            </a:r>
            <a:r>
              <a:rPr lang="en-US" sz="3600" dirty="0" err="1">
                <a:solidFill>
                  <a:srgbClr val="000000"/>
                </a:solidFill>
                <a:latin typeface="Arial"/>
                <a:cs typeface="Arial"/>
              </a:rPr>
              <a:t>Sosial</a:t>
            </a:r>
            <a:endParaRPr lang="en-US" dirty="0"/>
          </a:p>
        </p:txBody>
      </p:sp>
      <p:sp>
        <p:nvSpPr>
          <p:cNvPr id="3" name="Content Placeholder 2"/>
          <p:cNvSpPr>
            <a:spLocks noGrp="1"/>
          </p:cNvSpPr>
          <p:nvPr>
            <p:ph idx="1"/>
          </p:nvPr>
        </p:nvSpPr>
        <p:spPr/>
        <p:txBody>
          <a:bodyPr>
            <a:normAutofit fontScale="70000" lnSpcReduction="20000"/>
          </a:bodyPr>
          <a:lstStyle/>
          <a:p>
            <a:pPr marL="12700" marR="5080">
              <a:lnSpc>
                <a:spcPct val="100000"/>
              </a:lnSpc>
              <a:spcBef>
                <a:spcPts val="100"/>
              </a:spcBef>
              <a:buNone/>
            </a:pPr>
            <a:r>
              <a:rPr lang="en-US" spc="-5" dirty="0" err="1">
                <a:latin typeface="Arial"/>
                <a:cs typeface="Arial"/>
              </a:rPr>
              <a:t>Badan</a:t>
            </a:r>
            <a:r>
              <a:rPr lang="en-US" spc="-5" dirty="0">
                <a:latin typeface="Arial"/>
                <a:cs typeface="Arial"/>
              </a:rPr>
              <a:t> </a:t>
            </a:r>
            <a:r>
              <a:rPr lang="en-US" spc="-5" dirty="0" err="1">
                <a:latin typeface="Arial"/>
                <a:cs typeface="Arial"/>
              </a:rPr>
              <a:t>sosial</a:t>
            </a:r>
            <a:r>
              <a:rPr lang="en-US" spc="-5" dirty="0">
                <a:latin typeface="Arial"/>
                <a:cs typeface="Arial"/>
              </a:rPr>
              <a:t> </a:t>
            </a:r>
            <a:r>
              <a:rPr lang="en-US" spc="-5" dirty="0" err="1">
                <a:latin typeface="Arial"/>
                <a:cs typeface="Arial"/>
              </a:rPr>
              <a:t>termasuk</a:t>
            </a:r>
            <a:r>
              <a:rPr lang="en-US" spc="-5" dirty="0">
                <a:latin typeface="Arial"/>
                <a:cs typeface="Arial"/>
              </a:rPr>
              <a:t> </a:t>
            </a:r>
            <a:r>
              <a:rPr lang="en-US" spc="-5" dirty="0" err="1">
                <a:latin typeface="Arial"/>
                <a:cs typeface="Arial"/>
              </a:rPr>
              <a:t>yayasan</a:t>
            </a:r>
            <a:r>
              <a:rPr lang="en-US" spc="-5" dirty="0">
                <a:latin typeface="Arial"/>
                <a:cs typeface="Arial"/>
              </a:rPr>
              <a:t> </a:t>
            </a:r>
            <a:r>
              <a:rPr lang="en-US" spc="-5" dirty="0" err="1">
                <a:latin typeface="Arial"/>
                <a:cs typeface="Arial"/>
              </a:rPr>
              <a:t>dan</a:t>
            </a:r>
            <a:r>
              <a:rPr lang="en-US" spc="-5" dirty="0">
                <a:latin typeface="Arial"/>
                <a:cs typeface="Arial"/>
              </a:rPr>
              <a:t> </a:t>
            </a:r>
            <a:r>
              <a:rPr lang="en-US" spc="-5" dirty="0" err="1">
                <a:latin typeface="Arial"/>
                <a:cs typeface="Arial"/>
              </a:rPr>
              <a:t>koperasi</a:t>
            </a:r>
            <a:r>
              <a:rPr lang="en-US" spc="-5" dirty="0">
                <a:latin typeface="Arial"/>
                <a:cs typeface="Arial"/>
              </a:rPr>
              <a:t> [</a:t>
            </a:r>
            <a:r>
              <a:rPr lang="en-US" i="1" spc="-5" dirty="0">
                <a:latin typeface="Arial"/>
                <a:cs typeface="Arial"/>
              </a:rPr>
              <a:t>yang </a:t>
            </a:r>
            <a:r>
              <a:rPr lang="en-US" i="1" dirty="0" err="1">
                <a:latin typeface="Arial"/>
                <a:cs typeface="Arial"/>
              </a:rPr>
              <a:t>dikecualikan</a:t>
            </a:r>
            <a:r>
              <a:rPr lang="en-US" i="1" dirty="0">
                <a:latin typeface="Arial"/>
                <a:cs typeface="Arial"/>
              </a:rPr>
              <a:t> </a:t>
            </a:r>
            <a:r>
              <a:rPr lang="en-US" i="1" spc="-5" dirty="0" err="1">
                <a:latin typeface="Arial"/>
                <a:cs typeface="Arial"/>
              </a:rPr>
              <a:t>dari</a:t>
            </a:r>
            <a:r>
              <a:rPr lang="en-US" i="1" spc="-5" dirty="0">
                <a:latin typeface="Arial"/>
                <a:cs typeface="Arial"/>
              </a:rPr>
              <a:t> </a:t>
            </a:r>
            <a:r>
              <a:rPr lang="en-US" i="1" spc="-5" dirty="0" err="1">
                <a:latin typeface="Arial"/>
                <a:cs typeface="Arial"/>
              </a:rPr>
              <a:t>objek</a:t>
            </a:r>
            <a:r>
              <a:rPr lang="en-US" i="1" spc="-5" dirty="0">
                <a:latin typeface="Arial"/>
                <a:cs typeface="Arial"/>
              </a:rPr>
              <a:t> </a:t>
            </a:r>
            <a:r>
              <a:rPr lang="en-US" i="1" spc="-5" dirty="0" err="1">
                <a:latin typeface="Arial"/>
                <a:cs typeface="Arial"/>
              </a:rPr>
              <a:t>pajak</a:t>
            </a:r>
            <a:r>
              <a:rPr lang="en-US" i="1" spc="-5" dirty="0">
                <a:latin typeface="Arial"/>
                <a:cs typeface="Arial"/>
              </a:rPr>
              <a:t>  </a:t>
            </a:r>
            <a:r>
              <a:rPr lang="en-US" i="1" dirty="0" err="1">
                <a:latin typeface="Arial"/>
                <a:cs typeface="Arial"/>
              </a:rPr>
              <a:t>penghasilan</a:t>
            </a:r>
            <a:r>
              <a:rPr lang="en-US" dirty="0">
                <a:latin typeface="Arial"/>
                <a:cs typeface="Arial"/>
              </a:rPr>
              <a:t>] </a:t>
            </a:r>
            <a:r>
              <a:rPr lang="en-US" spc="-5" dirty="0" err="1">
                <a:latin typeface="Arial"/>
                <a:cs typeface="Arial"/>
              </a:rPr>
              <a:t>adalah</a:t>
            </a:r>
            <a:r>
              <a:rPr lang="en-US" spc="-5" dirty="0">
                <a:latin typeface="Arial"/>
                <a:cs typeface="Arial"/>
              </a:rPr>
              <a:t> </a:t>
            </a:r>
            <a:r>
              <a:rPr lang="en-US" spc="-5" dirty="0" err="1">
                <a:latin typeface="Arial"/>
                <a:cs typeface="Arial"/>
              </a:rPr>
              <a:t>badan</a:t>
            </a:r>
            <a:r>
              <a:rPr lang="en-US" spc="-5" dirty="0">
                <a:latin typeface="Arial"/>
                <a:cs typeface="Arial"/>
              </a:rPr>
              <a:t> </a:t>
            </a:r>
            <a:r>
              <a:rPr lang="en-US" spc="-5" dirty="0" err="1">
                <a:latin typeface="Arial"/>
                <a:cs typeface="Arial"/>
              </a:rPr>
              <a:t>sosial</a:t>
            </a:r>
            <a:r>
              <a:rPr lang="en-US" spc="-5" dirty="0">
                <a:latin typeface="Arial"/>
                <a:cs typeface="Arial"/>
              </a:rPr>
              <a:t> yang </a:t>
            </a:r>
            <a:r>
              <a:rPr lang="en-US" spc="-5" dirty="0" err="1">
                <a:latin typeface="Arial"/>
                <a:cs typeface="Arial"/>
              </a:rPr>
              <a:t>kegiatannya</a:t>
            </a:r>
            <a:r>
              <a:rPr lang="en-US" spc="-5" dirty="0">
                <a:latin typeface="Arial"/>
                <a:cs typeface="Arial"/>
              </a:rPr>
              <a:t> </a:t>
            </a:r>
            <a:r>
              <a:rPr lang="en-US" dirty="0" err="1">
                <a:latin typeface="Arial"/>
                <a:cs typeface="Arial"/>
              </a:rPr>
              <a:t>semata-mata</a:t>
            </a:r>
            <a:r>
              <a:rPr lang="en-US" spc="15" dirty="0">
                <a:latin typeface="Arial"/>
                <a:cs typeface="Arial"/>
              </a:rPr>
              <a:t> </a:t>
            </a:r>
            <a:r>
              <a:rPr lang="en-US" dirty="0" err="1">
                <a:latin typeface="Arial"/>
                <a:cs typeface="Arial"/>
              </a:rPr>
              <a:t>menyelenggarakan</a:t>
            </a:r>
            <a:endParaRPr lang="en-US" dirty="0">
              <a:latin typeface="Arial"/>
              <a:cs typeface="Arial"/>
            </a:endParaRPr>
          </a:p>
          <a:p>
            <a:pPr>
              <a:lnSpc>
                <a:spcPct val="100000"/>
              </a:lnSpc>
              <a:spcBef>
                <a:spcPts val="35"/>
              </a:spcBef>
            </a:pPr>
            <a:endParaRPr lang="en-US" sz="3200" dirty="0">
              <a:latin typeface="Arial"/>
              <a:cs typeface="Arial"/>
            </a:endParaRPr>
          </a:p>
          <a:p>
            <a:pPr marL="298450" indent="-285750">
              <a:lnSpc>
                <a:spcPct val="100000"/>
              </a:lnSpc>
              <a:spcBef>
                <a:spcPts val="5"/>
              </a:spcBef>
              <a:buFont typeface="Wingdings"/>
              <a:buChar char=""/>
              <a:tabLst>
                <a:tab pos="297815" algn="l"/>
                <a:tab pos="298450" algn="l"/>
              </a:tabLst>
            </a:pPr>
            <a:r>
              <a:rPr lang="en-US" spc="-5" dirty="0" err="1">
                <a:latin typeface="Arial"/>
                <a:cs typeface="Arial"/>
              </a:rPr>
              <a:t>Pemeliharaan</a:t>
            </a:r>
            <a:r>
              <a:rPr lang="en-US" spc="-20" dirty="0">
                <a:latin typeface="Arial"/>
                <a:cs typeface="Arial"/>
              </a:rPr>
              <a:t> </a:t>
            </a:r>
            <a:r>
              <a:rPr lang="en-US" spc="-5" dirty="0" err="1">
                <a:latin typeface="Arial"/>
                <a:cs typeface="Arial"/>
              </a:rPr>
              <a:t>kesehatan</a:t>
            </a:r>
            <a:r>
              <a:rPr lang="en-US" spc="-5" dirty="0">
                <a:latin typeface="Arial"/>
                <a:cs typeface="Arial"/>
              </a:rPr>
              <a:t>;</a:t>
            </a:r>
            <a:endParaRPr lang="en-US" dirty="0">
              <a:latin typeface="Arial"/>
              <a:cs typeface="Arial"/>
            </a:endParaRPr>
          </a:p>
          <a:p>
            <a:pPr marL="298450" indent="-285750">
              <a:lnSpc>
                <a:spcPct val="100000"/>
              </a:lnSpc>
              <a:buFont typeface="Wingdings"/>
              <a:buChar char=""/>
              <a:tabLst>
                <a:tab pos="297815" algn="l"/>
                <a:tab pos="298450" algn="l"/>
              </a:tabLst>
            </a:pPr>
            <a:r>
              <a:rPr lang="en-US" spc="-5" dirty="0" err="1">
                <a:latin typeface="Arial"/>
                <a:cs typeface="Arial"/>
              </a:rPr>
              <a:t>Pemeliharaan</a:t>
            </a:r>
            <a:r>
              <a:rPr lang="en-US" spc="-5" dirty="0">
                <a:latin typeface="Arial"/>
                <a:cs typeface="Arial"/>
              </a:rPr>
              <a:t> </a:t>
            </a:r>
            <a:r>
              <a:rPr lang="en-US" spc="-5" dirty="0" err="1">
                <a:latin typeface="Arial"/>
                <a:cs typeface="Arial"/>
              </a:rPr>
              <a:t>orang</a:t>
            </a:r>
            <a:r>
              <a:rPr lang="en-US" spc="-5" dirty="0">
                <a:latin typeface="Arial"/>
                <a:cs typeface="Arial"/>
              </a:rPr>
              <a:t> </a:t>
            </a:r>
            <a:r>
              <a:rPr lang="en-US" dirty="0" err="1">
                <a:latin typeface="Arial"/>
                <a:cs typeface="Arial"/>
              </a:rPr>
              <a:t>lanjut</a:t>
            </a:r>
            <a:r>
              <a:rPr lang="en-US" dirty="0">
                <a:latin typeface="Arial"/>
                <a:cs typeface="Arial"/>
              </a:rPr>
              <a:t> </a:t>
            </a:r>
            <a:r>
              <a:rPr lang="en-US" spc="-5" dirty="0" err="1">
                <a:latin typeface="Arial"/>
                <a:cs typeface="Arial"/>
              </a:rPr>
              <a:t>usia</a:t>
            </a:r>
            <a:r>
              <a:rPr lang="en-US" spc="-5" dirty="0">
                <a:latin typeface="Arial"/>
                <a:cs typeface="Arial"/>
              </a:rPr>
              <a:t> (</a:t>
            </a:r>
            <a:r>
              <a:rPr lang="en-US" spc="-5" dirty="0" err="1">
                <a:latin typeface="Arial"/>
                <a:cs typeface="Arial"/>
              </a:rPr>
              <a:t>panti</a:t>
            </a:r>
            <a:r>
              <a:rPr lang="en-US" spc="-35" dirty="0">
                <a:latin typeface="Arial"/>
                <a:cs typeface="Arial"/>
              </a:rPr>
              <a:t> </a:t>
            </a:r>
            <a:r>
              <a:rPr lang="en-US" spc="-5" dirty="0" err="1">
                <a:latin typeface="Arial"/>
                <a:cs typeface="Arial"/>
              </a:rPr>
              <a:t>jompo</a:t>
            </a:r>
            <a:r>
              <a:rPr lang="en-US" spc="-5" dirty="0">
                <a:latin typeface="Arial"/>
                <a:cs typeface="Arial"/>
              </a:rPr>
              <a:t>);</a:t>
            </a:r>
            <a:endParaRPr lang="en-US" dirty="0">
              <a:latin typeface="Arial"/>
              <a:cs typeface="Arial"/>
            </a:endParaRPr>
          </a:p>
          <a:p>
            <a:pPr marL="298450" marR="584835" indent="-285750">
              <a:lnSpc>
                <a:spcPct val="100000"/>
              </a:lnSpc>
              <a:buFont typeface="Wingdings"/>
              <a:buChar char=""/>
              <a:tabLst>
                <a:tab pos="297815" algn="l"/>
                <a:tab pos="298450" algn="l"/>
              </a:tabLst>
            </a:pPr>
            <a:r>
              <a:rPr lang="en-US" spc="-5" dirty="0" err="1">
                <a:latin typeface="Arial"/>
                <a:cs typeface="Arial"/>
              </a:rPr>
              <a:t>Pemeliharaan</a:t>
            </a:r>
            <a:r>
              <a:rPr lang="en-US" spc="-5" dirty="0">
                <a:latin typeface="Arial"/>
                <a:cs typeface="Arial"/>
              </a:rPr>
              <a:t> </a:t>
            </a:r>
            <a:r>
              <a:rPr lang="en-US" spc="-5" dirty="0" err="1">
                <a:latin typeface="Arial"/>
                <a:cs typeface="Arial"/>
              </a:rPr>
              <a:t>anak</a:t>
            </a:r>
            <a:r>
              <a:rPr lang="en-US" spc="-5" dirty="0">
                <a:latin typeface="Arial"/>
                <a:cs typeface="Arial"/>
              </a:rPr>
              <a:t> </a:t>
            </a:r>
            <a:r>
              <a:rPr lang="en-US" dirty="0" err="1">
                <a:latin typeface="Arial"/>
                <a:cs typeface="Arial"/>
              </a:rPr>
              <a:t>yatim-piatu</a:t>
            </a:r>
            <a:r>
              <a:rPr lang="en-US" dirty="0">
                <a:latin typeface="Arial"/>
                <a:cs typeface="Arial"/>
              </a:rPr>
              <a:t>, </a:t>
            </a:r>
            <a:r>
              <a:rPr lang="en-US" spc="-5" dirty="0" err="1">
                <a:latin typeface="Arial"/>
                <a:cs typeface="Arial"/>
              </a:rPr>
              <a:t>anak</a:t>
            </a:r>
            <a:r>
              <a:rPr lang="en-US" spc="-5" dirty="0">
                <a:latin typeface="Arial"/>
                <a:cs typeface="Arial"/>
              </a:rPr>
              <a:t> </a:t>
            </a:r>
            <a:r>
              <a:rPr lang="en-US" spc="-5" dirty="0" err="1">
                <a:latin typeface="Arial"/>
                <a:cs typeface="Arial"/>
              </a:rPr>
              <a:t>atau</a:t>
            </a:r>
            <a:r>
              <a:rPr lang="en-US" spc="-5" dirty="0">
                <a:latin typeface="Arial"/>
                <a:cs typeface="Arial"/>
              </a:rPr>
              <a:t> </a:t>
            </a:r>
            <a:r>
              <a:rPr lang="en-US" spc="-5" dirty="0" err="1">
                <a:latin typeface="Arial"/>
                <a:cs typeface="Arial"/>
              </a:rPr>
              <a:t>orang</a:t>
            </a:r>
            <a:r>
              <a:rPr lang="en-US" spc="-5" dirty="0">
                <a:latin typeface="Arial"/>
                <a:cs typeface="Arial"/>
              </a:rPr>
              <a:t> </a:t>
            </a:r>
            <a:r>
              <a:rPr lang="en-US" spc="-15" dirty="0" err="1">
                <a:latin typeface="Arial"/>
                <a:cs typeface="Arial"/>
              </a:rPr>
              <a:t>terlantar</a:t>
            </a:r>
            <a:r>
              <a:rPr lang="en-US" spc="-15" dirty="0">
                <a:latin typeface="Arial"/>
                <a:cs typeface="Arial"/>
              </a:rPr>
              <a:t>, </a:t>
            </a:r>
            <a:r>
              <a:rPr lang="en-US" spc="-5" dirty="0" err="1">
                <a:latin typeface="Arial"/>
                <a:cs typeface="Arial"/>
              </a:rPr>
              <a:t>dan</a:t>
            </a:r>
            <a:r>
              <a:rPr lang="en-US" spc="-5" dirty="0">
                <a:latin typeface="Arial"/>
                <a:cs typeface="Arial"/>
              </a:rPr>
              <a:t> </a:t>
            </a:r>
            <a:r>
              <a:rPr lang="en-US" spc="-5" dirty="0" err="1">
                <a:latin typeface="Arial"/>
                <a:cs typeface="Arial"/>
              </a:rPr>
              <a:t>anak</a:t>
            </a:r>
            <a:r>
              <a:rPr lang="en-US" spc="-5" dirty="0">
                <a:latin typeface="Arial"/>
                <a:cs typeface="Arial"/>
              </a:rPr>
              <a:t> </a:t>
            </a:r>
            <a:r>
              <a:rPr lang="en-US" spc="-5" dirty="0" err="1">
                <a:latin typeface="Arial"/>
                <a:cs typeface="Arial"/>
              </a:rPr>
              <a:t>atau</a:t>
            </a:r>
            <a:r>
              <a:rPr lang="en-US" spc="-5" dirty="0">
                <a:latin typeface="Arial"/>
                <a:cs typeface="Arial"/>
              </a:rPr>
              <a:t> </a:t>
            </a:r>
            <a:r>
              <a:rPr lang="en-US" spc="-5" dirty="0" err="1">
                <a:latin typeface="Arial"/>
                <a:cs typeface="Arial"/>
              </a:rPr>
              <a:t>ora</a:t>
            </a:r>
            <a:r>
              <a:rPr lang="en-US" spc="-5" dirty="0">
                <a:latin typeface="Arial"/>
                <a:cs typeface="Arial"/>
              </a:rPr>
              <a:t>  </a:t>
            </a:r>
            <a:r>
              <a:rPr lang="en-US" spc="-5" dirty="0" err="1">
                <a:latin typeface="Arial"/>
                <a:cs typeface="Arial"/>
              </a:rPr>
              <a:t>ng</a:t>
            </a:r>
            <a:r>
              <a:rPr lang="en-US" spc="-5" dirty="0">
                <a:latin typeface="Arial"/>
                <a:cs typeface="Arial"/>
              </a:rPr>
              <a:t> </a:t>
            </a:r>
            <a:r>
              <a:rPr lang="en-US" dirty="0" err="1">
                <a:latin typeface="Arial"/>
                <a:cs typeface="Arial"/>
              </a:rPr>
              <a:t>cacat</a:t>
            </a:r>
            <a:r>
              <a:rPr lang="en-US" dirty="0">
                <a:latin typeface="Arial"/>
                <a:cs typeface="Arial"/>
              </a:rPr>
              <a:t>.</a:t>
            </a:r>
          </a:p>
          <a:p>
            <a:pPr marL="298450" indent="-285750">
              <a:lnSpc>
                <a:spcPct val="100000"/>
              </a:lnSpc>
              <a:buFont typeface="Wingdings"/>
              <a:buChar char=""/>
              <a:tabLst>
                <a:tab pos="297815" algn="l"/>
                <a:tab pos="298450" algn="l"/>
              </a:tabLst>
            </a:pPr>
            <a:r>
              <a:rPr lang="en-US" dirty="0" err="1">
                <a:latin typeface="Arial"/>
                <a:cs typeface="Arial"/>
              </a:rPr>
              <a:t>Santunan</a:t>
            </a:r>
            <a:r>
              <a:rPr lang="en-US" dirty="0">
                <a:latin typeface="Arial"/>
                <a:cs typeface="Arial"/>
              </a:rPr>
              <a:t> </a:t>
            </a:r>
            <a:r>
              <a:rPr lang="en-US" spc="-5" dirty="0" err="1">
                <a:latin typeface="Arial"/>
                <a:cs typeface="Arial"/>
              </a:rPr>
              <a:t>dan</a:t>
            </a:r>
            <a:r>
              <a:rPr lang="en-US" spc="-5" dirty="0">
                <a:latin typeface="Arial"/>
                <a:cs typeface="Arial"/>
              </a:rPr>
              <a:t>/</a:t>
            </a:r>
            <a:r>
              <a:rPr lang="en-US" spc="-5" dirty="0" err="1">
                <a:latin typeface="Arial"/>
                <a:cs typeface="Arial"/>
              </a:rPr>
              <a:t>atau</a:t>
            </a:r>
            <a:r>
              <a:rPr lang="en-US" spc="-5" dirty="0">
                <a:latin typeface="Arial"/>
                <a:cs typeface="Arial"/>
              </a:rPr>
              <a:t> </a:t>
            </a:r>
            <a:r>
              <a:rPr lang="en-US" dirty="0" err="1">
                <a:latin typeface="Arial"/>
                <a:cs typeface="Arial"/>
              </a:rPr>
              <a:t>pertolongan</a:t>
            </a:r>
            <a:r>
              <a:rPr lang="en-US" dirty="0">
                <a:latin typeface="Arial"/>
                <a:cs typeface="Arial"/>
              </a:rPr>
              <a:t> </a:t>
            </a:r>
            <a:r>
              <a:rPr lang="en-US" dirty="0" err="1">
                <a:latin typeface="Arial"/>
                <a:cs typeface="Arial"/>
              </a:rPr>
              <a:t>kepada</a:t>
            </a:r>
            <a:r>
              <a:rPr lang="en-US" dirty="0">
                <a:latin typeface="Arial"/>
                <a:cs typeface="Arial"/>
              </a:rPr>
              <a:t> </a:t>
            </a:r>
            <a:r>
              <a:rPr lang="en-US" dirty="0" err="1">
                <a:latin typeface="Arial"/>
                <a:cs typeface="Arial"/>
              </a:rPr>
              <a:t>korban</a:t>
            </a:r>
            <a:r>
              <a:rPr lang="en-US" dirty="0">
                <a:latin typeface="Arial"/>
                <a:cs typeface="Arial"/>
              </a:rPr>
              <a:t> </a:t>
            </a:r>
            <a:r>
              <a:rPr lang="en-US" dirty="0" err="1">
                <a:latin typeface="Arial"/>
                <a:cs typeface="Arial"/>
              </a:rPr>
              <a:t>bencana</a:t>
            </a:r>
            <a:r>
              <a:rPr lang="en-US" dirty="0">
                <a:latin typeface="Arial"/>
                <a:cs typeface="Arial"/>
              </a:rPr>
              <a:t> </a:t>
            </a:r>
            <a:r>
              <a:rPr lang="en-US" dirty="0" err="1">
                <a:latin typeface="Arial"/>
                <a:cs typeface="Arial"/>
              </a:rPr>
              <a:t>alam</a:t>
            </a:r>
            <a:r>
              <a:rPr lang="en-US" dirty="0">
                <a:latin typeface="Arial"/>
                <a:cs typeface="Arial"/>
              </a:rPr>
              <a:t>, </a:t>
            </a:r>
            <a:r>
              <a:rPr lang="en-US" spc="-5" dirty="0" err="1">
                <a:latin typeface="Arial"/>
                <a:cs typeface="Arial"/>
              </a:rPr>
              <a:t>kecelakaan</a:t>
            </a:r>
            <a:r>
              <a:rPr lang="en-US" spc="-5" dirty="0">
                <a:latin typeface="Arial"/>
                <a:cs typeface="Arial"/>
              </a:rPr>
              <a:t>,</a:t>
            </a:r>
            <a:r>
              <a:rPr lang="en-US" spc="-90" dirty="0">
                <a:latin typeface="Arial"/>
                <a:cs typeface="Arial"/>
              </a:rPr>
              <a:t> </a:t>
            </a:r>
            <a:r>
              <a:rPr lang="en-US" dirty="0">
                <a:latin typeface="Arial"/>
                <a:cs typeface="Arial"/>
              </a:rPr>
              <a:t>d</a:t>
            </a:r>
          </a:p>
          <a:p>
            <a:pPr marL="298450">
              <a:lnSpc>
                <a:spcPct val="100000"/>
              </a:lnSpc>
            </a:pPr>
            <a:r>
              <a:rPr lang="en-US" spc="-5" dirty="0">
                <a:latin typeface="Arial"/>
                <a:cs typeface="Arial"/>
              </a:rPr>
              <a:t>an </a:t>
            </a:r>
            <a:r>
              <a:rPr lang="en-US" dirty="0" err="1">
                <a:latin typeface="Arial"/>
                <a:cs typeface="Arial"/>
              </a:rPr>
              <a:t>sejenisnya</a:t>
            </a:r>
            <a:r>
              <a:rPr lang="en-US" dirty="0">
                <a:latin typeface="Arial"/>
                <a:cs typeface="Arial"/>
              </a:rPr>
              <a:t>.</a:t>
            </a:r>
          </a:p>
          <a:p>
            <a:pPr marL="298450" indent="-285750">
              <a:lnSpc>
                <a:spcPct val="100000"/>
              </a:lnSpc>
              <a:buFont typeface="Wingdings"/>
              <a:buChar char=""/>
              <a:tabLst>
                <a:tab pos="297815" algn="l"/>
                <a:tab pos="298450" algn="l"/>
              </a:tabLst>
            </a:pPr>
            <a:r>
              <a:rPr lang="en-US" spc="-5" dirty="0" err="1">
                <a:latin typeface="Arial"/>
                <a:cs typeface="Arial"/>
              </a:rPr>
              <a:t>Pemberian</a:t>
            </a:r>
            <a:r>
              <a:rPr lang="en-US" spc="-20" dirty="0">
                <a:latin typeface="Arial"/>
                <a:cs typeface="Arial"/>
              </a:rPr>
              <a:t> </a:t>
            </a:r>
            <a:r>
              <a:rPr lang="en-US" spc="-5" dirty="0" err="1">
                <a:latin typeface="Arial"/>
                <a:cs typeface="Arial"/>
              </a:rPr>
              <a:t>beasiswa</a:t>
            </a:r>
            <a:endParaRPr lang="en-US" dirty="0">
              <a:latin typeface="Arial"/>
              <a:cs typeface="Arial"/>
            </a:endParaRPr>
          </a:p>
          <a:p>
            <a:pPr marL="298450" indent="-285750">
              <a:lnSpc>
                <a:spcPct val="100000"/>
              </a:lnSpc>
              <a:buFont typeface="Wingdings"/>
              <a:buChar char=""/>
              <a:tabLst>
                <a:tab pos="297815" algn="l"/>
                <a:tab pos="298450" algn="l"/>
              </a:tabLst>
            </a:pPr>
            <a:r>
              <a:rPr lang="en-US" spc="-5" dirty="0" err="1">
                <a:latin typeface="Arial"/>
                <a:cs typeface="Arial"/>
              </a:rPr>
              <a:t>Pelestarian</a:t>
            </a:r>
            <a:r>
              <a:rPr lang="en-US" spc="-5" dirty="0">
                <a:latin typeface="Arial"/>
                <a:cs typeface="Arial"/>
              </a:rPr>
              <a:t> </a:t>
            </a:r>
            <a:r>
              <a:rPr lang="en-US" spc="-5" dirty="0" err="1">
                <a:latin typeface="Arial"/>
                <a:cs typeface="Arial"/>
              </a:rPr>
              <a:t>lingkungan</a:t>
            </a:r>
            <a:r>
              <a:rPr lang="en-US" spc="-5" dirty="0">
                <a:latin typeface="Arial"/>
                <a:cs typeface="Arial"/>
              </a:rPr>
              <a:t> </a:t>
            </a:r>
            <a:r>
              <a:rPr lang="en-US" spc="-5" dirty="0" err="1">
                <a:latin typeface="Arial"/>
                <a:cs typeface="Arial"/>
              </a:rPr>
              <a:t>hidup</a:t>
            </a:r>
            <a:r>
              <a:rPr lang="en-US" spc="-5" dirty="0">
                <a:latin typeface="Arial"/>
                <a:cs typeface="Arial"/>
              </a:rPr>
              <a:t>;</a:t>
            </a:r>
            <a:r>
              <a:rPr lang="en-US" spc="-30" dirty="0">
                <a:latin typeface="Arial"/>
                <a:cs typeface="Arial"/>
              </a:rPr>
              <a:t> </a:t>
            </a:r>
            <a:r>
              <a:rPr lang="en-US" spc="-5" dirty="0" err="1">
                <a:latin typeface="Arial"/>
                <a:cs typeface="Arial"/>
              </a:rPr>
              <a:t>dan</a:t>
            </a:r>
            <a:r>
              <a:rPr lang="en-US" spc="-5" dirty="0">
                <a:latin typeface="Arial"/>
                <a:cs typeface="Arial"/>
              </a:rPr>
              <a:t>/</a:t>
            </a:r>
            <a:r>
              <a:rPr lang="en-US" spc="-5" dirty="0" err="1">
                <a:latin typeface="Arial"/>
                <a:cs typeface="Arial"/>
              </a:rPr>
              <a:t>atau</a:t>
            </a:r>
            <a:endParaRPr lang="en-US" dirty="0">
              <a:latin typeface="Arial"/>
              <a:cs typeface="Arial"/>
            </a:endParaRPr>
          </a:p>
          <a:p>
            <a:pPr marL="298450" indent="-285750">
              <a:lnSpc>
                <a:spcPct val="100000"/>
              </a:lnSpc>
              <a:buFont typeface="Wingdings"/>
              <a:buChar char=""/>
              <a:tabLst>
                <a:tab pos="297815" algn="l"/>
                <a:tab pos="298450" algn="l"/>
              </a:tabLst>
            </a:pPr>
            <a:r>
              <a:rPr lang="en-US" spc="-5" dirty="0" err="1">
                <a:latin typeface="Arial"/>
                <a:cs typeface="Arial"/>
              </a:rPr>
              <a:t>Kegiatan</a:t>
            </a:r>
            <a:r>
              <a:rPr lang="en-US" spc="-5" dirty="0">
                <a:latin typeface="Arial"/>
                <a:cs typeface="Arial"/>
              </a:rPr>
              <a:t> </a:t>
            </a:r>
            <a:r>
              <a:rPr lang="en-US" spc="-5" dirty="0" err="1">
                <a:latin typeface="Arial"/>
                <a:cs typeface="Arial"/>
              </a:rPr>
              <a:t>sosial</a:t>
            </a:r>
            <a:r>
              <a:rPr lang="en-US" spc="-10" dirty="0">
                <a:latin typeface="Arial"/>
                <a:cs typeface="Arial"/>
              </a:rPr>
              <a:t> </a:t>
            </a:r>
            <a:r>
              <a:rPr lang="en-US" spc="-5" dirty="0" err="1">
                <a:latin typeface="Arial"/>
                <a:cs typeface="Arial"/>
              </a:rPr>
              <a:t>lainnya</a:t>
            </a:r>
            <a:r>
              <a:rPr lang="en-US" spc="-5" dirty="0">
                <a:latin typeface="Arial"/>
                <a:cs typeface="Arial"/>
              </a:rPr>
              <a:t>.</a:t>
            </a:r>
            <a:endParaRPr lang="en-US" dirty="0">
              <a:latin typeface="Arial"/>
              <a:cs typeface="Arial"/>
            </a:endParaRP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n-NO" sz="3600" spc="-20" dirty="0">
                <a:latin typeface="Arial"/>
                <a:cs typeface="Arial"/>
              </a:rPr>
              <a:t>Yayasan </a:t>
            </a:r>
            <a:r>
              <a:rPr lang="nn-NO" sz="3600" spc="-5" dirty="0">
                <a:latin typeface="Arial"/>
                <a:cs typeface="Arial"/>
              </a:rPr>
              <a:t>yang Bergerak </a:t>
            </a:r>
            <a:r>
              <a:rPr lang="nn-NO" sz="3600" dirty="0">
                <a:latin typeface="Arial"/>
                <a:cs typeface="Arial"/>
              </a:rPr>
              <a:t>di Bidang</a:t>
            </a:r>
            <a:r>
              <a:rPr lang="nn-NO" sz="3600" spc="-30" dirty="0">
                <a:latin typeface="Arial"/>
                <a:cs typeface="Arial"/>
              </a:rPr>
              <a:t> </a:t>
            </a:r>
            <a:r>
              <a:rPr lang="nn-NO" sz="3600" spc="-5" dirty="0">
                <a:latin typeface="Arial"/>
                <a:cs typeface="Arial"/>
              </a:rPr>
              <a:t>Pendidikan</a:t>
            </a:r>
            <a:endParaRPr lang="en-US" sz="3600" dirty="0"/>
          </a:p>
        </p:txBody>
      </p:sp>
      <p:sp>
        <p:nvSpPr>
          <p:cNvPr id="3" name="Content Placeholder 2"/>
          <p:cNvSpPr>
            <a:spLocks noGrp="1"/>
          </p:cNvSpPr>
          <p:nvPr>
            <p:ph idx="1"/>
          </p:nvPr>
        </p:nvSpPr>
        <p:spPr/>
        <p:txBody>
          <a:bodyPr/>
          <a:lstStyle/>
          <a:p>
            <a:pPr marL="50165">
              <a:lnSpc>
                <a:spcPct val="100000"/>
              </a:lnSpc>
              <a:buNone/>
            </a:pPr>
            <a:r>
              <a:rPr lang="en-US" spc="-5" dirty="0" err="1">
                <a:latin typeface="Arial"/>
                <a:cs typeface="Arial"/>
              </a:rPr>
              <a:t>Sesuai</a:t>
            </a:r>
            <a:r>
              <a:rPr lang="en-US" spc="-5" dirty="0">
                <a:latin typeface="Arial"/>
                <a:cs typeface="Arial"/>
              </a:rPr>
              <a:t> </a:t>
            </a:r>
            <a:r>
              <a:rPr lang="en-US" spc="-5" dirty="0" err="1">
                <a:latin typeface="Arial"/>
                <a:cs typeface="Arial"/>
              </a:rPr>
              <a:t>Pasal</a:t>
            </a:r>
            <a:r>
              <a:rPr lang="en-US" spc="-5" dirty="0">
                <a:latin typeface="Arial"/>
                <a:cs typeface="Arial"/>
              </a:rPr>
              <a:t> 2 </a:t>
            </a:r>
            <a:r>
              <a:rPr lang="en-US" dirty="0" err="1">
                <a:latin typeface="Arial"/>
                <a:cs typeface="Arial"/>
              </a:rPr>
              <a:t>ayat</a:t>
            </a:r>
            <a:r>
              <a:rPr lang="en-US" dirty="0">
                <a:latin typeface="Arial"/>
                <a:cs typeface="Arial"/>
              </a:rPr>
              <a:t> </a:t>
            </a:r>
            <a:r>
              <a:rPr lang="en-US" spc="-5" dirty="0">
                <a:latin typeface="Arial"/>
                <a:cs typeface="Arial"/>
              </a:rPr>
              <a:t>(3) </a:t>
            </a:r>
            <a:r>
              <a:rPr lang="en-US" dirty="0">
                <a:latin typeface="Arial"/>
                <a:cs typeface="Arial"/>
              </a:rPr>
              <a:t>PMK</a:t>
            </a:r>
            <a:r>
              <a:rPr lang="en-US" spc="5" dirty="0">
                <a:latin typeface="Arial"/>
                <a:cs typeface="Arial"/>
              </a:rPr>
              <a:t> </a:t>
            </a:r>
            <a:r>
              <a:rPr lang="en-US" dirty="0">
                <a:latin typeface="Arial"/>
                <a:cs typeface="Arial"/>
              </a:rPr>
              <a:t>245/PMK.03/2008:</a:t>
            </a:r>
          </a:p>
          <a:p>
            <a:pPr marL="12700" marR="33020">
              <a:lnSpc>
                <a:spcPct val="100000"/>
              </a:lnSpc>
              <a:spcBef>
                <a:spcPts val="750"/>
              </a:spcBef>
            </a:pPr>
            <a:r>
              <a:rPr lang="en-US" spc="-5" dirty="0" err="1">
                <a:latin typeface="Arial"/>
                <a:cs typeface="Arial"/>
              </a:rPr>
              <a:t>Badan</a:t>
            </a:r>
            <a:r>
              <a:rPr lang="en-US" spc="-5" dirty="0">
                <a:latin typeface="Arial"/>
                <a:cs typeface="Arial"/>
              </a:rPr>
              <a:t> </a:t>
            </a:r>
            <a:r>
              <a:rPr lang="en-US" dirty="0" err="1">
                <a:latin typeface="Arial"/>
                <a:cs typeface="Arial"/>
              </a:rPr>
              <a:t>pendidikan</a:t>
            </a:r>
            <a:r>
              <a:rPr lang="en-US" dirty="0">
                <a:latin typeface="Arial"/>
                <a:cs typeface="Arial"/>
              </a:rPr>
              <a:t> </a:t>
            </a:r>
            <a:r>
              <a:rPr lang="en-US" spc="-5" dirty="0">
                <a:latin typeface="Arial"/>
                <a:cs typeface="Arial"/>
              </a:rPr>
              <a:t>[</a:t>
            </a:r>
            <a:r>
              <a:rPr lang="en-US" i="1" spc="-5" dirty="0">
                <a:latin typeface="Arial"/>
                <a:cs typeface="Arial"/>
              </a:rPr>
              <a:t>yang </a:t>
            </a:r>
            <a:r>
              <a:rPr lang="en-US" i="1" dirty="0" err="1">
                <a:latin typeface="Arial"/>
                <a:cs typeface="Arial"/>
              </a:rPr>
              <a:t>dikecualikan</a:t>
            </a:r>
            <a:r>
              <a:rPr lang="en-US" i="1" dirty="0">
                <a:latin typeface="Arial"/>
                <a:cs typeface="Arial"/>
              </a:rPr>
              <a:t> </a:t>
            </a:r>
            <a:r>
              <a:rPr lang="en-US" i="1" spc="-5" dirty="0" err="1">
                <a:latin typeface="Arial"/>
                <a:cs typeface="Arial"/>
              </a:rPr>
              <a:t>dari</a:t>
            </a:r>
            <a:r>
              <a:rPr lang="en-US" i="1" spc="-5" dirty="0">
                <a:latin typeface="Arial"/>
                <a:cs typeface="Arial"/>
              </a:rPr>
              <a:t> </a:t>
            </a:r>
            <a:r>
              <a:rPr lang="en-US" i="1" spc="-5" dirty="0" err="1">
                <a:latin typeface="Arial"/>
                <a:cs typeface="Arial"/>
              </a:rPr>
              <a:t>objek</a:t>
            </a:r>
            <a:r>
              <a:rPr lang="en-US" i="1" spc="-5" dirty="0">
                <a:latin typeface="Arial"/>
                <a:cs typeface="Arial"/>
              </a:rPr>
              <a:t> </a:t>
            </a:r>
            <a:r>
              <a:rPr lang="en-US" i="1" spc="-5" dirty="0" err="1">
                <a:latin typeface="Arial"/>
                <a:cs typeface="Arial"/>
              </a:rPr>
              <a:t>pajak</a:t>
            </a:r>
            <a:r>
              <a:rPr lang="en-US" i="1" spc="-5" dirty="0">
                <a:latin typeface="Arial"/>
                <a:cs typeface="Arial"/>
              </a:rPr>
              <a:t> </a:t>
            </a:r>
            <a:r>
              <a:rPr lang="en-US" i="1" dirty="0" err="1">
                <a:latin typeface="Arial"/>
                <a:cs typeface="Arial"/>
              </a:rPr>
              <a:t>penghasilan</a:t>
            </a:r>
            <a:r>
              <a:rPr lang="en-US" dirty="0">
                <a:latin typeface="Arial"/>
                <a:cs typeface="Arial"/>
              </a:rPr>
              <a:t>] </a:t>
            </a:r>
            <a:r>
              <a:rPr lang="en-US" spc="-5" dirty="0" err="1">
                <a:latin typeface="Arial"/>
                <a:cs typeface="Arial"/>
              </a:rPr>
              <a:t>adalah</a:t>
            </a:r>
            <a:r>
              <a:rPr lang="en-US" spc="-5" dirty="0">
                <a:latin typeface="Arial"/>
                <a:cs typeface="Arial"/>
              </a:rPr>
              <a:t> </a:t>
            </a:r>
            <a:r>
              <a:rPr lang="en-US" spc="-5" dirty="0" err="1">
                <a:latin typeface="Arial"/>
                <a:cs typeface="Arial"/>
              </a:rPr>
              <a:t>badan</a:t>
            </a:r>
            <a:r>
              <a:rPr lang="en-US" spc="-5" dirty="0">
                <a:latin typeface="Arial"/>
                <a:cs typeface="Arial"/>
              </a:rPr>
              <a:t>  </a:t>
            </a:r>
            <a:r>
              <a:rPr lang="en-US" dirty="0" err="1">
                <a:latin typeface="Arial"/>
                <a:cs typeface="Arial"/>
              </a:rPr>
              <a:t>pendidikan</a:t>
            </a:r>
            <a:r>
              <a:rPr lang="en-US" dirty="0">
                <a:latin typeface="Arial"/>
                <a:cs typeface="Arial"/>
              </a:rPr>
              <a:t> </a:t>
            </a:r>
            <a:r>
              <a:rPr lang="en-US" spc="-5" dirty="0">
                <a:latin typeface="Arial"/>
                <a:cs typeface="Arial"/>
              </a:rPr>
              <a:t>yang </a:t>
            </a:r>
            <a:r>
              <a:rPr lang="en-US" spc="-5" dirty="0" err="1">
                <a:latin typeface="Arial"/>
                <a:cs typeface="Arial"/>
              </a:rPr>
              <a:t>kegiatannya</a:t>
            </a:r>
            <a:r>
              <a:rPr lang="en-US" spc="-5" dirty="0">
                <a:latin typeface="Arial"/>
                <a:cs typeface="Arial"/>
              </a:rPr>
              <a:t> </a:t>
            </a:r>
            <a:r>
              <a:rPr lang="en-US" dirty="0" err="1">
                <a:latin typeface="Arial"/>
                <a:cs typeface="Arial"/>
              </a:rPr>
              <a:t>semata-mata</a:t>
            </a:r>
            <a:r>
              <a:rPr lang="en-US" dirty="0">
                <a:latin typeface="Arial"/>
                <a:cs typeface="Arial"/>
              </a:rPr>
              <a:t> </a:t>
            </a:r>
            <a:r>
              <a:rPr lang="en-US" dirty="0" err="1">
                <a:latin typeface="Arial"/>
                <a:cs typeface="Arial"/>
              </a:rPr>
              <a:t>menyelenggarakan</a:t>
            </a:r>
            <a:r>
              <a:rPr lang="en-US" dirty="0">
                <a:latin typeface="Arial"/>
                <a:cs typeface="Arial"/>
              </a:rPr>
              <a:t> </a:t>
            </a:r>
            <a:r>
              <a:rPr lang="en-US" dirty="0" err="1">
                <a:latin typeface="Arial"/>
                <a:cs typeface="Arial"/>
              </a:rPr>
              <a:t>pendidikan</a:t>
            </a:r>
            <a:r>
              <a:rPr lang="en-US" dirty="0">
                <a:latin typeface="Arial"/>
                <a:cs typeface="Arial"/>
              </a:rPr>
              <a:t> </a:t>
            </a:r>
            <a:r>
              <a:rPr lang="en-US" spc="-5" dirty="0">
                <a:latin typeface="Arial"/>
                <a:cs typeface="Arial"/>
              </a:rPr>
              <a:t>yang</a:t>
            </a:r>
            <a:r>
              <a:rPr lang="en-US" spc="-60" dirty="0">
                <a:latin typeface="Arial"/>
                <a:cs typeface="Arial"/>
              </a:rPr>
              <a:t> </a:t>
            </a:r>
            <a:r>
              <a:rPr lang="en-US" spc="-5" dirty="0" err="1">
                <a:latin typeface="Arial"/>
                <a:cs typeface="Arial"/>
              </a:rPr>
              <a:t>tidak</a:t>
            </a:r>
            <a:r>
              <a:rPr lang="en-US" spc="-5" dirty="0">
                <a:latin typeface="Arial"/>
                <a:cs typeface="Arial"/>
              </a:rPr>
              <a:t>  </a:t>
            </a:r>
            <a:r>
              <a:rPr lang="en-US" spc="-5" dirty="0" err="1">
                <a:latin typeface="Arial"/>
                <a:cs typeface="Arial"/>
              </a:rPr>
              <a:t>mencari</a:t>
            </a:r>
            <a:r>
              <a:rPr lang="en-US" spc="-10" dirty="0">
                <a:latin typeface="Arial"/>
                <a:cs typeface="Arial"/>
              </a:rPr>
              <a:t> </a:t>
            </a:r>
            <a:r>
              <a:rPr lang="en-US" spc="-5" dirty="0" err="1">
                <a:latin typeface="Arial"/>
                <a:cs typeface="Arial"/>
              </a:rPr>
              <a:t>keuntungan</a:t>
            </a:r>
            <a:r>
              <a:rPr lang="en-US" spc="-5" dirty="0">
                <a:latin typeface="Arial"/>
                <a:cs typeface="Arial"/>
              </a:rPr>
              <a:t>.</a:t>
            </a:r>
            <a:endParaRPr lang="en-US" dirty="0">
              <a:latin typeface="Arial"/>
              <a:cs typeface="Arial"/>
            </a:endParaRPr>
          </a:p>
          <a:p>
            <a:pPr>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Ketentuan</a:t>
            </a:r>
            <a:r>
              <a:rPr lang="en-US" b="1" dirty="0"/>
              <a:t> </a:t>
            </a:r>
            <a:r>
              <a:rPr lang="en-US" b="1" dirty="0" err="1"/>
              <a:t>Perpajakan</a:t>
            </a:r>
            <a:r>
              <a:rPr lang="en-US" b="1" dirty="0"/>
              <a:t> </a:t>
            </a:r>
            <a:r>
              <a:rPr lang="en-US" b="1" dirty="0" err="1"/>
              <a:t>Yayasan</a:t>
            </a:r>
            <a:endParaRPr lang="en-US" b="1" dirty="0"/>
          </a:p>
        </p:txBody>
      </p:sp>
      <p:sp>
        <p:nvSpPr>
          <p:cNvPr id="3" name="Content Placeholder 2"/>
          <p:cNvSpPr>
            <a:spLocks noGrp="1"/>
          </p:cNvSpPr>
          <p:nvPr>
            <p:ph idx="1"/>
          </p:nvPr>
        </p:nvSpPr>
        <p:spPr/>
        <p:txBody>
          <a:bodyPr>
            <a:normAutofit/>
          </a:bodyPr>
          <a:lstStyle/>
          <a:p>
            <a:r>
              <a:rPr lang="en-US" spc="-5" dirty="0" err="1">
                <a:latin typeface="Arial"/>
                <a:cs typeface="Arial"/>
              </a:rPr>
              <a:t>Pengenaan</a:t>
            </a:r>
            <a:r>
              <a:rPr lang="en-US" spc="-5" dirty="0">
                <a:latin typeface="Arial"/>
                <a:cs typeface="Arial"/>
              </a:rPr>
              <a:t> </a:t>
            </a:r>
            <a:r>
              <a:rPr lang="en-US" spc="-5" dirty="0" err="1">
                <a:latin typeface="Arial"/>
                <a:cs typeface="Arial"/>
              </a:rPr>
              <a:t>Pajak</a:t>
            </a:r>
            <a:r>
              <a:rPr lang="en-US" spc="-5" dirty="0">
                <a:latin typeface="Arial"/>
                <a:cs typeface="Arial"/>
              </a:rPr>
              <a:t> </a:t>
            </a:r>
            <a:r>
              <a:rPr lang="en-US" spc="-5" dirty="0" err="1">
                <a:latin typeface="Arial"/>
                <a:cs typeface="Arial"/>
              </a:rPr>
              <a:t>Penghasilan</a:t>
            </a:r>
            <a:r>
              <a:rPr lang="en-US" spc="-5" dirty="0">
                <a:latin typeface="Arial"/>
                <a:cs typeface="Arial"/>
              </a:rPr>
              <a:t> </a:t>
            </a:r>
            <a:r>
              <a:rPr lang="en-US" spc="-5" dirty="0" err="1">
                <a:latin typeface="Arial"/>
                <a:cs typeface="Arial"/>
              </a:rPr>
              <a:t>bagi</a:t>
            </a:r>
            <a:r>
              <a:rPr lang="en-US" spc="-5" dirty="0">
                <a:latin typeface="Arial"/>
                <a:cs typeface="Arial"/>
              </a:rPr>
              <a:t> </a:t>
            </a:r>
            <a:r>
              <a:rPr lang="en-US" spc="-20" dirty="0" err="1">
                <a:latin typeface="Arial"/>
                <a:cs typeface="Arial"/>
              </a:rPr>
              <a:t>Yayasan</a:t>
            </a:r>
            <a:r>
              <a:rPr lang="en-US" spc="-20" dirty="0">
                <a:latin typeface="Arial"/>
                <a:cs typeface="Arial"/>
              </a:rPr>
              <a:t> </a:t>
            </a:r>
            <a:r>
              <a:rPr lang="en-US" spc="-5" dirty="0" err="1">
                <a:latin typeface="Arial"/>
                <a:cs typeface="Arial"/>
              </a:rPr>
              <a:t>tidak</a:t>
            </a:r>
            <a:r>
              <a:rPr lang="en-US" spc="-5" dirty="0">
                <a:latin typeface="Arial"/>
                <a:cs typeface="Arial"/>
              </a:rPr>
              <a:t> </a:t>
            </a:r>
            <a:r>
              <a:rPr lang="en-US" spc="-5" dirty="0" err="1">
                <a:latin typeface="Arial"/>
                <a:cs typeface="Arial"/>
              </a:rPr>
              <a:t>berlaku</a:t>
            </a:r>
            <a:r>
              <a:rPr lang="en-US" spc="-5" dirty="0">
                <a:latin typeface="Arial"/>
                <a:cs typeface="Arial"/>
              </a:rPr>
              <a:t>. </a:t>
            </a:r>
            <a:r>
              <a:rPr lang="en-US" spc="-5" dirty="0" err="1">
                <a:latin typeface="Arial"/>
                <a:cs typeface="Arial"/>
              </a:rPr>
              <a:t>Dalam</a:t>
            </a:r>
            <a:r>
              <a:rPr lang="en-US" spc="-5" dirty="0">
                <a:latin typeface="Arial"/>
                <a:cs typeface="Arial"/>
              </a:rPr>
              <a:t>  </a:t>
            </a:r>
            <a:r>
              <a:rPr lang="en-US" spc="-5" dirty="0" err="1">
                <a:latin typeface="Arial"/>
                <a:cs typeface="Arial"/>
              </a:rPr>
              <a:t>Peraturan</a:t>
            </a:r>
            <a:r>
              <a:rPr lang="en-US" spc="-5" dirty="0">
                <a:latin typeface="Arial"/>
                <a:cs typeface="Arial"/>
              </a:rPr>
              <a:t> </a:t>
            </a:r>
            <a:r>
              <a:rPr lang="en-US" spc="-5" dirty="0" err="1">
                <a:latin typeface="Arial"/>
                <a:cs typeface="Arial"/>
              </a:rPr>
              <a:t>Pemerintah</a:t>
            </a:r>
            <a:r>
              <a:rPr lang="en-US" spc="-5" dirty="0">
                <a:latin typeface="Arial"/>
                <a:cs typeface="Arial"/>
              </a:rPr>
              <a:t> </a:t>
            </a:r>
            <a:r>
              <a:rPr lang="en-US" spc="-5" dirty="0" err="1">
                <a:latin typeface="Arial"/>
                <a:cs typeface="Arial"/>
              </a:rPr>
              <a:t>Nomor</a:t>
            </a:r>
            <a:r>
              <a:rPr lang="en-US" spc="-5" dirty="0">
                <a:latin typeface="Arial"/>
                <a:cs typeface="Arial"/>
              </a:rPr>
              <a:t> 46 </a:t>
            </a:r>
            <a:r>
              <a:rPr lang="en-US" spc="-45" dirty="0" err="1">
                <a:latin typeface="Arial"/>
                <a:cs typeface="Arial"/>
              </a:rPr>
              <a:t>Tahun</a:t>
            </a:r>
            <a:r>
              <a:rPr lang="en-US" spc="-45" dirty="0">
                <a:latin typeface="Arial"/>
                <a:cs typeface="Arial"/>
              </a:rPr>
              <a:t> </a:t>
            </a:r>
            <a:r>
              <a:rPr lang="en-US" spc="-5" dirty="0">
                <a:latin typeface="Arial"/>
                <a:cs typeface="Arial"/>
              </a:rPr>
              <a:t>2013 </a:t>
            </a:r>
            <a:r>
              <a:rPr lang="en-US" spc="-5" dirty="0" err="1">
                <a:latin typeface="Arial"/>
                <a:cs typeface="Arial"/>
              </a:rPr>
              <a:t>dan</a:t>
            </a:r>
            <a:r>
              <a:rPr lang="en-US" spc="-5" dirty="0">
                <a:latin typeface="Arial"/>
                <a:cs typeface="Arial"/>
              </a:rPr>
              <a:t> </a:t>
            </a:r>
            <a:r>
              <a:rPr lang="en-US" spc="-5" dirty="0" err="1">
                <a:latin typeface="Arial"/>
                <a:cs typeface="Arial"/>
              </a:rPr>
              <a:t>Peraturan</a:t>
            </a:r>
            <a:r>
              <a:rPr lang="en-US" spc="-5" dirty="0">
                <a:latin typeface="Arial"/>
                <a:cs typeface="Arial"/>
              </a:rPr>
              <a:t> </a:t>
            </a:r>
            <a:r>
              <a:rPr lang="en-US" spc="-5" dirty="0" err="1">
                <a:latin typeface="Arial"/>
                <a:cs typeface="Arial"/>
              </a:rPr>
              <a:t>Pemerintah</a:t>
            </a:r>
            <a:r>
              <a:rPr lang="en-US" spc="-5" dirty="0">
                <a:latin typeface="Arial"/>
                <a:cs typeface="Arial"/>
              </a:rPr>
              <a:t> </a:t>
            </a:r>
            <a:r>
              <a:rPr lang="en-US" spc="-5" dirty="0" err="1">
                <a:latin typeface="Arial"/>
                <a:cs typeface="Arial"/>
              </a:rPr>
              <a:t>Nomor</a:t>
            </a:r>
            <a:r>
              <a:rPr lang="en-US" spc="-5" dirty="0">
                <a:latin typeface="Arial"/>
                <a:cs typeface="Arial"/>
              </a:rPr>
              <a:t>  </a:t>
            </a:r>
            <a:r>
              <a:rPr lang="en-US" dirty="0">
                <a:latin typeface="Arial"/>
                <a:cs typeface="Arial"/>
              </a:rPr>
              <a:t>23 </a:t>
            </a:r>
            <a:r>
              <a:rPr lang="en-US" spc="-40" dirty="0" err="1">
                <a:latin typeface="Arial"/>
                <a:cs typeface="Arial"/>
              </a:rPr>
              <a:t>Tahun</a:t>
            </a:r>
            <a:r>
              <a:rPr lang="en-US" spc="-40" dirty="0">
                <a:latin typeface="Arial"/>
                <a:cs typeface="Arial"/>
              </a:rPr>
              <a:t> </a:t>
            </a:r>
            <a:r>
              <a:rPr lang="en-US" dirty="0">
                <a:latin typeface="Arial"/>
                <a:cs typeface="Arial"/>
              </a:rPr>
              <a:t>2018, </a:t>
            </a:r>
            <a:r>
              <a:rPr lang="en-US" dirty="0" err="1">
                <a:latin typeface="Arial"/>
                <a:cs typeface="Arial"/>
              </a:rPr>
              <a:t>mengatakan</a:t>
            </a:r>
            <a:r>
              <a:rPr lang="en-US" dirty="0">
                <a:latin typeface="Arial"/>
                <a:cs typeface="Arial"/>
              </a:rPr>
              <a:t> </a:t>
            </a:r>
            <a:r>
              <a:rPr lang="en-US" dirty="0" err="1">
                <a:latin typeface="Arial"/>
                <a:cs typeface="Arial"/>
              </a:rPr>
              <a:t>berapapun</a:t>
            </a:r>
            <a:r>
              <a:rPr lang="en-US" dirty="0">
                <a:latin typeface="Arial"/>
                <a:cs typeface="Arial"/>
              </a:rPr>
              <a:t> </a:t>
            </a:r>
            <a:r>
              <a:rPr lang="en-US" dirty="0" err="1">
                <a:latin typeface="Arial"/>
                <a:cs typeface="Arial"/>
              </a:rPr>
              <a:t>Peredaran</a:t>
            </a:r>
            <a:r>
              <a:rPr lang="en-US" dirty="0">
                <a:latin typeface="Arial"/>
                <a:cs typeface="Arial"/>
              </a:rPr>
              <a:t> Usaha </a:t>
            </a:r>
            <a:r>
              <a:rPr lang="en-US" spc="-20" dirty="0" err="1">
                <a:latin typeface="Arial"/>
                <a:cs typeface="Arial"/>
              </a:rPr>
              <a:t>Yayasan</a:t>
            </a:r>
            <a:r>
              <a:rPr lang="en-US" spc="-20" dirty="0">
                <a:latin typeface="Arial"/>
                <a:cs typeface="Arial"/>
              </a:rPr>
              <a:t> </a:t>
            </a:r>
            <a:r>
              <a:rPr lang="en-US" spc="-5" dirty="0" err="1">
                <a:latin typeface="Arial"/>
                <a:cs typeface="Arial"/>
              </a:rPr>
              <a:t>tersebut</a:t>
            </a:r>
            <a:r>
              <a:rPr lang="en-US" spc="-5" dirty="0">
                <a:latin typeface="Arial"/>
                <a:cs typeface="Arial"/>
              </a:rPr>
              <a:t>,</a:t>
            </a:r>
            <a:r>
              <a:rPr lang="en-US" spc="-114" dirty="0">
                <a:latin typeface="Arial"/>
                <a:cs typeface="Arial"/>
              </a:rPr>
              <a:t> </a:t>
            </a:r>
            <a:r>
              <a:rPr lang="en-US" dirty="0" err="1">
                <a:latin typeface="Arial"/>
                <a:cs typeface="Arial"/>
              </a:rPr>
              <a:t>maka</a:t>
            </a:r>
            <a:r>
              <a:rPr lang="en-US" dirty="0">
                <a:latin typeface="Arial"/>
                <a:cs typeface="Arial"/>
              </a:rPr>
              <a:t>  </a:t>
            </a:r>
            <a:r>
              <a:rPr lang="en-US" dirty="0" err="1">
                <a:latin typeface="Arial"/>
                <a:cs typeface="Arial"/>
              </a:rPr>
              <a:t>perhitungan</a:t>
            </a:r>
            <a:r>
              <a:rPr lang="en-US" dirty="0">
                <a:latin typeface="Arial"/>
                <a:cs typeface="Arial"/>
              </a:rPr>
              <a:t> </a:t>
            </a:r>
            <a:r>
              <a:rPr lang="en-US" spc="-5" dirty="0" err="1">
                <a:latin typeface="Arial"/>
                <a:cs typeface="Arial"/>
              </a:rPr>
              <a:t>Pajak</a:t>
            </a:r>
            <a:r>
              <a:rPr lang="en-US" spc="-5" dirty="0">
                <a:latin typeface="Arial"/>
                <a:cs typeface="Arial"/>
              </a:rPr>
              <a:t> </a:t>
            </a:r>
            <a:r>
              <a:rPr lang="en-US" spc="-5" dirty="0" err="1">
                <a:latin typeface="Arial"/>
                <a:cs typeface="Arial"/>
              </a:rPr>
              <a:t>Penghasilan</a:t>
            </a:r>
            <a:r>
              <a:rPr lang="en-US" spc="-5" dirty="0">
                <a:latin typeface="Arial"/>
                <a:cs typeface="Arial"/>
              </a:rPr>
              <a:t> </a:t>
            </a:r>
            <a:r>
              <a:rPr lang="en-US" spc="-5" dirty="0" err="1">
                <a:latin typeface="Arial"/>
                <a:cs typeface="Arial"/>
              </a:rPr>
              <a:t>Badan</a:t>
            </a:r>
            <a:r>
              <a:rPr lang="en-US" spc="-5" dirty="0">
                <a:latin typeface="Arial"/>
                <a:cs typeface="Arial"/>
              </a:rPr>
              <a:t> </a:t>
            </a:r>
            <a:r>
              <a:rPr lang="en-US" spc="-5" dirty="0" err="1">
                <a:latin typeface="Arial"/>
                <a:cs typeface="Arial"/>
              </a:rPr>
              <a:t>tidak</a:t>
            </a:r>
            <a:r>
              <a:rPr lang="en-US" spc="-5" dirty="0">
                <a:latin typeface="Arial"/>
                <a:cs typeface="Arial"/>
              </a:rPr>
              <a:t> </a:t>
            </a:r>
            <a:r>
              <a:rPr lang="en-US" spc="-5" dirty="0" err="1">
                <a:latin typeface="Arial"/>
                <a:cs typeface="Arial"/>
              </a:rPr>
              <a:t>dihitung</a:t>
            </a:r>
            <a:r>
              <a:rPr lang="en-US" spc="-5" dirty="0">
                <a:latin typeface="Arial"/>
                <a:cs typeface="Arial"/>
              </a:rPr>
              <a:t>.</a:t>
            </a:r>
          </a:p>
          <a:p>
            <a:r>
              <a:rPr lang="en-US" dirty="0">
                <a:latin typeface="Arial"/>
                <a:cs typeface="Arial"/>
              </a:rPr>
              <a:t>PBB </a:t>
            </a:r>
            <a:r>
              <a:rPr lang="en-US" dirty="0" err="1">
                <a:latin typeface="Arial"/>
                <a:cs typeface="Arial"/>
              </a:rPr>
              <a:t>tidak</a:t>
            </a:r>
            <a:r>
              <a:rPr lang="en-US" dirty="0">
                <a:latin typeface="Arial"/>
                <a:cs typeface="Arial"/>
              </a:rPr>
              <a:t> </a:t>
            </a:r>
            <a:r>
              <a:rPr lang="en-US" dirty="0" err="1">
                <a:latin typeface="Arial"/>
                <a:cs typeface="Arial"/>
              </a:rPr>
              <a:t>dikenakan</a:t>
            </a:r>
            <a:r>
              <a:rPr lang="en-US" dirty="0">
                <a:latin typeface="Arial"/>
                <a:cs typeface="Arial"/>
              </a:rPr>
              <a:t> </a:t>
            </a:r>
            <a:r>
              <a:rPr lang="en-US" dirty="0" err="1">
                <a:latin typeface="Arial"/>
                <a:cs typeface="Arial"/>
              </a:rPr>
              <a:t>terhadap</a:t>
            </a:r>
            <a:r>
              <a:rPr lang="en-US" dirty="0">
                <a:latin typeface="Arial"/>
                <a:cs typeface="Arial"/>
              </a:rPr>
              <a:t> </a:t>
            </a:r>
            <a:r>
              <a:rPr lang="en-US" dirty="0" err="1">
                <a:latin typeface="Arial"/>
                <a:cs typeface="Arial"/>
              </a:rPr>
              <a:t>objek</a:t>
            </a:r>
            <a:r>
              <a:rPr lang="en-US" dirty="0">
                <a:latin typeface="Arial"/>
                <a:cs typeface="Arial"/>
              </a:rPr>
              <a:t> </a:t>
            </a:r>
            <a:r>
              <a:rPr lang="en-US" dirty="0" err="1">
                <a:latin typeface="Arial"/>
                <a:cs typeface="Arial"/>
              </a:rPr>
              <a:t>pajak</a:t>
            </a:r>
            <a:r>
              <a:rPr lang="en-US" dirty="0">
                <a:latin typeface="Arial"/>
                <a:cs typeface="Arial"/>
              </a:rPr>
              <a:t> yang </a:t>
            </a:r>
            <a:r>
              <a:rPr lang="en-US" dirty="0" err="1">
                <a:latin typeface="Arial"/>
                <a:cs typeface="Arial"/>
              </a:rPr>
              <a:t>digunakan</a:t>
            </a:r>
            <a:r>
              <a:rPr lang="en-US" dirty="0">
                <a:latin typeface="Arial"/>
                <a:cs typeface="Arial"/>
              </a:rPr>
              <a:t> </a:t>
            </a:r>
            <a:r>
              <a:rPr lang="en-US" dirty="0" err="1">
                <a:latin typeface="Arial"/>
                <a:cs typeface="Arial"/>
              </a:rPr>
              <a:t>untuk</a:t>
            </a:r>
            <a:r>
              <a:rPr lang="en-US" dirty="0">
                <a:latin typeface="Arial"/>
                <a:cs typeface="Arial"/>
              </a:rPr>
              <a:t> </a:t>
            </a:r>
            <a:r>
              <a:rPr lang="en-US" dirty="0" err="1">
                <a:latin typeface="Arial"/>
                <a:cs typeface="Arial"/>
              </a:rPr>
              <a:t>melayani</a:t>
            </a:r>
            <a:r>
              <a:rPr lang="en-US" dirty="0">
                <a:latin typeface="Arial"/>
                <a:cs typeface="Arial"/>
              </a:rPr>
              <a:t> </a:t>
            </a:r>
            <a:r>
              <a:rPr lang="en-US" dirty="0" err="1">
                <a:latin typeface="Arial"/>
                <a:cs typeface="Arial"/>
              </a:rPr>
              <a:t>kepentingan</a:t>
            </a:r>
            <a:r>
              <a:rPr lang="en-US" dirty="0">
                <a:latin typeface="Arial"/>
                <a:cs typeface="Arial"/>
              </a:rPr>
              <a:t> </a:t>
            </a:r>
            <a:r>
              <a:rPr lang="en-US" dirty="0" err="1">
                <a:latin typeface="Arial"/>
                <a:cs typeface="Arial"/>
              </a:rPr>
              <a:t>umum</a:t>
            </a:r>
            <a:r>
              <a:rPr lang="en-US" dirty="0">
                <a:latin typeface="Arial"/>
                <a:cs typeface="Arial"/>
              </a:rPr>
              <a:t> </a:t>
            </a:r>
            <a:r>
              <a:rPr lang="en-US" dirty="0" err="1">
                <a:latin typeface="Arial"/>
                <a:cs typeface="Arial"/>
              </a:rPr>
              <a:t>di</a:t>
            </a:r>
            <a:r>
              <a:rPr lang="en-US" dirty="0">
                <a:latin typeface="Arial"/>
                <a:cs typeface="Arial"/>
              </a:rPr>
              <a:t> </a:t>
            </a:r>
            <a:r>
              <a:rPr lang="en-US" dirty="0" err="1">
                <a:latin typeface="Arial"/>
                <a:cs typeface="Arial"/>
              </a:rPr>
              <a:t>bidang</a:t>
            </a:r>
            <a:r>
              <a:rPr lang="en-US" dirty="0">
                <a:latin typeface="Arial"/>
                <a:cs typeface="Arial"/>
              </a:rPr>
              <a:t> </a:t>
            </a:r>
            <a:r>
              <a:rPr lang="en-US" dirty="0" err="1">
                <a:latin typeface="Arial"/>
                <a:cs typeface="Arial"/>
              </a:rPr>
              <a:t>ibadah</a:t>
            </a:r>
            <a:r>
              <a:rPr lang="en-US" dirty="0">
                <a:latin typeface="Arial"/>
                <a:cs typeface="Arial"/>
              </a:rPr>
              <a:t>, </a:t>
            </a:r>
            <a:r>
              <a:rPr lang="en-US" dirty="0" err="1">
                <a:latin typeface="Arial"/>
                <a:cs typeface="Arial"/>
              </a:rPr>
              <a:t>sosial</a:t>
            </a:r>
            <a:r>
              <a:rPr lang="en-US" dirty="0">
                <a:latin typeface="Arial"/>
                <a:cs typeface="Arial"/>
              </a:rPr>
              <a:t>, </a:t>
            </a:r>
            <a:r>
              <a:rPr lang="en-US" dirty="0" err="1">
                <a:latin typeface="Arial"/>
                <a:cs typeface="Arial"/>
              </a:rPr>
              <a:t>kesehatan</a:t>
            </a:r>
            <a:r>
              <a:rPr lang="en-US" dirty="0">
                <a:latin typeface="Arial"/>
                <a:cs typeface="Arial"/>
              </a:rPr>
              <a:t>, </a:t>
            </a:r>
            <a:r>
              <a:rPr lang="en-US" dirty="0" err="1">
                <a:latin typeface="Arial"/>
                <a:cs typeface="Arial"/>
              </a:rPr>
              <a:t>pendidikan</a:t>
            </a:r>
            <a:r>
              <a:rPr lang="en-US" dirty="0">
                <a:latin typeface="Arial"/>
                <a:cs typeface="Arial"/>
              </a:rPr>
              <a:t>, </a:t>
            </a:r>
            <a:r>
              <a:rPr lang="en-US" dirty="0" err="1">
                <a:latin typeface="Arial"/>
                <a:cs typeface="Arial"/>
              </a:rPr>
              <a:t>dan</a:t>
            </a:r>
            <a:r>
              <a:rPr lang="en-US" dirty="0">
                <a:latin typeface="Arial"/>
                <a:cs typeface="Arial"/>
              </a:rPr>
              <a:t> </a:t>
            </a:r>
            <a:r>
              <a:rPr lang="en-US" dirty="0" err="1">
                <a:latin typeface="Arial"/>
                <a:cs typeface="Arial"/>
              </a:rPr>
              <a:t>kebudayaan</a:t>
            </a:r>
            <a:r>
              <a:rPr lang="en-US" dirty="0">
                <a:latin typeface="Arial"/>
                <a:cs typeface="Arial"/>
              </a:rPr>
              <a:t> </a:t>
            </a:r>
            <a:r>
              <a:rPr lang="en-US" dirty="0" err="1">
                <a:latin typeface="Arial"/>
                <a:cs typeface="Arial"/>
              </a:rPr>
              <a:t>nasional</a:t>
            </a:r>
            <a:r>
              <a:rPr lang="en-US" dirty="0">
                <a:latin typeface="Arial"/>
                <a:cs typeface="Arial"/>
              </a:rPr>
              <a:t>, </a:t>
            </a:r>
            <a:r>
              <a:rPr lang="en-US" dirty="0" err="1">
                <a:latin typeface="Arial"/>
                <a:cs typeface="Arial"/>
              </a:rPr>
              <a:t>serta</a:t>
            </a:r>
            <a:r>
              <a:rPr lang="en-US" dirty="0">
                <a:latin typeface="Arial"/>
                <a:cs typeface="Arial"/>
              </a:rPr>
              <a:t> yang </a:t>
            </a:r>
            <a:r>
              <a:rPr lang="en-US" dirty="0" err="1">
                <a:latin typeface="Arial"/>
                <a:cs typeface="Arial"/>
              </a:rPr>
              <a:t>tidak</a:t>
            </a:r>
            <a:r>
              <a:rPr lang="en-US" dirty="0">
                <a:latin typeface="Arial"/>
                <a:cs typeface="Arial"/>
              </a:rPr>
              <a:t> </a:t>
            </a:r>
            <a:r>
              <a:rPr lang="en-US" dirty="0" err="1">
                <a:latin typeface="Arial"/>
                <a:cs typeface="Arial"/>
              </a:rPr>
              <a:t>dimaksudkan</a:t>
            </a:r>
            <a:r>
              <a:rPr lang="en-US" dirty="0">
                <a:latin typeface="Arial"/>
                <a:cs typeface="Arial"/>
              </a:rPr>
              <a:t> </a:t>
            </a:r>
            <a:r>
              <a:rPr lang="en-US" dirty="0" err="1">
                <a:latin typeface="Arial"/>
                <a:cs typeface="Arial"/>
              </a:rPr>
              <a:t>untuk</a:t>
            </a:r>
            <a:r>
              <a:rPr lang="en-US" dirty="0">
                <a:latin typeface="Arial"/>
                <a:cs typeface="Arial"/>
              </a:rPr>
              <a:t> </a:t>
            </a:r>
            <a:r>
              <a:rPr lang="en-US" dirty="0" err="1">
                <a:latin typeface="Arial"/>
                <a:cs typeface="Arial"/>
              </a:rPr>
              <a:t>memperoleh</a:t>
            </a:r>
            <a:r>
              <a:rPr lang="en-US" dirty="0">
                <a:latin typeface="Arial"/>
                <a:cs typeface="Arial"/>
              </a:rPr>
              <a:t> </a:t>
            </a:r>
            <a:r>
              <a:rPr lang="en-US" dirty="0" err="1">
                <a:latin typeface="Arial"/>
                <a:cs typeface="Arial"/>
              </a:rPr>
              <a:t>keuntungan</a:t>
            </a:r>
            <a:r>
              <a:rPr lang="en-US" dirty="0">
                <a:latin typeface="Arial"/>
                <a:cs typeface="Arial"/>
              </a:rPr>
              <a:t>.</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Objek</a:t>
            </a:r>
            <a:r>
              <a:rPr lang="en-US" b="1" dirty="0"/>
              <a:t> </a:t>
            </a:r>
            <a:r>
              <a:rPr lang="en-US" b="1" dirty="0" err="1"/>
              <a:t>Pajak</a:t>
            </a:r>
            <a:r>
              <a:rPr lang="en-US" b="1" dirty="0"/>
              <a:t> </a:t>
            </a:r>
            <a:r>
              <a:rPr lang="en-US" b="1" dirty="0" err="1"/>
              <a:t>Yayasan</a:t>
            </a:r>
            <a:endParaRPr lang="en-US" b="1" dirty="0"/>
          </a:p>
        </p:txBody>
      </p:sp>
      <p:sp>
        <p:nvSpPr>
          <p:cNvPr id="3" name="Content Placeholder 2"/>
          <p:cNvSpPr>
            <a:spLocks noGrp="1"/>
          </p:cNvSpPr>
          <p:nvPr>
            <p:ph idx="1"/>
          </p:nvPr>
        </p:nvSpPr>
        <p:spPr>
          <a:xfrm>
            <a:off x="838200" y="1811557"/>
            <a:ext cx="10515600" cy="4351338"/>
          </a:xfrm>
        </p:spPr>
        <p:txBody>
          <a:bodyPr>
            <a:normAutofit fontScale="92500" lnSpcReduction="20000"/>
          </a:bodyPr>
          <a:lstStyle/>
          <a:p>
            <a:pPr marL="302895" marR="76835" indent="-254000">
              <a:lnSpc>
                <a:spcPct val="100000"/>
              </a:lnSpc>
              <a:spcBef>
                <a:spcPts val="855"/>
              </a:spcBef>
              <a:buFont typeface="Wingdings"/>
              <a:buChar char=""/>
              <a:tabLst>
                <a:tab pos="335280" algn="l"/>
                <a:tab pos="335915" algn="l"/>
                <a:tab pos="7205345" algn="l"/>
              </a:tabLst>
            </a:pPr>
            <a:endParaRPr lang="en-US" dirty="0"/>
          </a:p>
          <a:p>
            <a:pPr marL="286385" marR="393700" indent="-254000">
              <a:lnSpc>
                <a:spcPct val="100000"/>
              </a:lnSpc>
              <a:spcBef>
                <a:spcPts val="100"/>
              </a:spcBef>
              <a:buFont typeface="Wingdings"/>
              <a:buChar char=""/>
              <a:tabLst>
                <a:tab pos="318770" algn="l"/>
                <a:tab pos="319405" algn="l"/>
              </a:tabLst>
            </a:pPr>
            <a:r>
              <a:rPr lang="en-US" dirty="0" err="1">
                <a:latin typeface="Arial"/>
                <a:cs typeface="Arial"/>
              </a:rPr>
              <a:t>PPh</a:t>
            </a:r>
            <a:r>
              <a:rPr lang="en-US" dirty="0">
                <a:latin typeface="Arial"/>
                <a:cs typeface="Arial"/>
              </a:rPr>
              <a:t> </a:t>
            </a:r>
            <a:r>
              <a:rPr lang="en-US" spc="-5" dirty="0" err="1">
                <a:latin typeface="Arial"/>
                <a:cs typeface="Arial"/>
              </a:rPr>
              <a:t>Pasal</a:t>
            </a:r>
            <a:r>
              <a:rPr lang="en-US" spc="-5" dirty="0">
                <a:latin typeface="Arial"/>
                <a:cs typeface="Arial"/>
              </a:rPr>
              <a:t> 4 </a:t>
            </a:r>
            <a:r>
              <a:rPr lang="en-US" dirty="0" err="1">
                <a:latin typeface="Arial"/>
                <a:cs typeface="Arial"/>
              </a:rPr>
              <a:t>ayat</a:t>
            </a:r>
            <a:r>
              <a:rPr lang="en-US" dirty="0">
                <a:latin typeface="Arial"/>
                <a:cs typeface="Arial"/>
              </a:rPr>
              <a:t> </a:t>
            </a:r>
            <a:r>
              <a:rPr lang="en-US" spc="-5" dirty="0">
                <a:latin typeface="Arial"/>
                <a:cs typeface="Arial"/>
              </a:rPr>
              <a:t>2 </a:t>
            </a:r>
            <a:r>
              <a:rPr lang="en-US" dirty="0">
                <a:latin typeface="Arial"/>
                <a:cs typeface="Arial"/>
              </a:rPr>
              <a:t>– </a:t>
            </a:r>
            <a:r>
              <a:rPr lang="en-US" spc="-5" dirty="0" err="1">
                <a:latin typeface="Arial"/>
                <a:cs typeface="Arial"/>
              </a:rPr>
              <a:t>Penghasilan</a:t>
            </a:r>
            <a:r>
              <a:rPr lang="en-US" spc="-5" dirty="0">
                <a:latin typeface="Arial"/>
                <a:cs typeface="Arial"/>
              </a:rPr>
              <a:t> </a:t>
            </a:r>
            <a:r>
              <a:rPr lang="en-US" spc="-5" dirty="0" err="1">
                <a:latin typeface="Arial"/>
                <a:cs typeface="Arial"/>
              </a:rPr>
              <a:t>berupa</a:t>
            </a:r>
            <a:r>
              <a:rPr lang="en-US" spc="-5" dirty="0">
                <a:latin typeface="Arial"/>
                <a:cs typeface="Arial"/>
              </a:rPr>
              <a:t> </a:t>
            </a:r>
            <a:r>
              <a:rPr lang="en-US" spc="-5" dirty="0" err="1">
                <a:latin typeface="Arial"/>
                <a:cs typeface="Arial"/>
              </a:rPr>
              <a:t>bunga</a:t>
            </a:r>
            <a:r>
              <a:rPr lang="en-US" spc="-5" dirty="0">
                <a:latin typeface="Arial"/>
                <a:cs typeface="Arial"/>
              </a:rPr>
              <a:t> </a:t>
            </a:r>
            <a:r>
              <a:rPr lang="en-US" dirty="0" err="1">
                <a:latin typeface="Arial"/>
                <a:cs typeface="Arial"/>
              </a:rPr>
              <a:t>deposito</a:t>
            </a:r>
            <a:r>
              <a:rPr lang="en-US" dirty="0">
                <a:latin typeface="Arial"/>
                <a:cs typeface="Arial"/>
              </a:rPr>
              <a:t> </a:t>
            </a:r>
            <a:r>
              <a:rPr lang="en-US" spc="-5" dirty="0" err="1">
                <a:latin typeface="Arial"/>
                <a:cs typeface="Arial"/>
              </a:rPr>
              <a:t>dan</a:t>
            </a:r>
            <a:r>
              <a:rPr lang="en-US" spc="-5" dirty="0">
                <a:latin typeface="Arial"/>
                <a:cs typeface="Arial"/>
              </a:rPr>
              <a:t> </a:t>
            </a:r>
            <a:r>
              <a:rPr lang="en-US" spc="-5" dirty="0" err="1">
                <a:latin typeface="Arial"/>
                <a:cs typeface="Arial"/>
              </a:rPr>
              <a:t>tabungan</a:t>
            </a:r>
            <a:r>
              <a:rPr lang="en-US" spc="-5" dirty="0">
                <a:latin typeface="Arial"/>
                <a:cs typeface="Arial"/>
              </a:rPr>
              <a:t>  </a:t>
            </a:r>
            <a:r>
              <a:rPr lang="en-US" spc="-5" dirty="0" err="1">
                <a:latin typeface="Arial"/>
                <a:cs typeface="Arial"/>
              </a:rPr>
              <a:t>lainnya</a:t>
            </a:r>
            <a:r>
              <a:rPr lang="en-US" spc="-5" dirty="0">
                <a:latin typeface="Arial"/>
                <a:cs typeface="Arial"/>
              </a:rPr>
              <a:t>, </a:t>
            </a:r>
            <a:r>
              <a:rPr lang="en-US" dirty="0" err="1">
                <a:latin typeface="Arial"/>
                <a:cs typeface="Arial"/>
              </a:rPr>
              <a:t>serta</a:t>
            </a:r>
            <a:r>
              <a:rPr lang="en-US" dirty="0">
                <a:latin typeface="Arial"/>
                <a:cs typeface="Arial"/>
              </a:rPr>
              <a:t> </a:t>
            </a:r>
            <a:r>
              <a:rPr lang="en-US" spc="-5" dirty="0" err="1">
                <a:latin typeface="Arial"/>
                <a:cs typeface="Arial"/>
              </a:rPr>
              <a:t>persewaan</a:t>
            </a:r>
            <a:r>
              <a:rPr lang="en-US" spc="-5" dirty="0">
                <a:latin typeface="Arial"/>
                <a:cs typeface="Arial"/>
              </a:rPr>
              <a:t> </a:t>
            </a:r>
            <a:r>
              <a:rPr lang="en-US" spc="-5" dirty="0" err="1">
                <a:latin typeface="Arial"/>
                <a:cs typeface="Arial"/>
              </a:rPr>
              <a:t>tanah</a:t>
            </a:r>
            <a:r>
              <a:rPr lang="en-US" spc="-5" dirty="0">
                <a:latin typeface="Arial"/>
                <a:cs typeface="Arial"/>
              </a:rPr>
              <a:t> </a:t>
            </a:r>
            <a:r>
              <a:rPr lang="en-US" spc="-5" dirty="0" err="1">
                <a:latin typeface="Arial"/>
                <a:cs typeface="Arial"/>
              </a:rPr>
              <a:t>dan</a:t>
            </a:r>
            <a:r>
              <a:rPr lang="en-US" spc="-5" dirty="0">
                <a:latin typeface="Arial"/>
                <a:cs typeface="Arial"/>
              </a:rPr>
              <a:t> </a:t>
            </a:r>
            <a:r>
              <a:rPr lang="en-US" spc="-5" dirty="0" err="1">
                <a:latin typeface="Arial"/>
                <a:cs typeface="Arial"/>
              </a:rPr>
              <a:t>bangunan</a:t>
            </a:r>
            <a:r>
              <a:rPr lang="en-US" spc="-5" dirty="0">
                <a:latin typeface="Arial"/>
                <a:cs typeface="Arial"/>
              </a:rPr>
              <a:t> </a:t>
            </a:r>
            <a:r>
              <a:rPr lang="en-US" spc="-5" dirty="0" err="1">
                <a:latin typeface="Arial"/>
                <a:cs typeface="Arial"/>
              </a:rPr>
              <a:t>dapat</a:t>
            </a:r>
            <a:r>
              <a:rPr lang="en-US" spc="-5" dirty="0">
                <a:latin typeface="Arial"/>
                <a:cs typeface="Arial"/>
              </a:rPr>
              <a:t> </a:t>
            </a:r>
            <a:r>
              <a:rPr lang="en-US" spc="-5" dirty="0" err="1">
                <a:latin typeface="Arial"/>
                <a:cs typeface="Arial"/>
              </a:rPr>
              <a:t>dikenai</a:t>
            </a:r>
            <a:r>
              <a:rPr lang="en-US" spc="-5" dirty="0">
                <a:latin typeface="Arial"/>
                <a:cs typeface="Arial"/>
              </a:rPr>
              <a:t> </a:t>
            </a:r>
            <a:r>
              <a:rPr lang="en-US" spc="-5" dirty="0" err="1">
                <a:latin typeface="Arial"/>
                <a:cs typeface="Arial"/>
              </a:rPr>
              <a:t>pajak</a:t>
            </a:r>
            <a:r>
              <a:rPr lang="en-US" spc="-5" dirty="0">
                <a:latin typeface="Arial"/>
                <a:cs typeface="Arial"/>
              </a:rPr>
              <a:t> </a:t>
            </a:r>
            <a:r>
              <a:rPr lang="en-US" spc="-5" dirty="0" err="1">
                <a:latin typeface="Arial"/>
                <a:cs typeface="Arial"/>
              </a:rPr>
              <a:t>bersifat</a:t>
            </a:r>
            <a:r>
              <a:rPr lang="en-US" spc="150" dirty="0">
                <a:latin typeface="Arial"/>
                <a:cs typeface="Arial"/>
              </a:rPr>
              <a:t> </a:t>
            </a:r>
            <a:r>
              <a:rPr lang="en-US" spc="-5" dirty="0">
                <a:latin typeface="Arial"/>
                <a:cs typeface="Arial"/>
              </a:rPr>
              <a:t>final</a:t>
            </a:r>
            <a:endParaRPr lang="en-US" dirty="0">
              <a:latin typeface="Arial"/>
              <a:cs typeface="Arial"/>
            </a:endParaRPr>
          </a:p>
          <a:p>
            <a:pPr marL="266065" marR="528320" indent="31750">
              <a:lnSpc>
                <a:spcPct val="100000"/>
              </a:lnSpc>
              <a:spcBef>
                <a:spcPts val="975"/>
              </a:spcBef>
            </a:pPr>
            <a:r>
              <a:rPr lang="en-US" spc="-5" dirty="0" err="1">
                <a:latin typeface="Arial"/>
                <a:cs typeface="Arial"/>
              </a:rPr>
              <a:t>PPh</a:t>
            </a:r>
            <a:r>
              <a:rPr lang="en-US" spc="-5" dirty="0">
                <a:latin typeface="Arial"/>
                <a:cs typeface="Arial"/>
              </a:rPr>
              <a:t> </a:t>
            </a:r>
            <a:r>
              <a:rPr lang="en-US" spc="-5" dirty="0" err="1">
                <a:latin typeface="Arial"/>
                <a:cs typeface="Arial"/>
              </a:rPr>
              <a:t>Pasal</a:t>
            </a:r>
            <a:r>
              <a:rPr lang="en-US" spc="-5" dirty="0">
                <a:latin typeface="Arial"/>
                <a:cs typeface="Arial"/>
              </a:rPr>
              <a:t> 21 </a:t>
            </a:r>
            <a:r>
              <a:rPr lang="en-US" dirty="0">
                <a:latin typeface="Arial"/>
                <a:cs typeface="Arial"/>
              </a:rPr>
              <a:t>– </a:t>
            </a:r>
            <a:r>
              <a:rPr lang="en-US" dirty="0" err="1">
                <a:latin typeface="Arial"/>
                <a:cs typeface="Arial"/>
              </a:rPr>
              <a:t>Kewajiban</a:t>
            </a:r>
            <a:r>
              <a:rPr lang="en-US" dirty="0">
                <a:latin typeface="Arial"/>
                <a:cs typeface="Arial"/>
              </a:rPr>
              <a:t> </a:t>
            </a:r>
            <a:r>
              <a:rPr lang="en-US" spc="-5" dirty="0" err="1">
                <a:latin typeface="Arial"/>
                <a:cs typeface="Arial"/>
              </a:rPr>
              <a:t>pemotongan</a:t>
            </a:r>
            <a:r>
              <a:rPr lang="en-US" spc="-5" dirty="0">
                <a:latin typeface="Arial"/>
                <a:cs typeface="Arial"/>
              </a:rPr>
              <a:t> </a:t>
            </a:r>
            <a:r>
              <a:rPr lang="en-US" spc="-5" dirty="0" err="1">
                <a:latin typeface="Arial"/>
                <a:cs typeface="Arial"/>
              </a:rPr>
              <a:t>pajak</a:t>
            </a:r>
            <a:r>
              <a:rPr lang="en-US" spc="-5" dirty="0">
                <a:latin typeface="Arial"/>
                <a:cs typeface="Arial"/>
              </a:rPr>
              <a:t> </a:t>
            </a:r>
            <a:r>
              <a:rPr lang="en-US" dirty="0" err="1">
                <a:latin typeface="Arial"/>
                <a:cs typeface="Arial"/>
              </a:rPr>
              <a:t>atas</a:t>
            </a:r>
            <a:r>
              <a:rPr lang="en-US" dirty="0">
                <a:latin typeface="Arial"/>
                <a:cs typeface="Arial"/>
              </a:rPr>
              <a:t> </a:t>
            </a:r>
            <a:r>
              <a:rPr lang="en-US" dirty="0" err="1">
                <a:latin typeface="Arial"/>
                <a:cs typeface="Arial"/>
              </a:rPr>
              <a:t>penghasilan</a:t>
            </a:r>
            <a:r>
              <a:rPr lang="en-US" dirty="0">
                <a:latin typeface="Arial"/>
                <a:cs typeface="Arial"/>
              </a:rPr>
              <a:t> </a:t>
            </a:r>
            <a:r>
              <a:rPr lang="en-US" spc="-5" dirty="0" err="1">
                <a:latin typeface="Arial"/>
                <a:cs typeface="Arial"/>
              </a:rPr>
              <a:t>sehubugan</a:t>
            </a:r>
            <a:r>
              <a:rPr lang="en-US" spc="-5" dirty="0">
                <a:latin typeface="Arial"/>
                <a:cs typeface="Arial"/>
              </a:rPr>
              <a:t>  </a:t>
            </a:r>
            <a:r>
              <a:rPr lang="en-US" spc="-5" dirty="0" err="1">
                <a:latin typeface="Arial"/>
                <a:cs typeface="Arial"/>
              </a:rPr>
              <a:t>dengan</a:t>
            </a:r>
            <a:r>
              <a:rPr lang="en-US" spc="-5" dirty="0">
                <a:latin typeface="Arial"/>
                <a:cs typeface="Arial"/>
              </a:rPr>
              <a:t> </a:t>
            </a:r>
            <a:r>
              <a:rPr lang="en-US" dirty="0" err="1">
                <a:latin typeface="Arial"/>
                <a:cs typeface="Arial"/>
              </a:rPr>
              <a:t>pekerjaan</a:t>
            </a:r>
            <a:r>
              <a:rPr lang="en-US" dirty="0">
                <a:latin typeface="Arial"/>
                <a:cs typeface="Arial"/>
              </a:rPr>
              <a:t>, </a:t>
            </a:r>
            <a:r>
              <a:rPr lang="en-US" spc="-5" dirty="0" err="1">
                <a:latin typeface="Arial"/>
                <a:cs typeface="Arial"/>
              </a:rPr>
              <a:t>jasa</a:t>
            </a:r>
            <a:r>
              <a:rPr lang="en-US" spc="-5" dirty="0">
                <a:latin typeface="Arial"/>
                <a:cs typeface="Arial"/>
              </a:rPr>
              <a:t>, </a:t>
            </a:r>
            <a:r>
              <a:rPr lang="en-US" spc="-5" dirty="0" err="1">
                <a:latin typeface="Arial"/>
                <a:cs typeface="Arial"/>
              </a:rPr>
              <a:t>atau</a:t>
            </a:r>
            <a:r>
              <a:rPr lang="en-US" spc="-5" dirty="0">
                <a:latin typeface="Arial"/>
                <a:cs typeface="Arial"/>
              </a:rPr>
              <a:t> </a:t>
            </a:r>
            <a:r>
              <a:rPr lang="en-US" spc="-5" dirty="0" err="1">
                <a:latin typeface="Arial"/>
                <a:cs typeface="Arial"/>
              </a:rPr>
              <a:t>kegiatan</a:t>
            </a:r>
            <a:r>
              <a:rPr lang="en-US" spc="-5" dirty="0">
                <a:latin typeface="Arial"/>
                <a:cs typeface="Arial"/>
              </a:rPr>
              <a:t> </a:t>
            </a:r>
            <a:r>
              <a:rPr lang="en-US" spc="-5" dirty="0" err="1">
                <a:latin typeface="Arial"/>
                <a:cs typeface="Arial"/>
              </a:rPr>
              <a:t>dengan</a:t>
            </a:r>
            <a:r>
              <a:rPr lang="en-US" spc="-5" dirty="0">
                <a:latin typeface="Arial"/>
                <a:cs typeface="Arial"/>
              </a:rPr>
              <a:t> </a:t>
            </a:r>
            <a:r>
              <a:rPr lang="en-US" spc="-5" dirty="0" err="1">
                <a:latin typeface="Arial"/>
                <a:cs typeface="Arial"/>
              </a:rPr>
              <a:t>nama</a:t>
            </a:r>
            <a:r>
              <a:rPr lang="en-US" spc="-5" dirty="0">
                <a:latin typeface="Arial"/>
                <a:cs typeface="Arial"/>
              </a:rPr>
              <a:t> </a:t>
            </a:r>
            <a:r>
              <a:rPr lang="en-US" spc="-5" dirty="0" err="1">
                <a:latin typeface="Arial"/>
                <a:cs typeface="Arial"/>
              </a:rPr>
              <a:t>dan</a:t>
            </a:r>
            <a:r>
              <a:rPr lang="en-US" spc="-5" dirty="0">
                <a:latin typeface="Arial"/>
                <a:cs typeface="Arial"/>
              </a:rPr>
              <a:t> </a:t>
            </a:r>
            <a:r>
              <a:rPr lang="en-US" spc="-5" dirty="0" err="1">
                <a:latin typeface="Arial"/>
                <a:cs typeface="Arial"/>
              </a:rPr>
              <a:t>bentuk</a:t>
            </a:r>
            <a:r>
              <a:rPr lang="en-US" spc="-5" dirty="0">
                <a:latin typeface="Arial"/>
                <a:cs typeface="Arial"/>
              </a:rPr>
              <a:t> </a:t>
            </a:r>
            <a:r>
              <a:rPr lang="en-US" spc="-5" dirty="0" err="1">
                <a:latin typeface="Arial"/>
                <a:cs typeface="Arial"/>
              </a:rPr>
              <a:t>apapun</a:t>
            </a:r>
            <a:r>
              <a:rPr lang="en-US" spc="-5" dirty="0">
                <a:latin typeface="Arial"/>
                <a:cs typeface="Arial"/>
              </a:rPr>
              <a:t> yang  </a:t>
            </a:r>
            <a:r>
              <a:rPr lang="en-US" spc="-5" dirty="0" err="1">
                <a:latin typeface="Arial"/>
                <a:cs typeface="Arial"/>
              </a:rPr>
              <a:t>diterima</a:t>
            </a:r>
            <a:r>
              <a:rPr lang="en-US" spc="-5" dirty="0">
                <a:latin typeface="Arial"/>
                <a:cs typeface="Arial"/>
              </a:rPr>
              <a:t> </a:t>
            </a:r>
            <a:r>
              <a:rPr lang="en-US" spc="-5" dirty="0" err="1">
                <a:latin typeface="Arial"/>
                <a:cs typeface="Arial"/>
              </a:rPr>
              <a:t>atau</a:t>
            </a:r>
            <a:r>
              <a:rPr lang="en-US" spc="-5" dirty="0">
                <a:latin typeface="Arial"/>
                <a:cs typeface="Arial"/>
              </a:rPr>
              <a:t> </a:t>
            </a:r>
            <a:r>
              <a:rPr lang="en-US" spc="-15" dirty="0" err="1">
                <a:latin typeface="Arial"/>
                <a:cs typeface="Arial"/>
              </a:rPr>
              <a:t>Wajib</a:t>
            </a:r>
            <a:r>
              <a:rPr lang="en-US" spc="-15" dirty="0">
                <a:latin typeface="Arial"/>
                <a:cs typeface="Arial"/>
              </a:rPr>
              <a:t> </a:t>
            </a:r>
            <a:r>
              <a:rPr lang="en-US" spc="-5" dirty="0" err="1">
                <a:latin typeface="Arial"/>
                <a:cs typeface="Arial"/>
              </a:rPr>
              <a:t>Pajak</a:t>
            </a:r>
            <a:r>
              <a:rPr lang="en-US" spc="-5" dirty="0">
                <a:latin typeface="Arial"/>
                <a:cs typeface="Arial"/>
              </a:rPr>
              <a:t> </a:t>
            </a:r>
            <a:r>
              <a:rPr lang="en-US" spc="-5" dirty="0" err="1">
                <a:latin typeface="Arial"/>
                <a:cs typeface="Arial"/>
              </a:rPr>
              <a:t>Orang</a:t>
            </a:r>
            <a:r>
              <a:rPr lang="en-US" spc="10" dirty="0">
                <a:latin typeface="Arial"/>
                <a:cs typeface="Arial"/>
              </a:rPr>
              <a:t> </a:t>
            </a:r>
            <a:r>
              <a:rPr lang="en-US" spc="-5" dirty="0" err="1">
                <a:latin typeface="Arial"/>
                <a:cs typeface="Arial"/>
              </a:rPr>
              <a:t>Pribadi</a:t>
            </a:r>
            <a:r>
              <a:rPr lang="en-US" spc="-5" dirty="0">
                <a:latin typeface="Arial"/>
                <a:cs typeface="Arial"/>
              </a:rPr>
              <a:t>.</a:t>
            </a:r>
            <a:endParaRPr lang="en-US" dirty="0">
              <a:latin typeface="Arial"/>
              <a:cs typeface="Arial"/>
            </a:endParaRPr>
          </a:p>
          <a:p>
            <a:pPr marL="297815" marR="86995" indent="-285750" algn="just">
              <a:lnSpc>
                <a:spcPct val="100000"/>
              </a:lnSpc>
              <a:spcBef>
                <a:spcPts val="1415"/>
              </a:spcBef>
              <a:buFont typeface="Wingdings"/>
              <a:buChar char=""/>
              <a:tabLst>
                <a:tab pos="298450" algn="l"/>
              </a:tabLst>
            </a:pPr>
            <a:r>
              <a:rPr lang="en-US" dirty="0">
                <a:latin typeface="Arial"/>
                <a:cs typeface="Arial"/>
              </a:rPr>
              <a:t>PPH </a:t>
            </a:r>
            <a:r>
              <a:rPr lang="en-US" dirty="0" err="1">
                <a:latin typeface="Arial"/>
                <a:cs typeface="Arial"/>
              </a:rPr>
              <a:t>Pasal</a:t>
            </a:r>
            <a:r>
              <a:rPr lang="en-US" dirty="0">
                <a:latin typeface="Arial"/>
                <a:cs typeface="Arial"/>
              </a:rPr>
              <a:t> 23 – </a:t>
            </a:r>
            <a:r>
              <a:rPr lang="en-US" dirty="0" err="1">
                <a:latin typeface="Arial"/>
                <a:cs typeface="Arial"/>
              </a:rPr>
              <a:t>Kewajiban</a:t>
            </a:r>
            <a:r>
              <a:rPr lang="en-US" dirty="0">
                <a:latin typeface="Arial"/>
                <a:cs typeface="Arial"/>
              </a:rPr>
              <a:t> </a:t>
            </a:r>
            <a:r>
              <a:rPr lang="en-US" dirty="0" err="1">
                <a:latin typeface="Arial"/>
                <a:cs typeface="Arial"/>
              </a:rPr>
              <a:t>pemotongan</a:t>
            </a:r>
            <a:r>
              <a:rPr lang="en-US" dirty="0">
                <a:latin typeface="Arial"/>
                <a:cs typeface="Arial"/>
              </a:rPr>
              <a:t> </a:t>
            </a:r>
            <a:r>
              <a:rPr lang="en-US" dirty="0" err="1">
                <a:latin typeface="Arial"/>
                <a:cs typeface="Arial"/>
              </a:rPr>
              <a:t>PPh</a:t>
            </a:r>
            <a:r>
              <a:rPr lang="en-US" dirty="0">
                <a:latin typeface="Arial"/>
                <a:cs typeface="Arial"/>
              </a:rPr>
              <a:t> </a:t>
            </a:r>
            <a:r>
              <a:rPr lang="en-US" dirty="0" err="1">
                <a:latin typeface="Arial"/>
                <a:cs typeface="Arial"/>
              </a:rPr>
              <a:t>oleh</a:t>
            </a:r>
            <a:r>
              <a:rPr lang="en-US" dirty="0">
                <a:latin typeface="Arial"/>
                <a:cs typeface="Arial"/>
              </a:rPr>
              <a:t> </a:t>
            </a:r>
            <a:r>
              <a:rPr lang="en-US" dirty="0" err="1">
                <a:latin typeface="Arial"/>
                <a:cs typeface="Arial"/>
              </a:rPr>
              <a:t>pihak</a:t>
            </a:r>
            <a:r>
              <a:rPr lang="en-US" dirty="0">
                <a:latin typeface="Arial"/>
                <a:cs typeface="Arial"/>
              </a:rPr>
              <a:t> yang </a:t>
            </a:r>
            <a:r>
              <a:rPr lang="en-US" dirty="0" err="1">
                <a:latin typeface="Arial"/>
                <a:cs typeface="Arial"/>
              </a:rPr>
              <a:t>wajib</a:t>
            </a:r>
            <a:r>
              <a:rPr lang="en-US" spc="-155" dirty="0">
                <a:latin typeface="Arial"/>
                <a:cs typeface="Arial"/>
              </a:rPr>
              <a:t> </a:t>
            </a:r>
            <a:r>
              <a:rPr lang="en-US" dirty="0" err="1">
                <a:latin typeface="Arial"/>
                <a:cs typeface="Arial"/>
              </a:rPr>
              <a:t>membayarkan</a:t>
            </a:r>
            <a:r>
              <a:rPr lang="en-US" dirty="0">
                <a:latin typeface="Arial"/>
                <a:cs typeface="Arial"/>
              </a:rPr>
              <a:t>  </a:t>
            </a:r>
            <a:r>
              <a:rPr lang="en-US" spc="-5" dirty="0" err="1">
                <a:latin typeface="Arial"/>
                <a:cs typeface="Arial"/>
              </a:rPr>
              <a:t>penghasilan</a:t>
            </a:r>
            <a:r>
              <a:rPr lang="en-US" spc="-5" dirty="0">
                <a:latin typeface="Arial"/>
                <a:cs typeface="Arial"/>
              </a:rPr>
              <a:t> </a:t>
            </a:r>
            <a:r>
              <a:rPr lang="en-US" dirty="0" err="1">
                <a:latin typeface="Arial"/>
                <a:cs typeface="Arial"/>
              </a:rPr>
              <a:t>atas</a:t>
            </a:r>
            <a:r>
              <a:rPr lang="en-US" dirty="0">
                <a:latin typeface="Arial"/>
                <a:cs typeface="Arial"/>
              </a:rPr>
              <a:t> </a:t>
            </a:r>
            <a:r>
              <a:rPr lang="en-US" dirty="0" err="1">
                <a:latin typeface="Arial"/>
                <a:cs typeface="Arial"/>
              </a:rPr>
              <a:t>penghasilan</a:t>
            </a:r>
            <a:r>
              <a:rPr lang="en-US" dirty="0">
                <a:latin typeface="Arial"/>
                <a:cs typeface="Arial"/>
              </a:rPr>
              <a:t> </a:t>
            </a:r>
            <a:r>
              <a:rPr lang="en-US" spc="-5" dirty="0" err="1">
                <a:latin typeface="Arial"/>
                <a:cs typeface="Arial"/>
              </a:rPr>
              <a:t>dengan</a:t>
            </a:r>
            <a:r>
              <a:rPr lang="en-US" spc="-5" dirty="0">
                <a:latin typeface="Arial"/>
                <a:cs typeface="Arial"/>
              </a:rPr>
              <a:t> </a:t>
            </a:r>
            <a:r>
              <a:rPr lang="en-US" spc="-5" dirty="0" err="1">
                <a:latin typeface="Arial"/>
                <a:cs typeface="Arial"/>
              </a:rPr>
              <a:t>nama</a:t>
            </a:r>
            <a:r>
              <a:rPr lang="en-US" spc="-5" dirty="0">
                <a:latin typeface="Arial"/>
                <a:cs typeface="Arial"/>
              </a:rPr>
              <a:t> </a:t>
            </a:r>
            <a:r>
              <a:rPr lang="en-US" spc="-5" dirty="0" err="1">
                <a:latin typeface="Arial"/>
                <a:cs typeface="Arial"/>
              </a:rPr>
              <a:t>dan</a:t>
            </a:r>
            <a:r>
              <a:rPr lang="en-US" spc="-5" dirty="0">
                <a:latin typeface="Arial"/>
                <a:cs typeface="Arial"/>
              </a:rPr>
              <a:t> </a:t>
            </a:r>
            <a:r>
              <a:rPr lang="en-US" spc="-5" dirty="0" err="1">
                <a:latin typeface="Arial"/>
                <a:cs typeface="Arial"/>
              </a:rPr>
              <a:t>bentuk</a:t>
            </a:r>
            <a:r>
              <a:rPr lang="en-US" spc="-5" dirty="0">
                <a:latin typeface="Arial"/>
                <a:cs typeface="Arial"/>
              </a:rPr>
              <a:t> </a:t>
            </a:r>
            <a:r>
              <a:rPr lang="en-US" spc="-5" dirty="0" err="1">
                <a:latin typeface="Arial"/>
                <a:cs typeface="Arial"/>
              </a:rPr>
              <a:t>apapun</a:t>
            </a:r>
            <a:r>
              <a:rPr lang="en-US" spc="-5" dirty="0">
                <a:latin typeface="Arial"/>
                <a:cs typeface="Arial"/>
              </a:rPr>
              <a:t> yang </a:t>
            </a:r>
            <a:r>
              <a:rPr lang="en-US" spc="-5" dirty="0" err="1">
                <a:latin typeface="Arial"/>
                <a:cs typeface="Arial"/>
              </a:rPr>
              <a:t>dibayarkan</a:t>
            </a:r>
            <a:r>
              <a:rPr lang="en-US" spc="-5" dirty="0">
                <a:latin typeface="Arial"/>
                <a:cs typeface="Arial"/>
              </a:rPr>
              <a:t>, </a:t>
            </a:r>
            <a:r>
              <a:rPr lang="en-US" dirty="0" err="1">
                <a:latin typeface="Arial"/>
                <a:cs typeface="Arial"/>
              </a:rPr>
              <a:t>serta</a:t>
            </a:r>
            <a:r>
              <a:rPr lang="en-US" dirty="0">
                <a:latin typeface="Arial"/>
                <a:cs typeface="Arial"/>
              </a:rPr>
              <a:t> </a:t>
            </a:r>
            <a:r>
              <a:rPr lang="en-US" dirty="0" err="1">
                <a:latin typeface="Arial"/>
                <a:cs typeface="Arial"/>
              </a:rPr>
              <a:t>disediakan</a:t>
            </a:r>
            <a:r>
              <a:rPr lang="en-US" dirty="0">
                <a:latin typeface="Arial"/>
                <a:cs typeface="Arial"/>
              </a:rPr>
              <a:t> </a:t>
            </a:r>
            <a:r>
              <a:rPr lang="en-US" spc="-5" dirty="0" err="1">
                <a:latin typeface="Arial"/>
                <a:cs typeface="Arial"/>
              </a:rPr>
              <a:t>untuk</a:t>
            </a:r>
            <a:r>
              <a:rPr lang="en-US" spc="-5" dirty="0">
                <a:latin typeface="Arial"/>
                <a:cs typeface="Arial"/>
              </a:rPr>
              <a:t> </a:t>
            </a:r>
            <a:r>
              <a:rPr lang="en-US" spc="-5" dirty="0" err="1">
                <a:latin typeface="Arial"/>
                <a:cs typeface="Arial"/>
              </a:rPr>
              <a:t>dibayarkan</a:t>
            </a:r>
            <a:r>
              <a:rPr lang="en-US" spc="-5" dirty="0">
                <a:latin typeface="Arial"/>
                <a:cs typeface="Arial"/>
              </a:rPr>
              <a:t> </a:t>
            </a:r>
            <a:r>
              <a:rPr lang="en-US" spc="-5" dirty="0" err="1">
                <a:latin typeface="Arial"/>
                <a:cs typeface="Arial"/>
              </a:rPr>
              <a:t>atau</a:t>
            </a:r>
            <a:r>
              <a:rPr lang="en-US" spc="-5" dirty="0">
                <a:latin typeface="Arial"/>
                <a:cs typeface="Arial"/>
              </a:rPr>
              <a:t> </a:t>
            </a:r>
            <a:r>
              <a:rPr lang="en-US" spc="-5" dirty="0" err="1">
                <a:latin typeface="Arial"/>
                <a:cs typeface="Arial"/>
              </a:rPr>
              <a:t>telah</a:t>
            </a:r>
            <a:r>
              <a:rPr lang="en-US" spc="-5" dirty="0">
                <a:latin typeface="Arial"/>
                <a:cs typeface="Arial"/>
              </a:rPr>
              <a:t> </a:t>
            </a:r>
            <a:r>
              <a:rPr lang="en-US" spc="-5" dirty="0" err="1">
                <a:latin typeface="Arial"/>
                <a:cs typeface="Arial"/>
              </a:rPr>
              <a:t>jatuh</a:t>
            </a:r>
            <a:r>
              <a:rPr lang="en-US" spc="-5" dirty="0">
                <a:latin typeface="Arial"/>
                <a:cs typeface="Arial"/>
              </a:rPr>
              <a:t> tempo</a:t>
            </a:r>
            <a:r>
              <a:rPr lang="en-US" spc="25" dirty="0">
                <a:latin typeface="Arial"/>
                <a:cs typeface="Arial"/>
              </a:rPr>
              <a:t> </a:t>
            </a:r>
            <a:r>
              <a:rPr lang="en-US" spc="-5" dirty="0" err="1">
                <a:latin typeface="Arial"/>
                <a:cs typeface="Arial"/>
              </a:rPr>
              <a:t>pembayarannya</a:t>
            </a:r>
            <a:r>
              <a:rPr lang="en-US" spc="-5" dirty="0">
                <a:latin typeface="Arial"/>
                <a:cs typeface="Arial"/>
              </a:rPr>
              <a:t>.</a:t>
            </a:r>
            <a:endParaRPr lang="en-US" dirty="0">
              <a:latin typeface="Arial"/>
              <a:cs typeface="Arial"/>
            </a:endParaRP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20701"/>
            <a:ext cx="10515600" cy="4351338"/>
          </a:xfrm>
        </p:spPr>
        <p:txBody>
          <a:bodyPr>
            <a:normAutofit fontScale="92500" lnSpcReduction="20000"/>
          </a:bodyPr>
          <a:lstStyle/>
          <a:p>
            <a:pPr marL="318770" marR="5080" indent="-285750">
              <a:lnSpc>
                <a:spcPct val="100000"/>
              </a:lnSpc>
              <a:buFont typeface="Wingdings"/>
              <a:buChar char=""/>
              <a:tabLst>
                <a:tab pos="318770" algn="l"/>
                <a:tab pos="319405" algn="l"/>
              </a:tabLst>
            </a:pPr>
            <a:r>
              <a:rPr lang="en-US" spc="-5" dirty="0" err="1">
                <a:latin typeface="Arial"/>
                <a:cs typeface="Arial"/>
              </a:rPr>
              <a:t>Sebesar</a:t>
            </a:r>
            <a:r>
              <a:rPr lang="en-US" spc="-5" dirty="0">
                <a:latin typeface="Arial"/>
                <a:cs typeface="Arial"/>
              </a:rPr>
              <a:t> 15% </a:t>
            </a:r>
            <a:r>
              <a:rPr lang="en-US" spc="-5" dirty="0" err="1">
                <a:latin typeface="Arial"/>
                <a:cs typeface="Arial"/>
              </a:rPr>
              <a:t>dari</a:t>
            </a:r>
            <a:r>
              <a:rPr lang="en-US" spc="-5" dirty="0">
                <a:latin typeface="Arial"/>
                <a:cs typeface="Arial"/>
              </a:rPr>
              <a:t> </a:t>
            </a:r>
            <a:r>
              <a:rPr lang="en-US" spc="-5" dirty="0" err="1">
                <a:latin typeface="Arial"/>
                <a:cs typeface="Arial"/>
              </a:rPr>
              <a:t>jumlah</a:t>
            </a:r>
            <a:r>
              <a:rPr lang="en-US" spc="-5" dirty="0">
                <a:latin typeface="Arial"/>
                <a:cs typeface="Arial"/>
              </a:rPr>
              <a:t> </a:t>
            </a:r>
            <a:r>
              <a:rPr lang="en-US" spc="-5" dirty="0" err="1">
                <a:latin typeface="Arial"/>
                <a:cs typeface="Arial"/>
              </a:rPr>
              <a:t>bruto</a:t>
            </a:r>
            <a:r>
              <a:rPr lang="en-US" spc="-5" dirty="0">
                <a:latin typeface="Arial"/>
                <a:cs typeface="Arial"/>
              </a:rPr>
              <a:t> </a:t>
            </a:r>
            <a:r>
              <a:rPr lang="en-US" spc="-5" dirty="0" err="1">
                <a:latin typeface="Arial"/>
                <a:cs typeface="Arial"/>
              </a:rPr>
              <a:t>pada</a:t>
            </a:r>
            <a:r>
              <a:rPr lang="en-US" spc="-5" dirty="0">
                <a:latin typeface="Arial"/>
                <a:cs typeface="Arial"/>
              </a:rPr>
              <a:t>: (1) </a:t>
            </a:r>
            <a:r>
              <a:rPr lang="en-US" spc="-5" dirty="0" err="1">
                <a:latin typeface="Arial"/>
                <a:cs typeface="Arial"/>
              </a:rPr>
              <a:t>dividen</a:t>
            </a:r>
            <a:r>
              <a:rPr lang="en-US" spc="-5" dirty="0">
                <a:latin typeface="Arial"/>
                <a:cs typeface="Arial"/>
              </a:rPr>
              <a:t> </a:t>
            </a:r>
            <a:r>
              <a:rPr lang="en-US" spc="-5" dirty="0" err="1">
                <a:latin typeface="Arial"/>
                <a:cs typeface="Arial"/>
              </a:rPr>
              <a:t>dengan</a:t>
            </a:r>
            <a:r>
              <a:rPr lang="en-US" spc="-5" dirty="0">
                <a:latin typeface="Arial"/>
                <a:cs typeface="Arial"/>
              </a:rPr>
              <a:t> </a:t>
            </a:r>
            <a:r>
              <a:rPr lang="en-US" spc="-5" dirty="0" err="1">
                <a:latin typeface="Arial"/>
                <a:cs typeface="Arial"/>
              </a:rPr>
              <a:t>nama</a:t>
            </a:r>
            <a:r>
              <a:rPr lang="en-US" spc="-5" dirty="0">
                <a:latin typeface="Arial"/>
                <a:cs typeface="Arial"/>
              </a:rPr>
              <a:t> </a:t>
            </a:r>
            <a:r>
              <a:rPr lang="en-US" spc="-5" dirty="0" err="1">
                <a:latin typeface="Arial"/>
                <a:cs typeface="Arial"/>
              </a:rPr>
              <a:t>dan</a:t>
            </a:r>
            <a:r>
              <a:rPr lang="en-US" spc="-5" dirty="0">
                <a:latin typeface="Arial"/>
                <a:cs typeface="Arial"/>
              </a:rPr>
              <a:t> </a:t>
            </a:r>
            <a:r>
              <a:rPr lang="en-US" spc="-5" dirty="0" err="1">
                <a:latin typeface="Arial"/>
                <a:cs typeface="Arial"/>
              </a:rPr>
              <a:t>bentuk</a:t>
            </a:r>
            <a:r>
              <a:rPr lang="en-US" spc="-5" dirty="0">
                <a:latin typeface="Arial"/>
                <a:cs typeface="Arial"/>
              </a:rPr>
              <a:t> </a:t>
            </a:r>
            <a:r>
              <a:rPr lang="en-US" spc="-5" dirty="0" err="1">
                <a:latin typeface="Arial"/>
                <a:cs typeface="Arial"/>
              </a:rPr>
              <a:t>apapun</a:t>
            </a:r>
            <a:r>
              <a:rPr lang="en-US" spc="-5" dirty="0">
                <a:latin typeface="Arial"/>
                <a:cs typeface="Arial"/>
              </a:rPr>
              <a:t>  </a:t>
            </a:r>
            <a:r>
              <a:rPr lang="en-US" spc="-5" dirty="0" err="1">
                <a:latin typeface="Arial"/>
                <a:cs typeface="Arial"/>
              </a:rPr>
              <a:t>termasuk</a:t>
            </a:r>
            <a:r>
              <a:rPr lang="en-US" spc="-5" dirty="0">
                <a:latin typeface="Arial"/>
                <a:cs typeface="Arial"/>
              </a:rPr>
              <a:t> </a:t>
            </a:r>
            <a:r>
              <a:rPr lang="en-US" spc="-5" dirty="0" err="1">
                <a:latin typeface="Arial"/>
                <a:cs typeface="Arial"/>
              </a:rPr>
              <a:t>dividen</a:t>
            </a:r>
            <a:r>
              <a:rPr lang="en-US" spc="-5" dirty="0">
                <a:latin typeface="Arial"/>
                <a:cs typeface="Arial"/>
              </a:rPr>
              <a:t> </a:t>
            </a:r>
            <a:r>
              <a:rPr lang="en-US" spc="-5" dirty="0" err="1">
                <a:latin typeface="Arial"/>
                <a:cs typeface="Arial"/>
              </a:rPr>
              <a:t>dari</a:t>
            </a:r>
            <a:r>
              <a:rPr lang="en-US" spc="-5" dirty="0">
                <a:latin typeface="Arial"/>
                <a:cs typeface="Arial"/>
              </a:rPr>
              <a:t> </a:t>
            </a:r>
            <a:r>
              <a:rPr lang="en-US" spc="-5" dirty="0" err="1">
                <a:latin typeface="Arial"/>
                <a:cs typeface="Arial"/>
              </a:rPr>
              <a:t>perusahaan</a:t>
            </a:r>
            <a:r>
              <a:rPr lang="en-US" spc="-5" dirty="0">
                <a:latin typeface="Arial"/>
                <a:cs typeface="Arial"/>
              </a:rPr>
              <a:t> </a:t>
            </a:r>
            <a:r>
              <a:rPr lang="en-US" spc="-5" dirty="0" err="1">
                <a:latin typeface="Arial"/>
                <a:cs typeface="Arial"/>
              </a:rPr>
              <a:t>asuransi</a:t>
            </a:r>
            <a:r>
              <a:rPr lang="en-US" spc="-5" dirty="0">
                <a:latin typeface="Arial"/>
                <a:cs typeface="Arial"/>
              </a:rPr>
              <a:t> </a:t>
            </a:r>
            <a:r>
              <a:rPr lang="en-US" spc="-5" dirty="0" err="1">
                <a:latin typeface="Arial"/>
                <a:cs typeface="Arial"/>
              </a:rPr>
              <a:t>kepada</a:t>
            </a:r>
            <a:r>
              <a:rPr lang="en-US" spc="-5" dirty="0">
                <a:latin typeface="Arial"/>
                <a:cs typeface="Arial"/>
              </a:rPr>
              <a:t> </a:t>
            </a:r>
            <a:r>
              <a:rPr lang="en-US" spc="-5" dirty="0" err="1">
                <a:latin typeface="Arial"/>
                <a:cs typeface="Arial"/>
              </a:rPr>
              <a:t>pemegang</a:t>
            </a:r>
            <a:r>
              <a:rPr lang="en-US" spc="-5" dirty="0">
                <a:latin typeface="Arial"/>
                <a:cs typeface="Arial"/>
              </a:rPr>
              <a:t> </a:t>
            </a:r>
            <a:r>
              <a:rPr lang="en-US" dirty="0">
                <a:latin typeface="Arial"/>
                <a:cs typeface="Arial"/>
              </a:rPr>
              <a:t>polis </a:t>
            </a:r>
            <a:r>
              <a:rPr lang="en-US" spc="-5" dirty="0" err="1">
                <a:latin typeface="Arial"/>
                <a:cs typeface="Arial"/>
              </a:rPr>
              <a:t>dan</a:t>
            </a:r>
            <a:r>
              <a:rPr lang="en-US" spc="-5" dirty="0">
                <a:latin typeface="Arial"/>
                <a:cs typeface="Arial"/>
              </a:rPr>
              <a:t>  </a:t>
            </a:r>
            <a:r>
              <a:rPr lang="en-US" spc="-5" dirty="0" err="1">
                <a:latin typeface="Arial"/>
                <a:cs typeface="Arial"/>
              </a:rPr>
              <a:t>pembagian</a:t>
            </a:r>
            <a:r>
              <a:rPr lang="en-US" spc="-5" dirty="0">
                <a:latin typeface="Arial"/>
                <a:cs typeface="Arial"/>
              </a:rPr>
              <a:t> </a:t>
            </a:r>
            <a:r>
              <a:rPr lang="en-US" spc="-5" dirty="0" err="1">
                <a:latin typeface="Arial"/>
                <a:cs typeface="Arial"/>
              </a:rPr>
              <a:t>hasil</a:t>
            </a:r>
            <a:r>
              <a:rPr lang="en-US" spc="-5" dirty="0">
                <a:latin typeface="Arial"/>
                <a:cs typeface="Arial"/>
              </a:rPr>
              <a:t> </a:t>
            </a:r>
            <a:r>
              <a:rPr lang="en-US" spc="-5" dirty="0" err="1">
                <a:latin typeface="Arial"/>
                <a:cs typeface="Arial"/>
              </a:rPr>
              <a:t>usaha</a:t>
            </a:r>
            <a:r>
              <a:rPr lang="en-US" spc="-5" dirty="0">
                <a:latin typeface="Arial"/>
                <a:cs typeface="Arial"/>
              </a:rPr>
              <a:t> </a:t>
            </a:r>
            <a:r>
              <a:rPr lang="en-US" spc="-5" dirty="0" err="1">
                <a:latin typeface="Arial"/>
                <a:cs typeface="Arial"/>
              </a:rPr>
              <a:t>koperasi</a:t>
            </a:r>
            <a:r>
              <a:rPr lang="en-US" spc="-5" dirty="0">
                <a:latin typeface="Arial"/>
                <a:cs typeface="Arial"/>
              </a:rPr>
              <a:t>, (2) </a:t>
            </a:r>
            <a:r>
              <a:rPr lang="en-US" spc="-5" dirty="0" err="1">
                <a:latin typeface="Arial"/>
                <a:cs typeface="Arial"/>
              </a:rPr>
              <a:t>bunga</a:t>
            </a:r>
            <a:r>
              <a:rPr lang="en-US" spc="-5" dirty="0">
                <a:latin typeface="Arial"/>
                <a:cs typeface="Arial"/>
              </a:rPr>
              <a:t> </a:t>
            </a:r>
            <a:r>
              <a:rPr lang="en-US" dirty="0" err="1">
                <a:latin typeface="Arial"/>
                <a:cs typeface="Arial"/>
              </a:rPr>
              <a:t>termasuk</a:t>
            </a:r>
            <a:r>
              <a:rPr lang="en-US" dirty="0">
                <a:latin typeface="Arial"/>
                <a:cs typeface="Arial"/>
              </a:rPr>
              <a:t> </a:t>
            </a:r>
            <a:r>
              <a:rPr lang="en-US" spc="-5" dirty="0">
                <a:latin typeface="Arial"/>
                <a:cs typeface="Arial"/>
              </a:rPr>
              <a:t>premium, </a:t>
            </a:r>
            <a:r>
              <a:rPr lang="en-US" spc="-5" dirty="0" err="1">
                <a:latin typeface="Arial"/>
                <a:cs typeface="Arial"/>
              </a:rPr>
              <a:t>diskonto</a:t>
            </a:r>
            <a:r>
              <a:rPr lang="en-US" spc="-5" dirty="0">
                <a:latin typeface="Arial"/>
                <a:cs typeface="Arial"/>
              </a:rPr>
              <a:t>, </a:t>
            </a:r>
            <a:r>
              <a:rPr lang="en-US" spc="-5" dirty="0" err="1">
                <a:latin typeface="Arial"/>
                <a:cs typeface="Arial"/>
              </a:rPr>
              <a:t>dan</a:t>
            </a:r>
            <a:r>
              <a:rPr lang="en-US" spc="-5" dirty="0">
                <a:latin typeface="Arial"/>
                <a:cs typeface="Arial"/>
              </a:rPr>
              <a:t>  </a:t>
            </a:r>
            <a:r>
              <a:rPr lang="en-US" spc="-5" dirty="0" err="1">
                <a:latin typeface="Arial"/>
                <a:cs typeface="Arial"/>
              </a:rPr>
              <a:t>imbalan</a:t>
            </a:r>
            <a:r>
              <a:rPr lang="en-US" spc="-5" dirty="0">
                <a:latin typeface="Arial"/>
                <a:cs typeface="Arial"/>
              </a:rPr>
              <a:t> </a:t>
            </a:r>
            <a:r>
              <a:rPr lang="en-US" spc="-5" dirty="0" err="1">
                <a:latin typeface="Arial"/>
                <a:cs typeface="Arial"/>
              </a:rPr>
              <a:t>karena</a:t>
            </a:r>
            <a:r>
              <a:rPr lang="en-US" spc="-5" dirty="0">
                <a:latin typeface="Arial"/>
                <a:cs typeface="Arial"/>
              </a:rPr>
              <a:t> </a:t>
            </a:r>
            <a:r>
              <a:rPr lang="en-US" dirty="0" err="1">
                <a:latin typeface="Arial"/>
                <a:cs typeface="Arial"/>
              </a:rPr>
              <a:t>jaminan</a:t>
            </a:r>
            <a:r>
              <a:rPr lang="en-US" dirty="0">
                <a:latin typeface="Arial"/>
                <a:cs typeface="Arial"/>
              </a:rPr>
              <a:t> </a:t>
            </a:r>
            <a:r>
              <a:rPr lang="en-US" spc="-5" dirty="0" err="1">
                <a:latin typeface="Arial"/>
                <a:cs typeface="Arial"/>
              </a:rPr>
              <a:t>pengembalian</a:t>
            </a:r>
            <a:r>
              <a:rPr lang="en-US" spc="-5" dirty="0">
                <a:latin typeface="Arial"/>
                <a:cs typeface="Arial"/>
              </a:rPr>
              <a:t> </a:t>
            </a:r>
            <a:r>
              <a:rPr lang="en-US" dirty="0" err="1">
                <a:latin typeface="Arial"/>
                <a:cs typeface="Arial"/>
              </a:rPr>
              <a:t>utang</a:t>
            </a:r>
            <a:r>
              <a:rPr lang="en-US" dirty="0">
                <a:latin typeface="Arial"/>
                <a:cs typeface="Arial"/>
              </a:rPr>
              <a:t>, </a:t>
            </a:r>
            <a:r>
              <a:rPr lang="en-US" spc="-5" dirty="0" err="1">
                <a:latin typeface="Arial"/>
                <a:cs typeface="Arial"/>
              </a:rPr>
              <a:t>royalti</a:t>
            </a:r>
            <a:r>
              <a:rPr lang="en-US" spc="-5" dirty="0">
                <a:latin typeface="Arial"/>
                <a:cs typeface="Arial"/>
              </a:rPr>
              <a:t>, </a:t>
            </a:r>
            <a:r>
              <a:rPr lang="en-US" spc="-5" dirty="0" err="1">
                <a:latin typeface="Arial"/>
                <a:cs typeface="Arial"/>
              </a:rPr>
              <a:t>dan</a:t>
            </a:r>
            <a:r>
              <a:rPr lang="en-US" spc="-5" dirty="0">
                <a:latin typeface="Arial"/>
                <a:cs typeface="Arial"/>
              </a:rPr>
              <a:t> (3)</a:t>
            </a:r>
            <a:r>
              <a:rPr lang="en-US" spc="-20" dirty="0">
                <a:latin typeface="Arial"/>
                <a:cs typeface="Arial"/>
              </a:rPr>
              <a:t> </a:t>
            </a:r>
            <a:r>
              <a:rPr lang="en-US" dirty="0" err="1">
                <a:latin typeface="Arial"/>
                <a:cs typeface="Arial"/>
              </a:rPr>
              <a:t>hadiah</a:t>
            </a:r>
            <a:r>
              <a:rPr lang="en-US" dirty="0">
                <a:latin typeface="Arial"/>
                <a:cs typeface="Arial"/>
              </a:rPr>
              <a:t>, </a:t>
            </a:r>
            <a:r>
              <a:rPr lang="en-US" spc="-5" dirty="0" err="1">
                <a:latin typeface="Arial"/>
                <a:cs typeface="Arial"/>
              </a:rPr>
              <a:t>pengharga</a:t>
            </a:r>
            <a:r>
              <a:rPr lang="en-US" dirty="0" err="1">
                <a:latin typeface="Arial"/>
                <a:cs typeface="Arial"/>
              </a:rPr>
              <a:t>an</a:t>
            </a:r>
            <a:r>
              <a:rPr lang="en-US" dirty="0">
                <a:latin typeface="Arial"/>
                <a:cs typeface="Arial"/>
              </a:rPr>
              <a:t>, </a:t>
            </a:r>
            <a:r>
              <a:rPr lang="en-US" spc="-5" dirty="0">
                <a:latin typeface="Arial"/>
                <a:cs typeface="Arial"/>
              </a:rPr>
              <a:t>bonus, </a:t>
            </a:r>
            <a:r>
              <a:rPr lang="en-US" spc="-5" dirty="0" err="1">
                <a:latin typeface="Arial"/>
                <a:cs typeface="Arial"/>
              </a:rPr>
              <a:t>dan</a:t>
            </a:r>
            <a:r>
              <a:rPr lang="en-US" spc="-5" dirty="0">
                <a:latin typeface="Arial"/>
                <a:cs typeface="Arial"/>
              </a:rPr>
              <a:t> </a:t>
            </a:r>
            <a:r>
              <a:rPr lang="en-US" spc="-5" dirty="0" err="1">
                <a:latin typeface="Arial"/>
                <a:cs typeface="Arial"/>
              </a:rPr>
              <a:t>sejenisnya</a:t>
            </a:r>
            <a:r>
              <a:rPr lang="en-US" spc="-5" dirty="0">
                <a:latin typeface="Arial"/>
                <a:cs typeface="Arial"/>
              </a:rPr>
              <a:t> </a:t>
            </a:r>
            <a:r>
              <a:rPr lang="en-US" dirty="0" err="1">
                <a:latin typeface="Arial"/>
                <a:cs typeface="Arial"/>
              </a:rPr>
              <a:t>selain</a:t>
            </a:r>
            <a:r>
              <a:rPr lang="en-US" dirty="0">
                <a:latin typeface="Arial"/>
                <a:cs typeface="Arial"/>
              </a:rPr>
              <a:t> </a:t>
            </a:r>
            <a:r>
              <a:rPr lang="en-US" spc="-5" dirty="0">
                <a:latin typeface="Arial"/>
                <a:cs typeface="Arial"/>
              </a:rPr>
              <a:t>yang </a:t>
            </a:r>
            <a:r>
              <a:rPr lang="en-US" spc="-5" dirty="0" err="1">
                <a:latin typeface="Arial"/>
                <a:cs typeface="Arial"/>
              </a:rPr>
              <a:t>telah</a:t>
            </a:r>
            <a:r>
              <a:rPr lang="en-US" spc="-5" dirty="0">
                <a:latin typeface="Arial"/>
                <a:cs typeface="Arial"/>
              </a:rPr>
              <a:t> </a:t>
            </a:r>
            <a:r>
              <a:rPr lang="en-US" spc="-5" dirty="0" err="1">
                <a:latin typeface="Arial"/>
                <a:cs typeface="Arial"/>
              </a:rPr>
              <a:t>dipotong</a:t>
            </a:r>
            <a:r>
              <a:rPr lang="en-US" spc="-5" dirty="0">
                <a:latin typeface="Arial"/>
                <a:cs typeface="Arial"/>
              </a:rPr>
              <a:t> </a:t>
            </a:r>
            <a:r>
              <a:rPr lang="en-US" dirty="0" err="1">
                <a:latin typeface="Arial"/>
                <a:cs typeface="Arial"/>
              </a:rPr>
              <a:t>PPh</a:t>
            </a:r>
            <a:r>
              <a:rPr lang="en-US" spc="5" dirty="0">
                <a:latin typeface="Arial"/>
                <a:cs typeface="Arial"/>
              </a:rPr>
              <a:t> </a:t>
            </a:r>
            <a:r>
              <a:rPr lang="en-US" dirty="0">
                <a:latin typeface="Arial"/>
                <a:cs typeface="Arial"/>
              </a:rPr>
              <a:t>21.</a:t>
            </a:r>
          </a:p>
          <a:p>
            <a:pPr marL="318770" marR="5080" indent="-285750">
              <a:lnSpc>
                <a:spcPct val="100000"/>
              </a:lnSpc>
              <a:buFont typeface="Wingdings"/>
              <a:buChar char=""/>
              <a:tabLst>
                <a:tab pos="318770" algn="l"/>
                <a:tab pos="319405" algn="l"/>
              </a:tabLst>
            </a:pPr>
            <a:r>
              <a:rPr lang="en-US" spc="-5" dirty="0" err="1">
                <a:latin typeface="Arial"/>
                <a:cs typeface="Arial"/>
              </a:rPr>
              <a:t>Sebesar</a:t>
            </a:r>
            <a:r>
              <a:rPr lang="en-US" spc="-5" dirty="0">
                <a:latin typeface="Arial"/>
                <a:cs typeface="Arial"/>
              </a:rPr>
              <a:t> 2% </a:t>
            </a:r>
            <a:r>
              <a:rPr lang="en-US" spc="-5" dirty="0" err="1">
                <a:latin typeface="Arial"/>
                <a:cs typeface="Arial"/>
              </a:rPr>
              <a:t>dari</a:t>
            </a:r>
            <a:r>
              <a:rPr lang="en-US" spc="-5" dirty="0">
                <a:latin typeface="Arial"/>
                <a:cs typeface="Arial"/>
              </a:rPr>
              <a:t> </a:t>
            </a:r>
            <a:r>
              <a:rPr lang="en-US" dirty="0" err="1">
                <a:latin typeface="Arial"/>
                <a:cs typeface="Arial"/>
              </a:rPr>
              <a:t>jumlah</a:t>
            </a:r>
            <a:r>
              <a:rPr lang="en-US" dirty="0">
                <a:latin typeface="Arial"/>
                <a:cs typeface="Arial"/>
              </a:rPr>
              <a:t> </a:t>
            </a:r>
            <a:r>
              <a:rPr lang="en-US" spc="-5" dirty="0" err="1">
                <a:latin typeface="Arial"/>
                <a:cs typeface="Arial"/>
              </a:rPr>
              <a:t>bruto</a:t>
            </a:r>
            <a:r>
              <a:rPr lang="en-US" spc="-5" dirty="0">
                <a:latin typeface="Arial"/>
                <a:cs typeface="Arial"/>
              </a:rPr>
              <a:t> </a:t>
            </a:r>
            <a:r>
              <a:rPr lang="en-US" spc="-5" dirty="0" err="1">
                <a:latin typeface="Arial"/>
                <a:cs typeface="Arial"/>
              </a:rPr>
              <a:t>pada</a:t>
            </a:r>
            <a:r>
              <a:rPr lang="en-US" spc="-5" dirty="0">
                <a:latin typeface="Arial"/>
                <a:cs typeface="Arial"/>
              </a:rPr>
              <a:t>: (1) </a:t>
            </a:r>
            <a:r>
              <a:rPr lang="en-US" spc="-5" dirty="0" err="1">
                <a:latin typeface="Arial"/>
                <a:cs typeface="Arial"/>
              </a:rPr>
              <a:t>sewa</a:t>
            </a:r>
            <a:r>
              <a:rPr lang="en-US" spc="-5" dirty="0">
                <a:latin typeface="Arial"/>
                <a:cs typeface="Arial"/>
              </a:rPr>
              <a:t> </a:t>
            </a:r>
            <a:r>
              <a:rPr lang="en-US" spc="-5" dirty="0" err="1">
                <a:latin typeface="Arial"/>
                <a:cs typeface="Arial"/>
              </a:rPr>
              <a:t>dan</a:t>
            </a:r>
            <a:r>
              <a:rPr lang="en-US" spc="-5" dirty="0">
                <a:latin typeface="Arial"/>
                <a:cs typeface="Arial"/>
              </a:rPr>
              <a:t> </a:t>
            </a:r>
            <a:r>
              <a:rPr lang="en-US" spc="-5" dirty="0" err="1">
                <a:latin typeface="Arial"/>
                <a:cs typeface="Arial"/>
              </a:rPr>
              <a:t>penghasilan</a:t>
            </a:r>
            <a:r>
              <a:rPr lang="en-US" spc="-5" dirty="0">
                <a:latin typeface="Arial"/>
                <a:cs typeface="Arial"/>
              </a:rPr>
              <a:t> lain </a:t>
            </a:r>
            <a:r>
              <a:rPr lang="en-US" spc="-5" dirty="0" err="1">
                <a:latin typeface="Arial"/>
                <a:cs typeface="Arial"/>
              </a:rPr>
              <a:t>sehubungan</a:t>
            </a:r>
            <a:r>
              <a:rPr lang="en-US" spc="-5" dirty="0">
                <a:latin typeface="Arial"/>
                <a:cs typeface="Arial"/>
              </a:rPr>
              <a:t>  </a:t>
            </a:r>
            <a:r>
              <a:rPr lang="en-US" spc="-5" dirty="0" err="1">
                <a:latin typeface="Arial"/>
                <a:cs typeface="Arial"/>
              </a:rPr>
              <a:t>dengan</a:t>
            </a:r>
            <a:r>
              <a:rPr lang="en-US" spc="-5" dirty="0">
                <a:latin typeface="Arial"/>
                <a:cs typeface="Arial"/>
              </a:rPr>
              <a:t> </a:t>
            </a:r>
            <a:r>
              <a:rPr lang="en-US" spc="-5" dirty="0" err="1">
                <a:latin typeface="Arial"/>
                <a:cs typeface="Arial"/>
              </a:rPr>
              <a:t>penggunaan</a:t>
            </a:r>
            <a:r>
              <a:rPr lang="en-US" spc="-5" dirty="0">
                <a:latin typeface="Arial"/>
                <a:cs typeface="Arial"/>
              </a:rPr>
              <a:t> </a:t>
            </a:r>
            <a:r>
              <a:rPr lang="en-US" dirty="0" err="1">
                <a:latin typeface="Arial"/>
                <a:cs typeface="Arial"/>
              </a:rPr>
              <a:t>harta</a:t>
            </a:r>
            <a:r>
              <a:rPr lang="en-US" dirty="0">
                <a:latin typeface="Arial"/>
                <a:cs typeface="Arial"/>
              </a:rPr>
              <a:t>, </a:t>
            </a:r>
            <a:r>
              <a:rPr lang="en-US" spc="-5" dirty="0" err="1">
                <a:latin typeface="Arial"/>
                <a:cs typeface="Arial"/>
              </a:rPr>
              <a:t>kecuali</a:t>
            </a:r>
            <a:r>
              <a:rPr lang="en-US" spc="-5" dirty="0">
                <a:latin typeface="Arial"/>
                <a:cs typeface="Arial"/>
              </a:rPr>
              <a:t> </a:t>
            </a:r>
            <a:r>
              <a:rPr lang="en-US" spc="-5" dirty="0" err="1">
                <a:latin typeface="Arial"/>
                <a:cs typeface="Arial"/>
              </a:rPr>
              <a:t>sewa</a:t>
            </a:r>
            <a:r>
              <a:rPr lang="en-US" spc="-5" dirty="0">
                <a:latin typeface="Arial"/>
                <a:cs typeface="Arial"/>
              </a:rPr>
              <a:t> </a:t>
            </a:r>
            <a:r>
              <a:rPr lang="en-US" spc="-5" dirty="0" err="1">
                <a:latin typeface="Arial"/>
                <a:cs typeface="Arial"/>
              </a:rPr>
              <a:t>dan</a:t>
            </a:r>
            <a:r>
              <a:rPr lang="en-US" spc="-5" dirty="0">
                <a:latin typeface="Arial"/>
                <a:cs typeface="Arial"/>
              </a:rPr>
              <a:t> </a:t>
            </a:r>
            <a:r>
              <a:rPr lang="en-US" dirty="0" err="1">
                <a:latin typeface="Arial"/>
                <a:cs typeface="Arial"/>
              </a:rPr>
              <a:t>penghasilan</a:t>
            </a:r>
            <a:r>
              <a:rPr lang="en-US" dirty="0">
                <a:latin typeface="Arial"/>
                <a:cs typeface="Arial"/>
              </a:rPr>
              <a:t> </a:t>
            </a:r>
            <a:r>
              <a:rPr lang="en-US" spc="-5" dirty="0">
                <a:latin typeface="Arial"/>
                <a:cs typeface="Arial"/>
              </a:rPr>
              <a:t>lain </a:t>
            </a:r>
            <a:r>
              <a:rPr lang="en-US" spc="-5" dirty="0" err="1">
                <a:latin typeface="Arial"/>
                <a:cs typeface="Arial"/>
              </a:rPr>
              <a:t>sehubungan</a:t>
            </a:r>
            <a:r>
              <a:rPr lang="en-US" spc="-5" dirty="0">
                <a:latin typeface="Arial"/>
                <a:cs typeface="Arial"/>
              </a:rPr>
              <a:t>  </a:t>
            </a:r>
            <a:r>
              <a:rPr lang="en-US" spc="-5" dirty="0" err="1">
                <a:latin typeface="Arial"/>
                <a:cs typeface="Arial"/>
              </a:rPr>
              <a:t>dengan</a:t>
            </a:r>
            <a:r>
              <a:rPr lang="en-US" spc="-5" dirty="0">
                <a:latin typeface="Arial"/>
                <a:cs typeface="Arial"/>
              </a:rPr>
              <a:t> </a:t>
            </a:r>
            <a:r>
              <a:rPr lang="en-US" spc="-5" dirty="0" err="1">
                <a:latin typeface="Arial"/>
                <a:cs typeface="Arial"/>
              </a:rPr>
              <a:t>penggunaan</a:t>
            </a:r>
            <a:r>
              <a:rPr lang="en-US" spc="-5" dirty="0">
                <a:latin typeface="Arial"/>
                <a:cs typeface="Arial"/>
              </a:rPr>
              <a:t> </a:t>
            </a:r>
            <a:r>
              <a:rPr lang="en-US" spc="-5" dirty="0" err="1">
                <a:latin typeface="Arial"/>
                <a:cs typeface="Arial"/>
              </a:rPr>
              <a:t>harta</a:t>
            </a:r>
            <a:r>
              <a:rPr lang="en-US" spc="-5" dirty="0">
                <a:latin typeface="Arial"/>
                <a:cs typeface="Arial"/>
              </a:rPr>
              <a:t> yang </a:t>
            </a:r>
            <a:r>
              <a:rPr lang="en-US" spc="-5" dirty="0" err="1">
                <a:latin typeface="Arial"/>
                <a:cs typeface="Arial"/>
              </a:rPr>
              <a:t>telah</a:t>
            </a:r>
            <a:r>
              <a:rPr lang="en-US" spc="-5" dirty="0">
                <a:latin typeface="Arial"/>
                <a:cs typeface="Arial"/>
              </a:rPr>
              <a:t> </a:t>
            </a:r>
            <a:r>
              <a:rPr lang="en-US" spc="-5" dirty="0" err="1">
                <a:latin typeface="Arial"/>
                <a:cs typeface="Arial"/>
              </a:rPr>
              <a:t>dikenai</a:t>
            </a:r>
            <a:r>
              <a:rPr lang="en-US" spc="-5" dirty="0">
                <a:latin typeface="Arial"/>
                <a:cs typeface="Arial"/>
              </a:rPr>
              <a:t> </a:t>
            </a:r>
            <a:r>
              <a:rPr lang="en-US" spc="-5" dirty="0" err="1">
                <a:latin typeface="Arial"/>
                <a:cs typeface="Arial"/>
              </a:rPr>
              <a:t>Pajak</a:t>
            </a:r>
            <a:r>
              <a:rPr lang="en-US" spc="-5" dirty="0">
                <a:latin typeface="Arial"/>
                <a:cs typeface="Arial"/>
              </a:rPr>
              <a:t> </a:t>
            </a:r>
            <a:r>
              <a:rPr lang="en-US" spc="-5" dirty="0" err="1">
                <a:latin typeface="Arial"/>
                <a:cs typeface="Arial"/>
              </a:rPr>
              <a:t>Penghasilan</a:t>
            </a:r>
            <a:r>
              <a:rPr lang="en-US" spc="-5" dirty="0">
                <a:latin typeface="Arial"/>
                <a:cs typeface="Arial"/>
              </a:rPr>
              <a:t> </a:t>
            </a:r>
            <a:r>
              <a:rPr lang="en-US" spc="-5" dirty="0" err="1">
                <a:latin typeface="Arial"/>
                <a:cs typeface="Arial"/>
              </a:rPr>
              <a:t>sebagaimana</a:t>
            </a:r>
            <a:r>
              <a:rPr lang="en-US" spc="-5" dirty="0">
                <a:latin typeface="Arial"/>
                <a:cs typeface="Arial"/>
              </a:rPr>
              <a:t>  </a:t>
            </a:r>
            <a:r>
              <a:rPr lang="en-US" spc="-5" dirty="0" err="1">
                <a:latin typeface="Arial"/>
                <a:cs typeface="Arial"/>
              </a:rPr>
              <a:t>dimaksud</a:t>
            </a:r>
            <a:r>
              <a:rPr lang="en-US" spc="-5" dirty="0">
                <a:latin typeface="Arial"/>
                <a:cs typeface="Arial"/>
              </a:rPr>
              <a:t> </a:t>
            </a:r>
            <a:r>
              <a:rPr lang="en-US" spc="-5" dirty="0" err="1">
                <a:latin typeface="Arial"/>
                <a:cs typeface="Arial"/>
              </a:rPr>
              <a:t>dalam</a:t>
            </a:r>
            <a:r>
              <a:rPr lang="en-US" spc="-5" dirty="0">
                <a:latin typeface="Arial"/>
                <a:cs typeface="Arial"/>
              </a:rPr>
              <a:t> </a:t>
            </a:r>
            <a:r>
              <a:rPr lang="en-US" spc="-5" dirty="0" err="1">
                <a:latin typeface="Arial"/>
                <a:cs typeface="Arial"/>
              </a:rPr>
              <a:t>Pasal</a:t>
            </a:r>
            <a:r>
              <a:rPr lang="en-US" spc="-5" dirty="0">
                <a:latin typeface="Arial"/>
                <a:cs typeface="Arial"/>
              </a:rPr>
              <a:t> 4 </a:t>
            </a:r>
            <a:r>
              <a:rPr lang="en-US" dirty="0" err="1">
                <a:latin typeface="Arial"/>
                <a:cs typeface="Arial"/>
              </a:rPr>
              <a:t>ayat</a:t>
            </a:r>
            <a:r>
              <a:rPr lang="en-US" dirty="0">
                <a:latin typeface="Arial"/>
                <a:cs typeface="Arial"/>
              </a:rPr>
              <a:t> 2, </a:t>
            </a:r>
            <a:r>
              <a:rPr lang="en-US" spc="-5" dirty="0" err="1">
                <a:latin typeface="Arial"/>
                <a:cs typeface="Arial"/>
              </a:rPr>
              <a:t>dan</a:t>
            </a:r>
            <a:r>
              <a:rPr lang="en-US" spc="-5" dirty="0">
                <a:latin typeface="Arial"/>
                <a:cs typeface="Arial"/>
              </a:rPr>
              <a:t> (2) </a:t>
            </a:r>
            <a:r>
              <a:rPr lang="en-US" dirty="0" err="1">
                <a:latin typeface="Arial"/>
                <a:cs typeface="Arial"/>
              </a:rPr>
              <a:t>imbalan</a:t>
            </a:r>
            <a:r>
              <a:rPr lang="en-US" dirty="0">
                <a:latin typeface="Arial"/>
                <a:cs typeface="Arial"/>
              </a:rPr>
              <a:t> </a:t>
            </a:r>
            <a:r>
              <a:rPr lang="en-US" spc="-5" dirty="0" err="1">
                <a:latin typeface="Arial"/>
                <a:cs typeface="Arial"/>
              </a:rPr>
              <a:t>sehubungan</a:t>
            </a:r>
            <a:r>
              <a:rPr lang="en-US" spc="-5" dirty="0">
                <a:latin typeface="Arial"/>
                <a:cs typeface="Arial"/>
              </a:rPr>
              <a:t> </a:t>
            </a:r>
            <a:r>
              <a:rPr lang="en-US" spc="-5" dirty="0" err="1">
                <a:latin typeface="Arial"/>
                <a:cs typeface="Arial"/>
              </a:rPr>
              <a:t>dengan</a:t>
            </a:r>
            <a:r>
              <a:rPr lang="en-US" spc="-5" dirty="0">
                <a:latin typeface="Arial"/>
                <a:cs typeface="Arial"/>
              </a:rPr>
              <a:t> </a:t>
            </a:r>
            <a:r>
              <a:rPr lang="en-US" spc="-5" dirty="0" err="1">
                <a:latin typeface="Arial"/>
                <a:cs typeface="Arial"/>
              </a:rPr>
              <a:t>jasa</a:t>
            </a:r>
            <a:r>
              <a:rPr lang="en-US" spc="-5" dirty="0">
                <a:latin typeface="Arial"/>
                <a:cs typeface="Arial"/>
              </a:rPr>
              <a:t> </a:t>
            </a:r>
            <a:r>
              <a:rPr lang="en-US" spc="-5" dirty="0" err="1">
                <a:latin typeface="Arial"/>
                <a:cs typeface="Arial"/>
              </a:rPr>
              <a:t>teknik</a:t>
            </a:r>
            <a:r>
              <a:rPr lang="en-US" spc="-5" dirty="0">
                <a:latin typeface="Arial"/>
                <a:cs typeface="Arial"/>
              </a:rPr>
              <a:t>,  </a:t>
            </a:r>
            <a:r>
              <a:rPr lang="en-US" spc="-5" dirty="0" err="1">
                <a:latin typeface="Arial"/>
                <a:cs typeface="Arial"/>
              </a:rPr>
              <a:t>jasa</a:t>
            </a:r>
            <a:r>
              <a:rPr lang="en-US" spc="-5" dirty="0">
                <a:latin typeface="Arial"/>
                <a:cs typeface="Arial"/>
              </a:rPr>
              <a:t> </a:t>
            </a:r>
            <a:r>
              <a:rPr lang="en-US" spc="-5" dirty="0" err="1">
                <a:latin typeface="Arial"/>
                <a:cs typeface="Arial"/>
              </a:rPr>
              <a:t>manajemen</a:t>
            </a:r>
            <a:r>
              <a:rPr lang="en-US" spc="-5" dirty="0">
                <a:latin typeface="Arial"/>
                <a:cs typeface="Arial"/>
              </a:rPr>
              <a:t>, </a:t>
            </a:r>
            <a:r>
              <a:rPr lang="en-US" spc="-5" dirty="0" err="1">
                <a:latin typeface="Arial"/>
                <a:cs typeface="Arial"/>
              </a:rPr>
              <a:t>jasa</a:t>
            </a:r>
            <a:r>
              <a:rPr lang="en-US" spc="-5" dirty="0">
                <a:latin typeface="Arial"/>
                <a:cs typeface="Arial"/>
              </a:rPr>
              <a:t> </a:t>
            </a:r>
            <a:r>
              <a:rPr lang="en-US" dirty="0" err="1">
                <a:latin typeface="Arial"/>
                <a:cs typeface="Arial"/>
              </a:rPr>
              <a:t>konstruksi</a:t>
            </a:r>
            <a:r>
              <a:rPr lang="en-US" dirty="0">
                <a:latin typeface="Arial"/>
                <a:cs typeface="Arial"/>
              </a:rPr>
              <a:t>, </a:t>
            </a:r>
            <a:r>
              <a:rPr lang="en-US" spc="-5" dirty="0" err="1">
                <a:latin typeface="Arial"/>
                <a:cs typeface="Arial"/>
              </a:rPr>
              <a:t>jasa</a:t>
            </a:r>
            <a:r>
              <a:rPr lang="en-US" spc="-5" dirty="0">
                <a:latin typeface="Arial"/>
                <a:cs typeface="Arial"/>
              </a:rPr>
              <a:t> </a:t>
            </a:r>
            <a:r>
              <a:rPr lang="en-US" spc="-5" dirty="0" err="1">
                <a:latin typeface="Arial"/>
                <a:cs typeface="Arial"/>
              </a:rPr>
              <a:t>konsultan</a:t>
            </a:r>
            <a:r>
              <a:rPr lang="en-US" spc="-5" dirty="0">
                <a:latin typeface="Arial"/>
                <a:cs typeface="Arial"/>
              </a:rPr>
              <a:t>, </a:t>
            </a:r>
            <a:r>
              <a:rPr lang="en-US" spc="-5" dirty="0" err="1">
                <a:latin typeface="Arial"/>
                <a:cs typeface="Arial"/>
              </a:rPr>
              <a:t>dan</a:t>
            </a:r>
            <a:r>
              <a:rPr lang="en-US" spc="-5" dirty="0">
                <a:latin typeface="Arial"/>
                <a:cs typeface="Arial"/>
              </a:rPr>
              <a:t> </a:t>
            </a:r>
            <a:r>
              <a:rPr lang="en-US" spc="-5" dirty="0" err="1">
                <a:latin typeface="Arial"/>
                <a:cs typeface="Arial"/>
              </a:rPr>
              <a:t>jasa</a:t>
            </a:r>
            <a:r>
              <a:rPr lang="en-US" spc="-5" dirty="0">
                <a:latin typeface="Arial"/>
                <a:cs typeface="Arial"/>
              </a:rPr>
              <a:t> lain </a:t>
            </a:r>
            <a:r>
              <a:rPr lang="en-US" spc="-5" dirty="0" err="1">
                <a:latin typeface="Arial"/>
                <a:cs typeface="Arial"/>
              </a:rPr>
              <a:t>selain</a:t>
            </a:r>
            <a:r>
              <a:rPr lang="en-US" spc="-5" dirty="0">
                <a:latin typeface="Arial"/>
                <a:cs typeface="Arial"/>
              </a:rPr>
              <a:t> </a:t>
            </a:r>
            <a:r>
              <a:rPr lang="en-US" spc="-5" dirty="0" err="1">
                <a:latin typeface="Arial"/>
                <a:cs typeface="Arial"/>
              </a:rPr>
              <a:t>jasa</a:t>
            </a:r>
            <a:r>
              <a:rPr lang="en-US" spc="-5" dirty="0">
                <a:latin typeface="Arial"/>
                <a:cs typeface="Arial"/>
              </a:rPr>
              <a:t> yang  </a:t>
            </a:r>
            <a:r>
              <a:rPr lang="en-US" spc="-5" dirty="0" err="1">
                <a:latin typeface="Arial"/>
                <a:cs typeface="Arial"/>
              </a:rPr>
              <a:t>telah</a:t>
            </a:r>
            <a:r>
              <a:rPr lang="en-US" spc="-5" dirty="0">
                <a:latin typeface="Arial"/>
                <a:cs typeface="Arial"/>
              </a:rPr>
              <a:t> </a:t>
            </a:r>
            <a:r>
              <a:rPr lang="en-US" spc="-5" dirty="0" err="1">
                <a:latin typeface="Arial"/>
                <a:cs typeface="Arial"/>
              </a:rPr>
              <a:t>dipotong</a:t>
            </a:r>
            <a:r>
              <a:rPr lang="en-US" spc="-5" dirty="0">
                <a:latin typeface="Arial"/>
                <a:cs typeface="Arial"/>
              </a:rPr>
              <a:t> </a:t>
            </a:r>
            <a:r>
              <a:rPr lang="en-US" spc="-5" dirty="0" err="1">
                <a:latin typeface="Arial"/>
                <a:cs typeface="Arial"/>
              </a:rPr>
              <a:t>sesuai</a:t>
            </a:r>
            <a:r>
              <a:rPr lang="en-US" spc="-5" dirty="0">
                <a:latin typeface="Arial"/>
                <a:cs typeface="Arial"/>
              </a:rPr>
              <a:t> </a:t>
            </a:r>
            <a:r>
              <a:rPr lang="en-US" dirty="0" err="1">
                <a:latin typeface="Arial"/>
                <a:cs typeface="Arial"/>
              </a:rPr>
              <a:t>PPh</a:t>
            </a:r>
            <a:r>
              <a:rPr lang="en-US" spc="-10" dirty="0">
                <a:latin typeface="Arial"/>
                <a:cs typeface="Arial"/>
              </a:rPr>
              <a:t> </a:t>
            </a:r>
            <a:r>
              <a:rPr lang="en-US" dirty="0">
                <a:latin typeface="Arial"/>
                <a:cs typeface="Arial"/>
              </a:rPr>
              <a:t>21.</a:t>
            </a:r>
          </a:p>
          <a:p>
            <a:pPr marL="318770" marR="5080" indent="-285750">
              <a:lnSpc>
                <a:spcPct val="100000"/>
              </a:lnSpc>
              <a:buFont typeface="Wingdings"/>
              <a:buChar char=""/>
              <a:tabLst>
                <a:tab pos="318770" algn="l"/>
                <a:tab pos="319405" algn="l"/>
              </a:tabLst>
            </a:pPr>
            <a:endParaRPr lang="en-US" dirty="0">
              <a:latin typeface="Arial"/>
              <a:cs typeface="Arial"/>
            </a:endParaRPr>
          </a:p>
          <a:p>
            <a:pPr>
              <a:buNone/>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Nomor</a:t>
            </a:r>
            <a:r>
              <a:rPr lang="en-US" b="1" dirty="0"/>
              <a:t> 68/PMK.03/2020 </a:t>
            </a:r>
            <a:r>
              <a:rPr lang="en-US" b="1" dirty="0" err="1"/>
              <a:t>tentang</a:t>
            </a:r>
            <a:r>
              <a:rPr lang="en-US" b="1" dirty="0"/>
              <a:t> </a:t>
            </a:r>
            <a:r>
              <a:rPr lang="en-US" b="1" dirty="0" err="1"/>
              <a:t>perlakuan</a:t>
            </a:r>
            <a:r>
              <a:rPr lang="en-US" b="1" dirty="0"/>
              <a:t> </a:t>
            </a:r>
            <a:r>
              <a:rPr lang="en-US" b="1" dirty="0" err="1"/>
              <a:t>pajak</a:t>
            </a:r>
            <a:r>
              <a:rPr lang="en-US" b="1" dirty="0"/>
              <a:t> </a:t>
            </a:r>
            <a:r>
              <a:rPr lang="en-US" b="1" dirty="0" err="1"/>
              <a:t>penghasilan</a:t>
            </a:r>
            <a:r>
              <a:rPr lang="en-US" b="1" dirty="0"/>
              <a:t> </a:t>
            </a:r>
            <a:r>
              <a:rPr lang="en-US" b="1" dirty="0" err="1"/>
              <a:t>atas</a:t>
            </a:r>
            <a:r>
              <a:rPr lang="en-US" b="1" dirty="0"/>
              <a:t> </a:t>
            </a:r>
            <a:r>
              <a:rPr lang="en-US" b="1" dirty="0" err="1"/>
              <a:t>beasiswa</a:t>
            </a:r>
            <a:r>
              <a:rPr lang="en-US" b="1" dirty="0"/>
              <a:t> </a:t>
            </a:r>
            <a:r>
              <a:rPr lang="en-US" b="1" dirty="0" err="1"/>
              <a:t>Pasal</a:t>
            </a:r>
            <a:r>
              <a:rPr lang="en-US" b="1" dirty="0"/>
              <a:t> 4</a:t>
            </a:r>
          </a:p>
        </p:txBody>
      </p:sp>
      <p:sp>
        <p:nvSpPr>
          <p:cNvPr id="3" name="Content Placeholder 2"/>
          <p:cNvSpPr>
            <a:spLocks noGrp="1"/>
          </p:cNvSpPr>
          <p:nvPr>
            <p:ph idx="1"/>
          </p:nvPr>
        </p:nvSpPr>
        <p:spPr/>
        <p:txBody>
          <a:bodyPr/>
          <a:lstStyle/>
          <a:p>
            <a:r>
              <a:rPr lang="en-US" dirty="0" err="1"/>
              <a:t>Sisa</a:t>
            </a:r>
            <a:r>
              <a:rPr lang="en-US" dirty="0"/>
              <a:t> </a:t>
            </a:r>
            <a:r>
              <a:rPr lang="en-US" dirty="0" err="1"/>
              <a:t>lebih</a:t>
            </a:r>
            <a:r>
              <a:rPr lang="en-US" dirty="0"/>
              <a:t> yang </a:t>
            </a:r>
            <a:r>
              <a:rPr lang="en-US" dirty="0" err="1"/>
              <a:t>diterima</a:t>
            </a:r>
            <a:r>
              <a:rPr lang="en-US" dirty="0"/>
              <a:t> </a:t>
            </a:r>
            <a:r>
              <a:rPr lang="en-US" dirty="0" err="1"/>
              <a:t>atau</a:t>
            </a:r>
            <a:r>
              <a:rPr lang="en-US" dirty="0"/>
              <a:t> </a:t>
            </a:r>
            <a:r>
              <a:rPr lang="en-US" dirty="0" err="1"/>
              <a:t>diperoleh</a:t>
            </a:r>
            <a:r>
              <a:rPr lang="en-US" dirty="0"/>
              <a:t> </a:t>
            </a:r>
            <a:r>
              <a:rPr lang="en-US" dirty="0" err="1"/>
              <a:t>Badan</a:t>
            </a:r>
            <a:r>
              <a:rPr lang="en-US" dirty="0"/>
              <a:t> </a:t>
            </a:r>
            <a:r>
              <a:rPr lang="en-US" dirty="0" err="1"/>
              <a:t>atau</a:t>
            </a:r>
            <a:r>
              <a:rPr lang="en-US" dirty="0"/>
              <a:t> </a:t>
            </a:r>
            <a:r>
              <a:rPr lang="en-US" dirty="0" err="1"/>
              <a:t>Lembaga</a:t>
            </a:r>
            <a:r>
              <a:rPr lang="en-US" dirty="0"/>
              <a:t>, </a:t>
            </a:r>
            <a:r>
              <a:rPr lang="en-US" b="1" dirty="0" err="1"/>
              <a:t>dikecualikan</a:t>
            </a:r>
            <a:r>
              <a:rPr lang="en-US" b="1" dirty="0"/>
              <a:t> </a:t>
            </a:r>
            <a:r>
              <a:rPr lang="en-US" b="1" dirty="0" err="1"/>
              <a:t>sebagai</a:t>
            </a:r>
            <a:r>
              <a:rPr lang="en-US" b="1" dirty="0"/>
              <a:t> </a:t>
            </a:r>
            <a:r>
              <a:rPr lang="en-US" b="1" dirty="0" err="1"/>
              <a:t>objek</a:t>
            </a:r>
            <a:r>
              <a:rPr lang="en-US" b="1" dirty="0"/>
              <a:t> </a:t>
            </a:r>
            <a:r>
              <a:rPr lang="en-US" b="1" dirty="0" err="1"/>
              <a:t>pajak</a:t>
            </a:r>
            <a:r>
              <a:rPr lang="en-US" b="1" dirty="0"/>
              <a:t> </a:t>
            </a:r>
            <a:r>
              <a:rPr lang="en-US" b="1" dirty="0" err="1"/>
              <a:t>penghasilan</a:t>
            </a:r>
            <a:r>
              <a:rPr lang="en-US" b="1" dirty="0"/>
              <a:t> </a:t>
            </a:r>
            <a:r>
              <a:rPr lang="en-US" dirty="0" err="1"/>
              <a:t>apabila</a:t>
            </a:r>
            <a:r>
              <a:rPr lang="en-US" dirty="0"/>
              <a:t> </a:t>
            </a:r>
            <a:r>
              <a:rPr lang="en-US" dirty="0" err="1"/>
              <a:t>sebesar</a:t>
            </a:r>
            <a:r>
              <a:rPr lang="en-US" dirty="0"/>
              <a:t> </a:t>
            </a:r>
            <a:r>
              <a:rPr lang="en-US" dirty="0" err="1"/>
              <a:t>jumlah</a:t>
            </a:r>
            <a:r>
              <a:rPr lang="en-US" dirty="0"/>
              <a:t> </a:t>
            </a:r>
            <a:r>
              <a:rPr lang="en-US" dirty="0" err="1"/>
              <a:t>sisa</a:t>
            </a:r>
            <a:r>
              <a:rPr lang="en-US" dirty="0"/>
              <a:t> </a:t>
            </a:r>
            <a:r>
              <a:rPr lang="en-US" dirty="0" err="1"/>
              <a:t>lebih</a:t>
            </a:r>
            <a:r>
              <a:rPr lang="en-US" dirty="0"/>
              <a:t> </a:t>
            </a:r>
            <a:r>
              <a:rPr lang="en-US" dirty="0" err="1"/>
              <a:t>digunakan</a:t>
            </a:r>
            <a:r>
              <a:rPr lang="en-US" dirty="0"/>
              <a:t> </a:t>
            </a:r>
            <a:r>
              <a:rPr lang="en-US" dirty="0" err="1"/>
              <a:t>untuk</a:t>
            </a:r>
            <a:r>
              <a:rPr lang="en-US" dirty="0"/>
              <a:t>: a. </a:t>
            </a:r>
            <a:r>
              <a:rPr lang="en-US" dirty="0" err="1"/>
              <a:t>pembangunan</a:t>
            </a:r>
            <a:r>
              <a:rPr lang="en-US" dirty="0"/>
              <a:t> </a:t>
            </a:r>
            <a:r>
              <a:rPr lang="en-US" dirty="0" err="1"/>
              <a:t>dan</a:t>
            </a:r>
            <a:r>
              <a:rPr lang="en-US" dirty="0"/>
              <a:t>/</a:t>
            </a:r>
            <a:r>
              <a:rPr lang="en-US" dirty="0" err="1"/>
              <a:t>atau</a:t>
            </a:r>
            <a:r>
              <a:rPr lang="en-US" dirty="0"/>
              <a:t> </a:t>
            </a:r>
            <a:r>
              <a:rPr lang="en-US" dirty="0" err="1"/>
              <a:t>pengadaan</a:t>
            </a:r>
            <a:r>
              <a:rPr lang="en-US" dirty="0"/>
              <a:t> </a:t>
            </a:r>
            <a:r>
              <a:rPr lang="en-US" dirty="0" err="1"/>
              <a:t>sarana</a:t>
            </a:r>
            <a:r>
              <a:rPr lang="en-US" dirty="0"/>
              <a:t> </a:t>
            </a:r>
            <a:r>
              <a:rPr lang="en-US" dirty="0" err="1"/>
              <a:t>dan</a:t>
            </a:r>
            <a:r>
              <a:rPr lang="en-US" dirty="0"/>
              <a:t> </a:t>
            </a:r>
            <a:r>
              <a:rPr lang="en-US" dirty="0" err="1"/>
              <a:t>prasarana</a:t>
            </a:r>
            <a:r>
              <a:rPr lang="en-US" dirty="0"/>
              <a:t> </a:t>
            </a:r>
            <a:r>
              <a:rPr lang="en-US" dirty="0" err="1"/>
              <a:t>kegiatan</a:t>
            </a:r>
            <a:r>
              <a:rPr lang="en-US" dirty="0"/>
              <a:t> </a:t>
            </a:r>
            <a:r>
              <a:rPr lang="en-US" dirty="0" err="1"/>
              <a:t>pendidikan</a:t>
            </a:r>
            <a:r>
              <a:rPr lang="en-US" dirty="0"/>
              <a:t> </a:t>
            </a:r>
            <a:r>
              <a:rPr lang="en-US" dirty="0" err="1"/>
              <a:t>dan</a:t>
            </a:r>
            <a:r>
              <a:rPr lang="en-US" dirty="0"/>
              <a:t>/ </a:t>
            </a:r>
            <a:r>
              <a:rPr lang="en-US" dirty="0" err="1"/>
              <a:t>atau</a:t>
            </a:r>
            <a:r>
              <a:rPr lang="en-US" dirty="0"/>
              <a:t> </a:t>
            </a:r>
            <a:r>
              <a:rPr lang="en-US" dirty="0" err="1"/>
              <a:t>penelitian</a:t>
            </a:r>
            <a:r>
              <a:rPr lang="en-US" dirty="0"/>
              <a:t> </a:t>
            </a:r>
            <a:r>
              <a:rPr lang="en-US" dirty="0" err="1"/>
              <a:t>dan</a:t>
            </a:r>
            <a:r>
              <a:rPr lang="en-US" dirty="0"/>
              <a:t> </a:t>
            </a:r>
            <a:r>
              <a:rPr lang="en-US" dirty="0" err="1"/>
              <a:t>pengembangan</a:t>
            </a:r>
            <a:r>
              <a:rPr lang="en-US" dirty="0"/>
              <a:t>; </a:t>
            </a:r>
            <a:r>
              <a:rPr lang="en-US" dirty="0" err="1"/>
              <a:t>dan</a:t>
            </a:r>
            <a:r>
              <a:rPr lang="en-US" dirty="0"/>
              <a:t> b. </a:t>
            </a:r>
            <a:r>
              <a:rPr lang="en-US" dirty="0" err="1"/>
              <a:t>dilakukan</a:t>
            </a:r>
            <a:r>
              <a:rPr lang="en-US" dirty="0"/>
              <a:t> paling lama </a:t>
            </a:r>
            <a:r>
              <a:rPr lang="en-US" dirty="0" err="1"/>
              <a:t>dalamjangka</a:t>
            </a:r>
            <a:r>
              <a:rPr lang="en-US" dirty="0"/>
              <a:t> </a:t>
            </a:r>
            <a:r>
              <a:rPr lang="en-US" dirty="0" err="1"/>
              <a:t>waktu</a:t>
            </a:r>
            <a:r>
              <a:rPr lang="en-US" dirty="0"/>
              <a:t> 4 (</a:t>
            </a:r>
            <a:r>
              <a:rPr lang="en-US" dirty="0" err="1"/>
              <a:t>empat</a:t>
            </a:r>
            <a:r>
              <a:rPr lang="en-US" dirty="0"/>
              <a:t>) </a:t>
            </a:r>
            <a:r>
              <a:rPr lang="en-US" dirty="0" err="1"/>
              <a:t>tahun</a:t>
            </a:r>
            <a:r>
              <a:rPr lang="en-US" dirty="0"/>
              <a:t> </a:t>
            </a:r>
            <a:r>
              <a:rPr lang="en-US" dirty="0" err="1"/>
              <a:t>sejak</a:t>
            </a:r>
            <a:r>
              <a:rPr lang="en-US" dirty="0"/>
              <a:t> </a:t>
            </a:r>
            <a:r>
              <a:rPr lang="en-US" dirty="0" err="1"/>
              <a:t>sisa</a:t>
            </a:r>
            <a:r>
              <a:rPr lang="en-US" dirty="0"/>
              <a:t> </a:t>
            </a:r>
            <a:r>
              <a:rPr lang="en-US" dirty="0" err="1"/>
              <a:t>lebih</a:t>
            </a:r>
            <a:r>
              <a:rPr lang="en-US" dirty="0"/>
              <a:t> </a:t>
            </a:r>
            <a:r>
              <a:rPr lang="en-US" dirty="0" err="1"/>
              <a:t>diterima</a:t>
            </a:r>
            <a:r>
              <a:rPr lang="en-US" dirty="0"/>
              <a:t> </a:t>
            </a:r>
            <a:r>
              <a:rPr lang="en-US" dirty="0" err="1"/>
              <a:t>atau</a:t>
            </a:r>
            <a:r>
              <a:rPr lang="en-US" dirty="0"/>
              <a:t> </a:t>
            </a:r>
            <a:r>
              <a:rPr lang="en-US" dirty="0" err="1"/>
              <a:t>diperoleh</a:t>
            </a:r>
            <a:r>
              <a:rPr lang="en-US" dirty="0"/>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Nomor</a:t>
            </a:r>
            <a:r>
              <a:rPr lang="en-US" b="1" dirty="0"/>
              <a:t> 68/PMK.03/2020 </a:t>
            </a:r>
            <a:r>
              <a:rPr lang="en-US" b="1" dirty="0" err="1"/>
              <a:t>tentang</a:t>
            </a:r>
            <a:r>
              <a:rPr lang="en-US" b="1" dirty="0"/>
              <a:t> </a:t>
            </a:r>
            <a:r>
              <a:rPr lang="en-US" b="1" dirty="0" err="1"/>
              <a:t>perlakuan</a:t>
            </a:r>
            <a:r>
              <a:rPr lang="en-US" b="1" dirty="0"/>
              <a:t> </a:t>
            </a:r>
            <a:r>
              <a:rPr lang="en-US" b="1" dirty="0" err="1"/>
              <a:t>pajak</a:t>
            </a:r>
            <a:r>
              <a:rPr lang="en-US" b="1" dirty="0"/>
              <a:t> </a:t>
            </a:r>
            <a:r>
              <a:rPr lang="en-US" b="1" dirty="0" err="1"/>
              <a:t>penghasilan</a:t>
            </a:r>
            <a:r>
              <a:rPr lang="en-US" b="1" dirty="0"/>
              <a:t> </a:t>
            </a:r>
            <a:r>
              <a:rPr lang="en-US" b="1" dirty="0" err="1"/>
              <a:t>atas</a:t>
            </a:r>
            <a:r>
              <a:rPr lang="en-US" b="1" dirty="0"/>
              <a:t> </a:t>
            </a:r>
            <a:r>
              <a:rPr lang="en-US" b="1" dirty="0" err="1"/>
              <a:t>beasiswa</a:t>
            </a:r>
            <a:r>
              <a:rPr lang="en-US" b="1" dirty="0"/>
              <a:t> </a:t>
            </a:r>
            <a:r>
              <a:rPr lang="en-US" b="1" dirty="0" err="1"/>
              <a:t>Pasal</a:t>
            </a:r>
            <a:r>
              <a:rPr lang="en-US" b="1" dirty="0"/>
              <a:t> 5</a:t>
            </a:r>
          </a:p>
        </p:txBody>
      </p:sp>
      <p:sp>
        <p:nvSpPr>
          <p:cNvPr id="3" name="Content Placeholder 2"/>
          <p:cNvSpPr>
            <a:spLocks noGrp="1"/>
          </p:cNvSpPr>
          <p:nvPr>
            <p:ph idx="1"/>
          </p:nvPr>
        </p:nvSpPr>
        <p:spPr/>
        <p:txBody>
          <a:bodyPr/>
          <a:lstStyle/>
          <a:p>
            <a:r>
              <a:rPr lang="en-US" dirty="0" err="1"/>
              <a:t>Penggunaan</a:t>
            </a:r>
            <a:r>
              <a:rPr lang="en-US" dirty="0"/>
              <a:t> </a:t>
            </a:r>
            <a:r>
              <a:rPr lang="en-US" dirty="0" err="1"/>
              <a:t>sisa</a:t>
            </a:r>
            <a:r>
              <a:rPr lang="en-US" dirty="0"/>
              <a:t> </a:t>
            </a:r>
            <a:r>
              <a:rPr lang="en-US" dirty="0" err="1"/>
              <a:t>lebih</a:t>
            </a:r>
            <a:r>
              <a:rPr lang="en-US" dirty="0"/>
              <a:t> </a:t>
            </a:r>
            <a:r>
              <a:rPr lang="en-US" dirty="0" err="1"/>
              <a:t>dapat</a:t>
            </a:r>
            <a:r>
              <a:rPr lang="en-US" dirty="0"/>
              <a:t> </a:t>
            </a:r>
            <a:r>
              <a:rPr lang="en-US" dirty="0" err="1"/>
              <a:t>dialokasikan</a:t>
            </a:r>
            <a:r>
              <a:rPr lang="en-US" dirty="0"/>
              <a:t> </a:t>
            </a:r>
            <a:r>
              <a:rPr lang="en-US" dirty="0" err="1"/>
              <a:t>dalam</a:t>
            </a:r>
            <a:r>
              <a:rPr lang="en-US" dirty="0"/>
              <a:t> </a:t>
            </a:r>
            <a:r>
              <a:rPr lang="en-US" dirty="0" err="1"/>
              <a:t>bentuk</a:t>
            </a:r>
            <a:r>
              <a:rPr lang="en-US" dirty="0"/>
              <a:t> Dana </a:t>
            </a:r>
            <a:r>
              <a:rPr lang="en-US" dirty="0" err="1"/>
              <a:t>Abadi</a:t>
            </a:r>
            <a:r>
              <a:rPr lang="en-US" dirty="0"/>
              <a:t>, </a:t>
            </a:r>
            <a:r>
              <a:rPr lang="en-US" dirty="0" err="1"/>
              <a:t>dengan</a:t>
            </a:r>
            <a:r>
              <a:rPr lang="en-US" dirty="0"/>
              <a:t> </a:t>
            </a:r>
            <a:r>
              <a:rPr lang="en-US" dirty="0" err="1"/>
              <a:t>syarat</a:t>
            </a:r>
            <a:r>
              <a:rPr lang="en-US" dirty="0"/>
              <a:t> </a:t>
            </a:r>
            <a:r>
              <a:rPr lang="en-US" dirty="0" err="1"/>
              <a:t>bahwa</a:t>
            </a:r>
            <a:r>
              <a:rPr lang="en-US" dirty="0"/>
              <a:t> : a. </a:t>
            </a:r>
            <a:r>
              <a:rPr lang="en-US" dirty="0" err="1"/>
              <a:t>Lembaga</a:t>
            </a:r>
            <a:r>
              <a:rPr lang="en-US" dirty="0"/>
              <a:t> </a:t>
            </a:r>
            <a:r>
              <a:rPr lang="en-US" dirty="0" err="1"/>
              <a:t>telah</a:t>
            </a:r>
            <a:r>
              <a:rPr lang="en-US" dirty="0"/>
              <a:t> </a:t>
            </a:r>
            <a:r>
              <a:rPr lang="en-US" dirty="0" err="1"/>
              <a:t>ditetapkan</a:t>
            </a:r>
            <a:r>
              <a:rPr lang="en-US" dirty="0"/>
              <a:t> </a:t>
            </a:r>
            <a:r>
              <a:rPr lang="en-US" dirty="0" err="1"/>
              <a:t>akreditasi</a:t>
            </a:r>
            <a:r>
              <a:rPr lang="en-US" dirty="0"/>
              <a:t> </a:t>
            </a:r>
            <a:r>
              <a:rPr lang="en-US" dirty="0" err="1"/>
              <a:t>tertinggi</a:t>
            </a:r>
            <a:r>
              <a:rPr lang="en-US" dirty="0"/>
              <a:t>; b. </a:t>
            </a:r>
            <a:r>
              <a:rPr lang="en-US" dirty="0" err="1"/>
              <a:t>Telah</a:t>
            </a:r>
            <a:r>
              <a:rPr lang="en-US" dirty="0"/>
              <a:t> </a:t>
            </a:r>
            <a:r>
              <a:rPr lang="en-US" dirty="0" err="1"/>
              <a:t>disetujui</a:t>
            </a:r>
            <a:r>
              <a:rPr lang="en-US" dirty="0"/>
              <a:t> </a:t>
            </a:r>
            <a:r>
              <a:rPr lang="en-US" dirty="0" err="1"/>
              <a:t>oleh</a:t>
            </a:r>
            <a:r>
              <a:rPr lang="en-US" dirty="0"/>
              <a:t> </a:t>
            </a:r>
            <a:r>
              <a:rPr lang="en-US" dirty="0" err="1"/>
              <a:t>pimipinan</a:t>
            </a:r>
            <a:r>
              <a:rPr lang="en-US" dirty="0"/>
              <a:t> </a:t>
            </a:r>
            <a:r>
              <a:rPr lang="en-US" dirty="0" err="1"/>
              <a:t>lembaga</a:t>
            </a:r>
            <a:r>
              <a:rPr lang="en-US" dirty="0"/>
              <a:t>; c. </a:t>
            </a:r>
            <a:r>
              <a:rPr lang="en-US" dirty="0" err="1"/>
              <a:t>Disetujui</a:t>
            </a:r>
            <a:r>
              <a:rPr lang="en-US" dirty="0"/>
              <a:t> </a:t>
            </a:r>
            <a:r>
              <a:rPr lang="en-US" dirty="0" err="1"/>
              <a:t>oleh</a:t>
            </a:r>
            <a:r>
              <a:rPr lang="en-US" dirty="0"/>
              <a:t> </a:t>
            </a:r>
            <a:r>
              <a:rPr lang="en-US" dirty="0" err="1"/>
              <a:t>Pejabat</a:t>
            </a:r>
            <a:r>
              <a:rPr lang="en-US" dirty="0"/>
              <a:t> </a:t>
            </a:r>
            <a:r>
              <a:rPr lang="en-US" dirty="0" err="1"/>
              <a:t>Instansi</a:t>
            </a:r>
            <a:r>
              <a:rPr lang="en-US" dirty="0"/>
              <a:t> </a:t>
            </a:r>
            <a:r>
              <a:rPr lang="en-US" dirty="0" err="1"/>
              <a:t>Pemerintah</a:t>
            </a:r>
            <a:r>
              <a:rPr lang="en-US" dirty="0"/>
              <a:t>; d. </a:t>
            </a:r>
            <a:r>
              <a:rPr lang="en-US" dirty="0" err="1"/>
              <a:t>Telah</a:t>
            </a:r>
            <a:r>
              <a:rPr lang="en-US" dirty="0"/>
              <a:t> </a:t>
            </a:r>
            <a:r>
              <a:rPr lang="en-US" dirty="0" err="1"/>
              <a:t>terdapat</a:t>
            </a:r>
            <a:r>
              <a:rPr lang="en-US" dirty="0"/>
              <a:t> </a:t>
            </a:r>
            <a:r>
              <a:rPr lang="en-US" dirty="0" err="1"/>
              <a:t>pengaturan</a:t>
            </a:r>
            <a:r>
              <a:rPr lang="en-US" dirty="0"/>
              <a:t> </a:t>
            </a:r>
            <a:r>
              <a:rPr lang="en-US" dirty="0" err="1"/>
              <a:t>terkait</a:t>
            </a:r>
            <a:r>
              <a:rPr lang="en-US" dirty="0"/>
              <a:t> Dana </a:t>
            </a:r>
            <a:r>
              <a:rPr lang="en-US" dirty="0" err="1"/>
              <a:t>Abadi</a:t>
            </a:r>
            <a:r>
              <a:rPr lang="en-US" dirty="0"/>
              <a:t>;</a:t>
            </a:r>
          </a:p>
          <a:p>
            <a:r>
              <a:rPr lang="en-US" dirty="0" err="1"/>
              <a:t>Sisa</a:t>
            </a:r>
            <a:r>
              <a:rPr lang="en-US" dirty="0"/>
              <a:t> </a:t>
            </a:r>
            <a:r>
              <a:rPr lang="en-US" dirty="0" err="1"/>
              <a:t>lebih</a:t>
            </a:r>
            <a:r>
              <a:rPr lang="en-US" dirty="0"/>
              <a:t> </a:t>
            </a:r>
            <a:r>
              <a:rPr lang="en-US" dirty="0" err="1"/>
              <a:t>dapat</a:t>
            </a:r>
            <a:r>
              <a:rPr lang="en-US" dirty="0"/>
              <a:t> </a:t>
            </a:r>
            <a:r>
              <a:rPr lang="en-US" dirty="0" err="1"/>
              <a:t>diberikan</a:t>
            </a:r>
            <a:r>
              <a:rPr lang="en-US" dirty="0"/>
              <a:t> </a:t>
            </a:r>
            <a:r>
              <a:rPr lang="en-US" dirty="0" err="1"/>
              <a:t>kepada</a:t>
            </a:r>
            <a:r>
              <a:rPr lang="en-US" dirty="0"/>
              <a:t> </a:t>
            </a:r>
            <a:r>
              <a:rPr lang="en-US" dirty="0" err="1"/>
              <a:t>Badan</a:t>
            </a:r>
            <a:r>
              <a:rPr lang="en-US" dirty="0"/>
              <a:t> </a:t>
            </a:r>
            <a:r>
              <a:rPr lang="en-US" dirty="0" err="1"/>
              <a:t>atau</a:t>
            </a:r>
            <a:r>
              <a:rPr lang="en-US" dirty="0"/>
              <a:t> </a:t>
            </a:r>
            <a:r>
              <a:rPr lang="en-US" dirty="0" err="1"/>
              <a:t>Lembaga</a:t>
            </a:r>
            <a:r>
              <a:rPr lang="en-US" dirty="0"/>
              <a:t> lain </a:t>
            </a:r>
            <a:r>
              <a:rPr lang="en-US" dirty="0" err="1"/>
              <a:t>sepanjang</a:t>
            </a:r>
            <a:r>
              <a:rPr lang="en-US" dirty="0"/>
              <a:t> </a:t>
            </a:r>
            <a:r>
              <a:rPr lang="en-US" dirty="0" err="1"/>
              <a:t>berada</a:t>
            </a:r>
            <a:r>
              <a:rPr lang="en-US" dirty="0"/>
              <a:t> </a:t>
            </a:r>
            <a:r>
              <a:rPr lang="en-US" dirty="0" err="1"/>
              <a:t>di</a:t>
            </a:r>
            <a:r>
              <a:rPr lang="en-US" dirty="0"/>
              <a:t> </a:t>
            </a:r>
            <a:r>
              <a:rPr lang="en-US" dirty="0" err="1"/>
              <a:t>dalam</a:t>
            </a:r>
            <a:r>
              <a:rPr lang="en-US" dirty="0"/>
              <a:t> </a:t>
            </a:r>
            <a:r>
              <a:rPr lang="en-US" dirty="0" err="1"/>
              <a:t>wilayah</a:t>
            </a:r>
            <a:r>
              <a:rPr lang="en-US" dirty="0"/>
              <a:t> Negara </a:t>
            </a:r>
            <a:r>
              <a:rPr lang="en-US" dirty="0" err="1"/>
              <a:t>Kesatuan</a:t>
            </a:r>
            <a:r>
              <a:rPr lang="en-US" dirty="0"/>
              <a:t> </a:t>
            </a:r>
            <a:r>
              <a:rPr lang="en-US" dirty="0" err="1"/>
              <a:t>Republik</a:t>
            </a:r>
            <a:r>
              <a:rPr lang="en-US" dirty="0"/>
              <a:t> Indonesia </a:t>
            </a:r>
            <a:r>
              <a:rPr lang="en-US" dirty="0" err="1"/>
              <a:t>dengan</a:t>
            </a:r>
            <a:r>
              <a:rPr lang="en-US" dirty="0"/>
              <a:t> </a:t>
            </a:r>
            <a:r>
              <a:rPr lang="en-US" dirty="0" err="1"/>
              <a:t>catatan</a:t>
            </a:r>
            <a:r>
              <a:rPr lang="en-US" dirty="0"/>
              <a:t> </a:t>
            </a:r>
            <a:r>
              <a:rPr lang="en-US" dirty="0" err="1"/>
              <a:t>tidak</a:t>
            </a:r>
            <a:r>
              <a:rPr lang="en-US" dirty="0"/>
              <a:t> </a:t>
            </a:r>
            <a:r>
              <a:rPr lang="en-US" dirty="0" err="1"/>
              <a:t>dapat</a:t>
            </a:r>
            <a:r>
              <a:rPr lang="en-US" dirty="0"/>
              <a:t> </a:t>
            </a:r>
            <a:r>
              <a:rPr lang="en-US" dirty="0" err="1"/>
              <a:t>menjadi</a:t>
            </a:r>
            <a:r>
              <a:rPr lang="en-US" dirty="0"/>
              <a:t> </a:t>
            </a:r>
            <a:r>
              <a:rPr lang="en-US" dirty="0" err="1"/>
              <a:t>pengurang</a:t>
            </a:r>
            <a:r>
              <a:rPr lang="en-US" dirty="0"/>
              <a:t> </a:t>
            </a:r>
            <a:r>
              <a:rPr lang="en-US" dirty="0" err="1"/>
              <a:t>penghasilan</a:t>
            </a:r>
            <a:r>
              <a:rPr lang="en-US" dirty="0"/>
              <a:t> </a:t>
            </a:r>
            <a:r>
              <a:rPr lang="en-US" dirty="0" err="1"/>
              <a:t>bruto</a:t>
            </a:r>
            <a:r>
              <a:rPr lang="en-US" dirty="0"/>
              <a:t> </a:t>
            </a:r>
            <a:r>
              <a:rPr lang="en-US" dirty="0" err="1"/>
              <a:t>bagi</a:t>
            </a:r>
            <a:r>
              <a:rPr lang="en-US" dirty="0"/>
              <a:t> </a:t>
            </a:r>
            <a:r>
              <a:rPr lang="en-US" dirty="0" err="1"/>
              <a:t>Badan</a:t>
            </a:r>
            <a:r>
              <a:rPr lang="en-US" dirty="0"/>
              <a:t> </a:t>
            </a:r>
            <a:r>
              <a:rPr lang="en-US" dirty="0" err="1"/>
              <a:t>atau</a:t>
            </a:r>
            <a:r>
              <a:rPr lang="en-US" dirty="0"/>
              <a:t> </a:t>
            </a:r>
            <a:r>
              <a:rPr lang="en-US" dirty="0" err="1"/>
              <a:t>Lembaga</a:t>
            </a:r>
            <a:r>
              <a:rPr lang="en-US" dirty="0"/>
              <a:t> </a:t>
            </a:r>
            <a:r>
              <a:rPr lang="en-US" dirty="0" err="1"/>
              <a:t>pemberi</a:t>
            </a: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4884" y="19982"/>
            <a:ext cx="10838179" cy="1714143"/>
          </a:xfrm>
          <a:prstGeom prst="rect">
            <a:avLst/>
          </a:prstGeom>
        </p:spPr>
        <p:txBody>
          <a:bodyPr vert="horz" wrap="square" lIns="0" tIns="155785" rIns="0" bIns="0" rtlCol="0">
            <a:spAutoFit/>
          </a:bodyPr>
          <a:lstStyle/>
          <a:p>
            <a:pPr marL="64345">
              <a:spcBef>
                <a:spcPts val="1225"/>
              </a:spcBef>
            </a:pPr>
            <a:r>
              <a:rPr sz="3600" b="1" spc="-7" dirty="0">
                <a:latin typeface="Maiandra GD" panose="020E0502030308020204" pitchFamily="34" charset="0"/>
                <a:cs typeface="Cambria Math"/>
              </a:rPr>
              <a:t>PERORANGAN</a:t>
            </a:r>
            <a:endParaRPr sz="3600" dirty="0">
              <a:latin typeface="Maiandra GD" panose="020E0502030308020204" pitchFamily="34" charset="0"/>
              <a:cs typeface="Cambria Math"/>
            </a:endParaRPr>
          </a:p>
          <a:p>
            <a:pPr marL="16933" marR="6773">
              <a:spcBef>
                <a:spcPts val="1100"/>
              </a:spcBef>
            </a:pPr>
            <a:r>
              <a:rPr sz="2800" spc="-7" dirty="0" err="1">
                <a:latin typeface="Maiandra GD" panose="020E0502030308020204" pitchFamily="34" charset="0"/>
                <a:cs typeface="Arial"/>
              </a:rPr>
              <a:t>Merupakan</a:t>
            </a:r>
            <a:r>
              <a:rPr sz="2800" spc="-7" dirty="0">
                <a:latin typeface="Maiandra GD" panose="020E0502030308020204" pitchFamily="34" charset="0"/>
                <a:cs typeface="Arial"/>
              </a:rPr>
              <a:t> </a:t>
            </a:r>
            <a:r>
              <a:rPr lang="en-US" sz="2800" spc="-7" dirty="0" err="1">
                <a:latin typeface="Maiandra GD" panose="020E0502030308020204" pitchFamily="34" charset="0"/>
                <a:cs typeface="Arial"/>
              </a:rPr>
              <a:t>bentuk</a:t>
            </a:r>
            <a:r>
              <a:rPr lang="en-US" sz="2800" spc="-7" dirty="0">
                <a:latin typeface="Maiandra GD" panose="020E0502030308020204" pitchFamily="34" charset="0"/>
                <a:cs typeface="Arial"/>
              </a:rPr>
              <a:t> </a:t>
            </a:r>
            <a:r>
              <a:rPr lang="en-US" sz="2800" spc="-7" dirty="0" err="1">
                <a:latin typeface="Maiandra GD" panose="020E0502030308020204" pitchFamily="34" charset="0"/>
                <a:cs typeface="Arial"/>
              </a:rPr>
              <a:t>usaha</a:t>
            </a:r>
            <a:r>
              <a:rPr lang="en-US" sz="2800" spc="-7" dirty="0">
                <a:latin typeface="Maiandra GD" panose="020E0502030308020204" pitchFamily="34" charset="0"/>
                <a:cs typeface="Arial"/>
              </a:rPr>
              <a:t> </a:t>
            </a:r>
            <a:r>
              <a:rPr lang="en-US" sz="2800" spc="-7" dirty="0" err="1">
                <a:latin typeface="Maiandra GD" panose="020E0502030308020204" pitchFamily="34" charset="0"/>
                <a:cs typeface="Arial"/>
              </a:rPr>
              <a:t>tanpa</a:t>
            </a:r>
            <a:r>
              <a:rPr lang="en-US" sz="2800" spc="-7" dirty="0">
                <a:latin typeface="Maiandra GD" panose="020E0502030308020204" pitchFamily="34" charset="0"/>
                <a:cs typeface="Arial"/>
              </a:rPr>
              <a:t> </a:t>
            </a:r>
            <a:r>
              <a:rPr lang="en-US" sz="2800" spc="-7" dirty="0" err="1">
                <a:latin typeface="Maiandra GD" panose="020E0502030308020204" pitchFamily="34" charset="0"/>
                <a:cs typeface="Arial"/>
              </a:rPr>
              <a:t>ada</a:t>
            </a:r>
            <a:r>
              <a:rPr lang="en-US" sz="2800" spc="-7" dirty="0">
                <a:latin typeface="Maiandra GD" panose="020E0502030308020204" pitchFamily="34" charset="0"/>
                <a:cs typeface="Arial"/>
              </a:rPr>
              <a:t> </a:t>
            </a:r>
            <a:r>
              <a:rPr lang="en-US" sz="2800" spc="-7" dirty="0" err="1">
                <a:latin typeface="Maiandra GD" panose="020E0502030308020204" pitchFamily="34" charset="0"/>
                <a:cs typeface="Arial"/>
              </a:rPr>
              <a:t>pembedaan</a:t>
            </a:r>
            <a:r>
              <a:rPr lang="en-US" sz="2800" spc="-7" dirty="0">
                <a:latin typeface="Maiandra GD" panose="020E0502030308020204" pitchFamily="34" charset="0"/>
                <a:cs typeface="Arial"/>
              </a:rPr>
              <a:t> </a:t>
            </a:r>
            <a:r>
              <a:rPr lang="en-US" sz="2800" spc="-7" dirty="0" err="1">
                <a:latin typeface="Maiandra GD" panose="020E0502030308020204" pitchFamily="34" charset="0"/>
                <a:cs typeface="Arial"/>
              </a:rPr>
              <a:t>pemilikan</a:t>
            </a:r>
            <a:r>
              <a:rPr lang="en-US" sz="2800" spc="-7" dirty="0">
                <a:latin typeface="Maiandra GD" panose="020E0502030308020204" pitchFamily="34" charset="0"/>
                <a:cs typeface="Arial"/>
              </a:rPr>
              <a:t> </a:t>
            </a:r>
            <a:r>
              <a:rPr lang="en-US" sz="2800" spc="-7" dirty="0" err="1">
                <a:latin typeface="Maiandra GD" panose="020E0502030308020204" pitchFamily="34" charset="0"/>
                <a:cs typeface="Arial"/>
              </a:rPr>
              <a:t>antara</a:t>
            </a:r>
            <a:r>
              <a:rPr lang="en-US" sz="2800" spc="-7" dirty="0">
                <a:latin typeface="Maiandra GD" panose="020E0502030308020204" pitchFamily="34" charset="0"/>
                <a:cs typeface="Arial"/>
              </a:rPr>
              <a:t> </a:t>
            </a:r>
            <a:r>
              <a:rPr lang="en-US" sz="2800" spc="-7" dirty="0" err="1">
                <a:latin typeface="Maiandra GD" panose="020E0502030308020204" pitchFamily="34" charset="0"/>
                <a:cs typeface="Arial"/>
              </a:rPr>
              <a:t>hak</a:t>
            </a:r>
            <a:r>
              <a:rPr lang="en-US" sz="2800" spc="-7" dirty="0">
                <a:latin typeface="Maiandra GD" panose="020E0502030308020204" pitchFamily="34" charset="0"/>
                <a:cs typeface="Arial"/>
              </a:rPr>
              <a:t> </a:t>
            </a:r>
            <a:r>
              <a:rPr lang="en-US" sz="2800" spc="-7" dirty="0" err="1">
                <a:latin typeface="Maiandra GD" panose="020E0502030308020204" pitchFamily="34" charset="0"/>
                <a:cs typeface="Arial"/>
              </a:rPr>
              <a:t>milik</a:t>
            </a:r>
            <a:r>
              <a:rPr lang="en-US" sz="2800" spc="-7" dirty="0">
                <a:latin typeface="Maiandra GD" panose="020E0502030308020204" pitchFamily="34" charset="0"/>
                <a:cs typeface="Arial"/>
              </a:rPr>
              <a:t> </a:t>
            </a:r>
            <a:r>
              <a:rPr lang="en-US" sz="2800" spc="-7" dirty="0" err="1">
                <a:latin typeface="Maiandra GD" panose="020E0502030308020204" pitchFamily="34" charset="0"/>
                <a:cs typeface="Arial"/>
              </a:rPr>
              <a:t>pribadi</a:t>
            </a:r>
            <a:r>
              <a:rPr lang="en-US" sz="2800" spc="-7" dirty="0">
                <a:latin typeface="Maiandra GD" panose="020E0502030308020204" pitchFamily="34" charset="0"/>
                <a:cs typeface="Arial"/>
              </a:rPr>
              <a:t> dan </a:t>
            </a:r>
            <a:r>
              <a:rPr lang="en-US" sz="2800" spc="-7" dirty="0" err="1">
                <a:latin typeface="Maiandra GD" panose="020E0502030308020204" pitchFamily="34" charset="0"/>
                <a:cs typeface="Arial"/>
              </a:rPr>
              <a:t>milik</a:t>
            </a:r>
            <a:r>
              <a:rPr lang="en-US" sz="2800" spc="-7" dirty="0">
                <a:latin typeface="Maiandra GD" panose="020E0502030308020204" pitchFamily="34" charset="0"/>
                <a:cs typeface="Arial"/>
              </a:rPr>
              <a:t> </a:t>
            </a:r>
            <a:r>
              <a:rPr lang="en-US" sz="2800" spc="-7" dirty="0" err="1">
                <a:latin typeface="Maiandra GD" panose="020E0502030308020204" pitchFamily="34" charset="0"/>
                <a:cs typeface="Arial"/>
              </a:rPr>
              <a:t>perusahaan</a:t>
            </a:r>
            <a:r>
              <a:rPr lang="en-US" sz="2800" spc="-7" dirty="0">
                <a:latin typeface="Maiandra GD" panose="020E0502030308020204" pitchFamily="34" charset="0"/>
                <a:cs typeface="Arial"/>
              </a:rPr>
              <a:t>.</a:t>
            </a:r>
            <a:endParaRPr sz="2800" dirty="0">
              <a:latin typeface="Maiandra GD" panose="020E0502030308020204" pitchFamily="34" charset="0"/>
              <a:cs typeface="Arial"/>
            </a:endParaRPr>
          </a:p>
        </p:txBody>
      </p:sp>
      <p:sp>
        <p:nvSpPr>
          <p:cNvPr id="6" name="object 6"/>
          <p:cNvSpPr txBox="1"/>
          <p:nvPr/>
        </p:nvSpPr>
        <p:spPr>
          <a:xfrm>
            <a:off x="11832675" y="6462007"/>
            <a:ext cx="281093" cy="325730"/>
          </a:xfrm>
          <a:prstGeom prst="rect">
            <a:avLst/>
          </a:prstGeom>
        </p:spPr>
        <p:txBody>
          <a:bodyPr vert="horz" wrap="square" lIns="0" tIns="78740" rIns="0" bIns="0" rtlCol="0">
            <a:spAutoFit/>
          </a:bodyPr>
          <a:lstStyle/>
          <a:p>
            <a:pPr marL="130383">
              <a:spcBef>
                <a:spcPts val="620"/>
              </a:spcBef>
            </a:pPr>
            <a:fld id="{81D60167-4931-47E6-BA6A-407CBD079E47}" type="slidenum">
              <a:rPr sz="1600" spc="-7" dirty="0">
                <a:latin typeface="Maiandra GD" panose="020E0502030308020204" pitchFamily="34" charset="0"/>
                <a:cs typeface="Arial"/>
              </a:rPr>
              <a:pPr marL="130383">
                <a:spcBef>
                  <a:spcPts val="620"/>
                </a:spcBef>
              </a:pPr>
              <a:t>5</a:t>
            </a:fld>
            <a:endParaRPr sz="1600">
              <a:latin typeface="Maiandra GD" panose="020E0502030308020204" pitchFamily="34" charset="0"/>
              <a:cs typeface="Arial"/>
            </a:endParaRPr>
          </a:p>
        </p:txBody>
      </p:sp>
      <p:sp>
        <p:nvSpPr>
          <p:cNvPr id="4" name="object 4"/>
          <p:cNvSpPr txBox="1"/>
          <p:nvPr/>
        </p:nvSpPr>
        <p:spPr>
          <a:xfrm>
            <a:off x="394884" y="1820033"/>
            <a:ext cx="5701116" cy="3907907"/>
          </a:xfrm>
          <a:prstGeom prst="rect">
            <a:avLst/>
          </a:prstGeom>
        </p:spPr>
        <p:txBody>
          <a:bodyPr vert="horz" wrap="square" lIns="0" tIns="16933" rIns="0" bIns="0" rtlCol="0">
            <a:spAutoFit/>
          </a:bodyPr>
          <a:lstStyle/>
          <a:p>
            <a:pPr marL="16933">
              <a:spcBef>
                <a:spcPts val="133"/>
              </a:spcBef>
              <a:tabLst>
                <a:tab pos="397077" algn="l"/>
                <a:tab pos="397923" algn="l"/>
              </a:tabLst>
            </a:pPr>
            <a:r>
              <a:rPr lang="en-US" sz="2800" b="1" spc="-7" dirty="0" err="1">
                <a:latin typeface="Maiandra GD" panose="020E0502030308020204" pitchFamily="34" charset="0"/>
                <a:cs typeface="Arial"/>
              </a:rPr>
              <a:t>Kelebihan</a:t>
            </a:r>
            <a:r>
              <a:rPr lang="en-US" sz="2800" b="1" spc="-7" dirty="0">
                <a:latin typeface="Maiandra GD" panose="020E0502030308020204" pitchFamily="34" charset="0"/>
                <a:cs typeface="Arial"/>
              </a:rPr>
              <a:t> :</a:t>
            </a:r>
          </a:p>
          <a:p>
            <a:pPr marL="397923" indent="-380990">
              <a:spcBef>
                <a:spcPts val="133"/>
              </a:spcBef>
              <a:buFont typeface="Wingdings"/>
              <a:buChar char=""/>
              <a:tabLst>
                <a:tab pos="397077" algn="l"/>
                <a:tab pos="397923" algn="l"/>
              </a:tabLst>
            </a:pPr>
            <a:r>
              <a:rPr lang="en-US" sz="2800" spc="-7" dirty="0" err="1">
                <a:latin typeface="Maiandra GD" panose="020E0502030308020204" pitchFamily="34" charset="0"/>
                <a:cs typeface="Arial"/>
              </a:rPr>
              <a:t>Pembentukannya</a:t>
            </a:r>
            <a:r>
              <a:rPr lang="en-US" sz="2800" spc="-7" dirty="0">
                <a:latin typeface="Maiandra GD" panose="020E0502030308020204" pitchFamily="34" charset="0"/>
                <a:cs typeface="Arial"/>
              </a:rPr>
              <a:t> </a:t>
            </a:r>
            <a:r>
              <a:rPr lang="en-US" sz="2800" spc="-7" dirty="0" err="1">
                <a:latin typeface="Maiandra GD" panose="020E0502030308020204" pitchFamily="34" charset="0"/>
                <a:cs typeface="Arial"/>
              </a:rPr>
              <a:t>mudah</a:t>
            </a:r>
            <a:r>
              <a:rPr lang="en-US" sz="2800" spc="-7" dirty="0">
                <a:latin typeface="Maiandra GD" panose="020E0502030308020204" pitchFamily="34" charset="0"/>
                <a:cs typeface="Arial"/>
              </a:rPr>
              <a:t> dan </a:t>
            </a:r>
            <a:r>
              <a:rPr lang="en-US" sz="2800" spc="-7" dirty="0" err="1">
                <a:latin typeface="Maiandra GD" panose="020E0502030308020204" pitchFamily="34" charset="0"/>
                <a:cs typeface="Arial"/>
              </a:rPr>
              <a:t>sederhana</a:t>
            </a:r>
            <a:endParaRPr sz="2800" dirty="0">
              <a:latin typeface="Maiandra GD" panose="020E0502030308020204" pitchFamily="34" charset="0"/>
              <a:cs typeface="Arial"/>
            </a:endParaRPr>
          </a:p>
          <a:p>
            <a:pPr marL="397923" indent="-380990">
              <a:buFont typeface="Wingdings"/>
              <a:buChar char=""/>
              <a:tabLst>
                <a:tab pos="397077" algn="l"/>
                <a:tab pos="397923" algn="l"/>
              </a:tabLst>
            </a:pPr>
            <a:r>
              <a:rPr lang="en-US" sz="2800" spc="-7" dirty="0" err="1">
                <a:latin typeface="Maiandra GD" panose="020E0502030308020204" pitchFamily="34" charset="0"/>
                <a:cs typeface="Arial"/>
              </a:rPr>
              <a:t>Penguasaan</a:t>
            </a:r>
            <a:r>
              <a:rPr lang="en-US" sz="2800" spc="-7" dirty="0">
                <a:latin typeface="Maiandra GD" panose="020E0502030308020204" pitchFamily="34" charset="0"/>
                <a:cs typeface="Arial"/>
              </a:rPr>
              <a:t> </a:t>
            </a:r>
            <a:r>
              <a:rPr lang="en-US" sz="2800" spc="-7" dirty="0" err="1">
                <a:latin typeface="Maiandra GD" panose="020E0502030308020204" pitchFamily="34" charset="0"/>
                <a:cs typeface="Arial"/>
              </a:rPr>
              <a:t>atas</a:t>
            </a:r>
            <a:r>
              <a:rPr lang="en-US" sz="2800" spc="-7" dirty="0">
                <a:latin typeface="Maiandra GD" panose="020E0502030308020204" pitchFamily="34" charset="0"/>
                <a:cs typeface="Arial"/>
              </a:rPr>
              <a:t> </a:t>
            </a:r>
            <a:r>
              <a:rPr lang="en-US" sz="2800" spc="-7" dirty="0" err="1">
                <a:latin typeface="Maiandra GD" panose="020E0502030308020204" pitchFamily="34" charset="0"/>
                <a:cs typeface="Arial"/>
              </a:rPr>
              <a:t>seluruh</a:t>
            </a:r>
            <a:r>
              <a:rPr lang="en-US" sz="2800" spc="-7" dirty="0">
                <a:latin typeface="Maiandra GD" panose="020E0502030308020204" pitchFamily="34" charset="0"/>
                <a:cs typeface="Arial"/>
              </a:rPr>
              <a:t> </a:t>
            </a:r>
            <a:r>
              <a:rPr lang="en-US" sz="2800" spc="-7" dirty="0" err="1">
                <a:latin typeface="Maiandra GD" panose="020E0502030308020204" pitchFamily="34" charset="0"/>
                <a:cs typeface="Arial"/>
              </a:rPr>
              <a:t>keuntungan</a:t>
            </a:r>
            <a:endParaRPr sz="2800" dirty="0">
              <a:latin typeface="Maiandra GD" panose="020E0502030308020204" pitchFamily="34" charset="0"/>
              <a:cs typeface="Arial"/>
            </a:endParaRPr>
          </a:p>
          <a:p>
            <a:pPr marL="397923" indent="-380990">
              <a:buFont typeface="Wingdings"/>
              <a:buChar char=""/>
              <a:tabLst>
                <a:tab pos="397077" algn="l"/>
                <a:tab pos="397923" algn="l"/>
              </a:tabLst>
            </a:pPr>
            <a:r>
              <a:rPr sz="2800" spc="-7" dirty="0" err="1">
                <a:latin typeface="Maiandra GD" panose="020E0502030308020204" pitchFamily="34" charset="0"/>
                <a:cs typeface="Arial"/>
              </a:rPr>
              <a:t>Bebas</a:t>
            </a:r>
            <a:r>
              <a:rPr sz="2800" spc="-7" dirty="0">
                <a:latin typeface="Maiandra GD" panose="020E0502030308020204" pitchFamily="34" charset="0"/>
                <a:cs typeface="Arial"/>
              </a:rPr>
              <a:t> </a:t>
            </a:r>
            <a:r>
              <a:rPr sz="2800" spc="-7" dirty="0" err="1">
                <a:latin typeface="Maiandra GD" panose="020E0502030308020204" pitchFamily="34" charset="0"/>
                <a:cs typeface="Arial"/>
              </a:rPr>
              <a:t>dalam</a:t>
            </a:r>
            <a:r>
              <a:rPr sz="2800" spc="-7" dirty="0">
                <a:latin typeface="Maiandra GD" panose="020E0502030308020204" pitchFamily="34" charset="0"/>
                <a:cs typeface="Arial"/>
              </a:rPr>
              <a:t> </a:t>
            </a:r>
            <a:r>
              <a:rPr sz="2800" spc="-7" dirty="0" err="1">
                <a:latin typeface="Maiandra GD" panose="020E0502030308020204" pitchFamily="34" charset="0"/>
                <a:cs typeface="Arial"/>
              </a:rPr>
              <a:t>mengelola</a:t>
            </a:r>
            <a:r>
              <a:rPr sz="2800" spc="27" dirty="0">
                <a:latin typeface="Maiandra GD" panose="020E0502030308020204" pitchFamily="34" charset="0"/>
                <a:cs typeface="Arial"/>
              </a:rPr>
              <a:t> </a:t>
            </a:r>
            <a:r>
              <a:rPr sz="2800" spc="-7" dirty="0" err="1">
                <a:latin typeface="Maiandra GD" panose="020E0502030308020204" pitchFamily="34" charset="0"/>
                <a:cs typeface="Arial"/>
              </a:rPr>
              <a:t>perusahaan</a:t>
            </a:r>
            <a:endParaRPr lang="en-US" sz="2800" spc="-7" dirty="0">
              <a:latin typeface="Maiandra GD" panose="020E0502030308020204" pitchFamily="34" charset="0"/>
              <a:cs typeface="Arial"/>
            </a:endParaRPr>
          </a:p>
          <a:p>
            <a:pPr marL="397923" indent="-380990">
              <a:buFont typeface="Wingdings"/>
              <a:buChar char=""/>
              <a:tabLst>
                <a:tab pos="397077" algn="l"/>
                <a:tab pos="397923" algn="l"/>
              </a:tabLst>
            </a:pPr>
            <a:r>
              <a:rPr lang="en-US" sz="2800" spc="-7" dirty="0" err="1">
                <a:latin typeface="Maiandra GD" panose="020E0502030308020204" pitchFamily="34" charset="0"/>
                <a:cs typeface="Arial"/>
              </a:rPr>
              <a:t>Kemudahan</a:t>
            </a:r>
            <a:r>
              <a:rPr lang="en-US" sz="2800" spc="-7" dirty="0">
                <a:latin typeface="Maiandra GD" panose="020E0502030308020204" pitchFamily="34" charset="0"/>
                <a:cs typeface="Arial"/>
              </a:rPr>
              <a:t> </a:t>
            </a:r>
            <a:r>
              <a:rPr lang="en-US" sz="2800" spc="-7" dirty="0" err="1">
                <a:latin typeface="Maiandra GD" panose="020E0502030308020204" pitchFamily="34" charset="0"/>
                <a:cs typeface="Arial"/>
              </a:rPr>
              <a:t>dalam</a:t>
            </a:r>
            <a:r>
              <a:rPr lang="en-US" sz="2800" spc="-7" dirty="0">
                <a:latin typeface="Maiandra GD" panose="020E0502030308020204" pitchFamily="34" charset="0"/>
                <a:cs typeface="Arial"/>
              </a:rPr>
              <a:t> </a:t>
            </a:r>
            <a:r>
              <a:rPr lang="en-US" sz="2800" spc="-7" dirty="0" err="1">
                <a:latin typeface="Maiandra GD" panose="020E0502030308020204" pitchFamily="34" charset="0"/>
                <a:cs typeface="Arial"/>
              </a:rPr>
              <a:t>membubarkan</a:t>
            </a:r>
            <a:r>
              <a:rPr lang="en-US" sz="2800" spc="-7" dirty="0">
                <a:latin typeface="Maiandra GD" panose="020E0502030308020204" pitchFamily="34" charset="0"/>
                <a:cs typeface="Arial"/>
              </a:rPr>
              <a:t> </a:t>
            </a:r>
            <a:r>
              <a:rPr lang="en-US" sz="2800" spc="-7" dirty="0" err="1">
                <a:latin typeface="Maiandra GD" panose="020E0502030308020204" pitchFamily="34" charset="0"/>
                <a:cs typeface="Arial"/>
              </a:rPr>
              <a:t>usaha</a:t>
            </a:r>
            <a:endParaRPr sz="2800" dirty="0">
              <a:latin typeface="Maiandra GD" panose="020E0502030308020204" pitchFamily="34" charset="0"/>
              <a:cs typeface="Arial"/>
            </a:endParaRPr>
          </a:p>
        </p:txBody>
      </p:sp>
      <p:sp>
        <p:nvSpPr>
          <p:cNvPr id="5" name="object 5"/>
          <p:cNvSpPr txBox="1"/>
          <p:nvPr/>
        </p:nvSpPr>
        <p:spPr>
          <a:xfrm>
            <a:off x="6210637" y="1820033"/>
            <a:ext cx="5701116" cy="3156419"/>
          </a:xfrm>
          <a:prstGeom prst="rect">
            <a:avLst/>
          </a:prstGeom>
        </p:spPr>
        <p:txBody>
          <a:bodyPr vert="horz" wrap="square" lIns="0" tIns="75353" rIns="0" bIns="0" rtlCol="0">
            <a:spAutoFit/>
          </a:bodyPr>
          <a:lstStyle/>
          <a:p>
            <a:pPr marL="204042">
              <a:spcBef>
                <a:spcPts val="593"/>
              </a:spcBef>
            </a:pPr>
            <a:r>
              <a:rPr sz="2800" b="1" spc="-13" dirty="0" err="1">
                <a:latin typeface="Maiandra GD" panose="020E0502030308020204" pitchFamily="34" charset="0"/>
                <a:cs typeface="Cambria Math"/>
              </a:rPr>
              <a:t>Kekurangan</a:t>
            </a:r>
            <a:r>
              <a:rPr lang="en-US" sz="2800" b="1" spc="-13" dirty="0">
                <a:latin typeface="Maiandra GD" panose="020E0502030308020204" pitchFamily="34" charset="0"/>
                <a:cs typeface="Cambria Math"/>
              </a:rPr>
              <a:t> :</a:t>
            </a:r>
            <a:endParaRPr sz="2800" dirty="0">
              <a:latin typeface="Maiandra GD" panose="020E0502030308020204" pitchFamily="34" charset="0"/>
              <a:cs typeface="Cambria Math"/>
            </a:endParaRPr>
          </a:p>
          <a:p>
            <a:pPr marL="397923" indent="-380990">
              <a:spcBef>
                <a:spcPts val="460"/>
              </a:spcBef>
              <a:buFont typeface="Wingdings"/>
              <a:buChar char=""/>
              <a:tabLst>
                <a:tab pos="397077" algn="l"/>
                <a:tab pos="397923" algn="l"/>
              </a:tabLst>
            </a:pPr>
            <a:r>
              <a:rPr lang="en-US" sz="2800" dirty="0" err="1">
                <a:latin typeface="Maiandra GD" panose="020E0502030308020204" pitchFamily="34" charset="0"/>
                <a:cs typeface="Arial"/>
              </a:rPr>
              <a:t>Minimnya</a:t>
            </a:r>
            <a:r>
              <a:rPr lang="en-US" sz="2800" dirty="0">
                <a:latin typeface="Maiandra GD" panose="020E0502030308020204" pitchFamily="34" charset="0"/>
                <a:cs typeface="Arial"/>
              </a:rPr>
              <a:t> </a:t>
            </a:r>
            <a:r>
              <a:rPr lang="en-US" sz="2800" dirty="0" err="1">
                <a:latin typeface="Maiandra GD" panose="020E0502030308020204" pitchFamily="34" charset="0"/>
                <a:cs typeface="Arial"/>
              </a:rPr>
              <a:t>keterampilan</a:t>
            </a:r>
            <a:r>
              <a:rPr lang="en-US" sz="2800" dirty="0">
                <a:latin typeface="Maiandra GD" panose="020E0502030308020204" pitchFamily="34" charset="0"/>
                <a:cs typeface="Arial"/>
              </a:rPr>
              <a:t> </a:t>
            </a:r>
            <a:r>
              <a:rPr lang="en-US" sz="2800" dirty="0" err="1">
                <a:latin typeface="Maiandra GD" panose="020E0502030308020204" pitchFamily="34" charset="0"/>
                <a:cs typeface="Arial"/>
              </a:rPr>
              <a:t>usaha</a:t>
            </a:r>
            <a:r>
              <a:rPr lang="en-US" sz="2800" dirty="0">
                <a:latin typeface="Maiandra GD" panose="020E0502030308020204" pitchFamily="34" charset="0"/>
                <a:cs typeface="Arial"/>
              </a:rPr>
              <a:t> </a:t>
            </a:r>
            <a:r>
              <a:rPr lang="en-US" sz="2800" dirty="0" err="1">
                <a:latin typeface="Maiandra GD" panose="020E0502030308020204" pitchFamily="34" charset="0"/>
                <a:cs typeface="Arial"/>
              </a:rPr>
              <a:t>dan</a:t>
            </a:r>
            <a:r>
              <a:rPr lang="en-US" sz="2800" dirty="0">
                <a:latin typeface="Maiandra GD" panose="020E0502030308020204" pitchFamily="34" charset="0"/>
                <a:cs typeface="Arial"/>
              </a:rPr>
              <a:t> </a:t>
            </a:r>
            <a:r>
              <a:rPr lang="en-US" sz="2800" dirty="0" err="1">
                <a:latin typeface="Maiandra GD" panose="020E0502030308020204" pitchFamily="34" charset="0"/>
                <a:cs typeface="Arial"/>
              </a:rPr>
              <a:t>manajemen</a:t>
            </a:r>
            <a:endParaRPr sz="2800" dirty="0">
              <a:latin typeface="Maiandra GD" panose="020E0502030308020204" pitchFamily="34" charset="0"/>
              <a:cs typeface="Arial"/>
            </a:endParaRPr>
          </a:p>
          <a:p>
            <a:pPr marL="397923" marR="191342" indent="-380990">
              <a:buFont typeface="Wingdings"/>
              <a:buChar char=""/>
              <a:tabLst>
                <a:tab pos="397077" algn="l"/>
                <a:tab pos="397923" algn="l"/>
              </a:tabLst>
            </a:pPr>
            <a:r>
              <a:rPr sz="2800" spc="-7" dirty="0" err="1">
                <a:latin typeface="Maiandra GD" panose="020E0502030308020204" pitchFamily="34" charset="0"/>
                <a:cs typeface="Arial"/>
              </a:rPr>
              <a:t>Kebutuhan</a:t>
            </a:r>
            <a:r>
              <a:rPr sz="2800" spc="-7" dirty="0">
                <a:latin typeface="Maiandra GD" panose="020E0502030308020204" pitchFamily="34" charset="0"/>
                <a:cs typeface="Arial"/>
              </a:rPr>
              <a:t> modal yang dapat dipenuhi  oleh </a:t>
            </a:r>
            <a:r>
              <a:rPr sz="2800" spc="-7" dirty="0" err="1">
                <a:latin typeface="Maiandra GD" panose="020E0502030308020204" pitchFamily="34" charset="0"/>
                <a:cs typeface="Arial"/>
              </a:rPr>
              <a:t>pemilik</a:t>
            </a:r>
            <a:r>
              <a:rPr sz="2800" spc="-13" dirty="0">
                <a:latin typeface="Maiandra GD" panose="020E0502030308020204" pitchFamily="34" charset="0"/>
                <a:cs typeface="Arial"/>
              </a:rPr>
              <a:t> </a:t>
            </a:r>
            <a:r>
              <a:rPr sz="2800" spc="-7" dirty="0" err="1">
                <a:latin typeface="Maiandra GD" panose="020E0502030308020204" pitchFamily="34" charset="0"/>
                <a:cs typeface="Arial"/>
              </a:rPr>
              <a:t>kecil</a:t>
            </a:r>
            <a:endParaRPr lang="en-US" sz="2800" spc="-7" dirty="0">
              <a:latin typeface="Maiandra GD" panose="020E0502030308020204" pitchFamily="34" charset="0"/>
              <a:cs typeface="Arial"/>
            </a:endParaRPr>
          </a:p>
          <a:p>
            <a:pPr marL="397923" marR="191342" indent="-380990">
              <a:buFont typeface="Wingdings"/>
              <a:buChar char=""/>
              <a:tabLst>
                <a:tab pos="397077" algn="l"/>
                <a:tab pos="397923" algn="l"/>
              </a:tabLst>
            </a:pPr>
            <a:endParaRPr lang="en-US" sz="2800" spc="-7" dirty="0">
              <a:latin typeface="Maiandra GD" panose="020E0502030308020204" pitchFamily="34" charset="0"/>
              <a:cs typeface="Arial"/>
            </a:endParaRPr>
          </a:p>
          <a:p>
            <a:pPr marL="397923" marR="191342" indent="-380990">
              <a:buFont typeface="Wingdings"/>
              <a:buChar char=""/>
              <a:tabLst>
                <a:tab pos="397077" algn="l"/>
                <a:tab pos="397923" algn="l"/>
              </a:tabLst>
            </a:pPr>
            <a:endParaRPr sz="2800" dirty="0">
              <a:latin typeface="Maiandra GD" panose="020E0502030308020204" pitchFamily="34" charset="0"/>
              <a:cs typeface="Arial"/>
            </a:endParaRPr>
          </a:p>
        </p:txBody>
      </p:sp>
      <p:sp>
        <p:nvSpPr>
          <p:cNvPr id="7" name="Rectangle 6">
            <a:extLst>
              <a:ext uri="{FF2B5EF4-FFF2-40B4-BE49-F238E27FC236}">
                <a16:creationId xmlns:a16="http://schemas.microsoft.com/office/drawing/2014/main" id="{C0519996-6544-41FD-A871-EF8D4FD8F8DE}"/>
              </a:ext>
            </a:extLst>
          </p:cNvPr>
          <p:cNvSpPr/>
          <p:nvPr/>
        </p:nvSpPr>
        <p:spPr>
          <a:xfrm>
            <a:off x="-1" y="6497500"/>
            <a:ext cx="8884694" cy="36229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Bodoni MT Condensed" panose="02070606080606020203" pitchFamily="18" charset="0"/>
              </a:rPr>
              <a:t>Accounting Department - Informatics and Business Institute of </a:t>
            </a:r>
            <a:r>
              <a:rPr lang="en-US" dirty="0" err="1">
                <a:latin typeface="Bodoni MT Condensed" panose="02070606080606020203" pitchFamily="18" charset="0"/>
              </a:rPr>
              <a:t>Darmajaya</a:t>
            </a:r>
            <a:r>
              <a:rPr lang="en-US" dirty="0">
                <a:latin typeface="Bodoni MT Condensed" panose="02070606080606020203" pitchFamily="18" charset="0"/>
              </a:rPr>
              <a:t>, Lampung, Indonesia</a:t>
            </a:r>
            <a:endParaRPr lang="id-ID" dirty="0"/>
          </a:p>
        </p:txBody>
      </p:sp>
      <p:grpSp>
        <p:nvGrpSpPr>
          <p:cNvPr id="8" name="Group 7">
            <a:extLst>
              <a:ext uri="{FF2B5EF4-FFF2-40B4-BE49-F238E27FC236}">
                <a16:creationId xmlns:a16="http://schemas.microsoft.com/office/drawing/2014/main" id="{E4CDE85B-F33A-4726-B894-0D6FAC45101A}"/>
              </a:ext>
            </a:extLst>
          </p:cNvPr>
          <p:cNvGrpSpPr/>
          <p:nvPr/>
        </p:nvGrpSpPr>
        <p:grpSpPr>
          <a:xfrm>
            <a:off x="-1" y="6497500"/>
            <a:ext cx="12205649" cy="362295"/>
            <a:chOff x="-1" y="6409479"/>
            <a:chExt cx="12205649" cy="423018"/>
          </a:xfrm>
        </p:grpSpPr>
        <p:pic>
          <p:nvPicPr>
            <p:cNvPr id="9" name="Picture 8">
              <a:extLst>
                <a:ext uri="{FF2B5EF4-FFF2-40B4-BE49-F238E27FC236}">
                  <a16:creationId xmlns:a16="http://schemas.microsoft.com/office/drawing/2014/main" id="{5CE537C1-6B48-404C-A56D-2DACD7191C12}"/>
                </a:ext>
              </a:extLst>
            </p:cNvPr>
            <p:cNvPicPr>
              <a:picLocks noChangeAspect="1"/>
            </p:cNvPicPr>
            <p:nvPr/>
          </p:nvPicPr>
          <p:blipFill rotWithShape="1">
            <a:blip r:embed="rId2"/>
            <a:srcRect l="40877" t="29110" r="44518" b="65812"/>
            <a:stretch/>
          </p:blipFill>
          <p:spPr>
            <a:xfrm>
              <a:off x="8884693" y="6409479"/>
              <a:ext cx="3320955" cy="423018"/>
            </a:xfrm>
            <a:prstGeom prst="rect">
              <a:avLst/>
            </a:prstGeom>
          </p:spPr>
        </p:pic>
        <p:sp>
          <p:nvSpPr>
            <p:cNvPr id="10" name="Rectangle 9">
              <a:extLst>
                <a:ext uri="{FF2B5EF4-FFF2-40B4-BE49-F238E27FC236}">
                  <a16:creationId xmlns:a16="http://schemas.microsoft.com/office/drawing/2014/main" id="{893D9CF0-E874-4BB3-9345-14C3A84B4972}"/>
                </a:ext>
              </a:extLst>
            </p:cNvPr>
            <p:cNvSpPr/>
            <p:nvPr/>
          </p:nvSpPr>
          <p:spPr>
            <a:xfrm>
              <a:off x="-1" y="6409479"/>
              <a:ext cx="8884694" cy="42301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Bodoni MT Condensed" panose="02070606080606020203" pitchFamily="18" charset="0"/>
                </a:rPr>
                <a:t>Accounting Department - Informatics and Business Institute of </a:t>
              </a:r>
              <a:r>
                <a:rPr lang="en-US" dirty="0" err="1">
                  <a:latin typeface="Bodoni MT Condensed" panose="02070606080606020203" pitchFamily="18" charset="0"/>
                </a:rPr>
                <a:t>Darmajaya</a:t>
              </a:r>
              <a:r>
                <a:rPr lang="en-US" dirty="0">
                  <a:latin typeface="Bodoni MT Condensed" panose="02070606080606020203" pitchFamily="18" charset="0"/>
                </a:rPr>
                <a:t>, Lampung, Indonesia</a:t>
              </a:r>
              <a:endParaRPr lang="id-ID" dirty="0"/>
            </a:p>
          </p:txBody>
        </p:sp>
        <p:sp>
          <p:nvSpPr>
            <p:cNvPr id="11" name="Rectangle 10">
              <a:extLst>
                <a:ext uri="{FF2B5EF4-FFF2-40B4-BE49-F238E27FC236}">
                  <a16:creationId xmlns:a16="http://schemas.microsoft.com/office/drawing/2014/main" id="{B9E7FC40-FA46-4DB4-A804-643FD5992A88}"/>
                </a:ext>
              </a:extLst>
            </p:cNvPr>
            <p:cNvSpPr/>
            <p:nvPr/>
          </p:nvSpPr>
          <p:spPr>
            <a:xfrm>
              <a:off x="9746435" y="6409479"/>
              <a:ext cx="1725152" cy="395298"/>
            </a:xfrm>
            <a:prstGeom prst="rect">
              <a:avLst/>
            </a:prstGeom>
          </p:spPr>
          <p:txBody>
            <a:bodyPr wrap="none">
              <a:spAutoFit/>
            </a:bodyPr>
            <a:lstStyle/>
            <a:p>
              <a:r>
                <a:rPr lang="en-US" sz="1600" b="1" dirty="0">
                  <a:latin typeface="Roboto"/>
                </a:rPr>
                <a:t>darmajaya.ac.id</a:t>
              </a:r>
              <a:endParaRPr lang="en-US" sz="1600" b="1" dirty="0"/>
            </a:p>
          </p:txBody>
        </p:sp>
      </p:grpSp>
    </p:spTree>
    <p:extLst>
      <p:ext uri="{BB962C8B-B14F-4D97-AF65-F5344CB8AC3E}">
        <p14:creationId xmlns:p14="http://schemas.microsoft.com/office/powerpoint/2010/main" val="17934950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Nomor</a:t>
            </a:r>
            <a:r>
              <a:rPr lang="en-US" b="1" dirty="0"/>
              <a:t> 68/PMK.03/2020 </a:t>
            </a:r>
            <a:r>
              <a:rPr lang="en-US" b="1" dirty="0" err="1"/>
              <a:t>tentang</a:t>
            </a:r>
            <a:r>
              <a:rPr lang="en-US" b="1" dirty="0"/>
              <a:t> </a:t>
            </a:r>
            <a:r>
              <a:rPr lang="en-US" b="1" dirty="0" err="1"/>
              <a:t>perlakuan</a:t>
            </a:r>
            <a:r>
              <a:rPr lang="en-US" b="1" dirty="0"/>
              <a:t> </a:t>
            </a:r>
            <a:r>
              <a:rPr lang="en-US" b="1" dirty="0" err="1"/>
              <a:t>pajak</a:t>
            </a:r>
            <a:r>
              <a:rPr lang="en-US" b="1" dirty="0"/>
              <a:t> </a:t>
            </a:r>
            <a:r>
              <a:rPr lang="en-US" b="1" dirty="0" err="1"/>
              <a:t>penghasilan</a:t>
            </a:r>
            <a:r>
              <a:rPr lang="en-US" b="1" dirty="0"/>
              <a:t> </a:t>
            </a:r>
            <a:r>
              <a:rPr lang="en-US" b="1" dirty="0" err="1"/>
              <a:t>atas</a:t>
            </a:r>
            <a:r>
              <a:rPr lang="en-US" b="1" dirty="0"/>
              <a:t> </a:t>
            </a:r>
            <a:r>
              <a:rPr lang="en-US" b="1" dirty="0" err="1"/>
              <a:t>beasiswa</a:t>
            </a:r>
            <a:r>
              <a:rPr lang="en-US" b="1" dirty="0"/>
              <a:t> </a:t>
            </a:r>
            <a:r>
              <a:rPr lang="en-US" b="1" dirty="0" err="1"/>
              <a:t>Pasal</a:t>
            </a:r>
            <a:r>
              <a:rPr lang="en-US" b="1" dirty="0"/>
              <a:t> 7</a:t>
            </a:r>
          </a:p>
        </p:txBody>
      </p:sp>
      <p:sp>
        <p:nvSpPr>
          <p:cNvPr id="3" name="Content Placeholder 2"/>
          <p:cNvSpPr>
            <a:spLocks noGrp="1"/>
          </p:cNvSpPr>
          <p:nvPr>
            <p:ph idx="1"/>
          </p:nvPr>
        </p:nvSpPr>
        <p:spPr/>
        <p:txBody>
          <a:bodyPr/>
          <a:lstStyle/>
          <a:p>
            <a:r>
              <a:rPr lang="en-US" dirty="0" err="1"/>
              <a:t>Jumlah</a:t>
            </a:r>
            <a:r>
              <a:rPr lang="en-US" dirty="0"/>
              <a:t> </a:t>
            </a:r>
            <a:r>
              <a:rPr lang="en-US" dirty="0" err="1"/>
              <a:t>sisa</a:t>
            </a:r>
            <a:r>
              <a:rPr lang="en-US" dirty="0"/>
              <a:t> </a:t>
            </a:r>
            <a:r>
              <a:rPr lang="en-US" dirty="0" err="1"/>
              <a:t>lebih</a:t>
            </a:r>
            <a:r>
              <a:rPr lang="en-US" dirty="0"/>
              <a:t> yang </a:t>
            </a:r>
            <a:r>
              <a:rPr lang="en-US" dirty="0" err="1"/>
              <a:t>tidak</a:t>
            </a:r>
            <a:r>
              <a:rPr lang="en-US" dirty="0"/>
              <a:t> </a:t>
            </a:r>
            <a:r>
              <a:rPr lang="en-US" dirty="0" err="1"/>
              <a:t>digunakan</a:t>
            </a:r>
            <a:r>
              <a:rPr lang="en-US" dirty="0"/>
              <a:t> </a:t>
            </a:r>
            <a:r>
              <a:rPr lang="en-US" dirty="0" err="1"/>
              <a:t>untuk</a:t>
            </a:r>
            <a:r>
              <a:rPr lang="en-US" dirty="0"/>
              <a:t> </a:t>
            </a:r>
            <a:r>
              <a:rPr lang="en-US" dirty="0" err="1"/>
              <a:t>pembangunan</a:t>
            </a:r>
            <a:r>
              <a:rPr lang="en-US" dirty="0"/>
              <a:t> </a:t>
            </a:r>
            <a:r>
              <a:rPr lang="en-US" dirty="0" err="1"/>
              <a:t>dan</a:t>
            </a:r>
            <a:r>
              <a:rPr lang="en-US" dirty="0"/>
              <a:t>/ </a:t>
            </a:r>
            <a:r>
              <a:rPr lang="en-US" dirty="0" err="1"/>
              <a:t>atau</a:t>
            </a:r>
            <a:r>
              <a:rPr lang="en-US" dirty="0"/>
              <a:t> </a:t>
            </a:r>
            <a:r>
              <a:rPr lang="en-US" dirty="0" err="1"/>
              <a:t>pengadaan</a:t>
            </a:r>
            <a:r>
              <a:rPr lang="en-US" dirty="0"/>
              <a:t> </a:t>
            </a:r>
            <a:r>
              <a:rPr lang="en-US" dirty="0" err="1"/>
              <a:t>sarana</a:t>
            </a:r>
            <a:r>
              <a:rPr lang="en-US" dirty="0"/>
              <a:t> </a:t>
            </a:r>
            <a:r>
              <a:rPr lang="en-US" dirty="0" err="1"/>
              <a:t>dan</a:t>
            </a:r>
            <a:r>
              <a:rPr lang="en-US" dirty="0"/>
              <a:t> </a:t>
            </a:r>
            <a:r>
              <a:rPr lang="en-US" dirty="0" err="1"/>
              <a:t>prasarana</a:t>
            </a:r>
            <a:r>
              <a:rPr lang="en-US" dirty="0"/>
              <a:t> </a:t>
            </a:r>
            <a:r>
              <a:rPr lang="en-US" dirty="0" err="1"/>
              <a:t>dalam</a:t>
            </a:r>
            <a:r>
              <a:rPr lang="en-US" dirty="0"/>
              <a:t> </a:t>
            </a:r>
            <a:r>
              <a:rPr lang="en-US" dirty="0" err="1"/>
              <a:t>jangka</a:t>
            </a:r>
            <a:r>
              <a:rPr lang="en-US" dirty="0"/>
              <a:t> </a:t>
            </a:r>
            <a:r>
              <a:rPr lang="en-US" dirty="0" err="1"/>
              <a:t>waktu</a:t>
            </a:r>
            <a:r>
              <a:rPr lang="en-US" dirty="0"/>
              <a:t> 4 (</a:t>
            </a:r>
            <a:r>
              <a:rPr lang="en-US" dirty="0" err="1"/>
              <a:t>empat</a:t>
            </a:r>
            <a:r>
              <a:rPr lang="en-US" dirty="0"/>
              <a:t>) </a:t>
            </a:r>
            <a:r>
              <a:rPr lang="en-US" dirty="0" err="1"/>
              <a:t>tahun</a:t>
            </a:r>
            <a:r>
              <a:rPr lang="en-US" dirty="0"/>
              <a:t> </a:t>
            </a:r>
            <a:r>
              <a:rPr lang="en-US" dirty="0" err="1"/>
              <a:t>sebagaimana</a:t>
            </a:r>
            <a:r>
              <a:rPr lang="en-US" dirty="0"/>
              <a:t> </a:t>
            </a:r>
            <a:r>
              <a:rPr lang="en-US" dirty="0" err="1"/>
              <a:t>dimaksud</a:t>
            </a:r>
            <a:r>
              <a:rPr lang="en-US" dirty="0"/>
              <a:t> </a:t>
            </a:r>
            <a:r>
              <a:rPr lang="en-US" dirty="0" err="1"/>
              <a:t>dalam</a:t>
            </a:r>
            <a:r>
              <a:rPr lang="en-US" dirty="0"/>
              <a:t> </a:t>
            </a:r>
            <a:r>
              <a:rPr lang="en-US" dirty="0" err="1"/>
              <a:t>Pasal</a:t>
            </a:r>
            <a:r>
              <a:rPr lang="en-US" dirty="0"/>
              <a:t> 4 </a:t>
            </a:r>
            <a:r>
              <a:rPr lang="en-US" dirty="0" err="1"/>
              <a:t>ayat</a:t>
            </a:r>
            <a:r>
              <a:rPr lang="en-US" dirty="0"/>
              <a:t> (1) </a:t>
            </a:r>
            <a:r>
              <a:rPr lang="en-US" b="1" dirty="0" err="1"/>
              <a:t>diakui</a:t>
            </a:r>
            <a:r>
              <a:rPr lang="en-US" b="1" dirty="0"/>
              <a:t> </a:t>
            </a:r>
            <a:r>
              <a:rPr lang="en-US" b="1" dirty="0" err="1"/>
              <a:t>sebagai</a:t>
            </a:r>
            <a:r>
              <a:rPr lang="en-US" b="1" dirty="0"/>
              <a:t> </a:t>
            </a:r>
            <a:r>
              <a:rPr lang="en-US" b="1" dirty="0" err="1"/>
              <a:t>objek</a:t>
            </a:r>
            <a:r>
              <a:rPr lang="en-US" b="1" dirty="0"/>
              <a:t> </a:t>
            </a:r>
            <a:r>
              <a:rPr lang="en-US" b="1" dirty="0" err="1"/>
              <a:t>Pajak</a:t>
            </a:r>
            <a:r>
              <a:rPr lang="en-US" b="1" dirty="0"/>
              <a:t> </a:t>
            </a:r>
            <a:r>
              <a:rPr lang="en-US" b="1" dirty="0" err="1"/>
              <a:t>Penghasilan</a:t>
            </a:r>
            <a:r>
              <a:rPr lang="en-US" dirty="0"/>
              <a:t> </a:t>
            </a:r>
            <a:r>
              <a:rPr lang="en-US" dirty="0" err="1"/>
              <a:t>pada</a:t>
            </a:r>
            <a:r>
              <a:rPr lang="en-US" dirty="0"/>
              <a:t> </a:t>
            </a:r>
            <a:r>
              <a:rPr lang="en-US" dirty="0" err="1"/>
              <a:t>akhir</a:t>
            </a:r>
            <a:r>
              <a:rPr lang="en-US" dirty="0"/>
              <a:t> </a:t>
            </a:r>
            <a:r>
              <a:rPr lang="en-US" dirty="0" err="1"/>
              <a:t>Tahun</a:t>
            </a:r>
            <a:r>
              <a:rPr lang="en-US" dirty="0"/>
              <a:t> </a:t>
            </a:r>
            <a:r>
              <a:rPr lang="en-US" dirty="0" err="1"/>
              <a:t>Pajak</a:t>
            </a:r>
            <a:r>
              <a:rPr lang="en-US" dirty="0"/>
              <a:t> </a:t>
            </a:r>
            <a:r>
              <a:rPr lang="en-US" dirty="0" err="1"/>
              <a:t>setelah</a:t>
            </a:r>
            <a:r>
              <a:rPr lang="en-US" dirty="0"/>
              <a:t> </a:t>
            </a:r>
            <a:r>
              <a:rPr lang="en-US" dirty="0" err="1"/>
              <a:t>jangka</a:t>
            </a:r>
            <a:r>
              <a:rPr lang="en-US" dirty="0"/>
              <a:t> </a:t>
            </a:r>
            <a:r>
              <a:rPr lang="en-US" dirty="0" err="1"/>
              <a:t>waktu</a:t>
            </a:r>
            <a:r>
              <a:rPr lang="en-US" dirty="0"/>
              <a:t> 4 (</a:t>
            </a:r>
            <a:r>
              <a:rPr lang="en-US" dirty="0" err="1"/>
              <a:t>empat</a:t>
            </a:r>
            <a:r>
              <a:rPr lang="en-US" dirty="0"/>
              <a:t>) </a:t>
            </a:r>
            <a:r>
              <a:rPr lang="en-US" dirty="0" err="1"/>
              <a:t>tahun</a:t>
            </a:r>
            <a:r>
              <a:rPr lang="en-US" dirty="0"/>
              <a:t> </a:t>
            </a:r>
            <a:r>
              <a:rPr lang="en-US" dirty="0" err="1"/>
              <a:t>tersebut</a:t>
            </a:r>
            <a:r>
              <a:rPr lang="en-US" dirty="0"/>
              <a:t> </a:t>
            </a:r>
            <a:r>
              <a:rPr lang="en-US" dirty="0" err="1"/>
              <a:t>berakhir</a:t>
            </a:r>
            <a:r>
              <a:rPr lang="en-US" dirty="0"/>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55012D1-964C-8AF6-9317-FCD80DED02C0}"/>
              </a:ext>
            </a:extLst>
          </p:cNvPr>
          <p:cNvPicPr>
            <a:picLocks noGrp="1" noChangeAspect="1"/>
          </p:cNvPicPr>
          <p:nvPr>
            <p:ph idx="1"/>
          </p:nvPr>
        </p:nvPicPr>
        <p:blipFill>
          <a:blip r:embed="rId2" cstate="print"/>
          <a:stretch>
            <a:fillRect/>
          </a:stretch>
        </p:blipFill>
        <p:spPr>
          <a:xfrm>
            <a:off x="4242231" y="2030390"/>
            <a:ext cx="2915057" cy="2600688"/>
          </a:xfrm>
        </p:spPr>
      </p:pic>
    </p:spTree>
    <p:extLst>
      <p:ext uri="{BB962C8B-B14F-4D97-AF65-F5344CB8AC3E}">
        <p14:creationId xmlns:p14="http://schemas.microsoft.com/office/powerpoint/2010/main" val="383294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0670" y="336420"/>
            <a:ext cx="11630660" cy="5526299"/>
          </a:xfrm>
          <a:prstGeom prst="rect">
            <a:avLst/>
          </a:prstGeom>
        </p:spPr>
        <p:txBody>
          <a:bodyPr vert="horz" wrap="square" lIns="0" tIns="16933" rIns="0" bIns="0" rtlCol="0">
            <a:spAutoFit/>
          </a:bodyPr>
          <a:lstStyle/>
          <a:p>
            <a:pPr marL="45719" algn="just"/>
            <a:r>
              <a:rPr sz="3600" b="1" spc="-7" dirty="0">
                <a:latin typeface="Maiandra GD" panose="020E0502030308020204" pitchFamily="34" charset="0"/>
                <a:cs typeface="Cambria Math"/>
              </a:rPr>
              <a:t>Ketentuan Perpajakan </a:t>
            </a:r>
            <a:r>
              <a:rPr sz="3600" b="1" spc="-33" dirty="0">
                <a:latin typeface="Maiandra GD" panose="020E0502030308020204" pitchFamily="34" charset="0"/>
                <a:cs typeface="Cambria Math"/>
              </a:rPr>
              <a:t>Terkait </a:t>
            </a:r>
            <a:r>
              <a:rPr sz="3600" b="1" spc="-7" dirty="0">
                <a:latin typeface="Maiandra GD" panose="020E0502030308020204" pitchFamily="34" charset="0"/>
                <a:cs typeface="Cambria Math"/>
              </a:rPr>
              <a:t>Orang</a:t>
            </a:r>
            <a:r>
              <a:rPr sz="3600" b="1" spc="-147" dirty="0">
                <a:latin typeface="Maiandra GD" panose="020E0502030308020204" pitchFamily="34" charset="0"/>
                <a:cs typeface="Cambria Math"/>
              </a:rPr>
              <a:t> </a:t>
            </a:r>
            <a:r>
              <a:rPr sz="3600" b="1" spc="-7" dirty="0">
                <a:latin typeface="Maiandra GD" panose="020E0502030308020204" pitchFamily="34" charset="0"/>
                <a:cs typeface="Cambria Math"/>
              </a:rPr>
              <a:t>Pribadi</a:t>
            </a:r>
            <a:endParaRPr sz="3600" dirty="0">
              <a:latin typeface="Maiandra GD" panose="020E0502030308020204" pitchFamily="34" charset="0"/>
              <a:cs typeface="Cambria Math"/>
            </a:endParaRPr>
          </a:p>
          <a:p>
            <a:pPr marL="397923" marR="196422" indent="-380990" algn="just">
              <a:buFont typeface="Wingdings"/>
              <a:buChar char=""/>
              <a:tabLst>
                <a:tab pos="397077" algn="l"/>
                <a:tab pos="397923" algn="l"/>
              </a:tabLst>
            </a:pPr>
            <a:r>
              <a:rPr sz="2600" spc="-7" dirty="0">
                <a:latin typeface="Maiandra GD" panose="020E0502030308020204" pitchFamily="34" charset="0"/>
                <a:cs typeface="Arial"/>
              </a:rPr>
              <a:t>Menggunakan nomor pokok wajib pajak </a:t>
            </a:r>
            <a:r>
              <a:rPr sz="2600" dirty="0">
                <a:latin typeface="Maiandra GD" panose="020E0502030308020204" pitchFamily="34" charset="0"/>
                <a:cs typeface="Arial"/>
              </a:rPr>
              <a:t>(NPWP) </a:t>
            </a:r>
            <a:r>
              <a:rPr sz="2600" spc="-7" dirty="0">
                <a:latin typeface="Maiandra GD" panose="020E0502030308020204" pitchFamily="34" charset="0"/>
                <a:cs typeface="Arial"/>
              </a:rPr>
              <a:t>orang pribadi, yaitu pemilik yang  sebenarnya dari usaha tersebut untuk </a:t>
            </a:r>
            <a:r>
              <a:rPr sz="2600" dirty="0">
                <a:latin typeface="Maiandra GD" panose="020E0502030308020204" pitchFamily="34" charset="0"/>
                <a:cs typeface="Arial"/>
              </a:rPr>
              <a:t>keperluan</a:t>
            </a:r>
            <a:r>
              <a:rPr sz="2600" spc="-13" dirty="0">
                <a:latin typeface="Maiandra GD" panose="020E0502030308020204" pitchFamily="34" charset="0"/>
                <a:cs typeface="Arial"/>
              </a:rPr>
              <a:t> </a:t>
            </a:r>
            <a:r>
              <a:rPr sz="2600" spc="-7" dirty="0" err="1">
                <a:latin typeface="Maiandra GD" panose="020E0502030308020204" pitchFamily="34" charset="0"/>
                <a:cs typeface="Arial"/>
              </a:rPr>
              <a:t>perpajakan</a:t>
            </a:r>
            <a:r>
              <a:rPr sz="2600" spc="-7" dirty="0">
                <a:latin typeface="Maiandra GD" panose="020E0502030308020204" pitchFamily="34" charset="0"/>
                <a:cs typeface="Arial"/>
              </a:rPr>
              <a:t>.</a:t>
            </a:r>
            <a:endParaRPr sz="2600" dirty="0">
              <a:latin typeface="Maiandra GD" panose="020E0502030308020204" pitchFamily="34" charset="0"/>
              <a:cs typeface="Arial"/>
            </a:endParaRPr>
          </a:p>
          <a:p>
            <a:pPr marL="396230" marR="6773" indent="-338658" algn="just">
              <a:buFont typeface="Wingdings"/>
              <a:buChar char=""/>
              <a:tabLst>
                <a:tab pos="438562" algn="l"/>
                <a:tab pos="439409" algn="l"/>
              </a:tabLst>
            </a:pPr>
            <a:r>
              <a:rPr sz="2600" dirty="0">
                <a:latin typeface="Maiandra GD" panose="020E0502030308020204" pitchFamily="34" charset="0"/>
              </a:rPr>
              <a:t>	</a:t>
            </a:r>
            <a:r>
              <a:rPr lang="en-ID" sz="2600" spc="-7" dirty="0" err="1">
                <a:latin typeface="Maiandra GD" panose="020E0502030308020204" pitchFamily="34" charset="0"/>
                <a:cs typeface="Arial" panose="020B0604020202020204" pitchFamily="34" charset="0"/>
              </a:rPr>
              <a:t>Peraturan</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Pemerintah</a:t>
            </a:r>
            <a:r>
              <a:rPr lang="en-ID" sz="2600" spc="-7" dirty="0">
                <a:latin typeface="Maiandra GD" panose="020E0502030308020204" pitchFamily="34" charset="0"/>
                <a:cs typeface="Arial" panose="020B0604020202020204" pitchFamily="34" charset="0"/>
              </a:rPr>
              <a:t> (PP) </a:t>
            </a:r>
            <a:r>
              <a:rPr lang="en-ID" sz="2600" spc="-7" dirty="0" err="1">
                <a:latin typeface="Maiandra GD" panose="020E0502030308020204" pitchFamily="34" charset="0"/>
                <a:cs typeface="Arial" panose="020B0604020202020204" pitchFamily="34" charset="0"/>
              </a:rPr>
              <a:t>Nomor</a:t>
            </a:r>
            <a:r>
              <a:rPr lang="en-ID" sz="2600" spc="-7" dirty="0">
                <a:latin typeface="Maiandra GD" panose="020E0502030308020204" pitchFamily="34" charset="0"/>
                <a:cs typeface="Arial" panose="020B0604020202020204" pitchFamily="34" charset="0"/>
              </a:rPr>
              <a:t> 55 </a:t>
            </a:r>
            <a:r>
              <a:rPr lang="en-ID" sz="2600" spc="-7" dirty="0" err="1">
                <a:latin typeface="Maiandra GD" panose="020E0502030308020204" pitchFamily="34" charset="0"/>
                <a:cs typeface="Arial" panose="020B0604020202020204" pitchFamily="34" charset="0"/>
              </a:rPr>
              <a:t>Tahun</a:t>
            </a:r>
            <a:r>
              <a:rPr lang="en-ID" sz="2600" spc="-7" dirty="0">
                <a:latin typeface="Maiandra GD" panose="020E0502030308020204" pitchFamily="34" charset="0"/>
                <a:cs typeface="Arial" panose="020B0604020202020204" pitchFamily="34" charset="0"/>
              </a:rPr>
              <a:t> 2022 </a:t>
            </a:r>
            <a:r>
              <a:rPr lang="en-ID" sz="2600" spc="-7" dirty="0" err="1">
                <a:latin typeface="Maiandra GD" panose="020E0502030308020204" pitchFamily="34" charset="0"/>
                <a:cs typeface="Arial" panose="020B0604020202020204" pitchFamily="34" charset="0"/>
              </a:rPr>
              <a:t>mengubah</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beberapa</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ketentuan</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mengenai</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Pajak</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Penghasilan</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termasuk</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Pajak</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Penghasilan</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PPh</a:t>
            </a:r>
            <a:r>
              <a:rPr lang="en-ID" sz="2600" spc="-7" dirty="0">
                <a:latin typeface="Maiandra GD" panose="020E0502030308020204" pitchFamily="34" charset="0"/>
                <a:cs typeface="Arial" panose="020B0604020202020204" pitchFamily="34" charset="0"/>
              </a:rPr>
              <a:t>) final 0,5%, yang </a:t>
            </a:r>
            <a:r>
              <a:rPr lang="en-ID" sz="2600" spc="-7" dirty="0" err="1">
                <a:latin typeface="Maiandra GD" panose="020E0502030308020204" pitchFamily="34" charset="0"/>
                <a:cs typeface="Arial" panose="020B0604020202020204" pitchFamily="34" charset="0"/>
              </a:rPr>
              <a:t>sebelumnya</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diatur</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dalam</a:t>
            </a:r>
            <a:r>
              <a:rPr lang="en-ID" sz="2600" spc="-7" dirty="0">
                <a:latin typeface="Maiandra GD" panose="020E0502030308020204" pitchFamily="34" charset="0"/>
                <a:cs typeface="Arial" panose="020B0604020202020204" pitchFamily="34" charset="0"/>
              </a:rPr>
              <a:t> PP 23/2018. Tarif </a:t>
            </a:r>
            <a:r>
              <a:rPr lang="en-ID" sz="2600" spc="-7" dirty="0" err="1">
                <a:latin typeface="Maiandra GD" panose="020E0502030308020204" pitchFamily="34" charset="0"/>
                <a:cs typeface="Arial" panose="020B0604020202020204" pitchFamily="34" charset="0"/>
              </a:rPr>
              <a:t>PPh</a:t>
            </a:r>
            <a:r>
              <a:rPr lang="en-ID" sz="2600" spc="-7" dirty="0">
                <a:latin typeface="Maiandra GD" panose="020E0502030308020204" pitchFamily="34" charset="0"/>
                <a:cs typeface="Arial" panose="020B0604020202020204" pitchFamily="34" charset="0"/>
              </a:rPr>
              <a:t> final 0,5% </a:t>
            </a:r>
            <a:r>
              <a:rPr lang="en-ID" sz="2600" spc="-7" dirty="0" err="1">
                <a:latin typeface="Maiandra GD" panose="020E0502030308020204" pitchFamily="34" charset="0"/>
                <a:cs typeface="Arial" panose="020B0604020202020204" pitchFamily="34" charset="0"/>
              </a:rPr>
              <a:t>diberikan</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ketika</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penghasilan</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dari</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usaha</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Wajib</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Pajak</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dalam</a:t>
            </a:r>
            <a:r>
              <a:rPr lang="en-ID" sz="2600" spc="-7" dirty="0">
                <a:latin typeface="Maiandra GD" panose="020E0502030308020204" pitchFamily="34" charset="0"/>
                <a:cs typeface="Arial" panose="020B0604020202020204" pitchFamily="34" charset="0"/>
              </a:rPr>
              <a:t> negeri (</a:t>
            </a:r>
            <a:r>
              <a:rPr lang="en-ID" sz="2600" spc="-7" dirty="0" err="1">
                <a:latin typeface="Maiandra GD" panose="020E0502030308020204" pitchFamily="34" charset="0"/>
                <a:cs typeface="Arial" panose="020B0604020202020204" pitchFamily="34" charset="0"/>
              </a:rPr>
              <a:t>termasuk</a:t>
            </a:r>
            <a:r>
              <a:rPr lang="en-ID" sz="2600" spc="-7" dirty="0">
                <a:latin typeface="Maiandra GD" panose="020E0502030308020204" pitchFamily="34" charset="0"/>
                <a:cs typeface="Arial" panose="020B0604020202020204" pitchFamily="34" charset="0"/>
              </a:rPr>
              <a:t> orang </a:t>
            </a:r>
            <a:r>
              <a:rPr lang="en-ID" sz="2600" spc="-7" dirty="0" err="1">
                <a:latin typeface="Maiandra GD" panose="020E0502030308020204" pitchFamily="34" charset="0"/>
                <a:cs typeface="Arial" panose="020B0604020202020204" pitchFamily="34" charset="0"/>
              </a:rPr>
              <a:t>pribadi</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koperasi</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persekutuan</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komanditer</a:t>
            </a:r>
            <a:r>
              <a:rPr lang="en-ID" sz="2600" spc="-7" dirty="0">
                <a:latin typeface="Maiandra GD" panose="020E0502030308020204" pitchFamily="34" charset="0"/>
                <a:cs typeface="Arial" panose="020B0604020202020204" pitchFamily="34" charset="0"/>
              </a:rPr>
              <a:t>, firma, </a:t>
            </a:r>
            <a:r>
              <a:rPr lang="en-ID" sz="2600" spc="-7" dirty="0" err="1">
                <a:latin typeface="Maiandra GD" panose="020E0502030308020204" pitchFamily="34" charset="0"/>
                <a:cs typeface="Arial" panose="020B0604020202020204" pitchFamily="34" charset="0"/>
              </a:rPr>
              <a:t>perseroan</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terbatas</a:t>
            </a:r>
            <a:r>
              <a:rPr lang="en-ID" sz="2600" spc="-7" dirty="0">
                <a:latin typeface="Maiandra GD" panose="020E0502030308020204" pitchFamily="34" charset="0"/>
                <a:cs typeface="Arial" panose="020B0604020202020204" pitchFamily="34" charset="0"/>
              </a:rPr>
              <a:t>, badan </a:t>
            </a:r>
            <a:r>
              <a:rPr lang="en-ID" sz="2600" spc="-7" dirty="0" err="1">
                <a:latin typeface="Maiandra GD" panose="020E0502030308020204" pitchFamily="34" charset="0"/>
                <a:cs typeface="Arial" panose="020B0604020202020204" pitchFamily="34" charset="0"/>
              </a:rPr>
              <a:t>usaha</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milik</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desa</a:t>
            </a:r>
            <a:r>
              <a:rPr lang="en-ID" sz="2600" spc="-7" dirty="0">
                <a:latin typeface="Maiandra GD" panose="020E0502030308020204" pitchFamily="34" charset="0"/>
                <a:cs typeface="Arial" panose="020B0604020202020204" pitchFamily="34" charset="0"/>
              </a:rPr>
              <a:t>/badan </a:t>
            </a:r>
            <a:r>
              <a:rPr lang="en-ID" sz="2600" spc="-7" dirty="0" err="1">
                <a:latin typeface="Maiandra GD" panose="020E0502030308020204" pitchFamily="34" charset="0"/>
                <a:cs typeface="Arial" panose="020B0604020202020204" pitchFamily="34" charset="0"/>
              </a:rPr>
              <a:t>usaha</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milik</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desa</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bersama</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memiliki</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peredaran</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bruto</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tidak</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lebih</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dari</a:t>
            </a:r>
            <a:r>
              <a:rPr lang="en-ID" sz="2600" spc="-7" dirty="0">
                <a:latin typeface="Maiandra GD" panose="020E0502030308020204" pitchFamily="34" charset="0"/>
                <a:cs typeface="Arial" panose="020B0604020202020204" pitchFamily="34" charset="0"/>
              </a:rPr>
              <a:t> Rp4,8 </a:t>
            </a:r>
            <a:r>
              <a:rPr lang="en-ID" sz="2600" spc="-7" dirty="0" err="1">
                <a:latin typeface="Maiandra GD" panose="020E0502030308020204" pitchFamily="34" charset="0"/>
                <a:cs typeface="Arial" panose="020B0604020202020204" pitchFamily="34" charset="0"/>
              </a:rPr>
              <a:t>miliar</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dalam</a:t>
            </a:r>
            <a:r>
              <a:rPr lang="en-ID" sz="2600" spc="-7" dirty="0">
                <a:latin typeface="Maiandra GD" panose="020E0502030308020204" pitchFamily="34" charset="0"/>
                <a:cs typeface="Arial" panose="020B0604020202020204" pitchFamily="34" charset="0"/>
              </a:rPr>
              <a:t> 1 </a:t>
            </a:r>
            <a:r>
              <a:rPr lang="en-ID" sz="2600" spc="-7" dirty="0" err="1">
                <a:latin typeface="Maiandra GD" panose="020E0502030308020204" pitchFamily="34" charset="0"/>
                <a:cs typeface="Arial" panose="020B0604020202020204" pitchFamily="34" charset="0"/>
              </a:rPr>
              <a:t>Tahun</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Pajak</a:t>
            </a:r>
            <a:r>
              <a:rPr lang="en-ID" sz="2600" spc="-7" dirty="0">
                <a:latin typeface="Maiandra GD" panose="020E0502030308020204" pitchFamily="34" charset="0"/>
                <a:cs typeface="Arial" panose="020B0604020202020204" pitchFamily="34" charset="0"/>
              </a:rPr>
              <a:t>.</a:t>
            </a:r>
          </a:p>
          <a:p>
            <a:pPr marL="57572" marR="6773" algn="just">
              <a:spcBef>
                <a:spcPts val="1200"/>
              </a:spcBef>
              <a:tabLst>
                <a:tab pos="438562" algn="l"/>
                <a:tab pos="439409" algn="l"/>
              </a:tabLst>
            </a:pPr>
            <a:r>
              <a:rPr lang="en-ID" sz="2600" spc="-7" dirty="0" err="1">
                <a:latin typeface="Maiandra GD" panose="020E0502030308020204" pitchFamily="34" charset="0"/>
                <a:cs typeface="Arial" panose="020B0604020202020204" pitchFamily="34" charset="0"/>
              </a:rPr>
              <a:t>Kini</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Wajib</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Pajak</a:t>
            </a:r>
            <a:r>
              <a:rPr lang="en-ID" sz="2600" spc="-7" dirty="0">
                <a:latin typeface="Maiandra GD" panose="020E0502030308020204" pitchFamily="34" charset="0"/>
                <a:cs typeface="Arial" panose="020B0604020202020204" pitchFamily="34" charset="0"/>
              </a:rPr>
              <a:t> Orang </a:t>
            </a:r>
            <a:r>
              <a:rPr lang="en-ID" sz="2600" spc="-7" dirty="0" err="1">
                <a:latin typeface="Maiandra GD" panose="020E0502030308020204" pitchFamily="34" charset="0"/>
                <a:cs typeface="Arial" panose="020B0604020202020204" pitchFamily="34" charset="0"/>
              </a:rPr>
              <a:t>Pribadi</a:t>
            </a:r>
            <a:r>
              <a:rPr lang="en-ID" sz="2600" spc="-7" dirty="0">
                <a:latin typeface="Maiandra GD" panose="020E0502030308020204" pitchFamily="34" charset="0"/>
                <a:cs typeface="Arial" panose="020B0604020202020204" pitchFamily="34" charset="0"/>
              </a:rPr>
              <a:t> yang </a:t>
            </a:r>
            <a:r>
              <a:rPr lang="en-ID" sz="2600" spc="-7" dirty="0" err="1">
                <a:latin typeface="Maiandra GD" panose="020E0502030308020204" pitchFamily="34" charset="0"/>
                <a:cs typeface="Arial" panose="020B0604020202020204" pitchFamily="34" charset="0"/>
              </a:rPr>
              <a:t>memiliki</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peredaran</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bruto</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tertentu</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dengan</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peredaran</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bruto</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sampai</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dengan</a:t>
            </a:r>
            <a:r>
              <a:rPr lang="en-ID" sz="2600" spc="-7" dirty="0">
                <a:latin typeface="Maiandra GD" panose="020E0502030308020204" pitchFamily="34" charset="0"/>
                <a:cs typeface="Arial" panose="020B0604020202020204" pitchFamily="34" charset="0"/>
              </a:rPr>
              <a:t> Rp500 </a:t>
            </a:r>
            <a:r>
              <a:rPr lang="en-ID" sz="2600" spc="-7" dirty="0" err="1">
                <a:latin typeface="Maiandra GD" panose="020E0502030308020204" pitchFamily="34" charset="0"/>
                <a:cs typeface="Arial" panose="020B0604020202020204" pitchFamily="34" charset="0"/>
              </a:rPr>
              <a:t>juta</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dalam</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satu</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Tahun</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Pajak</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tidak</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dikenakan</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PPh</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berdasarkan</a:t>
            </a:r>
            <a:r>
              <a:rPr lang="en-ID" sz="2600" spc="-7" dirty="0">
                <a:latin typeface="Maiandra GD" panose="020E0502030308020204" pitchFamily="34" charset="0"/>
                <a:cs typeface="Arial" panose="020B0604020202020204" pitchFamily="34" charset="0"/>
              </a:rPr>
              <a:t> </a:t>
            </a:r>
            <a:r>
              <a:rPr lang="en-ID" sz="2600" spc="-7" dirty="0" err="1">
                <a:latin typeface="Maiandra GD" panose="020E0502030308020204" pitchFamily="34" charset="0"/>
                <a:cs typeface="Arial" panose="020B0604020202020204" pitchFamily="34" charset="0"/>
              </a:rPr>
              <a:t>Pasal</a:t>
            </a:r>
            <a:r>
              <a:rPr lang="en-ID" sz="2600" spc="-7" dirty="0">
                <a:latin typeface="Maiandra GD" panose="020E0502030308020204" pitchFamily="34" charset="0"/>
                <a:cs typeface="Arial" panose="020B0604020202020204" pitchFamily="34" charset="0"/>
              </a:rPr>
              <a:t> 60 </a:t>
            </a:r>
            <a:r>
              <a:rPr lang="en-ID" sz="2600" spc="-7" dirty="0" err="1">
                <a:latin typeface="Maiandra GD" panose="020E0502030308020204" pitchFamily="34" charset="0"/>
                <a:cs typeface="Arial" panose="020B0604020202020204" pitchFamily="34" charset="0"/>
              </a:rPr>
              <a:t>ayat</a:t>
            </a:r>
            <a:r>
              <a:rPr lang="en-ID" sz="2600" spc="-7" dirty="0">
                <a:latin typeface="Maiandra GD" panose="020E0502030308020204" pitchFamily="34" charset="0"/>
                <a:cs typeface="Arial" panose="020B0604020202020204" pitchFamily="34" charset="0"/>
              </a:rPr>
              <a:t> 1 PP </a:t>
            </a:r>
            <a:r>
              <a:rPr lang="en-ID" sz="2600" spc="-7" dirty="0" err="1">
                <a:latin typeface="Maiandra GD" panose="020E0502030308020204" pitchFamily="34" charset="0"/>
                <a:cs typeface="Arial" panose="020B0604020202020204" pitchFamily="34" charset="0"/>
              </a:rPr>
              <a:t>Nomor</a:t>
            </a:r>
            <a:r>
              <a:rPr lang="en-ID" sz="2600" spc="-7" dirty="0">
                <a:latin typeface="Maiandra GD" panose="020E0502030308020204" pitchFamily="34" charset="0"/>
                <a:cs typeface="Arial" panose="020B0604020202020204" pitchFamily="34" charset="0"/>
              </a:rPr>
              <a:t> 55 </a:t>
            </a:r>
            <a:r>
              <a:rPr lang="en-ID" sz="2600" spc="-7" dirty="0" err="1">
                <a:latin typeface="Maiandra GD" panose="020E0502030308020204" pitchFamily="34" charset="0"/>
                <a:cs typeface="Arial" panose="020B0604020202020204" pitchFamily="34" charset="0"/>
              </a:rPr>
              <a:t>Tahun</a:t>
            </a:r>
            <a:r>
              <a:rPr lang="en-ID" sz="2600" spc="-7" dirty="0">
                <a:latin typeface="Maiandra GD" panose="020E0502030308020204" pitchFamily="34" charset="0"/>
                <a:cs typeface="Arial" panose="020B0604020202020204" pitchFamily="34" charset="0"/>
              </a:rPr>
              <a:t> 2022.</a:t>
            </a:r>
            <a:endParaRPr sz="2600" dirty="0">
              <a:latin typeface="Maiandra GD" panose="020E0502030308020204" pitchFamily="34" charset="0"/>
              <a:cs typeface="Arial" panose="020B0604020202020204" pitchFamily="34" charset="0"/>
            </a:endParaRPr>
          </a:p>
        </p:txBody>
      </p:sp>
      <p:sp>
        <p:nvSpPr>
          <p:cNvPr id="3" name="object 3"/>
          <p:cNvSpPr txBox="1"/>
          <p:nvPr/>
        </p:nvSpPr>
        <p:spPr>
          <a:xfrm>
            <a:off x="11832675" y="6462007"/>
            <a:ext cx="281093" cy="725840"/>
          </a:xfrm>
          <a:prstGeom prst="rect">
            <a:avLst/>
          </a:prstGeom>
        </p:spPr>
        <p:txBody>
          <a:bodyPr vert="horz" wrap="square" lIns="0" tIns="78740" rIns="0" bIns="0" rtlCol="0">
            <a:spAutoFit/>
          </a:bodyPr>
          <a:lstStyle/>
          <a:p>
            <a:pPr marL="130383">
              <a:spcBef>
                <a:spcPts val="620"/>
              </a:spcBef>
            </a:pPr>
            <a:fld id="{81D60167-4931-47E6-BA6A-407CBD079E47}" type="slidenum">
              <a:rPr sz="1400" spc="-7" dirty="0">
                <a:latin typeface="Arial"/>
                <a:cs typeface="Arial"/>
              </a:rPr>
              <a:pPr marL="130383">
                <a:spcBef>
                  <a:spcPts val="620"/>
                </a:spcBef>
              </a:pPr>
              <a:t>6</a:t>
            </a:fld>
            <a:endParaRPr sz="1400">
              <a:latin typeface="Arial"/>
              <a:cs typeface="Arial"/>
            </a:endParaRPr>
          </a:p>
        </p:txBody>
      </p:sp>
      <p:sp>
        <p:nvSpPr>
          <p:cNvPr id="4" name="Rectangle 3">
            <a:extLst>
              <a:ext uri="{FF2B5EF4-FFF2-40B4-BE49-F238E27FC236}">
                <a16:creationId xmlns:a16="http://schemas.microsoft.com/office/drawing/2014/main" id="{22A379A8-49D0-4962-98D7-7F793F2F925E}"/>
              </a:ext>
            </a:extLst>
          </p:cNvPr>
          <p:cNvSpPr/>
          <p:nvPr/>
        </p:nvSpPr>
        <p:spPr>
          <a:xfrm>
            <a:off x="-1" y="6497500"/>
            <a:ext cx="8884694" cy="36229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Bodoni MT Condensed" panose="02070606080606020203" pitchFamily="18" charset="0"/>
              </a:rPr>
              <a:t>Accounting Department - Informatics and Business Institute of </a:t>
            </a:r>
            <a:r>
              <a:rPr lang="en-US" dirty="0" err="1">
                <a:latin typeface="Bodoni MT Condensed" panose="02070606080606020203" pitchFamily="18" charset="0"/>
              </a:rPr>
              <a:t>Darmajaya</a:t>
            </a:r>
            <a:r>
              <a:rPr lang="en-US" dirty="0">
                <a:latin typeface="Bodoni MT Condensed" panose="02070606080606020203" pitchFamily="18" charset="0"/>
              </a:rPr>
              <a:t>, Lampung, Indonesia</a:t>
            </a:r>
            <a:endParaRPr lang="id-ID" dirty="0"/>
          </a:p>
        </p:txBody>
      </p:sp>
      <p:grpSp>
        <p:nvGrpSpPr>
          <p:cNvPr id="5" name="Group 4">
            <a:extLst>
              <a:ext uri="{FF2B5EF4-FFF2-40B4-BE49-F238E27FC236}">
                <a16:creationId xmlns:a16="http://schemas.microsoft.com/office/drawing/2014/main" id="{5A7D7795-0A40-4950-ABD7-1CAE94D90A21}"/>
              </a:ext>
            </a:extLst>
          </p:cNvPr>
          <p:cNvGrpSpPr/>
          <p:nvPr/>
        </p:nvGrpSpPr>
        <p:grpSpPr>
          <a:xfrm>
            <a:off x="-1" y="6497500"/>
            <a:ext cx="12205649" cy="362295"/>
            <a:chOff x="-1" y="6409479"/>
            <a:chExt cx="12205649" cy="423018"/>
          </a:xfrm>
        </p:grpSpPr>
        <p:pic>
          <p:nvPicPr>
            <p:cNvPr id="6" name="Picture 5">
              <a:extLst>
                <a:ext uri="{FF2B5EF4-FFF2-40B4-BE49-F238E27FC236}">
                  <a16:creationId xmlns:a16="http://schemas.microsoft.com/office/drawing/2014/main" id="{5BCF450B-4D94-4256-8A8F-B0B18D1DAC64}"/>
                </a:ext>
              </a:extLst>
            </p:cNvPr>
            <p:cNvPicPr>
              <a:picLocks noChangeAspect="1"/>
            </p:cNvPicPr>
            <p:nvPr/>
          </p:nvPicPr>
          <p:blipFill rotWithShape="1">
            <a:blip r:embed="rId2"/>
            <a:srcRect l="40877" t="29110" r="44518" b="65812"/>
            <a:stretch/>
          </p:blipFill>
          <p:spPr>
            <a:xfrm>
              <a:off x="8884693" y="6409479"/>
              <a:ext cx="3320955" cy="423018"/>
            </a:xfrm>
            <a:prstGeom prst="rect">
              <a:avLst/>
            </a:prstGeom>
          </p:spPr>
        </p:pic>
        <p:sp>
          <p:nvSpPr>
            <p:cNvPr id="7" name="Rectangle 6">
              <a:extLst>
                <a:ext uri="{FF2B5EF4-FFF2-40B4-BE49-F238E27FC236}">
                  <a16:creationId xmlns:a16="http://schemas.microsoft.com/office/drawing/2014/main" id="{E3AAD47C-9CC8-43F7-8EBB-2F87234BCC85}"/>
                </a:ext>
              </a:extLst>
            </p:cNvPr>
            <p:cNvSpPr/>
            <p:nvPr/>
          </p:nvSpPr>
          <p:spPr>
            <a:xfrm>
              <a:off x="-1" y="6409479"/>
              <a:ext cx="8884694" cy="42301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Bodoni MT Condensed" panose="02070606080606020203" pitchFamily="18" charset="0"/>
                </a:rPr>
                <a:t>Accounting Department - Informatics and Business Institute of </a:t>
              </a:r>
              <a:r>
                <a:rPr lang="en-US" dirty="0" err="1">
                  <a:latin typeface="Bodoni MT Condensed" panose="02070606080606020203" pitchFamily="18" charset="0"/>
                </a:rPr>
                <a:t>Darmajaya</a:t>
              </a:r>
              <a:r>
                <a:rPr lang="en-US" dirty="0">
                  <a:latin typeface="Bodoni MT Condensed" panose="02070606080606020203" pitchFamily="18" charset="0"/>
                </a:rPr>
                <a:t>, Lampung, Indonesia</a:t>
              </a:r>
              <a:endParaRPr lang="id-ID" dirty="0"/>
            </a:p>
          </p:txBody>
        </p:sp>
        <p:sp>
          <p:nvSpPr>
            <p:cNvPr id="8" name="Rectangle 7">
              <a:extLst>
                <a:ext uri="{FF2B5EF4-FFF2-40B4-BE49-F238E27FC236}">
                  <a16:creationId xmlns:a16="http://schemas.microsoft.com/office/drawing/2014/main" id="{17BCF78D-F500-44C3-8DD0-771DC96DE088}"/>
                </a:ext>
              </a:extLst>
            </p:cNvPr>
            <p:cNvSpPr/>
            <p:nvPr/>
          </p:nvSpPr>
          <p:spPr>
            <a:xfrm>
              <a:off x="9746435" y="6409479"/>
              <a:ext cx="1725152" cy="395298"/>
            </a:xfrm>
            <a:prstGeom prst="rect">
              <a:avLst/>
            </a:prstGeom>
          </p:spPr>
          <p:txBody>
            <a:bodyPr wrap="none">
              <a:spAutoFit/>
            </a:bodyPr>
            <a:lstStyle/>
            <a:p>
              <a:r>
                <a:rPr lang="en-US" sz="1600" b="1" dirty="0">
                  <a:latin typeface="Roboto"/>
                </a:rPr>
                <a:t>darmajaya.ac.id</a:t>
              </a:r>
              <a:endParaRPr lang="en-US" sz="1600" b="1" dirty="0"/>
            </a:p>
          </p:txBody>
        </p:sp>
      </p:grpSp>
    </p:spTree>
    <p:extLst>
      <p:ext uri="{BB962C8B-B14F-4D97-AF65-F5344CB8AC3E}">
        <p14:creationId xmlns:p14="http://schemas.microsoft.com/office/powerpoint/2010/main" val="755893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8791" y="151485"/>
            <a:ext cx="11724430" cy="4018194"/>
          </a:xfrm>
          <a:prstGeom prst="rect">
            <a:avLst/>
          </a:prstGeom>
        </p:spPr>
        <p:txBody>
          <a:bodyPr vert="horz" wrap="square" lIns="0" tIns="16933" rIns="0" bIns="0" rtlCol="0">
            <a:spAutoFit/>
          </a:bodyPr>
          <a:lstStyle/>
          <a:p>
            <a:pPr marL="16933"/>
            <a:r>
              <a:rPr sz="2000" b="1" spc="-7" dirty="0">
                <a:latin typeface="Maiandra GD" panose="020E0502030308020204" pitchFamily="34" charset="0"/>
                <a:cs typeface="Cambria Math"/>
              </a:rPr>
              <a:t>Ketentuan Perpajakan </a:t>
            </a:r>
            <a:r>
              <a:rPr sz="2000" b="1" spc="-33" dirty="0">
                <a:latin typeface="Maiandra GD" panose="020E0502030308020204" pitchFamily="34" charset="0"/>
                <a:cs typeface="Cambria Math"/>
              </a:rPr>
              <a:t>Terkait </a:t>
            </a:r>
            <a:r>
              <a:rPr sz="2000" b="1" spc="-7" dirty="0">
                <a:latin typeface="Maiandra GD" panose="020E0502030308020204" pitchFamily="34" charset="0"/>
                <a:cs typeface="Cambria Math"/>
              </a:rPr>
              <a:t>Orang</a:t>
            </a:r>
            <a:r>
              <a:rPr sz="2000" b="1" spc="-147" dirty="0">
                <a:latin typeface="Maiandra GD" panose="020E0502030308020204" pitchFamily="34" charset="0"/>
                <a:cs typeface="Cambria Math"/>
              </a:rPr>
              <a:t> </a:t>
            </a:r>
            <a:r>
              <a:rPr sz="2000" b="1" spc="-7" dirty="0">
                <a:latin typeface="Maiandra GD" panose="020E0502030308020204" pitchFamily="34" charset="0"/>
                <a:cs typeface="Cambria Math"/>
              </a:rPr>
              <a:t>Pribadi</a:t>
            </a:r>
            <a:endParaRPr sz="2000" b="1" dirty="0">
              <a:latin typeface="Maiandra GD" panose="020E0502030308020204" pitchFamily="34" charset="0"/>
              <a:cs typeface="Cambria Math"/>
            </a:endParaRPr>
          </a:p>
          <a:p>
            <a:pPr marL="550320" marR="429249" indent="-338658" algn="just">
              <a:buFont typeface="Wingdings"/>
              <a:buChar char=""/>
              <a:tabLst>
                <a:tab pos="593497" algn="l"/>
                <a:tab pos="594345" algn="l"/>
              </a:tabLst>
            </a:pPr>
            <a:r>
              <a:rPr sz="2000" dirty="0">
                <a:latin typeface="Maiandra GD" panose="020E0502030308020204" pitchFamily="34" charset="0"/>
              </a:rPr>
              <a:t>	</a:t>
            </a:r>
            <a:r>
              <a:rPr sz="2000" spc="-7" dirty="0">
                <a:latin typeface="Maiandra GD" panose="020E0502030308020204" pitchFamily="34" charset="0"/>
                <a:cs typeface="Arial"/>
              </a:rPr>
              <a:t>Selain boleh dikurangkan dengan </a:t>
            </a:r>
            <a:r>
              <a:rPr sz="2000" dirty="0">
                <a:latin typeface="Maiandra GD" panose="020E0502030308020204" pitchFamily="34" charset="0"/>
                <a:cs typeface="Arial"/>
              </a:rPr>
              <a:t>biaya-biaya </a:t>
            </a:r>
            <a:r>
              <a:rPr sz="2000" spc="-7" dirty="0">
                <a:latin typeface="Maiandra GD" panose="020E0502030308020204" pitchFamily="34" charset="0"/>
                <a:cs typeface="Arial"/>
              </a:rPr>
              <a:t>yang dapat dikurangkan sesuai  ketentuan </a:t>
            </a:r>
            <a:r>
              <a:rPr sz="2000" dirty="0">
                <a:latin typeface="Maiandra GD" panose="020E0502030308020204" pitchFamily="34" charset="0"/>
                <a:cs typeface="Arial"/>
              </a:rPr>
              <a:t>UU PPh, pengusaha juga boleh mengurangkan penghasilan </a:t>
            </a:r>
            <a:r>
              <a:rPr sz="2000" spc="-7" dirty="0">
                <a:latin typeface="Maiandra GD" panose="020E0502030308020204" pitchFamily="34" charset="0"/>
                <a:cs typeface="Arial"/>
              </a:rPr>
              <a:t>neton  ya dengan Penghasilan </a:t>
            </a:r>
            <a:r>
              <a:rPr sz="2000" spc="-20" dirty="0">
                <a:latin typeface="Maiandra GD" panose="020E0502030308020204" pitchFamily="34" charset="0"/>
                <a:cs typeface="Arial"/>
              </a:rPr>
              <a:t>Tidak </a:t>
            </a:r>
            <a:r>
              <a:rPr sz="2000" spc="-7" dirty="0">
                <a:latin typeface="Maiandra GD" panose="020E0502030308020204" pitchFamily="34" charset="0"/>
                <a:cs typeface="Arial"/>
              </a:rPr>
              <a:t>Kena Pajak (PTKP) yang </a:t>
            </a:r>
            <a:r>
              <a:rPr sz="2000" dirty="0">
                <a:latin typeface="Maiandra GD" panose="020E0502030308020204" pitchFamily="34" charset="0"/>
                <a:cs typeface="Arial"/>
              </a:rPr>
              <a:t>dihitung </a:t>
            </a:r>
            <a:r>
              <a:rPr sz="2000" spc="-7" dirty="0">
                <a:latin typeface="Maiandra GD" panose="020E0502030308020204" pitchFamily="34" charset="0"/>
                <a:cs typeface="Arial"/>
              </a:rPr>
              <a:t>berdasarkan  keadaan/status </a:t>
            </a:r>
            <a:r>
              <a:rPr sz="2000" dirty="0">
                <a:latin typeface="Maiandra GD" panose="020E0502030308020204" pitchFamily="34" charset="0"/>
                <a:cs typeface="Arial"/>
              </a:rPr>
              <a:t>perkawinan </a:t>
            </a:r>
            <a:r>
              <a:rPr sz="2000" spc="-20" dirty="0">
                <a:latin typeface="Maiandra GD" panose="020E0502030308020204" pitchFamily="34" charset="0"/>
                <a:cs typeface="Arial"/>
              </a:rPr>
              <a:t>Wajib </a:t>
            </a:r>
            <a:r>
              <a:rPr sz="2000" spc="-7" dirty="0">
                <a:latin typeface="Maiandra GD" panose="020E0502030308020204" pitchFamily="34" charset="0"/>
                <a:cs typeface="Arial"/>
              </a:rPr>
              <a:t>Pajak dan </a:t>
            </a:r>
            <a:r>
              <a:rPr sz="2000" spc="-7" dirty="0" err="1">
                <a:latin typeface="Maiandra GD" panose="020E0502030308020204" pitchFamily="34" charset="0"/>
                <a:cs typeface="Arial"/>
              </a:rPr>
              <a:t>jumlah</a:t>
            </a:r>
            <a:r>
              <a:rPr sz="2000" spc="-7" dirty="0">
                <a:latin typeface="Maiandra GD" panose="020E0502030308020204" pitchFamily="34" charset="0"/>
                <a:cs typeface="Arial"/>
              </a:rPr>
              <a:t> </a:t>
            </a:r>
            <a:r>
              <a:rPr sz="2000" spc="-7" dirty="0" err="1">
                <a:latin typeface="Maiandra GD" panose="020E0502030308020204" pitchFamily="34" charset="0"/>
                <a:cs typeface="Arial"/>
              </a:rPr>
              <a:t>tanggungannya</a:t>
            </a:r>
            <a:r>
              <a:rPr sz="2000" spc="-7" dirty="0">
                <a:latin typeface="Maiandra GD" panose="020E0502030308020204" pitchFamily="34" charset="0"/>
                <a:cs typeface="Arial"/>
              </a:rPr>
              <a:t>.</a:t>
            </a:r>
            <a:r>
              <a:rPr lang="en-US" sz="2000" spc="-7" dirty="0">
                <a:latin typeface="Maiandra GD" panose="020E0502030308020204" pitchFamily="34" charset="0"/>
                <a:cs typeface="Arial"/>
              </a:rPr>
              <a:t> </a:t>
            </a:r>
            <a:r>
              <a:rPr sz="2000" dirty="0" err="1">
                <a:latin typeface="Maiandra GD" panose="020E0502030308020204" pitchFamily="34" charset="0"/>
                <a:cs typeface="Arial"/>
              </a:rPr>
              <a:t>Ketentu</a:t>
            </a:r>
            <a:r>
              <a:rPr sz="2000" spc="-7" dirty="0" err="1">
                <a:latin typeface="Maiandra GD" panose="020E0502030308020204" pitchFamily="34" charset="0"/>
                <a:cs typeface="Arial"/>
              </a:rPr>
              <a:t>an</a:t>
            </a:r>
            <a:r>
              <a:rPr sz="2000" spc="-7" dirty="0">
                <a:latin typeface="Maiandra GD" panose="020E0502030308020204" pitchFamily="34" charset="0"/>
                <a:cs typeface="Arial"/>
              </a:rPr>
              <a:t> </a:t>
            </a:r>
            <a:r>
              <a:rPr sz="2000" dirty="0">
                <a:latin typeface="Maiandra GD" panose="020E0502030308020204" pitchFamily="34" charset="0"/>
                <a:cs typeface="Arial"/>
              </a:rPr>
              <a:t>mengenai </a:t>
            </a:r>
            <a:r>
              <a:rPr sz="2000" spc="-7" dirty="0">
                <a:latin typeface="Maiandra GD" panose="020E0502030308020204" pitchFamily="34" charset="0"/>
                <a:cs typeface="Arial"/>
              </a:rPr>
              <a:t>biaya yang dapat dikurangkan diatur dalam Pasal 6 UU </a:t>
            </a:r>
            <a:r>
              <a:rPr sz="2000" dirty="0">
                <a:latin typeface="Maiandra GD" panose="020E0502030308020204" pitchFamily="34" charset="0"/>
                <a:cs typeface="Arial"/>
              </a:rPr>
              <a:t>PPh,  </a:t>
            </a:r>
            <a:r>
              <a:rPr sz="2000" spc="-7" dirty="0">
                <a:latin typeface="Maiandra GD" panose="020E0502030308020204" pitchFamily="34" charset="0"/>
                <a:cs typeface="Arial"/>
              </a:rPr>
              <a:t>ketentuan mengenai </a:t>
            </a:r>
            <a:r>
              <a:rPr sz="2000" dirty="0">
                <a:latin typeface="Maiandra GD" panose="020E0502030308020204" pitchFamily="34" charset="0"/>
                <a:cs typeface="Arial"/>
              </a:rPr>
              <a:t>PTKP diatur </a:t>
            </a:r>
            <a:r>
              <a:rPr sz="2000" spc="-7" dirty="0">
                <a:latin typeface="Maiandra GD" panose="020E0502030308020204" pitchFamily="34" charset="0"/>
                <a:cs typeface="Arial"/>
              </a:rPr>
              <a:t>dalam Pasal 7 UU</a:t>
            </a:r>
            <a:r>
              <a:rPr sz="2000" spc="-73" dirty="0">
                <a:latin typeface="Maiandra GD" panose="020E0502030308020204" pitchFamily="34" charset="0"/>
                <a:cs typeface="Arial"/>
              </a:rPr>
              <a:t> </a:t>
            </a:r>
            <a:r>
              <a:rPr sz="2000" dirty="0">
                <a:latin typeface="Maiandra GD" panose="020E0502030308020204" pitchFamily="34" charset="0"/>
                <a:cs typeface="Arial"/>
              </a:rPr>
              <a:t>PPh.</a:t>
            </a:r>
          </a:p>
          <a:p>
            <a:pPr marL="550320" marR="6773" indent="-338658" algn="just">
              <a:buFont typeface="Wingdings"/>
              <a:buChar char=""/>
              <a:tabLst>
                <a:tab pos="593497" algn="l"/>
                <a:tab pos="594345" algn="l"/>
              </a:tabLst>
            </a:pPr>
            <a:r>
              <a:rPr sz="2000" dirty="0">
                <a:latin typeface="Maiandra GD" panose="020E0502030308020204" pitchFamily="34" charset="0"/>
              </a:rPr>
              <a:t>	</a:t>
            </a:r>
            <a:r>
              <a:rPr sz="2000" spc="-7" dirty="0">
                <a:latin typeface="Maiandra GD" panose="020E0502030308020204" pitchFamily="34" charset="0"/>
                <a:cs typeface="Arial"/>
              </a:rPr>
              <a:t>Dalam penghitungan pajak </a:t>
            </a:r>
            <a:r>
              <a:rPr sz="2000" dirty="0">
                <a:latin typeface="Maiandra GD" panose="020E0502030308020204" pitchFamily="34" charset="0"/>
                <a:cs typeface="Arial"/>
              </a:rPr>
              <a:t>terutang, </a:t>
            </a:r>
            <a:r>
              <a:rPr sz="2000" spc="-7" dirty="0">
                <a:latin typeface="Maiandra GD" panose="020E0502030308020204" pitchFamily="34" charset="0"/>
                <a:cs typeface="Arial"/>
              </a:rPr>
              <a:t>berlaku </a:t>
            </a:r>
            <a:r>
              <a:rPr sz="2000" dirty="0">
                <a:latin typeface="Maiandra GD" panose="020E0502030308020204" pitchFamily="34" charset="0"/>
                <a:cs typeface="Arial"/>
              </a:rPr>
              <a:t>tarif </a:t>
            </a:r>
            <a:r>
              <a:rPr sz="2000" spc="-7" dirty="0">
                <a:latin typeface="Maiandra GD" panose="020E0502030308020204" pitchFamily="34" charset="0"/>
                <a:cs typeface="Arial"/>
              </a:rPr>
              <a:t>pajak progresif, yaitu </a:t>
            </a:r>
            <a:r>
              <a:rPr sz="2000" dirty="0">
                <a:latin typeface="Maiandra GD" panose="020E0502030308020204" pitchFamily="34" charset="0"/>
                <a:cs typeface="Arial"/>
              </a:rPr>
              <a:t>tarif </a:t>
            </a:r>
            <a:r>
              <a:rPr sz="2000" spc="-7" dirty="0">
                <a:latin typeface="Maiandra GD" panose="020E0502030308020204" pitchFamily="34" charset="0"/>
                <a:cs typeface="Arial"/>
              </a:rPr>
              <a:t>pajak  yang semakin meningkat </a:t>
            </a:r>
            <a:r>
              <a:rPr sz="2000" dirty="0">
                <a:latin typeface="Maiandra GD" panose="020E0502030308020204" pitchFamily="34" charset="0"/>
                <a:cs typeface="Arial"/>
              </a:rPr>
              <a:t>seiring </a:t>
            </a:r>
            <a:r>
              <a:rPr sz="2000" spc="-7" dirty="0">
                <a:latin typeface="Maiandra GD" panose="020E0502030308020204" pitchFamily="34" charset="0"/>
                <a:cs typeface="Arial"/>
              </a:rPr>
              <a:t>besarnya penghasilan kena pajak. Ketentuan  mengenai </a:t>
            </a:r>
            <a:r>
              <a:rPr sz="2000" dirty="0">
                <a:latin typeface="Maiandra GD" panose="020E0502030308020204" pitchFamily="34" charset="0"/>
                <a:cs typeface="Arial"/>
              </a:rPr>
              <a:t>tarif </a:t>
            </a:r>
            <a:r>
              <a:rPr sz="2000" spc="-7" dirty="0">
                <a:latin typeface="Maiandra GD" panose="020E0502030308020204" pitchFamily="34" charset="0"/>
                <a:cs typeface="Arial"/>
              </a:rPr>
              <a:t>pajak diatur dalam Pasal 17 UU </a:t>
            </a:r>
            <a:r>
              <a:rPr sz="2000" dirty="0" err="1">
                <a:latin typeface="Maiandra GD" panose="020E0502030308020204" pitchFamily="34" charset="0"/>
                <a:cs typeface="Arial"/>
              </a:rPr>
              <a:t>PPh.</a:t>
            </a:r>
            <a:endParaRPr lang="en-US" sz="2000" dirty="0">
              <a:latin typeface="Maiandra GD" panose="020E0502030308020204" pitchFamily="34" charset="0"/>
              <a:cs typeface="Arial"/>
            </a:endParaRPr>
          </a:p>
          <a:p>
            <a:pPr marL="550320" marR="6773" indent="-338658" algn="just">
              <a:buFont typeface="Wingdings"/>
              <a:buChar char=""/>
              <a:tabLst>
                <a:tab pos="593497" algn="l"/>
                <a:tab pos="594345" algn="l"/>
              </a:tabLst>
            </a:pPr>
            <a:r>
              <a:rPr lang="en-US" sz="2000" dirty="0" err="1">
                <a:latin typeface="Maiandra GD" panose="020E0502030308020204" pitchFamily="34" charset="0"/>
                <a:cs typeface="Arial"/>
              </a:rPr>
              <a:t>Pengusaha</a:t>
            </a:r>
            <a:r>
              <a:rPr lang="en-US" sz="2000" dirty="0">
                <a:latin typeface="Maiandra GD" panose="020E0502030308020204" pitchFamily="34" charset="0"/>
                <a:cs typeface="Arial"/>
              </a:rPr>
              <a:t> juga </a:t>
            </a:r>
            <a:r>
              <a:rPr lang="en-US" sz="2000" dirty="0" err="1">
                <a:latin typeface="Maiandra GD" panose="020E0502030308020204" pitchFamily="34" charset="0"/>
                <a:cs typeface="Arial"/>
              </a:rPr>
              <a:t>boleh</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mengurangkan</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penghasilan</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neto</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dengan</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Penghasilan</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Tidak</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Kena</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Pajak</a:t>
            </a:r>
            <a:r>
              <a:rPr lang="en-US" sz="2000" dirty="0">
                <a:latin typeface="Maiandra GD" panose="020E0502030308020204" pitchFamily="34" charset="0"/>
                <a:cs typeface="Arial"/>
              </a:rPr>
              <a:t> (PTKP) yang </a:t>
            </a:r>
            <a:r>
              <a:rPr lang="en-US" sz="2000" dirty="0" err="1">
                <a:latin typeface="Maiandra GD" panose="020E0502030308020204" pitchFamily="34" charset="0"/>
                <a:cs typeface="Arial"/>
              </a:rPr>
              <a:t>dihitung</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berdasarkan</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keadaan</a:t>
            </a:r>
            <a:r>
              <a:rPr lang="en-US" sz="2000" dirty="0">
                <a:latin typeface="Maiandra GD" panose="020E0502030308020204" pitchFamily="34" charset="0"/>
                <a:cs typeface="Arial"/>
              </a:rPr>
              <a:t>/status </a:t>
            </a:r>
            <a:r>
              <a:rPr lang="en-US" sz="2000" dirty="0" err="1">
                <a:latin typeface="Maiandra GD" panose="020E0502030308020204" pitchFamily="34" charset="0"/>
                <a:cs typeface="Arial"/>
              </a:rPr>
              <a:t>perkawinan</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Wajib</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Pajak</a:t>
            </a:r>
            <a:r>
              <a:rPr lang="en-US" sz="2000" dirty="0">
                <a:latin typeface="Maiandra GD" panose="020E0502030308020204" pitchFamily="34" charset="0"/>
                <a:cs typeface="Arial"/>
              </a:rPr>
              <a:t> dan </a:t>
            </a:r>
            <a:r>
              <a:rPr lang="en-US" sz="2000" dirty="0" err="1">
                <a:latin typeface="Maiandra GD" panose="020E0502030308020204" pitchFamily="34" charset="0"/>
                <a:cs typeface="Arial"/>
              </a:rPr>
              <a:t>jumlah</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tanggungannya</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Ketentuan</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mengenai</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biaya</a:t>
            </a:r>
            <a:r>
              <a:rPr lang="en-US" sz="2000" dirty="0">
                <a:latin typeface="Maiandra GD" panose="020E0502030308020204" pitchFamily="34" charset="0"/>
                <a:cs typeface="Arial"/>
              </a:rPr>
              <a:t> yang </a:t>
            </a:r>
            <a:r>
              <a:rPr lang="en-US" sz="2000" dirty="0" err="1">
                <a:latin typeface="Maiandra GD" panose="020E0502030308020204" pitchFamily="34" charset="0"/>
                <a:cs typeface="Arial"/>
              </a:rPr>
              <a:t>dapat</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dikurangkan</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diatur</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dalam</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Pasal</a:t>
            </a:r>
            <a:r>
              <a:rPr lang="en-US" sz="2000" dirty="0">
                <a:latin typeface="Maiandra GD" panose="020E0502030308020204" pitchFamily="34" charset="0"/>
                <a:cs typeface="Arial"/>
              </a:rPr>
              <a:t> 6 UU </a:t>
            </a:r>
            <a:r>
              <a:rPr lang="en-US" sz="2000" dirty="0" err="1">
                <a:latin typeface="Maiandra GD" panose="020E0502030308020204" pitchFamily="34" charset="0"/>
                <a:cs typeface="Arial"/>
              </a:rPr>
              <a:t>PPh</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ketentuan</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mengenai</a:t>
            </a:r>
            <a:r>
              <a:rPr lang="en-US" sz="2000" dirty="0">
                <a:latin typeface="Maiandra GD" panose="020E0502030308020204" pitchFamily="34" charset="0"/>
                <a:cs typeface="Arial"/>
              </a:rPr>
              <a:t> PTKP </a:t>
            </a:r>
            <a:r>
              <a:rPr lang="en-US" sz="2000" dirty="0" err="1">
                <a:latin typeface="Maiandra GD" panose="020E0502030308020204" pitchFamily="34" charset="0"/>
                <a:cs typeface="Arial"/>
              </a:rPr>
              <a:t>diatur</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dalam</a:t>
            </a:r>
            <a:r>
              <a:rPr lang="en-US" sz="2000" dirty="0">
                <a:latin typeface="Maiandra GD" panose="020E0502030308020204" pitchFamily="34" charset="0"/>
                <a:cs typeface="Arial"/>
              </a:rPr>
              <a:t> </a:t>
            </a:r>
            <a:r>
              <a:rPr lang="en-US" sz="2000" dirty="0" err="1">
                <a:latin typeface="Maiandra GD" panose="020E0502030308020204" pitchFamily="34" charset="0"/>
                <a:cs typeface="Arial"/>
              </a:rPr>
              <a:t>Pasal</a:t>
            </a:r>
            <a:r>
              <a:rPr lang="en-US" sz="2000" dirty="0">
                <a:latin typeface="Maiandra GD" panose="020E0502030308020204" pitchFamily="34" charset="0"/>
                <a:cs typeface="Arial"/>
              </a:rPr>
              <a:t> 7 UU </a:t>
            </a:r>
            <a:r>
              <a:rPr lang="en-US" sz="2000" dirty="0" err="1">
                <a:latin typeface="Maiandra GD" panose="020E0502030308020204" pitchFamily="34" charset="0"/>
                <a:cs typeface="Arial"/>
              </a:rPr>
              <a:t>PPh.</a:t>
            </a:r>
            <a:endParaRPr sz="2000" dirty="0">
              <a:latin typeface="Maiandra GD" panose="020E0502030308020204" pitchFamily="34" charset="0"/>
              <a:cs typeface="Arial"/>
            </a:endParaRPr>
          </a:p>
        </p:txBody>
      </p:sp>
      <p:sp>
        <p:nvSpPr>
          <p:cNvPr id="4" name="object 4"/>
          <p:cNvSpPr txBox="1"/>
          <p:nvPr/>
        </p:nvSpPr>
        <p:spPr>
          <a:xfrm>
            <a:off x="11832675" y="6462007"/>
            <a:ext cx="281093" cy="725840"/>
          </a:xfrm>
          <a:prstGeom prst="rect">
            <a:avLst/>
          </a:prstGeom>
        </p:spPr>
        <p:txBody>
          <a:bodyPr vert="horz" wrap="square" lIns="0" tIns="78740" rIns="0" bIns="0" rtlCol="0">
            <a:spAutoFit/>
          </a:bodyPr>
          <a:lstStyle/>
          <a:p>
            <a:pPr marL="130383">
              <a:spcBef>
                <a:spcPts val="620"/>
              </a:spcBef>
            </a:pPr>
            <a:fld id="{81D60167-4931-47E6-BA6A-407CBD079E47}" type="slidenum">
              <a:rPr sz="1400" spc="-7" dirty="0">
                <a:latin typeface="Arial"/>
                <a:cs typeface="Arial"/>
              </a:rPr>
              <a:pPr marL="130383">
                <a:spcBef>
                  <a:spcPts val="620"/>
                </a:spcBef>
              </a:pPr>
              <a:t>7</a:t>
            </a:fld>
            <a:endParaRPr sz="140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1944632074"/>
              </p:ext>
            </p:extLst>
          </p:nvPr>
        </p:nvGraphicFramePr>
        <p:xfrm>
          <a:off x="627798" y="4201734"/>
          <a:ext cx="11204877" cy="2225040"/>
        </p:xfrm>
        <a:graphic>
          <a:graphicData uri="http://schemas.openxmlformats.org/drawingml/2006/table">
            <a:tbl>
              <a:tblPr firstRow="1" bandRow="1">
                <a:tableStyleId>{69012ECD-51FC-41F1-AA8D-1B2483CD663E}</a:tableStyleId>
              </a:tblPr>
              <a:tblGrid>
                <a:gridCol w="5984931">
                  <a:extLst>
                    <a:ext uri="{9D8B030D-6E8A-4147-A177-3AD203B41FA5}">
                      <a16:colId xmlns:a16="http://schemas.microsoft.com/office/drawing/2014/main" val="20000"/>
                    </a:ext>
                  </a:extLst>
                </a:gridCol>
                <a:gridCol w="5219946">
                  <a:extLst>
                    <a:ext uri="{9D8B030D-6E8A-4147-A177-3AD203B41FA5}">
                      <a16:colId xmlns:a16="http://schemas.microsoft.com/office/drawing/2014/main" val="20001"/>
                    </a:ext>
                  </a:extLst>
                </a:gridCol>
              </a:tblGrid>
              <a:tr h="352042">
                <a:tc>
                  <a:txBody>
                    <a:bodyPr/>
                    <a:lstStyle/>
                    <a:p>
                      <a:pPr marL="525780" algn="ctr">
                        <a:lnSpc>
                          <a:spcPct val="100000"/>
                        </a:lnSpc>
                        <a:spcBef>
                          <a:spcPts val="390"/>
                        </a:spcBef>
                      </a:pPr>
                      <a:r>
                        <a:rPr lang="en-US" sz="2000" b="1" spc="-5" dirty="0">
                          <a:solidFill>
                            <a:schemeClr val="tx1"/>
                          </a:solidFill>
                          <a:latin typeface="Maiandra GD" panose="020E0502030308020204" pitchFamily="34" charset="0"/>
                        </a:rPr>
                        <a:t>BATASAN PENGHASILAN KENA</a:t>
                      </a:r>
                      <a:r>
                        <a:rPr lang="en-US" sz="2000" b="1" spc="25" dirty="0">
                          <a:solidFill>
                            <a:schemeClr val="tx1"/>
                          </a:solidFill>
                          <a:latin typeface="Maiandra GD" panose="020E0502030308020204" pitchFamily="34" charset="0"/>
                        </a:rPr>
                        <a:t> </a:t>
                      </a:r>
                      <a:r>
                        <a:rPr lang="en-US" sz="2000" b="1" spc="-5" dirty="0">
                          <a:solidFill>
                            <a:schemeClr val="tx1"/>
                          </a:solidFill>
                          <a:latin typeface="Maiandra GD" panose="020E0502030308020204" pitchFamily="34" charset="0"/>
                        </a:rPr>
                        <a:t>PAJAK</a:t>
                      </a:r>
                      <a:endParaRPr lang="en-US" sz="2000" dirty="0">
                        <a:solidFill>
                          <a:schemeClr val="tx1"/>
                        </a:solidFill>
                        <a:latin typeface="Maiandra GD" panose="020E0502030308020204" pitchFamily="34" charset="0"/>
                        <a:cs typeface="Arial"/>
                      </a:endParaRPr>
                    </a:p>
                  </a:txBody>
                  <a:tcPr marL="0" marR="0" marT="66040" marB="0"/>
                </a:tc>
                <a:tc>
                  <a:txBody>
                    <a:bodyPr/>
                    <a:lstStyle/>
                    <a:p>
                      <a:pPr marL="525780" algn="ctr">
                        <a:lnSpc>
                          <a:spcPct val="100000"/>
                        </a:lnSpc>
                        <a:spcBef>
                          <a:spcPts val="390"/>
                        </a:spcBef>
                      </a:pPr>
                      <a:r>
                        <a:rPr lang="en-US" sz="2000" b="1" spc="-5" dirty="0">
                          <a:solidFill>
                            <a:schemeClr val="tx1"/>
                          </a:solidFill>
                          <a:latin typeface="Maiandra GD" panose="020E0502030308020204" pitchFamily="34" charset="0"/>
                        </a:rPr>
                        <a:t>% TARIF PPH</a:t>
                      </a:r>
                      <a:r>
                        <a:rPr lang="en-US" sz="2000" b="1" spc="-10" dirty="0">
                          <a:solidFill>
                            <a:schemeClr val="tx1"/>
                          </a:solidFill>
                          <a:latin typeface="Maiandra GD" panose="020E0502030308020204" pitchFamily="34" charset="0"/>
                        </a:rPr>
                        <a:t> </a:t>
                      </a:r>
                      <a:r>
                        <a:rPr lang="en-US" sz="2000" b="1" spc="-5" dirty="0">
                          <a:solidFill>
                            <a:schemeClr val="tx1"/>
                          </a:solidFill>
                          <a:latin typeface="Maiandra GD" panose="020E0502030308020204" pitchFamily="34" charset="0"/>
                        </a:rPr>
                        <a:t>PROGRESIF</a:t>
                      </a:r>
                      <a:endParaRPr lang="en-US" sz="2000" dirty="0">
                        <a:solidFill>
                          <a:schemeClr val="tx1"/>
                        </a:solidFill>
                        <a:latin typeface="Maiandra GD" panose="020E0502030308020204" pitchFamily="34" charset="0"/>
                        <a:cs typeface="Arial"/>
                      </a:endParaRPr>
                    </a:p>
                  </a:txBody>
                  <a:tcPr marL="0" marR="0" marT="66040" marB="0"/>
                </a:tc>
                <a:extLst>
                  <a:ext uri="{0D108BD9-81ED-4DB2-BD59-A6C34878D82A}">
                    <a16:rowId xmlns:a16="http://schemas.microsoft.com/office/drawing/2014/main" val="10000"/>
                  </a:ext>
                </a:extLst>
              </a:tr>
              <a:tr h="352042">
                <a:tc>
                  <a:txBody>
                    <a:bodyPr/>
                    <a:lstStyle/>
                    <a:p>
                      <a:pPr marL="525780">
                        <a:lnSpc>
                          <a:spcPct val="100000"/>
                        </a:lnSpc>
                        <a:spcBef>
                          <a:spcPts val="390"/>
                        </a:spcBef>
                      </a:pPr>
                      <a:r>
                        <a:rPr sz="2000" b="1" spc="-5" dirty="0" err="1">
                          <a:solidFill>
                            <a:schemeClr val="tx1"/>
                          </a:solidFill>
                          <a:latin typeface="Maiandra GD" panose="020E0502030308020204" pitchFamily="34" charset="0"/>
                        </a:rPr>
                        <a:t>s.d</a:t>
                      </a:r>
                      <a:r>
                        <a:rPr sz="2000" b="1" spc="-5" dirty="0">
                          <a:solidFill>
                            <a:schemeClr val="tx1"/>
                          </a:solidFill>
                          <a:latin typeface="Maiandra GD" panose="020E0502030308020204" pitchFamily="34" charset="0"/>
                        </a:rPr>
                        <a:t> </a:t>
                      </a:r>
                      <a:r>
                        <a:rPr lang="en-US" sz="2000" b="1" spc="-5" dirty="0">
                          <a:solidFill>
                            <a:schemeClr val="tx1"/>
                          </a:solidFill>
                          <a:latin typeface="Maiandra GD" panose="020E0502030308020204" pitchFamily="34" charset="0"/>
                        </a:rPr>
                        <a:t>6</a:t>
                      </a:r>
                      <a:r>
                        <a:rPr sz="2000" b="1" spc="-5" dirty="0">
                          <a:solidFill>
                            <a:schemeClr val="tx1"/>
                          </a:solidFill>
                          <a:latin typeface="Maiandra GD" panose="020E0502030308020204" pitchFamily="34" charset="0"/>
                        </a:rPr>
                        <a:t>0</a:t>
                      </a:r>
                      <a:r>
                        <a:rPr sz="2000" b="1" spc="-10" dirty="0">
                          <a:solidFill>
                            <a:schemeClr val="tx1"/>
                          </a:solidFill>
                          <a:latin typeface="Maiandra GD" panose="020E0502030308020204" pitchFamily="34" charset="0"/>
                        </a:rPr>
                        <a:t> </a:t>
                      </a:r>
                      <a:r>
                        <a:rPr sz="2000" b="1" spc="-5" dirty="0">
                          <a:solidFill>
                            <a:schemeClr val="tx1"/>
                          </a:solidFill>
                          <a:latin typeface="Maiandra GD" panose="020E0502030308020204" pitchFamily="34" charset="0"/>
                        </a:rPr>
                        <a:t>Juta</a:t>
                      </a:r>
                      <a:endParaRPr sz="2000" dirty="0">
                        <a:solidFill>
                          <a:schemeClr val="tx1"/>
                        </a:solidFill>
                        <a:latin typeface="Maiandra GD" panose="020E0502030308020204" pitchFamily="34" charset="0"/>
                        <a:cs typeface="Arial"/>
                      </a:endParaRPr>
                    </a:p>
                  </a:txBody>
                  <a:tcPr marL="0" marR="0" marT="66040" marB="0"/>
                </a:tc>
                <a:tc>
                  <a:txBody>
                    <a:bodyPr/>
                    <a:lstStyle/>
                    <a:p>
                      <a:pPr marL="525780" algn="ctr">
                        <a:lnSpc>
                          <a:spcPct val="100000"/>
                        </a:lnSpc>
                        <a:spcBef>
                          <a:spcPts val="390"/>
                        </a:spcBef>
                      </a:pPr>
                      <a:r>
                        <a:rPr sz="2000" spc="-5" dirty="0">
                          <a:solidFill>
                            <a:schemeClr val="tx1"/>
                          </a:solidFill>
                          <a:latin typeface="Maiandra GD" panose="020E0502030308020204" pitchFamily="34" charset="0"/>
                        </a:rPr>
                        <a:t>5</a:t>
                      </a:r>
                      <a:r>
                        <a:rPr sz="2000" spc="-10" dirty="0">
                          <a:solidFill>
                            <a:schemeClr val="tx1"/>
                          </a:solidFill>
                          <a:latin typeface="Maiandra GD" panose="020E0502030308020204" pitchFamily="34" charset="0"/>
                        </a:rPr>
                        <a:t> </a:t>
                      </a:r>
                      <a:r>
                        <a:rPr sz="2000" spc="-5" dirty="0">
                          <a:solidFill>
                            <a:schemeClr val="tx1"/>
                          </a:solidFill>
                          <a:latin typeface="Maiandra GD" panose="020E0502030308020204" pitchFamily="34" charset="0"/>
                        </a:rPr>
                        <a:t>%</a:t>
                      </a:r>
                      <a:endParaRPr sz="2000" dirty="0">
                        <a:solidFill>
                          <a:schemeClr val="tx1"/>
                        </a:solidFill>
                        <a:latin typeface="Maiandra GD" panose="020E0502030308020204" pitchFamily="34" charset="0"/>
                        <a:cs typeface="Arial"/>
                      </a:endParaRPr>
                    </a:p>
                  </a:txBody>
                  <a:tcPr marL="0" marR="0" marT="66040" marB="0"/>
                </a:tc>
                <a:extLst>
                  <a:ext uri="{0D108BD9-81ED-4DB2-BD59-A6C34878D82A}">
                    <a16:rowId xmlns:a16="http://schemas.microsoft.com/office/drawing/2014/main" val="10001"/>
                  </a:ext>
                </a:extLst>
              </a:tr>
              <a:tr h="352042">
                <a:tc>
                  <a:txBody>
                    <a:bodyPr/>
                    <a:lstStyle/>
                    <a:p>
                      <a:pPr marL="525780">
                        <a:lnSpc>
                          <a:spcPct val="100000"/>
                        </a:lnSpc>
                        <a:spcBef>
                          <a:spcPts val="390"/>
                        </a:spcBef>
                      </a:pPr>
                      <a:r>
                        <a:rPr sz="2000" b="1" spc="-5" dirty="0" err="1">
                          <a:solidFill>
                            <a:schemeClr val="tx1"/>
                          </a:solidFill>
                          <a:latin typeface="Maiandra GD" panose="020E0502030308020204" pitchFamily="34" charset="0"/>
                        </a:rPr>
                        <a:t>Lebih</a:t>
                      </a:r>
                      <a:r>
                        <a:rPr sz="2000" b="1" spc="-5" dirty="0">
                          <a:solidFill>
                            <a:schemeClr val="tx1"/>
                          </a:solidFill>
                          <a:latin typeface="Maiandra GD" panose="020E0502030308020204" pitchFamily="34" charset="0"/>
                        </a:rPr>
                        <a:t> </a:t>
                      </a:r>
                      <a:r>
                        <a:rPr lang="en-US" sz="2000" b="1" spc="-5" dirty="0">
                          <a:solidFill>
                            <a:schemeClr val="tx1"/>
                          </a:solidFill>
                          <a:latin typeface="Maiandra GD" panose="020E0502030308020204" pitchFamily="34" charset="0"/>
                        </a:rPr>
                        <a:t>6</a:t>
                      </a:r>
                      <a:r>
                        <a:rPr sz="2000" b="1" spc="-5" dirty="0">
                          <a:solidFill>
                            <a:schemeClr val="tx1"/>
                          </a:solidFill>
                          <a:latin typeface="Maiandra GD" panose="020E0502030308020204" pitchFamily="34" charset="0"/>
                        </a:rPr>
                        <a:t>0 juta s.d 250</a:t>
                      </a:r>
                      <a:r>
                        <a:rPr sz="2000" b="1" spc="-15" dirty="0">
                          <a:solidFill>
                            <a:schemeClr val="tx1"/>
                          </a:solidFill>
                          <a:latin typeface="Maiandra GD" panose="020E0502030308020204" pitchFamily="34" charset="0"/>
                        </a:rPr>
                        <a:t> </a:t>
                      </a:r>
                      <a:r>
                        <a:rPr lang="en-US" sz="2000" b="1" spc="-5" dirty="0" err="1">
                          <a:solidFill>
                            <a:schemeClr val="tx1"/>
                          </a:solidFill>
                          <a:latin typeface="Maiandra GD" panose="020E0502030308020204" pitchFamily="34" charset="0"/>
                        </a:rPr>
                        <a:t>J</a:t>
                      </a:r>
                      <a:r>
                        <a:rPr sz="2000" b="1" spc="-5" dirty="0" err="1">
                          <a:solidFill>
                            <a:schemeClr val="tx1"/>
                          </a:solidFill>
                          <a:latin typeface="Maiandra GD" panose="020E0502030308020204" pitchFamily="34" charset="0"/>
                        </a:rPr>
                        <a:t>uta</a:t>
                      </a:r>
                      <a:endParaRPr sz="2000" dirty="0">
                        <a:solidFill>
                          <a:schemeClr val="tx1"/>
                        </a:solidFill>
                        <a:latin typeface="Maiandra GD" panose="020E0502030308020204" pitchFamily="34" charset="0"/>
                        <a:cs typeface="Arial"/>
                      </a:endParaRPr>
                    </a:p>
                  </a:txBody>
                  <a:tcPr marL="0" marR="0" marT="66040" marB="0"/>
                </a:tc>
                <a:tc>
                  <a:txBody>
                    <a:bodyPr/>
                    <a:lstStyle/>
                    <a:p>
                      <a:pPr marL="525780" algn="ctr">
                        <a:lnSpc>
                          <a:spcPct val="100000"/>
                        </a:lnSpc>
                        <a:spcBef>
                          <a:spcPts val="390"/>
                        </a:spcBef>
                      </a:pPr>
                      <a:r>
                        <a:rPr sz="2000" spc="-5" dirty="0">
                          <a:solidFill>
                            <a:schemeClr val="tx1"/>
                          </a:solidFill>
                          <a:latin typeface="Maiandra GD" panose="020E0502030308020204" pitchFamily="34" charset="0"/>
                        </a:rPr>
                        <a:t>15</a:t>
                      </a:r>
                      <a:r>
                        <a:rPr sz="2000" spc="-10" dirty="0">
                          <a:solidFill>
                            <a:schemeClr val="tx1"/>
                          </a:solidFill>
                          <a:latin typeface="Maiandra GD" panose="020E0502030308020204" pitchFamily="34" charset="0"/>
                        </a:rPr>
                        <a:t> </a:t>
                      </a:r>
                      <a:r>
                        <a:rPr sz="2000" spc="-5" dirty="0">
                          <a:solidFill>
                            <a:schemeClr val="tx1"/>
                          </a:solidFill>
                          <a:latin typeface="Maiandra GD" panose="020E0502030308020204" pitchFamily="34" charset="0"/>
                        </a:rPr>
                        <a:t>%</a:t>
                      </a:r>
                      <a:endParaRPr sz="2000" dirty="0">
                        <a:solidFill>
                          <a:schemeClr val="tx1"/>
                        </a:solidFill>
                        <a:latin typeface="Maiandra GD" panose="020E0502030308020204" pitchFamily="34" charset="0"/>
                        <a:cs typeface="Arial"/>
                      </a:endParaRPr>
                    </a:p>
                  </a:txBody>
                  <a:tcPr marL="0" marR="0" marT="66040" marB="0"/>
                </a:tc>
                <a:extLst>
                  <a:ext uri="{0D108BD9-81ED-4DB2-BD59-A6C34878D82A}">
                    <a16:rowId xmlns:a16="http://schemas.microsoft.com/office/drawing/2014/main" val="10002"/>
                  </a:ext>
                </a:extLst>
              </a:tr>
              <a:tr h="352042">
                <a:tc>
                  <a:txBody>
                    <a:bodyPr/>
                    <a:lstStyle/>
                    <a:p>
                      <a:pPr marL="525780">
                        <a:lnSpc>
                          <a:spcPct val="100000"/>
                        </a:lnSpc>
                        <a:spcBef>
                          <a:spcPts val="390"/>
                        </a:spcBef>
                      </a:pPr>
                      <a:r>
                        <a:rPr sz="2000" b="1" spc="-5" dirty="0">
                          <a:solidFill>
                            <a:schemeClr val="tx1"/>
                          </a:solidFill>
                          <a:latin typeface="Maiandra GD" panose="020E0502030308020204" pitchFamily="34" charset="0"/>
                        </a:rPr>
                        <a:t>Lebih 250 Juta s.d 500 Juta</a:t>
                      </a:r>
                      <a:endParaRPr sz="2000" dirty="0">
                        <a:solidFill>
                          <a:schemeClr val="tx1"/>
                        </a:solidFill>
                        <a:latin typeface="Maiandra GD" panose="020E0502030308020204" pitchFamily="34" charset="0"/>
                        <a:cs typeface="Arial"/>
                      </a:endParaRPr>
                    </a:p>
                  </a:txBody>
                  <a:tcPr marL="0" marR="0" marT="66040" marB="0"/>
                </a:tc>
                <a:tc>
                  <a:txBody>
                    <a:bodyPr/>
                    <a:lstStyle/>
                    <a:p>
                      <a:pPr marL="525780" algn="ctr">
                        <a:lnSpc>
                          <a:spcPct val="100000"/>
                        </a:lnSpc>
                        <a:spcBef>
                          <a:spcPts val="390"/>
                        </a:spcBef>
                      </a:pPr>
                      <a:r>
                        <a:rPr sz="2000" spc="-5" dirty="0">
                          <a:solidFill>
                            <a:schemeClr val="tx1"/>
                          </a:solidFill>
                          <a:latin typeface="Maiandra GD" panose="020E0502030308020204" pitchFamily="34" charset="0"/>
                        </a:rPr>
                        <a:t>25</a:t>
                      </a:r>
                      <a:r>
                        <a:rPr sz="2000" spc="-10" dirty="0">
                          <a:solidFill>
                            <a:schemeClr val="tx1"/>
                          </a:solidFill>
                          <a:latin typeface="Maiandra GD" panose="020E0502030308020204" pitchFamily="34" charset="0"/>
                        </a:rPr>
                        <a:t> </a:t>
                      </a:r>
                      <a:r>
                        <a:rPr sz="2000" spc="-5" dirty="0">
                          <a:solidFill>
                            <a:schemeClr val="tx1"/>
                          </a:solidFill>
                          <a:latin typeface="Maiandra GD" panose="020E0502030308020204" pitchFamily="34" charset="0"/>
                        </a:rPr>
                        <a:t>%</a:t>
                      </a:r>
                      <a:endParaRPr sz="2000" dirty="0">
                        <a:solidFill>
                          <a:schemeClr val="tx1"/>
                        </a:solidFill>
                        <a:latin typeface="Maiandra GD" panose="020E0502030308020204" pitchFamily="34" charset="0"/>
                        <a:cs typeface="Arial"/>
                      </a:endParaRPr>
                    </a:p>
                  </a:txBody>
                  <a:tcPr marL="0" marR="0" marT="66040" marB="0"/>
                </a:tc>
                <a:extLst>
                  <a:ext uri="{0D108BD9-81ED-4DB2-BD59-A6C34878D82A}">
                    <a16:rowId xmlns:a16="http://schemas.microsoft.com/office/drawing/2014/main" val="10003"/>
                  </a:ext>
                </a:extLst>
              </a:tr>
              <a:tr h="352042">
                <a:tc>
                  <a:txBody>
                    <a:bodyPr/>
                    <a:lstStyle/>
                    <a:p>
                      <a:pPr marL="525780">
                        <a:lnSpc>
                          <a:spcPct val="100000"/>
                        </a:lnSpc>
                        <a:spcBef>
                          <a:spcPts val="390"/>
                        </a:spcBef>
                      </a:pPr>
                      <a:r>
                        <a:rPr lang="en-US" sz="2000" b="1" spc="-5" dirty="0" err="1">
                          <a:solidFill>
                            <a:schemeClr val="tx1"/>
                          </a:solidFill>
                          <a:latin typeface="Maiandra GD" panose="020E0502030308020204" pitchFamily="34" charset="0"/>
                        </a:rPr>
                        <a:t>Lebih</a:t>
                      </a:r>
                      <a:r>
                        <a:rPr lang="en-US" sz="2000" b="1" spc="-5" baseline="0" dirty="0">
                          <a:solidFill>
                            <a:schemeClr val="tx1"/>
                          </a:solidFill>
                          <a:latin typeface="Maiandra GD" panose="020E0502030308020204" pitchFamily="34" charset="0"/>
                        </a:rPr>
                        <a:t> 500 </a:t>
                      </a:r>
                      <a:r>
                        <a:rPr lang="en-US" sz="2000" b="1" spc="-5" baseline="0" dirty="0" err="1">
                          <a:solidFill>
                            <a:schemeClr val="tx1"/>
                          </a:solidFill>
                          <a:latin typeface="Maiandra GD" panose="020E0502030308020204" pitchFamily="34" charset="0"/>
                        </a:rPr>
                        <a:t>Juta</a:t>
                      </a:r>
                      <a:r>
                        <a:rPr lang="en-US" sz="2000" b="1" spc="-5" baseline="0" dirty="0">
                          <a:solidFill>
                            <a:schemeClr val="tx1"/>
                          </a:solidFill>
                          <a:latin typeface="Maiandra GD" panose="020E0502030308020204" pitchFamily="34" charset="0"/>
                        </a:rPr>
                        <a:t> </a:t>
                      </a:r>
                      <a:r>
                        <a:rPr lang="en-US" sz="2000" b="1" spc="-5" baseline="0" dirty="0" err="1">
                          <a:solidFill>
                            <a:schemeClr val="tx1"/>
                          </a:solidFill>
                          <a:latin typeface="Maiandra GD" panose="020E0502030308020204" pitchFamily="34" charset="0"/>
                        </a:rPr>
                        <a:t>s.d</a:t>
                      </a:r>
                      <a:r>
                        <a:rPr lang="en-US" sz="2000" b="1" spc="-5" baseline="0" dirty="0">
                          <a:solidFill>
                            <a:schemeClr val="tx1"/>
                          </a:solidFill>
                          <a:latin typeface="Maiandra GD" panose="020E0502030308020204" pitchFamily="34" charset="0"/>
                        </a:rPr>
                        <a:t> 5 </a:t>
                      </a:r>
                      <a:r>
                        <a:rPr lang="en-US" sz="2000" b="1" spc="-5" baseline="0" dirty="0" err="1">
                          <a:solidFill>
                            <a:schemeClr val="tx1"/>
                          </a:solidFill>
                          <a:latin typeface="Maiandra GD" panose="020E0502030308020204" pitchFamily="34" charset="0"/>
                        </a:rPr>
                        <a:t>Miliar</a:t>
                      </a:r>
                      <a:endParaRPr sz="2000" dirty="0">
                        <a:solidFill>
                          <a:schemeClr val="tx1"/>
                        </a:solidFill>
                        <a:latin typeface="Maiandra GD" panose="020E0502030308020204" pitchFamily="34" charset="0"/>
                        <a:cs typeface="Arial"/>
                      </a:endParaRPr>
                    </a:p>
                  </a:txBody>
                  <a:tcPr marL="0" marR="0" marT="66040" marB="0"/>
                </a:tc>
                <a:tc>
                  <a:txBody>
                    <a:bodyPr/>
                    <a:lstStyle/>
                    <a:p>
                      <a:pPr marL="525780" algn="ctr">
                        <a:lnSpc>
                          <a:spcPct val="100000"/>
                        </a:lnSpc>
                        <a:spcBef>
                          <a:spcPts val="390"/>
                        </a:spcBef>
                      </a:pPr>
                      <a:r>
                        <a:rPr sz="2000" spc="-5" dirty="0">
                          <a:solidFill>
                            <a:schemeClr val="tx1"/>
                          </a:solidFill>
                          <a:latin typeface="Maiandra GD" panose="020E0502030308020204" pitchFamily="34" charset="0"/>
                        </a:rPr>
                        <a:t>30</a:t>
                      </a:r>
                      <a:r>
                        <a:rPr sz="2000" spc="-10" dirty="0">
                          <a:solidFill>
                            <a:schemeClr val="tx1"/>
                          </a:solidFill>
                          <a:latin typeface="Maiandra GD" panose="020E0502030308020204" pitchFamily="34" charset="0"/>
                        </a:rPr>
                        <a:t> </a:t>
                      </a:r>
                      <a:r>
                        <a:rPr sz="2000" spc="-5" dirty="0">
                          <a:solidFill>
                            <a:schemeClr val="tx1"/>
                          </a:solidFill>
                          <a:latin typeface="Maiandra GD" panose="020E0502030308020204" pitchFamily="34" charset="0"/>
                        </a:rPr>
                        <a:t>%</a:t>
                      </a:r>
                      <a:endParaRPr sz="2000" dirty="0">
                        <a:solidFill>
                          <a:schemeClr val="tx1"/>
                        </a:solidFill>
                        <a:latin typeface="Maiandra GD" panose="020E0502030308020204" pitchFamily="34" charset="0"/>
                        <a:cs typeface="Arial"/>
                      </a:endParaRPr>
                    </a:p>
                  </a:txBody>
                  <a:tcPr marL="0" marR="0" marT="66040" marB="0"/>
                </a:tc>
                <a:extLst>
                  <a:ext uri="{0D108BD9-81ED-4DB2-BD59-A6C34878D82A}">
                    <a16:rowId xmlns:a16="http://schemas.microsoft.com/office/drawing/2014/main" val="10004"/>
                  </a:ext>
                </a:extLst>
              </a:tr>
              <a:tr h="352042">
                <a:tc>
                  <a:txBody>
                    <a:bodyPr/>
                    <a:lstStyle/>
                    <a:p>
                      <a:pPr marL="525780">
                        <a:lnSpc>
                          <a:spcPct val="100000"/>
                        </a:lnSpc>
                        <a:spcBef>
                          <a:spcPts val="390"/>
                        </a:spcBef>
                      </a:pPr>
                      <a:r>
                        <a:rPr lang="en-US" sz="2000" b="1" dirty="0" err="1">
                          <a:solidFill>
                            <a:schemeClr val="tx1"/>
                          </a:solidFill>
                          <a:latin typeface="Maiandra GD" panose="020E0502030308020204" pitchFamily="34" charset="0"/>
                        </a:rPr>
                        <a:t>Diatas</a:t>
                      </a:r>
                      <a:r>
                        <a:rPr lang="en-US" sz="2000" b="1" dirty="0">
                          <a:solidFill>
                            <a:schemeClr val="tx1"/>
                          </a:solidFill>
                          <a:latin typeface="Maiandra GD" panose="020E0502030308020204" pitchFamily="34" charset="0"/>
                        </a:rPr>
                        <a:t> 5</a:t>
                      </a:r>
                      <a:r>
                        <a:rPr lang="en-US" sz="2000" b="1" baseline="0" dirty="0">
                          <a:solidFill>
                            <a:schemeClr val="tx1"/>
                          </a:solidFill>
                          <a:latin typeface="Maiandra GD" panose="020E0502030308020204" pitchFamily="34" charset="0"/>
                        </a:rPr>
                        <a:t> </a:t>
                      </a:r>
                      <a:r>
                        <a:rPr lang="en-US" sz="2000" b="1" baseline="0" dirty="0" err="1">
                          <a:solidFill>
                            <a:schemeClr val="tx1"/>
                          </a:solidFill>
                          <a:latin typeface="Maiandra GD" panose="020E0502030308020204" pitchFamily="34" charset="0"/>
                        </a:rPr>
                        <a:t>Miliar</a:t>
                      </a:r>
                      <a:endParaRPr sz="2000" b="1" dirty="0">
                        <a:solidFill>
                          <a:schemeClr val="tx1"/>
                        </a:solidFill>
                        <a:latin typeface="Maiandra GD" panose="020E0502030308020204" pitchFamily="34" charset="0"/>
                        <a:cs typeface="Arial"/>
                      </a:endParaRPr>
                    </a:p>
                  </a:txBody>
                  <a:tcPr marL="0" marR="0" marT="66040" marB="0"/>
                </a:tc>
                <a:tc>
                  <a:txBody>
                    <a:bodyPr/>
                    <a:lstStyle/>
                    <a:p>
                      <a:pPr marL="525780" algn="ctr">
                        <a:lnSpc>
                          <a:spcPct val="100000"/>
                        </a:lnSpc>
                        <a:spcBef>
                          <a:spcPts val="390"/>
                        </a:spcBef>
                      </a:pPr>
                      <a:r>
                        <a:rPr lang="en-US" sz="2000" dirty="0">
                          <a:solidFill>
                            <a:schemeClr val="tx1"/>
                          </a:solidFill>
                          <a:latin typeface="Maiandra GD" panose="020E0502030308020204" pitchFamily="34" charset="0"/>
                        </a:rPr>
                        <a:t>35 %</a:t>
                      </a:r>
                      <a:endParaRPr sz="2000" dirty="0">
                        <a:solidFill>
                          <a:schemeClr val="tx1"/>
                        </a:solidFill>
                        <a:latin typeface="Maiandra GD" panose="020E0502030308020204" pitchFamily="34" charset="0"/>
                        <a:cs typeface="Arial"/>
                      </a:endParaRPr>
                    </a:p>
                  </a:txBody>
                  <a:tcPr marL="0" marR="0" marT="66040" marB="0"/>
                </a:tc>
                <a:extLst>
                  <a:ext uri="{0D108BD9-81ED-4DB2-BD59-A6C34878D82A}">
                    <a16:rowId xmlns:a16="http://schemas.microsoft.com/office/drawing/2014/main" val="10005"/>
                  </a:ext>
                </a:extLst>
              </a:tr>
            </a:tbl>
          </a:graphicData>
        </a:graphic>
      </p:graphicFrame>
      <p:grpSp>
        <p:nvGrpSpPr>
          <p:cNvPr id="6" name="Group 5">
            <a:extLst>
              <a:ext uri="{FF2B5EF4-FFF2-40B4-BE49-F238E27FC236}">
                <a16:creationId xmlns:a16="http://schemas.microsoft.com/office/drawing/2014/main" id="{A90C7280-EFA9-4DDC-B503-058F9182FCFF}"/>
              </a:ext>
            </a:extLst>
          </p:cNvPr>
          <p:cNvGrpSpPr/>
          <p:nvPr/>
        </p:nvGrpSpPr>
        <p:grpSpPr>
          <a:xfrm>
            <a:off x="-1" y="6497500"/>
            <a:ext cx="12205649" cy="362295"/>
            <a:chOff x="-1" y="6409479"/>
            <a:chExt cx="12205649" cy="423018"/>
          </a:xfrm>
        </p:grpSpPr>
        <p:pic>
          <p:nvPicPr>
            <p:cNvPr id="7" name="Picture 6">
              <a:extLst>
                <a:ext uri="{FF2B5EF4-FFF2-40B4-BE49-F238E27FC236}">
                  <a16:creationId xmlns:a16="http://schemas.microsoft.com/office/drawing/2014/main" id="{B2C4D800-8655-45FE-A3D2-76D03D822CC9}"/>
                </a:ext>
              </a:extLst>
            </p:cNvPr>
            <p:cNvPicPr>
              <a:picLocks noChangeAspect="1"/>
            </p:cNvPicPr>
            <p:nvPr/>
          </p:nvPicPr>
          <p:blipFill rotWithShape="1">
            <a:blip r:embed="rId2"/>
            <a:srcRect l="40877" t="29110" r="44518" b="65812"/>
            <a:stretch/>
          </p:blipFill>
          <p:spPr>
            <a:xfrm>
              <a:off x="8884693" y="6409479"/>
              <a:ext cx="3320955" cy="423018"/>
            </a:xfrm>
            <a:prstGeom prst="rect">
              <a:avLst/>
            </a:prstGeom>
          </p:spPr>
        </p:pic>
        <p:sp>
          <p:nvSpPr>
            <p:cNvPr id="8" name="Rectangle 7">
              <a:extLst>
                <a:ext uri="{FF2B5EF4-FFF2-40B4-BE49-F238E27FC236}">
                  <a16:creationId xmlns:a16="http://schemas.microsoft.com/office/drawing/2014/main" id="{FB75A924-008A-4ABD-B59F-E11F1186C9F8}"/>
                </a:ext>
              </a:extLst>
            </p:cNvPr>
            <p:cNvSpPr/>
            <p:nvPr/>
          </p:nvSpPr>
          <p:spPr>
            <a:xfrm>
              <a:off x="-1" y="6409479"/>
              <a:ext cx="8884694" cy="42301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Bodoni MT Condensed" panose="02070606080606020203" pitchFamily="18" charset="0"/>
                </a:rPr>
                <a:t>Accounting Department - Informatics and Business Institute of </a:t>
              </a:r>
              <a:r>
                <a:rPr lang="en-US" dirty="0" err="1">
                  <a:latin typeface="Bodoni MT Condensed" panose="02070606080606020203" pitchFamily="18" charset="0"/>
                </a:rPr>
                <a:t>Darmajaya</a:t>
              </a:r>
              <a:r>
                <a:rPr lang="en-US" dirty="0">
                  <a:latin typeface="Bodoni MT Condensed" panose="02070606080606020203" pitchFamily="18" charset="0"/>
                </a:rPr>
                <a:t>, Lampung, Indonesia</a:t>
              </a:r>
              <a:endParaRPr lang="id-ID" dirty="0"/>
            </a:p>
          </p:txBody>
        </p:sp>
        <p:sp>
          <p:nvSpPr>
            <p:cNvPr id="9" name="Rectangle 8">
              <a:extLst>
                <a:ext uri="{FF2B5EF4-FFF2-40B4-BE49-F238E27FC236}">
                  <a16:creationId xmlns:a16="http://schemas.microsoft.com/office/drawing/2014/main" id="{1B2C4B7C-1F78-45C4-83F8-33B9102E6A40}"/>
                </a:ext>
              </a:extLst>
            </p:cNvPr>
            <p:cNvSpPr/>
            <p:nvPr/>
          </p:nvSpPr>
          <p:spPr>
            <a:xfrm>
              <a:off x="9746435" y="6409479"/>
              <a:ext cx="1725152" cy="395298"/>
            </a:xfrm>
            <a:prstGeom prst="rect">
              <a:avLst/>
            </a:prstGeom>
          </p:spPr>
          <p:txBody>
            <a:bodyPr wrap="none">
              <a:spAutoFit/>
            </a:bodyPr>
            <a:lstStyle/>
            <a:p>
              <a:r>
                <a:rPr lang="en-US" sz="1600" b="1" dirty="0">
                  <a:latin typeface="Roboto"/>
                </a:rPr>
                <a:t>darmajaya.ac.id</a:t>
              </a:r>
              <a:endParaRPr lang="en-US" sz="1600" b="1" dirty="0"/>
            </a:p>
          </p:txBody>
        </p:sp>
      </p:grpSp>
    </p:spTree>
    <p:extLst>
      <p:ext uri="{BB962C8B-B14F-4D97-AF65-F5344CB8AC3E}">
        <p14:creationId xmlns:p14="http://schemas.microsoft.com/office/powerpoint/2010/main" val="412168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69593" y="254612"/>
            <a:ext cx="4937760" cy="348643"/>
          </a:xfrm>
          <a:prstGeom prst="rect">
            <a:avLst/>
          </a:prstGeom>
        </p:spPr>
        <p:txBody>
          <a:bodyPr vert="horz" wrap="square" lIns="0" tIns="16087" rIns="0" bIns="0" rtlCol="0" anchor="ctr">
            <a:spAutoFit/>
          </a:bodyPr>
          <a:lstStyle/>
          <a:p>
            <a:pPr marL="16933">
              <a:spcBef>
                <a:spcPts val="127"/>
              </a:spcBef>
            </a:pPr>
            <a:r>
              <a:rPr lang="en-US" sz="2400" b="1" u="heavy" spc="-7" dirty="0">
                <a:solidFill>
                  <a:schemeClr val="tx1">
                    <a:lumMod val="95000"/>
                    <a:lumOff val="5000"/>
                  </a:schemeClr>
                </a:solidFill>
                <a:uFill>
                  <a:solidFill>
                    <a:srgbClr val="000000"/>
                  </a:solidFill>
                </a:uFill>
                <a:latin typeface="Maiandra GD" panose="020E0502030308020204" pitchFamily="34" charset="0"/>
                <a:cs typeface="Arial"/>
              </a:rPr>
              <a:t>CONTOH KASUS</a:t>
            </a:r>
            <a:r>
              <a:rPr lang="en-US" sz="2400" b="1" u="heavy" spc="-67" dirty="0">
                <a:solidFill>
                  <a:schemeClr val="tx1">
                    <a:lumMod val="95000"/>
                    <a:lumOff val="5000"/>
                  </a:schemeClr>
                </a:solidFill>
                <a:uFill>
                  <a:solidFill>
                    <a:srgbClr val="000000"/>
                  </a:solidFill>
                </a:uFill>
                <a:latin typeface="Maiandra GD" panose="020E0502030308020204" pitchFamily="34" charset="0"/>
                <a:cs typeface="Arial"/>
              </a:rPr>
              <a:t> </a:t>
            </a:r>
            <a:r>
              <a:rPr lang="en-US" sz="2400" b="1" u="heavy" spc="-7" dirty="0">
                <a:solidFill>
                  <a:schemeClr val="tx1">
                    <a:lumMod val="95000"/>
                    <a:lumOff val="5000"/>
                  </a:schemeClr>
                </a:solidFill>
                <a:uFill>
                  <a:solidFill>
                    <a:srgbClr val="000000"/>
                  </a:solidFill>
                </a:uFill>
                <a:latin typeface="Maiandra GD" panose="020E0502030308020204" pitchFamily="34" charset="0"/>
                <a:cs typeface="Arial"/>
              </a:rPr>
              <a:t>PERORANGAN</a:t>
            </a:r>
            <a:endParaRPr lang="en-US" sz="2400" b="1" dirty="0">
              <a:solidFill>
                <a:schemeClr val="tx1">
                  <a:lumMod val="95000"/>
                  <a:lumOff val="5000"/>
                </a:schemeClr>
              </a:solidFill>
              <a:latin typeface="Maiandra GD" panose="020E0502030308020204" pitchFamily="34" charset="0"/>
              <a:cs typeface="Arial"/>
            </a:endParaRPr>
          </a:p>
        </p:txBody>
      </p:sp>
      <p:sp>
        <p:nvSpPr>
          <p:cNvPr id="11" name="object 11"/>
          <p:cNvSpPr txBox="1">
            <a:spLocks noGrp="1"/>
          </p:cNvSpPr>
          <p:nvPr>
            <p:ph type="sldNum" sz="quarter" idx="12"/>
          </p:nvPr>
        </p:nvSpPr>
        <p:spPr>
          <a:xfrm>
            <a:off x="13906002" y="7666768"/>
            <a:ext cx="734889" cy="307777"/>
          </a:xfrm>
          <a:prstGeom prst="rect">
            <a:avLst/>
          </a:prstGeom>
        </p:spPr>
        <p:txBody>
          <a:bodyPr vert="horz" wrap="square" lIns="0" tIns="0" rIns="0" bIns="0" rtlCol="0" anchor="ctr">
            <a:spAutoFit/>
          </a:bodyPr>
          <a:lstStyle/>
          <a:p>
            <a:pPr marL="50799"/>
            <a:r>
              <a:rPr sz="2000" spc="-7" dirty="0">
                <a:latin typeface="Maiandra GD" panose="020E0502030308020204" pitchFamily="34" charset="0"/>
              </a:rPr>
              <a:t>30</a:t>
            </a:r>
          </a:p>
        </p:txBody>
      </p:sp>
      <p:sp>
        <p:nvSpPr>
          <p:cNvPr id="7" name="object 7"/>
          <p:cNvSpPr/>
          <p:nvPr/>
        </p:nvSpPr>
        <p:spPr>
          <a:xfrm>
            <a:off x="239183" y="1172932"/>
            <a:ext cx="11713633" cy="369993"/>
          </a:xfrm>
          <a:custGeom>
            <a:avLst/>
            <a:gdLst/>
            <a:ahLst/>
            <a:cxnLst/>
            <a:rect l="l" t="t" r="r" b="b"/>
            <a:pathLst>
              <a:path w="8785225" h="277495">
                <a:moveTo>
                  <a:pt x="8784971" y="0"/>
                </a:moveTo>
                <a:lnTo>
                  <a:pt x="0" y="0"/>
                </a:lnTo>
                <a:lnTo>
                  <a:pt x="0" y="276999"/>
                </a:lnTo>
                <a:lnTo>
                  <a:pt x="8784971" y="276999"/>
                </a:lnTo>
                <a:lnTo>
                  <a:pt x="8784971" y="0"/>
                </a:lnTo>
                <a:close/>
              </a:path>
            </a:pathLst>
          </a:custGeom>
          <a:solidFill>
            <a:srgbClr val="FFFFFF"/>
          </a:solidFill>
        </p:spPr>
        <p:txBody>
          <a:bodyPr wrap="square" lIns="0" tIns="0" rIns="0" bIns="0" rtlCol="0"/>
          <a:lstStyle/>
          <a:p>
            <a:endParaRPr sz="2000">
              <a:latin typeface="Maiandra GD" panose="020E0502030308020204" pitchFamily="34" charset="0"/>
            </a:endParaRPr>
          </a:p>
        </p:txBody>
      </p:sp>
      <p:sp>
        <p:nvSpPr>
          <p:cNvPr id="8" name="object 8"/>
          <p:cNvSpPr txBox="1"/>
          <p:nvPr/>
        </p:nvSpPr>
        <p:spPr>
          <a:xfrm>
            <a:off x="357507" y="682983"/>
            <a:ext cx="11343640" cy="632651"/>
          </a:xfrm>
          <a:prstGeom prst="rect">
            <a:avLst/>
          </a:prstGeom>
        </p:spPr>
        <p:txBody>
          <a:bodyPr vert="horz" wrap="square" lIns="0" tIns="16933" rIns="0" bIns="0" rtlCol="0">
            <a:spAutoFit/>
          </a:bodyPr>
          <a:lstStyle/>
          <a:p>
            <a:pPr marL="16933">
              <a:spcBef>
                <a:spcPts val="133"/>
              </a:spcBef>
            </a:pPr>
            <a:r>
              <a:rPr sz="2000" spc="-7" dirty="0">
                <a:solidFill>
                  <a:schemeClr val="tx1">
                    <a:lumMod val="95000"/>
                    <a:lumOff val="5000"/>
                  </a:schemeClr>
                </a:solidFill>
                <a:latin typeface="Maiandra GD" panose="020E0502030308020204" pitchFamily="34" charset="0"/>
                <a:cs typeface="Arial"/>
              </a:rPr>
              <a:t>Tuan </a:t>
            </a:r>
            <a:r>
              <a:rPr lang="en-US" sz="2000" spc="-7" dirty="0" err="1">
                <a:solidFill>
                  <a:schemeClr val="tx1">
                    <a:lumMod val="95000"/>
                    <a:lumOff val="5000"/>
                  </a:schemeClr>
                </a:solidFill>
                <a:latin typeface="Maiandra GD" panose="020E0502030308020204" pitchFamily="34" charset="0"/>
                <a:cs typeface="Arial"/>
              </a:rPr>
              <a:t>Ridu</a:t>
            </a:r>
            <a:r>
              <a:rPr sz="2000" spc="-7" dirty="0">
                <a:solidFill>
                  <a:schemeClr val="tx1">
                    <a:lumMod val="95000"/>
                    <a:lumOff val="5000"/>
                  </a:schemeClr>
                </a:solidFill>
                <a:latin typeface="Maiandra GD" panose="020E0502030308020204" pitchFamily="34" charset="0"/>
                <a:cs typeface="Arial"/>
              </a:rPr>
              <a:t> memiliki </a:t>
            </a:r>
            <a:r>
              <a:rPr sz="2000" dirty="0">
                <a:solidFill>
                  <a:schemeClr val="tx1">
                    <a:lumMod val="95000"/>
                    <a:lumOff val="5000"/>
                  </a:schemeClr>
                </a:solidFill>
                <a:latin typeface="Maiandra GD" panose="020E0502030308020204" pitchFamily="34" charset="0"/>
                <a:cs typeface="Times New Roman"/>
              </a:rPr>
              <a:t>usaha </a:t>
            </a:r>
            <a:r>
              <a:rPr sz="2000" spc="-7" dirty="0">
                <a:solidFill>
                  <a:schemeClr val="tx1">
                    <a:lumMod val="95000"/>
                    <a:lumOff val="5000"/>
                  </a:schemeClr>
                </a:solidFill>
                <a:latin typeface="Maiandra GD" panose="020E0502030308020204" pitchFamily="34" charset="0"/>
                <a:cs typeface="Arial"/>
              </a:rPr>
              <a:t>perdagangan bahan-bahan bangunan. Selama </a:t>
            </a:r>
            <a:r>
              <a:rPr sz="2000" spc="-7" dirty="0" err="1">
                <a:solidFill>
                  <a:schemeClr val="tx1">
                    <a:lumMod val="95000"/>
                    <a:lumOff val="5000"/>
                  </a:schemeClr>
                </a:solidFill>
                <a:latin typeface="Maiandra GD" panose="020E0502030308020204" pitchFamily="34" charset="0"/>
                <a:cs typeface="Arial"/>
              </a:rPr>
              <a:t>tahun</a:t>
            </a:r>
            <a:r>
              <a:rPr sz="2000" spc="-7" dirty="0">
                <a:solidFill>
                  <a:schemeClr val="tx1">
                    <a:lumMod val="95000"/>
                    <a:lumOff val="5000"/>
                  </a:schemeClr>
                </a:solidFill>
                <a:latin typeface="Maiandra GD" panose="020E0502030308020204" pitchFamily="34" charset="0"/>
                <a:cs typeface="Arial"/>
              </a:rPr>
              <a:t> 20</a:t>
            </a:r>
            <a:r>
              <a:rPr lang="en-US" sz="2000" spc="-7" dirty="0">
                <a:solidFill>
                  <a:schemeClr val="tx1">
                    <a:lumMod val="95000"/>
                    <a:lumOff val="5000"/>
                  </a:schemeClr>
                </a:solidFill>
                <a:latin typeface="Maiandra GD" panose="020E0502030308020204" pitchFamily="34" charset="0"/>
                <a:cs typeface="Arial"/>
              </a:rPr>
              <a:t>23</a:t>
            </a:r>
            <a:r>
              <a:rPr sz="2000" spc="-7" dirty="0">
                <a:solidFill>
                  <a:schemeClr val="tx1">
                    <a:lumMod val="95000"/>
                    <a:lumOff val="5000"/>
                  </a:schemeClr>
                </a:solidFill>
                <a:latin typeface="Maiandra GD" panose="020E0502030308020204" pitchFamily="34" charset="0"/>
                <a:cs typeface="Arial"/>
              </a:rPr>
              <a:t> laporan laba/rugi usaha </a:t>
            </a:r>
            <a:r>
              <a:rPr sz="2000" spc="-7" dirty="0" err="1">
                <a:solidFill>
                  <a:schemeClr val="tx1">
                    <a:lumMod val="95000"/>
                    <a:lumOff val="5000"/>
                  </a:schemeClr>
                </a:solidFill>
                <a:latin typeface="Maiandra GD" panose="020E0502030308020204" pitchFamily="34" charset="0"/>
                <a:cs typeface="Arial"/>
              </a:rPr>
              <a:t>tuan</a:t>
            </a:r>
            <a:r>
              <a:rPr sz="2000" spc="-7" dirty="0">
                <a:solidFill>
                  <a:schemeClr val="tx1">
                    <a:lumMod val="95000"/>
                    <a:lumOff val="5000"/>
                  </a:schemeClr>
                </a:solidFill>
                <a:latin typeface="Maiandra GD" panose="020E0502030308020204" pitchFamily="34" charset="0"/>
                <a:cs typeface="Arial"/>
              </a:rPr>
              <a:t> </a:t>
            </a:r>
            <a:r>
              <a:rPr lang="en-US" sz="2000" spc="-7" dirty="0" err="1">
                <a:solidFill>
                  <a:schemeClr val="tx1">
                    <a:lumMod val="95000"/>
                    <a:lumOff val="5000"/>
                  </a:schemeClr>
                </a:solidFill>
                <a:latin typeface="Maiandra GD" panose="020E0502030308020204" pitchFamily="34" charset="0"/>
                <a:cs typeface="Arial"/>
              </a:rPr>
              <a:t>Ridu</a:t>
            </a:r>
            <a:r>
              <a:rPr sz="2000" spc="-7" dirty="0">
                <a:solidFill>
                  <a:schemeClr val="tx1">
                    <a:lumMod val="95000"/>
                    <a:lumOff val="5000"/>
                  </a:schemeClr>
                </a:solidFill>
                <a:latin typeface="Maiandra GD" panose="020E0502030308020204" pitchFamily="34" charset="0"/>
                <a:cs typeface="Arial"/>
              </a:rPr>
              <a:t> tersebut</a:t>
            </a:r>
            <a:r>
              <a:rPr sz="2000" spc="40" dirty="0">
                <a:solidFill>
                  <a:schemeClr val="tx1">
                    <a:lumMod val="95000"/>
                    <a:lumOff val="5000"/>
                  </a:schemeClr>
                </a:solidFill>
                <a:latin typeface="Maiandra GD" panose="020E0502030308020204" pitchFamily="34" charset="0"/>
                <a:cs typeface="Arial"/>
              </a:rPr>
              <a:t> </a:t>
            </a:r>
            <a:r>
              <a:rPr sz="2000" spc="-7" dirty="0">
                <a:solidFill>
                  <a:schemeClr val="tx1">
                    <a:lumMod val="95000"/>
                    <a:lumOff val="5000"/>
                  </a:schemeClr>
                </a:solidFill>
                <a:latin typeface="Maiandra GD" panose="020E0502030308020204" pitchFamily="34" charset="0"/>
                <a:cs typeface="Arial"/>
              </a:rPr>
              <a:t>adalah:</a:t>
            </a:r>
            <a:endParaRPr sz="2000" dirty="0">
              <a:solidFill>
                <a:schemeClr val="tx1">
                  <a:lumMod val="95000"/>
                  <a:lumOff val="5000"/>
                </a:schemeClr>
              </a:solidFill>
              <a:latin typeface="Maiandra GD" panose="020E0502030308020204" pitchFamily="34" charset="0"/>
              <a:cs typeface="Arial"/>
            </a:endParaRPr>
          </a:p>
        </p:txBody>
      </p:sp>
      <p:sp>
        <p:nvSpPr>
          <p:cNvPr id="9" name="object 9"/>
          <p:cNvSpPr txBox="1"/>
          <p:nvPr/>
        </p:nvSpPr>
        <p:spPr>
          <a:xfrm>
            <a:off x="357507" y="3100222"/>
            <a:ext cx="11343640" cy="365912"/>
          </a:xfrm>
          <a:prstGeom prst="rect">
            <a:avLst/>
          </a:prstGeom>
          <a:solidFill>
            <a:srgbClr val="FFFFFF"/>
          </a:solidFill>
        </p:spPr>
        <p:txBody>
          <a:bodyPr vert="horz" wrap="square" lIns="0" tIns="57573" rIns="0" bIns="0" rtlCol="0">
            <a:spAutoFit/>
          </a:bodyPr>
          <a:lstStyle/>
          <a:p>
            <a:pPr marL="121917">
              <a:spcBef>
                <a:spcPts val="453"/>
              </a:spcBef>
            </a:pPr>
            <a:r>
              <a:rPr sz="2000" spc="-7" dirty="0">
                <a:solidFill>
                  <a:srgbClr val="666666"/>
                </a:solidFill>
                <a:latin typeface="Maiandra GD" panose="020E0502030308020204" pitchFamily="34" charset="0"/>
                <a:cs typeface="Arial"/>
              </a:rPr>
              <a:t>Maka penghitungan besarnya PPh terutang Tuan Anas selama </a:t>
            </a:r>
            <a:r>
              <a:rPr sz="2000" spc="-7" dirty="0" err="1">
                <a:solidFill>
                  <a:srgbClr val="666666"/>
                </a:solidFill>
                <a:latin typeface="Maiandra GD" panose="020E0502030308020204" pitchFamily="34" charset="0"/>
                <a:cs typeface="Arial"/>
              </a:rPr>
              <a:t>tahun</a:t>
            </a:r>
            <a:r>
              <a:rPr sz="2000" spc="-7" dirty="0">
                <a:solidFill>
                  <a:srgbClr val="666666"/>
                </a:solidFill>
                <a:latin typeface="Maiandra GD" panose="020E0502030308020204" pitchFamily="34" charset="0"/>
                <a:cs typeface="Arial"/>
              </a:rPr>
              <a:t> 20</a:t>
            </a:r>
            <a:r>
              <a:rPr lang="en-US" sz="2000" spc="-7" dirty="0">
                <a:solidFill>
                  <a:srgbClr val="666666"/>
                </a:solidFill>
                <a:latin typeface="Maiandra GD" panose="020E0502030308020204" pitchFamily="34" charset="0"/>
                <a:cs typeface="Arial"/>
              </a:rPr>
              <a:t>23</a:t>
            </a:r>
            <a:r>
              <a:rPr sz="2000" spc="-7" dirty="0">
                <a:solidFill>
                  <a:srgbClr val="666666"/>
                </a:solidFill>
                <a:latin typeface="Maiandra GD" panose="020E0502030308020204" pitchFamily="34" charset="0"/>
                <a:cs typeface="Arial"/>
              </a:rPr>
              <a:t> adalah sebagai</a:t>
            </a:r>
            <a:r>
              <a:rPr sz="2000" spc="227" dirty="0">
                <a:solidFill>
                  <a:srgbClr val="666666"/>
                </a:solidFill>
                <a:latin typeface="Maiandra GD" panose="020E0502030308020204" pitchFamily="34" charset="0"/>
                <a:cs typeface="Arial"/>
              </a:rPr>
              <a:t> </a:t>
            </a:r>
            <a:r>
              <a:rPr sz="2000" spc="-7" dirty="0">
                <a:solidFill>
                  <a:srgbClr val="666666"/>
                </a:solidFill>
                <a:latin typeface="Maiandra GD" panose="020E0502030308020204" pitchFamily="34" charset="0"/>
                <a:cs typeface="Arial"/>
              </a:rPr>
              <a:t>berikut:</a:t>
            </a:r>
            <a:endParaRPr sz="2000" dirty="0">
              <a:latin typeface="Maiandra GD" panose="020E0502030308020204" pitchFamily="34" charset="0"/>
              <a:cs typeface="Arial"/>
            </a:endParaRPr>
          </a:p>
        </p:txBody>
      </p:sp>
      <p:sp>
        <p:nvSpPr>
          <p:cNvPr id="10" name="object 10"/>
          <p:cNvSpPr txBox="1"/>
          <p:nvPr/>
        </p:nvSpPr>
        <p:spPr>
          <a:xfrm>
            <a:off x="357507" y="6275172"/>
            <a:ext cx="8497127" cy="364202"/>
          </a:xfrm>
          <a:prstGeom prst="rect">
            <a:avLst/>
          </a:prstGeom>
          <a:solidFill>
            <a:srgbClr val="FFFFFF"/>
          </a:solidFill>
        </p:spPr>
        <p:txBody>
          <a:bodyPr vert="horz" wrap="square" lIns="0" tIns="55880" rIns="0" bIns="0" rtlCol="0">
            <a:spAutoFit/>
          </a:bodyPr>
          <a:lstStyle/>
          <a:p>
            <a:pPr marL="121917">
              <a:spcBef>
                <a:spcPts val="440"/>
              </a:spcBef>
            </a:pPr>
            <a:r>
              <a:rPr sz="2000" spc="-7" dirty="0">
                <a:solidFill>
                  <a:schemeClr val="tx1">
                    <a:lumMod val="95000"/>
                    <a:lumOff val="5000"/>
                  </a:schemeClr>
                </a:solidFill>
                <a:latin typeface="Maiandra GD" panose="020E0502030308020204" pitchFamily="34" charset="0"/>
                <a:cs typeface="Arial"/>
              </a:rPr>
              <a:t>*) 54.000.000 + 4.500.000 + (2</a:t>
            </a:r>
            <a:r>
              <a:rPr sz="2000" spc="-7" dirty="0">
                <a:solidFill>
                  <a:schemeClr val="tx1">
                    <a:lumMod val="95000"/>
                    <a:lumOff val="5000"/>
                  </a:schemeClr>
                </a:solidFill>
                <a:latin typeface="Maiandra GD" panose="020E0502030308020204" pitchFamily="34" charset="0"/>
                <a:cs typeface="Arial Unicode MS"/>
              </a:rPr>
              <a:t>×</a:t>
            </a:r>
            <a:r>
              <a:rPr sz="2000" spc="-7" dirty="0">
                <a:solidFill>
                  <a:schemeClr val="tx1">
                    <a:lumMod val="95000"/>
                    <a:lumOff val="5000"/>
                  </a:schemeClr>
                </a:solidFill>
                <a:latin typeface="Maiandra GD" panose="020E0502030308020204" pitchFamily="34" charset="0"/>
                <a:cs typeface="Arial"/>
              </a:rPr>
              <a:t>4.500.000) =</a:t>
            </a:r>
            <a:r>
              <a:rPr sz="2000" spc="-27" dirty="0">
                <a:solidFill>
                  <a:schemeClr val="tx1">
                    <a:lumMod val="95000"/>
                    <a:lumOff val="5000"/>
                  </a:schemeClr>
                </a:solidFill>
                <a:latin typeface="Maiandra GD" panose="020E0502030308020204" pitchFamily="34" charset="0"/>
                <a:cs typeface="Arial"/>
              </a:rPr>
              <a:t> </a:t>
            </a:r>
            <a:r>
              <a:rPr sz="2000" spc="-7" dirty="0">
                <a:solidFill>
                  <a:schemeClr val="tx1">
                    <a:lumMod val="95000"/>
                    <a:lumOff val="5000"/>
                  </a:schemeClr>
                </a:solidFill>
                <a:latin typeface="Maiandra GD" panose="020E0502030308020204" pitchFamily="34" charset="0"/>
                <a:cs typeface="Arial"/>
              </a:rPr>
              <a:t>Rp67.500.000</a:t>
            </a:r>
            <a:endParaRPr sz="2000" dirty="0">
              <a:solidFill>
                <a:schemeClr val="tx1">
                  <a:lumMod val="95000"/>
                  <a:lumOff val="5000"/>
                </a:schemeClr>
              </a:solidFill>
              <a:latin typeface="Maiandra GD" panose="020E0502030308020204" pitchFamily="34" charset="0"/>
              <a:cs typeface="Arial"/>
            </a:endParaRPr>
          </a:p>
        </p:txBody>
      </p:sp>
      <p:graphicFrame>
        <p:nvGraphicFramePr>
          <p:cNvPr id="12" name="object 6"/>
          <p:cNvGraphicFramePr>
            <a:graphicFrameLocks noGrp="1"/>
          </p:cNvGraphicFramePr>
          <p:nvPr>
            <p:extLst>
              <p:ext uri="{D42A27DB-BD31-4B8C-83A1-F6EECF244321}">
                <p14:modId xmlns:p14="http://schemas.microsoft.com/office/powerpoint/2010/main" val="4219443352"/>
              </p:ext>
            </p:extLst>
          </p:nvPr>
        </p:nvGraphicFramePr>
        <p:xfrm>
          <a:off x="369593" y="3638790"/>
          <a:ext cx="11343640" cy="2609950"/>
        </p:xfrm>
        <a:graphic>
          <a:graphicData uri="http://schemas.openxmlformats.org/drawingml/2006/table">
            <a:tbl>
              <a:tblPr firstRow="1" bandRow="1">
                <a:tableStyleId>{2D5ABB26-0587-4C30-8999-92F81FD0307C}</a:tableStyleId>
              </a:tblPr>
              <a:tblGrid>
                <a:gridCol w="7229477">
                  <a:extLst>
                    <a:ext uri="{9D8B030D-6E8A-4147-A177-3AD203B41FA5}">
                      <a16:colId xmlns:a16="http://schemas.microsoft.com/office/drawing/2014/main" val="20000"/>
                    </a:ext>
                  </a:extLst>
                </a:gridCol>
                <a:gridCol w="4114163">
                  <a:extLst>
                    <a:ext uri="{9D8B030D-6E8A-4147-A177-3AD203B41FA5}">
                      <a16:colId xmlns:a16="http://schemas.microsoft.com/office/drawing/2014/main" val="20001"/>
                    </a:ext>
                  </a:extLst>
                </a:gridCol>
              </a:tblGrid>
              <a:tr h="238019">
                <a:tc>
                  <a:txBody>
                    <a:bodyPr/>
                    <a:lstStyle/>
                    <a:p>
                      <a:pPr marL="68580">
                        <a:lnSpc>
                          <a:spcPct val="100000"/>
                        </a:lnSpc>
                        <a:spcBef>
                          <a:spcPts val="0"/>
                        </a:spcBef>
                      </a:pPr>
                      <a:r>
                        <a:rPr sz="1800" spc="-5" dirty="0">
                          <a:solidFill>
                            <a:schemeClr val="tx1"/>
                          </a:solidFill>
                          <a:latin typeface="Maiandra GD" panose="020E0502030308020204" pitchFamily="34" charset="0"/>
                          <a:cs typeface="Arial"/>
                        </a:rPr>
                        <a:t>Laba</a:t>
                      </a:r>
                      <a:r>
                        <a:rPr sz="1800" spc="-20" dirty="0">
                          <a:solidFill>
                            <a:schemeClr val="tx1"/>
                          </a:solidFill>
                          <a:latin typeface="Maiandra GD" panose="020E0502030308020204" pitchFamily="34" charset="0"/>
                          <a:cs typeface="Arial"/>
                        </a:rPr>
                        <a:t> </a:t>
                      </a:r>
                      <a:r>
                        <a:rPr sz="1800" spc="-5" dirty="0">
                          <a:solidFill>
                            <a:schemeClr val="tx1"/>
                          </a:solidFill>
                          <a:latin typeface="Maiandra GD" panose="020E0502030308020204" pitchFamily="34" charset="0"/>
                          <a:cs typeface="Arial"/>
                        </a:rPr>
                        <a:t>Usaha</a:t>
                      </a:r>
                      <a:endParaRPr sz="1800" dirty="0">
                        <a:solidFill>
                          <a:schemeClr val="tx1"/>
                        </a:solidFill>
                        <a:latin typeface="Maiandra GD" panose="020E0502030308020204" pitchFamily="34" charset="0"/>
                        <a:cs typeface="Arial"/>
                      </a:endParaRPr>
                    </a:p>
                  </a:txBody>
                  <a:tcPr marL="0" marR="0" marT="0" marB="0">
                    <a:lnL w="12700">
                      <a:solidFill>
                        <a:srgbClr val="1C7CE0"/>
                      </a:solidFill>
                      <a:prstDash val="solid"/>
                    </a:lnL>
                    <a:lnR w="12700">
                      <a:solidFill>
                        <a:srgbClr val="1C7CE0"/>
                      </a:solidFill>
                      <a:prstDash val="solid"/>
                    </a:lnR>
                    <a:lnT w="12700">
                      <a:solidFill>
                        <a:srgbClr val="1C7CE0"/>
                      </a:solidFill>
                      <a:prstDash val="solid"/>
                    </a:lnT>
                    <a:lnB w="12700">
                      <a:solidFill>
                        <a:srgbClr val="1C7CE0"/>
                      </a:solidFill>
                      <a:prstDash val="solid"/>
                    </a:lnB>
                    <a:solidFill>
                      <a:srgbClr val="E7EBF8"/>
                    </a:solidFill>
                  </a:tcPr>
                </a:tc>
                <a:tc>
                  <a:txBody>
                    <a:bodyPr/>
                    <a:lstStyle/>
                    <a:p>
                      <a:pPr marR="61594" algn="r">
                        <a:lnSpc>
                          <a:spcPct val="100000"/>
                        </a:lnSpc>
                        <a:spcBef>
                          <a:spcPts val="0"/>
                        </a:spcBef>
                      </a:pPr>
                      <a:r>
                        <a:rPr sz="1800" spc="-5" dirty="0">
                          <a:solidFill>
                            <a:schemeClr val="tx1"/>
                          </a:solidFill>
                          <a:latin typeface="Maiandra GD" panose="020E0502030308020204" pitchFamily="34" charset="0"/>
                          <a:cs typeface="Arial"/>
                        </a:rPr>
                        <a:t>Rp700.000.000,-</a:t>
                      </a:r>
                      <a:endParaRPr sz="1800" dirty="0">
                        <a:solidFill>
                          <a:schemeClr val="tx1"/>
                        </a:solidFill>
                        <a:latin typeface="Maiandra GD" panose="020E0502030308020204" pitchFamily="34" charset="0"/>
                        <a:cs typeface="Arial"/>
                      </a:endParaRPr>
                    </a:p>
                  </a:txBody>
                  <a:tcPr marL="0" marR="0" marT="0" marB="0">
                    <a:lnL w="12700">
                      <a:solidFill>
                        <a:srgbClr val="1C7CE0"/>
                      </a:solidFill>
                      <a:prstDash val="solid"/>
                    </a:lnL>
                    <a:lnR w="12700">
                      <a:solidFill>
                        <a:srgbClr val="1C7CE0"/>
                      </a:solidFill>
                      <a:prstDash val="solid"/>
                    </a:lnR>
                    <a:lnT w="12700">
                      <a:solidFill>
                        <a:srgbClr val="1C7CE0"/>
                      </a:solidFill>
                      <a:prstDash val="solid"/>
                    </a:lnT>
                    <a:lnB w="12700">
                      <a:solidFill>
                        <a:srgbClr val="1C7CE0"/>
                      </a:solidFill>
                      <a:prstDash val="solid"/>
                    </a:lnB>
                    <a:solidFill>
                      <a:srgbClr val="E7EBF8"/>
                    </a:solidFill>
                  </a:tcPr>
                </a:tc>
                <a:extLst>
                  <a:ext uri="{0D108BD9-81ED-4DB2-BD59-A6C34878D82A}">
                    <a16:rowId xmlns:a16="http://schemas.microsoft.com/office/drawing/2014/main" val="10000"/>
                  </a:ext>
                </a:extLst>
              </a:tr>
              <a:tr h="238019">
                <a:tc>
                  <a:txBody>
                    <a:bodyPr/>
                    <a:lstStyle/>
                    <a:p>
                      <a:pPr marL="68580">
                        <a:lnSpc>
                          <a:spcPct val="100000"/>
                        </a:lnSpc>
                        <a:spcBef>
                          <a:spcPts val="0"/>
                        </a:spcBef>
                      </a:pPr>
                      <a:r>
                        <a:rPr sz="1800" spc="-5" dirty="0">
                          <a:solidFill>
                            <a:schemeClr val="tx1"/>
                          </a:solidFill>
                          <a:latin typeface="Maiandra GD" panose="020E0502030308020204" pitchFamily="34" charset="0"/>
                          <a:cs typeface="Arial"/>
                        </a:rPr>
                        <a:t>Penghasilan </a:t>
                      </a:r>
                      <a:r>
                        <a:rPr sz="1800" spc="-10" dirty="0">
                          <a:solidFill>
                            <a:schemeClr val="tx1"/>
                          </a:solidFill>
                          <a:latin typeface="Maiandra GD" panose="020E0502030308020204" pitchFamily="34" charset="0"/>
                          <a:cs typeface="Arial"/>
                        </a:rPr>
                        <a:t>Tidak </a:t>
                      </a:r>
                      <a:r>
                        <a:rPr sz="1800" spc="-5" dirty="0">
                          <a:solidFill>
                            <a:schemeClr val="tx1"/>
                          </a:solidFill>
                          <a:latin typeface="Maiandra GD" panose="020E0502030308020204" pitchFamily="34" charset="0"/>
                          <a:cs typeface="Arial"/>
                        </a:rPr>
                        <a:t>Kena Pajak </a:t>
                      </a:r>
                      <a:r>
                        <a:rPr sz="1800" dirty="0">
                          <a:solidFill>
                            <a:schemeClr val="tx1"/>
                          </a:solidFill>
                          <a:latin typeface="Maiandra GD" panose="020E0502030308020204" pitchFamily="34" charset="0"/>
                          <a:cs typeface="Arial"/>
                        </a:rPr>
                        <a:t>(K/2)</a:t>
                      </a:r>
                      <a:r>
                        <a:rPr sz="1800" spc="-60" dirty="0">
                          <a:solidFill>
                            <a:schemeClr val="tx1"/>
                          </a:solidFill>
                          <a:latin typeface="Maiandra GD" panose="020E0502030308020204" pitchFamily="34" charset="0"/>
                          <a:cs typeface="Arial"/>
                        </a:rPr>
                        <a:t> </a:t>
                      </a:r>
                      <a:r>
                        <a:rPr sz="1800" dirty="0">
                          <a:solidFill>
                            <a:schemeClr val="tx1"/>
                          </a:solidFill>
                          <a:latin typeface="Maiandra GD" panose="020E0502030308020204" pitchFamily="34" charset="0"/>
                          <a:cs typeface="Arial"/>
                        </a:rPr>
                        <a:t>*</a:t>
                      </a:r>
                    </a:p>
                  </a:txBody>
                  <a:tcPr marL="0" marR="0" marT="0" marB="0">
                    <a:lnL w="12700">
                      <a:solidFill>
                        <a:srgbClr val="1C7CE0"/>
                      </a:solidFill>
                      <a:prstDash val="solid"/>
                    </a:lnL>
                    <a:lnR w="12700">
                      <a:solidFill>
                        <a:srgbClr val="1C7CE0"/>
                      </a:solidFill>
                      <a:prstDash val="solid"/>
                    </a:lnR>
                    <a:lnT w="12700">
                      <a:solidFill>
                        <a:srgbClr val="1C7CE0"/>
                      </a:solidFill>
                      <a:prstDash val="solid"/>
                    </a:lnT>
                    <a:lnB w="12700">
                      <a:solidFill>
                        <a:srgbClr val="1C7CE0"/>
                      </a:solidFill>
                      <a:prstDash val="solid"/>
                    </a:lnB>
                    <a:solidFill>
                      <a:srgbClr val="E7EBF8"/>
                    </a:solidFill>
                  </a:tcPr>
                </a:tc>
                <a:tc>
                  <a:txBody>
                    <a:bodyPr/>
                    <a:lstStyle/>
                    <a:p>
                      <a:pPr marR="60960" algn="r">
                        <a:lnSpc>
                          <a:spcPct val="100000"/>
                        </a:lnSpc>
                        <a:spcBef>
                          <a:spcPts val="0"/>
                        </a:spcBef>
                      </a:pPr>
                      <a:r>
                        <a:rPr sz="1800" spc="-5" dirty="0">
                          <a:solidFill>
                            <a:schemeClr val="tx1"/>
                          </a:solidFill>
                          <a:latin typeface="Maiandra GD" panose="020E0502030308020204" pitchFamily="34" charset="0"/>
                          <a:cs typeface="Arial"/>
                        </a:rPr>
                        <a:t>Rp67.500.000,-</a:t>
                      </a:r>
                      <a:endParaRPr sz="1800" dirty="0">
                        <a:solidFill>
                          <a:schemeClr val="tx1"/>
                        </a:solidFill>
                        <a:latin typeface="Maiandra GD" panose="020E0502030308020204" pitchFamily="34" charset="0"/>
                        <a:cs typeface="Arial"/>
                      </a:endParaRPr>
                    </a:p>
                  </a:txBody>
                  <a:tcPr marL="0" marR="0" marT="0" marB="0">
                    <a:lnL w="12700">
                      <a:solidFill>
                        <a:srgbClr val="1C7CE0"/>
                      </a:solidFill>
                      <a:prstDash val="solid"/>
                    </a:lnL>
                    <a:lnR w="12700">
                      <a:solidFill>
                        <a:srgbClr val="1C7CE0"/>
                      </a:solidFill>
                      <a:prstDash val="solid"/>
                    </a:lnR>
                    <a:lnT w="12700">
                      <a:solidFill>
                        <a:srgbClr val="1C7CE0"/>
                      </a:solidFill>
                      <a:prstDash val="solid"/>
                    </a:lnT>
                    <a:lnB w="12700">
                      <a:solidFill>
                        <a:srgbClr val="1C7CE0"/>
                      </a:solidFill>
                      <a:prstDash val="solid"/>
                    </a:lnB>
                    <a:solidFill>
                      <a:srgbClr val="E7EBF8"/>
                    </a:solidFill>
                  </a:tcPr>
                </a:tc>
                <a:extLst>
                  <a:ext uri="{0D108BD9-81ED-4DB2-BD59-A6C34878D82A}">
                    <a16:rowId xmlns:a16="http://schemas.microsoft.com/office/drawing/2014/main" val="10001"/>
                  </a:ext>
                </a:extLst>
              </a:tr>
              <a:tr h="238019">
                <a:tc>
                  <a:txBody>
                    <a:bodyPr/>
                    <a:lstStyle/>
                    <a:p>
                      <a:pPr marL="68580">
                        <a:lnSpc>
                          <a:spcPct val="100000"/>
                        </a:lnSpc>
                        <a:spcBef>
                          <a:spcPts val="0"/>
                        </a:spcBef>
                      </a:pPr>
                      <a:r>
                        <a:rPr sz="1800" spc="-5" dirty="0">
                          <a:solidFill>
                            <a:schemeClr val="tx1"/>
                          </a:solidFill>
                          <a:latin typeface="Maiandra GD" panose="020E0502030308020204" pitchFamily="34" charset="0"/>
                          <a:cs typeface="Arial"/>
                        </a:rPr>
                        <a:t>Penghasilan Kena Pajak</a:t>
                      </a:r>
                      <a:r>
                        <a:rPr sz="1800" spc="-40" dirty="0">
                          <a:solidFill>
                            <a:schemeClr val="tx1"/>
                          </a:solidFill>
                          <a:latin typeface="Maiandra GD" panose="020E0502030308020204" pitchFamily="34" charset="0"/>
                          <a:cs typeface="Arial"/>
                        </a:rPr>
                        <a:t> </a:t>
                      </a:r>
                      <a:r>
                        <a:rPr sz="1800" spc="-5" dirty="0">
                          <a:solidFill>
                            <a:schemeClr val="tx1"/>
                          </a:solidFill>
                          <a:latin typeface="Maiandra GD" panose="020E0502030308020204" pitchFamily="34" charset="0"/>
                          <a:cs typeface="Arial"/>
                        </a:rPr>
                        <a:t>(PKP)</a:t>
                      </a:r>
                      <a:endParaRPr sz="1800" dirty="0">
                        <a:solidFill>
                          <a:schemeClr val="tx1"/>
                        </a:solidFill>
                        <a:latin typeface="Maiandra GD" panose="020E0502030308020204" pitchFamily="34" charset="0"/>
                        <a:cs typeface="Arial"/>
                      </a:endParaRPr>
                    </a:p>
                  </a:txBody>
                  <a:tcPr marL="0" marR="0" marT="0" marB="0">
                    <a:lnL w="12700">
                      <a:solidFill>
                        <a:srgbClr val="1C7CE0"/>
                      </a:solidFill>
                      <a:prstDash val="solid"/>
                    </a:lnL>
                    <a:lnR w="12700">
                      <a:solidFill>
                        <a:srgbClr val="1C7CE0"/>
                      </a:solidFill>
                      <a:prstDash val="solid"/>
                    </a:lnR>
                    <a:lnT w="12700">
                      <a:solidFill>
                        <a:srgbClr val="1C7CE0"/>
                      </a:solidFill>
                      <a:prstDash val="solid"/>
                    </a:lnT>
                    <a:lnB w="12700">
                      <a:solidFill>
                        <a:srgbClr val="1C7CE0"/>
                      </a:solidFill>
                      <a:prstDash val="solid"/>
                    </a:lnB>
                    <a:solidFill>
                      <a:srgbClr val="E7EBF8"/>
                    </a:solidFill>
                  </a:tcPr>
                </a:tc>
                <a:tc>
                  <a:txBody>
                    <a:bodyPr/>
                    <a:lstStyle/>
                    <a:p>
                      <a:pPr marR="61594" algn="r">
                        <a:lnSpc>
                          <a:spcPct val="100000"/>
                        </a:lnSpc>
                        <a:spcBef>
                          <a:spcPts val="0"/>
                        </a:spcBef>
                      </a:pPr>
                      <a:r>
                        <a:rPr sz="1800" spc="-5" dirty="0">
                          <a:solidFill>
                            <a:schemeClr val="tx1"/>
                          </a:solidFill>
                          <a:latin typeface="Maiandra GD" panose="020E0502030308020204" pitchFamily="34" charset="0"/>
                          <a:cs typeface="Arial"/>
                        </a:rPr>
                        <a:t>Rp632.500.000,-</a:t>
                      </a:r>
                      <a:endParaRPr sz="1800" dirty="0">
                        <a:solidFill>
                          <a:schemeClr val="tx1"/>
                        </a:solidFill>
                        <a:latin typeface="Maiandra GD" panose="020E0502030308020204" pitchFamily="34" charset="0"/>
                        <a:cs typeface="Arial"/>
                      </a:endParaRPr>
                    </a:p>
                  </a:txBody>
                  <a:tcPr marL="0" marR="0" marT="0" marB="0">
                    <a:lnL w="12700">
                      <a:solidFill>
                        <a:srgbClr val="1C7CE0"/>
                      </a:solidFill>
                      <a:prstDash val="solid"/>
                    </a:lnL>
                    <a:lnR w="12700">
                      <a:solidFill>
                        <a:srgbClr val="1C7CE0"/>
                      </a:solidFill>
                      <a:prstDash val="solid"/>
                    </a:lnR>
                    <a:lnT w="12700">
                      <a:solidFill>
                        <a:srgbClr val="1C7CE0"/>
                      </a:solidFill>
                      <a:prstDash val="solid"/>
                    </a:lnT>
                    <a:lnB w="12700">
                      <a:solidFill>
                        <a:srgbClr val="1C7CE0"/>
                      </a:solidFill>
                      <a:prstDash val="solid"/>
                    </a:lnB>
                    <a:solidFill>
                      <a:srgbClr val="E7EBF8"/>
                    </a:solidFill>
                  </a:tcPr>
                </a:tc>
                <a:extLst>
                  <a:ext uri="{0D108BD9-81ED-4DB2-BD59-A6C34878D82A}">
                    <a16:rowId xmlns:a16="http://schemas.microsoft.com/office/drawing/2014/main" val="10002"/>
                  </a:ext>
                </a:extLst>
              </a:tr>
              <a:tr h="1410955">
                <a:tc>
                  <a:txBody>
                    <a:bodyPr/>
                    <a:lstStyle/>
                    <a:p>
                      <a:pPr marL="68580">
                        <a:lnSpc>
                          <a:spcPct val="100000"/>
                        </a:lnSpc>
                        <a:spcBef>
                          <a:spcPts val="0"/>
                        </a:spcBef>
                      </a:pPr>
                      <a:r>
                        <a:rPr sz="1800" spc="-5" dirty="0">
                          <a:solidFill>
                            <a:schemeClr val="tx1"/>
                          </a:solidFill>
                          <a:latin typeface="Maiandra GD" panose="020E0502030308020204" pitchFamily="34" charset="0"/>
                          <a:cs typeface="Arial"/>
                        </a:rPr>
                        <a:t>PPh</a:t>
                      </a:r>
                      <a:r>
                        <a:rPr sz="1800" spc="-25" dirty="0">
                          <a:solidFill>
                            <a:schemeClr val="tx1"/>
                          </a:solidFill>
                          <a:latin typeface="Maiandra GD" panose="020E0502030308020204" pitchFamily="34" charset="0"/>
                          <a:cs typeface="Arial"/>
                        </a:rPr>
                        <a:t> </a:t>
                      </a:r>
                      <a:r>
                        <a:rPr sz="1800" spc="-20" dirty="0">
                          <a:solidFill>
                            <a:schemeClr val="tx1"/>
                          </a:solidFill>
                          <a:latin typeface="Maiandra GD" panose="020E0502030308020204" pitchFamily="34" charset="0"/>
                          <a:cs typeface="Arial"/>
                        </a:rPr>
                        <a:t>Terutang</a:t>
                      </a:r>
                      <a:endParaRPr sz="1800" dirty="0">
                        <a:solidFill>
                          <a:schemeClr val="tx1"/>
                        </a:solidFill>
                        <a:latin typeface="Maiandra GD" panose="020E0502030308020204" pitchFamily="34" charset="0"/>
                        <a:cs typeface="Arial"/>
                      </a:endParaRPr>
                    </a:p>
                    <a:p>
                      <a:pPr marL="68580">
                        <a:lnSpc>
                          <a:spcPct val="100000"/>
                        </a:lnSpc>
                        <a:spcBef>
                          <a:spcPts val="0"/>
                        </a:spcBef>
                        <a:tabLst>
                          <a:tab pos="1795780" algn="l"/>
                        </a:tabLst>
                      </a:pPr>
                      <a:r>
                        <a:rPr sz="1800" spc="-5" dirty="0">
                          <a:solidFill>
                            <a:schemeClr val="tx1"/>
                          </a:solidFill>
                          <a:latin typeface="Maiandra GD" panose="020E0502030308020204" pitchFamily="34" charset="0"/>
                          <a:cs typeface="Arial"/>
                        </a:rPr>
                        <a:t>5%</a:t>
                      </a:r>
                      <a:r>
                        <a:rPr sz="1800" spc="10" dirty="0">
                          <a:solidFill>
                            <a:schemeClr val="tx1"/>
                          </a:solidFill>
                          <a:latin typeface="Maiandra GD" panose="020E0502030308020204" pitchFamily="34" charset="0"/>
                          <a:cs typeface="Arial"/>
                        </a:rPr>
                        <a:t> </a:t>
                      </a:r>
                      <a:r>
                        <a:rPr sz="1800" dirty="0">
                          <a:solidFill>
                            <a:schemeClr val="tx1"/>
                          </a:solidFill>
                          <a:latin typeface="Maiandra GD" panose="020E0502030308020204" pitchFamily="34" charset="0"/>
                          <a:cs typeface="Arial"/>
                        </a:rPr>
                        <a:t>x</a:t>
                      </a:r>
                      <a:r>
                        <a:rPr sz="1800" spc="10" dirty="0">
                          <a:solidFill>
                            <a:schemeClr val="tx1"/>
                          </a:solidFill>
                          <a:latin typeface="Maiandra GD" panose="020E0502030308020204" pitchFamily="34" charset="0"/>
                          <a:cs typeface="Arial"/>
                        </a:rPr>
                        <a:t> </a:t>
                      </a:r>
                      <a:r>
                        <a:rPr sz="1800" spc="-5" dirty="0">
                          <a:solidFill>
                            <a:schemeClr val="tx1"/>
                          </a:solidFill>
                          <a:latin typeface="Maiandra GD" panose="020E0502030308020204" pitchFamily="34" charset="0"/>
                          <a:cs typeface="Arial"/>
                        </a:rPr>
                        <a:t>Rp</a:t>
                      </a:r>
                      <a:r>
                        <a:rPr lang="en-US" sz="1800" spc="-5" dirty="0">
                          <a:solidFill>
                            <a:schemeClr val="tx1"/>
                          </a:solidFill>
                          <a:latin typeface="Maiandra GD" panose="020E0502030308020204" pitchFamily="34" charset="0"/>
                          <a:cs typeface="Arial"/>
                        </a:rPr>
                        <a:t>6</a:t>
                      </a:r>
                      <a:r>
                        <a:rPr sz="1800" spc="-5" dirty="0">
                          <a:solidFill>
                            <a:schemeClr val="tx1"/>
                          </a:solidFill>
                          <a:latin typeface="Maiandra GD" panose="020E0502030308020204" pitchFamily="34" charset="0"/>
                          <a:cs typeface="Arial"/>
                        </a:rPr>
                        <a:t>0.000.000,-	</a:t>
                      </a:r>
                      <a:r>
                        <a:rPr sz="1800" dirty="0">
                          <a:solidFill>
                            <a:schemeClr val="tx1"/>
                          </a:solidFill>
                          <a:latin typeface="Maiandra GD" panose="020E0502030308020204" pitchFamily="34" charset="0"/>
                          <a:cs typeface="Arial"/>
                        </a:rPr>
                        <a:t>= </a:t>
                      </a:r>
                      <a:r>
                        <a:rPr sz="1800" spc="-5" dirty="0" err="1">
                          <a:solidFill>
                            <a:schemeClr val="tx1"/>
                          </a:solidFill>
                          <a:latin typeface="Maiandra GD" panose="020E0502030308020204" pitchFamily="34" charset="0"/>
                          <a:cs typeface="Arial"/>
                        </a:rPr>
                        <a:t>Rp</a:t>
                      </a:r>
                      <a:r>
                        <a:rPr sz="1800" spc="285" dirty="0">
                          <a:solidFill>
                            <a:schemeClr val="tx1"/>
                          </a:solidFill>
                          <a:latin typeface="Maiandra GD" panose="020E0502030308020204" pitchFamily="34" charset="0"/>
                          <a:cs typeface="Arial"/>
                        </a:rPr>
                        <a:t> </a:t>
                      </a:r>
                      <a:r>
                        <a:rPr lang="en-US" sz="1800" spc="-5" dirty="0">
                          <a:solidFill>
                            <a:schemeClr val="tx1"/>
                          </a:solidFill>
                          <a:latin typeface="Maiandra GD" panose="020E0502030308020204" pitchFamily="34" charset="0"/>
                          <a:cs typeface="Arial"/>
                        </a:rPr>
                        <a:t>3.000.000</a:t>
                      </a:r>
                      <a:r>
                        <a:rPr sz="1800" spc="-5" dirty="0">
                          <a:solidFill>
                            <a:schemeClr val="tx1"/>
                          </a:solidFill>
                          <a:latin typeface="Maiandra GD" panose="020E0502030308020204" pitchFamily="34" charset="0"/>
                          <a:cs typeface="Arial"/>
                        </a:rPr>
                        <a:t>,-</a:t>
                      </a:r>
                      <a:endParaRPr sz="1800" dirty="0">
                        <a:solidFill>
                          <a:schemeClr val="tx1"/>
                        </a:solidFill>
                        <a:latin typeface="Maiandra GD" panose="020E0502030308020204" pitchFamily="34" charset="0"/>
                        <a:cs typeface="Arial"/>
                      </a:endParaRPr>
                    </a:p>
                    <a:p>
                      <a:pPr marL="68580">
                        <a:lnSpc>
                          <a:spcPct val="100000"/>
                        </a:lnSpc>
                        <a:spcBef>
                          <a:spcPts val="0"/>
                        </a:spcBef>
                        <a:tabLst>
                          <a:tab pos="1784350" algn="l"/>
                        </a:tabLst>
                      </a:pPr>
                      <a:r>
                        <a:rPr sz="1800" spc="-5" dirty="0">
                          <a:solidFill>
                            <a:schemeClr val="tx1"/>
                          </a:solidFill>
                          <a:latin typeface="Maiandra GD" panose="020E0502030308020204" pitchFamily="34" charset="0"/>
                          <a:cs typeface="Arial"/>
                        </a:rPr>
                        <a:t>15% </a:t>
                      </a:r>
                      <a:r>
                        <a:rPr sz="1800" dirty="0">
                          <a:solidFill>
                            <a:schemeClr val="tx1"/>
                          </a:solidFill>
                          <a:latin typeface="Maiandra GD" panose="020E0502030308020204" pitchFamily="34" charset="0"/>
                          <a:cs typeface="Arial"/>
                        </a:rPr>
                        <a:t>x</a:t>
                      </a:r>
                      <a:r>
                        <a:rPr sz="1800" spc="10" dirty="0">
                          <a:solidFill>
                            <a:schemeClr val="tx1"/>
                          </a:solidFill>
                          <a:latin typeface="Maiandra GD" panose="020E0502030308020204" pitchFamily="34" charset="0"/>
                          <a:cs typeface="Arial"/>
                        </a:rPr>
                        <a:t> </a:t>
                      </a:r>
                      <a:r>
                        <a:rPr sz="1800" spc="-5" dirty="0">
                          <a:solidFill>
                            <a:schemeClr val="tx1"/>
                          </a:solidFill>
                          <a:latin typeface="Maiandra GD" panose="020E0502030308020204" pitchFamily="34" charset="0"/>
                          <a:cs typeface="Arial"/>
                        </a:rPr>
                        <a:t>Rp</a:t>
                      </a:r>
                      <a:r>
                        <a:rPr lang="en-US" sz="1800" spc="-5" dirty="0">
                          <a:solidFill>
                            <a:schemeClr val="tx1"/>
                          </a:solidFill>
                          <a:latin typeface="Maiandra GD" panose="020E0502030308020204" pitchFamily="34" charset="0"/>
                          <a:cs typeface="Arial"/>
                        </a:rPr>
                        <a:t>190.000.000,-</a:t>
                      </a:r>
                      <a:r>
                        <a:rPr sz="1800" spc="-5" dirty="0">
                          <a:solidFill>
                            <a:schemeClr val="tx1"/>
                          </a:solidFill>
                          <a:latin typeface="Maiandra GD" panose="020E0502030308020204" pitchFamily="34" charset="0"/>
                          <a:cs typeface="Arial"/>
                        </a:rPr>
                        <a:t>	</a:t>
                      </a:r>
                      <a:r>
                        <a:rPr sz="1800" dirty="0">
                          <a:solidFill>
                            <a:schemeClr val="tx1"/>
                          </a:solidFill>
                          <a:latin typeface="Maiandra GD" panose="020E0502030308020204" pitchFamily="34" charset="0"/>
                          <a:cs typeface="Arial"/>
                        </a:rPr>
                        <a:t>=</a:t>
                      </a:r>
                      <a:r>
                        <a:rPr sz="1800" spc="-50" dirty="0">
                          <a:solidFill>
                            <a:schemeClr val="tx1"/>
                          </a:solidFill>
                          <a:latin typeface="Maiandra GD" panose="020E0502030308020204" pitchFamily="34" charset="0"/>
                          <a:cs typeface="Arial"/>
                        </a:rPr>
                        <a:t> </a:t>
                      </a:r>
                      <a:r>
                        <a:rPr sz="1800" spc="-5" dirty="0">
                          <a:solidFill>
                            <a:schemeClr val="tx1"/>
                          </a:solidFill>
                          <a:latin typeface="Maiandra GD" panose="020E0502030308020204" pitchFamily="34" charset="0"/>
                          <a:cs typeface="Arial"/>
                        </a:rPr>
                        <a:t>Rp</a:t>
                      </a:r>
                      <a:r>
                        <a:rPr lang="en-US" sz="1800" spc="-5" dirty="0">
                          <a:solidFill>
                            <a:schemeClr val="tx1"/>
                          </a:solidFill>
                          <a:latin typeface="Maiandra GD" panose="020E0502030308020204" pitchFamily="34" charset="0"/>
                          <a:cs typeface="Arial"/>
                        </a:rPr>
                        <a:t>28.500.000</a:t>
                      </a:r>
                      <a:r>
                        <a:rPr sz="1800" spc="-5" dirty="0">
                          <a:solidFill>
                            <a:schemeClr val="tx1"/>
                          </a:solidFill>
                          <a:latin typeface="Maiandra GD" panose="020E0502030308020204" pitchFamily="34" charset="0"/>
                          <a:cs typeface="Arial"/>
                        </a:rPr>
                        <a:t>,-</a:t>
                      </a:r>
                      <a:endParaRPr sz="1800" dirty="0">
                        <a:solidFill>
                          <a:schemeClr val="tx1"/>
                        </a:solidFill>
                        <a:latin typeface="Maiandra GD" panose="020E0502030308020204" pitchFamily="34" charset="0"/>
                        <a:cs typeface="Arial"/>
                      </a:endParaRPr>
                    </a:p>
                    <a:p>
                      <a:pPr marL="68580">
                        <a:lnSpc>
                          <a:spcPct val="100000"/>
                        </a:lnSpc>
                        <a:spcBef>
                          <a:spcPts val="0"/>
                        </a:spcBef>
                      </a:pPr>
                      <a:r>
                        <a:rPr sz="1800" spc="-5" dirty="0">
                          <a:solidFill>
                            <a:schemeClr val="tx1"/>
                          </a:solidFill>
                          <a:latin typeface="Maiandra GD" panose="020E0502030308020204" pitchFamily="34" charset="0"/>
                          <a:cs typeface="Arial"/>
                        </a:rPr>
                        <a:t>25% </a:t>
                      </a:r>
                      <a:r>
                        <a:rPr sz="1800" dirty="0">
                          <a:solidFill>
                            <a:schemeClr val="tx1"/>
                          </a:solidFill>
                          <a:latin typeface="Maiandra GD" panose="020E0502030308020204" pitchFamily="34" charset="0"/>
                          <a:cs typeface="Arial"/>
                        </a:rPr>
                        <a:t>x </a:t>
                      </a:r>
                      <a:r>
                        <a:rPr sz="1800" spc="-5" dirty="0">
                          <a:solidFill>
                            <a:schemeClr val="tx1"/>
                          </a:solidFill>
                          <a:latin typeface="Maiandra GD" panose="020E0502030308020204" pitchFamily="34" charset="0"/>
                          <a:cs typeface="Arial"/>
                        </a:rPr>
                        <a:t>Rp250.000.000,-   </a:t>
                      </a:r>
                      <a:r>
                        <a:rPr sz="1800" dirty="0">
                          <a:solidFill>
                            <a:schemeClr val="tx1"/>
                          </a:solidFill>
                          <a:latin typeface="Maiandra GD" panose="020E0502030308020204" pitchFamily="34" charset="0"/>
                          <a:cs typeface="Arial"/>
                        </a:rPr>
                        <a:t>=</a:t>
                      </a:r>
                      <a:r>
                        <a:rPr sz="1800" spc="-5" dirty="0">
                          <a:solidFill>
                            <a:schemeClr val="tx1"/>
                          </a:solidFill>
                          <a:latin typeface="Maiandra GD" panose="020E0502030308020204" pitchFamily="34" charset="0"/>
                          <a:cs typeface="Arial"/>
                        </a:rPr>
                        <a:t> Rp62.500.000,-</a:t>
                      </a:r>
                      <a:endParaRPr sz="1800" dirty="0">
                        <a:solidFill>
                          <a:schemeClr val="tx1"/>
                        </a:solidFill>
                        <a:latin typeface="Maiandra GD" panose="020E0502030308020204" pitchFamily="34" charset="0"/>
                        <a:cs typeface="Arial"/>
                      </a:endParaRPr>
                    </a:p>
                    <a:p>
                      <a:pPr marL="68580">
                        <a:lnSpc>
                          <a:spcPct val="100000"/>
                        </a:lnSpc>
                        <a:spcBef>
                          <a:spcPts val="0"/>
                        </a:spcBef>
                      </a:pPr>
                      <a:r>
                        <a:rPr sz="1800" spc="-5" dirty="0">
                          <a:solidFill>
                            <a:schemeClr val="tx1"/>
                          </a:solidFill>
                          <a:latin typeface="Maiandra GD" panose="020E0502030308020204" pitchFamily="34" charset="0"/>
                          <a:cs typeface="Arial"/>
                        </a:rPr>
                        <a:t>30% </a:t>
                      </a:r>
                      <a:r>
                        <a:rPr sz="1800" dirty="0">
                          <a:solidFill>
                            <a:schemeClr val="tx1"/>
                          </a:solidFill>
                          <a:latin typeface="Maiandra GD" panose="020E0502030308020204" pitchFamily="34" charset="0"/>
                          <a:cs typeface="Arial"/>
                        </a:rPr>
                        <a:t>x </a:t>
                      </a:r>
                      <a:r>
                        <a:rPr sz="1800" spc="-5" dirty="0">
                          <a:solidFill>
                            <a:schemeClr val="tx1"/>
                          </a:solidFill>
                          <a:latin typeface="Maiandra GD" panose="020E0502030308020204" pitchFamily="34" charset="0"/>
                          <a:cs typeface="Arial"/>
                        </a:rPr>
                        <a:t>Rp132.500.000,-   </a:t>
                      </a:r>
                      <a:r>
                        <a:rPr sz="1800" dirty="0">
                          <a:solidFill>
                            <a:schemeClr val="tx1"/>
                          </a:solidFill>
                          <a:latin typeface="Maiandra GD" panose="020E0502030308020204" pitchFamily="34" charset="0"/>
                          <a:cs typeface="Arial"/>
                        </a:rPr>
                        <a:t>=</a:t>
                      </a:r>
                      <a:r>
                        <a:rPr sz="1800" spc="-5" dirty="0">
                          <a:solidFill>
                            <a:schemeClr val="tx1"/>
                          </a:solidFill>
                          <a:latin typeface="Maiandra GD" panose="020E0502030308020204" pitchFamily="34" charset="0"/>
                          <a:cs typeface="Arial"/>
                        </a:rPr>
                        <a:t> Rp39.750.000,-</a:t>
                      </a:r>
                      <a:endParaRPr sz="1800" dirty="0">
                        <a:solidFill>
                          <a:schemeClr val="tx1"/>
                        </a:solidFill>
                        <a:latin typeface="Maiandra GD" panose="020E0502030308020204" pitchFamily="34" charset="0"/>
                        <a:cs typeface="Arial"/>
                      </a:endParaRPr>
                    </a:p>
                  </a:txBody>
                  <a:tcPr marL="0" marR="0" marT="0" marB="0">
                    <a:lnL w="12700">
                      <a:solidFill>
                        <a:srgbClr val="1C7CE0"/>
                      </a:solidFill>
                      <a:prstDash val="solid"/>
                    </a:lnL>
                    <a:lnR w="12700">
                      <a:solidFill>
                        <a:srgbClr val="1C7CE0"/>
                      </a:solidFill>
                      <a:prstDash val="solid"/>
                    </a:lnR>
                    <a:lnT w="12700">
                      <a:solidFill>
                        <a:srgbClr val="1C7CE0"/>
                      </a:solidFill>
                      <a:prstDash val="solid"/>
                    </a:lnT>
                    <a:lnB w="12700">
                      <a:solidFill>
                        <a:srgbClr val="1C7CE0"/>
                      </a:solidFill>
                      <a:prstDash val="solid"/>
                    </a:lnB>
                    <a:solidFill>
                      <a:srgbClr val="E7EBF8"/>
                    </a:solidFill>
                  </a:tcPr>
                </a:tc>
                <a:tc>
                  <a:txBody>
                    <a:bodyPr/>
                    <a:lstStyle/>
                    <a:p>
                      <a:pPr>
                        <a:lnSpc>
                          <a:spcPct val="100000"/>
                        </a:lnSpc>
                        <a:spcBef>
                          <a:spcPts val="0"/>
                        </a:spcBef>
                      </a:pPr>
                      <a:endParaRPr sz="1800" dirty="0">
                        <a:solidFill>
                          <a:schemeClr val="tx1"/>
                        </a:solidFill>
                        <a:latin typeface="Maiandra GD" panose="020E0502030308020204" pitchFamily="34" charset="0"/>
                        <a:cs typeface="Times New Roman"/>
                      </a:endParaRPr>
                    </a:p>
                    <a:p>
                      <a:pPr>
                        <a:lnSpc>
                          <a:spcPct val="100000"/>
                        </a:lnSpc>
                        <a:spcBef>
                          <a:spcPts val="0"/>
                        </a:spcBef>
                      </a:pPr>
                      <a:endParaRPr sz="1800" dirty="0">
                        <a:solidFill>
                          <a:schemeClr val="tx1"/>
                        </a:solidFill>
                        <a:latin typeface="Maiandra GD" panose="020E0502030308020204" pitchFamily="34" charset="0"/>
                        <a:cs typeface="Times New Roman"/>
                      </a:endParaRPr>
                    </a:p>
                    <a:p>
                      <a:pPr marR="61594" algn="r">
                        <a:lnSpc>
                          <a:spcPct val="100000"/>
                        </a:lnSpc>
                        <a:spcBef>
                          <a:spcPts val="0"/>
                        </a:spcBef>
                      </a:pPr>
                      <a:r>
                        <a:rPr sz="1800" spc="-5" dirty="0">
                          <a:solidFill>
                            <a:schemeClr val="tx1"/>
                          </a:solidFill>
                          <a:latin typeface="Maiandra GD" panose="020E0502030308020204" pitchFamily="34" charset="0"/>
                          <a:cs typeface="Arial"/>
                        </a:rPr>
                        <a:t>Rp13</a:t>
                      </a:r>
                      <a:r>
                        <a:rPr lang="en-US" sz="1800" spc="-5" dirty="0">
                          <a:solidFill>
                            <a:schemeClr val="tx1"/>
                          </a:solidFill>
                          <a:latin typeface="Maiandra GD" panose="020E0502030308020204" pitchFamily="34" charset="0"/>
                          <a:cs typeface="Arial"/>
                        </a:rPr>
                        <a:t>3</a:t>
                      </a:r>
                      <a:r>
                        <a:rPr sz="1800" spc="-5" dirty="0">
                          <a:solidFill>
                            <a:schemeClr val="tx1"/>
                          </a:solidFill>
                          <a:latin typeface="Maiandra GD" panose="020E0502030308020204" pitchFamily="34" charset="0"/>
                          <a:cs typeface="Arial"/>
                        </a:rPr>
                        <a:t>.750.000,-</a:t>
                      </a:r>
                      <a:endParaRPr sz="1800" dirty="0">
                        <a:solidFill>
                          <a:schemeClr val="tx1"/>
                        </a:solidFill>
                        <a:latin typeface="Maiandra GD" panose="020E0502030308020204" pitchFamily="34" charset="0"/>
                        <a:cs typeface="Arial"/>
                      </a:endParaRPr>
                    </a:p>
                  </a:txBody>
                  <a:tcPr marL="0" marR="0" marT="0" marB="0">
                    <a:lnL w="12700">
                      <a:solidFill>
                        <a:srgbClr val="1C7CE0"/>
                      </a:solidFill>
                      <a:prstDash val="solid"/>
                    </a:lnL>
                    <a:lnR w="12700">
                      <a:solidFill>
                        <a:srgbClr val="1C7CE0"/>
                      </a:solidFill>
                      <a:prstDash val="solid"/>
                    </a:lnR>
                    <a:lnT w="12700">
                      <a:solidFill>
                        <a:srgbClr val="1C7CE0"/>
                      </a:solidFill>
                      <a:prstDash val="solid"/>
                    </a:lnT>
                    <a:lnB w="12700">
                      <a:solidFill>
                        <a:srgbClr val="1C7CE0"/>
                      </a:solidFill>
                      <a:prstDash val="solid"/>
                    </a:lnB>
                    <a:solidFill>
                      <a:srgbClr val="E7EBF8"/>
                    </a:solidFill>
                  </a:tcPr>
                </a:tc>
                <a:extLst>
                  <a:ext uri="{0D108BD9-81ED-4DB2-BD59-A6C34878D82A}">
                    <a16:rowId xmlns:a16="http://schemas.microsoft.com/office/drawing/2014/main" val="10003"/>
                  </a:ext>
                </a:extLst>
              </a:tr>
              <a:tr h="376035">
                <a:tc>
                  <a:txBody>
                    <a:bodyPr/>
                    <a:lstStyle/>
                    <a:p>
                      <a:pPr marL="68580">
                        <a:lnSpc>
                          <a:spcPct val="100000"/>
                        </a:lnSpc>
                        <a:spcBef>
                          <a:spcPts val="0"/>
                        </a:spcBef>
                      </a:pPr>
                      <a:r>
                        <a:rPr sz="1800" spc="-5" dirty="0">
                          <a:solidFill>
                            <a:schemeClr val="tx1"/>
                          </a:solidFill>
                          <a:latin typeface="Maiandra GD" panose="020E0502030308020204" pitchFamily="34" charset="0"/>
                          <a:cs typeface="Arial"/>
                        </a:rPr>
                        <a:t>Persentase PPh </a:t>
                      </a:r>
                      <a:r>
                        <a:rPr sz="1800" spc="-20" dirty="0">
                          <a:solidFill>
                            <a:schemeClr val="tx1"/>
                          </a:solidFill>
                          <a:latin typeface="Maiandra GD" panose="020E0502030308020204" pitchFamily="34" charset="0"/>
                          <a:cs typeface="Arial"/>
                        </a:rPr>
                        <a:t>Terutang </a:t>
                      </a:r>
                      <a:r>
                        <a:rPr sz="1800" spc="-5" dirty="0">
                          <a:solidFill>
                            <a:schemeClr val="tx1"/>
                          </a:solidFill>
                          <a:latin typeface="Maiandra GD" panose="020E0502030308020204" pitchFamily="34" charset="0"/>
                          <a:cs typeface="Arial"/>
                        </a:rPr>
                        <a:t>terhadap laba</a:t>
                      </a:r>
                      <a:r>
                        <a:rPr sz="1800" spc="-40" dirty="0">
                          <a:solidFill>
                            <a:schemeClr val="tx1"/>
                          </a:solidFill>
                          <a:latin typeface="Maiandra GD" panose="020E0502030308020204" pitchFamily="34" charset="0"/>
                          <a:cs typeface="Arial"/>
                        </a:rPr>
                        <a:t> </a:t>
                      </a:r>
                      <a:r>
                        <a:rPr sz="1800" spc="-5" dirty="0">
                          <a:solidFill>
                            <a:schemeClr val="tx1"/>
                          </a:solidFill>
                          <a:latin typeface="Maiandra GD" panose="020E0502030308020204" pitchFamily="34" charset="0"/>
                          <a:cs typeface="Arial"/>
                        </a:rPr>
                        <a:t>usaha</a:t>
                      </a:r>
                      <a:endParaRPr sz="1800" dirty="0">
                        <a:solidFill>
                          <a:schemeClr val="tx1"/>
                        </a:solidFill>
                        <a:latin typeface="Maiandra GD" panose="020E0502030308020204" pitchFamily="34" charset="0"/>
                        <a:cs typeface="Arial"/>
                      </a:endParaRPr>
                    </a:p>
                  </a:txBody>
                  <a:tcPr marL="0" marR="0" marT="0" marB="0">
                    <a:lnL w="12700">
                      <a:solidFill>
                        <a:srgbClr val="1C7CE0"/>
                      </a:solidFill>
                      <a:prstDash val="solid"/>
                    </a:lnL>
                    <a:lnR w="12700">
                      <a:solidFill>
                        <a:srgbClr val="1C7CE0"/>
                      </a:solidFill>
                      <a:prstDash val="solid"/>
                    </a:lnR>
                    <a:lnT w="12700">
                      <a:solidFill>
                        <a:srgbClr val="1C7CE0"/>
                      </a:solidFill>
                      <a:prstDash val="solid"/>
                    </a:lnT>
                    <a:lnB w="12700">
                      <a:solidFill>
                        <a:srgbClr val="1C7CE0"/>
                      </a:solidFill>
                      <a:prstDash val="solid"/>
                    </a:lnB>
                    <a:solidFill>
                      <a:srgbClr val="E7EBF8"/>
                    </a:solidFill>
                  </a:tcPr>
                </a:tc>
                <a:tc>
                  <a:txBody>
                    <a:bodyPr/>
                    <a:lstStyle/>
                    <a:p>
                      <a:pPr marR="60960" algn="r">
                        <a:lnSpc>
                          <a:spcPct val="100000"/>
                        </a:lnSpc>
                        <a:spcBef>
                          <a:spcPts val="0"/>
                        </a:spcBef>
                      </a:pPr>
                      <a:r>
                        <a:rPr sz="1800" spc="-5" dirty="0">
                          <a:solidFill>
                            <a:schemeClr val="tx1"/>
                          </a:solidFill>
                          <a:latin typeface="Maiandra GD" panose="020E0502030308020204" pitchFamily="34" charset="0"/>
                          <a:cs typeface="Arial"/>
                        </a:rPr>
                        <a:t>19,</a:t>
                      </a:r>
                      <a:r>
                        <a:rPr lang="en-US" sz="1800" spc="-5" dirty="0">
                          <a:solidFill>
                            <a:schemeClr val="tx1"/>
                          </a:solidFill>
                          <a:latin typeface="Maiandra GD" panose="020E0502030308020204" pitchFamily="34" charset="0"/>
                          <a:cs typeface="Arial"/>
                        </a:rPr>
                        <a:t>10</a:t>
                      </a:r>
                      <a:r>
                        <a:rPr sz="1800" spc="-5" dirty="0">
                          <a:solidFill>
                            <a:schemeClr val="tx1"/>
                          </a:solidFill>
                          <a:latin typeface="Maiandra GD" panose="020E0502030308020204" pitchFamily="34" charset="0"/>
                          <a:cs typeface="Arial"/>
                        </a:rPr>
                        <a:t>%</a:t>
                      </a:r>
                      <a:endParaRPr sz="1800" dirty="0">
                        <a:solidFill>
                          <a:schemeClr val="tx1"/>
                        </a:solidFill>
                        <a:latin typeface="Maiandra GD" panose="020E0502030308020204" pitchFamily="34" charset="0"/>
                        <a:cs typeface="Arial"/>
                      </a:endParaRPr>
                    </a:p>
                  </a:txBody>
                  <a:tcPr marL="0" marR="0" marT="0" marB="0">
                    <a:lnL w="12700">
                      <a:solidFill>
                        <a:srgbClr val="1C7CE0"/>
                      </a:solidFill>
                      <a:prstDash val="solid"/>
                    </a:lnL>
                    <a:lnR w="12700">
                      <a:solidFill>
                        <a:srgbClr val="1C7CE0"/>
                      </a:solidFill>
                      <a:prstDash val="solid"/>
                    </a:lnR>
                    <a:lnT w="12700">
                      <a:solidFill>
                        <a:srgbClr val="1C7CE0"/>
                      </a:solidFill>
                      <a:prstDash val="solid"/>
                    </a:lnT>
                    <a:lnB w="12700">
                      <a:solidFill>
                        <a:srgbClr val="1C7CE0"/>
                      </a:solidFill>
                      <a:prstDash val="solid"/>
                    </a:lnB>
                    <a:solidFill>
                      <a:srgbClr val="E7EBF8"/>
                    </a:solidFill>
                  </a:tcPr>
                </a:tc>
                <a:extLst>
                  <a:ext uri="{0D108BD9-81ED-4DB2-BD59-A6C34878D82A}">
                    <a16:rowId xmlns:a16="http://schemas.microsoft.com/office/drawing/2014/main" val="10004"/>
                  </a:ext>
                </a:extLst>
              </a:tr>
            </a:tbl>
          </a:graphicData>
        </a:graphic>
      </p:graphicFrame>
      <p:graphicFrame>
        <p:nvGraphicFramePr>
          <p:cNvPr id="13" name="object 4"/>
          <p:cNvGraphicFramePr>
            <a:graphicFrameLocks noGrp="1"/>
          </p:cNvGraphicFramePr>
          <p:nvPr>
            <p:extLst>
              <p:ext uri="{D42A27DB-BD31-4B8C-83A1-F6EECF244321}">
                <p14:modId xmlns:p14="http://schemas.microsoft.com/office/powerpoint/2010/main" val="3441647593"/>
              </p:ext>
            </p:extLst>
          </p:nvPr>
        </p:nvGraphicFramePr>
        <p:xfrm>
          <a:off x="1175364" y="1459539"/>
          <a:ext cx="5852160" cy="1530242"/>
        </p:xfrm>
        <a:graphic>
          <a:graphicData uri="http://schemas.openxmlformats.org/drawingml/2006/table">
            <a:tbl>
              <a:tblPr firstRow="1" bandRow="1">
                <a:tableStyleId>{2D5ABB26-0587-4C30-8999-92F81FD0307C}</a:tableStyleId>
              </a:tblPr>
              <a:tblGrid>
                <a:gridCol w="3457683">
                  <a:extLst>
                    <a:ext uri="{9D8B030D-6E8A-4147-A177-3AD203B41FA5}">
                      <a16:colId xmlns:a16="http://schemas.microsoft.com/office/drawing/2014/main" val="20000"/>
                    </a:ext>
                  </a:extLst>
                </a:gridCol>
                <a:gridCol w="2394477">
                  <a:extLst>
                    <a:ext uri="{9D8B030D-6E8A-4147-A177-3AD203B41FA5}">
                      <a16:colId xmlns:a16="http://schemas.microsoft.com/office/drawing/2014/main" val="20001"/>
                    </a:ext>
                  </a:extLst>
                </a:gridCol>
              </a:tblGrid>
              <a:tr h="291337">
                <a:tc>
                  <a:txBody>
                    <a:bodyPr/>
                    <a:lstStyle/>
                    <a:p>
                      <a:pPr>
                        <a:lnSpc>
                          <a:spcPct val="100000"/>
                        </a:lnSpc>
                      </a:pPr>
                      <a:r>
                        <a:rPr sz="1600" spc="-5" dirty="0">
                          <a:solidFill>
                            <a:schemeClr val="tx1"/>
                          </a:solidFill>
                          <a:latin typeface="Maiandra GD" panose="020E0502030308020204" pitchFamily="34" charset="0"/>
                          <a:cs typeface="Arial"/>
                        </a:rPr>
                        <a:t>Peredaran</a:t>
                      </a:r>
                      <a:r>
                        <a:rPr sz="1600" spc="-25" dirty="0">
                          <a:solidFill>
                            <a:schemeClr val="tx1"/>
                          </a:solidFill>
                          <a:latin typeface="Maiandra GD" panose="020E0502030308020204" pitchFamily="34" charset="0"/>
                          <a:cs typeface="Arial"/>
                        </a:rPr>
                        <a:t> </a:t>
                      </a:r>
                      <a:r>
                        <a:rPr sz="1600" spc="-5" dirty="0">
                          <a:solidFill>
                            <a:schemeClr val="tx1"/>
                          </a:solidFill>
                          <a:latin typeface="Maiandra GD" panose="020E0502030308020204" pitchFamily="34" charset="0"/>
                          <a:cs typeface="Arial"/>
                        </a:rPr>
                        <a:t>usaha</a:t>
                      </a:r>
                      <a:endParaRPr sz="1600" dirty="0">
                        <a:solidFill>
                          <a:schemeClr val="tx1"/>
                        </a:solidFill>
                        <a:latin typeface="Maiandra GD" panose="020E0502030308020204" pitchFamily="34" charset="0"/>
                        <a:cs typeface="Arial"/>
                      </a:endParaRPr>
                    </a:p>
                  </a:txBody>
                  <a:tcPr marL="0" marR="0" marT="0" marB="0">
                    <a:lnL w="9525">
                      <a:solidFill>
                        <a:srgbClr val="E42244"/>
                      </a:solidFill>
                      <a:prstDash val="solid"/>
                    </a:lnL>
                    <a:lnR w="9525">
                      <a:solidFill>
                        <a:srgbClr val="E42244"/>
                      </a:solidFill>
                      <a:prstDash val="solid"/>
                    </a:lnR>
                    <a:lnT w="9525">
                      <a:solidFill>
                        <a:srgbClr val="E42244"/>
                      </a:solidFill>
                      <a:prstDash val="solid"/>
                    </a:lnT>
                    <a:lnB w="9525">
                      <a:solidFill>
                        <a:srgbClr val="E42244"/>
                      </a:solidFill>
                      <a:prstDash val="solid"/>
                    </a:lnB>
                  </a:tcPr>
                </a:tc>
                <a:tc>
                  <a:txBody>
                    <a:bodyPr/>
                    <a:lstStyle/>
                    <a:p>
                      <a:pPr algn="r">
                        <a:lnSpc>
                          <a:spcPct val="100000"/>
                        </a:lnSpc>
                      </a:pPr>
                      <a:r>
                        <a:rPr sz="1600" spc="-5" dirty="0">
                          <a:solidFill>
                            <a:schemeClr val="tx1"/>
                          </a:solidFill>
                          <a:latin typeface="Maiandra GD" panose="020E0502030308020204" pitchFamily="34" charset="0"/>
                          <a:cs typeface="Arial"/>
                        </a:rPr>
                        <a:t>Rp60.000.000.000,-</a:t>
                      </a:r>
                      <a:endParaRPr sz="1600" dirty="0">
                        <a:solidFill>
                          <a:schemeClr val="tx1"/>
                        </a:solidFill>
                        <a:latin typeface="Maiandra GD" panose="020E0502030308020204" pitchFamily="34" charset="0"/>
                        <a:cs typeface="Arial"/>
                      </a:endParaRPr>
                    </a:p>
                  </a:txBody>
                  <a:tcPr marL="0" marR="0" marT="0" marB="0">
                    <a:lnL w="9525">
                      <a:solidFill>
                        <a:srgbClr val="E42244"/>
                      </a:solidFill>
                      <a:prstDash val="solid"/>
                    </a:lnL>
                    <a:lnR w="9525">
                      <a:solidFill>
                        <a:srgbClr val="E42244"/>
                      </a:solidFill>
                      <a:prstDash val="solid"/>
                    </a:lnR>
                    <a:lnT w="9525">
                      <a:solidFill>
                        <a:srgbClr val="E42244"/>
                      </a:solidFill>
                      <a:prstDash val="solid"/>
                    </a:lnT>
                    <a:lnB w="9525">
                      <a:solidFill>
                        <a:srgbClr val="E42244"/>
                      </a:solidFill>
                      <a:prstDash val="solid"/>
                    </a:lnB>
                  </a:tcPr>
                </a:tc>
                <a:extLst>
                  <a:ext uri="{0D108BD9-81ED-4DB2-BD59-A6C34878D82A}">
                    <a16:rowId xmlns:a16="http://schemas.microsoft.com/office/drawing/2014/main" val="10000"/>
                  </a:ext>
                </a:extLst>
              </a:tr>
              <a:tr h="309726">
                <a:tc>
                  <a:txBody>
                    <a:bodyPr/>
                    <a:lstStyle/>
                    <a:p>
                      <a:pPr>
                        <a:lnSpc>
                          <a:spcPct val="100000"/>
                        </a:lnSpc>
                      </a:pPr>
                      <a:r>
                        <a:rPr sz="1600" spc="-5" dirty="0">
                          <a:solidFill>
                            <a:schemeClr val="tx1"/>
                          </a:solidFill>
                          <a:latin typeface="Maiandra GD" panose="020E0502030308020204" pitchFamily="34" charset="0"/>
                          <a:cs typeface="Arial"/>
                        </a:rPr>
                        <a:t>Harga Pokok</a:t>
                      </a:r>
                      <a:r>
                        <a:rPr sz="1600" spc="-25" dirty="0">
                          <a:solidFill>
                            <a:schemeClr val="tx1"/>
                          </a:solidFill>
                          <a:latin typeface="Maiandra GD" panose="020E0502030308020204" pitchFamily="34" charset="0"/>
                          <a:cs typeface="Arial"/>
                        </a:rPr>
                        <a:t> </a:t>
                      </a:r>
                      <a:r>
                        <a:rPr sz="1600" spc="-5" dirty="0">
                          <a:solidFill>
                            <a:schemeClr val="tx1"/>
                          </a:solidFill>
                          <a:latin typeface="Maiandra GD" panose="020E0502030308020204" pitchFamily="34" charset="0"/>
                          <a:cs typeface="Arial"/>
                        </a:rPr>
                        <a:t>Penjualan</a:t>
                      </a:r>
                      <a:endParaRPr sz="1600" dirty="0">
                        <a:solidFill>
                          <a:schemeClr val="tx1"/>
                        </a:solidFill>
                        <a:latin typeface="Maiandra GD" panose="020E0502030308020204" pitchFamily="34" charset="0"/>
                        <a:cs typeface="Arial"/>
                      </a:endParaRPr>
                    </a:p>
                  </a:txBody>
                  <a:tcPr marL="0" marR="0" marT="0" marB="0">
                    <a:lnL w="9525">
                      <a:solidFill>
                        <a:srgbClr val="E42244"/>
                      </a:solidFill>
                      <a:prstDash val="solid"/>
                    </a:lnL>
                    <a:lnR w="9525">
                      <a:solidFill>
                        <a:srgbClr val="E42244"/>
                      </a:solidFill>
                      <a:prstDash val="solid"/>
                    </a:lnR>
                    <a:lnT w="9525">
                      <a:solidFill>
                        <a:srgbClr val="E42244"/>
                      </a:solidFill>
                      <a:prstDash val="solid"/>
                    </a:lnT>
                    <a:lnB w="9525">
                      <a:solidFill>
                        <a:srgbClr val="E42244"/>
                      </a:solidFill>
                      <a:prstDash val="solid"/>
                    </a:lnB>
                  </a:tcPr>
                </a:tc>
                <a:tc>
                  <a:txBody>
                    <a:bodyPr/>
                    <a:lstStyle/>
                    <a:p>
                      <a:pPr algn="r">
                        <a:lnSpc>
                          <a:spcPct val="100000"/>
                        </a:lnSpc>
                      </a:pPr>
                      <a:r>
                        <a:rPr sz="1600" spc="-5" dirty="0">
                          <a:solidFill>
                            <a:schemeClr val="tx1"/>
                          </a:solidFill>
                          <a:latin typeface="Maiandra GD" panose="020E0502030308020204" pitchFamily="34" charset="0"/>
                          <a:cs typeface="Arial"/>
                        </a:rPr>
                        <a:t>Rp58.800.000.000,-</a:t>
                      </a:r>
                      <a:endParaRPr sz="1600" dirty="0">
                        <a:solidFill>
                          <a:schemeClr val="tx1"/>
                        </a:solidFill>
                        <a:latin typeface="Maiandra GD" panose="020E0502030308020204" pitchFamily="34" charset="0"/>
                        <a:cs typeface="Arial"/>
                      </a:endParaRPr>
                    </a:p>
                  </a:txBody>
                  <a:tcPr marL="0" marR="0" marT="0" marB="0">
                    <a:lnL w="9525">
                      <a:solidFill>
                        <a:srgbClr val="E42244"/>
                      </a:solidFill>
                      <a:prstDash val="solid"/>
                    </a:lnL>
                    <a:lnR w="9525">
                      <a:solidFill>
                        <a:srgbClr val="E42244"/>
                      </a:solidFill>
                      <a:prstDash val="solid"/>
                    </a:lnR>
                    <a:lnT w="9525">
                      <a:solidFill>
                        <a:srgbClr val="E42244"/>
                      </a:solidFill>
                      <a:prstDash val="solid"/>
                    </a:lnT>
                    <a:lnB w="9525">
                      <a:solidFill>
                        <a:srgbClr val="E42244"/>
                      </a:solidFill>
                      <a:prstDash val="solid"/>
                    </a:lnB>
                  </a:tcPr>
                </a:tc>
                <a:extLst>
                  <a:ext uri="{0D108BD9-81ED-4DB2-BD59-A6C34878D82A}">
                    <a16:rowId xmlns:a16="http://schemas.microsoft.com/office/drawing/2014/main" val="10001"/>
                  </a:ext>
                </a:extLst>
              </a:tr>
              <a:tr h="309726">
                <a:tc>
                  <a:txBody>
                    <a:bodyPr/>
                    <a:lstStyle/>
                    <a:p>
                      <a:pPr>
                        <a:lnSpc>
                          <a:spcPct val="100000"/>
                        </a:lnSpc>
                      </a:pPr>
                      <a:r>
                        <a:rPr sz="1600" spc="-5" dirty="0">
                          <a:solidFill>
                            <a:schemeClr val="tx1"/>
                          </a:solidFill>
                          <a:latin typeface="Maiandra GD" panose="020E0502030308020204" pitchFamily="34" charset="0"/>
                          <a:cs typeface="Arial"/>
                        </a:rPr>
                        <a:t>Laba</a:t>
                      </a:r>
                      <a:r>
                        <a:rPr sz="1600" spc="-30" dirty="0">
                          <a:solidFill>
                            <a:schemeClr val="tx1"/>
                          </a:solidFill>
                          <a:latin typeface="Maiandra GD" panose="020E0502030308020204" pitchFamily="34" charset="0"/>
                          <a:cs typeface="Arial"/>
                        </a:rPr>
                        <a:t> </a:t>
                      </a:r>
                      <a:r>
                        <a:rPr sz="1600" spc="-5" dirty="0">
                          <a:solidFill>
                            <a:schemeClr val="tx1"/>
                          </a:solidFill>
                          <a:latin typeface="Maiandra GD" panose="020E0502030308020204" pitchFamily="34" charset="0"/>
                          <a:cs typeface="Arial"/>
                        </a:rPr>
                        <a:t>Bruto</a:t>
                      </a:r>
                      <a:endParaRPr sz="1600" dirty="0">
                        <a:solidFill>
                          <a:schemeClr val="tx1"/>
                        </a:solidFill>
                        <a:latin typeface="Maiandra GD" panose="020E0502030308020204" pitchFamily="34" charset="0"/>
                        <a:cs typeface="Arial"/>
                      </a:endParaRPr>
                    </a:p>
                  </a:txBody>
                  <a:tcPr marL="0" marR="0" marT="0" marB="0">
                    <a:lnL w="9525">
                      <a:solidFill>
                        <a:srgbClr val="E42244"/>
                      </a:solidFill>
                      <a:prstDash val="solid"/>
                    </a:lnL>
                    <a:lnR w="9525">
                      <a:solidFill>
                        <a:srgbClr val="E42244"/>
                      </a:solidFill>
                      <a:prstDash val="solid"/>
                    </a:lnR>
                    <a:lnT w="9525">
                      <a:solidFill>
                        <a:srgbClr val="E42244"/>
                      </a:solidFill>
                      <a:prstDash val="solid"/>
                    </a:lnT>
                    <a:lnB w="9525">
                      <a:solidFill>
                        <a:srgbClr val="E42244"/>
                      </a:solidFill>
                      <a:prstDash val="solid"/>
                    </a:lnB>
                  </a:tcPr>
                </a:tc>
                <a:tc>
                  <a:txBody>
                    <a:bodyPr/>
                    <a:lstStyle/>
                    <a:p>
                      <a:pPr algn="r">
                        <a:lnSpc>
                          <a:spcPct val="100000"/>
                        </a:lnSpc>
                      </a:pPr>
                      <a:r>
                        <a:rPr sz="1600" spc="-5" dirty="0">
                          <a:solidFill>
                            <a:schemeClr val="tx1"/>
                          </a:solidFill>
                          <a:latin typeface="Maiandra GD" panose="020E0502030308020204" pitchFamily="34" charset="0"/>
                          <a:cs typeface="Arial"/>
                        </a:rPr>
                        <a:t>Rp1.200.000.000,-</a:t>
                      </a:r>
                      <a:endParaRPr sz="1600" dirty="0">
                        <a:solidFill>
                          <a:schemeClr val="tx1"/>
                        </a:solidFill>
                        <a:latin typeface="Maiandra GD" panose="020E0502030308020204" pitchFamily="34" charset="0"/>
                        <a:cs typeface="Arial"/>
                      </a:endParaRPr>
                    </a:p>
                  </a:txBody>
                  <a:tcPr marL="0" marR="0" marT="0" marB="0">
                    <a:lnL w="9525">
                      <a:solidFill>
                        <a:srgbClr val="E42244"/>
                      </a:solidFill>
                      <a:prstDash val="solid"/>
                    </a:lnL>
                    <a:lnR w="9525">
                      <a:solidFill>
                        <a:srgbClr val="E42244"/>
                      </a:solidFill>
                      <a:prstDash val="solid"/>
                    </a:lnR>
                    <a:lnT w="9525">
                      <a:solidFill>
                        <a:srgbClr val="E42244"/>
                      </a:solidFill>
                      <a:prstDash val="solid"/>
                    </a:lnT>
                    <a:lnB w="9525">
                      <a:solidFill>
                        <a:srgbClr val="E42244"/>
                      </a:solidFill>
                      <a:prstDash val="solid"/>
                    </a:lnB>
                  </a:tcPr>
                </a:tc>
                <a:extLst>
                  <a:ext uri="{0D108BD9-81ED-4DB2-BD59-A6C34878D82A}">
                    <a16:rowId xmlns:a16="http://schemas.microsoft.com/office/drawing/2014/main" val="10002"/>
                  </a:ext>
                </a:extLst>
              </a:tr>
              <a:tr h="309726">
                <a:tc>
                  <a:txBody>
                    <a:bodyPr/>
                    <a:lstStyle/>
                    <a:p>
                      <a:pPr>
                        <a:lnSpc>
                          <a:spcPct val="100000"/>
                        </a:lnSpc>
                      </a:pPr>
                      <a:r>
                        <a:rPr sz="1600" spc="-5" dirty="0">
                          <a:solidFill>
                            <a:schemeClr val="tx1"/>
                          </a:solidFill>
                          <a:latin typeface="Maiandra GD" panose="020E0502030308020204" pitchFamily="34" charset="0"/>
                          <a:cs typeface="Arial"/>
                        </a:rPr>
                        <a:t>Biaya</a:t>
                      </a:r>
                      <a:r>
                        <a:rPr sz="1600" spc="-10" dirty="0">
                          <a:solidFill>
                            <a:schemeClr val="tx1"/>
                          </a:solidFill>
                          <a:latin typeface="Maiandra GD" panose="020E0502030308020204" pitchFamily="34" charset="0"/>
                          <a:cs typeface="Arial"/>
                        </a:rPr>
                        <a:t> </a:t>
                      </a:r>
                      <a:r>
                        <a:rPr sz="1600" spc="-5" dirty="0">
                          <a:solidFill>
                            <a:schemeClr val="tx1"/>
                          </a:solidFill>
                          <a:latin typeface="Maiandra GD" panose="020E0502030308020204" pitchFamily="34" charset="0"/>
                          <a:cs typeface="Arial"/>
                        </a:rPr>
                        <a:t>Operasi</a:t>
                      </a:r>
                      <a:endParaRPr sz="1600" dirty="0">
                        <a:solidFill>
                          <a:schemeClr val="tx1"/>
                        </a:solidFill>
                        <a:latin typeface="Maiandra GD" panose="020E0502030308020204" pitchFamily="34" charset="0"/>
                        <a:cs typeface="Arial"/>
                      </a:endParaRPr>
                    </a:p>
                  </a:txBody>
                  <a:tcPr marL="0" marR="0" marT="0" marB="0">
                    <a:lnL w="9525">
                      <a:solidFill>
                        <a:srgbClr val="E42244"/>
                      </a:solidFill>
                      <a:prstDash val="solid"/>
                    </a:lnL>
                    <a:lnR w="9525">
                      <a:solidFill>
                        <a:srgbClr val="E42244"/>
                      </a:solidFill>
                      <a:prstDash val="solid"/>
                    </a:lnR>
                    <a:lnT w="9525">
                      <a:solidFill>
                        <a:srgbClr val="E42244"/>
                      </a:solidFill>
                      <a:prstDash val="solid"/>
                    </a:lnT>
                    <a:lnB w="9525">
                      <a:solidFill>
                        <a:srgbClr val="E42244"/>
                      </a:solidFill>
                      <a:prstDash val="solid"/>
                    </a:lnB>
                  </a:tcPr>
                </a:tc>
                <a:tc>
                  <a:txBody>
                    <a:bodyPr/>
                    <a:lstStyle/>
                    <a:p>
                      <a:pPr algn="r">
                        <a:lnSpc>
                          <a:spcPct val="100000"/>
                        </a:lnSpc>
                      </a:pPr>
                      <a:r>
                        <a:rPr sz="1600" spc="-5" dirty="0">
                          <a:solidFill>
                            <a:schemeClr val="tx1"/>
                          </a:solidFill>
                          <a:latin typeface="Maiandra GD" panose="020E0502030308020204" pitchFamily="34" charset="0"/>
                          <a:cs typeface="Arial"/>
                        </a:rPr>
                        <a:t>Rp500.000.000,-</a:t>
                      </a:r>
                      <a:endParaRPr sz="1600" dirty="0">
                        <a:solidFill>
                          <a:schemeClr val="tx1"/>
                        </a:solidFill>
                        <a:latin typeface="Maiandra GD" panose="020E0502030308020204" pitchFamily="34" charset="0"/>
                        <a:cs typeface="Arial"/>
                      </a:endParaRPr>
                    </a:p>
                  </a:txBody>
                  <a:tcPr marL="0" marR="0" marT="0" marB="0">
                    <a:lnL w="9525">
                      <a:solidFill>
                        <a:srgbClr val="E42244"/>
                      </a:solidFill>
                      <a:prstDash val="solid"/>
                    </a:lnL>
                    <a:lnR w="9525">
                      <a:solidFill>
                        <a:srgbClr val="E42244"/>
                      </a:solidFill>
                      <a:prstDash val="solid"/>
                    </a:lnR>
                    <a:lnT w="9525">
                      <a:solidFill>
                        <a:srgbClr val="E42244"/>
                      </a:solidFill>
                      <a:prstDash val="solid"/>
                    </a:lnT>
                    <a:lnB w="9525">
                      <a:solidFill>
                        <a:srgbClr val="E42244"/>
                      </a:solidFill>
                      <a:prstDash val="solid"/>
                    </a:lnB>
                  </a:tcPr>
                </a:tc>
                <a:extLst>
                  <a:ext uri="{0D108BD9-81ED-4DB2-BD59-A6C34878D82A}">
                    <a16:rowId xmlns:a16="http://schemas.microsoft.com/office/drawing/2014/main" val="10003"/>
                  </a:ext>
                </a:extLst>
              </a:tr>
              <a:tr h="309727">
                <a:tc>
                  <a:txBody>
                    <a:bodyPr/>
                    <a:lstStyle/>
                    <a:p>
                      <a:pPr>
                        <a:lnSpc>
                          <a:spcPct val="100000"/>
                        </a:lnSpc>
                      </a:pPr>
                      <a:r>
                        <a:rPr sz="1600" spc="-5" dirty="0">
                          <a:solidFill>
                            <a:schemeClr val="tx1"/>
                          </a:solidFill>
                          <a:latin typeface="Maiandra GD" panose="020E0502030308020204" pitchFamily="34" charset="0"/>
                          <a:cs typeface="Arial"/>
                        </a:rPr>
                        <a:t>Laba Usaha Sebelum</a:t>
                      </a:r>
                      <a:r>
                        <a:rPr sz="1600" spc="-40" dirty="0">
                          <a:solidFill>
                            <a:schemeClr val="tx1"/>
                          </a:solidFill>
                          <a:latin typeface="Maiandra GD" panose="020E0502030308020204" pitchFamily="34" charset="0"/>
                          <a:cs typeface="Arial"/>
                        </a:rPr>
                        <a:t> </a:t>
                      </a:r>
                      <a:r>
                        <a:rPr sz="1600" spc="-5" dirty="0">
                          <a:solidFill>
                            <a:schemeClr val="tx1"/>
                          </a:solidFill>
                          <a:latin typeface="Maiandra GD" panose="020E0502030308020204" pitchFamily="34" charset="0"/>
                          <a:cs typeface="Arial"/>
                        </a:rPr>
                        <a:t>Pajak</a:t>
                      </a:r>
                      <a:endParaRPr sz="1600" dirty="0">
                        <a:solidFill>
                          <a:schemeClr val="tx1"/>
                        </a:solidFill>
                        <a:latin typeface="Maiandra GD" panose="020E0502030308020204" pitchFamily="34" charset="0"/>
                        <a:cs typeface="Arial"/>
                      </a:endParaRPr>
                    </a:p>
                  </a:txBody>
                  <a:tcPr marL="0" marR="0" marT="0" marB="0">
                    <a:lnL w="9525">
                      <a:solidFill>
                        <a:srgbClr val="E42244"/>
                      </a:solidFill>
                      <a:prstDash val="solid"/>
                    </a:lnL>
                    <a:lnR w="9525">
                      <a:solidFill>
                        <a:srgbClr val="E42244"/>
                      </a:solidFill>
                      <a:prstDash val="solid"/>
                    </a:lnR>
                    <a:lnT w="9525">
                      <a:solidFill>
                        <a:srgbClr val="E42244"/>
                      </a:solidFill>
                      <a:prstDash val="solid"/>
                    </a:lnT>
                    <a:lnB w="9525">
                      <a:solidFill>
                        <a:srgbClr val="E42244"/>
                      </a:solidFill>
                      <a:prstDash val="solid"/>
                    </a:lnB>
                  </a:tcPr>
                </a:tc>
                <a:tc>
                  <a:txBody>
                    <a:bodyPr/>
                    <a:lstStyle/>
                    <a:p>
                      <a:pPr algn="r">
                        <a:lnSpc>
                          <a:spcPct val="100000"/>
                        </a:lnSpc>
                      </a:pPr>
                      <a:r>
                        <a:rPr sz="1600" spc="-5" dirty="0">
                          <a:solidFill>
                            <a:schemeClr val="tx1"/>
                          </a:solidFill>
                          <a:latin typeface="Maiandra GD" panose="020E0502030308020204" pitchFamily="34" charset="0"/>
                          <a:cs typeface="Arial"/>
                        </a:rPr>
                        <a:t>Rp700.000.000,-</a:t>
                      </a:r>
                      <a:endParaRPr sz="1600" dirty="0">
                        <a:solidFill>
                          <a:schemeClr val="tx1"/>
                        </a:solidFill>
                        <a:latin typeface="Maiandra GD" panose="020E0502030308020204" pitchFamily="34" charset="0"/>
                        <a:cs typeface="Arial"/>
                      </a:endParaRPr>
                    </a:p>
                  </a:txBody>
                  <a:tcPr marL="0" marR="0" marT="0" marB="0">
                    <a:lnL w="9525">
                      <a:solidFill>
                        <a:srgbClr val="E42244"/>
                      </a:solidFill>
                      <a:prstDash val="solid"/>
                    </a:lnL>
                    <a:lnR w="9525">
                      <a:solidFill>
                        <a:srgbClr val="E42244"/>
                      </a:solidFill>
                      <a:prstDash val="solid"/>
                    </a:lnR>
                    <a:lnT w="9525">
                      <a:solidFill>
                        <a:srgbClr val="E42244"/>
                      </a:solidFill>
                      <a:prstDash val="solid"/>
                    </a:lnT>
                    <a:lnB w="9525">
                      <a:solidFill>
                        <a:srgbClr val="E42244"/>
                      </a:solidFill>
                      <a:prstDash val="soli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96868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9637-A40F-4B9D-AF6D-B0B095BFD5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9C8506-FF6E-47D0-9FFF-E66B41DB4E37}"/>
              </a:ext>
            </a:extLst>
          </p:cNvPr>
          <p:cNvSpPr>
            <a:spLocks noGrp="1"/>
          </p:cNvSpPr>
          <p:nvPr>
            <p:ph idx="1"/>
          </p:nvPr>
        </p:nvSpPr>
        <p:spPr/>
        <p:txBody>
          <a:bodyPr/>
          <a:lstStyle/>
          <a:p>
            <a:endParaRPr lang="en-US" dirty="0"/>
          </a:p>
        </p:txBody>
      </p:sp>
      <p:grpSp>
        <p:nvGrpSpPr>
          <p:cNvPr id="4" name="Group 3">
            <a:extLst>
              <a:ext uri="{FF2B5EF4-FFF2-40B4-BE49-F238E27FC236}">
                <a16:creationId xmlns:a16="http://schemas.microsoft.com/office/drawing/2014/main" id="{FB65A07E-CA05-47A5-B5B1-6A2D05A32138}"/>
              </a:ext>
            </a:extLst>
          </p:cNvPr>
          <p:cNvGrpSpPr/>
          <p:nvPr/>
        </p:nvGrpSpPr>
        <p:grpSpPr>
          <a:xfrm>
            <a:off x="-1" y="6497500"/>
            <a:ext cx="12205649" cy="362295"/>
            <a:chOff x="-1" y="6409479"/>
            <a:chExt cx="12205649" cy="423018"/>
          </a:xfrm>
        </p:grpSpPr>
        <p:pic>
          <p:nvPicPr>
            <p:cNvPr id="5" name="Picture 4">
              <a:extLst>
                <a:ext uri="{FF2B5EF4-FFF2-40B4-BE49-F238E27FC236}">
                  <a16:creationId xmlns:a16="http://schemas.microsoft.com/office/drawing/2014/main" id="{1D28DE28-D448-42D3-A52E-458AE19EBB53}"/>
                </a:ext>
              </a:extLst>
            </p:cNvPr>
            <p:cNvPicPr>
              <a:picLocks noChangeAspect="1"/>
            </p:cNvPicPr>
            <p:nvPr/>
          </p:nvPicPr>
          <p:blipFill rotWithShape="1">
            <a:blip r:embed="rId2"/>
            <a:srcRect l="40877" t="29110" r="44518" b="65812"/>
            <a:stretch/>
          </p:blipFill>
          <p:spPr>
            <a:xfrm>
              <a:off x="8884693" y="6409479"/>
              <a:ext cx="3320955" cy="423018"/>
            </a:xfrm>
            <a:prstGeom prst="rect">
              <a:avLst/>
            </a:prstGeom>
          </p:spPr>
        </p:pic>
        <p:sp>
          <p:nvSpPr>
            <p:cNvPr id="6" name="Rectangle 5">
              <a:extLst>
                <a:ext uri="{FF2B5EF4-FFF2-40B4-BE49-F238E27FC236}">
                  <a16:creationId xmlns:a16="http://schemas.microsoft.com/office/drawing/2014/main" id="{530285F0-A7F4-4E83-80F4-FC5A55C55611}"/>
                </a:ext>
              </a:extLst>
            </p:cNvPr>
            <p:cNvSpPr/>
            <p:nvPr/>
          </p:nvSpPr>
          <p:spPr>
            <a:xfrm>
              <a:off x="-1" y="6409479"/>
              <a:ext cx="8884694" cy="42301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Bodoni MT Condensed" panose="02070606080606020203" pitchFamily="18" charset="0"/>
                </a:rPr>
                <a:t>Accounting Department - Informatics and Business Institute of </a:t>
              </a:r>
              <a:r>
                <a:rPr lang="en-US" dirty="0" err="1">
                  <a:latin typeface="Bodoni MT Condensed" panose="02070606080606020203" pitchFamily="18" charset="0"/>
                </a:rPr>
                <a:t>Darmajaya</a:t>
              </a:r>
              <a:r>
                <a:rPr lang="en-US" dirty="0">
                  <a:latin typeface="Bodoni MT Condensed" panose="02070606080606020203" pitchFamily="18" charset="0"/>
                </a:rPr>
                <a:t>, Lampung, Indonesia</a:t>
              </a:r>
              <a:endParaRPr lang="id-ID" dirty="0"/>
            </a:p>
          </p:txBody>
        </p:sp>
        <p:sp>
          <p:nvSpPr>
            <p:cNvPr id="7" name="Rectangle 6">
              <a:extLst>
                <a:ext uri="{FF2B5EF4-FFF2-40B4-BE49-F238E27FC236}">
                  <a16:creationId xmlns:a16="http://schemas.microsoft.com/office/drawing/2014/main" id="{0DC3F979-7EDF-4D4D-86B7-70B13CE376C1}"/>
                </a:ext>
              </a:extLst>
            </p:cNvPr>
            <p:cNvSpPr/>
            <p:nvPr/>
          </p:nvSpPr>
          <p:spPr>
            <a:xfrm>
              <a:off x="9746435" y="6409479"/>
              <a:ext cx="1725152" cy="395298"/>
            </a:xfrm>
            <a:prstGeom prst="rect">
              <a:avLst/>
            </a:prstGeom>
          </p:spPr>
          <p:txBody>
            <a:bodyPr wrap="none">
              <a:spAutoFit/>
            </a:bodyPr>
            <a:lstStyle/>
            <a:p>
              <a:r>
                <a:rPr lang="en-US" sz="1600" b="1" dirty="0">
                  <a:latin typeface="Roboto"/>
                </a:rPr>
                <a:t>darmajaya.ac.id</a:t>
              </a:r>
              <a:endParaRPr lang="en-US" sz="1600" b="1" dirty="0"/>
            </a:p>
          </p:txBody>
        </p:sp>
      </p:grpSp>
      <p:pic>
        <p:nvPicPr>
          <p:cNvPr id="9" name="Picture 8">
            <a:extLst>
              <a:ext uri="{FF2B5EF4-FFF2-40B4-BE49-F238E27FC236}">
                <a16:creationId xmlns:a16="http://schemas.microsoft.com/office/drawing/2014/main" id="{41F08EE5-05CA-4719-BBC8-EA2A7D7B597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20000"/>
                    </a14:imgEffect>
                  </a14:imgLayer>
                </a14:imgProps>
              </a:ext>
            </a:extLst>
          </a:blip>
          <a:stretch>
            <a:fillRect/>
          </a:stretch>
        </p:blipFill>
        <p:spPr>
          <a:xfrm>
            <a:off x="1" y="0"/>
            <a:ext cx="12192000" cy="6492875"/>
          </a:xfrm>
          <a:prstGeom prst="rect">
            <a:avLst/>
          </a:prstGeom>
        </p:spPr>
      </p:pic>
    </p:spTree>
    <p:extLst>
      <p:ext uri="{BB962C8B-B14F-4D97-AF65-F5344CB8AC3E}">
        <p14:creationId xmlns:p14="http://schemas.microsoft.com/office/powerpoint/2010/main" val="2863031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33302</TotalTime>
  <Words>4380</Words>
  <Application>Microsoft Office PowerPoint</Application>
  <PresentationFormat>Widescreen</PresentationFormat>
  <Paragraphs>329</Paragraphs>
  <Slides>51</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51</vt:i4>
      </vt:variant>
    </vt:vector>
  </HeadingPairs>
  <TitlesOfParts>
    <vt:vector size="64" baseType="lpstr">
      <vt:lpstr>Aldhabi</vt:lpstr>
      <vt:lpstr>Arial</vt:lpstr>
      <vt:lpstr>Arial Rounded MT Bold</vt:lpstr>
      <vt:lpstr>Bodoni MT Condensed</vt:lpstr>
      <vt:lpstr>Calibri</vt:lpstr>
      <vt:lpstr>Calibri Light</vt:lpstr>
      <vt:lpstr>Cambria Math</vt:lpstr>
      <vt:lpstr>Maiandra GD</vt:lpstr>
      <vt:lpstr>Poppins</vt:lpstr>
      <vt:lpstr>Roboto</vt:lpstr>
      <vt:lpstr>Roca One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CONTOH KASUS PERORANGAN</vt:lpstr>
      <vt:lpstr>PowerPoint Presentation</vt:lpstr>
      <vt:lpstr>FIRMA Dasar Hukum: Pasal 16-35 KUH Dagang 1618-1652 KUH Perdata </vt:lpstr>
      <vt:lpstr>Cara Mendirikan Firma</vt:lpstr>
      <vt:lpstr>Hubungan Hukum &amp; Tanggung Jawab:</vt:lpstr>
      <vt:lpstr>KETENTUAN PERPAJAKAN TERKAIT FIRMA</vt:lpstr>
      <vt:lpstr>CV (Commanditaire Vennotshcap) atau Persekutuan Komanditer</vt:lpstr>
      <vt:lpstr>Pasal 19 KUHD</vt:lpstr>
      <vt:lpstr>Permenkumham No 17 Tahun 2018 Pasal 1 ayat 1</vt:lpstr>
      <vt:lpstr>Permenkumham No 17 Tahun 2018 Pasal 1 ayat 4</vt:lpstr>
      <vt:lpstr>Syarat Mendirikan CV:</vt:lpstr>
      <vt:lpstr>Kelebihan CV:</vt:lpstr>
      <vt:lpstr>Kekurangan CV:</vt:lpstr>
      <vt:lpstr>Pengesahan</vt:lpstr>
      <vt:lpstr>Ketentuan Perpajakan Terkait CV</vt:lpstr>
      <vt:lpstr>Ketentuan Perpajakan Terkait CV</vt:lpstr>
      <vt:lpstr>Contoh Case CV dan Firma</vt:lpstr>
      <vt:lpstr>PowerPoint Presentation</vt:lpstr>
      <vt:lpstr>PowerPoint Presentation</vt:lpstr>
      <vt:lpstr>PT (PERSEROAN TERBATAS) / BADAN</vt:lpstr>
      <vt:lpstr>Oleh karena itu, memiliki karakteristik sebagai berikut: </vt:lpstr>
      <vt:lpstr>PowerPoint Presentation</vt:lpstr>
      <vt:lpstr>PowerPoint Presentation</vt:lpstr>
      <vt:lpstr>Kelebihan</vt:lpstr>
      <vt:lpstr>Ketentuan Perpajakan</vt:lpstr>
      <vt:lpstr>PowerPoint Presentation</vt:lpstr>
      <vt:lpstr>PowerPoint Presentation</vt:lpstr>
      <vt:lpstr>PowerPoint Presentation</vt:lpstr>
      <vt:lpstr>PowerPoint Presentation</vt:lpstr>
      <vt:lpstr>YAYASAN</vt:lpstr>
      <vt:lpstr>PowerPoint Presentation</vt:lpstr>
      <vt:lpstr>PowerPoint Presentation</vt:lpstr>
      <vt:lpstr>Sumber Kekayaan Yayasan</vt:lpstr>
      <vt:lpstr>Bentuk Yayasan</vt:lpstr>
      <vt:lpstr>Yayasan yang Bergerak di Bidang Keagamaan</vt:lpstr>
      <vt:lpstr>Yayasan yang Bergerak di Bidang Sosial</vt:lpstr>
      <vt:lpstr>Yayasan yang Bergerak di Bidang Pendidikan</vt:lpstr>
      <vt:lpstr>Ketentuan Perpajakan Yayasan</vt:lpstr>
      <vt:lpstr>Objek Pajak Yayasan</vt:lpstr>
      <vt:lpstr>PowerPoint Presentation</vt:lpstr>
      <vt:lpstr>Nomor 68/PMK.03/2020 tentang perlakuan pajak penghasilan atas beasiswa Pasal 4</vt:lpstr>
      <vt:lpstr>Nomor 68/PMK.03/2020 tentang perlakuan pajak penghasilan atas beasiswa Pasal 5</vt:lpstr>
      <vt:lpstr>Nomor 68/PMK.03/2020 tentang perlakuan pajak penghasilan atas beasiswa Pasal 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JUDUL PRESENTASI</dc:title>
  <dc:creator>Abie Zaidannas</dc:creator>
  <cp:lastModifiedBy>dian mustika</cp:lastModifiedBy>
  <cp:revision>1051</cp:revision>
  <dcterms:created xsi:type="dcterms:W3CDTF">2017-02-23T16:32:43Z</dcterms:created>
  <dcterms:modified xsi:type="dcterms:W3CDTF">2025-04-19T09:23:51Z</dcterms:modified>
</cp:coreProperties>
</file>