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2C339-F7C2-4581-8905-BDB217F894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DBFF2B-D351-404F-BB80-45A3C239EB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1918D8-9322-4639-9B47-969F3C24C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D4B9F-26EB-45D7-B5CF-8056149A1823}" type="datetimeFigureOut">
              <a:rPr lang="id-ID" smtClean="0"/>
              <a:t>12/04/2026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CEE0DB-B063-406D-829E-94BF7622B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9A6449-3B3C-478C-9073-2B91BFFBC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2DF7B-5F37-4D58-9BBC-7D066C82D5C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35255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5930D-4151-45DC-B70D-867577736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47A85F-BE03-4D1D-9D1D-D4D8D5ADDC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C7959-AE68-4676-AA02-7937B16D7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D4B9F-26EB-45D7-B5CF-8056149A1823}" type="datetimeFigureOut">
              <a:rPr lang="id-ID" smtClean="0"/>
              <a:t>12/04/2026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3093F6-9030-41D1-BD46-6B02C733F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991F33-D8EC-428B-B9B0-86B371447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2DF7B-5F37-4D58-9BBC-7D066C82D5C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79193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FFF400-E18C-4386-916A-C812678C6F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53732F-1204-44D7-A1D1-070DF371E4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37C697-2DB0-4AC9-BCA7-024D0F021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D4B9F-26EB-45D7-B5CF-8056149A1823}" type="datetimeFigureOut">
              <a:rPr lang="id-ID" smtClean="0"/>
              <a:t>12/04/2026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976F4-3823-4D59-86EB-84F57C6B9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F8D600-FFE6-4087-9D43-E6611D002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2DF7B-5F37-4D58-9BBC-7D066C82D5C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16420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9F34C-595B-4DC3-8CBF-AB88210D8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752EEF-EBAD-4348-ACFC-5051C02271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2A7639-5097-4627-8395-443FE84F5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D4B9F-26EB-45D7-B5CF-8056149A1823}" type="datetimeFigureOut">
              <a:rPr lang="id-ID" smtClean="0"/>
              <a:t>12/04/2026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7BBC56-A129-4317-802C-747542C44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676AEC-7028-4CFC-B5A2-90AA505C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2DF7B-5F37-4D58-9BBC-7D066C82D5C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73525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3F629-55CA-439B-AE40-DEB6CABCEB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D56EE6-122A-4856-971D-C73447F2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0E7989-CAEF-4F61-9C47-4538335F7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D4B9F-26EB-45D7-B5CF-8056149A1823}" type="datetimeFigureOut">
              <a:rPr lang="id-ID" smtClean="0"/>
              <a:t>12/04/2026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1A404A-A3B7-49C0-B901-5788A5F74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AA4D7C-5423-4476-AF93-3A9FEEFB8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2DF7B-5F37-4D58-9BBC-7D066C82D5C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68359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3688D-25E5-44D1-8251-0A8FF2F3B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629768-3E36-4B85-9724-3331EDFBC1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6A1EF0-F044-4CCE-8420-D975B6E3A8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D27B8E-6502-418F-AC6C-9C597E48B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D4B9F-26EB-45D7-B5CF-8056149A1823}" type="datetimeFigureOut">
              <a:rPr lang="id-ID" smtClean="0"/>
              <a:t>12/04/2026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D6B212-8644-4B4B-B2E0-F281EF0F0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26ED06-6B89-404A-9BEA-C151D3156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2DF7B-5F37-4D58-9BBC-7D066C82D5C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59364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AA53F-DA94-4B0D-9C5A-22400CEDA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1D406D-7910-4499-AAFE-0B559CB6E8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2B40C6-ABCD-41B6-8110-91177198F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F4CF48-6BFB-4435-BD29-0AC99A0C06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BFE28F-A638-402E-AE8C-617CE60281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68B549-1016-450D-8255-834BFD6C9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D4B9F-26EB-45D7-B5CF-8056149A1823}" type="datetimeFigureOut">
              <a:rPr lang="id-ID" smtClean="0"/>
              <a:t>12/04/2026</a:t>
            </a:fld>
            <a:endParaRPr lang="id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F7567D-CC54-46F4-8AD3-06A9D2007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F22242-D1BC-473D-8296-A32F4435D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2DF7B-5F37-4D58-9BBC-7D066C82D5C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44528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DF706-5EE6-4E60-9773-991ECAD51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4FB155-3FB3-492A-9C55-F293F272B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D4B9F-26EB-45D7-B5CF-8056149A1823}" type="datetimeFigureOut">
              <a:rPr lang="id-ID" smtClean="0"/>
              <a:t>12/04/2026</a:t>
            </a:fld>
            <a:endParaRPr lang="id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426E26-413D-4246-BB3E-26B288F21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49C6A1-531B-4527-8C2F-966FDD685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2DF7B-5F37-4D58-9BBC-7D066C82D5C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24085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8F7E88-2C15-438A-9A43-FBAEDF200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D4B9F-26EB-45D7-B5CF-8056149A1823}" type="datetimeFigureOut">
              <a:rPr lang="id-ID" smtClean="0"/>
              <a:t>12/04/2026</a:t>
            </a:fld>
            <a:endParaRPr lang="id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39AE3F-0082-4A38-8409-4ECF4268D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E7C8A5-6332-43A9-9872-4E53A937C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2DF7B-5F37-4D58-9BBC-7D066C82D5C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14645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538FD-5BD6-44BA-B276-CD4024051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F9C5B3-18A4-4335-A7C8-9C1E73396D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347815-34FC-41AB-94EB-4530C97565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B40E8E-0B60-43C3-AFF8-0FBB26728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D4B9F-26EB-45D7-B5CF-8056149A1823}" type="datetimeFigureOut">
              <a:rPr lang="id-ID" smtClean="0"/>
              <a:t>12/04/2026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645100-35D8-4D0C-8D21-C07D5A334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9876A5-ECF9-4EE8-9756-3A2CA0F7F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2DF7B-5F37-4D58-9BBC-7D066C82D5C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71014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A3DFC-92F8-4304-971F-4E75A92F6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6E0DA7-3D65-4F8E-A1FF-CD1AE9DD31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3ACC75-2B7C-42D0-8B08-013C576FFE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BF4A1B-2898-424E-BBDE-23540998E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D4B9F-26EB-45D7-B5CF-8056149A1823}" type="datetimeFigureOut">
              <a:rPr lang="id-ID" smtClean="0"/>
              <a:t>12/04/2026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614D98-4D77-4618-BBB1-FD0339775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7039E2-747C-412A-AB58-B09EE70CE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2DF7B-5F37-4D58-9BBC-7D066C82D5C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18678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914DF6-30F3-479A-A659-C647F25C4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FEA955-35EF-4C0E-A96D-8C710585EB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1B3D30-FB5B-4992-A49F-CE2F839658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D4B9F-26EB-45D7-B5CF-8056149A1823}" type="datetimeFigureOut">
              <a:rPr lang="id-ID" smtClean="0"/>
              <a:t>12/04/2026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81F10E-495C-4499-A4D5-AF9376AA31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845AE-32F0-4D94-86AA-3CD682E152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52DF7B-5F37-4D58-9BBC-7D066C82D5C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09383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0D008-8957-42F4-969C-699D5F3068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>
                <a:solidFill>
                  <a:srgbClr val="92D050"/>
                </a:solidFill>
              </a:rPr>
              <a:t>BRAINSTORMING ANALYSIS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723B07-856E-40F3-80DB-658DCAC7A8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316157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D89C5-FC45-4EBA-A5B1-885998854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92D050"/>
                </a:solidFill>
              </a:rPr>
              <a:t>BRAINSTROMING?</a:t>
            </a:r>
            <a:endParaRPr lang="id-ID" dirty="0">
              <a:solidFill>
                <a:srgbClr val="92D05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337BCC-7284-4E8C-9D14-73AD01862A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Mahasiswa harus menghasilkan:</a:t>
            </a:r>
          </a:p>
          <a:p>
            <a:pPr lvl="1"/>
            <a:r>
              <a:rPr lang="id-ID" dirty="0"/>
              <a:t>10 ide awal </a:t>
            </a:r>
          </a:p>
          <a:p>
            <a:pPr lvl="1"/>
            <a:r>
              <a:rPr lang="id-ID" dirty="0"/>
              <a:t>Kategorisasi </a:t>
            </a:r>
          </a:p>
          <a:p>
            <a:pPr lvl="1"/>
            <a:r>
              <a:rPr lang="id-ID" dirty="0"/>
              <a:t>Tabel analisis </a:t>
            </a:r>
          </a:p>
          <a:p>
            <a:pPr lvl="1"/>
            <a:r>
              <a:rPr lang="id-ID" dirty="0"/>
              <a:t>1 ide terpilih </a:t>
            </a:r>
          </a:p>
          <a:p>
            <a:pPr lvl="1"/>
            <a:r>
              <a:rPr lang="id-ID" dirty="0"/>
              <a:t>Konsep desain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660530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402B5-FAF1-40E7-9240-8702A3828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2262"/>
            <a:ext cx="10515600" cy="1325563"/>
          </a:xfrm>
        </p:spPr>
        <p:txBody>
          <a:bodyPr/>
          <a:lstStyle/>
          <a:p>
            <a:endParaRPr lang="id-ID" dirty="0">
              <a:solidFill>
                <a:srgbClr val="92D05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E9B21F-A788-482B-B1CE-C9D964C1B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6600" dirty="0">
              <a:solidFill>
                <a:srgbClr val="92D050"/>
              </a:solidFill>
            </a:endParaRPr>
          </a:p>
          <a:p>
            <a:pPr marL="0" indent="0" algn="ctr">
              <a:buNone/>
            </a:pPr>
            <a:r>
              <a:rPr lang="en-US" sz="6600" dirty="0">
                <a:solidFill>
                  <a:srgbClr val="92D050"/>
                </a:solidFill>
              </a:rPr>
              <a:t>TERIMA KASIH</a:t>
            </a:r>
            <a:endParaRPr lang="id-ID" sz="6600" dirty="0"/>
          </a:p>
        </p:txBody>
      </p:sp>
    </p:spTree>
    <p:extLst>
      <p:ext uri="{BB962C8B-B14F-4D97-AF65-F5344CB8AC3E}">
        <p14:creationId xmlns:p14="http://schemas.microsoft.com/office/powerpoint/2010/main" val="2719808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A5DEF-4014-45B0-A0B5-62548BA2C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/>
              <a:t>Kasus: Kampung Vietnam Bandar Lampung</a:t>
            </a:r>
            <a:br>
              <a:rPr lang="id-ID" b="1" dirty="0"/>
            </a:b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9B5BF4-59D5-46E8-96B0-0AF0B33FFA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</a:t>
            </a:r>
            <a:r>
              <a:rPr lang="id-ID" b="1" dirty="0"/>
              <a:t>UJUAN</a:t>
            </a:r>
          </a:p>
          <a:p>
            <a:pPr lvl="1"/>
            <a:r>
              <a:rPr lang="id-ID" dirty="0"/>
              <a:t>Menghasilkan </a:t>
            </a:r>
            <a:r>
              <a:rPr lang="id-ID" b="1" dirty="0"/>
              <a:t>ide desain → lalu dianalisis → dipilih menjadi konsep terbaik</a:t>
            </a:r>
            <a:endParaRPr lang="en-US" b="1" dirty="0"/>
          </a:p>
          <a:p>
            <a:pPr lvl="1"/>
            <a:endParaRPr lang="id-ID" dirty="0"/>
          </a:p>
          <a:p>
            <a:r>
              <a:rPr lang="id-ID" dirty="0"/>
              <a:t>Bukan hanya “banyak ide”, tapi:</a:t>
            </a:r>
            <a:br>
              <a:rPr lang="id-ID" dirty="0"/>
            </a:br>
            <a:r>
              <a:rPr lang="id-ID" b="1" dirty="0"/>
              <a:t>IDE → EVALUASI → KEPUTUSAN DESAIN</a:t>
            </a:r>
            <a:endParaRPr lang="id-ID" dirty="0"/>
          </a:p>
          <a:p>
            <a:endParaRPr lang="en-US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43746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3A484-E4E8-4D7D-9D47-5E890F53F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2238"/>
            <a:ext cx="10515600" cy="1325563"/>
          </a:xfrm>
        </p:spPr>
        <p:txBody>
          <a:bodyPr>
            <a:normAutofit/>
          </a:bodyPr>
          <a:lstStyle/>
          <a:p>
            <a:r>
              <a:rPr lang="id-ID" sz="3800" b="1" dirty="0"/>
              <a:t>TAHAP 1 – BRAINSTORMING (GENERATE IDE)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514006-B089-4B8E-A54A-28DB82CAB7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67580"/>
            <a:ext cx="10515600" cy="5482432"/>
          </a:xfrm>
        </p:spPr>
        <p:txBody>
          <a:bodyPr>
            <a:normAutofit fontScale="70000" lnSpcReduction="20000"/>
          </a:bodyPr>
          <a:lstStyle/>
          <a:p>
            <a:endParaRPr lang="en-US" sz="3400" b="1" dirty="0"/>
          </a:p>
          <a:p>
            <a:r>
              <a:rPr lang="id-ID" sz="3800" b="1" dirty="0"/>
              <a:t>Teknik: </a:t>
            </a:r>
            <a:r>
              <a:rPr lang="id-ID" sz="3800" b="1" i="1" dirty="0"/>
              <a:t>Rapid </a:t>
            </a:r>
            <a:r>
              <a:rPr lang="id-ID" sz="3800" b="1" i="1" dirty="0" err="1"/>
              <a:t>Idea</a:t>
            </a:r>
            <a:r>
              <a:rPr lang="id-ID" sz="3800" b="1" i="1" dirty="0"/>
              <a:t> </a:t>
            </a:r>
            <a:r>
              <a:rPr lang="id-ID" sz="3800" b="1" i="1" dirty="0" err="1"/>
              <a:t>Generation</a:t>
            </a:r>
            <a:endParaRPr lang="en-US" sz="3800" b="1" i="1" dirty="0"/>
          </a:p>
          <a:p>
            <a:endParaRPr lang="en-US" sz="3200" i="1" dirty="0"/>
          </a:p>
          <a:p>
            <a:r>
              <a:rPr lang="en-US" sz="3800" b="1" dirty="0"/>
              <a:t>C</a:t>
            </a:r>
            <a:r>
              <a:rPr lang="id-ID" sz="3800" b="1" dirty="0" err="1"/>
              <a:t>ontoh</a:t>
            </a:r>
            <a:r>
              <a:rPr lang="id-ID" sz="3800" b="1" dirty="0"/>
              <a:t> 10 ide</a:t>
            </a:r>
            <a:r>
              <a:rPr lang="en-US" sz="3800" b="1" dirty="0"/>
              <a:t>/ </a:t>
            </a:r>
            <a:r>
              <a:rPr lang="id-ID" sz="3800" b="1" dirty="0" err="1"/>
              <a:t>Output</a:t>
            </a:r>
            <a:r>
              <a:rPr lang="id-ID" sz="3800" b="1" dirty="0"/>
              <a:t> :</a:t>
            </a:r>
            <a:endParaRPr lang="id-ID" sz="3800" dirty="0"/>
          </a:p>
          <a:p>
            <a:pPr marL="742950">
              <a:buFont typeface="+mj-lt"/>
              <a:buAutoNum type="arabicPeriod"/>
            </a:pPr>
            <a:r>
              <a:rPr lang="id-ID" sz="3600" dirty="0" err="1"/>
              <a:t>Infografis</a:t>
            </a:r>
            <a:r>
              <a:rPr lang="id-ID" sz="3600" dirty="0"/>
              <a:t> peta wisata </a:t>
            </a:r>
          </a:p>
          <a:p>
            <a:pPr marL="742950">
              <a:buFont typeface="+mj-lt"/>
              <a:buAutoNum type="arabicPeriod"/>
            </a:pPr>
            <a:r>
              <a:rPr lang="id-ID" sz="3600" dirty="0"/>
              <a:t>Poster “</a:t>
            </a:r>
            <a:r>
              <a:rPr lang="id-ID" sz="3600" dirty="0" err="1"/>
              <a:t>Hidden</a:t>
            </a:r>
            <a:r>
              <a:rPr lang="id-ID" sz="3600" dirty="0"/>
              <a:t> </a:t>
            </a:r>
            <a:r>
              <a:rPr lang="id-ID" sz="3600" dirty="0" err="1"/>
              <a:t>Gem</a:t>
            </a:r>
            <a:r>
              <a:rPr lang="id-ID" sz="3600" dirty="0"/>
              <a:t> Lampung” </a:t>
            </a:r>
          </a:p>
          <a:p>
            <a:pPr marL="742950">
              <a:buFont typeface="+mj-lt"/>
              <a:buAutoNum type="arabicPeriod"/>
            </a:pPr>
            <a:r>
              <a:rPr lang="id-ID" sz="3600" dirty="0" err="1"/>
              <a:t>Infografis</a:t>
            </a:r>
            <a:r>
              <a:rPr lang="id-ID" sz="3600" dirty="0"/>
              <a:t> </a:t>
            </a:r>
            <a:r>
              <a:rPr lang="id-ID" sz="3600" dirty="0" err="1"/>
              <a:t>timeline</a:t>
            </a:r>
            <a:r>
              <a:rPr lang="id-ID" sz="3600" dirty="0"/>
              <a:t> sejarah </a:t>
            </a:r>
          </a:p>
          <a:p>
            <a:pPr marL="742950">
              <a:buFont typeface="+mj-lt"/>
              <a:buAutoNum type="arabicPeriod"/>
            </a:pPr>
            <a:r>
              <a:rPr lang="id-ID" sz="3600" dirty="0"/>
              <a:t>Desain UI aplikasi wisata </a:t>
            </a:r>
          </a:p>
          <a:p>
            <a:pPr marL="742950">
              <a:buFont typeface="+mj-lt"/>
              <a:buAutoNum type="arabicPeriod"/>
            </a:pPr>
            <a:r>
              <a:rPr lang="id-ID" sz="3600" dirty="0"/>
              <a:t>Poster minimalis alam </a:t>
            </a:r>
          </a:p>
          <a:p>
            <a:pPr marL="742950">
              <a:buFont typeface="+mj-lt"/>
              <a:buAutoNum type="arabicPeriod"/>
            </a:pPr>
            <a:r>
              <a:rPr lang="id-ID" sz="3600" dirty="0" err="1"/>
              <a:t>Infografis</a:t>
            </a:r>
            <a:r>
              <a:rPr lang="id-ID" sz="3600" dirty="0"/>
              <a:t> </a:t>
            </a:r>
            <a:r>
              <a:rPr lang="id-ID" sz="3600" dirty="0" err="1"/>
              <a:t>spot</a:t>
            </a:r>
            <a:r>
              <a:rPr lang="id-ID" sz="3600" dirty="0"/>
              <a:t> foto </a:t>
            </a:r>
          </a:p>
          <a:p>
            <a:pPr marL="742950">
              <a:buFont typeface="+mj-lt"/>
              <a:buAutoNum type="arabicPeriod"/>
            </a:pPr>
            <a:r>
              <a:rPr lang="id-ID" sz="3600" dirty="0"/>
              <a:t>Video </a:t>
            </a:r>
            <a:r>
              <a:rPr lang="id-ID" sz="3600" dirty="0" err="1"/>
              <a:t>motion</a:t>
            </a:r>
            <a:r>
              <a:rPr lang="id-ID" sz="3600" dirty="0"/>
              <a:t> </a:t>
            </a:r>
            <a:r>
              <a:rPr lang="id-ID" sz="3600" dirty="0" err="1"/>
              <a:t>infografis</a:t>
            </a:r>
            <a:r>
              <a:rPr lang="id-ID" sz="3600" dirty="0"/>
              <a:t> </a:t>
            </a:r>
          </a:p>
          <a:p>
            <a:pPr marL="742950">
              <a:buFont typeface="+mj-lt"/>
              <a:buAutoNum type="arabicPeriod"/>
            </a:pPr>
            <a:r>
              <a:rPr lang="id-ID" sz="3600" dirty="0" err="1"/>
              <a:t>Carousel</a:t>
            </a:r>
            <a:r>
              <a:rPr lang="id-ID" sz="3600" dirty="0"/>
              <a:t> Instagram </a:t>
            </a:r>
          </a:p>
          <a:p>
            <a:pPr marL="742950">
              <a:buFont typeface="+mj-lt"/>
              <a:buAutoNum type="arabicPeriod"/>
            </a:pPr>
            <a:r>
              <a:rPr lang="id-ID" sz="3600" dirty="0"/>
              <a:t>Ilustrasi </a:t>
            </a:r>
            <a:r>
              <a:rPr lang="id-ID" sz="3600" dirty="0" err="1"/>
              <a:t>storytelling</a:t>
            </a:r>
            <a:r>
              <a:rPr lang="id-ID" sz="3600" dirty="0"/>
              <a:t> </a:t>
            </a:r>
          </a:p>
          <a:p>
            <a:pPr marL="742950">
              <a:buFont typeface="+mj-lt"/>
              <a:buAutoNum type="arabicPeriod"/>
            </a:pPr>
            <a:r>
              <a:rPr lang="id-ID" sz="3600" dirty="0"/>
              <a:t>Brosur wisata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476393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AF52F-FB09-46A7-B8C8-6F48D3B68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/>
              <a:t>TAHAP 2 – KATEGORISASI 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C73DC2-4539-47A1-BECC-56998BF0B3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K</a:t>
            </a:r>
            <a:r>
              <a:rPr lang="id-ID" b="1" dirty="0" err="1"/>
              <a:t>elompokkan</a:t>
            </a:r>
            <a:r>
              <a:rPr lang="id-ID" b="1" dirty="0"/>
              <a:t> ide:</a:t>
            </a:r>
          </a:p>
          <a:p>
            <a:r>
              <a:rPr lang="id-ID" b="1" dirty="0"/>
              <a:t>Informasi</a:t>
            </a:r>
          </a:p>
          <a:p>
            <a:pPr lvl="1"/>
            <a:r>
              <a:rPr lang="id-ID" dirty="0" err="1"/>
              <a:t>Infografis</a:t>
            </a:r>
            <a:r>
              <a:rPr lang="id-ID" dirty="0"/>
              <a:t> peta </a:t>
            </a:r>
          </a:p>
          <a:p>
            <a:pPr lvl="1"/>
            <a:r>
              <a:rPr lang="id-ID" dirty="0" err="1"/>
              <a:t>Timeline</a:t>
            </a:r>
            <a:r>
              <a:rPr lang="id-ID" dirty="0"/>
              <a:t> sejarah </a:t>
            </a:r>
          </a:p>
          <a:p>
            <a:pPr lvl="1"/>
            <a:r>
              <a:rPr lang="id-ID" dirty="0" err="1"/>
              <a:t>Infografis</a:t>
            </a:r>
            <a:r>
              <a:rPr lang="id-ID" dirty="0"/>
              <a:t> fasilitas </a:t>
            </a:r>
            <a:r>
              <a:rPr lang="en-US" dirty="0"/>
              <a:t> </a:t>
            </a:r>
          </a:p>
          <a:p>
            <a:pPr lvl="1"/>
            <a:endParaRPr lang="id-ID" dirty="0"/>
          </a:p>
          <a:p>
            <a:r>
              <a:rPr lang="id-ID" b="1" dirty="0"/>
              <a:t>Visual Promosi</a:t>
            </a:r>
          </a:p>
          <a:p>
            <a:pPr lvl="1"/>
            <a:r>
              <a:rPr lang="id-ID" dirty="0"/>
              <a:t>Poster </a:t>
            </a:r>
          </a:p>
          <a:p>
            <a:pPr lvl="1"/>
            <a:r>
              <a:rPr lang="id-ID" dirty="0"/>
              <a:t>Ilustrasi </a:t>
            </a:r>
            <a:r>
              <a:rPr lang="id-ID" dirty="0" err="1"/>
              <a:t>storytelling</a:t>
            </a:r>
            <a:r>
              <a:rPr lang="id-ID" dirty="0"/>
              <a:t> </a:t>
            </a:r>
            <a:endParaRPr lang="en-US" dirty="0"/>
          </a:p>
          <a:p>
            <a:pPr lvl="1"/>
            <a:endParaRPr lang="id-ID" dirty="0"/>
          </a:p>
          <a:p>
            <a:r>
              <a:rPr lang="id-ID" b="1" dirty="0"/>
              <a:t>Digital Media</a:t>
            </a:r>
          </a:p>
          <a:p>
            <a:pPr lvl="1"/>
            <a:r>
              <a:rPr lang="id-ID" dirty="0"/>
              <a:t>UI aplikasi </a:t>
            </a:r>
          </a:p>
          <a:p>
            <a:pPr lvl="1"/>
            <a:r>
              <a:rPr lang="id-ID" dirty="0" err="1"/>
              <a:t>Carousel</a:t>
            </a:r>
            <a:r>
              <a:rPr lang="id-ID" dirty="0"/>
              <a:t> Instagram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32374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78CED-FA35-4805-8144-963D61149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TAHAP 3 – ANALISIS IDE (SCORING)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E45039-1055-4704-9689-5AF389940A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351338"/>
          </a:xfrm>
        </p:spPr>
        <p:txBody>
          <a:bodyPr/>
          <a:lstStyle/>
          <a:p>
            <a:r>
              <a:rPr lang="id-ID" sz="2400" dirty="0"/>
              <a:t>Gunakan parameter:</a:t>
            </a:r>
          </a:p>
          <a:p>
            <a:pPr lvl="1"/>
            <a:r>
              <a:rPr lang="id-ID" sz="2200" dirty="0"/>
              <a:t>Relevansi </a:t>
            </a:r>
          </a:p>
          <a:p>
            <a:pPr lvl="1"/>
            <a:r>
              <a:rPr lang="id-ID" sz="2200" dirty="0"/>
              <a:t>Daya tarik visual </a:t>
            </a:r>
          </a:p>
          <a:p>
            <a:pPr lvl="1"/>
            <a:r>
              <a:rPr lang="id-ID" sz="2200" dirty="0"/>
              <a:t>Kemudahan produksi </a:t>
            </a:r>
          </a:p>
          <a:p>
            <a:pPr lvl="1"/>
            <a:r>
              <a:rPr lang="id-ID" sz="2200" dirty="0"/>
              <a:t>Potensi </a:t>
            </a:r>
            <a:r>
              <a:rPr lang="id-ID" sz="2200" dirty="0" err="1"/>
              <a:t>viral</a:t>
            </a:r>
            <a:endParaRPr lang="id-ID" sz="2200" dirty="0"/>
          </a:p>
          <a:p>
            <a:r>
              <a:rPr lang="id-ID" sz="2400" dirty="0"/>
              <a:t>Contoh Tabel: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B8ADBF7-F6EF-4606-AC4B-3E2DBE8344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6051099"/>
              </p:ext>
            </p:extLst>
          </p:nvPr>
        </p:nvGraphicFramePr>
        <p:xfrm>
          <a:off x="1903413" y="4240212"/>
          <a:ext cx="8128002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357412514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123735262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07818179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450320541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511459493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744019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/>
                        <a:t>Ide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/>
                        <a:t>Relevansi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/>
                        <a:t>Visual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/>
                        <a:t>Mudah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err="1"/>
                        <a:t>Viral</a:t>
                      </a:r>
                      <a:endParaRPr lang="id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/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10110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/>
                        <a:t>Infografis wisata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85616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/>
                        <a:t>Poster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/>
                        <a:t>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00193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/>
                        <a:t>UI aplikasi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80008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3069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EA386-888B-4760-A79C-5E2E0D191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TAHAP 4 – ANALISIS KUALITATIF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67DE83-BE4D-4591-BB46-B06ED3B6CF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 err="1"/>
              <a:t>Infografis</a:t>
            </a:r>
            <a:r>
              <a:rPr lang="id-ID" b="1" dirty="0"/>
              <a:t>:</a:t>
            </a:r>
          </a:p>
          <a:p>
            <a:r>
              <a:rPr lang="id-ID" dirty="0"/>
              <a:t>✔ Informasi jelas</a:t>
            </a:r>
            <a:br>
              <a:rPr lang="id-ID" dirty="0"/>
            </a:br>
            <a:r>
              <a:rPr lang="id-ID" dirty="0"/>
              <a:t>✔ Cocok untuk edukasi</a:t>
            </a:r>
            <a:br>
              <a:rPr lang="id-ID" dirty="0"/>
            </a:br>
            <a:r>
              <a:rPr lang="id-ID" dirty="0"/>
              <a:t>✔ Bisa </a:t>
            </a:r>
            <a:r>
              <a:rPr lang="id-ID" dirty="0" err="1"/>
              <a:t>share</a:t>
            </a:r>
            <a:r>
              <a:rPr lang="id-ID" dirty="0"/>
              <a:t> di IG</a:t>
            </a:r>
          </a:p>
          <a:p>
            <a:r>
              <a:rPr lang="id-ID" b="1" dirty="0"/>
              <a:t>Poster:</a:t>
            </a:r>
          </a:p>
          <a:p>
            <a:r>
              <a:rPr lang="id-ID" dirty="0"/>
              <a:t>✔ Visual kuat</a:t>
            </a:r>
            <a:br>
              <a:rPr lang="id-ID" dirty="0"/>
            </a:br>
            <a:r>
              <a:rPr lang="id-ID" dirty="0"/>
              <a:t>✔ </a:t>
            </a:r>
            <a:r>
              <a:rPr lang="id-ID" dirty="0" err="1"/>
              <a:t>Branding</a:t>
            </a:r>
            <a:r>
              <a:rPr lang="id-ID" dirty="0"/>
              <a:t> tinggi</a:t>
            </a:r>
            <a:br>
              <a:rPr lang="id-ID" dirty="0"/>
            </a:br>
            <a:r>
              <a:rPr lang="id-ID" dirty="0"/>
              <a:t>❌ Kurang detail info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50263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6E277-FCBB-4811-993C-2C25F809C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TAHAP 5 – PEMILIHAN 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983A8D-A2A0-46BD-A4BC-DCEE2BE8E8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b="1" dirty="0"/>
              <a:t>Ide terpilih: Infografis Wisata</a:t>
            </a:r>
            <a:endParaRPr lang="sv-SE" dirty="0"/>
          </a:p>
          <a:p>
            <a:pPr lvl="1"/>
            <a:r>
              <a:rPr lang="sv-SE" sz="2200" dirty="0"/>
              <a:t>Alasan:</a:t>
            </a:r>
          </a:p>
          <a:p>
            <a:pPr lvl="2"/>
            <a:r>
              <a:rPr lang="sv-SE" sz="2200" dirty="0"/>
              <a:t>Paling informatif </a:t>
            </a:r>
          </a:p>
          <a:p>
            <a:pPr lvl="2"/>
            <a:r>
              <a:rPr lang="sv-SE" sz="2200" dirty="0"/>
              <a:t>Visual menarik </a:t>
            </a:r>
          </a:p>
          <a:p>
            <a:pPr lvl="2"/>
            <a:r>
              <a:rPr lang="sv-SE" sz="2200" dirty="0"/>
              <a:t>Sesuai kebutuhan wisata </a:t>
            </a:r>
          </a:p>
          <a:p>
            <a:pPr lvl="2"/>
            <a:r>
              <a:rPr lang="sv-SE" sz="2200" dirty="0"/>
              <a:t>Mudah didistribusikan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069468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8FAC4-ECF9-4C91-B481-2786CC4E3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0825"/>
            <a:ext cx="10515600" cy="1325563"/>
          </a:xfrm>
        </p:spPr>
        <p:txBody>
          <a:bodyPr/>
          <a:lstStyle/>
          <a:p>
            <a:r>
              <a:rPr lang="id-ID" b="1" dirty="0"/>
              <a:t>HASIL SINTESIS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F7D12C-8EA7-4B60-B0B5-94DC8D1689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/>
              <a:t>Konsep: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id-ID" dirty="0"/>
              <a:t> </a:t>
            </a:r>
            <a:r>
              <a:rPr lang="id-ID" b="1" dirty="0"/>
              <a:t>“</a:t>
            </a:r>
            <a:r>
              <a:rPr lang="id-ID" b="1" dirty="0" err="1"/>
              <a:t>Explore</a:t>
            </a:r>
            <a:r>
              <a:rPr lang="id-ID" b="1" dirty="0"/>
              <a:t> </a:t>
            </a:r>
            <a:r>
              <a:rPr lang="id-ID" b="1" dirty="0" err="1"/>
              <a:t>Hidden</a:t>
            </a:r>
            <a:r>
              <a:rPr lang="id-ID" b="1" dirty="0"/>
              <a:t> </a:t>
            </a:r>
            <a:r>
              <a:rPr lang="id-ID" b="1" dirty="0" err="1"/>
              <a:t>Gem</a:t>
            </a:r>
            <a:r>
              <a:rPr lang="id-ID" b="1" dirty="0"/>
              <a:t> Kampung Vietnam”</a:t>
            </a:r>
            <a:endParaRPr lang="id-ID" dirty="0"/>
          </a:p>
          <a:p>
            <a:endParaRPr lang="id-ID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A7F3DB5-92A8-43F8-B76B-3F132DE4B04D}"/>
              </a:ext>
            </a:extLst>
          </p:cNvPr>
          <p:cNvSpPr txBox="1">
            <a:spLocks/>
          </p:cNvSpPr>
          <p:nvPr/>
        </p:nvSpPr>
        <p:spPr>
          <a:xfrm>
            <a:off x="652462" y="31083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ARAHAN VISUAL</a:t>
            </a:r>
            <a:endParaRPr lang="id-ID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B2E902A-0054-4475-9DFE-C6072FDE5D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3962" y="4343619"/>
            <a:ext cx="7477125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id-ID" altLang="id-ID" sz="2400">
                <a:latin typeface="Arial" panose="020B0604020202020204" pitchFamily="34" charset="0"/>
              </a:rPr>
              <a:t>Infografis modern</a:t>
            </a:r>
            <a:endParaRPr lang="en-US" altLang="id-ID" sz="2400">
              <a:latin typeface="Arial" panose="020B060402020202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id-ID" altLang="id-ID" sz="2400">
                <a:latin typeface="Arial" panose="020B0604020202020204" pitchFamily="34" charset="0"/>
              </a:rPr>
              <a:t> 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id-ID" altLang="id-ID" sz="2400">
                <a:latin typeface="Arial" panose="020B0604020202020204" pitchFamily="34" charset="0"/>
              </a:rPr>
              <a:t>Ikon ilustratif </a:t>
            </a:r>
            <a:endParaRPr lang="en-US" altLang="id-ID" sz="2400">
              <a:latin typeface="Arial" panose="020B060402020202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US" altLang="id-ID" sz="2400">
              <a:latin typeface="Arial" panose="020B060402020202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id-ID" altLang="id-ID" sz="2400">
                <a:latin typeface="Arial" panose="020B0604020202020204" pitchFamily="34" charset="0"/>
              </a:rPr>
              <a:t>Storytelling </a:t>
            </a:r>
            <a:endParaRPr lang="id-ID" altLang="id-ID" sz="24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8914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722F3FF-F718-4077-A34E-744BDDB2A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TRANSFORMASI IDE → DESAIN</a:t>
            </a:r>
          </a:p>
        </p:txBody>
      </p:sp>
      <p:graphicFrame>
        <p:nvGraphicFramePr>
          <p:cNvPr id="11" name="Table 11">
            <a:extLst>
              <a:ext uri="{FF2B5EF4-FFF2-40B4-BE49-F238E27FC236}">
                <a16:creationId xmlns:a16="http://schemas.microsoft.com/office/drawing/2014/main" id="{A8F6AED7-94E8-4663-BE33-82D55D9D30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1705028"/>
              </p:ext>
            </p:extLst>
          </p:nvPr>
        </p:nvGraphicFramePr>
        <p:xfrm>
          <a:off x="838200" y="2108198"/>
          <a:ext cx="9820276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10138">
                  <a:extLst>
                    <a:ext uri="{9D8B030D-6E8A-4147-A177-3AD203B41FA5}">
                      <a16:colId xmlns:a16="http://schemas.microsoft.com/office/drawing/2014/main" val="1438887470"/>
                    </a:ext>
                  </a:extLst>
                </a:gridCol>
                <a:gridCol w="4910138">
                  <a:extLst>
                    <a:ext uri="{9D8B030D-6E8A-4147-A177-3AD203B41FA5}">
                      <a16:colId xmlns:a16="http://schemas.microsoft.com/office/drawing/2014/main" val="3750482023"/>
                    </a:ext>
                  </a:extLst>
                </a:gridCol>
              </a:tblGrid>
              <a:tr h="210185">
                <a:tc>
                  <a:txBody>
                    <a:bodyPr/>
                    <a:lstStyle/>
                    <a:p>
                      <a:r>
                        <a:rPr lang="id-ID" sz="2200" dirty="0"/>
                        <a:t>Ide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 sz="2200"/>
                        <a:t>Implementasi Visual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6142472"/>
                  </a:ext>
                </a:extLst>
              </a:tr>
              <a:tr h="210185">
                <a:tc>
                  <a:txBody>
                    <a:bodyPr/>
                    <a:lstStyle/>
                    <a:p>
                      <a:r>
                        <a:rPr lang="id-ID" sz="2200" dirty="0" err="1"/>
                        <a:t>Infografis</a:t>
                      </a:r>
                      <a:endParaRPr lang="id-ID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 sz="2200"/>
                        <a:t>Layout vertikal IG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88856712"/>
                  </a:ext>
                </a:extLst>
              </a:tr>
              <a:tr h="210185">
                <a:tc>
                  <a:txBody>
                    <a:bodyPr/>
                    <a:lstStyle/>
                    <a:p>
                      <a:r>
                        <a:rPr lang="id-ID" sz="2200"/>
                        <a:t>Peta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 sz="2200" dirty="0"/>
                        <a:t>Ilustrasi map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50389749"/>
                  </a:ext>
                </a:extLst>
              </a:tr>
              <a:tr h="210185">
                <a:tc>
                  <a:txBody>
                    <a:bodyPr/>
                    <a:lstStyle/>
                    <a:p>
                      <a:r>
                        <a:rPr lang="id-ID" sz="2200"/>
                        <a:t>Spot wisata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 sz="2200" dirty="0"/>
                        <a:t>Ikon kamera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69968499"/>
                  </a:ext>
                </a:extLst>
              </a:tr>
              <a:tr h="210185">
                <a:tc>
                  <a:txBody>
                    <a:bodyPr/>
                    <a:lstStyle/>
                    <a:p>
                      <a:r>
                        <a:rPr lang="id-ID" sz="2200"/>
                        <a:t>Sejarah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 sz="2200" dirty="0" err="1"/>
                        <a:t>Timeline</a:t>
                      </a:r>
                      <a:endParaRPr lang="id-ID" sz="2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50308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3212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280</Words>
  <Application>Microsoft Office PowerPoint</Application>
  <PresentationFormat>Widescreen</PresentationFormat>
  <Paragraphs>107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BRAINSTORMING ANALYSIS</vt:lpstr>
      <vt:lpstr>Kasus: Kampung Vietnam Bandar Lampung </vt:lpstr>
      <vt:lpstr>TAHAP 1 – BRAINSTORMING (GENERATE IDE)</vt:lpstr>
      <vt:lpstr>TAHAP 2 – KATEGORISASI IDE</vt:lpstr>
      <vt:lpstr>TAHAP 3 – ANALISIS IDE (SCORING)</vt:lpstr>
      <vt:lpstr>TAHAP 4 – ANALISIS KUALITATIF</vt:lpstr>
      <vt:lpstr>TAHAP 5 – PEMILIHAN IDE</vt:lpstr>
      <vt:lpstr>HASIL SINTESIS</vt:lpstr>
      <vt:lpstr>TRANSFORMASI IDE → DESAIN</vt:lpstr>
      <vt:lpstr>BRAINSTROMING?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BRAINSTORMING ANALYSIS</dc:title>
  <dc:creator>Abdi Darmawan</dc:creator>
  <cp:lastModifiedBy>Abdi Darmawan</cp:lastModifiedBy>
  <cp:revision>1</cp:revision>
  <dcterms:created xsi:type="dcterms:W3CDTF">2026-04-12T09:12:26Z</dcterms:created>
  <dcterms:modified xsi:type="dcterms:W3CDTF">2026-04-12T09:12:44Z</dcterms:modified>
</cp:coreProperties>
</file>