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70" r:id="rId14"/>
    <p:sldId id="268" r:id="rId15"/>
    <p:sldId id="271" r:id="rId16"/>
    <p:sldId id="272" r:id="rId17"/>
    <p:sldId id="274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3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4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4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2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1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87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1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7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7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3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5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C039B-E550-4D4F-B0EE-BE45723F45E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E5424-9106-494C-B32B-B9079B17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0"/>
            <a:ext cx="4648200" cy="2514600"/>
          </a:xfrm>
        </p:spPr>
        <p:txBody>
          <a:bodyPr/>
          <a:lstStyle/>
          <a:p>
            <a:r>
              <a:rPr lang="en-US" b="1" dirty="0"/>
              <a:t>SURAT BERHARGA DERIVATIF</a:t>
            </a:r>
            <a:br>
              <a:rPr lang="en-US" b="1" dirty="0"/>
            </a:br>
            <a:r>
              <a:rPr lang="en-US" b="1" dirty="0"/>
              <a:t> </a:t>
            </a:r>
            <a:endParaRPr lang="en-US" sz="1800" b="1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613">
            <a:off x="916216" y="3418602"/>
            <a:ext cx="3854463" cy="2611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82351">
            <a:off x="627822" y="584921"/>
            <a:ext cx="3828869" cy="254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855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Saham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87286"/>
              </p:ext>
            </p:extLst>
          </p:nvPr>
        </p:nvGraphicFramePr>
        <p:xfrm>
          <a:off x="914400" y="1737201"/>
          <a:ext cx="7772400" cy="425196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658">
                <a:tc rowSpan="4">
                  <a:txBody>
                    <a:bodyPr/>
                    <a:lstStyle/>
                    <a:p>
                      <a:pPr algn="l" fontAlgn="base"/>
                      <a:r>
                        <a:rPr lang="en-US" b="0">
                          <a:effectLst/>
                          <a:latin typeface="inherit"/>
                        </a:rPr>
                        <a:t>Jam Perdagangan KOS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>
                          <a:effectLst/>
                          <a:latin typeface="inherit"/>
                        </a:rPr>
                        <a:t>Senin – Kamis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b="0">
                          <a:effectLst/>
                          <a:latin typeface="inherit"/>
                        </a:rPr>
                        <a:t>Sesi 1: 09.30 – 12.00 WIB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6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endParaRPr lang="en-US" b="0">
                        <a:effectLst/>
                        <a:latin typeface="inherit"/>
                      </a:endParaRP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b="0">
                          <a:effectLst/>
                          <a:latin typeface="inherit"/>
                        </a:rPr>
                        <a:t>Sesi 2: 13.30 – 16.00 WIB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6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dirty="0" err="1">
                          <a:effectLst/>
                          <a:latin typeface="inherit"/>
                        </a:rPr>
                        <a:t>Jumat</a:t>
                      </a:r>
                      <a:endParaRPr lang="en-US" b="0" dirty="0">
                        <a:effectLst/>
                        <a:latin typeface="inherit"/>
                      </a:endParaRP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b="0">
                          <a:effectLst/>
                          <a:latin typeface="inherit"/>
                        </a:rPr>
                        <a:t>Sesi 1: 09.30 – 11.30 WIB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6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endParaRPr lang="en-US" b="0">
                        <a:effectLst/>
                        <a:latin typeface="inherit"/>
                      </a:endParaRP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b="0">
                          <a:effectLst/>
                          <a:latin typeface="inherit"/>
                        </a:rPr>
                        <a:t>Sesi 2: 14.00 – 16.00 WIB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7069">
                <a:tc>
                  <a:txBody>
                    <a:bodyPr/>
                    <a:lstStyle/>
                    <a:p>
                      <a:pPr algn="l" fontAlgn="base"/>
                      <a:r>
                        <a:rPr lang="en-US" b="0">
                          <a:effectLst/>
                          <a:latin typeface="inherit"/>
                        </a:rPr>
                        <a:t>Jam Pelaksanaan Hak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nl-NL" b="0">
                          <a:effectLst/>
                          <a:latin typeface="inherit"/>
                        </a:rPr>
                        <a:t>Senin – Kamis : 10.01 – 12.15 dan 13.45 – 16.15 WIB</a:t>
                      </a:r>
                      <a:br>
                        <a:rPr lang="nl-NL" b="0">
                          <a:effectLst/>
                          <a:latin typeface="inherit"/>
                        </a:rPr>
                      </a:br>
                      <a:r>
                        <a:rPr lang="nl-NL" b="0">
                          <a:effectLst/>
                          <a:latin typeface="inherit"/>
                        </a:rPr>
                        <a:t>Jumat : 10.01 – 11.45 dan 14.15 – 16.15 WIB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658">
                <a:tc>
                  <a:txBody>
                    <a:bodyPr/>
                    <a:lstStyle/>
                    <a:p>
                      <a:pPr algn="l" fontAlgn="base"/>
                      <a:r>
                        <a:rPr lang="en-US" b="0">
                          <a:effectLst/>
                          <a:latin typeface="inherit"/>
                        </a:rPr>
                        <a:t>Premium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b="0" dirty="0" err="1">
                          <a:effectLst/>
                          <a:latin typeface="inherit"/>
                        </a:rPr>
                        <a:t>Diperdagangkan</a:t>
                      </a:r>
                      <a:r>
                        <a:rPr lang="en-US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b="0" dirty="0" err="1">
                          <a:effectLst/>
                          <a:latin typeface="inherit"/>
                        </a:rPr>
                        <a:t>secara</a:t>
                      </a:r>
                      <a:r>
                        <a:rPr lang="en-US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b="0" dirty="0" err="1">
                          <a:effectLst/>
                          <a:latin typeface="inherit"/>
                        </a:rPr>
                        <a:t>lelang</a:t>
                      </a:r>
                      <a:r>
                        <a:rPr lang="en-US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b="0" dirty="0" err="1">
                          <a:effectLst/>
                          <a:latin typeface="inherit"/>
                        </a:rPr>
                        <a:t>berkelanjutan</a:t>
                      </a:r>
                      <a:r>
                        <a:rPr lang="en-US" b="0" dirty="0">
                          <a:effectLst/>
                          <a:latin typeface="inherit"/>
                        </a:rPr>
                        <a:t> (</a:t>
                      </a:r>
                      <a:r>
                        <a:rPr lang="en-US" b="0" i="1" dirty="0">
                          <a:effectLst/>
                          <a:latin typeface="inherit"/>
                        </a:rPr>
                        <a:t>continuous auction market</a:t>
                      </a:r>
                      <a:r>
                        <a:rPr lang="en-US" b="0" dirty="0">
                          <a:effectLst/>
                          <a:latin typeface="inherit"/>
                        </a:rPr>
                        <a:t>)</a:t>
                      </a:r>
                    </a:p>
                  </a:txBody>
                  <a:tcPr marL="114300" marR="11430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611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Kontrak</a:t>
            </a:r>
            <a:r>
              <a:rPr lang="en-US" sz="3200" dirty="0"/>
              <a:t> </a:t>
            </a:r>
            <a:r>
              <a:rPr lang="en-US" sz="3200" dirty="0" err="1"/>
              <a:t>Berjangka</a:t>
            </a:r>
            <a:r>
              <a:rPr lang="en-US" sz="3200" dirty="0"/>
              <a:t> </a:t>
            </a:r>
            <a:r>
              <a:rPr lang="en-US" sz="3200" dirty="0" err="1"/>
              <a:t>Indeks</a:t>
            </a:r>
            <a:r>
              <a:rPr lang="en-US" sz="3200" dirty="0"/>
              <a:t> LQ 45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Kontrak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Berjangka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Futures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kontrak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membeli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menjual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suatu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underlying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berupa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saham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obligasi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dll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) 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masa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mendatang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Kontrak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merupakan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kontrak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berjangka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menggunakan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underlying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berupa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saham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</a:t>
            </a:r>
          </a:p>
          <a:p>
            <a:pPr fontAlgn="base"/>
            <a:endParaRPr lang="en-US" b="0" i="0" dirty="0">
              <a:solidFill>
                <a:srgbClr val="333333"/>
              </a:solidFill>
              <a:effectLst/>
              <a:latin typeface="Georgia"/>
            </a:endParaRPr>
          </a:p>
          <a:p>
            <a:pPr fontAlgn="base"/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LQ Futures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menggunakan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underlying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LQ45, LQ45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telah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dikenal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sebagai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benchmark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saham-saham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Pasar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Modal Indonesia. 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tengah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perkembangan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cepat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pasar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modal Indonesia,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LQ45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menjadi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alat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cukup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dalam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rangka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tracking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secara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keseluruhan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dari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pasar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saham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di  Indonesia.</a:t>
            </a:r>
          </a:p>
        </p:txBody>
      </p:sp>
    </p:spTree>
    <p:extLst>
      <p:ext uri="{BB962C8B-B14F-4D97-AF65-F5344CB8AC3E}">
        <p14:creationId xmlns:p14="http://schemas.microsoft.com/office/powerpoint/2010/main" val="448295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Spesifikasi</a:t>
            </a:r>
            <a:r>
              <a:rPr lang="en-US" dirty="0"/>
              <a:t> LQ 45 Futures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1018" y="1561890"/>
          <a:ext cx="7161963" cy="4602584"/>
        </p:xfrm>
        <a:graphic>
          <a:graphicData uri="http://schemas.openxmlformats.org/drawingml/2006/table">
            <a:tbl>
              <a:tblPr/>
              <a:tblGrid>
                <a:gridCol w="2387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7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73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9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Helvetica Neue"/>
                        </a:rPr>
                        <a:t>Underlying</a:t>
                      </a:r>
                    </a:p>
                  </a:txBody>
                  <a:tcPr marL="99472" marR="99472" marT="74604" marB="74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4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Helvetica Neue"/>
                        </a:rPr>
                        <a:t>LQ45</a:t>
                      </a:r>
                    </a:p>
                  </a:txBody>
                  <a:tcPr marL="99472" marR="99472" marT="74604" marB="74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20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Multiplier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Rp. 500.000 per point indeks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5668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Bulan Kontrak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2 kontrak Bulan terdekat (spot month dan 2nd Month) dan 1 kontrak Bulan Kuartal terdekat (Bulan Kuartal adalah Juni dan Desember)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936">
                <a:tc rowSpan="4"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Jam Trading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Hari Senin s/d Kamis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1: 09.15 – 12.00 WIB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9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2: 13.30 – 16.15 WIB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9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Hari Jumat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1: 09.15 – 11.30 WIB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9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2: 14.00 – 16.15 WIB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20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Last Trading Day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Setiap Hari Bursa terakhir setiap bulan kontrak</a:t>
                      </a: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20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Margin Awal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 dirty="0">
                          <a:effectLst/>
                          <a:latin typeface="inherit"/>
                        </a:rPr>
                        <a:t>IDR 3.000.000 / </a:t>
                      </a:r>
                      <a:r>
                        <a:rPr lang="en-US" sz="1600" b="0" dirty="0" err="1">
                          <a:effectLst/>
                          <a:latin typeface="inherit"/>
                        </a:rPr>
                        <a:t>kontrak</a:t>
                      </a:r>
                      <a:endParaRPr lang="en-US" sz="1600" b="0" dirty="0">
                        <a:effectLst/>
                        <a:latin typeface="inherit"/>
                      </a:endParaRPr>
                    </a:p>
                  </a:txBody>
                  <a:tcPr marL="99472" marR="99472" marT="49736" marB="4973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866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LQ 45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Mini LQ Futures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kontrak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menggunakan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underlying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sama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LQ Futures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yaitu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LQ45,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hanya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saja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Mini LQ Futures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memiliki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multiplier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lebih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kecil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Rp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100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ribu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/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poin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1/5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dari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LQ Futures)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sehingga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nilai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transaksi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kebutuhan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marjin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awal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fee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transaksinya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juga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lebih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kecil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.</a:t>
            </a:r>
          </a:p>
          <a:p>
            <a:pPr fontAlgn="base"/>
            <a:endParaRPr lang="en-US" b="0" i="0" dirty="0">
              <a:solidFill>
                <a:srgbClr val="333333"/>
              </a:solidFill>
              <a:effectLst/>
              <a:latin typeface="inherit"/>
            </a:endParaRPr>
          </a:p>
          <a:p>
            <a:pPr fontAlgn="base"/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Produk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Mini LQ Futures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ditujukan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bagi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investor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pemula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investor retail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ingin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transaksi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LQ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persyaratan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lebih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kecil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demikian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Mini LQ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digunakan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sebagai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sarana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pembelajaran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investor retail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baru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mulai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transaksi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herit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 LQ.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245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Spesifikasi</a:t>
            </a:r>
            <a:r>
              <a:rPr lang="en-US" sz="3600" dirty="0"/>
              <a:t> Mini LQ 45 Futures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8881646"/>
              </p:ext>
            </p:extLst>
          </p:nvPr>
        </p:nvGraphicFramePr>
        <p:xfrm>
          <a:off x="609600" y="1143000"/>
          <a:ext cx="7241541" cy="4562784"/>
        </p:xfrm>
        <a:graphic>
          <a:graphicData uri="http://schemas.openxmlformats.org/drawingml/2006/table">
            <a:tbl>
              <a:tblPr/>
              <a:tblGrid>
                <a:gridCol w="2413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1962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Underlying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LQ45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962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Multiplier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Rp. 100.000 per poin indeks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731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Bulan Kontrak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2 kontrak Bulan terdekat (spot month dan 2nd Month) dan 1 kontrak Bulan Kuartal terdekat (Bulan Kuartal adalah Jun dan Des)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346">
                <a:tc rowSpan="4"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Jam Perdagangan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Hari Senin s/d Kamis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1: 09.15 – 12.00 WIB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2: 13.30 – 16.15 WIB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3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Hari Jumat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1: 09.15 – 11.30 WIB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600" b="0">
                          <a:effectLst/>
                          <a:latin typeface="inherit"/>
                        </a:rPr>
                        <a:t>Sesi 2: 14.00 – 16.15 WIB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962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Last Trading Day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>
                          <a:effectLst/>
                          <a:latin typeface="inherit"/>
                        </a:rPr>
                        <a:t>Setiap Hari Bursa terakhir setiap bulan kontrak</a:t>
                      </a: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1962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effectLst/>
                          <a:latin typeface="inherit"/>
                        </a:rPr>
                        <a:t>Margin Awal</a:t>
                      </a:r>
                      <a:endParaRPr lang="en-US" sz="1600" b="0">
                        <a:effectLst/>
                        <a:latin typeface="inherit"/>
                      </a:endParaRP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600" b="0" dirty="0">
                          <a:effectLst/>
                          <a:latin typeface="inherit"/>
                        </a:rPr>
                        <a:t>4% </a:t>
                      </a:r>
                      <a:r>
                        <a:rPr lang="en-US" sz="1600" b="0" dirty="0" err="1">
                          <a:effectLst/>
                          <a:latin typeface="inherit"/>
                        </a:rPr>
                        <a:t>dari</a:t>
                      </a:r>
                      <a:r>
                        <a:rPr lang="en-US" sz="16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inherit"/>
                        </a:rPr>
                        <a:t>nilai</a:t>
                      </a:r>
                      <a:r>
                        <a:rPr lang="en-US" sz="16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inherit"/>
                        </a:rPr>
                        <a:t>kontrak</a:t>
                      </a:r>
                      <a:endParaRPr lang="en-US" sz="1600" b="0" dirty="0">
                        <a:effectLst/>
                        <a:latin typeface="inherit"/>
                      </a:endParaRPr>
                    </a:p>
                  </a:txBody>
                  <a:tcPr marL="100577" marR="100577" marT="50288" marB="5028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50913" y="158115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b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076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LQ 45 Futures </a:t>
            </a:r>
            <a:r>
              <a:rPr lang="en-US" dirty="0" err="1"/>
              <a:t>Periodik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dirty="0" err="1"/>
              <a:t>Kontrak</a:t>
            </a:r>
            <a:r>
              <a:rPr lang="en-US" dirty="0"/>
              <a:t> yang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Bursa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Bursa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Tedapat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fontAlgn="base"/>
            <a:endParaRPr lang="en-US" dirty="0"/>
          </a:p>
          <a:p>
            <a:pPr fontAlgn="base">
              <a:buFont typeface="Wingdings" pitchFamily="2" charset="2"/>
              <a:buChar char="Ø"/>
            </a:pPr>
            <a:r>
              <a:rPr lang="en-US" dirty="0" err="1"/>
              <a:t>Periodik</a:t>
            </a:r>
            <a:r>
              <a:rPr lang="en-US" dirty="0"/>
              <a:t> 2 </a:t>
            </a:r>
            <a:r>
              <a:rPr lang="en-US" dirty="0" err="1"/>
              <a:t>Mingguan</a:t>
            </a:r>
            <a:br>
              <a:rPr lang="en-US" dirty="0"/>
            </a:b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periodik</a:t>
            </a:r>
            <a:r>
              <a:rPr lang="en-US" dirty="0"/>
              <a:t> 2 </a:t>
            </a:r>
            <a:r>
              <a:rPr lang="en-US" dirty="0" err="1"/>
              <a:t>Mingguan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yang </a:t>
            </a:r>
            <a:r>
              <a:rPr lang="en-US" dirty="0" err="1"/>
              <a:t>jatuh</a:t>
            </a:r>
            <a:r>
              <a:rPr lang="en-US" dirty="0"/>
              <a:t> tempo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Bursa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.</a:t>
            </a:r>
          </a:p>
          <a:p>
            <a:pPr fontAlgn="base">
              <a:buFont typeface="Wingdings" pitchFamily="2" charset="2"/>
              <a:buChar char="Ø"/>
            </a:pPr>
            <a:r>
              <a:rPr lang="en-US" dirty="0" err="1"/>
              <a:t>Periodik</a:t>
            </a:r>
            <a:r>
              <a:rPr lang="en-US" dirty="0"/>
              <a:t> </a:t>
            </a:r>
            <a:r>
              <a:rPr lang="en-US" dirty="0" err="1"/>
              <a:t>Mingguan</a:t>
            </a:r>
            <a:r>
              <a:rPr lang="en-US" dirty="0"/>
              <a:t> (5 </a:t>
            </a:r>
            <a:r>
              <a:rPr lang="en-US" dirty="0" err="1"/>
              <a:t>Hari</a:t>
            </a:r>
            <a:r>
              <a:rPr lang="en-US" dirty="0"/>
              <a:t> Bursa)</a:t>
            </a:r>
            <a:br>
              <a:rPr lang="en-US" dirty="0"/>
            </a:b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Periodik</a:t>
            </a:r>
            <a:r>
              <a:rPr lang="en-US" dirty="0"/>
              <a:t> </a:t>
            </a:r>
            <a:r>
              <a:rPr lang="en-US" dirty="0" err="1"/>
              <a:t>Mingguan</a:t>
            </a:r>
            <a:r>
              <a:rPr lang="en-US" dirty="0"/>
              <a:t> (5 </a:t>
            </a:r>
            <a:r>
              <a:rPr lang="en-US" dirty="0" err="1"/>
              <a:t>Hari</a:t>
            </a:r>
            <a:r>
              <a:rPr lang="en-US" dirty="0"/>
              <a:t> Bursa),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yang </a:t>
            </a:r>
            <a:r>
              <a:rPr lang="en-US" dirty="0" err="1"/>
              <a:t>jatuh</a:t>
            </a:r>
            <a:r>
              <a:rPr lang="en-US" dirty="0"/>
              <a:t> tempo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Bursa </a:t>
            </a:r>
            <a:r>
              <a:rPr lang="en-US" dirty="0" err="1"/>
              <a:t>kelima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.</a:t>
            </a:r>
          </a:p>
          <a:p>
            <a:pPr fontAlgn="base">
              <a:buFont typeface="Wingdings" pitchFamily="2" charset="2"/>
              <a:buChar char="Ø"/>
            </a:pPr>
            <a:r>
              <a:rPr lang="en-US" dirty="0" err="1"/>
              <a:t>Periodik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(2 </a:t>
            </a:r>
            <a:r>
              <a:rPr lang="en-US" dirty="0" err="1"/>
              <a:t>Hari</a:t>
            </a:r>
            <a:r>
              <a:rPr lang="en-US" dirty="0"/>
              <a:t> Bursa)</a:t>
            </a:r>
            <a:br>
              <a:rPr lang="en-US" dirty="0"/>
            </a:b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periodik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(2 </a:t>
            </a:r>
            <a:r>
              <a:rPr lang="en-US" dirty="0" err="1"/>
              <a:t>Hari</a:t>
            </a:r>
            <a:r>
              <a:rPr lang="en-US" dirty="0"/>
              <a:t> Bursa),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yang </a:t>
            </a:r>
            <a:r>
              <a:rPr lang="en-US" dirty="0" err="1"/>
              <a:t>jatuh</a:t>
            </a:r>
            <a:r>
              <a:rPr lang="en-US" dirty="0"/>
              <a:t> tempo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Bursa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73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Spesifikasi</a:t>
            </a:r>
            <a:r>
              <a:rPr lang="en-US" dirty="0"/>
              <a:t> LQ 45 </a:t>
            </a:r>
            <a:r>
              <a:rPr lang="en-US" dirty="0" err="1"/>
              <a:t>Periodik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957213"/>
              </p:ext>
            </p:extLst>
          </p:nvPr>
        </p:nvGraphicFramePr>
        <p:xfrm>
          <a:off x="609600" y="1178913"/>
          <a:ext cx="7239000" cy="5679087"/>
        </p:xfrm>
        <a:graphic>
          <a:graphicData uri="http://schemas.openxmlformats.org/drawingml/2006/table">
            <a:tbl>
              <a:tblPr/>
              <a:tblGrid>
                <a:gridCol w="3374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000" b="1" dirty="0">
                          <a:effectLst/>
                          <a:latin typeface="inherit"/>
                        </a:rPr>
                        <a:t>Underlying</a:t>
                      </a:r>
                      <a:endParaRPr lang="en-US" sz="1000" b="0" dirty="0">
                        <a:effectLst/>
                        <a:latin typeface="inherit"/>
                      </a:endParaRP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Indeks LQ45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903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000" b="1">
                          <a:effectLst/>
                          <a:latin typeface="inherit"/>
                        </a:rPr>
                        <a:t>Multiplier        </a:t>
                      </a:r>
                      <a:endParaRPr lang="en-US" sz="1000" b="0">
                        <a:effectLst/>
                        <a:latin typeface="inherit"/>
                      </a:endParaRP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Rp.500.000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903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000" b="1" dirty="0" err="1">
                          <a:effectLst/>
                          <a:latin typeface="inherit"/>
                        </a:rPr>
                        <a:t>Tipe</a:t>
                      </a:r>
                      <a:r>
                        <a:rPr lang="en-US" sz="1000" b="1" dirty="0">
                          <a:effectLst/>
                          <a:latin typeface="inherit"/>
                        </a:rPr>
                        <a:t> KBIE</a:t>
                      </a:r>
                      <a:endParaRPr lang="en-US" sz="1000" b="0" dirty="0">
                        <a:effectLst/>
                        <a:latin typeface="inherit"/>
                      </a:endParaRP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endParaRPr lang="en-US" sz="1000" b="0">
                        <a:effectLst/>
                        <a:latin typeface="inherit"/>
                      </a:endParaRP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903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Tipe KBIE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Kode KBIE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just" fontAlgn="base"/>
                      <a:r>
                        <a:rPr lang="nb-NO" sz="1000" b="0">
                          <a:effectLst/>
                          <a:latin typeface="inherit"/>
                        </a:rPr>
                        <a:t>a. Kontrak Periodik 2 Mingguan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LQ2WYYMDD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b. Kontrak Periodik Mingguan (5 Hari Bursa)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r>
                        <a:rPr lang="en-US" sz="1000" b="0" dirty="0">
                          <a:effectLst/>
                          <a:latin typeface="inherit"/>
                        </a:rPr>
                        <a:t>LQ25DYYMDD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967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c. Kontrak Periodik Harian (2 Hari Bursa)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r>
                        <a:rPr lang="en-US" sz="1000" b="0" dirty="0">
                          <a:effectLst/>
                          <a:latin typeface="inherit"/>
                        </a:rPr>
                        <a:t>LQ2DYYMDD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2296">
                <a:tc rowSpan="4">
                  <a:txBody>
                    <a:bodyPr/>
                    <a:lstStyle/>
                    <a:p>
                      <a:pPr algn="just" fontAlgn="base"/>
                      <a:r>
                        <a:rPr lang="en-US" sz="1000" b="1">
                          <a:effectLst/>
                          <a:latin typeface="inherit"/>
                        </a:rPr>
                        <a:t>Jam Perdagangan</a:t>
                      </a:r>
                      <a:endParaRPr lang="en-US" sz="1000" b="0">
                        <a:effectLst/>
                        <a:latin typeface="inherit"/>
                      </a:endParaRPr>
                    </a:p>
                  </a:txBody>
                  <a:tcPr marL="65028" marR="65028" marT="32514" marB="3251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Senin-Kamis</a:t>
                      </a:r>
                    </a:p>
                  </a:txBody>
                  <a:tcPr marL="65028" marR="65028" marT="32514" marB="3251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it-IT" sz="1000" b="0">
                          <a:effectLst/>
                          <a:latin typeface="inherit"/>
                        </a:rPr>
                        <a:t>Sesi I : 09.15 – 12.00 WIB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22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l-PL" sz="1000" b="0">
                          <a:effectLst/>
                          <a:latin typeface="inherit"/>
                        </a:rPr>
                        <a:t>Sesi II : 13.30 – 16.15 WIB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22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 fontAlgn="base"/>
                      <a:r>
                        <a:rPr lang="en-US" sz="1000" b="0">
                          <a:effectLst/>
                          <a:latin typeface="inherit"/>
                        </a:rPr>
                        <a:t>Jum’at</a:t>
                      </a:r>
                    </a:p>
                  </a:txBody>
                  <a:tcPr marL="65028" marR="65028" marT="32514" marB="3251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it-IT" sz="1000" b="0">
                          <a:effectLst/>
                          <a:latin typeface="inherit"/>
                        </a:rPr>
                        <a:t>Sesi I : 09.15 – 11.30 WIB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22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l-PL" sz="1000" b="0">
                          <a:effectLst/>
                          <a:latin typeface="inherit"/>
                        </a:rPr>
                        <a:t>Sesi II : 14.00 – 16.15 WIB</a:t>
                      </a: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2903"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000" b="1">
                          <a:effectLst/>
                          <a:latin typeface="inherit"/>
                        </a:rPr>
                        <a:t>Fraksi Harga  </a:t>
                      </a:r>
                      <a:endParaRPr lang="en-US" sz="1000" b="0">
                        <a:effectLst/>
                        <a:latin typeface="inherit"/>
                      </a:endParaRP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fontAlgn="base"/>
                      <a:r>
                        <a:rPr lang="en-US" sz="1000" b="0" dirty="0">
                          <a:effectLst/>
                          <a:latin typeface="inherit"/>
                        </a:rPr>
                        <a:t>0,05 </a:t>
                      </a:r>
                      <a:r>
                        <a:rPr lang="en-US" sz="1000" b="0" dirty="0" err="1">
                          <a:effectLst/>
                          <a:latin typeface="inherit"/>
                        </a:rPr>
                        <a:t>poin</a:t>
                      </a:r>
                      <a:r>
                        <a:rPr lang="en-US" sz="10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000" b="0" dirty="0" err="1">
                          <a:effectLst/>
                          <a:latin typeface="inherit"/>
                        </a:rPr>
                        <a:t>indeks</a:t>
                      </a:r>
                      <a:endParaRPr lang="en-US" sz="1000" b="0" dirty="0">
                        <a:effectLst/>
                        <a:latin typeface="inherit"/>
                      </a:endParaRPr>
                    </a:p>
                  </a:txBody>
                  <a:tcPr marL="65028" marR="65028" marT="32514" marB="3251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377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Japan (JP)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Produk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memberikan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peluang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kepada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investor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investasi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secara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global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sekaligus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memperluas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rangkaian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jangkauan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produk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BEI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produk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menjadi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/>
              </a:rPr>
              <a:t>benchmark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dunia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JP Futures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memungkinkan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investor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menarik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manfaat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dari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pergerakan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pasar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jepang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sebagai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pasar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saham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paling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aktif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setelah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pasar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20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JP Futures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47243" y="1571524"/>
          <a:ext cx="7649514" cy="4583316"/>
        </p:xfrm>
        <a:graphic>
          <a:graphicData uri="http://schemas.openxmlformats.org/drawingml/2006/table">
            <a:tbl>
              <a:tblPr/>
              <a:tblGrid>
                <a:gridCol w="2549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9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9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22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700" b="1">
                          <a:effectLst/>
                          <a:latin typeface="inherit"/>
                        </a:rPr>
                        <a:t>Underlying</a:t>
                      </a:r>
                      <a:endParaRPr lang="en-US" sz="1700" b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fi-FI" sz="1700" b="0">
                          <a:effectLst/>
                          <a:latin typeface="inherit"/>
                        </a:rPr>
                        <a:t>Dow Jones Japan Titan 100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22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700" b="1">
                          <a:effectLst/>
                          <a:latin typeface="inherit"/>
                        </a:rPr>
                        <a:t>Multiplier</a:t>
                      </a:r>
                      <a:endParaRPr lang="en-US" sz="1700" b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700" b="0">
                          <a:effectLst/>
                          <a:latin typeface="inherit"/>
                        </a:rPr>
                        <a:t>Rp 50.000 per poin indeks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211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700" b="1">
                          <a:effectLst/>
                          <a:latin typeface="inherit"/>
                        </a:rPr>
                        <a:t>Bulan Kontrak</a:t>
                      </a:r>
                      <a:endParaRPr lang="en-US" sz="1700" b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700" b="0">
                          <a:effectLst/>
                          <a:latin typeface="inherit"/>
                        </a:rPr>
                        <a:t>3 kontrak Bulan Kuartal terdekat (Bulan Kuartal adalah Mar, Jun, Sep dan Des)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211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US" sz="1700" b="1">
                          <a:effectLst/>
                          <a:latin typeface="inherit"/>
                        </a:rPr>
                        <a:t>Jam Trading</a:t>
                      </a:r>
                      <a:endParaRPr lang="en-US" sz="1700" b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US" sz="1700" b="0">
                          <a:effectLst/>
                          <a:latin typeface="inherit"/>
                        </a:rPr>
                        <a:t>Hari Senin s/d Kamis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700" b="0">
                          <a:effectLst/>
                          <a:latin typeface="inherit"/>
                        </a:rPr>
                        <a:t>Sesi 1: 09.15 – 12.00 WIB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2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700" b="0">
                          <a:effectLst/>
                          <a:latin typeface="inherit"/>
                        </a:rPr>
                        <a:t>Sesi 2: 13.30 – 16.15 WIB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211">
                <a:tc rowSpan="2">
                  <a:txBody>
                    <a:bodyPr/>
                    <a:lstStyle/>
                    <a:p>
                      <a:pPr algn="l" fontAlgn="base"/>
                      <a:endParaRPr lang="en-US" sz="1700" b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US" sz="1700" b="0">
                          <a:effectLst/>
                          <a:latin typeface="inherit"/>
                        </a:rPr>
                        <a:t>Hari  Jumat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700" b="0">
                          <a:effectLst/>
                          <a:latin typeface="inherit"/>
                        </a:rPr>
                        <a:t>Sesi 1: 09.15 – 11.30 WIB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2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pl-PL" sz="1700" b="0">
                          <a:effectLst/>
                          <a:latin typeface="inherit"/>
                        </a:rPr>
                        <a:t>Sesi 2: 14.00 – 16.15 WIB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22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700" b="1">
                          <a:effectLst/>
                          <a:latin typeface="inherit"/>
                        </a:rPr>
                        <a:t>Last Trading Day        </a:t>
                      </a:r>
                      <a:endParaRPr lang="en-US" sz="1700" b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700" b="0">
                          <a:effectLst/>
                          <a:latin typeface="inherit"/>
                        </a:rPr>
                        <a:t>Hari Kamis kedua setiap Bulan Kontrak</a:t>
                      </a: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22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700" b="1">
                          <a:effectLst/>
                          <a:latin typeface="inherit"/>
                        </a:rPr>
                        <a:t>Margin Awal               </a:t>
                      </a:r>
                      <a:endParaRPr lang="en-US" sz="1700" b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en-US" sz="1700" b="0" dirty="0">
                          <a:effectLst/>
                          <a:latin typeface="inherit"/>
                        </a:rPr>
                        <a:t>4% </a:t>
                      </a:r>
                      <a:r>
                        <a:rPr lang="en-US" sz="1700" b="0" dirty="0" err="1">
                          <a:effectLst/>
                          <a:latin typeface="inherit"/>
                        </a:rPr>
                        <a:t>dari</a:t>
                      </a:r>
                      <a:r>
                        <a:rPr lang="en-US" sz="17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700" b="0" dirty="0" err="1">
                          <a:effectLst/>
                          <a:latin typeface="inherit"/>
                        </a:rPr>
                        <a:t>nilai</a:t>
                      </a:r>
                      <a:r>
                        <a:rPr lang="en-US" sz="17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700" b="0" dirty="0" err="1">
                          <a:effectLst/>
                          <a:latin typeface="inherit"/>
                        </a:rPr>
                        <a:t>kontrak</a:t>
                      </a:r>
                      <a:endParaRPr lang="en-US" sz="1700" b="0" dirty="0">
                        <a:effectLst/>
                        <a:latin typeface="inherit"/>
                      </a:endParaRPr>
                    </a:p>
                  </a:txBody>
                  <a:tcPr marL="106243" marR="106243" marT="53122" marB="531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72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5406" y="274638"/>
            <a:ext cx="5951394" cy="1143000"/>
          </a:xfrm>
        </p:spPr>
        <p:txBody>
          <a:bodyPr/>
          <a:lstStyle/>
          <a:p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Derivatif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merupakan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turunan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dari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“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utama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”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baik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bersifat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penyertaan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maupun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utang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turunan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berarti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turunan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langsung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dari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“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utama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”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maupun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turunan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selanjutnya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merupakan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kontrak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perjanjian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nilai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peluang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keuntungannya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terkait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kinerja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aset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lain.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Aset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lain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disebut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sebagai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underlying assets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</a:t>
            </a:r>
          </a:p>
          <a:p>
            <a:pPr fontAlgn="base"/>
            <a:endParaRPr lang="en-US" b="0" i="0" dirty="0">
              <a:solidFill>
                <a:srgbClr val="333333"/>
              </a:solidFill>
              <a:effectLst/>
              <a:latin typeface="Georgia"/>
            </a:endParaRPr>
          </a:p>
          <a:p>
            <a:pPr fontAlgn="base"/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Dalam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pengertian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lebih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khusus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merupakan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kontrak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finansial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antara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2 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dua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)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lebih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pihak-pihak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guna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memenuhi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janji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membeli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menjual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assets/commodities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dijadikan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sebagai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obyek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diperdagangkan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pada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waktu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harga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merupakan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kesepakatan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bersama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antara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pihak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penjual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pihak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pembeli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Adapun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nilai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masa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mendatang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dari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obyek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diperdagangkan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tersebut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sangat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dipengaruhi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oleh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instrumen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induknya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ada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di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spot market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35406" cy="199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35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Derivative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Securities:surat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berharga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diterbitkan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dijamin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berdasarkan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surat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berharga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yang lain.</a:t>
            </a:r>
          </a:p>
          <a:p>
            <a:pPr fontAlgn="base"/>
            <a:endParaRPr lang="en-US" b="0" i="0" dirty="0">
              <a:solidFill>
                <a:srgbClr val="000000"/>
              </a:solidFill>
              <a:effectLst/>
              <a:latin typeface="LiberationSans_1t_2"/>
            </a:endParaRPr>
          </a:p>
          <a:p>
            <a:pPr fontAlgn="base"/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Bentuk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derivatif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:</a:t>
            </a:r>
            <a:endParaRPr lang="en-US" dirty="0">
              <a:solidFill>
                <a:srgbClr val="000099"/>
              </a:solidFill>
              <a:latin typeface="OpenSymbol_1e_2"/>
            </a:endParaRPr>
          </a:p>
          <a:p>
            <a:pPr marL="514350" indent="-514350" fontAlgn="base"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Call Option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opsi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beli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):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hak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membeli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sejumlah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surat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berharga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saham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tertentu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jangka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waktu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tertentu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.</a:t>
            </a:r>
          </a:p>
          <a:p>
            <a:pPr marL="514350" indent="-514350" fontAlgn="base"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Put option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opsi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jual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):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hak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menjual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sejumlah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surat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berharga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saham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tertentu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jangka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waktu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tertentu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.</a:t>
            </a:r>
            <a:endParaRPr lang="en-US" dirty="0">
              <a:solidFill>
                <a:srgbClr val="000099"/>
              </a:solidFill>
              <a:latin typeface="OpenSymbol_1e_2"/>
            </a:endParaRPr>
          </a:p>
          <a:p>
            <a:pPr marL="514350" indent="-514350" fontAlgn="base"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Warrant: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hak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membeli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sejumlah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surat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berharga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saham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tertentu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jangka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waktu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tertentu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.</a:t>
            </a:r>
          </a:p>
          <a:p>
            <a:pPr marL="0" indent="0" fontAlgn="base">
              <a:buNone/>
            </a:pPr>
            <a:endParaRPr lang="en-US" dirty="0">
              <a:solidFill>
                <a:srgbClr val="000000"/>
              </a:solidFill>
              <a:latin typeface="LiberationSans_1t_2"/>
            </a:endParaRPr>
          </a:p>
          <a:p>
            <a:pPr marL="0" indent="0" fontAlgn="base">
              <a:buNone/>
            </a:pPr>
            <a:endParaRPr lang="en-US" b="0" i="0" dirty="0">
              <a:solidFill>
                <a:srgbClr val="000000"/>
              </a:solidFill>
              <a:effectLst/>
              <a:latin typeface="LiberationSans_1t_2"/>
            </a:endParaRPr>
          </a:p>
          <a:p>
            <a:pPr marL="0" indent="0" fontAlgn="base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Notes: warrant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serupa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call option,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membedakan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jangka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waktu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jatuh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temponya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. Call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optian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biasanya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jangka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waktu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bulanan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sedangkan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warrant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lebih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dari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 1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2"/>
              </a:rPr>
              <a:t>tahun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2"/>
              </a:rPr>
              <a:t>.</a:t>
            </a:r>
            <a:endParaRPr lang="en-US" b="0" i="0" dirty="0">
              <a:solidFill>
                <a:srgbClr val="16192B"/>
              </a:solidFill>
              <a:effectLst/>
              <a:latin typeface="inherit"/>
            </a:endParaRPr>
          </a:p>
          <a:p>
            <a:br>
              <a:rPr lang="en-US" b="0" i="0" dirty="0">
                <a:solidFill>
                  <a:srgbClr val="16192B"/>
                </a:solidFill>
                <a:effectLst/>
                <a:latin typeface="inherit"/>
              </a:rPr>
            </a:b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0080">
            <a:off x="6524157" y="432585"/>
            <a:ext cx="2105084" cy="1444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54376">
            <a:off x="461040" y="282781"/>
            <a:ext cx="1944611" cy="1282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48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Istilah</a:t>
            </a:r>
            <a:r>
              <a:rPr lang="en-US" dirty="0"/>
              <a:t> lain </a:t>
            </a:r>
            <a:r>
              <a:rPr lang="en-US" dirty="0" err="1"/>
              <a:t>Derivatif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Istilah-istilah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lain:</a:t>
            </a:r>
          </a:p>
          <a:p>
            <a:pPr fontAlgn="base"/>
            <a:endParaRPr lang="en-US" dirty="0">
              <a:solidFill>
                <a:srgbClr val="000099"/>
              </a:solidFill>
              <a:latin typeface="OpenSymbol_1e_2"/>
            </a:endParaRPr>
          </a:p>
          <a:p>
            <a:pPr marL="514350" indent="-514350" fontAlgn="base"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Exercise: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istilah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ini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digunakan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menunjukkan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pemegang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option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menggunakan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haknya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.</a:t>
            </a:r>
            <a:endParaRPr lang="en-US" dirty="0">
              <a:solidFill>
                <a:srgbClr val="000099"/>
              </a:solidFill>
              <a:latin typeface="OpenSymbol_1e_2"/>
            </a:endParaRPr>
          </a:p>
          <a:p>
            <a:pPr marL="514350" indent="-514350" fontAlgn="base"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Exercise price = strike price 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tertentu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telah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disepakati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sesuai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kontrak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membeli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menjual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surat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berharga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menggunakan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option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warrant.</a:t>
            </a:r>
            <a:endParaRPr lang="en-US" dirty="0">
              <a:solidFill>
                <a:srgbClr val="000099"/>
              </a:solidFill>
              <a:latin typeface="OpenSymbol_1e_2"/>
            </a:endParaRPr>
          </a:p>
          <a:p>
            <a:pPr marL="514350" indent="-514350" fontAlgn="base"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Exercise date: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tanggal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jatuh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tempo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atas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penggunaan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opsi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warrant.</a:t>
            </a:r>
            <a:endParaRPr lang="en-US" dirty="0">
              <a:solidFill>
                <a:srgbClr val="000099"/>
              </a:solidFill>
              <a:latin typeface="OpenSymbol_1e_2"/>
            </a:endParaRPr>
          </a:p>
          <a:p>
            <a:pPr marL="514350" indent="-514350" fontAlgn="base"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Premium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opsi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harga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dibayar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memperoleh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hak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Sans_1t_3"/>
              </a:rPr>
              <a:t>opsi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Sans_1t_3"/>
              </a:rPr>
              <a:t> (warrant).</a:t>
            </a:r>
            <a:endParaRPr lang="en-US" b="0" i="0" dirty="0">
              <a:solidFill>
                <a:srgbClr val="16192B"/>
              </a:solidFill>
              <a:effectLst/>
              <a:latin typeface="inherit"/>
            </a:endParaRPr>
          </a:p>
          <a:p>
            <a:pPr marL="0" indent="0">
              <a:buNone/>
            </a:pPr>
            <a:br>
              <a:rPr lang="en-US" b="0" i="0" dirty="0">
                <a:solidFill>
                  <a:srgbClr val="16192B"/>
                </a:solidFill>
                <a:effectLst/>
                <a:latin typeface="inherit"/>
              </a:rPr>
            </a:b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181600"/>
            <a:ext cx="2373581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7002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Derivatif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terdapat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di Bursa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keuangan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(financial derivative)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keuangan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merupakan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instrumen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mana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variabel-variabel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mendasarinya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instrumen-instrumen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keuangan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berupa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saham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obligasi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saham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indeks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obligasi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mata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uang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(currency)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tingkat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suku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bunga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instrumen-instrumen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keuangan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lainnya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</a:t>
            </a:r>
          </a:p>
          <a:p>
            <a:pPr fontAlgn="base"/>
            <a:endParaRPr lang="en-US" b="0" i="0" dirty="0">
              <a:solidFill>
                <a:srgbClr val="333333"/>
              </a:solidFill>
              <a:effectLst/>
              <a:latin typeface="Georgia"/>
            </a:endParaRPr>
          </a:p>
          <a:p>
            <a:pPr fontAlgn="base"/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Instrumen-instrumen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derivatif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sering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digunakan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oleh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para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pelaku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pasar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pemodal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dan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perusahaan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efek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)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sebagai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sarana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lindung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nilai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inherit"/>
              </a:rPr>
              <a:t>(hedging)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atas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portofolio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mereka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/>
              </a:rPr>
              <a:t>miliki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35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dirty="0"/>
              <a:t>UU No.8 </a:t>
            </a:r>
            <a:r>
              <a:rPr lang="en-US" dirty="0" err="1"/>
              <a:t>Tahun</a:t>
            </a:r>
            <a:r>
              <a:rPr lang="en-US" dirty="0"/>
              <a:t> 1995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Modal</a:t>
            </a:r>
          </a:p>
          <a:p>
            <a:pPr fontAlgn="base"/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no.45 </a:t>
            </a:r>
            <a:r>
              <a:rPr lang="en-US" dirty="0" err="1"/>
              <a:t>tahun</a:t>
            </a:r>
            <a:r>
              <a:rPr lang="en-US" dirty="0"/>
              <a:t> 1995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Modal.</a:t>
            </a:r>
          </a:p>
          <a:p>
            <a:pPr fontAlgn="base"/>
            <a:r>
              <a:rPr lang="en-US" dirty="0"/>
              <a:t>SK </a:t>
            </a:r>
            <a:r>
              <a:rPr lang="en-US" dirty="0" err="1"/>
              <a:t>Bapepam</a:t>
            </a:r>
            <a:r>
              <a:rPr lang="en-US" dirty="0"/>
              <a:t> No. Kep.07/PM/2003 </a:t>
            </a:r>
            <a:r>
              <a:rPr lang="en-US" dirty="0" err="1"/>
              <a:t>Tgl</a:t>
            </a:r>
            <a:r>
              <a:rPr lang="en-US" dirty="0"/>
              <a:t>. 20 </a:t>
            </a:r>
            <a:r>
              <a:rPr lang="en-US" dirty="0" err="1"/>
              <a:t>Februari</a:t>
            </a:r>
            <a:r>
              <a:rPr lang="en-US" dirty="0"/>
              <a:t> 2003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Berjangka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Efek</a:t>
            </a:r>
            <a:endParaRPr lang="en-US" dirty="0"/>
          </a:p>
          <a:p>
            <a:pPr fontAlgn="base"/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Bapepam</a:t>
            </a:r>
            <a:r>
              <a:rPr lang="en-US" dirty="0"/>
              <a:t> No. III. E. 1 </a:t>
            </a:r>
            <a:r>
              <a:rPr lang="en-US" dirty="0" err="1"/>
              <a:t>tgl</a:t>
            </a:r>
            <a:r>
              <a:rPr lang="en-US" dirty="0"/>
              <a:t>. 31 </a:t>
            </a:r>
            <a:r>
              <a:rPr lang="en-US" dirty="0" err="1"/>
              <a:t>Okt</a:t>
            </a:r>
            <a:r>
              <a:rPr lang="en-US" dirty="0"/>
              <a:t> 2003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Berjangka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Efek</a:t>
            </a:r>
            <a:endParaRPr lang="en-US" dirty="0"/>
          </a:p>
          <a:p>
            <a:pPr fontAlgn="base"/>
            <a:r>
              <a:rPr lang="en-US" dirty="0"/>
              <a:t>SE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Bapepam</a:t>
            </a:r>
            <a:r>
              <a:rPr lang="en-US" dirty="0"/>
              <a:t> No. SE-01/PM/2002 </a:t>
            </a:r>
            <a:r>
              <a:rPr lang="en-US" dirty="0" err="1"/>
              <a:t>tgl</a:t>
            </a:r>
            <a:r>
              <a:rPr lang="en-US" dirty="0"/>
              <a:t>. 25 </a:t>
            </a:r>
            <a:r>
              <a:rPr lang="en-US" dirty="0" err="1"/>
              <a:t>Februari</a:t>
            </a:r>
            <a:r>
              <a:rPr lang="en-US" dirty="0"/>
              <a:t> 2002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Berjangka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MKBD Perusahaan </a:t>
            </a:r>
            <a:r>
              <a:rPr lang="en-US" dirty="0" err="1"/>
              <a:t>Efek</a:t>
            </a:r>
            <a:endParaRPr lang="en-US" dirty="0"/>
          </a:p>
          <a:p>
            <a:pPr fontAlgn="base"/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Bapepam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S-356/PM/2004 </a:t>
            </a:r>
            <a:r>
              <a:rPr lang="en-US" dirty="0" err="1"/>
              <a:t>tanggal</a:t>
            </a:r>
            <a:r>
              <a:rPr lang="en-US" dirty="0"/>
              <a:t> 18 </a:t>
            </a:r>
            <a:r>
              <a:rPr lang="en-US" dirty="0" err="1"/>
              <a:t>Pebruari</a:t>
            </a:r>
            <a:r>
              <a:rPr lang="en-US" dirty="0"/>
              <a:t> 2004 </a:t>
            </a:r>
            <a:r>
              <a:rPr lang="en-US" dirty="0" err="1"/>
              <a:t>perihal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KBIE-LN (DJIA &amp; DJ Japan Titans 100)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51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dirty="0"/>
              <a:t>Beberapa Jenis Produk Turunan yang diperdagangkan di BEI: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Saham</a:t>
            </a:r>
            <a:endParaRPr lang="en-US" dirty="0"/>
          </a:p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Berjangka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LQ 45</a:t>
            </a:r>
          </a:p>
          <a:p>
            <a:r>
              <a:rPr lang="en-US" dirty="0"/>
              <a:t>Mini LQ Futures</a:t>
            </a:r>
          </a:p>
          <a:p>
            <a:r>
              <a:rPr lang="en-US" dirty="0"/>
              <a:t>LQ 45 Futures </a:t>
            </a:r>
            <a:r>
              <a:rPr lang="en-US" dirty="0" err="1"/>
              <a:t>Periodik</a:t>
            </a:r>
            <a:endParaRPr lang="en-US" dirty="0"/>
          </a:p>
          <a:p>
            <a:r>
              <a:rPr lang="en-US" dirty="0"/>
              <a:t>Japan (JP) Futures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199" y="3810000"/>
            <a:ext cx="3688531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11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Saham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en-US" dirty="0"/>
              <a:t>Option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(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asset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  Option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diperdagangkan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Chicago Board Exchange (CBOE)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1973.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KOS (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en-US" dirty="0"/>
              <a:t> (</a:t>
            </a:r>
            <a:r>
              <a:rPr lang="en-US" i="1" dirty="0"/>
              <a:t>call option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(</a:t>
            </a:r>
            <a:r>
              <a:rPr lang="en-US" i="1" dirty="0"/>
              <a:t>put option</a:t>
            </a:r>
            <a:r>
              <a:rPr lang="en-US" dirty="0"/>
              <a:t>) </a:t>
            </a:r>
            <a:r>
              <a:rPr lang="en-US" dirty="0" err="1"/>
              <a:t>atas</a:t>
            </a:r>
            <a:r>
              <a:rPr lang="en-US" dirty="0"/>
              <a:t> </a:t>
            </a:r>
            <a:r>
              <a:rPr lang="en-US" i="1" dirty="0"/>
              <a:t>Underlying Stock</a:t>
            </a:r>
            <a:r>
              <a:rPr lang="en-US" dirty="0"/>
              <a:t> (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tercatat</a:t>
            </a:r>
            <a:r>
              <a:rPr lang="en-US" dirty="0"/>
              <a:t>,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 KOS)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i="1" dirty="0"/>
              <a:t>Strike Price</a:t>
            </a:r>
            <a:r>
              <a:rPr lang="en-US" dirty="0"/>
              <a:t> (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Bursa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 KOS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 </a:t>
            </a:r>
            <a:r>
              <a:rPr lang="en-US" i="1" dirty="0"/>
              <a:t>Exercise) 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i="1" dirty="0"/>
              <a:t>Call Option</a:t>
            </a:r>
            <a:r>
              <a:rPr lang="en-US" dirty="0"/>
              <a:t> 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(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(</a:t>
            </a:r>
            <a:r>
              <a:rPr lang="en-US" i="1" dirty="0"/>
              <a:t>taker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Sebaliknya</a:t>
            </a:r>
            <a:r>
              <a:rPr lang="en-US" dirty="0"/>
              <a:t>, </a:t>
            </a:r>
            <a:r>
              <a:rPr lang="en-US" i="1" dirty="0"/>
              <a:t>Put Option</a:t>
            </a:r>
            <a:r>
              <a:rPr lang="en-US" dirty="0"/>
              <a:t> 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(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(</a:t>
            </a:r>
            <a:r>
              <a:rPr lang="en-US" i="1" dirty="0"/>
              <a:t>taker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fontAlgn="base"/>
            <a:endParaRPr lang="en-US" dirty="0"/>
          </a:p>
          <a:p>
            <a:pPr fontAlgn="base"/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(</a:t>
            </a:r>
            <a:r>
              <a:rPr lang="en-US" i="1" dirty="0"/>
              <a:t>taker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</a:t>
            </a:r>
            <a:r>
              <a:rPr lang="en-US" dirty="0"/>
              <a:t>-</a:t>
            </a:r>
            <a:r>
              <a:rPr lang="en-US" i="1" dirty="0"/>
              <a:t>exercise</a:t>
            </a:r>
            <a:r>
              <a:rPr lang="en-US" dirty="0"/>
              <a:t> </a:t>
            </a:r>
            <a:r>
              <a:rPr lang="en-US" dirty="0" err="1"/>
              <a:t>haknya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 </a:t>
            </a:r>
            <a:r>
              <a:rPr lang="en-US" i="1" dirty="0"/>
              <a:t>taker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</a:t>
            </a:r>
            <a:r>
              <a:rPr lang="en-US" dirty="0"/>
              <a:t>-exercise </a:t>
            </a:r>
            <a:r>
              <a:rPr lang="en-US" dirty="0" err="1"/>
              <a:t>haknya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441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Saham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579045"/>
              </p:ext>
            </p:extLst>
          </p:nvPr>
        </p:nvGraphicFramePr>
        <p:xfrm>
          <a:off x="1066800" y="1447797"/>
          <a:ext cx="7086600" cy="4953002"/>
        </p:xfrm>
        <a:graphic>
          <a:graphicData uri="http://schemas.openxmlformats.org/drawingml/2006/table">
            <a:tbl>
              <a:tblPr/>
              <a:tblGrid>
                <a:gridCol w="3374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2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45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Satuan Perdagangan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1 Kontrak = 10.000 opsi saham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5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Masa Berlaku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1,2 dan 3 bulan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63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Pelaksanaan Hak (exercise)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sz="1100" b="0">
                          <a:effectLst/>
                          <a:latin typeface="inherit"/>
                        </a:rPr>
                        <a:t>Metode Amerika (Setiap saat dalam jam tertentu di hari bursa, selama masa berlaku KOS)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72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Penyelesaian Pelaksanaan Hak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 Secara tunai pada T+1, dengan pedoman:</a:t>
                      </a:r>
                    </a:p>
                    <a:p>
                      <a:pPr algn="l" fontAlgn="base">
                        <a:buFont typeface="Arial"/>
                        <a:buChar char="§"/>
                      </a:pPr>
                      <a:r>
                        <a:rPr lang="en-US" sz="1100" b="0">
                          <a:effectLst/>
                          <a:latin typeface="inherit"/>
                        </a:rPr>
                        <a:t>call option = WMA – strike price</a:t>
                      </a:r>
                    </a:p>
                    <a:p>
                      <a:pPr algn="l" fontAlgn="base">
                        <a:buFont typeface="Arial"/>
                        <a:buChar char="§"/>
                      </a:pPr>
                      <a:r>
                        <a:rPr lang="en-US" sz="1100" b="0">
                          <a:effectLst/>
                          <a:latin typeface="inherit"/>
                        </a:rPr>
                        <a:t>put option = strike price – WMA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45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Margin Awal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 Rp 3.000.000 per kontrak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263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WMA (</a:t>
                      </a:r>
                      <a:r>
                        <a:rPr lang="en-US" sz="1100" b="0" i="1">
                          <a:effectLst/>
                          <a:latin typeface="inherit"/>
                        </a:rPr>
                        <a:t>weighted moving average</a:t>
                      </a:r>
                      <a:r>
                        <a:rPr lang="en-US" sz="1100" b="0">
                          <a:effectLst/>
                          <a:latin typeface="inherit"/>
                        </a:rPr>
                        <a:t>)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Adalah rata-rata tertimbang dari saham acuan opsi selama 30 menit dan akan muncul setelah 15 menit berikutnya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8813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 i="1">
                          <a:effectLst/>
                          <a:latin typeface="inherit"/>
                        </a:rPr>
                        <a:t>Strike Price</a:t>
                      </a:r>
                      <a:endParaRPr lang="en-US" sz="1100" b="0">
                        <a:effectLst/>
                        <a:latin typeface="inherit"/>
                      </a:endParaRP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>
                          <a:effectLst/>
                          <a:latin typeface="inherit"/>
                        </a:rPr>
                        <a:t>Adalah harga tebus (</a:t>
                      </a:r>
                      <a:r>
                        <a:rPr lang="en-US" sz="1100" b="0" i="1">
                          <a:effectLst/>
                          <a:latin typeface="inherit"/>
                        </a:rPr>
                        <a:t>exercise price</a:t>
                      </a:r>
                      <a:r>
                        <a:rPr lang="en-US" sz="1100" b="0">
                          <a:effectLst/>
                          <a:latin typeface="inherit"/>
                        </a:rPr>
                        <a:t>) untuk setiap seri KOS yang ditetapkan 7 seri untuk call option dan 7 seri untuk put option berdasarkan closing price saham acuan opsi saham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8813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 i="1">
                          <a:effectLst/>
                          <a:latin typeface="inherit"/>
                        </a:rPr>
                        <a:t>Automatic exercise</a:t>
                      </a:r>
                      <a:endParaRPr lang="en-US" sz="1100" b="0">
                        <a:effectLst/>
                        <a:latin typeface="inherit"/>
                      </a:endParaRP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0" dirty="0" err="1">
                          <a:effectLst/>
                          <a:latin typeface="inherit"/>
                        </a:rPr>
                        <a:t>Diberlakukan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0" dirty="0" err="1">
                          <a:effectLst/>
                          <a:latin typeface="inherit"/>
                        </a:rPr>
                        <a:t>apabila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:</a:t>
                      </a:r>
                      <a:br>
                        <a:rPr lang="en-US" sz="1100" b="0" dirty="0">
                          <a:effectLst/>
                          <a:latin typeface="inherit"/>
                        </a:rPr>
                      </a:br>
                      <a:r>
                        <a:rPr lang="en-US" sz="1100" b="0" dirty="0">
                          <a:effectLst/>
                          <a:latin typeface="inherit"/>
                        </a:rPr>
                        <a:t>110% </a:t>
                      </a:r>
                      <a:r>
                        <a:rPr lang="en-US" sz="1100" b="0" dirty="0" err="1">
                          <a:effectLst/>
                          <a:latin typeface="inherit"/>
                        </a:rPr>
                        <a:t>dari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100" b="0" i="1" dirty="0">
                          <a:effectLst/>
                          <a:latin typeface="inherit"/>
                        </a:rPr>
                        <a:t>strike call option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, </a:t>
                      </a:r>
                      <a:r>
                        <a:rPr lang="en-US" sz="1100" b="0" dirty="0" err="1">
                          <a:effectLst/>
                          <a:latin typeface="inherit"/>
                        </a:rPr>
                        <a:t>jika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 WMA price</a:t>
                      </a:r>
                      <a:br>
                        <a:rPr lang="en-US" sz="1100" b="0" dirty="0">
                          <a:effectLst/>
                          <a:latin typeface="inherit"/>
                        </a:rPr>
                      </a:br>
                      <a:r>
                        <a:rPr lang="en-US" sz="1100" b="0" dirty="0">
                          <a:effectLst/>
                          <a:latin typeface="inherit"/>
                        </a:rPr>
                        <a:t>90% </a:t>
                      </a:r>
                      <a:r>
                        <a:rPr lang="en-US" sz="1100" b="0" dirty="0" err="1">
                          <a:effectLst/>
                          <a:latin typeface="inherit"/>
                        </a:rPr>
                        <a:t>dari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100" b="0" i="1" dirty="0">
                          <a:effectLst/>
                          <a:latin typeface="inherit"/>
                        </a:rPr>
                        <a:t>strike price put option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, </a:t>
                      </a:r>
                      <a:r>
                        <a:rPr lang="en-US" sz="1100" b="0" dirty="0" err="1">
                          <a:effectLst/>
                          <a:latin typeface="inherit"/>
                        </a:rPr>
                        <a:t>jika</a:t>
                      </a:r>
                      <a:r>
                        <a:rPr lang="en-US" sz="1100" b="0" dirty="0">
                          <a:effectLst/>
                          <a:latin typeface="inherit"/>
                        </a:rPr>
                        <a:t> WMA</a:t>
                      </a:r>
                    </a:p>
                  </a:txBody>
                  <a:tcPr marL="71613" marR="71613" marT="35807" marB="3580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49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1719</Words>
  <Application>Microsoft Office PowerPoint</Application>
  <PresentationFormat>On-screen Show (4:3)</PresentationFormat>
  <Paragraphs>175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Georgia</vt:lpstr>
      <vt:lpstr>Helvetica Neue</vt:lpstr>
      <vt:lpstr>inherit</vt:lpstr>
      <vt:lpstr>LiberationSans_1t_2</vt:lpstr>
      <vt:lpstr>LiberationSans_1t_3</vt:lpstr>
      <vt:lpstr>OpenSymbol_1e_2</vt:lpstr>
      <vt:lpstr>Wingdings</vt:lpstr>
      <vt:lpstr>Office Theme</vt:lpstr>
      <vt:lpstr>SURAT BERHARGA DERIVATIF  </vt:lpstr>
      <vt:lpstr>Mengenal Derivatif</vt:lpstr>
      <vt:lpstr>Definisi</vt:lpstr>
      <vt:lpstr>Istilah lain Derivatif</vt:lpstr>
      <vt:lpstr>Derivatif Keuangan</vt:lpstr>
      <vt:lpstr>Dasar Hukum</vt:lpstr>
      <vt:lpstr>Beberapa Jenis Produk Turunan yang diperdagangkan di BEI:</vt:lpstr>
      <vt:lpstr>Kontrak Opsi Saham</vt:lpstr>
      <vt:lpstr>Karakteristik Kontrak Opsi Saham</vt:lpstr>
      <vt:lpstr>Karakteristik Kontrak Opsi Saham</vt:lpstr>
      <vt:lpstr>Kontrak Berjangka Indeks LQ 45 Futures</vt:lpstr>
      <vt:lpstr>Spesifikasi LQ 45 Futures</vt:lpstr>
      <vt:lpstr>Mini LQ 45 Futures</vt:lpstr>
      <vt:lpstr>Spesifikasi Mini LQ 45 Futures</vt:lpstr>
      <vt:lpstr>LQ 45 Futures Periodik</vt:lpstr>
      <vt:lpstr>Spesifikasi LQ 45 Periodik</vt:lpstr>
      <vt:lpstr>Japan (JP) Futures</vt:lpstr>
      <vt:lpstr>Spesifikasi Kontrak JP Futures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SURAT BERHARGA DERIVATIF</dc:title>
  <dc:creator>ismail - [2010]</dc:creator>
  <cp:lastModifiedBy>aderina harahap</cp:lastModifiedBy>
  <cp:revision>5</cp:revision>
  <dcterms:created xsi:type="dcterms:W3CDTF">2020-06-10T22:41:28Z</dcterms:created>
  <dcterms:modified xsi:type="dcterms:W3CDTF">2026-04-14T02:14:27Z</dcterms:modified>
</cp:coreProperties>
</file>