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charset="0"/>
      <p:regular r:id="rId17"/>
    </p:embeddedFont>
    <p:embeddedFont>
      <p:font typeface="Arimo Bold" panose="020B0604020202020204" charset="0"/>
      <p:regular r:id="rId18"/>
    </p:embeddedFont>
    <p:embeddedFont>
      <p:font typeface="Arimo Bold Italics" panose="020B0604020202020204" charset="0"/>
      <p:regular r:id="rId19"/>
    </p:embeddedFont>
    <p:embeddedFont>
      <p:font typeface="Baloo" panose="020B0604020202020204" charset="0"/>
      <p:regular r:id="rId20"/>
    </p:embeddedFont>
    <p:embeddedFont>
      <p:font typeface="Calibri" panose="020F0502020204030204" pitchFamily="34" charset="0"/>
      <p:regular r:id="rId21"/>
      <p:bold r:id="rId22"/>
      <p:italic r:id="rId23"/>
      <p:boldItalic r:id="rId24"/>
    </p:embeddedFont>
    <p:embeddedFont>
      <p:font typeface="Open Sans Bold" panose="020B0604020202020204" charset="0"/>
      <p:regular r:id="rId25"/>
    </p:embeddedFont>
    <p:embeddedFont>
      <p:font typeface="Open Sans Bold Italics" panose="020B0604020202020204" charset="0"/>
      <p:regular r:id="rId26"/>
    </p:embeddedFont>
    <p:embeddedFont>
      <p:font typeface="Poppins Bold" panose="020B0604020202020204" charset="0"/>
      <p:regular r:id="rId27"/>
    </p:embeddedFont>
    <p:embeddedFont>
      <p:font typeface="Roboto Bold" panose="020B0604020202020204" charset="0"/>
      <p:regular r:id="rId28"/>
    </p:embeddedFont>
    <p:embeddedFont>
      <p:font typeface="TT Rounds Condensed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47298" y="-598198"/>
            <a:ext cx="9417999" cy="10308837"/>
            <a:chOff x="0" y="0"/>
            <a:chExt cx="12557332" cy="13745116"/>
          </a:xfrm>
        </p:grpSpPr>
        <p:sp>
          <p:nvSpPr>
            <p:cNvPr id="3" name="Freeform 3"/>
            <p:cNvSpPr/>
            <p:nvPr/>
          </p:nvSpPr>
          <p:spPr>
            <a:xfrm>
              <a:off x="0" y="0"/>
              <a:ext cx="12557379" cy="13745083"/>
            </a:xfrm>
            <a:custGeom>
              <a:avLst/>
              <a:gdLst/>
              <a:ahLst/>
              <a:cxnLst/>
              <a:rect l="l" t="t" r="r" b="b"/>
              <a:pathLst>
                <a:path w="12557379" h="13745083">
                  <a:moveTo>
                    <a:pt x="0" y="6278626"/>
                  </a:moveTo>
                  <a:cubicBezTo>
                    <a:pt x="0" y="2811018"/>
                    <a:pt x="2811018" y="0"/>
                    <a:pt x="6278626" y="0"/>
                  </a:cubicBezTo>
                  <a:cubicBezTo>
                    <a:pt x="9746235" y="0"/>
                    <a:pt x="12557379" y="2811018"/>
                    <a:pt x="12557379" y="6278626"/>
                  </a:cubicBezTo>
                  <a:lnTo>
                    <a:pt x="12557379" y="7466457"/>
                  </a:lnTo>
                  <a:cubicBezTo>
                    <a:pt x="12557379" y="10934065"/>
                    <a:pt x="9746362" y="13745083"/>
                    <a:pt x="6278753" y="13745083"/>
                  </a:cubicBezTo>
                  <a:cubicBezTo>
                    <a:pt x="2811145" y="13745083"/>
                    <a:pt x="0" y="10934065"/>
                    <a:pt x="0" y="7466457"/>
                  </a:cubicBezTo>
                  <a:close/>
                </a:path>
              </a:pathLst>
            </a:custGeom>
            <a:blipFill>
              <a:blip r:embed="rId3"/>
              <a:stretch>
                <a:fillRect l="-42919" r="-42918"/>
              </a:stretch>
            </a:blipFill>
          </p:spPr>
        </p:sp>
      </p:grpSp>
      <p:grpSp>
        <p:nvGrpSpPr>
          <p:cNvPr id="4" name="Group 4"/>
          <p:cNvGrpSpPr/>
          <p:nvPr/>
        </p:nvGrpSpPr>
        <p:grpSpPr>
          <a:xfrm>
            <a:off x="16074136" y="-88005"/>
            <a:ext cx="2605500" cy="2605500"/>
            <a:chOff x="0" y="0"/>
            <a:chExt cx="3474000" cy="3474000"/>
          </a:xfrm>
        </p:grpSpPr>
        <p:sp>
          <p:nvSpPr>
            <p:cNvPr id="5" name="Freeform 5"/>
            <p:cNvSpPr/>
            <p:nvPr/>
          </p:nvSpPr>
          <p:spPr>
            <a:xfrm>
              <a:off x="0" y="-136525"/>
              <a:ext cx="2965323" cy="3747135"/>
            </a:xfrm>
            <a:custGeom>
              <a:avLst/>
              <a:gdLst/>
              <a:ahLst/>
              <a:cxnLst/>
              <a:rect l="l" t="t" r="r" b="b"/>
              <a:pathLst>
                <a:path w="2965323" h="3747135">
                  <a:moveTo>
                    <a:pt x="2965196" y="3101721"/>
                  </a:moveTo>
                  <a:cubicBezTo>
                    <a:pt x="2468372" y="3598545"/>
                    <a:pt x="1721231" y="3747135"/>
                    <a:pt x="1072261" y="3478276"/>
                  </a:cubicBezTo>
                  <a:cubicBezTo>
                    <a:pt x="423291" y="3209417"/>
                    <a:pt x="0" y="2576068"/>
                    <a:pt x="0" y="1873504"/>
                  </a:cubicBezTo>
                  <a:cubicBezTo>
                    <a:pt x="0" y="1170940"/>
                    <a:pt x="423291" y="537464"/>
                    <a:pt x="1072388" y="268732"/>
                  </a:cubicBezTo>
                  <a:cubicBezTo>
                    <a:pt x="1721485" y="0"/>
                    <a:pt x="2468626" y="148590"/>
                    <a:pt x="2965323" y="645414"/>
                  </a:cubicBezTo>
                  <a:close/>
                </a:path>
              </a:pathLst>
            </a:custGeom>
            <a:solidFill>
              <a:srgbClr val="00E1FF">
                <a:alpha val="21569"/>
              </a:srgbClr>
            </a:solidFill>
          </p:spPr>
        </p:sp>
      </p:grpSp>
      <p:grpSp>
        <p:nvGrpSpPr>
          <p:cNvPr id="6" name="Group 6"/>
          <p:cNvGrpSpPr/>
          <p:nvPr/>
        </p:nvGrpSpPr>
        <p:grpSpPr>
          <a:xfrm>
            <a:off x="217289" y="1642749"/>
            <a:ext cx="15340437" cy="3475506"/>
            <a:chOff x="0" y="0"/>
            <a:chExt cx="20453916" cy="4634009"/>
          </a:xfrm>
        </p:grpSpPr>
        <p:sp>
          <p:nvSpPr>
            <p:cNvPr id="7" name="Freeform 7"/>
            <p:cNvSpPr/>
            <p:nvPr/>
          </p:nvSpPr>
          <p:spPr>
            <a:xfrm>
              <a:off x="0" y="0"/>
              <a:ext cx="20453831" cy="4634066"/>
            </a:xfrm>
            <a:custGeom>
              <a:avLst/>
              <a:gdLst/>
              <a:ahLst/>
              <a:cxnLst/>
              <a:rect l="l" t="t" r="r" b="b"/>
              <a:pathLst>
                <a:path w="20453831" h="4634066">
                  <a:moveTo>
                    <a:pt x="0" y="0"/>
                  </a:moveTo>
                  <a:lnTo>
                    <a:pt x="20453831" y="0"/>
                  </a:lnTo>
                  <a:lnTo>
                    <a:pt x="20453831" y="4634066"/>
                  </a:lnTo>
                  <a:lnTo>
                    <a:pt x="0" y="4634066"/>
                  </a:lnTo>
                  <a:close/>
                </a:path>
              </a:pathLst>
            </a:custGeom>
            <a:solidFill>
              <a:srgbClr val="FFFFFF"/>
            </a:solidFill>
          </p:spPr>
        </p:sp>
        <p:sp>
          <p:nvSpPr>
            <p:cNvPr id="8" name="TextBox 8"/>
            <p:cNvSpPr txBox="1"/>
            <p:nvPr/>
          </p:nvSpPr>
          <p:spPr>
            <a:xfrm>
              <a:off x="0" y="-9525"/>
              <a:ext cx="20453916" cy="4643534"/>
            </a:xfrm>
            <a:prstGeom prst="rect">
              <a:avLst/>
            </a:prstGeom>
          </p:spPr>
          <p:txBody>
            <a:bodyPr lIns="50800" tIns="50800" rIns="50800" bIns="50800" rtlCol="0" anchor="t"/>
            <a:lstStyle/>
            <a:p>
              <a:pPr algn="l">
                <a:lnSpc>
                  <a:spcPts val="7920"/>
                </a:lnSpc>
              </a:pPr>
              <a:r>
                <a:rPr lang="en-US" sz="6600" b="1" spc="59">
                  <a:solidFill>
                    <a:srgbClr val="323F4F"/>
                  </a:solidFill>
                  <a:latin typeface="TT Rounds Condensed Bold"/>
                  <a:ea typeface="TT Rounds Condensed Bold"/>
                  <a:cs typeface="TT Rounds Condensed Bold"/>
                  <a:sym typeface="TT Rounds Condensed Bold"/>
                </a:rPr>
                <a:t>MEMAHAMI PERENCANAAN PERPAJAKAN</a:t>
              </a:r>
            </a:p>
            <a:p>
              <a:pPr algn="l">
                <a:lnSpc>
                  <a:spcPts val="7920"/>
                </a:lnSpc>
              </a:pPr>
              <a:endParaRPr lang="en-US" sz="6600" b="1" spc="59">
                <a:solidFill>
                  <a:srgbClr val="323F4F"/>
                </a:solidFill>
                <a:latin typeface="TT Rounds Condensed Bold"/>
                <a:ea typeface="TT Rounds Condensed Bold"/>
                <a:cs typeface="TT Rounds Condensed Bold"/>
                <a:sym typeface="TT Rounds Condensed Bold"/>
              </a:endParaRPr>
            </a:p>
            <a:p>
              <a:pPr algn="ctr">
                <a:lnSpc>
                  <a:spcPts val="7920"/>
                </a:lnSpc>
              </a:pPr>
              <a:endParaRPr lang="en-US" sz="6600" b="1" spc="59">
                <a:solidFill>
                  <a:srgbClr val="323F4F"/>
                </a:solidFill>
                <a:latin typeface="TT Rounds Condensed Bold"/>
                <a:ea typeface="TT Rounds Condensed Bold"/>
                <a:cs typeface="TT Rounds Condensed Bold"/>
                <a:sym typeface="TT Rounds Condensed Bold"/>
              </a:endParaRPr>
            </a:p>
          </p:txBody>
        </p:sp>
      </p:grpSp>
      <p:sp>
        <p:nvSpPr>
          <p:cNvPr id="9" name="TextBox 9"/>
          <p:cNvSpPr txBox="1"/>
          <p:nvPr/>
        </p:nvSpPr>
        <p:spPr>
          <a:xfrm>
            <a:off x="-2348547" y="3959881"/>
            <a:ext cx="12980224" cy="702895"/>
          </a:xfrm>
          <a:prstGeom prst="rect">
            <a:avLst/>
          </a:prstGeom>
        </p:spPr>
        <p:txBody>
          <a:bodyPr lIns="0" tIns="0" rIns="0" bIns="0" rtlCol="0" anchor="t">
            <a:spAutoFit/>
          </a:bodyPr>
          <a:lstStyle/>
          <a:p>
            <a:pPr algn="ctr">
              <a:lnSpc>
                <a:spcPts val="5040"/>
              </a:lnSpc>
            </a:pPr>
            <a:r>
              <a:rPr lang="en-US" sz="4200" b="1" spc="39">
                <a:solidFill>
                  <a:srgbClr val="000000"/>
                </a:solidFill>
                <a:latin typeface="TT Rounds Condensed Bold"/>
                <a:ea typeface="TT Rounds Condensed Bold"/>
                <a:cs typeface="TT Rounds Condensed Bold"/>
                <a:sym typeface="TT Rounds Condensed Bold"/>
              </a:rPr>
              <a:t>- Semester Ganjil T.A 2024/2025 -</a:t>
            </a:r>
          </a:p>
        </p:txBody>
      </p:sp>
      <p:sp>
        <p:nvSpPr>
          <p:cNvPr id="10" name="Freeform 10"/>
          <p:cNvSpPr/>
          <p:nvPr/>
        </p:nvSpPr>
        <p:spPr>
          <a:xfrm>
            <a:off x="13327040" y="9746250"/>
            <a:ext cx="4981432" cy="543442"/>
          </a:xfrm>
          <a:custGeom>
            <a:avLst/>
            <a:gdLst/>
            <a:ahLst/>
            <a:cxnLst/>
            <a:rect l="l" t="t" r="r" b="b"/>
            <a:pathLst>
              <a:path w="4981432" h="543442">
                <a:moveTo>
                  <a:pt x="0" y="0"/>
                </a:moveTo>
                <a:lnTo>
                  <a:pt x="4981432" y="0"/>
                </a:lnTo>
                <a:lnTo>
                  <a:pt x="4981432" y="543442"/>
                </a:lnTo>
                <a:lnTo>
                  <a:pt x="0" y="543442"/>
                </a:lnTo>
                <a:lnTo>
                  <a:pt x="0" y="0"/>
                </a:lnTo>
                <a:close/>
              </a:path>
            </a:pathLst>
          </a:custGeom>
          <a:blipFill>
            <a:blip r:embed="rId4"/>
            <a:stretch>
              <a:fillRect l="-279857" t="-1027086" r="-304792" b="-2401329"/>
            </a:stretch>
          </a:blipFill>
        </p:spPr>
      </p:sp>
      <p:grpSp>
        <p:nvGrpSpPr>
          <p:cNvPr id="11" name="Group 11"/>
          <p:cNvGrpSpPr/>
          <p:nvPr/>
        </p:nvGrpSpPr>
        <p:grpSpPr>
          <a:xfrm>
            <a:off x="-28575" y="9738092"/>
            <a:ext cx="13346091" cy="559758"/>
            <a:chOff x="0" y="0"/>
            <a:chExt cx="17794788" cy="746344"/>
          </a:xfrm>
        </p:grpSpPr>
        <p:sp>
          <p:nvSpPr>
            <p:cNvPr id="12" name="Freeform 12"/>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13" name="Freeform 13"/>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4" name="TextBox 14"/>
            <p:cNvSpPr txBox="1"/>
            <p:nvPr/>
          </p:nvSpPr>
          <p:spPr>
            <a:xfrm>
              <a:off x="0" y="-9525"/>
              <a:ext cx="17794788" cy="755869"/>
            </a:xfrm>
            <a:prstGeom prst="rect">
              <a:avLst/>
            </a:prstGeom>
          </p:spPr>
          <p:txBody>
            <a:bodyPr lIns="50800" tIns="50800" rIns="50800" bIns="50800" rtlCol="0" anchor="ctr"/>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id="15" name="TextBox 15"/>
          <p:cNvSpPr txBox="1"/>
          <p:nvPr/>
        </p:nvSpPr>
        <p:spPr>
          <a:xfrm>
            <a:off x="14711077" y="9782425"/>
            <a:ext cx="2404878"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darmajaya.ac.id</a:t>
            </a:r>
          </a:p>
        </p:txBody>
      </p:sp>
      <p:grpSp>
        <p:nvGrpSpPr>
          <p:cNvPr id="16" name="Group 16"/>
          <p:cNvGrpSpPr/>
          <p:nvPr/>
        </p:nvGrpSpPr>
        <p:grpSpPr>
          <a:xfrm rot="-5400000">
            <a:off x="5366708" y="-389766"/>
            <a:ext cx="2593622" cy="2605500"/>
            <a:chOff x="0" y="0"/>
            <a:chExt cx="3458162" cy="3474000"/>
          </a:xfrm>
        </p:grpSpPr>
        <p:sp>
          <p:nvSpPr>
            <p:cNvPr id="17" name="Freeform 17"/>
            <p:cNvSpPr/>
            <p:nvPr/>
          </p:nvSpPr>
          <p:spPr>
            <a:xfrm>
              <a:off x="0" y="-136906"/>
              <a:ext cx="2954655" cy="3747770"/>
            </a:xfrm>
            <a:custGeom>
              <a:avLst/>
              <a:gdLst/>
              <a:ahLst/>
              <a:cxnLst/>
              <a:rect l="l" t="t" r="r" b="b"/>
              <a:pathLst>
                <a:path w="2954655" h="3747770">
                  <a:moveTo>
                    <a:pt x="2954528" y="3099308"/>
                  </a:moveTo>
                  <a:cubicBezTo>
                    <a:pt x="2460625" y="3597783"/>
                    <a:pt x="1716278" y="3747770"/>
                    <a:pt x="1069213" y="3479419"/>
                  </a:cubicBezTo>
                  <a:cubicBezTo>
                    <a:pt x="422148" y="3211068"/>
                    <a:pt x="0" y="2577084"/>
                    <a:pt x="0" y="1873885"/>
                  </a:cubicBezTo>
                  <a:cubicBezTo>
                    <a:pt x="0" y="1170686"/>
                    <a:pt x="422148" y="536702"/>
                    <a:pt x="1069340" y="268351"/>
                  </a:cubicBezTo>
                  <a:cubicBezTo>
                    <a:pt x="1716532" y="0"/>
                    <a:pt x="2460752" y="150114"/>
                    <a:pt x="2954655" y="648589"/>
                  </a:cubicBezTo>
                  <a:close/>
                </a:path>
              </a:pathLst>
            </a:custGeom>
            <a:solidFill>
              <a:srgbClr val="00E1FF">
                <a:alpha val="21569"/>
              </a:srgbClr>
            </a:solidFill>
          </p:spPr>
        </p:sp>
      </p:grpSp>
      <p:grpSp>
        <p:nvGrpSpPr>
          <p:cNvPr id="18" name="Group 18"/>
          <p:cNvGrpSpPr/>
          <p:nvPr/>
        </p:nvGrpSpPr>
        <p:grpSpPr>
          <a:xfrm rot="-5400000">
            <a:off x="7220461" y="-278280"/>
            <a:ext cx="1491613" cy="1662310"/>
            <a:chOff x="0" y="0"/>
            <a:chExt cx="1988818" cy="2216414"/>
          </a:xfrm>
        </p:grpSpPr>
        <p:sp>
          <p:nvSpPr>
            <p:cNvPr id="19" name="Freeform 19"/>
            <p:cNvSpPr/>
            <p:nvPr/>
          </p:nvSpPr>
          <p:spPr>
            <a:xfrm>
              <a:off x="0" y="-90805"/>
              <a:ext cx="1734693" cy="2398141"/>
            </a:xfrm>
            <a:custGeom>
              <a:avLst/>
              <a:gdLst/>
              <a:ahLst/>
              <a:cxnLst/>
              <a:rect l="l" t="t" r="r" b="b"/>
              <a:pathLst>
                <a:path w="1734693" h="2398141">
                  <a:moveTo>
                    <a:pt x="1734566" y="1939163"/>
                  </a:moveTo>
                  <a:cubicBezTo>
                    <a:pt x="1459357" y="2280920"/>
                    <a:pt x="1023620" y="2398141"/>
                    <a:pt x="638810" y="2233930"/>
                  </a:cubicBezTo>
                  <a:cubicBezTo>
                    <a:pt x="254000" y="2069719"/>
                    <a:pt x="0" y="1658112"/>
                    <a:pt x="0" y="1199007"/>
                  </a:cubicBezTo>
                  <a:cubicBezTo>
                    <a:pt x="0" y="739902"/>
                    <a:pt x="254127" y="328168"/>
                    <a:pt x="638937" y="164084"/>
                  </a:cubicBezTo>
                  <a:cubicBezTo>
                    <a:pt x="1023747" y="0"/>
                    <a:pt x="1459484" y="117221"/>
                    <a:pt x="1734693" y="458978"/>
                  </a:cubicBezTo>
                  <a:close/>
                </a:path>
              </a:pathLst>
            </a:custGeom>
            <a:solidFill>
              <a:srgbClr val="00E1FF">
                <a:alpha val="21569"/>
              </a:srgbClr>
            </a:solidFill>
          </p:spPr>
        </p:sp>
      </p:grpSp>
      <p:grpSp>
        <p:nvGrpSpPr>
          <p:cNvPr id="20" name="Group 20"/>
          <p:cNvGrpSpPr/>
          <p:nvPr/>
        </p:nvGrpSpPr>
        <p:grpSpPr>
          <a:xfrm rot="-10800000">
            <a:off x="-446928" y="6437010"/>
            <a:ext cx="2280862" cy="1753634"/>
            <a:chOff x="0" y="0"/>
            <a:chExt cx="3041150" cy="2338178"/>
          </a:xfrm>
        </p:grpSpPr>
        <p:sp>
          <p:nvSpPr>
            <p:cNvPr id="21" name="Freeform 21"/>
            <p:cNvSpPr/>
            <p:nvPr/>
          </p:nvSpPr>
          <p:spPr>
            <a:xfrm>
              <a:off x="-133350" y="-127381"/>
              <a:ext cx="2580894" cy="2592959"/>
            </a:xfrm>
            <a:custGeom>
              <a:avLst/>
              <a:gdLst/>
              <a:ahLst/>
              <a:cxnLst/>
              <a:rect l="l" t="t" r="r" b="b"/>
              <a:pathLst>
                <a:path w="2580894" h="2592959">
                  <a:moveTo>
                    <a:pt x="2580767" y="2223262"/>
                  </a:moveTo>
                  <a:cubicBezTo>
                    <a:pt x="1955419" y="2592959"/>
                    <a:pt x="1066292" y="2533523"/>
                    <a:pt x="533146" y="2086483"/>
                  </a:cubicBezTo>
                  <a:cubicBezTo>
                    <a:pt x="0" y="1639443"/>
                    <a:pt x="127" y="953262"/>
                    <a:pt x="533273" y="506222"/>
                  </a:cubicBezTo>
                  <a:cubicBezTo>
                    <a:pt x="1066419" y="59182"/>
                    <a:pt x="1955546" y="0"/>
                    <a:pt x="2580894" y="369697"/>
                  </a:cubicBezTo>
                  <a:close/>
                </a:path>
              </a:pathLst>
            </a:custGeom>
            <a:solidFill>
              <a:srgbClr val="00E1FF">
                <a:alpha val="21569"/>
              </a:srgbClr>
            </a:solidFill>
          </p:spPr>
        </p:sp>
      </p:grpSp>
      <p:grpSp>
        <p:nvGrpSpPr>
          <p:cNvPr id="22" name="Group 22"/>
          <p:cNvGrpSpPr/>
          <p:nvPr/>
        </p:nvGrpSpPr>
        <p:grpSpPr>
          <a:xfrm rot="-10800000">
            <a:off x="-573185" y="7310110"/>
            <a:ext cx="3079974" cy="2605500"/>
            <a:chOff x="0" y="0"/>
            <a:chExt cx="4106632" cy="3474000"/>
          </a:xfrm>
        </p:grpSpPr>
        <p:sp>
          <p:nvSpPr>
            <p:cNvPr id="23" name="Freeform 23"/>
            <p:cNvSpPr/>
            <p:nvPr/>
          </p:nvSpPr>
          <p:spPr>
            <a:xfrm>
              <a:off x="-187325" y="-184531"/>
              <a:ext cx="3566922" cy="3843020"/>
            </a:xfrm>
            <a:custGeom>
              <a:avLst/>
              <a:gdLst/>
              <a:ahLst/>
              <a:cxnLst/>
              <a:rect l="l" t="t" r="r" b="b"/>
              <a:pathLst>
                <a:path w="3566922" h="3843020">
                  <a:moveTo>
                    <a:pt x="3566795" y="3247644"/>
                  </a:moveTo>
                  <a:cubicBezTo>
                    <a:pt x="2734818" y="3843020"/>
                    <a:pt x="1497838" y="3784854"/>
                    <a:pt x="748919" y="3115183"/>
                  </a:cubicBezTo>
                  <a:cubicBezTo>
                    <a:pt x="0" y="2445512"/>
                    <a:pt x="127" y="1397508"/>
                    <a:pt x="749046" y="727837"/>
                  </a:cubicBezTo>
                  <a:cubicBezTo>
                    <a:pt x="1497965" y="58166"/>
                    <a:pt x="2734945" y="0"/>
                    <a:pt x="3566922" y="595503"/>
                  </a:cubicBezTo>
                  <a:close/>
                </a:path>
              </a:pathLst>
            </a:custGeom>
            <a:solidFill>
              <a:srgbClr val="00E1FF">
                <a:alpha val="21569"/>
              </a:srgbClr>
            </a:solidFill>
          </p:spPr>
        </p:sp>
      </p:grpSp>
      <p:sp>
        <p:nvSpPr>
          <p:cNvPr id="24" name="TextBox 24"/>
          <p:cNvSpPr txBox="1"/>
          <p:nvPr/>
        </p:nvSpPr>
        <p:spPr>
          <a:xfrm>
            <a:off x="404852" y="5432581"/>
            <a:ext cx="8647724" cy="731530"/>
          </a:xfrm>
          <a:prstGeom prst="rect">
            <a:avLst/>
          </a:prstGeom>
        </p:spPr>
        <p:txBody>
          <a:bodyPr lIns="0" tIns="0" rIns="0" bIns="0" rtlCol="0" anchor="t">
            <a:spAutoFit/>
          </a:bodyPr>
          <a:lstStyle/>
          <a:p>
            <a:pPr algn="l">
              <a:lnSpc>
                <a:spcPts val="4536"/>
              </a:lnSpc>
            </a:pPr>
            <a:r>
              <a:rPr lang="en-US" sz="4200" b="1" u="sng" spc="39">
                <a:solidFill>
                  <a:srgbClr val="000000"/>
                </a:solidFill>
                <a:latin typeface="TT Rounds Condensed Bold"/>
                <a:ea typeface="TT Rounds Condensed Bold"/>
                <a:cs typeface="TT Rounds Condensed Bold"/>
                <a:sym typeface="TT Rounds Condensed Bold"/>
              </a:rPr>
              <a:t>Dian Mustika, S.E., M.Sc</a:t>
            </a:r>
          </a:p>
          <a:p>
            <a:pPr algn="l">
              <a:lnSpc>
                <a:spcPts val="3888"/>
              </a:lnSpc>
            </a:pPr>
            <a:r>
              <a:rPr lang="en-US" sz="3600" b="1" spc="33">
                <a:solidFill>
                  <a:srgbClr val="000000"/>
                </a:solidFill>
                <a:latin typeface="TT Rounds Condensed Bold"/>
                <a:ea typeface="TT Rounds Condensed Bold"/>
                <a:cs typeface="TT Rounds Condensed Bold"/>
                <a:sym typeface="TT Rounds Condensed Bold"/>
              </a:rPr>
              <a:t>NIDN: 0225019501</a:t>
            </a:r>
          </a:p>
        </p:txBody>
      </p:sp>
      <p:sp>
        <p:nvSpPr>
          <p:cNvPr id="25" name="AutoShape 25"/>
          <p:cNvSpPr/>
          <p:nvPr/>
        </p:nvSpPr>
        <p:spPr>
          <a:xfrm rot="21612">
            <a:off x="256097" y="3759722"/>
            <a:ext cx="18180670" cy="0"/>
          </a:xfrm>
          <a:prstGeom prst="line">
            <a:avLst/>
          </a:prstGeom>
          <a:ln w="57150" cap="rnd">
            <a:solidFill>
              <a:srgbClr val="0000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84061"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6166182" y="6787876"/>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4136106" y="1085850"/>
            <a:ext cx="12256126" cy="2269893"/>
          </a:xfrm>
          <a:prstGeom prst="rect">
            <a:avLst/>
          </a:prstGeom>
        </p:spPr>
        <p:txBody>
          <a:bodyPr lIns="0" tIns="0" rIns="0" bIns="0" rtlCol="0" anchor="t">
            <a:spAutoFit/>
          </a:bodyPr>
          <a:lstStyle/>
          <a:p>
            <a:pPr algn="l">
              <a:lnSpc>
                <a:spcPts val="5992"/>
              </a:lnSpc>
            </a:pPr>
            <a:r>
              <a:rPr lang="en-US" sz="5453" spc="-158">
                <a:solidFill>
                  <a:srgbClr val="6EA3C5"/>
                </a:solidFill>
                <a:latin typeface="Baloo"/>
                <a:ea typeface="Baloo"/>
                <a:cs typeface="Baloo"/>
                <a:sym typeface="Baloo"/>
              </a:rPr>
              <a:t>JENIS-JENIS TAX PLANNING</a:t>
            </a:r>
          </a:p>
          <a:p>
            <a:pPr algn="l">
              <a:lnSpc>
                <a:spcPts val="5992"/>
              </a:lnSpc>
            </a:pPr>
            <a:endParaRPr lang="en-US" sz="5453" spc="-158">
              <a:solidFill>
                <a:srgbClr val="6EA3C5"/>
              </a:solidFill>
              <a:latin typeface="Baloo"/>
              <a:ea typeface="Baloo"/>
              <a:cs typeface="Baloo"/>
              <a:sym typeface="Baloo"/>
            </a:endParaRPr>
          </a:p>
          <a:p>
            <a:pPr algn="l">
              <a:lnSpc>
                <a:spcPts val="5998"/>
              </a:lnSpc>
            </a:pPr>
            <a:endParaRPr lang="en-US" sz="5453" spc="-158">
              <a:solidFill>
                <a:srgbClr val="6EA3C5"/>
              </a:solidFill>
              <a:latin typeface="Baloo"/>
              <a:ea typeface="Baloo"/>
              <a:cs typeface="Baloo"/>
              <a:sym typeface="Baloo"/>
            </a:endParaRPr>
          </a:p>
        </p:txBody>
      </p:sp>
      <p:sp>
        <p:nvSpPr>
          <p:cNvPr id="14" name="TextBox 14"/>
          <p:cNvSpPr txBox="1"/>
          <p:nvPr/>
        </p:nvSpPr>
        <p:spPr>
          <a:xfrm>
            <a:off x="1351128" y="2190710"/>
            <a:ext cx="14815053" cy="6186903"/>
          </a:xfrm>
          <a:prstGeom prst="rect">
            <a:avLst/>
          </a:prstGeom>
        </p:spPr>
        <p:txBody>
          <a:bodyPr lIns="0" tIns="0" rIns="0" bIns="0" rtlCol="0" anchor="t">
            <a:spAutoFit/>
          </a:bodyPr>
          <a:lstStyle/>
          <a:p>
            <a:pPr algn="just">
              <a:lnSpc>
                <a:spcPts val="4439"/>
              </a:lnSpc>
            </a:pPr>
            <a:r>
              <a:rPr lang="en-US" sz="3171" b="1">
                <a:solidFill>
                  <a:srgbClr val="000000"/>
                </a:solidFill>
                <a:latin typeface="Arimo Bold"/>
                <a:ea typeface="Arimo Bold"/>
                <a:cs typeface="Arimo Bold"/>
                <a:sym typeface="Arimo Bold"/>
              </a:rPr>
              <a:t>Berikut adalah beberapa jenis tax planning jika dilihat dari jenisnya, yaitu:</a:t>
            </a:r>
          </a:p>
          <a:p>
            <a:pPr marL="684650" lvl="1" indent="-342325" algn="just">
              <a:lnSpc>
                <a:spcPts val="4439"/>
              </a:lnSpc>
              <a:buAutoNum type="arabicPeriod"/>
            </a:pPr>
            <a:r>
              <a:rPr lang="en-US" sz="3171" b="1" i="1">
                <a:solidFill>
                  <a:srgbClr val="EB1414"/>
                </a:solidFill>
                <a:latin typeface="Arimo Bold Italics"/>
                <a:ea typeface="Arimo Bold Italics"/>
                <a:cs typeface="Arimo Bold Italics"/>
                <a:sym typeface="Arimo Bold Italics"/>
              </a:rPr>
              <a:t>National Tax Planning</a:t>
            </a:r>
            <a:r>
              <a:rPr lang="en-US" sz="3171" b="1">
                <a:solidFill>
                  <a:srgbClr val="000000"/>
                </a:solidFill>
                <a:latin typeface="Arimo Bold"/>
                <a:ea typeface="Arimo Bold"/>
                <a:cs typeface="Arimo Bold"/>
                <a:sym typeface="Arimo Bold"/>
              </a:rPr>
              <a:t> yang praktiknya berpedoman pada Undang-Undang domestik. Perencanaan pajak jenis ini biasanya dilakukan oleh Wajib Pajak badan yang hanya memiliki usaha di Indonesia saja atau melakukan transaksi dengan Wajib Pajak dalam negeri saja</a:t>
            </a:r>
          </a:p>
          <a:p>
            <a:pPr marL="684650" lvl="1" indent="-342325" algn="just">
              <a:lnSpc>
                <a:spcPts val="4439"/>
              </a:lnSpc>
              <a:buAutoNum type="arabicPeriod"/>
            </a:pPr>
            <a:r>
              <a:rPr lang="en-US" sz="3171" b="1" i="1">
                <a:solidFill>
                  <a:srgbClr val="EB1414"/>
                </a:solidFill>
                <a:latin typeface="Arimo Bold Italics"/>
                <a:ea typeface="Arimo Bold Italics"/>
                <a:cs typeface="Arimo Bold Italics"/>
                <a:sym typeface="Arimo Bold Italics"/>
              </a:rPr>
              <a:t>International Tax Planning</a:t>
            </a:r>
            <a:r>
              <a:rPr lang="en-US" sz="3171" b="1">
                <a:solidFill>
                  <a:srgbClr val="000000"/>
                </a:solidFill>
                <a:latin typeface="Arimo Bold"/>
                <a:ea typeface="Arimo Bold"/>
                <a:cs typeface="Arimo Bold"/>
                <a:sym typeface="Arimo Bold"/>
              </a:rPr>
              <a:t>, biasanya dilakukan oleh Wajib Pajak badan yang memiliki kegiatan usaha di dalam negeri dan di luar negeri. Perencanaan dilakukan jika Wajib Pajak melakukan transaksi tak hanya dengan Wajib Pajak dalam negeri, tetapi juga dengan Wajib Pajak di luar negeri. </a:t>
            </a:r>
          </a:p>
          <a:p>
            <a:pPr algn="just">
              <a:lnSpc>
                <a:spcPts val="4439"/>
              </a:lnSpc>
            </a:pPr>
            <a:endParaRPr lang="en-US" sz="3171" b="1">
              <a:solidFill>
                <a:srgbClr val="000000"/>
              </a:solidFill>
              <a:latin typeface="Arimo Bold"/>
              <a:ea typeface="Arimo Bold"/>
              <a:cs typeface="Arimo Bold"/>
              <a:sym typeface="Arim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9144001" y="0"/>
            <a:ext cx="9144000" cy="10403658"/>
          </a:xfrm>
          <a:custGeom>
            <a:avLst/>
            <a:gdLst/>
            <a:ahLst/>
            <a:cxnLst/>
            <a:rect l="l" t="t" r="r" b="b"/>
            <a:pathLst>
              <a:path w="9144000" h="10403658">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r="-6627"/>
            </a:stretch>
          </a:blipFill>
        </p:spPr>
      </p:sp>
      <p:sp>
        <p:nvSpPr>
          <p:cNvPr id="3" name="Freeform 3"/>
          <p:cNvSpPr/>
          <p:nvPr/>
        </p:nvSpPr>
        <p:spPr>
          <a:xfrm>
            <a:off x="1" y="0"/>
            <a:ext cx="9144000" cy="10403658"/>
          </a:xfrm>
          <a:custGeom>
            <a:avLst/>
            <a:gdLst/>
            <a:ahLst/>
            <a:cxnLst/>
            <a:rect l="l" t="t" r="r" b="b"/>
            <a:pathLst>
              <a:path w="9144000" h="10403658">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r="-6627"/>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grpSp>
        <p:nvGrpSpPr>
          <p:cNvPr id="5" name="Group 5"/>
          <p:cNvGrpSpPr/>
          <p:nvPr/>
        </p:nvGrpSpPr>
        <p:grpSpPr>
          <a:xfrm>
            <a:off x="16045421" y="7180118"/>
            <a:ext cx="3842779" cy="4135582"/>
            <a:chOff x="0" y="0"/>
            <a:chExt cx="5123705" cy="5514109"/>
          </a:xfrm>
        </p:grpSpPr>
        <p:sp>
          <p:nvSpPr>
            <p:cNvPr id="6" name="Freeform 6"/>
            <p:cNvSpPr/>
            <p:nvPr/>
          </p:nvSpPr>
          <p:spPr>
            <a:xfrm>
              <a:off x="0" y="0"/>
              <a:ext cx="5123688" cy="5514086"/>
            </a:xfrm>
            <a:custGeom>
              <a:avLst/>
              <a:gdLst/>
              <a:ahLst/>
              <a:cxnLst/>
              <a:rect l="l" t="t" r="r" b="b"/>
              <a:pathLst>
                <a:path w="5123688" h="5514086">
                  <a:moveTo>
                    <a:pt x="0" y="27686"/>
                  </a:moveTo>
                  <a:lnTo>
                    <a:pt x="3045587" y="0"/>
                  </a:lnTo>
                  <a:lnTo>
                    <a:pt x="5123688" y="5514086"/>
                  </a:lnTo>
                  <a:lnTo>
                    <a:pt x="0" y="5514086"/>
                  </a:lnTo>
                  <a:lnTo>
                    <a:pt x="0" y="27686"/>
                  </a:lnTo>
                  <a:close/>
                </a:path>
              </a:pathLst>
            </a:custGeom>
            <a:blipFill>
              <a:blip r:embed="rId6"/>
              <a:stretch>
                <a:fillRect t="-2035" b="-2035"/>
              </a:stretch>
            </a:blipFill>
          </p:spPr>
        </p:sp>
      </p:grpSp>
      <p:sp>
        <p:nvSpPr>
          <p:cNvPr id="7" name="Freeform 7"/>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r="-63"/>
            </a:stretch>
          </a:blipFill>
        </p:spPr>
      </p:sp>
      <p:sp>
        <p:nvSpPr>
          <p:cNvPr id="9" name="TextBox 9"/>
          <p:cNvSpPr txBox="1"/>
          <p:nvPr/>
        </p:nvSpPr>
        <p:spPr>
          <a:xfrm>
            <a:off x="2501328" y="729910"/>
            <a:ext cx="12256126" cy="2269893"/>
          </a:xfrm>
          <a:prstGeom prst="rect">
            <a:avLst/>
          </a:prstGeom>
        </p:spPr>
        <p:txBody>
          <a:bodyPr lIns="0" tIns="0" rIns="0" bIns="0" rtlCol="0" anchor="t">
            <a:spAutoFit/>
          </a:bodyPr>
          <a:lstStyle/>
          <a:p>
            <a:pPr algn="ctr">
              <a:lnSpc>
                <a:spcPts val="5992"/>
              </a:lnSpc>
            </a:pPr>
            <a:r>
              <a:rPr lang="en-US" sz="5453" spc="-158">
                <a:solidFill>
                  <a:srgbClr val="6EA3C5"/>
                </a:solidFill>
                <a:latin typeface="Baloo"/>
                <a:ea typeface="Baloo"/>
                <a:cs typeface="Baloo"/>
                <a:sym typeface="Baloo"/>
              </a:rPr>
              <a:t>JENIS-JENIS TAX PLANNING</a:t>
            </a:r>
          </a:p>
          <a:p>
            <a:pPr algn="ctr">
              <a:lnSpc>
                <a:spcPts val="5992"/>
              </a:lnSpc>
            </a:pPr>
            <a:endParaRPr lang="en-US" sz="5453" spc="-158">
              <a:solidFill>
                <a:srgbClr val="6EA3C5"/>
              </a:solidFill>
              <a:latin typeface="Baloo"/>
              <a:ea typeface="Baloo"/>
              <a:cs typeface="Baloo"/>
              <a:sym typeface="Baloo"/>
            </a:endParaRPr>
          </a:p>
          <a:p>
            <a:pPr algn="ctr">
              <a:lnSpc>
                <a:spcPts val="5998"/>
              </a:lnSpc>
            </a:pPr>
            <a:endParaRPr lang="en-US" sz="5453" spc="-158">
              <a:solidFill>
                <a:srgbClr val="6EA3C5"/>
              </a:solidFill>
              <a:latin typeface="Baloo"/>
              <a:ea typeface="Baloo"/>
              <a:cs typeface="Baloo"/>
              <a:sym typeface="Baloo"/>
            </a:endParaRPr>
          </a:p>
        </p:txBody>
      </p:sp>
      <p:sp>
        <p:nvSpPr>
          <p:cNvPr id="10" name="TextBox 10"/>
          <p:cNvSpPr txBox="1"/>
          <p:nvPr/>
        </p:nvSpPr>
        <p:spPr>
          <a:xfrm>
            <a:off x="667276" y="1779132"/>
            <a:ext cx="15924231" cy="7600225"/>
          </a:xfrm>
          <a:prstGeom prst="rect">
            <a:avLst/>
          </a:prstGeom>
        </p:spPr>
        <p:txBody>
          <a:bodyPr lIns="0" tIns="0" rIns="0" bIns="0" rtlCol="0" anchor="t">
            <a:spAutoFit/>
          </a:bodyPr>
          <a:lstStyle/>
          <a:p>
            <a:pPr algn="just">
              <a:lnSpc>
                <a:spcPts val="3189"/>
              </a:lnSpc>
            </a:pPr>
            <a:r>
              <a:rPr lang="en-US" sz="2278" b="1">
                <a:solidFill>
                  <a:srgbClr val="000000"/>
                </a:solidFill>
                <a:latin typeface="Arimo Bold"/>
                <a:ea typeface="Arimo Bold"/>
                <a:cs typeface="Arimo Bold"/>
                <a:sym typeface="Arimo Bold"/>
              </a:rPr>
              <a:t>Namun jika dilihat dari strategi perpajakannya, ada lima strategi yang biasa perusahaan lakukan dalam membuat perencanaan pajak, yaitu:</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Tax Avoidance</a:t>
            </a:r>
            <a:r>
              <a:rPr lang="en-US" sz="2278" b="1">
                <a:solidFill>
                  <a:srgbClr val="000000"/>
                </a:solidFill>
                <a:latin typeface="Arimo Bold"/>
                <a:ea typeface="Arimo Bold"/>
                <a:cs typeface="Arimo Bold"/>
                <a:sym typeface="Arimo Bold"/>
              </a:rPr>
              <a:t>, merupakan upaya perusahaan menghhindari pengenaan pajak melalui transaksi yang bukan merupakan objek pajak</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Tax Saving</a:t>
            </a:r>
            <a:r>
              <a:rPr lang="en-US" sz="2278" b="1">
                <a:solidFill>
                  <a:srgbClr val="000000"/>
                </a:solidFill>
                <a:latin typeface="Arimo Bold"/>
                <a:ea typeface="Arimo Bold"/>
                <a:cs typeface="Arimo Bold"/>
                <a:sym typeface="Arimo Bold"/>
              </a:rPr>
              <a:t>, dengan melakukan upaya efisiensi beban pajak melalui pemilihan alternatif pengenaan pajak dengan tarif yang lebih rendah</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Mengoptimalkan Kredit Pajak yang diperkenankan</a:t>
            </a:r>
            <a:r>
              <a:rPr lang="en-US" sz="2278" b="1">
                <a:solidFill>
                  <a:srgbClr val="000000"/>
                </a:solidFill>
                <a:latin typeface="Arimo Bold"/>
                <a:ea typeface="Arimo Bold"/>
                <a:cs typeface="Arimo Bold"/>
                <a:sym typeface="Arimo Bold"/>
              </a:rPr>
              <a:t>, biasanya Wajib Pajak badan kurang mengetahui bahwa mereka dapat mengkreditkan pajak yang sudah dipotong asalkan tidak menyimpang dari peraturan.</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Melakukan Penundaan dalam Membayar Kewajiban Pajak</a:t>
            </a:r>
            <a:r>
              <a:rPr lang="en-US" sz="2278" b="1">
                <a:solidFill>
                  <a:srgbClr val="000000"/>
                </a:solidFill>
                <a:latin typeface="Arimo Bold"/>
                <a:ea typeface="Arimo Bold"/>
                <a:cs typeface="Arimo Bold"/>
                <a:sym typeface="Arimo Bold"/>
              </a:rPr>
              <a:t> salah satunya adalah pembayaran Pajak Pertambahan Nilai (PPn) dengan menunda penerbitan faktur pajak keluaran hingga batas waktu yang diperkenankan, khususnya untuk penjualan kredit. </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Menghindari Pelanggaran atas peraturan perpajakan</a:t>
            </a:r>
            <a:r>
              <a:rPr lang="en-US" sz="2278" b="1">
                <a:solidFill>
                  <a:srgbClr val="000000"/>
                </a:solidFill>
                <a:latin typeface="Arimo Bold"/>
                <a:ea typeface="Arimo Bold"/>
                <a:cs typeface="Arimo Bold"/>
                <a:sym typeface="Arimo Bold"/>
              </a:rPr>
              <a:t>, dengan cara Wajib Pajak badan harus menguasai peraturan pajak yang berlakuagar terhindar dari timbulnya sanksi perpajakan berupa sanksi administrasi, seperti denda, bunga, atau kenaikan, hingga sanksi pidana.</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Transfer Pricing</a:t>
            </a:r>
            <a:r>
              <a:rPr lang="en-US" sz="2278" b="1">
                <a:solidFill>
                  <a:srgbClr val="000000"/>
                </a:solidFill>
                <a:latin typeface="Arimo Bold"/>
                <a:ea typeface="Arimo Bold"/>
                <a:cs typeface="Arimo Bold"/>
                <a:sym typeface="Arimo Bold"/>
              </a:rPr>
              <a:t>, dengan pengaturan harga transaksi antara perusahaan yang berada dalam satu grup perusahaan (multinasional)</a:t>
            </a:r>
          </a:p>
          <a:p>
            <a:pPr marL="491936" lvl="1" indent="-245968" algn="just">
              <a:lnSpc>
                <a:spcPts val="3189"/>
              </a:lnSpc>
              <a:buFont typeface="Arial"/>
              <a:buChar char="•"/>
            </a:pPr>
            <a:r>
              <a:rPr lang="en-US" sz="2278" b="1" i="1">
                <a:solidFill>
                  <a:srgbClr val="EB1414"/>
                </a:solidFill>
                <a:latin typeface="Arimo Bold Italics"/>
                <a:ea typeface="Arimo Bold Italics"/>
                <a:cs typeface="Arimo Bold Italics"/>
                <a:sym typeface="Arimo Bold Italics"/>
              </a:rPr>
              <a:t>Tax incentive planning</a:t>
            </a:r>
            <a:r>
              <a:rPr lang="en-US" sz="2278" b="1">
                <a:solidFill>
                  <a:srgbClr val="000000"/>
                </a:solidFill>
                <a:latin typeface="Arimo Bold"/>
                <a:ea typeface="Arimo Bold"/>
                <a:cs typeface="Arimo Bold"/>
                <a:sym typeface="Arimo Bold"/>
              </a:rPr>
              <a:t>, merupakan perencanaan untuk memanfaatkan berbagai insentif pajak yang ditawarkan oleh pemerintah, seperti pengurangan pajak untuk industri tertentu atau pengembangan daerah tertentu. </a:t>
            </a:r>
          </a:p>
          <a:p>
            <a:pPr algn="just">
              <a:lnSpc>
                <a:spcPts val="3189"/>
              </a:lnSpc>
            </a:pPr>
            <a:endParaRPr lang="en-US" sz="2278" b="1">
              <a:solidFill>
                <a:srgbClr val="000000"/>
              </a:solidFill>
              <a:latin typeface="Arimo Bold"/>
              <a:ea typeface="Arimo Bold"/>
              <a:cs typeface="Arimo Bold"/>
              <a:sym typeface="Arimo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84061"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6166182" y="6787876"/>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747221" y="974337"/>
            <a:ext cx="16272825" cy="2088094"/>
          </a:xfrm>
          <a:prstGeom prst="rect">
            <a:avLst/>
          </a:prstGeom>
        </p:spPr>
        <p:txBody>
          <a:bodyPr lIns="0" tIns="0" rIns="0" bIns="0" rtlCol="0" anchor="t">
            <a:spAutoFit/>
          </a:bodyPr>
          <a:lstStyle/>
          <a:p>
            <a:pPr algn="l">
              <a:lnSpc>
                <a:spcPts val="5500"/>
              </a:lnSpc>
            </a:pPr>
            <a:r>
              <a:rPr lang="en-US" sz="5004" spc="-145">
                <a:solidFill>
                  <a:srgbClr val="6EA3C5"/>
                </a:solidFill>
                <a:latin typeface="Baloo"/>
                <a:ea typeface="Baloo"/>
                <a:cs typeface="Baloo"/>
                <a:sym typeface="Baloo"/>
              </a:rPr>
              <a:t>PENERAPAN DAN TIPS TAX PLANNING UNTUK PERUSAHAAN</a:t>
            </a:r>
          </a:p>
          <a:p>
            <a:pPr algn="l">
              <a:lnSpc>
                <a:spcPts val="5500"/>
              </a:lnSpc>
            </a:pPr>
            <a:endParaRPr lang="en-US" sz="5004" spc="-145">
              <a:solidFill>
                <a:srgbClr val="6EA3C5"/>
              </a:solidFill>
              <a:latin typeface="Baloo"/>
              <a:ea typeface="Baloo"/>
              <a:cs typeface="Baloo"/>
              <a:sym typeface="Baloo"/>
            </a:endParaRPr>
          </a:p>
          <a:p>
            <a:pPr algn="l">
              <a:lnSpc>
                <a:spcPts val="5504"/>
              </a:lnSpc>
            </a:pPr>
            <a:endParaRPr lang="en-US" sz="5004" spc="-145">
              <a:solidFill>
                <a:srgbClr val="6EA3C5"/>
              </a:solidFill>
              <a:latin typeface="Baloo"/>
              <a:ea typeface="Baloo"/>
              <a:cs typeface="Baloo"/>
              <a:sym typeface="Baloo"/>
            </a:endParaRPr>
          </a:p>
        </p:txBody>
      </p:sp>
      <p:sp>
        <p:nvSpPr>
          <p:cNvPr id="14" name="TextBox 14"/>
          <p:cNvSpPr txBox="1"/>
          <p:nvPr/>
        </p:nvSpPr>
        <p:spPr>
          <a:xfrm>
            <a:off x="1351128" y="2190710"/>
            <a:ext cx="14815053" cy="6748878"/>
          </a:xfrm>
          <a:prstGeom prst="rect">
            <a:avLst/>
          </a:prstGeom>
        </p:spPr>
        <p:txBody>
          <a:bodyPr lIns="0" tIns="0" rIns="0" bIns="0" rtlCol="0" anchor="t">
            <a:spAutoFit/>
          </a:bodyPr>
          <a:lstStyle/>
          <a:p>
            <a:pPr algn="just">
              <a:lnSpc>
                <a:spcPts val="4439"/>
              </a:lnSpc>
            </a:pPr>
            <a:r>
              <a:rPr lang="en-US" sz="3171" b="1">
                <a:solidFill>
                  <a:srgbClr val="000000"/>
                </a:solidFill>
                <a:latin typeface="Arimo Bold"/>
                <a:ea typeface="Arimo Bold"/>
                <a:cs typeface="Arimo Bold"/>
                <a:sym typeface="Arimo Bold"/>
              </a:rPr>
              <a:t>Berikut adalah penerapan dan tiga tips penting dalam tax planning bagi perusahaan:</a:t>
            </a:r>
          </a:p>
          <a:p>
            <a:pPr marL="684650" lvl="1" indent="-342325" algn="just">
              <a:lnSpc>
                <a:spcPts val="4439"/>
              </a:lnSpc>
              <a:buAutoNum type="arabicPeriod"/>
            </a:pPr>
            <a:r>
              <a:rPr lang="en-US" sz="3171" b="1" i="1">
                <a:solidFill>
                  <a:srgbClr val="EB1414"/>
                </a:solidFill>
                <a:latin typeface="Arimo Bold Italics"/>
                <a:ea typeface="Arimo Bold Italics"/>
                <a:cs typeface="Arimo Bold Italics"/>
                <a:sym typeface="Arimo Bold Italics"/>
              </a:rPr>
              <a:t>Mempertimbangkan Bentuk Usaha</a:t>
            </a:r>
            <a:r>
              <a:rPr lang="en-US" sz="3171" b="1">
                <a:solidFill>
                  <a:srgbClr val="000000"/>
                </a:solidFill>
                <a:latin typeface="Arimo Bold"/>
                <a:ea typeface="Arimo Bold"/>
                <a:cs typeface="Arimo Bold"/>
                <a:sym typeface="Arimo Bold"/>
              </a:rPr>
              <a:t>, Salah satu langkah awal yang penting dalam tax planning adalah memilih dan memahami bentuk badan usaha. </a:t>
            </a:r>
          </a:p>
          <a:p>
            <a:pPr marL="684650" lvl="1" indent="-342325" algn="just">
              <a:lnSpc>
                <a:spcPts val="4439"/>
              </a:lnSpc>
              <a:buAutoNum type="arabicPeriod"/>
            </a:pPr>
            <a:r>
              <a:rPr lang="en-US" sz="3171" b="1" i="1">
                <a:solidFill>
                  <a:srgbClr val="EB1414"/>
                </a:solidFill>
                <a:latin typeface="Arimo Bold Italics"/>
                <a:ea typeface="Arimo Bold Italics"/>
                <a:cs typeface="Arimo Bold Italics"/>
                <a:sym typeface="Arimo Bold Italics"/>
              </a:rPr>
              <a:t>Memanfaatkan Pengurangan Pajak</a:t>
            </a:r>
            <a:r>
              <a:rPr lang="en-US" sz="3171" b="1" i="1">
                <a:solidFill>
                  <a:srgbClr val="000000"/>
                </a:solidFill>
                <a:latin typeface="Arimo Bold Italics"/>
                <a:ea typeface="Arimo Bold Italics"/>
                <a:cs typeface="Arimo Bold Italics"/>
                <a:sym typeface="Arimo Bold Italics"/>
              </a:rPr>
              <a:t>, </a:t>
            </a:r>
            <a:r>
              <a:rPr lang="en-US" sz="3171" b="1">
                <a:solidFill>
                  <a:srgbClr val="000000"/>
                </a:solidFill>
                <a:latin typeface="Arimo Bold"/>
                <a:ea typeface="Arimo Bold"/>
                <a:cs typeface="Arimo Bold"/>
                <a:sym typeface="Arimo Bold"/>
              </a:rPr>
              <a:t>Wajib Pajak memiliki hak untuk memanfaatkan fasilitas pengurangan pajak yang diberikan oleh pemerintah guna mengurangi beban pajak.</a:t>
            </a:r>
          </a:p>
          <a:p>
            <a:pPr marL="684650" lvl="1" indent="-342325" algn="just">
              <a:lnSpc>
                <a:spcPts val="4439"/>
              </a:lnSpc>
              <a:buAutoNum type="arabicPeriod"/>
            </a:pPr>
            <a:r>
              <a:rPr lang="en-US" sz="3171" b="1" i="1">
                <a:solidFill>
                  <a:srgbClr val="EB1414"/>
                </a:solidFill>
                <a:latin typeface="Arimo Bold Italics"/>
                <a:ea typeface="Arimo Bold Italics"/>
                <a:cs typeface="Arimo Bold Italics"/>
                <a:sym typeface="Arimo Bold Italics"/>
              </a:rPr>
              <a:t>Menghindari Sanksi Pajak</a:t>
            </a:r>
            <a:r>
              <a:rPr lang="en-US" sz="3171" b="1">
                <a:solidFill>
                  <a:srgbClr val="000000"/>
                </a:solidFill>
                <a:latin typeface="Arimo Bold"/>
                <a:ea typeface="Arimo Bold"/>
                <a:cs typeface="Arimo Bold"/>
                <a:sym typeface="Arimo Bold"/>
              </a:rPr>
              <a:t>, Menghindari sanksi perpajakan merupakan langkah penting dalam mengelola beban pajak. Sanksi perpajakan dapat berupa denda administrasi, bunga, kenaikan pajak, bahkan sanksi pidana yang bisa merugikan keuangan dan reputasi perusahaan. </a:t>
            </a:r>
          </a:p>
          <a:p>
            <a:pPr algn="just">
              <a:lnSpc>
                <a:spcPts val="4439"/>
              </a:lnSpc>
            </a:pPr>
            <a:endParaRPr lang="en-US" sz="3171" b="1">
              <a:solidFill>
                <a:srgbClr val="000000"/>
              </a:solidFill>
              <a:latin typeface="Arimo Bold"/>
              <a:ea typeface="Arimo Bold"/>
              <a:cs typeface="Arimo Bold"/>
              <a:sym typeface="Arimo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9144001" y="0"/>
            <a:ext cx="9144000" cy="10403658"/>
          </a:xfrm>
          <a:custGeom>
            <a:avLst/>
            <a:gdLst/>
            <a:ahLst/>
            <a:cxnLst/>
            <a:rect l="l" t="t" r="r" b="b"/>
            <a:pathLst>
              <a:path w="9144000" h="10403658">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r="-6627"/>
            </a:stretch>
          </a:blipFill>
        </p:spPr>
      </p:sp>
      <p:sp>
        <p:nvSpPr>
          <p:cNvPr id="3" name="Freeform 3"/>
          <p:cNvSpPr/>
          <p:nvPr/>
        </p:nvSpPr>
        <p:spPr>
          <a:xfrm>
            <a:off x="1" y="0"/>
            <a:ext cx="9144000" cy="10403658"/>
          </a:xfrm>
          <a:custGeom>
            <a:avLst/>
            <a:gdLst/>
            <a:ahLst/>
            <a:cxnLst/>
            <a:rect l="l" t="t" r="r" b="b"/>
            <a:pathLst>
              <a:path w="9144000" h="10403658">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r="-6627"/>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grpSp>
        <p:nvGrpSpPr>
          <p:cNvPr id="5" name="Group 5"/>
          <p:cNvGrpSpPr/>
          <p:nvPr/>
        </p:nvGrpSpPr>
        <p:grpSpPr>
          <a:xfrm>
            <a:off x="16045421" y="7180118"/>
            <a:ext cx="3842779" cy="4135582"/>
            <a:chOff x="0" y="0"/>
            <a:chExt cx="5123705" cy="5514109"/>
          </a:xfrm>
        </p:grpSpPr>
        <p:sp>
          <p:nvSpPr>
            <p:cNvPr id="6" name="Freeform 6"/>
            <p:cNvSpPr/>
            <p:nvPr/>
          </p:nvSpPr>
          <p:spPr>
            <a:xfrm>
              <a:off x="0" y="0"/>
              <a:ext cx="5123688" cy="5514086"/>
            </a:xfrm>
            <a:custGeom>
              <a:avLst/>
              <a:gdLst/>
              <a:ahLst/>
              <a:cxnLst/>
              <a:rect l="l" t="t" r="r" b="b"/>
              <a:pathLst>
                <a:path w="5123688" h="5514086">
                  <a:moveTo>
                    <a:pt x="0" y="27686"/>
                  </a:moveTo>
                  <a:lnTo>
                    <a:pt x="3045587" y="0"/>
                  </a:lnTo>
                  <a:lnTo>
                    <a:pt x="5123688" y="5514086"/>
                  </a:lnTo>
                  <a:lnTo>
                    <a:pt x="0" y="5514086"/>
                  </a:lnTo>
                  <a:lnTo>
                    <a:pt x="0" y="27686"/>
                  </a:lnTo>
                  <a:close/>
                </a:path>
              </a:pathLst>
            </a:custGeom>
            <a:blipFill>
              <a:blip r:embed="rId6"/>
              <a:stretch>
                <a:fillRect t="-2035" b="-2035"/>
              </a:stretch>
            </a:blipFill>
          </p:spPr>
        </p:sp>
      </p:grpSp>
      <p:sp>
        <p:nvSpPr>
          <p:cNvPr id="7" name="Freeform 7"/>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r="-63"/>
            </a:stretch>
          </a:blipFill>
        </p:spPr>
      </p:sp>
      <p:sp>
        <p:nvSpPr>
          <p:cNvPr id="9" name="TextBox 9"/>
          <p:cNvSpPr txBox="1"/>
          <p:nvPr/>
        </p:nvSpPr>
        <p:spPr>
          <a:xfrm>
            <a:off x="667276" y="786475"/>
            <a:ext cx="16165795" cy="1452978"/>
          </a:xfrm>
          <a:prstGeom prst="rect">
            <a:avLst/>
          </a:prstGeom>
        </p:spPr>
        <p:txBody>
          <a:bodyPr lIns="0" tIns="0" rIns="0" bIns="0" rtlCol="0" anchor="t">
            <a:spAutoFit/>
          </a:bodyPr>
          <a:lstStyle/>
          <a:p>
            <a:pPr algn="ctr">
              <a:lnSpc>
                <a:spcPts val="5711"/>
              </a:lnSpc>
            </a:pPr>
            <a:r>
              <a:rPr lang="en-US" sz="5196" spc="-150">
                <a:solidFill>
                  <a:srgbClr val="6EA3C5"/>
                </a:solidFill>
                <a:latin typeface="Baloo"/>
                <a:ea typeface="Baloo"/>
                <a:cs typeface="Baloo"/>
                <a:sym typeface="Baloo"/>
              </a:rPr>
              <a:t>MEMINIMALISIR PPh TERUTANG MELALUI TAX PLANNING</a:t>
            </a:r>
          </a:p>
          <a:p>
            <a:pPr algn="ctr">
              <a:lnSpc>
                <a:spcPts val="5716"/>
              </a:lnSpc>
            </a:pPr>
            <a:endParaRPr lang="en-US" sz="5196" spc="-150">
              <a:solidFill>
                <a:srgbClr val="6EA3C5"/>
              </a:solidFill>
              <a:latin typeface="Baloo"/>
              <a:ea typeface="Baloo"/>
              <a:cs typeface="Baloo"/>
              <a:sym typeface="Baloo"/>
            </a:endParaRPr>
          </a:p>
        </p:txBody>
      </p:sp>
      <p:sp>
        <p:nvSpPr>
          <p:cNvPr id="10" name="TextBox 10"/>
          <p:cNvSpPr txBox="1"/>
          <p:nvPr/>
        </p:nvSpPr>
        <p:spPr>
          <a:xfrm>
            <a:off x="1276377" y="1464751"/>
            <a:ext cx="14947592" cy="8166506"/>
          </a:xfrm>
          <a:prstGeom prst="rect">
            <a:avLst/>
          </a:prstGeom>
        </p:spPr>
        <p:txBody>
          <a:bodyPr lIns="0" tIns="0" rIns="0" bIns="0" rtlCol="0" anchor="t">
            <a:spAutoFit/>
          </a:bodyPr>
          <a:lstStyle/>
          <a:p>
            <a:pPr algn="just">
              <a:lnSpc>
                <a:spcPts val="2952"/>
              </a:lnSpc>
            </a:pPr>
            <a:r>
              <a:rPr lang="en-US" sz="2109" b="1">
                <a:solidFill>
                  <a:srgbClr val="000000"/>
                </a:solidFill>
                <a:latin typeface="Arimo Bold"/>
                <a:ea typeface="Arimo Bold"/>
                <a:cs typeface="Arimo Bold"/>
                <a:sym typeface="Arimo Bold"/>
              </a:rPr>
              <a:t>Untuk meminimalkan jumlah Pajak Penghasilan (PPh) terutang, perusahaan dapat menyusun strategi tax planning yang efektif dan sesuai dengan peraturan perpajakan yang berlaku. Berikut beberapa langkah yang dapat dilakukan:</a:t>
            </a:r>
          </a:p>
          <a:p>
            <a:pPr marL="455335" lvl="1" indent="-227667" algn="just">
              <a:lnSpc>
                <a:spcPts val="2952"/>
              </a:lnSpc>
              <a:buAutoNum type="arabicPeriod"/>
            </a:pPr>
            <a:r>
              <a:rPr lang="en-US" sz="2109" b="1" i="1">
                <a:solidFill>
                  <a:srgbClr val="EB1414"/>
                </a:solidFill>
                <a:latin typeface="Arimo Bold Italics"/>
                <a:ea typeface="Arimo Bold Italics"/>
                <a:cs typeface="Arimo Bold Italics"/>
                <a:sym typeface="Arimo Bold Italics"/>
              </a:rPr>
              <a:t>Memperhatikan Biaya Perusahaan,</a:t>
            </a:r>
            <a:r>
              <a:rPr lang="en-US" sz="2109" b="1" i="1">
                <a:solidFill>
                  <a:srgbClr val="000000"/>
                </a:solidFill>
                <a:latin typeface="Arimo Bold Italics"/>
                <a:ea typeface="Arimo Bold Italics"/>
                <a:cs typeface="Arimo Bold Italics"/>
                <a:sym typeface="Arimo Bold Italics"/>
              </a:rPr>
              <a:t> penting bagi perusahaan untuk memahami perbedaan antara biaya deductible dan biaya non-deductible dalam perpajakan:</a:t>
            </a:r>
          </a:p>
          <a:p>
            <a:pPr marL="455335" lvl="1" indent="-227667" algn="just">
              <a:lnSpc>
                <a:spcPts val="2952"/>
              </a:lnSpc>
              <a:buFont typeface="Arial"/>
              <a:buChar char="•"/>
            </a:pPr>
            <a:r>
              <a:rPr lang="en-US" sz="2109" b="1" i="1">
                <a:solidFill>
                  <a:srgbClr val="000000"/>
                </a:solidFill>
                <a:latin typeface="Arimo Bold Italics"/>
                <a:ea typeface="Arimo Bold Italics"/>
                <a:cs typeface="Arimo Bold Italics"/>
                <a:sym typeface="Arimo Bold Italics"/>
              </a:rPr>
              <a:t>Biaya Deductible merupakan biaya yang dapat dikurangkan dari laba kotor perusahaan karena diakui oleh peraturan perpajakan. </a:t>
            </a:r>
          </a:p>
          <a:p>
            <a:pPr marL="455335" lvl="1" indent="-227667" algn="just">
              <a:lnSpc>
                <a:spcPts val="2952"/>
              </a:lnSpc>
              <a:buFont typeface="Arial"/>
              <a:buChar char="•"/>
            </a:pPr>
            <a:r>
              <a:rPr lang="en-US" sz="2109" b="1" i="1">
                <a:solidFill>
                  <a:srgbClr val="000000"/>
                </a:solidFill>
                <a:latin typeface="Arimo Bold Italics"/>
                <a:ea typeface="Arimo Bold Italics"/>
                <a:cs typeface="Arimo Bold Italics"/>
                <a:sym typeface="Arimo Bold Italics"/>
              </a:rPr>
              <a:t>Biaya Non-Deductible merupakan biaya yang tidak dapat dikurangkan secara fiskal, seperti sanksi denda atau pengeluaran yang tidak terkait langsung dengan kegiatan usaha.</a:t>
            </a:r>
          </a:p>
          <a:p>
            <a:pPr marL="455335" lvl="1" indent="-227667" algn="just">
              <a:lnSpc>
                <a:spcPts val="2952"/>
              </a:lnSpc>
              <a:buAutoNum type="arabicPeriod"/>
            </a:pPr>
            <a:r>
              <a:rPr lang="en-US" sz="2109" b="1" i="1">
                <a:solidFill>
                  <a:srgbClr val="EB1414"/>
                </a:solidFill>
                <a:latin typeface="Arimo Bold Italics"/>
                <a:ea typeface="Arimo Bold Italics"/>
                <a:cs typeface="Arimo Bold Italics"/>
                <a:sym typeface="Arimo Bold Italics"/>
              </a:rPr>
              <a:t>Withholding Tax (Pemotongan Pajak)</a:t>
            </a:r>
            <a:r>
              <a:rPr lang="en-US" sz="2109" b="1" i="1">
                <a:solidFill>
                  <a:srgbClr val="000000"/>
                </a:solidFill>
                <a:latin typeface="Arimo Bold Italics"/>
                <a:ea typeface="Arimo Bold Italics"/>
                <a:cs typeface="Arimo Bold Italics"/>
                <a:sym typeface="Arimo Bold Italics"/>
              </a:rPr>
              <a:t>, </a:t>
            </a:r>
            <a:r>
              <a:rPr lang="en-US" sz="2109" b="1">
                <a:solidFill>
                  <a:srgbClr val="000000"/>
                </a:solidFill>
                <a:latin typeface="Arimo Bold"/>
                <a:ea typeface="Arimo Bold"/>
                <a:cs typeface="Arimo Bold"/>
                <a:sym typeface="Arimo Bold"/>
              </a:rPr>
              <a:t>berkaitan dengan pemotongan dan pemungutan pajak atas transaksi tertentu, dengan cara mengurangi PPh terutang. </a:t>
            </a:r>
          </a:p>
          <a:p>
            <a:pPr marL="455335" lvl="1" indent="-227667" algn="just">
              <a:lnSpc>
                <a:spcPts val="2952"/>
              </a:lnSpc>
              <a:buAutoNum type="arabicPeriod"/>
            </a:pPr>
            <a:r>
              <a:rPr lang="en-US" sz="2109" b="1" i="1">
                <a:solidFill>
                  <a:srgbClr val="EB1414"/>
                </a:solidFill>
                <a:latin typeface="Arimo Bold Italics"/>
                <a:ea typeface="Arimo Bold Italics"/>
                <a:cs typeface="Arimo Bold Italics"/>
                <a:sym typeface="Arimo Bold Italics"/>
              </a:rPr>
              <a:t>Gross-Up Tunjangan Pajak Penghasilan Pasal 21</a:t>
            </a:r>
            <a:r>
              <a:rPr lang="en-US" sz="2109" b="1">
                <a:solidFill>
                  <a:srgbClr val="000000"/>
                </a:solidFill>
                <a:latin typeface="Arimo Bold"/>
                <a:ea typeface="Arimo Bold"/>
                <a:cs typeface="Arimo Bold"/>
                <a:sym typeface="Arimo Bold"/>
              </a:rPr>
              <a:t>, Perusahaan yang memberikan tunjangan PPh Pasal 21 kepada karyawan dapat mengurangi beban pajak dengan menerapkan gross-up tunjangan pajak, sehingga karyawan akan menerima tunjangan tambahan ketika penghasilan bersih mereka meningkat sedangkan disisi lain perusahaan dapat mengklaim tunjangan ini sebagai biaya deductible yang sah, sehingga mengurangi laba kena pajak. </a:t>
            </a:r>
          </a:p>
          <a:p>
            <a:pPr marL="455335" lvl="1" indent="-227667" algn="just">
              <a:lnSpc>
                <a:spcPts val="2952"/>
              </a:lnSpc>
              <a:buAutoNum type="arabicPeriod"/>
            </a:pPr>
            <a:r>
              <a:rPr lang="en-US" sz="2109" b="1">
                <a:solidFill>
                  <a:srgbClr val="000000"/>
                </a:solidFill>
                <a:latin typeface="Arimo Bold"/>
                <a:ea typeface="Arimo Bold"/>
                <a:cs typeface="Arimo Bold"/>
                <a:sym typeface="Arimo Bold"/>
              </a:rPr>
              <a:t> </a:t>
            </a:r>
            <a:r>
              <a:rPr lang="en-US" sz="2109" b="1" i="1">
                <a:solidFill>
                  <a:srgbClr val="EB1414"/>
                </a:solidFill>
                <a:latin typeface="Arimo Bold Italics"/>
                <a:ea typeface="Arimo Bold Italics"/>
                <a:cs typeface="Arimo Bold Italics"/>
                <a:sym typeface="Arimo Bold Italics"/>
              </a:rPr>
              <a:t>Merger dengan Perusahaan yang Memiliki Kerugian Besar</a:t>
            </a:r>
            <a:r>
              <a:rPr lang="en-US" sz="2109" b="1">
                <a:solidFill>
                  <a:srgbClr val="000000"/>
                </a:solidFill>
                <a:latin typeface="Arimo Bold"/>
                <a:ea typeface="Arimo Bold"/>
                <a:cs typeface="Arimo Bold"/>
                <a:sym typeface="Arimo Bold"/>
              </a:rPr>
              <a:t>, Salah satu strategi tax planning yang lebih kompleks adalah melakukan merger dengan perusahaan yang memiliki kerugian besar. </a:t>
            </a:r>
          </a:p>
          <a:p>
            <a:pPr marL="455335" lvl="1" indent="-227667" algn="just">
              <a:lnSpc>
                <a:spcPts val="2952"/>
              </a:lnSpc>
              <a:buAutoNum type="arabicPeriod"/>
            </a:pPr>
            <a:r>
              <a:rPr lang="en-US" sz="2109" b="1" i="1">
                <a:solidFill>
                  <a:srgbClr val="EB1414"/>
                </a:solidFill>
                <a:latin typeface="Arimo Bold Italics"/>
                <a:ea typeface="Arimo Bold Italics"/>
                <a:cs typeface="Arimo Bold Italics"/>
                <a:sym typeface="Arimo Bold Italics"/>
              </a:rPr>
              <a:t>Melakukan Revaluasi Aktiva Tetap Perusahaa</a:t>
            </a:r>
            <a:r>
              <a:rPr lang="en-US" sz="2109" b="1">
                <a:solidFill>
                  <a:srgbClr val="EB1414"/>
                </a:solidFill>
                <a:latin typeface="Arimo Bold"/>
                <a:ea typeface="Arimo Bold"/>
                <a:cs typeface="Arimo Bold"/>
                <a:sym typeface="Arimo Bold"/>
              </a:rPr>
              <a:t>n</a:t>
            </a:r>
            <a:r>
              <a:rPr lang="en-US" sz="2109" b="1">
                <a:solidFill>
                  <a:srgbClr val="000000"/>
                </a:solidFill>
                <a:latin typeface="Arimo Bold"/>
                <a:ea typeface="Arimo Bold"/>
                <a:cs typeface="Arimo Bold"/>
                <a:sym typeface="Arimo Bold"/>
              </a:rPr>
              <a:t>, Tujuan utama revaluasi ini adalah menyesuaikan nilai aset perusahaan dengan nilai pasar yang wajar, serta memunculkan kembali biaya depresiasi yang dapat dikurangkan dari laba kotor perusahaan. </a:t>
            </a:r>
          </a:p>
          <a:p>
            <a:pPr algn="just">
              <a:lnSpc>
                <a:spcPts val="2952"/>
              </a:lnSpc>
            </a:pPr>
            <a:endParaRPr lang="en-US" sz="2109" b="1">
              <a:solidFill>
                <a:srgbClr val="000000"/>
              </a:solidFill>
              <a:latin typeface="Arimo Bold"/>
              <a:ea typeface="Arimo Bold"/>
              <a:cs typeface="Arimo Bold"/>
              <a:sym typeface="Arimo Bold"/>
            </a:endParaRPr>
          </a:p>
          <a:p>
            <a:pPr algn="just">
              <a:lnSpc>
                <a:spcPts val="2952"/>
              </a:lnSpc>
            </a:pPr>
            <a:endParaRPr lang="en-US" sz="2109" b="1">
              <a:solidFill>
                <a:srgbClr val="000000"/>
              </a:solidFill>
              <a:latin typeface="Arimo Bold"/>
              <a:ea typeface="Arimo Bold"/>
              <a:cs typeface="Arimo Bold"/>
              <a:sym typeface="Arimo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0287119"/>
          </a:xfrm>
          <a:custGeom>
            <a:avLst/>
            <a:gdLst/>
            <a:ahLst/>
            <a:cxnLst/>
            <a:rect l="l" t="t" r="r" b="b"/>
            <a:pathLst>
              <a:path w="18288000" h="10287119">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3727158" y="3757135"/>
            <a:ext cx="10710852" cy="2396440"/>
          </a:xfrm>
          <a:prstGeom prst="rect">
            <a:avLst/>
          </a:prstGeom>
        </p:spPr>
        <p:txBody>
          <a:bodyPr lIns="0" tIns="0" rIns="0" bIns="0" rtlCol="0" anchor="t">
            <a:spAutoFit/>
          </a:bodyPr>
          <a:lstStyle/>
          <a:p>
            <a:pPr algn="ctr">
              <a:lnSpc>
                <a:spcPts val="17280"/>
              </a:lnSpc>
            </a:pPr>
            <a:r>
              <a:rPr lang="en-US" sz="14400" b="1">
                <a:solidFill>
                  <a:srgbClr val="323F4F"/>
                </a:solidFill>
                <a:latin typeface="Poppins Bold"/>
                <a:ea typeface="Poppins Bold"/>
                <a:cs typeface="Poppins Bold"/>
                <a:sym typeface="Poppins Bold"/>
              </a:rPr>
              <a:t>Thank You</a:t>
            </a:r>
          </a:p>
        </p:txBody>
      </p:sp>
      <p:sp>
        <p:nvSpPr>
          <p:cNvPr id="4" name="TextBox 4"/>
          <p:cNvSpPr txBox="1"/>
          <p:nvPr/>
        </p:nvSpPr>
        <p:spPr>
          <a:xfrm>
            <a:off x="6492646" y="5980421"/>
            <a:ext cx="5594006" cy="771525"/>
          </a:xfrm>
          <a:prstGeom prst="rect">
            <a:avLst/>
          </a:prstGeom>
        </p:spPr>
        <p:txBody>
          <a:bodyPr lIns="0" tIns="0" rIns="0" bIns="0" rtlCol="0" anchor="t">
            <a:spAutoFit/>
          </a:bodyPr>
          <a:lstStyle/>
          <a:p>
            <a:pPr algn="ctr">
              <a:lnSpc>
                <a:spcPts val="5759"/>
              </a:lnSpc>
            </a:pPr>
            <a:r>
              <a:rPr lang="en-US" sz="4800" b="1">
                <a:solidFill>
                  <a:srgbClr val="000000"/>
                </a:solidFill>
                <a:latin typeface="Poppins Bold"/>
                <a:ea typeface="Poppins Bold"/>
                <a:cs typeface="Poppins Bold"/>
                <a:sym typeface="Poppins Bold"/>
              </a:rPr>
              <a:t>Any Questions.. ?</a:t>
            </a:r>
          </a:p>
        </p:txBody>
      </p:sp>
      <p:sp>
        <p:nvSpPr>
          <p:cNvPr id="5" name="Freeform 5"/>
          <p:cNvSpPr/>
          <p:nvPr/>
        </p:nvSpPr>
        <p:spPr>
          <a:xfrm>
            <a:off x="3635733" y="1023582"/>
            <a:ext cx="7021773" cy="2534586"/>
          </a:xfrm>
          <a:custGeom>
            <a:avLst/>
            <a:gdLst/>
            <a:ahLst/>
            <a:cxnLst/>
            <a:rect l="l" t="t" r="r" b="b"/>
            <a:pathLst>
              <a:path w="7021773" h="2534586">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3327040" y="9746250"/>
            <a:ext cx="4981432" cy="543442"/>
          </a:xfrm>
          <a:custGeom>
            <a:avLst/>
            <a:gdLst/>
            <a:ahLst/>
            <a:cxnLst/>
            <a:rect l="l" t="t" r="r" b="b"/>
            <a:pathLst>
              <a:path w="4981432" h="54344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id="7" name="Group 7"/>
          <p:cNvGrpSpPr/>
          <p:nvPr/>
        </p:nvGrpSpPr>
        <p:grpSpPr>
          <a:xfrm>
            <a:off x="-28575" y="9738092"/>
            <a:ext cx="13346091" cy="559758"/>
            <a:chOff x="0" y="0"/>
            <a:chExt cx="17794788" cy="746344"/>
          </a:xfrm>
        </p:grpSpPr>
        <p:sp>
          <p:nvSpPr>
            <p:cNvPr id="8" name="Freeform 8"/>
            <p:cNvSpPr/>
            <p:nvPr/>
          </p:nvSpPr>
          <p:spPr>
            <a:xfrm>
              <a:off x="12700" y="12700"/>
              <a:ext cx="17769332" cy="724535"/>
            </a:xfrm>
            <a:custGeom>
              <a:avLst/>
              <a:gdLst/>
              <a:ahLst/>
              <a:cxnLst/>
              <a:rect l="l" t="t" r="r" b="b"/>
              <a:pathLst>
                <a:path w="17769332" h="724535">
                  <a:moveTo>
                    <a:pt x="0" y="0"/>
                  </a:moveTo>
                  <a:lnTo>
                    <a:pt x="17769332" y="0"/>
                  </a:lnTo>
                  <a:lnTo>
                    <a:pt x="17769332" y="724535"/>
                  </a:lnTo>
                  <a:lnTo>
                    <a:pt x="0" y="724535"/>
                  </a:lnTo>
                  <a:close/>
                </a:path>
              </a:pathLst>
            </a:custGeom>
            <a:solidFill>
              <a:srgbClr val="1F3864"/>
            </a:solidFill>
          </p:spPr>
        </p:sp>
        <p:sp>
          <p:nvSpPr>
            <p:cNvPr id="9" name="Freeform 9"/>
            <p:cNvSpPr/>
            <p:nvPr/>
          </p:nvSpPr>
          <p:spPr>
            <a:xfrm>
              <a:off x="0" y="0"/>
              <a:ext cx="17794732" cy="749935"/>
            </a:xfrm>
            <a:custGeom>
              <a:avLst/>
              <a:gdLst/>
              <a:ahLst/>
              <a:cxnLst/>
              <a:rect l="l" t="t" r="r" b="b"/>
              <a:pathLst>
                <a:path w="17794732" h="749935">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id="10" name="TextBox 10"/>
            <p:cNvSpPr txBox="1"/>
            <p:nvPr/>
          </p:nvSpPr>
          <p:spPr>
            <a:xfrm>
              <a:off x="0" y="-19050"/>
              <a:ext cx="17794788" cy="765394"/>
            </a:xfrm>
            <a:prstGeom prst="rect">
              <a:avLst/>
            </a:prstGeom>
          </p:spPr>
          <p:txBody>
            <a:bodyPr lIns="50800" tIns="50800" rIns="50800" bIns="50800" rtlCol="0" anchor="ct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id="11" name="TextBox 11"/>
          <p:cNvSpPr txBox="1"/>
          <p:nvPr/>
        </p:nvSpPr>
        <p:spPr>
          <a:xfrm>
            <a:off x="14076446" y="9782425"/>
            <a:ext cx="3097376" cy="425956"/>
          </a:xfrm>
          <a:prstGeom prst="rect">
            <a:avLst/>
          </a:prstGeom>
        </p:spPr>
        <p:txBody>
          <a:bodyPr lIns="0" tIns="0" rIns="0" bIns="0" rtlCol="0" anchor="t">
            <a:spAutoFit/>
          </a:bodyPr>
          <a:lstStyle/>
          <a:p>
            <a:pPr algn="l">
              <a:lnSpc>
                <a:spcPts val="2879"/>
              </a:lnSpc>
            </a:pPr>
            <a:r>
              <a:rPr lang="en-US" sz="2400" b="1">
                <a:solidFill>
                  <a:srgbClr val="FFFFFF"/>
                </a:solidFill>
                <a:latin typeface="Roboto Bold"/>
                <a:ea typeface="Roboto Bold"/>
                <a:cs typeface="Roboto Bold"/>
                <a:sym typeface="Roboto Bold"/>
              </a:rPr>
              <a:t>        darmajaya.ac.id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84061"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994723" y="6292524"/>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1028700" y="981075"/>
            <a:ext cx="15137481" cy="7534967"/>
          </a:xfrm>
          <a:prstGeom prst="rect">
            <a:avLst/>
          </a:prstGeom>
        </p:spPr>
        <p:txBody>
          <a:bodyPr lIns="0" tIns="0" rIns="0" bIns="0" rtlCol="0" anchor="t">
            <a:spAutoFit/>
          </a:bodyPr>
          <a:lstStyle/>
          <a:p>
            <a:pPr marL="667848" lvl="1" indent="-333924" algn="just">
              <a:lnSpc>
                <a:spcPts val="4330"/>
              </a:lnSpc>
              <a:buFont typeface="Arial"/>
              <a:buChar char="•"/>
            </a:pPr>
            <a:r>
              <a:rPr lang="en-US" sz="3093" b="1">
                <a:solidFill>
                  <a:srgbClr val="000000"/>
                </a:solidFill>
                <a:latin typeface="Open Sans Bold"/>
                <a:ea typeface="Open Sans Bold"/>
                <a:cs typeface="Open Sans Bold"/>
                <a:sym typeface="Open Sans Bold"/>
              </a:rPr>
              <a:t> Perencanaan pajak adalah kemampuan yang dimiliki Wajib Pajak (WP) untuk merancang aktivitas keuangan guna meminimalkan pengeluaran pajak. Secara teori, perencanaan pajak juga dikenal sebagai effective tax planning, di mana Wajib Pajak berusaha memperoleh penghematan pajak (tax saving) melalui prosedur penghindaran pajak (tax avoidance) yang sistematis dan sesuai dengan ketentuan UU Perpajakan (Hoffman, 2001).</a:t>
            </a:r>
          </a:p>
          <a:p>
            <a:pPr algn="just">
              <a:lnSpc>
                <a:spcPts val="4330"/>
              </a:lnSpc>
            </a:pPr>
            <a:endParaRPr lang="en-US" sz="3093" b="1">
              <a:solidFill>
                <a:srgbClr val="000000"/>
              </a:solidFill>
              <a:latin typeface="Open Sans Bold"/>
              <a:ea typeface="Open Sans Bold"/>
              <a:cs typeface="Open Sans Bold"/>
              <a:sym typeface="Open Sans Bold"/>
            </a:endParaRPr>
          </a:p>
          <a:p>
            <a:pPr marL="667848" lvl="1" indent="-333924" algn="just">
              <a:lnSpc>
                <a:spcPts val="4330"/>
              </a:lnSpc>
              <a:buFont typeface="Arial"/>
              <a:buChar char="•"/>
            </a:pPr>
            <a:r>
              <a:rPr lang="en-US" sz="3093" b="1">
                <a:solidFill>
                  <a:srgbClr val="000000"/>
                </a:solidFill>
                <a:latin typeface="Open Sans Bold"/>
                <a:ea typeface="Open Sans Bold"/>
                <a:cs typeface="Open Sans Bold"/>
                <a:sym typeface="Open Sans Bold"/>
              </a:rPr>
              <a:t>Adapun tujuan dari Tax planning adalah untuk meminimalkan beban pajak tanpa melanggar peraturan perpajakan yang berlaku. Secara umum, perencanaan pajak mengacu pada proses penyusunan usaha dan transaksi wajib pajak agar kewajiban pajak yang ditanggung bisa seminimal mungkin tanpa melanggar aturan. </a:t>
            </a:r>
          </a:p>
          <a:p>
            <a:pPr algn="just">
              <a:lnSpc>
                <a:spcPts val="3993"/>
              </a:lnSpc>
            </a:pPr>
            <a:endParaRPr lang="en-US" sz="3093" b="1">
              <a:solidFill>
                <a:srgbClr val="000000"/>
              </a:solidFill>
              <a:latin typeface="Open Sans Bold"/>
              <a:ea typeface="Open Sans Bold"/>
              <a:cs typeface="Open Sans Bold"/>
              <a:sym typeface="Open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9144000" y="0"/>
            <a:ext cx="10390653" cy="10403658"/>
          </a:xfrm>
          <a:custGeom>
            <a:avLst/>
            <a:gdLst/>
            <a:ahLst/>
            <a:cxnLst/>
            <a:rect l="l" t="t" r="r" b="b"/>
            <a:pathLst>
              <a:path w="10390653" h="10403658">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3" name="Freeform 3"/>
          <p:cNvSpPr/>
          <p:nvPr/>
        </p:nvSpPr>
        <p:spPr>
          <a:xfrm>
            <a:off x="-1246654" y="0"/>
            <a:ext cx="10390654" cy="10403658"/>
          </a:xfrm>
          <a:custGeom>
            <a:avLst/>
            <a:gdLst/>
            <a:ahLst/>
            <a:cxnLst/>
            <a:rect l="l" t="t" r="r" b="b"/>
            <a:pathLst>
              <a:path w="10390654" h="10403658">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5" name="Freeform 5"/>
          <p:cNvSpPr/>
          <p:nvPr/>
        </p:nvSpPr>
        <p:spPr>
          <a:xfrm>
            <a:off x="15927982" y="6510643"/>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r="-1094"/>
            </a:stretch>
          </a:blipFill>
        </p:spPr>
      </p:sp>
      <p:sp>
        <p:nvSpPr>
          <p:cNvPr id="6" name="Freeform 6"/>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r="-63"/>
            </a:stretch>
          </a:blipFill>
        </p:spPr>
      </p:sp>
      <p:sp>
        <p:nvSpPr>
          <p:cNvPr id="8" name="TextBox 8"/>
          <p:cNvSpPr txBox="1"/>
          <p:nvPr/>
        </p:nvSpPr>
        <p:spPr>
          <a:xfrm>
            <a:off x="725925" y="1606822"/>
            <a:ext cx="15666306" cy="8796836"/>
          </a:xfrm>
          <a:prstGeom prst="rect">
            <a:avLst/>
          </a:prstGeom>
        </p:spPr>
        <p:txBody>
          <a:bodyPr lIns="0" tIns="0" rIns="0" bIns="0" rtlCol="0" anchor="t">
            <a:spAutoFit/>
          </a:bodyPr>
          <a:lstStyle/>
          <a:p>
            <a:pPr marL="764909" lvl="1" indent="-382455" algn="just">
              <a:lnSpc>
                <a:spcPts val="4960"/>
              </a:lnSpc>
              <a:buFont typeface="Arial"/>
              <a:buChar char="•"/>
            </a:pPr>
            <a:r>
              <a:rPr lang="en-US" sz="3542" b="1" dirty="0" err="1">
                <a:solidFill>
                  <a:srgbClr val="000000"/>
                </a:solidFill>
                <a:latin typeface="Arimo Bold"/>
                <a:ea typeface="Arimo Bold"/>
                <a:cs typeface="Arimo Bold"/>
                <a:sym typeface="Arimo Bold"/>
              </a:rPr>
              <a:t>Kerangka</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perencanaan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yang </a:t>
            </a:r>
            <a:r>
              <a:rPr lang="en-US" sz="3542" b="1" dirty="0" err="1">
                <a:solidFill>
                  <a:srgbClr val="000000"/>
                </a:solidFill>
                <a:latin typeface="Arimo Bold"/>
                <a:ea typeface="Arimo Bold"/>
                <a:cs typeface="Arimo Bold"/>
                <a:sym typeface="Arimo Bold"/>
              </a:rPr>
              <a:t>diuraikan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dalam</a:t>
            </a:r>
            <a:r>
              <a:rPr lang="en-US" sz="3542" b="1" dirty="0">
                <a:solidFill>
                  <a:srgbClr val="000000"/>
                </a:solidFill>
                <a:latin typeface="Arimo Bold"/>
                <a:ea typeface="Arimo Bold"/>
                <a:cs typeface="Arimo Bold"/>
                <a:sym typeface="Arimo Bold"/>
              </a:rPr>
              <a:t> Working Paper yang </a:t>
            </a:r>
            <a:r>
              <a:rPr lang="en-US" sz="3542" b="1" dirty="0" err="1">
                <a:solidFill>
                  <a:srgbClr val="000000"/>
                </a:solidFill>
                <a:latin typeface="Arimo Bold"/>
                <a:ea typeface="Arimo Bold"/>
                <a:cs typeface="Arimo Bold"/>
                <a:sym typeface="Arimo Bold"/>
              </a:rPr>
              <a:t>ditulis</a:t>
            </a:r>
            <a:r>
              <a:rPr lang="en-US" sz="3542" b="1" dirty="0">
                <a:solidFill>
                  <a:srgbClr val="000000"/>
                </a:solidFill>
                <a:latin typeface="Arimo Bold"/>
                <a:ea typeface="Arimo Bold"/>
                <a:cs typeface="Arimo Bold"/>
                <a:sym typeface="Arimo Bold"/>
              </a:rPr>
              <a:t> oleh Gerrit </a:t>
            </a:r>
            <a:r>
              <a:rPr lang="en-US" sz="3542" b="1" dirty="0" err="1">
                <a:solidFill>
                  <a:srgbClr val="000000"/>
                </a:solidFill>
                <a:latin typeface="Arimo Bold"/>
                <a:ea typeface="Arimo Bold"/>
                <a:cs typeface="Arimo Bold"/>
                <a:sym typeface="Arimo Bold"/>
              </a:rPr>
              <a:t>Lietz</a:t>
            </a:r>
            <a:r>
              <a:rPr lang="en-US" sz="3542" b="1" dirty="0">
                <a:solidFill>
                  <a:srgbClr val="000000"/>
                </a:solidFill>
                <a:latin typeface="Arimo Bold"/>
                <a:ea typeface="Arimo Bold"/>
                <a:cs typeface="Arimo Bold"/>
                <a:sym typeface="Arimo Bold"/>
              </a:rPr>
              <a:t> (2013), </a:t>
            </a:r>
            <a:r>
              <a:rPr lang="en-US" sz="3542" b="1" dirty="0" err="1">
                <a:solidFill>
                  <a:srgbClr val="000000"/>
                </a:solidFill>
                <a:latin typeface="Arimo Bold"/>
                <a:ea typeface="Arimo Bold"/>
                <a:cs typeface="Arimo Bold"/>
                <a:sym typeface="Arimo Bold"/>
              </a:rPr>
              <a:t>merumuskan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bahwa</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perencanaan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mencakup</a:t>
            </a:r>
            <a:r>
              <a:rPr lang="en-US" sz="3542" b="1" dirty="0">
                <a:solidFill>
                  <a:srgbClr val="000000"/>
                </a:solidFill>
                <a:latin typeface="Arimo Bold"/>
                <a:ea typeface="Arimo Bold"/>
                <a:cs typeface="Arimo Bold"/>
                <a:sym typeface="Arimo Bold"/>
              </a:rPr>
              <a:t> semua </a:t>
            </a:r>
            <a:r>
              <a:rPr lang="en-US" sz="3542" b="1" dirty="0" err="1">
                <a:solidFill>
                  <a:srgbClr val="000000"/>
                </a:solidFill>
                <a:latin typeface="Arimo Bold"/>
                <a:ea typeface="Arimo Bold"/>
                <a:cs typeface="Arimo Bold"/>
                <a:sym typeface="Arimo Bold"/>
              </a:rPr>
              <a:t>aktivitas</a:t>
            </a:r>
            <a:r>
              <a:rPr lang="en-US" sz="3542" b="1" dirty="0">
                <a:solidFill>
                  <a:srgbClr val="000000"/>
                </a:solidFill>
                <a:latin typeface="Arimo Bold"/>
                <a:ea typeface="Arimo Bold"/>
                <a:cs typeface="Arimo Bold"/>
                <a:sym typeface="Arimo Bold"/>
              </a:rPr>
              <a:t> yang </a:t>
            </a:r>
            <a:r>
              <a:rPr lang="en-US" sz="3542" b="1" dirty="0" err="1">
                <a:solidFill>
                  <a:srgbClr val="000000"/>
                </a:solidFill>
                <a:latin typeface="Arimo Bold"/>
                <a:ea typeface="Arimo Bold"/>
                <a:cs typeface="Arimo Bold"/>
                <a:sym typeface="Arimo Bold"/>
              </a:rPr>
              <a:t>bertujuan</a:t>
            </a:r>
            <a:r>
              <a:rPr lang="en-US" sz="3542" b="1" dirty="0">
                <a:solidFill>
                  <a:srgbClr val="000000"/>
                </a:solidFill>
                <a:latin typeface="Arimo Bold"/>
                <a:ea typeface="Arimo Bold"/>
                <a:cs typeface="Arimo Bold"/>
                <a:sym typeface="Arimo Bold"/>
              </a:rPr>
              <a:t> untuk </a:t>
            </a:r>
            <a:r>
              <a:rPr lang="en-US" sz="3542" b="1" dirty="0" err="1">
                <a:solidFill>
                  <a:srgbClr val="000000"/>
                </a:solidFill>
                <a:latin typeface="Arimo Bold"/>
                <a:ea typeface="Arimo Bold"/>
                <a:cs typeface="Arimo Bold"/>
                <a:sym typeface="Arimo Bold"/>
              </a:rPr>
              <a:t>mengurangi</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beban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baik</a:t>
            </a:r>
            <a:r>
              <a:rPr lang="en-US" sz="3542" b="1" dirty="0">
                <a:solidFill>
                  <a:srgbClr val="000000"/>
                </a:solidFill>
                <a:latin typeface="Arimo Bold"/>
                <a:ea typeface="Arimo Bold"/>
                <a:cs typeface="Arimo Bold"/>
                <a:sym typeface="Arimo Bold"/>
              </a:rPr>
              <a:t> yang legal </a:t>
            </a:r>
            <a:r>
              <a:rPr lang="en-US" sz="3542" b="1" dirty="0" err="1">
                <a:solidFill>
                  <a:srgbClr val="000000"/>
                </a:solidFill>
                <a:latin typeface="Arimo Bold"/>
                <a:ea typeface="Arimo Bold"/>
                <a:cs typeface="Arimo Bold"/>
                <a:sym typeface="Arimo Bold"/>
              </a:rPr>
              <a:t>maupun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ilegal</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serta</a:t>
            </a:r>
            <a:r>
              <a:rPr lang="en-US" sz="3542" b="1" dirty="0">
                <a:solidFill>
                  <a:srgbClr val="000000"/>
                </a:solidFill>
                <a:latin typeface="Arimo Bold"/>
                <a:ea typeface="Arimo Bold"/>
                <a:cs typeface="Arimo Bold"/>
                <a:sym typeface="Arimo Bold"/>
              </a:rPr>
              <a:t> yang </a:t>
            </a:r>
            <a:r>
              <a:rPr lang="en-US" sz="3542" b="1" dirty="0" err="1">
                <a:solidFill>
                  <a:srgbClr val="000000"/>
                </a:solidFill>
                <a:latin typeface="Arimo Bold"/>
                <a:ea typeface="Arimo Bold"/>
                <a:cs typeface="Arimo Bold"/>
                <a:sym typeface="Arimo Bold"/>
              </a:rPr>
              <a:t>patuh</a:t>
            </a:r>
            <a:r>
              <a:rPr lang="en-US" sz="3542" b="1" dirty="0">
                <a:solidFill>
                  <a:srgbClr val="000000"/>
                </a:solidFill>
                <a:latin typeface="Arimo Bold"/>
                <a:ea typeface="Arimo Bold"/>
                <a:cs typeface="Arimo Bold"/>
                <a:sym typeface="Arimo Bold"/>
              </a:rPr>
              <a:t> dan </a:t>
            </a:r>
            <a:r>
              <a:rPr lang="en-US" sz="3542" b="1" dirty="0" err="1">
                <a:solidFill>
                  <a:srgbClr val="000000"/>
                </a:solidFill>
                <a:latin typeface="Arimo Bold"/>
                <a:ea typeface="Arimo Bold"/>
                <a:cs typeface="Arimo Bold"/>
                <a:sym typeface="Arimo Bold"/>
              </a:rPr>
              <a:t>tidak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patuh</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terhadap</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peraturan</a:t>
            </a:r>
            <a:endParaRPr lang="en-US" sz="3542" b="1" dirty="0">
              <a:solidFill>
                <a:srgbClr val="000000"/>
              </a:solidFill>
              <a:latin typeface="Arimo Bold"/>
              <a:ea typeface="Arimo Bold"/>
              <a:cs typeface="Arimo Bold"/>
              <a:sym typeface="Arimo Bold"/>
            </a:endParaRPr>
          </a:p>
          <a:p>
            <a:pPr algn="just">
              <a:lnSpc>
                <a:spcPts val="4960"/>
              </a:lnSpc>
            </a:pPr>
            <a:endParaRPr lang="en-US" sz="3542" b="1" dirty="0">
              <a:solidFill>
                <a:srgbClr val="000000"/>
              </a:solidFill>
              <a:latin typeface="Arimo Bold"/>
              <a:ea typeface="Arimo Bold"/>
              <a:cs typeface="Arimo Bold"/>
              <a:sym typeface="Arimo Bold"/>
            </a:endParaRPr>
          </a:p>
          <a:p>
            <a:pPr marL="764909" lvl="1" indent="-382455" algn="just">
              <a:lnSpc>
                <a:spcPts val="4960"/>
              </a:lnSpc>
              <a:buFont typeface="Arial"/>
              <a:buChar char="•"/>
            </a:pPr>
            <a:r>
              <a:rPr lang="en-US" sz="3542" b="1" dirty="0" err="1">
                <a:solidFill>
                  <a:srgbClr val="000000"/>
                </a:solidFill>
                <a:latin typeface="Arimo Bold"/>
                <a:ea typeface="Arimo Bold"/>
                <a:cs typeface="Arimo Bold"/>
                <a:sym typeface="Arimo Bold"/>
              </a:rPr>
              <a:t>Perencanaan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dilakukan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berdasarkan</a:t>
            </a:r>
            <a:r>
              <a:rPr lang="en-US" sz="3542" b="1" dirty="0">
                <a:solidFill>
                  <a:srgbClr val="000000"/>
                </a:solidFill>
                <a:latin typeface="Arimo Bold"/>
                <a:ea typeface="Arimo Bold"/>
                <a:cs typeface="Arimo Bold"/>
                <a:sym typeface="Arimo Bold"/>
              </a:rPr>
              <a:t> strategi </a:t>
            </a:r>
            <a:r>
              <a:rPr lang="en-US" sz="3542" b="1" dirty="0" err="1">
                <a:solidFill>
                  <a:srgbClr val="000000"/>
                </a:solidFill>
                <a:latin typeface="Arimo Bold"/>
                <a:ea typeface="Arimo Bold"/>
                <a:cs typeface="Arimo Bold"/>
                <a:sym typeface="Arimo Bold"/>
              </a:rPr>
              <a:t>bisnis</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perusahaan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dengan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tujuan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memaksimalkan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pengembalian</a:t>
            </a:r>
            <a:r>
              <a:rPr lang="en-US" sz="3542" b="1" dirty="0">
                <a:solidFill>
                  <a:srgbClr val="000000"/>
                </a:solidFill>
                <a:latin typeface="Arimo Bold"/>
                <a:ea typeface="Arimo Bold"/>
                <a:cs typeface="Arimo Bold"/>
                <a:sym typeface="Arimo Bold"/>
              </a:rPr>
              <a:t> setelah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penghasilan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Dengan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demikian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perencanaan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tidak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hanya</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bertujuan</a:t>
            </a:r>
            <a:r>
              <a:rPr lang="en-US" sz="3542" b="1" dirty="0">
                <a:solidFill>
                  <a:srgbClr val="000000"/>
                </a:solidFill>
                <a:latin typeface="Arimo Bold"/>
                <a:ea typeface="Arimo Bold"/>
                <a:cs typeface="Arimo Bold"/>
                <a:sym typeface="Arimo Bold"/>
              </a:rPr>
              <a:t> untuk </a:t>
            </a:r>
            <a:r>
              <a:rPr lang="en-US" sz="3542" b="1" dirty="0" err="1">
                <a:solidFill>
                  <a:srgbClr val="000000"/>
                </a:solidFill>
                <a:latin typeface="Arimo Bold"/>
                <a:ea typeface="Arimo Bold"/>
                <a:cs typeface="Arimo Bold"/>
                <a:sym typeface="Arimo Bold"/>
              </a:rPr>
              <a:t>meminimalkan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penghasilan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tetapi</a:t>
            </a:r>
            <a:r>
              <a:rPr lang="en-US" sz="3542" b="1" dirty="0">
                <a:solidFill>
                  <a:srgbClr val="000000"/>
                </a:solidFill>
                <a:latin typeface="Arimo Bold"/>
                <a:ea typeface="Arimo Bold"/>
                <a:cs typeface="Arimo Bold"/>
                <a:sym typeface="Arimo Bold"/>
              </a:rPr>
              <a:t> juga untuk </a:t>
            </a:r>
            <a:r>
              <a:rPr lang="en-US" sz="3542" b="1" dirty="0" err="1">
                <a:solidFill>
                  <a:srgbClr val="000000"/>
                </a:solidFill>
                <a:latin typeface="Arimo Bold"/>
                <a:ea typeface="Arimo Bold"/>
                <a:cs typeface="Arimo Bold"/>
                <a:sym typeface="Arimo Bold"/>
              </a:rPr>
              <a:t>mencapai</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tujuan</a:t>
            </a:r>
            <a:r>
              <a:rPr lang="en-US" sz="3542" b="1" dirty="0">
                <a:solidFill>
                  <a:srgbClr val="000000"/>
                </a:solidFill>
                <a:latin typeface="Arimo Bold"/>
                <a:ea typeface="Arimo Bold"/>
                <a:cs typeface="Arimo Bold"/>
                <a:sym typeface="Arimo Bold"/>
              </a:rPr>
              <a:t> lain, seperti </a:t>
            </a:r>
            <a:r>
              <a:rPr lang="en-US" sz="3542" b="1" dirty="0" err="1">
                <a:solidFill>
                  <a:srgbClr val="000000"/>
                </a:solidFill>
                <a:latin typeface="Arimo Bold"/>
                <a:ea typeface="Arimo Bold"/>
                <a:cs typeface="Arimo Bold"/>
                <a:sym typeface="Arimo Bold"/>
              </a:rPr>
              <a:t>memanfaatkan</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fasilitas</a:t>
            </a:r>
            <a:r>
              <a:rPr lang="en-US" sz="3542" b="1" dirty="0">
                <a:solidFill>
                  <a:srgbClr val="000000"/>
                </a:solidFill>
                <a:latin typeface="Arimo Bold"/>
                <a:ea typeface="Arimo Bold"/>
                <a:cs typeface="Arimo Bold"/>
                <a:sym typeface="Arimo Bold"/>
              </a:rPr>
              <a:t> </a:t>
            </a:r>
            <a:r>
              <a:rPr lang="en-US" sz="3542" b="1" dirty="0" err="1">
                <a:solidFill>
                  <a:srgbClr val="000000"/>
                </a:solidFill>
                <a:latin typeface="Arimo Bold"/>
                <a:ea typeface="Arimo Bold"/>
                <a:cs typeface="Arimo Bold"/>
                <a:sym typeface="Arimo Bold"/>
              </a:rPr>
              <a:t>pajak</a:t>
            </a:r>
            <a:r>
              <a:rPr lang="en-US" sz="3542" b="1" dirty="0">
                <a:solidFill>
                  <a:srgbClr val="000000"/>
                </a:solidFill>
                <a:latin typeface="Arimo Bold"/>
                <a:ea typeface="Arimo Bold"/>
                <a:cs typeface="Arimo Bold"/>
                <a:sym typeface="Arimo Bold"/>
              </a:rPr>
              <a:t> yang </a:t>
            </a:r>
            <a:r>
              <a:rPr lang="en-US" sz="3542" b="1" dirty="0" err="1">
                <a:solidFill>
                  <a:srgbClr val="000000"/>
                </a:solidFill>
                <a:latin typeface="Arimo Bold"/>
                <a:ea typeface="Arimo Bold"/>
                <a:cs typeface="Arimo Bold"/>
                <a:sym typeface="Arimo Bold"/>
              </a:rPr>
              <a:t>disediakan</a:t>
            </a:r>
            <a:r>
              <a:rPr lang="en-US" sz="3542" b="1" dirty="0">
                <a:solidFill>
                  <a:srgbClr val="000000"/>
                </a:solidFill>
                <a:latin typeface="Arimo Bold"/>
                <a:ea typeface="Arimo Bold"/>
                <a:cs typeface="Arimo Bold"/>
                <a:sym typeface="Arimo Bold"/>
              </a:rPr>
              <a:t> oleh </a:t>
            </a:r>
            <a:r>
              <a:rPr lang="en-US" sz="3542" b="1" dirty="0" err="1">
                <a:solidFill>
                  <a:srgbClr val="000000"/>
                </a:solidFill>
                <a:latin typeface="Arimo Bold"/>
                <a:ea typeface="Arimo Bold"/>
                <a:cs typeface="Arimo Bold"/>
                <a:sym typeface="Arimo Bold"/>
              </a:rPr>
              <a:t>pemerintah</a:t>
            </a:r>
            <a:r>
              <a:rPr lang="en-US" sz="3542" b="1" dirty="0">
                <a:solidFill>
                  <a:srgbClr val="000000"/>
                </a:solidFill>
                <a:latin typeface="Arimo Bold"/>
                <a:ea typeface="Arimo Bold"/>
                <a:cs typeface="Arimo Bold"/>
                <a:sym typeface="Arimo Bold"/>
              </a:rPr>
              <a:t>.</a:t>
            </a:r>
          </a:p>
          <a:p>
            <a:pPr algn="just">
              <a:lnSpc>
                <a:spcPts val="4960"/>
              </a:lnSpc>
            </a:pPr>
            <a:endParaRPr lang="en-US" sz="3542" b="1" dirty="0">
              <a:solidFill>
                <a:srgbClr val="000000"/>
              </a:solidFill>
              <a:latin typeface="Arimo Bold"/>
              <a:ea typeface="Arimo Bold"/>
              <a:cs typeface="Arimo Bold"/>
              <a:sym typeface="Arimo Bold"/>
            </a:endParaRPr>
          </a:p>
          <a:p>
            <a:pPr algn="just">
              <a:lnSpc>
                <a:spcPts val="4960"/>
              </a:lnSpc>
            </a:pPr>
            <a:endParaRPr lang="en-US" sz="3542" b="1" dirty="0">
              <a:solidFill>
                <a:srgbClr val="000000"/>
              </a:solidFill>
              <a:latin typeface="Arimo Bold"/>
              <a:ea typeface="Arimo Bold"/>
              <a:cs typeface="Arimo Bold"/>
              <a:sym typeface="Arimo Bold"/>
            </a:endParaRPr>
          </a:p>
        </p:txBody>
      </p:sp>
      <p:sp>
        <p:nvSpPr>
          <p:cNvPr id="9" name="TextBox 9"/>
          <p:cNvSpPr txBox="1"/>
          <p:nvPr/>
        </p:nvSpPr>
        <p:spPr>
          <a:xfrm>
            <a:off x="2568878" y="734242"/>
            <a:ext cx="13150244" cy="1566967"/>
          </a:xfrm>
          <a:prstGeom prst="rect">
            <a:avLst/>
          </a:prstGeom>
        </p:spPr>
        <p:txBody>
          <a:bodyPr lIns="0" tIns="0" rIns="0" bIns="0" rtlCol="0" anchor="t">
            <a:spAutoFit/>
          </a:bodyPr>
          <a:lstStyle/>
          <a:p>
            <a:pPr algn="l">
              <a:lnSpc>
                <a:spcPts val="6322"/>
              </a:lnSpc>
            </a:pPr>
            <a:r>
              <a:rPr lang="en-US" sz="5752" spc="-166">
                <a:solidFill>
                  <a:srgbClr val="6EA3C5"/>
                </a:solidFill>
                <a:latin typeface="Baloo"/>
                <a:ea typeface="Baloo"/>
                <a:cs typeface="Baloo"/>
                <a:sym typeface="Baloo"/>
              </a:rPr>
              <a:t>PERENCANAAN PAJAK (TAX PLANNING)</a:t>
            </a:r>
          </a:p>
          <a:p>
            <a:pPr algn="l">
              <a:lnSpc>
                <a:spcPts val="5998"/>
              </a:lnSpc>
            </a:pPr>
            <a:endParaRPr lang="en-US" sz="5752" spc="-166">
              <a:solidFill>
                <a:srgbClr val="6EA3C5"/>
              </a:solidFill>
              <a:latin typeface="Baloo"/>
              <a:ea typeface="Baloo"/>
              <a:cs typeface="Baloo"/>
              <a:sym typeface="Balo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84061"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945759" y="6539544"/>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2172550" y="695364"/>
            <a:ext cx="14376267" cy="2367067"/>
          </a:xfrm>
          <a:prstGeom prst="rect">
            <a:avLst/>
          </a:prstGeom>
        </p:spPr>
        <p:txBody>
          <a:bodyPr lIns="0" tIns="0" rIns="0" bIns="0" rtlCol="0" anchor="t">
            <a:spAutoFit/>
          </a:bodyPr>
          <a:lstStyle/>
          <a:p>
            <a:pPr algn="l">
              <a:lnSpc>
                <a:spcPts val="6322"/>
              </a:lnSpc>
            </a:pPr>
            <a:r>
              <a:rPr lang="en-US" sz="5752" spc="-166">
                <a:solidFill>
                  <a:srgbClr val="6EA3C5"/>
                </a:solidFill>
                <a:latin typeface="Baloo"/>
                <a:ea typeface="Baloo"/>
                <a:cs typeface="Baloo"/>
                <a:sym typeface="Baloo"/>
              </a:rPr>
              <a:t>PENGHINDARAN PAJAK (TAX AVOIDANCE)</a:t>
            </a:r>
          </a:p>
          <a:p>
            <a:pPr algn="l">
              <a:lnSpc>
                <a:spcPts val="6322"/>
              </a:lnSpc>
            </a:pPr>
            <a:endParaRPr lang="en-US" sz="5752" spc="-166">
              <a:solidFill>
                <a:srgbClr val="6EA3C5"/>
              </a:solidFill>
              <a:latin typeface="Baloo"/>
              <a:ea typeface="Baloo"/>
              <a:cs typeface="Baloo"/>
              <a:sym typeface="Baloo"/>
            </a:endParaRPr>
          </a:p>
          <a:p>
            <a:pPr algn="l">
              <a:lnSpc>
                <a:spcPts val="5998"/>
              </a:lnSpc>
            </a:pPr>
            <a:endParaRPr lang="en-US" sz="5752" spc="-166">
              <a:solidFill>
                <a:srgbClr val="6EA3C5"/>
              </a:solidFill>
              <a:latin typeface="Baloo"/>
              <a:ea typeface="Baloo"/>
              <a:cs typeface="Baloo"/>
              <a:sym typeface="Baloo"/>
            </a:endParaRPr>
          </a:p>
        </p:txBody>
      </p:sp>
      <p:sp>
        <p:nvSpPr>
          <p:cNvPr id="14" name="TextBox 14"/>
          <p:cNvSpPr txBox="1"/>
          <p:nvPr/>
        </p:nvSpPr>
        <p:spPr>
          <a:xfrm>
            <a:off x="725925" y="1606822"/>
            <a:ext cx="15666306" cy="9290721"/>
          </a:xfrm>
          <a:prstGeom prst="rect">
            <a:avLst/>
          </a:prstGeom>
        </p:spPr>
        <p:txBody>
          <a:bodyPr lIns="0" tIns="0" rIns="0" bIns="0" rtlCol="0" anchor="t">
            <a:spAutoFit/>
          </a:bodyPr>
          <a:lstStyle/>
          <a:p>
            <a:pPr marL="753872" lvl="1" indent="-376936" algn="just">
              <a:lnSpc>
                <a:spcPts val="4888"/>
              </a:lnSpc>
              <a:buFont typeface="Arial"/>
              <a:buChar char="•"/>
            </a:pPr>
            <a:r>
              <a:rPr lang="en-US" sz="3491" b="1">
                <a:solidFill>
                  <a:srgbClr val="000000"/>
                </a:solidFill>
                <a:latin typeface="Arimo Bold"/>
                <a:ea typeface="Arimo Bold"/>
                <a:cs typeface="Arimo Bold"/>
                <a:sym typeface="Arimo Bold"/>
              </a:rPr>
              <a:t>Tax avoidance adalah upaya untuk mengurangi pajak perusahaan secara eksplisit dengan berbagai cara. Pajak eksplisit merujuk pada pajak yang secara langsung memengaruhi laba setelah pajak, seperti pajak penghasilan.</a:t>
            </a:r>
          </a:p>
          <a:p>
            <a:pPr algn="just">
              <a:lnSpc>
                <a:spcPts val="4888"/>
              </a:lnSpc>
            </a:pPr>
            <a:endParaRPr lang="en-US" sz="3491" b="1">
              <a:solidFill>
                <a:srgbClr val="000000"/>
              </a:solidFill>
              <a:latin typeface="Arimo Bold"/>
              <a:ea typeface="Arimo Bold"/>
              <a:cs typeface="Arimo Bold"/>
              <a:sym typeface="Arimo Bold"/>
            </a:endParaRPr>
          </a:p>
          <a:p>
            <a:pPr marL="753872" lvl="1" indent="-376936" algn="just">
              <a:lnSpc>
                <a:spcPts val="4888"/>
              </a:lnSpc>
              <a:buFont typeface="Arial"/>
              <a:buChar char="•"/>
            </a:pPr>
            <a:r>
              <a:rPr lang="en-US" sz="3491" b="1">
                <a:solidFill>
                  <a:srgbClr val="000000"/>
                </a:solidFill>
                <a:latin typeface="Arimo Bold"/>
                <a:ea typeface="Arimo Bold"/>
                <a:cs typeface="Arimo Bold"/>
                <a:sym typeface="Arimo Bold"/>
              </a:rPr>
              <a:t>Tax avoidance mencakup berbagai tindakan, mulai dari yang legal, berada di grey area, hingga yang ilegal atau manipulatif terhadap peraturan pajak. Definisi luas ini sering digunakan oleh para peneliti untuk membahas pengurangan pajak yang memengaruhi laba setelah pajak atau arus kas. Dengan demikian, tax avoidance meliputi konsep seperti tax aggressive, tax sheltering, dan tax evasion, dengan tujuan utama untuk mengurangi pajak eksplisit.</a:t>
            </a:r>
          </a:p>
          <a:p>
            <a:pPr algn="just">
              <a:lnSpc>
                <a:spcPts val="4888"/>
              </a:lnSpc>
            </a:pPr>
            <a:endParaRPr lang="en-US" sz="3491" b="1">
              <a:solidFill>
                <a:srgbClr val="000000"/>
              </a:solidFill>
              <a:latin typeface="Arimo Bold"/>
              <a:ea typeface="Arimo Bold"/>
              <a:cs typeface="Arimo Bold"/>
              <a:sym typeface="Arimo Bold"/>
            </a:endParaRPr>
          </a:p>
          <a:p>
            <a:pPr algn="just">
              <a:lnSpc>
                <a:spcPts val="4888"/>
              </a:lnSpc>
            </a:pPr>
            <a:endParaRPr lang="en-US" sz="3491" b="1">
              <a:solidFill>
                <a:srgbClr val="000000"/>
              </a:solidFill>
              <a:latin typeface="Arimo Bold"/>
              <a:ea typeface="Arimo Bold"/>
              <a:cs typeface="Arimo Bold"/>
              <a:sym typeface="Arimo Bold"/>
            </a:endParaRPr>
          </a:p>
          <a:p>
            <a:pPr algn="just">
              <a:lnSpc>
                <a:spcPts val="4888"/>
              </a:lnSpc>
            </a:pPr>
            <a:endParaRPr lang="en-US" sz="3491" b="1">
              <a:solidFill>
                <a:srgbClr val="000000"/>
              </a:solidFill>
              <a:latin typeface="Arimo Bold"/>
              <a:ea typeface="Arimo Bold"/>
              <a:cs typeface="Arimo Bold"/>
              <a:sym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9144000" y="0"/>
            <a:ext cx="10390653" cy="10403658"/>
          </a:xfrm>
          <a:custGeom>
            <a:avLst/>
            <a:gdLst/>
            <a:ahLst/>
            <a:cxnLst/>
            <a:rect l="l" t="t" r="r" b="b"/>
            <a:pathLst>
              <a:path w="10390653" h="10403658">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3" name="Freeform 3"/>
          <p:cNvSpPr/>
          <p:nvPr/>
        </p:nvSpPr>
        <p:spPr>
          <a:xfrm>
            <a:off x="-1246654" y="0"/>
            <a:ext cx="10390654" cy="10403658"/>
          </a:xfrm>
          <a:custGeom>
            <a:avLst/>
            <a:gdLst/>
            <a:ahLst/>
            <a:cxnLst/>
            <a:rect l="l" t="t" r="r" b="b"/>
            <a:pathLst>
              <a:path w="10390654" h="10403658">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5" name="Freeform 5"/>
          <p:cNvSpPr/>
          <p:nvPr/>
        </p:nvSpPr>
        <p:spPr>
          <a:xfrm>
            <a:off x="16103988" y="6752607"/>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r="-1094"/>
            </a:stretch>
          </a:blipFill>
        </p:spPr>
      </p:sp>
      <p:sp>
        <p:nvSpPr>
          <p:cNvPr id="6" name="Freeform 6"/>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r="-63"/>
            </a:stretch>
          </a:blipFill>
        </p:spPr>
      </p:sp>
      <p:sp>
        <p:nvSpPr>
          <p:cNvPr id="8" name="TextBox 8"/>
          <p:cNvSpPr txBox="1"/>
          <p:nvPr/>
        </p:nvSpPr>
        <p:spPr>
          <a:xfrm>
            <a:off x="2350033" y="759017"/>
            <a:ext cx="13587934" cy="1517418"/>
          </a:xfrm>
          <a:prstGeom prst="rect">
            <a:avLst/>
          </a:prstGeom>
        </p:spPr>
        <p:txBody>
          <a:bodyPr lIns="0" tIns="0" rIns="0" bIns="0" rtlCol="0" anchor="t">
            <a:spAutoFit/>
          </a:bodyPr>
          <a:lstStyle/>
          <a:p>
            <a:pPr algn="l">
              <a:lnSpc>
                <a:spcPts val="5992"/>
              </a:lnSpc>
            </a:pPr>
            <a:r>
              <a:rPr lang="en-US" sz="5453" spc="-158">
                <a:solidFill>
                  <a:srgbClr val="6EA3C5"/>
                </a:solidFill>
                <a:latin typeface="Baloo"/>
                <a:ea typeface="Baloo"/>
                <a:cs typeface="Baloo"/>
                <a:sym typeface="Baloo"/>
              </a:rPr>
              <a:t>AGRESIVITAS PAJAK (TAX AGGRESSIVENESS)</a:t>
            </a:r>
          </a:p>
          <a:p>
            <a:pPr algn="l">
              <a:lnSpc>
                <a:spcPts val="5998"/>
              </a:lnSpc>
            </a:pPr>
            <a:endParaRPr lang="en-US" sz="5453" spc="-158">
              <a:solidFill>
                <a:srgbClr val="6EA3C5"/>
              </a:solidFill>
              <a:latin typeface="Baloo"/>
              <a:ea typeface="Baloo"/>
              <a:cs typeface="Baloo"/>
              <a:sym typeface="Baloo"/>
            </a:endParaRPr>
          </a:p>
        </p:txBody>
      </p:sp>
      <p:sp>
        <p:nvSpPr>
          <p:cNvPr id="9" name="TextBox 9"/>
          <p:cNvSpPr txBox="1"/>
          <p:nvPr/>
        </p:nvSpPr>
        <p:spPr>
          <a:xfrm>
            <a:off x="891946" y="1746280"/>
            <a:ext cx="15212042" cy="8237948"/>
          </a:xfrm>
          <a:prstGeom prst="rect">
            <a:avLst/>
          </a:prstGeom>
        </p:spPr>
        <p:txBody>
          <a:bodyPr lIns="0" tIns="0" rIns="0" bIns="0" rtlCol="0" anchor="t">
            <a:spAutoFit/>
          </a:bodyPr>
          <a:lstStyle/>
          <a:p>
            <a:pPr marL="668927" lvl="1" indent="-334464" algn="just">
              <a:lnSpc>
                <a:spcPts val="4337"/>
              </a:lnSpc>
              <a:buFont typeface="Arial"/>
              <a:buChar char="•"/>
            </a:pPr>
            <a:r>
              <a:rPr lang="en-US" sz="3098" b="1">
                <a:solidFill>
                  <a:srgbClr val="000000"/>
                </a:solidFill>
                <a:latin typeface="Arimo Bold"/>
                <a:ea typeface="Arimo Bold"/>
                <a:cs typeface="Arimo Bold"/>
                <a:sym typeface="Arimo Bold"/>
              </a:rPr>
              <a:t>Tax Aggressiveness merupakan salah satu bentuk tax avoidance yang dilakukan dengan cara yang lebih berani dan intensif. Semakin longgar regulasi perpajakan yang mengatur pengenaan pajak terhadap perusahaan, semakin besar pula kecenderungan perusahaan untuk memanfaatkan celah hukum guna meminimalkan kewajiban pajak. </a:t>
            </a:r>
          </a:p>
          <a:p>
            <a:pPr algn="just">
              <a:lnSpc>
                <a:spcPts val="4337"/>
              </a:lnSpc>
            </a:pPr>
            <a:endParaRPr lang="en-US" sz="3098" b="1">
              <a:solidFill>
                <a:srgbClr val="000000"/>
              </a:solidFill>
              <a:latin typeface="Arimo Bold"/>
              <a:ea typeface="Arimo Bold"/>
              <a:cs typeface="Arimo Bold"/>
              <a:sym typeface="Arimo Bold"/>
            </a:endParaRPr>
          </a:p>
          <a:p>
            <a:pPr marL="668927" lvl="1" indent="-334464" algn="just">
              <a:lnSpc>
                <a:spcPts val="4337"/>
              </a:lnSpc>
              <a:buFont typeface="Arial"/>
              <a:buChar char="•"/>
            </a:pPr>
            <a:r>
              <a:rPr lang="en-US" sz="3098" b="1">
                <a:solidFill>
                  <a:srgbClr val="000000"/>
                </a:solidFill>
                <a:latin typeface="Arimo Bold"/>
                <a:ea typeface="Arimo Bold"/>
                <a:cs typeface="Arimo Bold"/>
                <a:sym typeface="Arimo Bold"/>
              </a:rPr>
              <a:t>Dalam menjalankan strategi ini, perusahaan umumnya memperhitungkan batas risiko tertentu yang dikenal sebagai konsep "more-likely-than-not" (MLTN), konsep ini mengacu pada situasi di mana perusahaan menilai bahwa kemungkinan mereka diaudit oleh otoritas pajak lebih kecil dari 50%, sehingga mereka merasa lebih aman untuk menerapkan strategi penghindaran pajak yang agresif</a:t>
            </a:r>
          </a:p>
          <a:p>
            <a:pPr algn="just">
              <a:lnSpc>
                <a:spcPts val="4337"/>
              </a:lnSpc>
            </a:pPr>
            <a:endParaRPr lang="en-US" sz="3098" b="1">
              <a:solidFill>
                <a:srgbClr val="000000"/>
              </a:solidFill>
              <a:latin typeface="Arimo Bold"/>
              <a:ea typeface="Arimo Bold"/>
              <a:cs typeface="Arimo Bold"/>
              <a:sym typeface="Arimo Bold"/>
            </a:endParaRPr>
          </a:p>
          <a:p>
            <a:pPr algn="just">
              <a:lnSpc>
                <a:spcPts val="4337"/>
              </a:lnSpc>
            </a:pPr>
            <a:endParaRPr lang="en-US" sz="3098" b="1">
              <a:solidFill>
                <a:srgbClr val="000000"/>
              </a:solidFill>
              <a:latin typeface="Arimo Bold"/>
              <a:ea typeface="Arimo Bold"/>
              <a:cs typeface="Arimo Bold"/>
              <a:sym typeface="Arimo Bold"/>
            </a:endParaRPr>
          </a:p>
          <a:p>
            <a:pPr algn="just">
              <a:lnSpc>
                <a:spcPts val="4337"/>
              </a:lnSpc>
            </a:pPr>
            <a:endParaRPr lang="en-US" sz="3098" b="1">
              <a:solidFill>
                <a:srgbClr val="000000"/>
              </a:solidFill>
              <a:latin typeface="Arimo Bold"/>
              <a:ea typeface="Arimo Bold"/>
              <a:cs typeface="Arimo Bold"/>
              <a:sym typeface="Arim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84061"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997714" y="6833327"/>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2973271" y="759017"/>
            <a:ext cx="12256126" cy="2269893"/>
          </a:xfrm>
          <a:prstGeom prst="rect">
            <a:avLst/>
          </a:prstGeom>
        </p:spPr>
        <p:txBody>
          <a:bodyPr lIns="0" tIns="0" rIns="0" bIns="0" rtlCol="0" anchor="t">
            <a:spAutoFit/>
          </a:bodyPr>
          <a:lstStyle/>
          <a:p>
            <a:pPr algn="ctr">
              <a:lnSpc>
                <a:spcPts val="5992"/>
              </a:lnSpc>
            </a:pPr>
            <a:r>
              <a:rPr lang="en-US" sz="5453" spc="-158">
                <a:solidFill>
                  <a:srgbClr val="6EA3C5"/>
                </a:solidFill>
                <a:latin typeface="Baloo"/>
                <a:ea typeface="Baloo"/>
                <a:cs typeface="Baloo"/>
                <a:sym typeface="Baloo"/>
              </a:rPr>
              <a:t>TAX SHELTERING</a:t>
            </a:r>
          </a:p>
          <a:p>
            <a:pPr algn="ctr">
              <a:lnSpc>
                <a:spcPts val="5992"/>
              </a:lnSpc>
            </a:pPr>
            <a:endParaRPr lang="en-US" sz="5453" spc="-158">
              <a:solidFill>
                <a:srgbClr val="6EA3C5"/>
              </a:solidFill>
              <a:latin typeface="Baloo"/>
              <a:ea typeface="Baloo"/>
              <a:cs typeface="Baloo"/>
              <a:sym typeface="Baloo"/>
            </a:endParaRPr>
          </a:p>
          <a:p>
            <a:pPr algn="l">
              <a:lnSpc>
                <a:spcPts val="5998"/>
              </a:lnSpc>
            </a:pPr>
            <a:endParaRPr lang="en-US" sz="5453" spc="-158">
              <a:solidFill>
                <a:srgbClr val="6EA3C5"/>
              </a:solidFill>
              <a:latin typeface="Baloo"/>
              <a:ea typeface="Baloo"/>
              <a:cs typeface="Baloo"/>
              <a:sym typeface="Baloo"/>
            </a:endParaRPr>
          </a:p>
        </p:txBody>
      </p:sp>
      <p:sp>
        <p:nvSpPr>
          <p:cNvPr id="14" name="TextBox 14"/>
          <p:cNvSpPr txBox="1"/>
          <p:nvPr/>
        </p:nvSpPr>
        <p:spPr>
          <a:xfrm>
            <a:off x="906177" y="1422476"/>
            <a:ext cx="15091537" cy="9145000"/>
          </a:xfrm>
          <a:prstGeom prst="rect">
            <a:avLst/>
          </a:prstGeom>
        </p:spPr>
        <p:txBody>
          <a:bodyPr lIns="0" tIns="0" rIns="0" bIns="0" rtlCol="0" anchor="t">
            <a:spAutoFit/>
          </a:bodyPr>
          <a:lstStyle/>
          <a:p>
            <a:pPr marL="563344" lvl="1" indent="-281672" algn="just">
              <a:lnSpc>
                <a:spcPts val="3652"/>
              </a:lnSpc>
              <a:buFont typeface="Arial"/>
              <a:buChar char="•"/>
            </a:pPr>
            <a:r>
              <a:rPr lang="en-US" sz="2609" b="1">
                <a:solidFill>
                  <a:srgbClr val="000000"/>
                </a:solidFill>
                <a:latin typeface="Arimo Bold"/>
                <a:ea typeface="Arimo Bold"/>
                <a:cs typeface="Arimo Bold"/>
                <a:sym typeface="Arimo Bold"/>
              </a:rPr>
              <a:t>Tax sheltering adalah suatu strategi dalam perencanaan pajak (tax planning) yang bertujuan mengatur penghasilan atau transaksi keuangan sedemikian rupa sehingga dapat mengurangi kewajiban pajak tanpa menimbulkan kerugian atau risiko ekonomi (US Congress, 2019). </a:t>
            </a:r>
          </a:p>
          <a:p>
            <a:pPr algn="just">
              <a:lnSpc>
                <a:spcPts val="3652"/>
              </a:lnSpc>
            </a:pPr>
            <a:endParaRPr lang="en-US" sz="2609" b="1">
              <a:solidFill>
                <a:srgbClr val="000000"/>
              </a:solidFill>
              <a:latin typeface="Arimo Bold"/>
              <a:ea typeface="Arimo Bold"/>
              <a:cs typeface="Arimo Bold"/>
              <a:sym typeface="Arimo Bold"/>
            </a:endParaRPr>
          </a:p>
          <a:p>
            <a:pPr marL="563344" lvl="1" indent="-281672" algn="just">
              <a:lnSpc>
                <a:spcPts val="3652"/>
              </a:lnSpc>
              <a:buFont typeface="Arial"/>
              <a:buChar char="•"/>
            </a:pPr>
            <a:r>
              <a:rPr lang="en-US" sz="2609" b="1">
                <a:solidFill>
                  <a:srgbClr val="000000"/>
                </a:solidFill>
                <a:latin typeface="Arimo Bold"/>
                <a:ea typeface="Arimo Bold"/>
                <a:cs typeface="Arimo Bold"/>
                <a:sym typeface="Arimo Bold"/>
              </a:rPr>
              <a:t>Strategi ini sering kali dirancang untuk memanfaatkan celah atau ketidakjelasan dalam peraturan perpajakan yang berlaku, dengan tujuan mengurangi beban pajak secara sah. Tax sheltering tidak memiliki tujuan bisnis yang murni, melainkan semata-mata untuk menghindari pajak secara legal sesuai dengan ketentuan yang ada (American Institute of Certified Public Accountants, 1999).</a:t>
            </a:r>
          </a:p>
          <a:p>
            <a:pPr algn="just">
              <a:lnSpc>
                <a:spcPts val="3652"/>
              </a:lnSpc>
            </a:pPr>
            <a:endParaRPr lang="en-US" sz="2609" b="1">
              <a:solidFill>
                <a:srgbClr val="000000"/>
              </a:solidFill>
              <a:latin typeface="Arimo Bold"/>
              <a:ea typeface="Arimo Bold"/>
              <a:cs typeface="Arimo Bold"/>
              <a:sym typeface="Arimo Bold"/>
            </a:endParaRPr>
          </a:p>
          <a:p>
            <a:pPr marL="563344" lvl="1" indent="-281672" algn="just">
              <a:lnSpc>
                <a:spcPts val="3652"/>
              </a:lnSpc>
              <a:buFont typeface="Arial"/>
              <a:buChar char="•"/>
            </a:pPr>
            <a:r>
              <a:rPr lang="en-US" sz="2609" b="1">
                <a:solidFill>
                  <a:srgbClr val="000000"/>
                </a:solidFill>
                <a:latin typeface="Arimo Bold"/>
                <a:ea typeface="Arimo Bold"/>
                <a:cs typeface="Arimo Bold"/>
                <a:sym typeface="Arimo Bold"/>
              </a:rPr>
              <a:t>Dalam praktiknya tax sheltering tidak melibatkan aktivitas ekonomi riil (economic substance), namun tetap berada dalam kerangka hukum yang sah. Walaupun secara teknis legal, tax sheltering dianggap merugikan sistem perpajakan secara keseluruhan, serta mengurangi pendapatan negara dan berpotensi mengganggu keadilan dalam sistem perpajakan sehingga berdampak negatif pada pengambilan keputusan kebijakan dan kesejahteraan masyarakat luas.</a:t>
            </a:r>
          </a:p>
          <a:p>
            <a:pPr algn="just">
              <a:lnSpc>
                <a:spcPts val="3652"/>
              </a:lnSpc>
            </a:pPr>
            <a:endParaRPr lang="en-US" sz="2609" b="1">
              <a:solidFill>
                <a:srgbClr val="000000"/>
              </a:solidFill>
              <a:latin typeface="Arimo Bold"/>
              <a:ea typeface="Arimo Bold"/>
              <a:cs typeface="Arimo Bold"/>
              <a:sym typeface="Arimo Bold"/>
            </a:endParaRPr>
          </a:p>
          <a:p>
            <a:pPr algn="just">
              <a:lnSpc>
                <a:spcPts val="3652"/>
              </a:lnSpc>
            </a:pPr>
            <a:endParaRPr lang="en-US" sz="2609" b="1">
              <a:solidFill>
                <a:srgbClr val="000000"/>
              </a:solidFill>
              <a:latin typeface="Arimo Bold"/>
              <a:ea typeface="Arimo Bold"/>
              <a:cs typeface="Arimo Bold"/>
              <a:sym typeface="Arimo Bold"/>
            </a:endParaRPr>
          </a:p>
          <a:p>
            <a:pPr algn="just">
              <a:lnSpc>
                <a:spcPts val="3652"/>
              </a:lnSpc>
            </a:pPr>
            <a:endParaRPr lang="en-US" sz="2609" b="1">
              <a:solidFill>
                <a:srgbClr val="000000"/>
              </a:solidFill>
              <a:latin typeface="Arimo Bold"/>
              <a:ea typeface="Arimo Bold"/>
              <a:cs typeface="Arimo Bold"/>
              <a:sym typeface="Arimo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8169506" y="-3193882"/>
            <a:ext cx="10390653" cy="10403658"/>
          </a:xfrm>
          <a:custGeom>
            <a:avLst/>
            <a:gdLst/>
            <a:ahLst/>
            <a:cxnLst/>
            <a:rect l="l" t="t" r="r" b="b"/>
            <a:pathLst>
              <a:path w="10390653" h="10403658">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3" name="Freeform 3"/>
          <p:cNvSpPr/>
          <p:nvPr/>
        </p:nvSpPr>
        <p:spPr>
          <a:xfrm>
            <a:off x="-1246654" y="0"/>
            <a:ext cx="10390654" cy="10403658"/>
          </a:xfrm>
          <a:custGeom>
            <a:avLst/>
            <a:gdLst/>
            <a:ahLst/>
            <a:cxnLst/>
            <a:rect l="l" t="t" r="r" b="b"/>
            <a:pathLst>
              <a:path w="10390654" h="10403658">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5" name="Freeform 5"/>
          <p:cNvSpPr/>
          <p:nvPr/>
        </p:nvSpPr>
        <p:spPr>
          <a:xfrm>
            <a:off x="16045421" y="6630198"/>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r="-1094"/>
            </a:stretch>
          </a:blipFill>
        </p:spPr>
      </p:sp>
      <p:sp>
        <p:nvSpPr>
          <p:cNvPr id="6" name="Freeform 6"/>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r="-63"/>
            </a:stretch>
          </a:blipFill>
        </p:spPr>
      </p:sp>
      <p:sp>
        <p:nvSpPr>
          <p:cNvPr id="8" name="TextBox 8"/>
          <p:cNvSpPr txBox="1"/>
          <p:nvPr/>
        </p:nvSpPr>
        <p:spPr>
          <a:xfrm>
            <a:off x="6584088" y="555556"/>
            <a:ext cx="12256126" cy="2565881"/>
          </a:xfrm>
          <a:prstGeom prst="rect">
            <a:avLst/>
          </a:prstGeom>
        </p:spPr>
        <p:txBody>
          <a:bodyPr lIns="0" tIns="0" rIns="0" bIns="0" rtlCol="0" anchor="t">
            <a:spAutoFit/>
          </a:bodyPr>
          <a:lstStyle/>
          <a:p>
            <a:pPr algn="l">
              <a:lnSpc>
                <a:spcPts val="7311"/>
              </a:lnSpc>
            </a:pPr>
            <a:r>
              <a:rPr lang="en-US" sz="6652" spc="-192">
                <a:solidFill>
                  <a:srgbClr val="6EA3C5"/>
                </a:solidFill>
                <a:latin typeface="Baloo"/>
                <a:ea typeface="Baloo"/>
                <a:cs typeface="Baloo"/>
                <a:sym typeface="Baloo"/>
              </a:rPr>
              <a:t>Tax Evasion</a:t>
            </a:r>
          </a:p>
          <a:p>
            <a:pPr algn="l">
              <a:lnSpc>
                <a:spcPts val="6432"/>
              </a:lnSpc>
            </a:pPr>
            <a:endParaRPr lang="en-US" sz="6652" spc="-192">
              <a:solidFill>
                <a:srgbClr val="6EA3C5"/>
              </a:solidFill>
              <a:latin typeface="Baloo"/>
              <a:ea typeface="Baloo"/>
              <a:cs typeface="Baloo"/>
              <a:sym typeface="Baloo"/>
            </a:endParaRPr>
          </a:p>
          <a:p>
            <a:pPr algn="l">
              <a:lnSpc>
                <a:spcPts val="6437"/>
              </a:lnSpc>
            </a:pPr>
            <a:endParaRPr lang="en-US" sz="6652" spc="-192">
              <a:solidFill>
                <a:srgbClr val="6EA3C5"/>
              </a:solidFill>
              <a:latin typeface="Baloo"/>
              <a:ea typeface="Baloo"/>
              <a:cs typeface="Baloo"/>
              <a:sym typeface="Baloo"/>
            </a:endParaRPr>
          </a:p>
        </p:txBody>
      </p:sp>
      <p:sp>
        <p:nvSpPr>
          <p:cNvPr id="9" name="TextBox 9"/>
          <p:cNvSpPr txBox="1"/>
          <p:nvPr/>
        </p:nvSpPr>
        <p:spPr>
          <a:xfrm>
            <a:off x="667275" y="1547288"/>
            <a:ext cx="15905783" cy="8856370"/>
          </a:xfrm>
          <a:prstGeom prst="rect">
            <a:avLst/>
          </a:prstGeom>
        </p:spPr>
        <p:txBody>
          <a:bodyPr lIns="0" tIns="0" rIns="0" bIns="0" rtlCol="0" anchor="t">
            <a:spAutoFit/>
          </a:bodyPr>
          <a:lstStyle/>
          <a:p>
            <a:pPr algn="just">
              <a:lnSpc>
                <a:spcPts val="3680"/>
              </a:lnSpc>
            </a:pPr>
            <a:r>
              <a:rPr lang="en-US" sz="2628" b="1">
                <a:solidFill>
                  <a:srgbClr val="000000"/>
                </a:solidFill>
                <a:latin typeface="Arimo Bold"/>
                <a:ea typeface="Arimo Bold"/>
                <a:cs typeface="Arimo Bold"/>
                <a:sym typeface="Arimo Bold"/>
              </a:rPr>
              <a:t>Tax evasion adalah tindakan yang ilegal dan bertentangan dengan hukum dalam perpajakan, dengan semua aktivitas yang bertujuan untuk mengurangi atau menghindari kewajiban pajak secara tidak sah masuk dalam kategori ini. Praktik tax evasion sering kali dianggap sebagai bentuk fraud atau kecurangan karena melibatkan manipulasi informasi pajak yang disengaja untuk menghindari pembayaran pajak yang sebenarnya sudah menjadi kewajiban. </a:t>
            </a:r>
          </a:p>
          <a:p>
            <a:pPr algn="just">
              <a:lnSpc>
                <a:spcPts val="3680"/>
              </a:lnSpc>
            </a:pPr>
            <a:endParaRPr lang="en-US" sz="2628" b="1">
              <a:solidFill>
                <a:srgbClr val="000000"/>
              </a:solidFill>
              <a:latin typeface="Arimo Bold"/>
              <a:ea typeface="Arimo Bold"/>
              <a:cs typeface="Arimo Bold"/>
              <a:sym typeface="Arimo Bold"/>
            </a:endParaRPr>
          </a:p>
          <a:p>
            <a:pPr algn="just">
              <a:lnSpc>
                <a:spcPts val="3680"/>
              </a:lnSpc>
            </a:pPr>
            <a:r>
              <a:rPr lang="en-US" sz="2628" b="1">
                <a:solidFill>
                  <a:srgbClr val="000000"/>
                </a:solidFill>
                <a:latin typeface="Arimo Bold"/>
                <a:ea typeface="Arimo Bold"/>
                <a:cs typeface="Arimo Bold"/>
                <a:sym typeface="Arimo Bold"/>
              </a:rPr>
              <a:t>Menurut US Supreme Court, tax evasion memiliki tiga elemen penting yang harus terpenuhi untuk dikategorikan sebagai kejahatan pajak, yaitu:</a:t>
            </a:r>
          </a:p>
          <a:p>
            <a:pPr marL="567579" lvl="1" indent="-283790" algn="just">
              <a:lnSpc>
                <a:spcPts val="3680"/>
              </a:lnSpc>
              <a:buAutoNum type="arabicPeriod"/>
            </a:pPr>
            <a:r>
              <a:rPr lang="en-US" sz="2628" b="1">
                <a:solidFill>
                  <a:srgbClr val="000000"/>
                </a:solidFill>
                <a:latin typeface="Arimo Bold"/>
                <a:ea typeface="Arimo Bold"/>
                <a:cs typeface="Arimo Bold"/>
                <a:sym typeface="Arimo Bold"/>
              </a:rPr>
              <a:t>Tujuan Akhir: Tindakan tersebut bertujuan untuk membayar pajak lebih kecil daripada jumlah yang seharusnya diketahui oleh wajib pajak, atau untuk menghindari pembayaran pajak yang telah jatuh tempo sesuai peraturan perpajakan.</a:t>
            </a:r>
          </a:p>
          <a:p>
            <a:pPr marL="567579" lvl="1" indent="-283790" algn="just">
              <a:lnSpc>
                <a:spcPts val="3680"/>
              </a:lnSpc>
              <a:buAutoNum type="arabicPeriod"/>
            </a:pPr>
            <a:r>
              <a:rPr lang="en-US" sz="2628" b="1">
                <a:solidFill>
                  <a:srgbClr val="000000"/>
                </a:solidFill>
                <a:latin typeface="Arimo Bold"/>
                <a:ea typeface="Arimo Bold"/>
                <a:cs typeface="Arimo Bold"/>
                <a:sym typeface="Arimo Bold"/>
              </a:rPr>
              <a:t>Kesengajaan: Aktivitas penghindaran pajak ini dilakukan dengan sengaja, bukan karena kesalahan administrasi, kelalaian, atau kebetulan. Ada niat yang jelas untuk menghindari kewajiban pajak.</a:t>
            </a:r>
          </a:p>
          <a:p>
            <a:pPr marL="567579" lvl="1" indent="-283790" algn="just">
              <a:lnSpc>
                <a:spcPts val="3680"/>
              </a:lnSpc>
              <a:buAutoNum type="arabicPeriod"/>
            </a:pPr>
            <a:r>
              <a:rPr lang="en-US" sz="2628" b="1">
                <a:solidFill>
                  <a:srgbClr val="000000"/>
                </a:solidFill>
                <a:latin typeface="Arimo Bold"/>
                <a:ea typeface="Arimo Bold"/>
                <a:cs typeface="Arimo Bold"/>
                <a:sym typeface="Arimo Bold"/>
              </a:rPr>
              <a:t>Pelanggaran Aturan: Tindakan tersebut secara langsung melanggar ketentuan dan aturan pajak yang berlaku.</a:t>
            </a:r>
          </a:p>
          <a:p>
            <a:pPr algn="just">
              <a:lnSpc>
                <a:spcPts val="3680"/>
              </a:lnSpc>
            </a:pPr>
            <a:endParaRPr lang="en-US" sz="2628" b="1">
              <a:solidFill>
                <a:srgbClr val="000000"/>
              </a:solidFill>
              <a:latin typeface="Arimo Bold"/>
              <a:ea typeface="Arimo Bold"/>
              <a:cs typeface="Arimo Bold"/>
              <a:sym typeface="Arimo Bold"/>
            </a:endParaRPr>
          </a:p>
          <a:p>
            <a:pPr algn="just">
              <a:lnSpc>
                <a:spcPts val="3680"/>
              </a:lnSpc>
            </a:pPr>
            <a:endParaRPr lang="en-US" sz="2628" b="1">
              <a:solidFill>
                <a:srgbClr val="000000"/>
              </a:solidFill>
              <a:latin typeface="Arimo Bold"/>
              <a:ea typeface="Arimo Bold"/>
              <a:cs typeface="Arimo Bold"/>
              <a:sym typeface="Arimo Bold"/>
            </a:endParaRPr>
          </a:p>
          <a:p>
            <a:pPr algn="just">
              <a:lnSpc>
                <a:spcPts val="3680"/>
              </a:lnSpc>
            </a:pPr>
            <a:endParaRPr lang="en-US" sz="2628" b="1">
              <a:solidFill>
                <a:srgbClr val="000000"/>
              </a:solidFill>
              <a:latin typeface="Arimo Bold"/>
              <a:ea typeface="Arimo Bold"/>
              <a:cs typeface="Arimo Bold"/>
              <a:sym typeface="Arim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3" name="Freeform 3"/>
          <p:cNvSpPr/>
          <p:nvPr/>
        </p:nvSpPr>
        <p:spPr>
          <a:xfrm>
            <a:off x="12170794"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4" name="Freeform 4"/>
          <p:cNvSpPr/>
          <p:nvPr/>
        </p:nvSpPr>
        <p:spPr>
          <a:xfrm>
            <a:off x="12170794" y="0"/>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5" name="Freeform 5"/>
          <p:cNvSpPr/>
          <p:nvPr/>
        </p:nvSpPr>
        <p:spPr>
          <a:xfrm>
            <a:off x="6084061" y="0"/>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6" name="Freeform 6"/>
          <p:cNvSpPr/>
          <p:nvPr/>
        </p:nvSpPr>
        <p:spPr>
          <a:xfrm>
            <a:off x="0" y="6086762"/>
            <a:ext cx="6117206" cy="6124863"/>
          </a:xfrm>
          <a:custGeom>
            <a:avLst/>
            <a:gdLst/>
            <a:ahLst/>
            <a:cxnLst/>
            <a:rect l="l" t="t" r="r" b="b"/>
            <a:pathLst>
              <a:path w="6117206" h="6124863">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7" name="Freeform 7"/>
          <p:cNvSpPr/>
          <p:nvPr/>
        </p:nvSpPr>
        <p:spPr>
          <a:xfrm>
            <a:off x="6093586" y="6086762"/>
            <a:ext cx="6117206" cy="6124863"/>
          </a:xfrm>
          <a:custGeom>
            <a:avLst/>
            <a:gdLst/>
            <a:ahLst/>
            <a:cxnLst/>
            <a:rect l="l" t="t" r="r" b="b"/>
            <a:pathLst>
              <a:path w="6117206" h="6124863">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r="-62"/>
            </a:stretch>
          </a:blipFill>
        </p:spPr>
      </p:sp>
      <p:sp>
        <p:nvSpPr>
          <p:cNvPr id="8" name="Freeform 8"/>
          <p:cNvSpPr/>
          <p:nvPr/>
        </p:nvSpPr>
        <p:spPr>
          <a:xfrm rot="5101567">
            <a:off x="-1337062" y="7179890"/>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9" name="Freeform 9"/>
          <p:cNvSpPr/>
          <p:nvPr/>
        </p:nvSpPr>
        <p:spPr>
          <a:xfrm>
            <a:off x="2555187" y="2215878"/>
            <a:ext cx="13610994" cy="6134046"/>
          </a:xfrm>
          <a:custGeom>
            <a:avLst/>
            <a:gdLst/>
            <a:ahLst/>
            <a:cxnLst/>
            <a:rect l="l" t="t" r="r" b="b"/>
            <a:pathLst>
              <a:path w="13610994" h="6134046">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875304" y="6833327"/>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r="-1094"/>
            </a:stretch>
          </a:blipFill>
        </p:spPr>
      </p:sp>
      <p:sp>
        <p:nvSpPr>
          <p:cNvPr id="11" name="Freeform 11"/>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r="-63"/>
            </a:stretch>
          </a:blipFill>
        </p:spPr>
      </p:sp>
      <p:sp>
        <p:nvSpPr>
          <p:cNvPr id="13" name="TextBox 13"/>
          <p:cNvSpPr txBox="1"/>
          <p:nvPr/>
        </p:nvSpPr>
        <p:spPr>
          <a:xfrm>
            <a:off x="875576" y="816942"/>
            <a:ext cx="15924352" cy="1401568"/>
          </a:xfrm>
          <a:prstGeom prst="rect">
            <a:avLst/>
          </a:prstGeom>
        </p:spPr>
        <p:txBody>
          <a:bodyPr lIns="0" tIns="0" rIns="0" bIns="0" rtlCol="0" anchor="t">
            <a:spAutoFit/>
          </a:bodyPr>
          <a:lstStyle/>
          <a:p>
            <a:pPr algn="l">
              <a:lnSpc>
                <a:spcPts val="5551"/>
              </a:lnSpc>
            </a:pPr>
            <a:r>
              <a:rPr lang="en-US" sz="5051" spc="-146">
                <a:solidFill>
                  <a:srgbClr val="6EA3C5"/>
                </a:solidFill>
                <a:latin typeface="Baloo"/>
                <a:ea typeface="Baloo"/>
                <a:cs typeface="Baloo"/>
                <a:sym typeface="Baloo"/>
              </a:rPr>
              <a:t>TUJUAN DAN MANFAAT TAX PLANNING BAGI PERUSAHAAN</a:t>
            </a:r>
          </a:p>
          <a:p>
            <a:pPr algn="l">
              <a:lnSpc>
                <a:spcPts val="5556"/>
              </a:lnSpc>
            </a:pPr>
            <a:endParaRPr lang="en-US" sz="5051" spc="-146">
              <a:solidFill>
                <a:srgbClr val="6EA3C5"/>
              </a:solidFill>
              <a:latin typeface="Baloo"/>
              <a:ea typeface="Baloo"/>
              <a:cs typeface="Baloo"/>
              <a:sym typeface="Baloo"/>
            </a:endParaRPr>
          </a:p>
        </p:txBody>
      </p:sp>
      <p:sp>
        <p:nvSpPr>
          <p:cNvPr id="14" name="TextBox 14"/>
          <p:cNvSpPr txBox="1"/>
          <p:nvPr/>
        </p:nvSpPr>
        <p:spPr>
          <a:xfrm>
            <a:off x="486449" y="1568032"/>
            <a:ext cx="15905783" cy="9046985"/>
          </a:xfrm>
          <a:prstGeom prst="rect">
            <a:avLst/>
          </a:prstGeom>
        </p:spPr>
        <p:txBody>
          <a:bodyPr lIns="0" tIns="0" rIns="0" bIns="0" rtlCol="0" anchor="t">
            <a:spAutoFit/>
          </a:bodyPr>
          <a:lstStyle/>
          <a:p>
            <a:pPr marL="581737" lvl="1" indent="-290868" algn="just">
              <a:lnSpc>
                <a:spcPts val="3772"/>
              </a:lnSpc>
              <a:buFont typeface="Arial"/>
              <a:buChar char="•"/>
            </a:pPr>
            <a:r>
              <a:rPr lang="en-US" sz="2694" b="1">
                <a:solidFill>
                  <a:srgbClr val="000000"/>
                </a:solidFill>
                <a:latin typeface="Arimo Bold"/>
                <a:ea typeface="Arimo Bold"/>
                <a:cs typeface="Arimo Bold"/>
                <a:sym typeface="Arimo Bold"/>
              </a:rPr>
              <a:t>Tujuan utama dari tax planning adalah mengurangi jumlah pajak yang harus dibayar. Tax planning termasuk tindakan yang sah secara hukum dengan tetap mematuhi peraturan perpajakan yang berlaku, akan tetapi tindakan yang dilakukan dalam penghematan pajak dilakukan dengan memanfaatakan hal-hal yang tidak diatur oleh undang-undang (loopholes) sehingga tidak terjadi pelanggaran konstitusi atau Undang-Undang Perpajakan yang berlaku</a:t>
            </a:r>
          </a:p>
          <a:p>
            <a:pPr algn="just">
              <a:lnSpc>
                <a:spcPts val="3772"/>
              </a:lnSpc>
            </a:pPr>
            <a:endParaRPr lang="en-US" sz="2694" b="1">
              <a:solidFill>
                <a:srgbClr val="000000"/>
              </a:solidFill>
              <a:latin typeface="Arimo Bold"/>
              <a:ea typeface="Arimo Bold"/>
              <a:cs typeface="Arimo Bold"/>
              <a:sym typeface="Arimo Bold"/>
            </a:endParaRPr>
          </a:p>
          <a:p>
            <a:pPr marL="581737" lvl="1" indent="-290868" algn="just">
              <a:lnSpc>
                <a:spcPts val="3772"/>
              </a:lnSpc>
              <a:buFont typeface="Arial"/>
              <a:buChar char="•"/>
            </a:pPr>
            <a:r>
              <a:rPr lang="en-US" sz="2694" b="1">
                <a:solidFill>
                  <a:srgbClr val="000000"/>
                </a:solidFill>
                <a:latin typeface="Arimo Bold"/>
                <a:ea typeface="Arimo Bold"/>
                <a:cs typeface="Arimo Bold"/>
                <a:sym typeface="Arimo Bold"/>
              </a:rPr>
              <a:t>Tax planning merupakan langkah awal dalam manajemen pajak, dimulai dengan mengkaji peraturan perpajakan yang berlaku untuk merancang langkah-langkah penghematan pajak sehingga dapat mengurangi beban pajak serendah mungkin dengan tetap mematuhi ketentuan hukum perpajakan yang berlaku.</a:t>
            </a:r>
          </a:p>
          <a:p>
            <a:pPr algn="just">
              <a:lnSpc>
                <a:spcPts val="3772"/>
              </a:lnSpc>
            </a:pPr>
            <a:endParaRPr lang="en-US" sz="2694" b="1">
              <a:solidFill>
                <a:srgbClr val="000000"/>
              </a:solidFill>
              <a:latin typeface="Arimo Bold"/>
              <a:ea typeface="Arimo Bold"/>
              <a:cs typeface="Arimo Bold"/>
              <a:sym typeface="Arimo Bold"/>
            </a:endParaRPr>
          </a:p>
          <a:p>
            <a:pPr marL="581737" lvl="1" indent="-290868" algn="just">
              <a:lnSpc>
                <a:spcPts val="3772"/>
              </a:lnSpc>
              <a:buFont typeface="Arial"/>
              <a:buChar char="•"/>
            </a:pPr>
            <a:r>
              <a:rPr lang="en-US" sz="2694" b="1">
                <a:solidFill>
                  <a:srgbClr val="000000"/>
                </a:solidFill>
                <a:latin typeface="Arimo Bold"/>
                <a:ea typeface="Arimo Bold"/>
                <a:cs typeface="Arimo Bold"/>
                <a:sym typeface="Arimo Bold"/>
              </a:rPr>
              <a:t>Manfaat melakukan tax planning bagi wajib pajak terletak pada kemampuannya untuk mengurangi beban pajak yang harus dibayarkan secara sah dan efisien. Pajak sendiri merupakan elemen signifikan yang mengurangi laba bersih perusahaan, baik laba yang tersedia untuk pemegang saham maupun laba yang dapat diinvestasikan kembali untuk mendukung pertumbuhan perusahaan. </a:t>
            </a:r>
          </a:p>
          <a:p>
            <a:pPr algn="just">
              <a:lnSpc>
                <a:spcPts val="3772"/>
              </a:lnSpc>
            </a:pPr>
            <a:endParaRPr lang="en-US" sz="2694" b="1">
              <a:solidFill>
                <a:srgbClr val="000000"/>
              </a:solidFill>
              <a:latin typeface="Arimo Bold"/>
              <a:ea typeface="Arimo Bold"/>
              <a:cs typeface="Arimo Bold"/>
              <a:sym typeface="Arimo Bold"/>
            </a:endParaRPr>
          </a:p>
          <a:p>
            <a:pPr algn="just">
              <a:lnSpc>
                <a:spcPts val="3772"/>
              </a:lnSpc>
            </a:pPr>
            <a:endParaRPr lang="en-US" sz="2694" b="1">
              <a:solidFill>
                <a:srgbClr val="000000"/>
              </a:solidFill>
              <a:latin typeface="Arimo Bold"/>
              <a:ea typeface="Arimo Bold"/>
              <a:cs typeface="Arimo Bold"/>
              <a:sym typeface="Arimo Bold"/>
            </a:endParaRPr>
          </a:p>
          <a:p>
            <a:pPr algn="just">
              <a:lnSpc>
                <a:spcPts val="3772"/>
              </a:lnSpc>
            </a:pPr>
            <a:endParaRPr lang="en-US" sz="2694" b="1">
              <a:solidFill>
                <a:srgbClr val="000000"/>
              </a:solidFill>
              <a:latin typeface="Arimo Bold"/>
              <a:ea typeface="Arimo Bold"/>
              <a:cs typeface="Arimo Bold"/>
              <a:sym typeface="Arimo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EA3C5"/>
        </a:solidFill>
        <a:effectLst/>
      </p:bgPr>
    </p:bg>
    <p:spTree>
      <p:nvGrpSpPr>
        <p:cNvPr id="1" name=""/>
        <p:cNvGrpSpPr/>
        <p:nvPr/>
      </p:nvGrpSpPr>
      <p:grpSpPr>
        <a:xfrm>
          <a:off x="0" y="0"/>
          <a:ext cx="0" cy="0"/>
          <a:chOff x="0" y="0"/>
          <a:chExt cx="0" cy="0"/>
        </a:xfrm>
      </p:grpSpPr>
      <p:sp>
        <p:nvSpPr>
          <p:cNvPr id="2" name="Freeform 2"/>
          <p:cNvSpPr/>
          <p:nvPr/>
        </p:nvSpPr>
        <p:spPr>
          <a:xfrm>
            <a:off x="9144000" y="0"/>
            <a:ext cx="10390653" cy="10403658"/>
          </a:xfrm>
          <a:custGeom>
            <a:avLst/>
            <a:gdLst/>
            <a:ahLst/>
            <a:cxnLst/>
            <a:rect l="l" t="t" r="r" b="b"/>
            <a:pathLst>
              <a:path w="10390653" h="10403658">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3" name="Freeform 3"/>
          <p:cNvSpPr/>
          <p:nvPr/>
        </p:nvSpPr>
        <p:spPr>
          <a:xfrm>
            <a:off x="-1246654" y="0"/>
            <a:ext cx="10390654" cy="10403658"/>
          </a:xfrm>
          <a:custGeom>
            <a:avLst/>
            <a:gdLst/>
            <a:ahLst/>
            <a:cxnLst/>
            <a:rect l="l" t="t" r="r" b="b"/>
            <a:pathLst>
              <a:path w="10390654" h="10403658">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t="-212" b="-212"/>
            </a:stretch>
          </a:blipFill>
        </p:spPr>
      </p:sp>
      <p:sp>
        <p:nvSpPr>
          <p:cNvPr id="4" name="Freeform 4"/>
          <p:cNvSpPr/>
          <p:nvPr/>
        </p:nvSpPr>
        <p:spPr>
          <a:xfrm rot="5101567">
            <a:off x="-1417008" y="7556339"/>
            <a:ext cx="4168567" cy="3788185"/>
          </a:xfrm>
          <a:custGeom>
            <a:avLst/>
            <a:gdLst/>
            <a:ahLst/>
            <a:cxnLst/>
            <a:rect l="l" t="t" r="r" b="b"/>
            <a:pathLst>
              <a:path w="4168567" h="3788185">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t="-121" b="-121"/>
            </a:stretch>
          </a:blipFill>
        </p:spPr>
      </p:sp>
      <p:sp>
        <p:nvSpPr>
          <p:cNvPr id="5" name="Freeform 5"/>
          <p:cNvSpPr/>
          <p:nvPr/>
        </p:nvSpPr>
        <p:spPr>
          <a:xfrm>
            <a:off x="16045421" y="6575412"/>
            <a:ext cx="3672459"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r="-1094"/>
            </a:stretch>
          </a:blipFill>
        </p:spPr>
      </p:sp>
      <p:sp>
        <p:nvSpPr>
          <p:cNvPr id="6" name="Freeform 6"/>
          <p:cNvSpPr/>
          <p:nvPr/>
        </p:nvSpPr>
        <p:spPr>
          <a:xfrm>
            <a:off x="486449" y="498406"/>
            <a:ext cx="16702606" cy="9132851"/>
          </a:xfrm>
          <a:custGeom>
            <a:avLst/>
            <a:gdLst/>
            <a:ahLst/>
            <a:cxnLst/>
            <a:rect l="l" t="t" r="r" b="b"/>
            <a:pathLst>
              <a:path w="16702606" h="9132851">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4001565">
            <a:off x="16456702" y="-231471"/>
            <a:ext cx="1766828" cy="1303035"/>
          </a:xfrm>
          <a:custGeom>
            <a:avLst/>
            <a:gdLst/>
            <a:ahLst/>
            <a:cxnLst/>
            <a:rect l="l" t="t" r="r" b="b"/>
            <a:pathLst>
              <a:path w="1766828" h="1303035">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r="-63"/>
            </a:stretch>
          </a:blipFill>
        </p:spPr>
      </p:sp>
      <p:sp>
        <p:nvSpPr>
          <p:cNvPr id="8" name="TextBox 8"/>
          <p:cNvSpPr txBox="1"/>
          <p:nvPr/>
        </p:nvSpPr>
        <p:spPr>
          <a:xfrm>
            <a:off x="667276" y="1703913"/>
            <a:ext cx="15929757" cy="7826612"/>
          </a:xfrm>
          <a:prstGeom prst="rect">
            <a:avLst/>
          </a:prstGeom>
        </p:spPr>
        <p:txBody>
          <a:bodyPr lIns="0" tIns="0" rIns="0" bIns="0" rtlCol="0" anchor="t">
            <a:spAutoFit/>
          </a:bodyPr>
          <a:lstStyle/>
          <a:p>
            <a:pPr algn="just">
              <a:lnSpc>
                <a:spcPts val="3467"/>
              </a:lnSpc>
            </a:pPr>
            <a:r>
              <a:rPr lang="en-US" sz="2476" b="1">
                <a:solidFill>
                  <a:srgbClr val="000000"/>
                </a:solidFill>
                <a:latin typeface="Open Sans Bold"/>
                <a:ea typeface="Open Sans Bold"/>
                <a:cs typeface="Open Sans Bold"/>
                <a:sym typeface="Open Sans Bold"/>
              </a:rPr>
              <a:t> Dalam melakukan Tax Planning ada beberapa tahapan yang harus dilakukan antara lain, yaitu:</a:t>
            </a:r>
          </a:p>
          <a:p>
            <a:pPr marL="534680" lvl="1" indent="-267340" algn="just">
              <a:lnSpc>
                <a:spcPts val="3467"/>
              </a:lnSpc>
              <a:buAutoNum type="arabicPeriod"/>
            </a:pPr>
            <a:r>
              <a:rPr lang="en-US" sz="2476" b="1" i="1">
                <a:solidFill>
                  <a:srgbClr val="EB1414"/>
                </a:solidFill>
                <a:latin typeface="Open Sans Bold Italics"/>
                <a:ea typeface="Open Sans Bold Italics"/>
                <a:cs typeface="Open Sans Bold Italics"/>
                <a:sym typeface="Open Sans Bold Italics"/>
              </a:rPr>
              <a:t>Menganalisis Informasi yang Ada</a:t>
            </a:r>
            <a:r>
              <a:rPr lang="en-US" sz="2476" b="1">
                <a:solidFill>
                  <a:srgbClr val="000000"/>
                </a:solidFill>
                <a:latin typeface="Open Sans Bold"/>
                <a:ea typeface="Open Sans Bold"/>
                <a:cs typeface="Open Sans Bold"/>
                <a:sym typeface="Open Sans Bold"/>
              </a:rPr>
              <a:t>, Yaitu menganalisis komponen yang berbeda atas pajak yang terlibat dalam suatu proyek dan menghitung seakurat mungkin beban pajak yang ditaanggung. </a:t>
            </a:r>
          </a:p>
          <a:p>
            <a:pPr marL="534680" lvl="1" indent="-267340" algn="just">
              <a:lnSpc>
                <a:spcPts val="3467"/>
              </a:lnSpc>
              <a:buAutoNum type="arabicPeriod"/>
            </a:pPr>
            <a:r>
              <a:rPr lang="en-US" sz="2476" b="1" i="1">
                <a:solidFill>
                  <a:srgbClr val="EB1414"/>
                </a:solidFill>
                <a:latin typeface="Open Sans Bold Italics"/>
                <a:ea typeface="Open Sans Bold Italics"/>
                <a:cs typeface="Open Sans Bold Italics"/>
                <a:sym typeface="Open Sans Bold Italics"/>
              </a:rPr>
              <a:t>Buat Satu Model atau Lebih Rencana Besarnya Pajak</a:t>
            </a:r>
            <a:r>
              <a:rPr lang="en-US" sz="2476" b="1">
                <a:solidFill>
                  <a:srgbClr val="000000"/>
                </a:solidFill>
                <a:latin typeface="Open Sans Bold"/>
                <a:ea typeface="Open Sans Bold"/>
                <a:cs typeface="Open Sans Bold"/>
                <a:sym typeface="Open Sans Bold"/>
              </a:rPr>
              <a:t>, Pilih bentuk transaksi operasi atau hubungan internasional. Dari sudut pandang perpajakan, proses perencanaan tidak bisa berada di luar dari tahapan pemilihan transaksi, operasi, dan hubungan yang paling menguntungkan.</a:t>
            </a:r>
          </a:p>
          <a:p>
            <a:pPr marL="534680" lvl="1" indent="-267340" algn="just">
              <a:lnSpc>
                <a:spcPts val="3467"/>
              </a:lnSpc>
              <a:buAutoNum type="arabicPeriod"/>
            </a:pPr>
            <a:r>
              <a:rPr lang="en-US" sz="2476" b="1" i="1">
                <a:solidFill>
                  <a:srgbClr val="EB1414"/>
                </a:solidFill>
                <a:latin typeface="Open Sans Bold Italics"/>
                <a:ea typeface="Open Sans Bold Italics"/>
                <a:cs typeface="Open Sans Bold Italics"/>
                <a:sym typeface="Open Sans Bold Italics"/>
              </a:rPr>
              <a:t>Evaluasi atas Perencanaan Pajak</a:t>
            </a:r>
            <a:r>
              <a:rPr lang="en-US" sz="2476" b="1">
                <a:solidFill>
                  <a:srgbClr val="000000"/>
                </a:solidFill>
                <a:latin typeface="Open Sans Bold"/>
                <a:ea typeface="Open Sans Bold"/>
                <a:cs typeface="Open Sans Bold"/>
                <a:sym typeface="Open Sans Bold"/>
              </a:rPr>
              <a:t>, Perlu dilakukan evaluasi untuk melihat sejauh mana hasil pelaksanaan suatu perencanaan pajak terhadap beban pajak, perbedaan laba kotor, dan pengeluaran selain pajak atas berbagai alternatif perencanaan.</a:t>
            </a:r>
          </a:p>
          <a:p>
            <a:pPr marL="534680" lvl="1" indent="-267340" algn="just">
              <a:lnSpc>
                <a:spcPts val="3467"/>
              </a:lnSpc>
              <a:buAutoNum type="arabicPeriod"/>
            </a:pPr>
            <a:r>
              <a:rPr lang="en-US" sz="2476" b="1" i="1">
                <a:solidFill>
                  <a:srgbClr val="EB1414"/>
                </a:solidFill>
                <a:latin typeface="Open Sans Bold Italics"/>
                <a:ea typeface="Open Sans Bold Italics"/>
                <a:cs typeface="Open Sans Bold Italics"/>
                <a:sym typeface="Open Sans Bold Italics"/>
              </a:rPr>
              <a:t>Mencari Kelemahan Dan Kemudian Memperbaiki Kembali Rencana Pajak</a:t>
            </a:r>
            <a:r>
              <a:rPr lang="en-US" sz="2476" b="1">
                <a:solidFill>
                  <a:srgbClr val="000000"/>
                </a:solidFill>
                <a:latin typeface="Open Sans Bold"/>
                <a:ea typeface="Open Sans Bold"/>
                <a:cs typeface="Open Sans Bold"/>
                <a:sym typeface="Open Sans Bold"/>
              </a:rPr>
              <a:t>, Untuk mengatakan bahwa hasil suatu perencanaan pajak baik atau tidak, tentu harus dievaluasi melalui berbagai rencana yang dibuat.</a:t>
            </a:r>
          </a:p>
          <a:p>
            <a:pPr marL="534680" lvl="1" indent="-267340" algn="just">
              <a:lnSpc>
                <a:spcPts val="3467"/>
              </a:lnSpc>
              <a:buAutoNum type="arabicPeriod"/>
            </a:pPr>
            <a:r>
              <a:rPr lang="en-US" sz="2476" b="1" i="1">
                <a:solidFill>
                  <a:srgbClr val="EB1414"/>
                </a:solidFill>
                <a:latin typeface="Open Sans Bold Italics"/>
                <a:ea typeface="Open Sans Bold Italics"/>
                <a:cs typeface="Open Sans Bold Italics"/>
                <a:sym typeface="Open Sans Bold Italics"/>
              </a:rPr>
              <a:t>Memutakhirkan Rencana Pajak</a:t>
            </a:r>
            <a:r>
              <a:rPr lang="en-US" sz="2476" b="1">
                <a:solidFill>
                  <a:srgbClr val="000000"/>
                </a:solidFill>
                <a:latin typeface="Open Sans Bold"/>
                <a:ea typeface="Open Sans Bold"/>
                <a:cs typeface="Open Sans Bold"/>
                <a:sym typeface="Open Sans Bold"/>
              </a:rPr>
              <a:t>, Meskipun suatu rencana pajak telah dilaksanakan dan proyek juga telah berjalan, tetap perlu diperhitungkan setiap perubahan yang terjadi, baik dari undang-undang maupun pelaksanaannya sesuai negara di mana aktivitas tersebut dilakukan yang dapat berdampak terhadap komponen suatu perjanjian.</a:t>
            </a:r>
          </a:p>
          <a:p>
            <a:pPr algn="just">
              <a:lnSpc>
                <a:spcPts val="3467"/>
              </a:lnSpc>
            </a:pPr>
            <a:endParaRPr lang="en-US" sz="2476" b="1">
              <a:solidFill>
                <a:srgbClr val="000000"/>
              </a:solidFill>
              <a:latin typeface="Open Sans Bold"/>
              <a:ea typeface="Open Sans Bold"/>
              <a:cs typeface="Open Sans Bold"/>
              <a:sym typeface="Open Sans Bold"/>
            </a:endParaRPr>
          </a:p>
          <a:p>
            <a:pPr algn="just">
              <a:lnSpc>
                <a:spcPts val="3156"/>
              </a:lnSpc>
            </a:pPr>
            <a:endParaRPr lang="en-US" sz="2476" b="1">
              <a:solidFill>
                <a:srgbClr val="000000"/>
              </a:solidFill>
              <a:latin typeface="Open Sans Bold"/>
              <a:ea typeface="Open Sans Bold"/>
              <a:cs typeface="Open Sans Bold"/>
              <a:sym typeface="Open Sans Bold"/>
            </a:endParaRPr>
          </a:p>
        </p:txBody>
      </p:sp>
      <p:sp>
        <p:nvSpPr>
          <p:cNvPr id="9" name="TextBox 9"/>
          <p:cNvSpPr txBox="1"/>
          <p:nvPr/>
        </p:nvSpPr>
        <p:spPr>
          <a:xfrm>
            <a:off x="875576" y="816942"/>
            <a:ext cx="15924352" cy="1401568"/>
          </a:xfrm>
          <a:prstGeom prst="rect">
            <a:avLst/>
          </a:prstGeom>
        </p:spPr>
        <p:txBody>
          <a:bodyPr lIns="0" tIns="0" rIns="0" bIns="0" rtlCol="0" anchor="t">
            <a:spAutoFit/>
          </a:bodyPr>
          <a:lstStyle/>
          <a:p>
            <a:pPr algn="l">
              <a:lnSpc>
                <a:spcPts val="5551"/>
              </a:lnSpc>
            </a:pPr>
            <a:r>
              <a:rPr lang="en-US" sz="5051" spc="-146">
                <a:solidFill>
                  <a:srgbClr val="6EA3C5"/>
                </a:solidFill>
                <a:latin typeface="Baloo"/>
                <a:ea typeface="Baloo"/>
                <a:cs typeface="Baloo"/>
                <a:sym typeface="Baloo"/>
              </a:rPr>
              <a:t>TUJUAN DAN MANFAAT TAX PLANNING BAGI PERUSAHAAN</a:t>
            </a:r>
          </a:p>
          <a:p>
            <a:pPr algn="l">
              <a:lnSpc>
                <a:spcPts val="5556"/>
              </a:lnSpc>
            </a:pPr>
            <a:endParaRPr lang="en-US" sz="5051" spc="-146">
              <a:solidFill>
                <a:srgbClr val="6EA3C5"/>
              </a:solidFill>
              <a:latin typeface="Baloo"/>
              <a:ea typeface="Baloo"/>
              <a:cs typeface="Baloo"/>
              <a:sym typeface="Balo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1789</Words>
  <Application>Microsoft Office PowerPoint</Application>
  <PresentationFormat>Custom</PresentationFormat>
  <Paragraphs>87</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Open Sans Bold Italics</vt:lpstr>
      <vt:lpstr>Calibri</vt:lpstr>
      <vt:lpstr>TT Rounds Condensed Bold</vt:lpstr>
      <vt:lpstr>Arimo Bold Italics</vt:lpstr>
      <vt:lpstr>Arimo</vt:lpstr>
      <vt:lpstr>Open Sans Bold</vt:lpstr>
      <vt:lpstr>Roboto Bold</vt:lpstr>
      <vt:lpstr>Poppins Bold</vt:lpstr>
      <vt:lpstr>Baloo</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4 MEMAHAMI PERENCANAAN PERPAJAKAN-1.pptx</dc:title>
  <cp:lastModifiedBy>SUNFLOWERS .</cp:lastModifiedBy>
  <cp:revision>2</cp:revision>
  <dcterms:created xsi:type="dcterms:W3CDTF">2006-08-16T00:00:00Z</dcterms:created>
  <dcterms:modified xsi:type="dcterms:W3CDTF">2024-12-24T14:05:05Z</dcterms:modified>
  <dc:identifier>DAGaM8pzPGY</dc:identifier>
</cp:coreProperties>
</file>