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Carelia" charset="1" panose="00000500000000000000"/>
      <p:regular r:id="rId16"/>
    </p:embeddedFont>
    <p:embeddedFont>
      <p:font typeface="Arimo Bold" charset="1" panose="020B0704020202020204"/>
      <p:regular r:id="rId17"/>
    </p:embeddedFont>
    <p:embeddedFont>
      <p:font typeface="Arimo" charset="1" panose="020B0604020202020204"/>
      <p:regular r:id="rId18"/>
    </p:embeddedFont>
    <p:embeddedFont>
      <p:font typeface="More Sugar" charset="1" panose="00000000000000000000"/>
      <p:regular r:id="rId19"/>
    </p:embeddedFont>
    <p:embeddedFont>
      <p:font typeface="Hammersmith One" charset="1" panose="020107030305010605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11" Target="../media/image13.jpe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795159" y="805411"/>
            <a:ext cx="14730034" cy="8653895"/>
          </a:xfrm>
          <a:custGeom>
            <a:avLst/>
            <a:gdLst/>
            <a:ahLst/>
            <a:cxnLst/>
            <a:rect r="r" b="b" t="t" l="l"/>
            <a:pathLst>
              <a:path h="8653895" w="14730034">
                <a:moveTo>
                  <a:pt x="0" y="0"/>
                </a:moveTo>
                <a:lnTo>
                  <a:pt x="14730034" y="0"/>
                </a:lnTo>
                <a:lnTo>
                  <a:pt x="14730034"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795159" y="1680495"/>
            <a:ext cx="14415822" cy="7461502"/>
          </a:xfrm>
          <a:custGeom>
            <a:avLst/>
            <a:gdLst/>
            <a:ahLst/>
            <a:cxnLst/>
            <a:rect r="r" b="b" t="t" l="l"/>
            <a:pathLst>
              <a:path h="7461502" w="14415822">
                <a:moveTo>
                  <a:pt x="0" y="0"/>
                </a:moveTo>
                <a:lnTo>
                  <a:pt x="14415822" y="0"/>
                </a:lnTo>
                <a:lnTo>
                  <a:pt x="14415822" y="7461502"/>
                </a:lnTo>
                <a:lnTo>
                  <a:pt x="0" y="7461502"/>
                </a:lnTo>
                <a:lnTo>
                  <a:pt x="0" y="0"/>
                </a:lnTo>
                <a:close/>
              </a:path>
            </a:pathLst>
          </a:custGeom>
          <a:blipFill>
            <a:blip r:embed="rId5">
              <a:alphaModFix amt="31999"/>
            </a:blip>
            <a:stretch>
              <a:fillRect l="0" t="-7317" r="0" b="-6479"/>
            </a:stretch>
          </a:blipFill>
        </p:spPr>
      </p:sp>
      <p:sp>
        <p:nvSpPr>
          <p:cNvPr name="TextBox 5" id="5"/>
          <p:cNvSpPr txBox="true"/>
          <p:nvPr/>
        </p:nvSpPr>
        <p:spPr>
          <a:xfrm rot="0">
            <a:off x="2991403" y="5446928"/>
            <a:ext cx="12151698" cy="1111705"/>
          </a:xfrm>
          <a:prstGeom prst="rect">
            <a:avLst/>
          </a:prstGeom>
        </p:spPr>
        <p:txBody>
          <a:bodyPr anchor="t" rtlCol="false" tIns="0" lIns="0" bIns="0" rIns="0">
            <a:spAutoFit/>
          </a:bodyPr>
          <a:lstStyle/>
          <a:p>
            <a:pPr algn="ctr">
              <a:lnSpc>
                <a:spcPts val="9011"/>
              </a:lnSpc>
              <a:spcBef>
                <a:spcPct val="0"/>
              </a:spcBef>
            </a:pPr>
            <a:r>
              <a:rPr lang="en-US" sz="6436">
                <a:solidFill>
                  <a:srgbClr val="75322B"/>
                </a:solidFill>
                <a:latin typeface="Carelia"/>
                <a:ea typeface="Carelia"/>
                <a:cs typeface="Carelia"/>
                <a:sym typeface="Carelia"/>
              </a:rPr>
              <a:t>PAJAK PENGHASILAN BADAN</a:t>
            </a:r>
          </a:p>
        </p:txBody>
      </p:sp>
      <p:sp>
        <p:nvSpPr>
          <p:cNvPr name="Freeform 6" id="6"/>
          <p:cNvSpPr/>
          <p:nvPr/>
        </p:nvSpPr>
        <p:spPr>
          <a:xfrm flipH="false" flipV="false" rot="0">
            <a:off x="15254900" y="2926873"/>
            <a:ext cx="2774007" cy="523594"/>
          </a:xfrm>
          <a:custGeom>
            <a:avLst/>
            <a:gdLst/>
            <a:ahLst/>
            <a:cxnLst/>
            <a:rect r="r" b="b" t="t" l="l"/>
            <a:pathLst>
              <a:path h="523594" w="2774007">
                <a:moveTo>
                  <a:pt x="0" y="0"/>
                </a:moveTo>
                <a:lnTo>
                  <a:pt x="2774007" y="0"/>
                </a:lnTo>
                <a:lnTo>
                  <a:pt x="2774007" y="523594"/>
                </a:lnTo>
                <a:lnTo>
                  <a:pt x="0" y="5235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216206" y="7697355"/>
            <a:ext cx="2851945" cy="538305"/>
          </a:xfrm>
          <a:custGeom>
            <a:avLst/>
            <a:gdLst/>
            <a:ahLst/>
            <a:cxnLst/>
            <a:rect r="r" b="b" t="t" l="l"/>
            <a:pathLst>
              <a:path h="538305" w="2851945">
                <a:moveTo>
                  <a:pt x="0" y="0"/>
                </a:moveTo>
                <a:lnTo>
                  <a:pt x="2851945" y="0"/>
                </a:lnTo>
                <a:lnTo>
                  <a:pt x="2851945" y="538304"/>
                </a:lnTo>
                <a:lnTo>
                  <a:pt x="0" y="5383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347163" y="1682482"/>
            <a:ext cx="1720988" cy="1720988"/>
          </a:xfrm>
          <a:custGeom>
            <a:avLst/>
            <a:gdLst/>
            <a:ahLst/>
            <a:cxnLst/>
            <a:rect r="r" b="b" t="t" l="l"/>
            <a:pathLst>
              <a:path h="1720988" w="1720988">
                <a:moveTo>
                  <a:pt x="0" y="0"/>
                </a:moveTo>
                <a:lnTo>
                  <a:pt x="1720988" y="0"/>
                </a:lnTo>
                <a:lnTo>
                  <a:pt x="1720988" y="1720988"/>
                </a:lnTo>
                <a:lnTo>
                  <a:pt x="0" y="17209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5143102" y="7697355"/>
            <a:ext cx="1382091" cy="1382091"/>
          </a:xfrm>
          <a:custGeom>
            <a:avLst/>
            <a:gdLst/>
            <a:ahLst/>
            <a:cxnLst/>
            <a:rect r="r" b="b" t="t" l="l"/>
            <a:pathLst>
              <a:path h="1382091" w="1382091">
                <a:moveTo>
                  <a:pt x="0" y="0"/>
                </a:moveTo>
                <a:lnTo>
                  <a:pt x="1382091" y="0"/>
                </a:lnTo>
                <a:lnTo>
                  <a:pt x="1382091" y="1382091"/>
                </a:lnTo>
                <a:lnTo>
                  <a:pt x="0" y="13820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4679208" y="7725930"/>
            <a:ext cx="8647724" cy="1088136"/>
          </a:xfrm>
          <a:prstGeom prst="rect">
            <a:avLst/>
          </a:prstGeom>
        </p:spPr>
        <p:txBody>
          <a:bodyPr anchor="t" rtlCol="false" tIns="0" lIns="0" bIns="0" rIns="0">
            <a:spAutoFit/>
          </a:bodyPr>
          <a:lstStyle/>
          <a:p>
            <a:pPr algn="ctr">
              <a:lnSpc>
                <a:spcPts val="4536"/>
              </a:lnSpc>
            </a:pPr>
            <a:r>
              <a:rPr lang="en-US" b="true" sz="4200" spc="39" u="sng">
                <a:solidFill>
                  <a:srgbClr val="75322B"/>
                </a:solidFill>
                <a:latin typeface="Arimo Bold"/>
                <a:ea typeface="Arimo Bold"/>
                <a:cs typeface="Arimo Bold"/>
                <a:sym typeface="Arimo Bold"/>
              </a:rPr>
              <a:t>Dian Mustika, S.E., M.Sc</a:t>
            </a:r>
          </a:p>
          <a:p>
            <a:pPr algn="ctr">
              <a:lnSpc>
                <a:spcPts val="3888"/>
              </a:lnSpc>
            </a:pPr>
            <a:r>
              <a:rPr lang="en-US" b="true" sz="3600" spc="32">
                <a:solidFill>
                  <a:srgbClr val="75322B"/>
                </a:solidFill>
                <a:latin typeface="Arimo Bold"/>
                <a:ea typeface="Arimo Bold"/>
                <a:cs typeface="Arimo Bold"/>
                <a:sym typeface="Arimo Bold"/>
              </a:rPr>
              <a:t>NIDN: 0225019501</a:t>
            </a:r>
          </a:p>
        </p:txBody>
      </p:sp>
      <p:grpSp>
        <p:nvGrpSpPr>
          <p:cNvPr name="Group 11" id="11"/>
          <p:cNvGrpSpPr/>
          <p:nvPr/>
        </p:nvGrpSpPr>
        <p:grpSpPr>
          <a:xfrm rot="0">
            <a:off x="-19050" y="9746250"/>
            <a:ext cx="18327522" cy="544768"/>
            <a:chOff x="0" y="0"/>
            <a:chExt cx="24436696" cy="726358"/>
          </a:xfrm>
        </p:grpSpPr>
        <p:grpSp>
          <p:nvGrpSpPr>
            <p:cNvPr name="Group 12" id="12"/>
            <p:cNvGrpSpPr/>
            <p:nvPr/>
          </p:nvGrpSpPr>
          <p:grpSpPr>
            <a:xfrm rot="0">
              <a:off x="17794787" y="0"/>
              <a:ext cx="6641909" cy="724589"/>
              <a:chOff x="0" y="0"/>
              <a:chExt cx="6641909" cy="724589"/>
            </a:xfrm>
          </p:grpSpPr>
          <p:sp>
            <p:nvSpPr>
              <p:cNvPr name="Freeform 13" id="13"/>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4" id="14"/>
            <p:cNvGrpSpPr/>
            <p:nvPr/>
          </p:nvGrpSpPr>
          <p:grpSpPr>
            <a:xfrm rot="0">
              <a:off x="0" y="1823"/>
              <a:ext cx="17769332" cy="724535"/>
              <a:chOff x="0" y="0"/>
              <a:chExt cx="17769332" cy="724535"/>
            </a:xfrm>
          </p:grpSpPr>
          <p:sp>
            <p:nvSpPr>
              <p:cNvPr name="Freeform 15" id="15"/>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6" id="16"/>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7" id="17"/>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18" id="18"/>
          <p:cNvSpPr txBox="true"/>
          <p:nvPr/>
        </p:nvSpPr>
        <p:spPr>
          <a:xfrm rot="0">
            <a:off x="2470029" y="3726582"/>
            <a:ext cx="13347943" cy="2342873"/>
          </a:xfrm>
          <a:prstGeom prst="rect">
            <a:avLst/>
          </a:prstGeom>
        </p:spPr>
        <p:txBody>
          <a:bodyPr anchor="t" rtlCol="false" tIns="0" lIns="0" bIns="0" rIns="0">
            <a:spAutoFit/>
          </a:bodyPr>
          <a:lstStyle/>
          <a:p>
            <a:pPr algn="ctr">
              <a:lnSpc>
                <a:spcPts val="19123"/>
              </a:lnSpc>
              <a:spcBef>
                <a:spcPct val="0"/>
              </a:spcBef>
            </a:pPr>
            <a:r>
              <a:rPr lang="en-US" sz="13659">
                <a:solidFill>
                  <a:srgbClr val="75322B"/>
                </a:solidFill>
                <a:latin typeface="Carelia"/>
                <a:ea typeface="Carelia"/>
                <a:cs typeface="Carelia"/>
                <a:sym typeface="Carelia"/>
              </a:rPr>
              <a:t>PERENCANAAN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557423" y="751334"/>
            <a:ext cx="14730034" cy="8653895"/>
          </a:xfrm>
          <a:custGeom>
            <a:avLst/>
            <a:gdLst/>
            <a:ahLst/>
            <a:cxnLst/>
            <a:rect r="r" b="b" t="t" l="l"/>
            <a:pathLst>
              <a:path h="8653895" w="14730034">
                <a:moveTo>
                  <a:pt x="0" y="0"/>
                </a:moveTo>
                <a:lnTo>
                  <a:pt x="14730033" y="0"/>
                </a:lnTo>
                <a:lnTo>
                  <a:pt x="14730033"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953848">
            <a:off x="15865939" y="1778815"/>
            <a:ext cx="843035" cy="1191568"/>
          </a:xfrm>
          <a:custGeom>
            <a:avLst/>
            <a:gdLst/>
            <a:ahLst/>
            <a:cxnLst/>
            <a:rect r="r" b="b" t="t" l="l"/>
            <a:pathLst>
              <a:path h="1191568" w="843035">
                <a:moveTo>
                  <a:pt x="0" y="0"/>
                </a:moveTo>
                <a:lnTo>
                  <a:pt x="843035" y="0"/>
                </a:lnTo>
                <a:lnTo>
                  <a:pt x="843035" y="1191568"/>
                </a:lnTo>
                <a:lnTo>
                  <a:pt x="0" y="11915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38523" y="8291957"/>
            <a:ext cx="1113271" cy="1113271"/>
          </a:xfrm>
          <a:custGeom>
            <a:avLst/>
            <a:gdLst/>
            <a:ahLst/>
            <a:cxnLst/>
            <a:rect r="r" b="b" t="t" l="l"/>
            <a:pathLst>
              <a:path h="1113271" w="1113271">
                <a:moveTo>
                  <a:pt x="0" y="0"/>
                </a:moveTo>
                <a:lnTo>
                  <a:pt x="1113272" y="0"/>
                </a:lnTo>
                <a:lnTo>
                  <a:pt x="1113272" y="1113272"/>
                </a:lnTo>
                <a:lnTo>
                  <a:pt x="0" y="1113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41769" y="3048422"/>
            <a:ext cx="2960585" cy="558810"/>
          </a:xfrm>
          <a:custGeom>
            <a:avLst/>
            <a:gdLst/>
            <a:ahLst/>
            <a:cxnLst/>
            <a:rect r="r" b="b" t="t" l="l"/>
            <a:pathLst>
              <a:path h="558810" w="2960585">
                <a:moveTo>
                  <a:pt x="0" y="0"/>
                </a:moveTo>
                <a:lnTo>
                  <a:pt x="2960585" y="0"/>
                </a:lnTo>
                <a:lnTo>
                  <a:pt x="2960585" y="558810"/>
                </a:lnTo>
                <a:lnTo>
                  <a:pt x="0" y="558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240923" y="8572700"/>
            <a:ext cx="2923367" cy="551786"/>
          </a:xfrm>
          <a:custGeom>
            <a:avLst/>
            <a:gdLst/>
            <a:ahLst/>
            <a:cxnLst/>
            <a:rect r="r" b="b" t="t" l="l"/>
            <a:pathLst>
              <a:path h="551786" w="2923367">
                <a:moveTo>
                  <a:pt x="0" y="0"/>
                </a:moveTo>
                <a:lnTo>
                  <a:pt x="2923368" y="0"/>
                </a:lnTo>
                <a:lnTo>
                  <a:pt x="2923368" y="551786"/>
                </a:lnTo>
                <a:lnTo>
                  <a:pt x="0" y="551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0">
            <a:off x="3610312" y="5078281"/>
            <a:ext cx="11067377" cy="2123911"/>
            <a:chOff x="0" y="0"/>
            <a:chExt cx="1970081" cy="378073"/>
          </a:xfrm>
        </p:grpSpPr>
        <p:sp>
          <p:nvSpPr>
            <p:cNvPr name="Freeform 9" id="9"/>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0" id="10"/>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4069934" y="5307752"/>
            <a:ext cx="10148131" cy="1493520"/>
          </a:xfrm>
          <a:prstGeom prst="rect">
            <a:avLst/>
          </a:prstGeom>
        </p:spPr>
        <p:txBody>
          <a:bodyPr anchor="t" rtlCol="false" tIns="0" lIns="0" bIns="0" rIns="0">
            <a:spAutoFit/>
          </a:bodyPr>
          <a:lstStyle/>
          <a:p>
            <a:pPr algn="ctr">
              <a:lnSpc>
                <a:spcPts val="12180"/>
              </a:lnSpc>
              <a:spcBef>
                <a:spcPct val="0"/>
              </a:spcBef>
            </a:pPr>
            <a:r>
              <a:rPr lang="en-US" sz="8700" spc="-173">
                <a:solidFill>
                  <a:srgbClr val="FFFFFF"/>
                </a:solidFill>
                <a:latin typeface="More Sugar"/>
                <a:ea typeface="More Sugar"/>
                <a:cs typeface="More Sugar"/>
                <a:sym typeface="More Sugar"/>
              </a:rPr>
              <a:t>Any question?</a:t>
            </a:r>
          </a:p>
        </p:txBody>
      </p:sp>
      <p:grpSp>
        <p:nvGrpSpPr>
          <p:cNvPr name="Group 12" id="12"/>
          <p:cNvGrpSpPr/>
          <p:nvPr/>
        </p:nvGrpSpPr>
        <p:grpSpPr>
          <a:xfrm rot="0">
            <a:off x="-19050" y="9746250"/>
            <a:ext cx="18327522" cy="544768"/>
            <a:chOff x="0" y="0"/>
            <a:chExt cx="24436696" cy="726358"/>
          </a:xfrm>
        </p:grpSpPr>
        <p:grpSp>
          <p:nvGrpSpPr>
            <p:cNvPr name="Group 13" id="13"/>
            <p:cNvGrpSpPr/>
            <p:nvPr/>
          </p:nvGrpSpPr>
          <p:grpSpPr>
            <a:xfrm rot="0">
              <a:off x="17794787" y="0"/>
              <a:ext cx="6641909" cy="724589"/>
              <a:chOff x="0" y="0"/>
              <a:chExt cx="6641909" cy="724589"/>
            </a:xfrm>
          </p:grpSpPr>
          <p:sp>
            <p:nvSpPr>
              <p:cNvPr name="Freeform 14" id="14"/>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5" id="15"/>
            <p:cNvGrpSpPr/>
            <p:nvPr/>
          </p:nvGrpSpPr>
          <p:grpSpPr>
            <a:xfrm rot="0">
              <a:off x="0" y="1823"/>
              <a:ext cx="17769332" cy="724535"/>
              <a:chOff x="0" y="0"/>
              <a:chExt cx="17769332" cy="724535"/>
            </a:xfrm>
          </p:grpSpPr>
          <p:sp>
            <p:nvSpPr>
              <p:cNvPr name="Freeform 16" id="16"/>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7" id="17"/>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8" id="18"/>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19" id="19"/>
          <p:cNvSpPr txBox="true"/>
          <p:nvPr/>
        </p:nvSpPr>
        <p:spPr>
          <a:xfrm rot="0">
            <a:off x="4707587" y="2774588"/>
            <a:ext cx="8874248" cy="2303693"/>
          </a:xfrm>
          <a:prstGeom prst="rect">
            <a:avLst/>
          </a:prstGeom>
        </p:spPr>
        <p:txBody>
          <a:bodyPr anchor="t" rtlCol="false" tIns="0" lIns="0" bIns="0" rIns="0">
            <a:spAutoFit/>
          </a:bodyPr>
          <a:lstStyle/>
          <a:p>
            <a:pPr algn="ctr">
              <a:lnSpc>
                <a:spcPts val="18854"/>
              </a:lnSpc>
              <a:spcBef>
                <a:spcPct val="0"/>
              </a:spcBef>
            </a:pPr>
            <a:r>
              <a:rPr lang="en-US" sz="13467" spc="-269">
                <a:solidFill>
                  <a:srgbClr val="A7362A"/>
                </a:solidFill>
                <a:latin typeface="More Sugar"/>
                <a:ea typeface="More Sugar"/>
                <a:cs typeface="More Sugar"/>
                <a:sym typeface="More Sugar"/>
              </a:rPr>
              <a:t>Thank you</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795159" y="805411"/>
            <a:ext cx="14730034" cy="8653895"/>
          </a:xfrm>
          <a:custGeom>
            <a:avLst/>
            <a:gdLst/>
            <a:ahLst/>
            <a:cxnLst/>
            <a:rect r="r" b="b" t="t" l="l"/>
            <a:pathLst>
              <a:path h="8653895" w="14730034">
                <a:moveTo>
                  <a:pt x="0" y="0"/>
                </a:moveTo>
                <a:lnTo>
                  <a:pt x="14730034" y="0"/>
                </a:lnTo>
                <a:lnTo>
                  <a:pt x="14730034"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953848">
            <a:off x="15865939" y="1778815"/>
            <a:ext cx="843035" cy="1191568"/>
          </a:xfrm>
          <a:custGeom>
            <a:avLst/>
            <a:gdLst/>
            <a:ahLst/>
            <a:cxnLst/>
            <a:rect r="r" b="b" t="t" l="l"/>
            <a:pathLst>
              <a:path h="1191568" w="843035">
                <a:moveTo>
                  <a:pt x="0" y="0"/>
                </a:moveTo>
                <a:lnTo>
                  <a:pt x="843035" y="0"/>
                </a:lnTo>
                <a:lnTo>
                  <a:pt x="843035" y="1191568"/>
                </a:lnTo>
                <a:lnTo>
                  <a:pt x="0" y="11915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38523" y="8291957"/>
            <a:ext cx="1113271" cy="1113271"/>
          </a:xfrm>
          <a:custGeom>
            <a:avLst/>
            <a:gdLst/>
            <a:ahLst/>
            <a:cxnLst/>
            <a:rect r="r" b="b" t="t" l="l"/>
            <a:pathLst>
              <a:path h="1113271" w="1113271">
                <a:moveTo>
                  <a:pt x="0" y="0"/>
                </a:moveTo>
                <a:lnTo>
                  <a:pt x="1113272" y="0"/>
                </a:lnTo>
                <a:lnTo>
                  <a:pt x="1113272" y="1113272"/>
                </a:lnTo>
                <a:lnTo>
                  <a:pt x="0" y="1113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41769" y="3048422"/>
            <a:ext cx="2960585" cy="558810"/>
          </a:xfrm>
          <a:custGeom>
            <a:avLst/>
            <a:gdLst/>
            <a:ahLst/>
            <a:cxnLst/>
            <a:rect r="r" b="b" t="t" l="l"/>
            <a:pathLst>
              <a:path h="558810" w="2960585">
                <a:moveTo>
                  <a:pt x="0" y="0"/>
                </a:moveTo>
                <a:lnTo>
                  <a:pt x="2960585" y="0"/>
                </a:lnTo>
                <a:lnTo>
                  <a:pt x="2960585" y="558810"/>
                </a:lnTo>
                <a:lnTo>
                  <a:pt x="0" y="558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240923" y="8572700"/>
            <a:ext cx="2923367" cy="551786"/>
          </a:xfrm>
          <a:custGeom>
            <a:avLst/>
            <a:gdLst/>
            <a:ahLst/>
            <a:cxnLst/>
            <a:rect r="r" b="b" t="t" l="l"/>
            <a:pathLst>
              <a:path h="551786" w="2923367">
                <a:moveTo>
                  <a:pt x="0" y="0"/>
                </a:moveTo>
                <a:lnTo>
                  <a:pt x="2923368" y="0"/>
                </a:lnTo>
                <a:lnTo>
                  <a:pt x="2923368" y="551786"/>
                </a:lnTo>
                <a:lnTo>
                  <a:pt x="0" y="551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0">
            <a:off x="3744579" y="1989401"/>
            <a:ext cx="5518397" cy="1059021"/>
            <a:chOff x="0" y="0"/>
            <a:chExt cx="1970081" cy="378073"/>
          </a:xfrm>
        </p:grpSpPr>
        <p:sp>
          <p:nvSpPr>
            <p:cNvPr name="Freeform 9" id="9"/>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0" id="10"/>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7185259" y="1989401"/>
            <a:ext cx="5518397" cy="1059021"/>
            <a:chOff x="0" y="0"/>
            <a:chExt cx="1970081" cy="378073"/>
          </a:xfrm>
        </p:grpSpPr>
        <p:sp>
          <p:nvSpPr>
            <p:cNvPr name="Freeform 12" id="12"/>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3" id="13"/>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9144000" y="1990316"/>
            <a:ext cx="5518397" cy="1059021"/>
            <a:chOff x="0" y="0"/>
            <a:chExt cx="1970081" cy="378073"/>
          </a:xfrm>
        </p:grpSpPr>
        <p:sp>
          <p:nvSpPr>
            <p:cNvPr name="Freeform 15" id="15"/>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6" id="16"/>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4069934" y="2144572"/>
            <a:ext cx="10148131" cy="705485"/>
          </a:xfrm>
          <a:prstGeom prst="rect">
            <a:avLst/>
          </a:prstGeom>
        </p:spPr>
        <p:txBody>
          <a:bodyPr anchor="t" rtlCol="false" tIns="0" lIns="0" bIns="0" rIns="0">
            <a:spAutoFit/>
          </a:bodyPr>
          <a:lstStyle/>
          <a:p>
            <a:pPr algn="ctr">
              <a:lnSpc>
                <a:spcPts val="5740"/>
              </a:lnSpc>
              <a:spcBef>
                <a:spcPct val="0"/>
              </a:spcBef>
            </a:pPr>
            <a:r>
              <a:rPr lang="en-US" sz="4100" spc="-82">
                <a:solidFill>
                  <a:srgbClr val="FFFFFF"/>
                </a:solidFill>
                <a:latin typeface="More Sugar"/>
                <a:ea typeface="More Sugar"/>
                <a:cs typeface="More Sugar"/>
                <a:sym typeface="More Sugar"/>
              </a:rPr>
              <a:t>Subjek dan Objek Pajak Penghasilan Badan</a:t>
            </a:r>
          </a:p>
        </p:txBody>
      </p:sp>
      <p:sp>
        <p:nvSpPr>
          <p:cNvPr name="TextBox 18" id="18"/>
          <p:cNvSpPr txBox="true"/>
          <p:nvPr/>
        </p:nvSpPr>
        <p:spPr>
          <a:xfrm rot="0">
            <a:off x="3100560" y="3270677"/>
            <a:ext cx="12882720" cy="869511"/>
          </a:xfrm>
          <a:prstGeom prst="rect">
            <a:avLst/>
          </a:prstGeom>
        </p:spPr>
        <p:txBody>
          <a:bodyPr anchor="t" rtlCol="false" tIns="0" lIns="0" bIns="0" rIns="0">
            <a:spAutoFit/>
          </a:bodyPr>
          <a:lstStyle/>
          <a:p>
            <a:pPr algn="l">
              <a:lnSpc>
                <a:spcPts val="3524"/>
              </a:lnSpc>
              <a:spcBef>
                <a:spcPct val="0"/>
              </a:spcBef>
            </a:pPr>
            <a:r>
              <a:rPr lang="en-US" sz="2517" spc="-50" u="sng">
                <a:solidFill>
                  <a:srgbClr val="75322B"/>
                </a:solidFill>
                <a:latin typeface="Hammersmith One"/>
                <a:ea typeface="Hammersmith One"/>
                <a:cs typeface="Hammersmith One"/>
                <a:sym typeface="Hammersmith One"/>
              </a:rPr>
              <a:t>Pajak Penghasilan Badan</a:t>
            </a:r>
            <a:r>
              <a:rPr lang="en-US" sz="2517" spc="-50">
                <a:solidFill>
                  <a:srgbClr val="75322B"/>
                </a:solidFill>
                <a:latin typeface="Hammersmith One"/>
                <a:ea typeface="Hammersmith One"/>
                <a:cs typeface="Hammersmith One"/>
                <a:sym typeface="Hammersmith One"/>
              </a:rPr>
              <a:t> adalah pajak yang dikenakan terhadap penghasilan yang diterima atau diperoleh wajib Pajak badan selama satu tahun pajak.</a:t>
            </a:r>
          </a:p>
        </p:txBody>
      </p:sp>
      <p:sp>
        <p:nvSpPr>
          <p:cNvPr name="TextBox 19" id="19"/>
          <p:cNvSpPr txBox="true"/>
          <p:nvPr/>
        </p:nvSpPr>
        <p:spPr>
          <a:xfrm rot="0">
            <a:off x="3100560" y="4359263"/>
            <a:ext cx="12086879" cy="2183961"/>
          </a:xfrm>
          <a:prstGeom prst="rect">
            <a:avLst/>
          </a:prstGeom>
        </p:spPr>
        <p:txBody>
          <a:bodyPr anchor="t" rtlCol="false" tIns="0" lIns="0" bIns="0" rIns="0">
            <a:spAutoFit/>
          </a:bodyPr>
          <a:lstStyle/>
          <a:p>
            <a:pPr algn="l">
              <a:lnSpc>
                <a:spcPts val="3524"/>
              </a:lnSpc>
            </a:pPr>
            <a:r>
              <a:rPr lang="en-US" sz="2517" spc="-50">
                <a:solidFill>
                  <a:srgbClr val="75322B"/>
                </a:solidFill>
                <a:latin typeface="Hammersmith One"/>
                <a:ea typeface="Hammersmith One"/>
                <a:cs typeface="Hammersmith One"/>
                <a:sym typeface="Hammersmith One"/>
              </a:rPr>
              <a:t>Terdapat 2 jenis subjek Pajak: </a:t>
            </a:r>
          </a:p>
          <a:p>
            <a:pPr algn="l" marL="543480" indent="-271740" lvl="1">
              <a:lnSpc>
                <a:spcPts val="3524"/>
              </a:lnSpc>
              <a:buFont typeface="Arial"/>
              <a:buChar char="•"/>
            </a:pPr>
            <a:r>
              <a:rPr lang="en-US" sz="2517" spc="-50">
                <a:solidFill>
                  <a:srgbClr val="75322B"/>
                </a:solidFill>
                <a:latin typeface="Hammersmith One"/>
                <a:ea typeface="Hammersmith One"/>
                <a:cs typeface="Hammersmith One"/>
                <a:sym typeface="Hammersmith One"/>
              </a:rPr>
              <a:t>Subjek Pajak Dalam Negeri, Badan yang didirikan atau bertempat kedudukan di Indonesia.</a:t>
            </a:r>
          </a:p>
          <a:p>
            <a:pPr algn="l" marL="543480" indent="-271740" lvl="1">
              <a:lnSpc>
                <a:spcPts val="3524"/>
              </a:lnSpc>
              <a:buFont typeface="Arial"/>
              <a:buChar char="•"/>
            </a:pPr>
            <a:r>
              <a:rPr lang="en-US" sz="2517" spc="-50">
                <a:solidFill>
                  <a:srgbClr val="75322B"/>
                </a:solidFill>
                <a:latin typeface="Hammersmith One"/>
                <a:ea typeface="Hammersmith One"/>
                <a:cs typeface="Hammersmith One"/>
                <a:sym typeface="Hammersmith One"/>
              </a:rPr>
              <a:t>Subjek Pajak Luar Negeri, Badan yang tidak didirikan dan tidak bertempat kedudukan di Indonesia.</a:t>
            </a:r>
          </a:p>
        </p:txBody>
      </p:sp>
      <p:sp>
        <p:nvSpPr>
          <p:cNvPr name="TextBox 20" id="20"/>
          <p:cNvSpPr txBox="true"/>
          <p:nvPr/>
        </p:nvSpPr>
        <p:spPr>
          <a:xfrm rot="0">
            <a:off x="3100560" y="6762300"/>
            <a:ext cx="12882720" cy="1307661"/>
          </a:xfrm>
          <a:prstGeom prst="rect">
            <a:avLst/>
          </a:prstGeom>
        </p:spPr>
        <p:txBody>
          <a:bodyPr anchor="t" rtlCol="false" tIns="0" lIns="0" bIns="0" rIns="0">
            <a:spAutoFit/>
          </a:bodyPr>
          <a:lstStyle/>
          <a:p>
            <a:pPr algn="l">
              <a:lnSpc>
                <a:spcPts val="3524"/>
              </a:lnSpc>
            </a:pPr>
            <a:r>
              <a:rPr lang="en-US" sz="2517" spc="-50">
                <a:solidFill>
                  <a:srgbClr val="75322B"/>
                </a:solidFill>
                <a:latin typeface="Hammersmith One"/>
                <a:ea typeface="Hammersmith One"/>
                <a:cs typeface="Hammersmith One"/>
                <a:sym typeface="Hammersmith One"/>
              </a:rPr>
              <a:t>Tidak termasuk subjek pajak:</a:t>
            </a:r>
          </a:p>
          <a:p>
            <a:pPr algn="l">
              <a:lnSpc>
                <a:spcPts val="3524"/>
              </a:lnSpc>
            </a:pPr>
            <a:r>
              <a:rPr lang="en-US" sz="2517" spc="-50">
                <a:solidFill>
                  <a:srgbClr val="75322B"/>
                </a:solidFill>
                <a:latin typeface="Hammersmith One"/>
                <a:ea typeface="Hammersmith One"/>
                <a:cs typeface="Hammersmith One"/>
                <a:sym typeface="Hammersmith One"/>
              </a:rPr>
              <a:t>Kantor perwakilan negara asing, Pejabat-pejabat perwakilan diplomatik negara asing, Organisasi-organisasi Internasional.</a:t>
            </a:r>
          </a:p>
        </p:txBody>
      </p:sp>
      <p:grpSp>
        <p:nvGrpSpPr>
          <p:cNvPr name="Group 21" id="21"/>
          <p:cNvGrpSpPr/>
          <p:nvPr/>
        </p:nvGrpSpPr>
        <p:grpSpPr>
          <a:xfrm rot="0">
            <a:off x="-19050" y="9746250"/>
            <a:ext cx="18327522" cy="544768"/>
            <a:chOff x="0" y="0"/>
            <a:chExt cx="24436696" cy="726358"/>
          </a:xfrm>
        </p:grpSpPr>
        <p:grpSp>
          <p:nvGrpSpPr>
            <p:cNvPr name="Group 22" id="22"/>
            <p:cNvGrpSpPr/>
            <p:nvPr/>
          </p:nvGrpSpPr>
          <p:grpSpPr>
            <a:xfrm rot="0">
              <a:off x="17794787" y="0"/>
              <a:ext cx="6641909" cy="724589"/>
              <a:chOff x="0" y="0"/>
              <a:chExt cx="6641909" cy="724589"/>
            </a:xfrm>
          </p:grpSpPr>
          <p:sp>
            <p:nvSpPr>
              <p:cNvPr name="Freeform 23" id="23"/>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24" id="24"/>
            <p:cNvGrpSpPr/>
            <p:nvPr/>
          </p:nvGrpSpPr>
          <p:grpSpPr>
            <a:xfrm rot="0">
              <a:off x="0" y="1823"/>
              <a:ext cx="17769332" cy="724535"/>
              <a:chOff x="0" y="0"/>
              <a:chExt cx="17769332" cy="724535"/>
            </a:xfrm>
          </p:grpSpPr>
          <p:sp>
            <p:nvSpPr>
              <p:cNvPr name="Freeform 25" id="25"/>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6" id="26"/>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7" id="27"/>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795159" y="805411"/>
            <a:ext cx="14730034" cy="8653895"/>
          </a:xfrm>
          <a:custGeom>
            <a:avLst/>
            <a:gdLst/>
            <a:ahLst/>
            <a:cxnLst/>
            <a:rect r="r" b="b" t="t" l="l"/>
            <a:pathLst>
              <a:path h="8653895" w="14730034">
                <a:moveTo>
                  <a:pt x="0" y="0"/>
                </a:moveTo>
                <a:lnTo>
                  <a:pt x="14730034" y="0"/>
                </a:lnTo>
                <a:lnTo>
                  <a:pt x="14730034"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953848">
            <a:off x="15865939" y="1778815"/>
            <a:ext cx="843035" cy="1191568"/>
          </a:xfrm>
          <a:custGeom>
            <a:avLst/>
            <a:gdLst/>
            <a:ahLst/>
            <a:cxnLst/>
            <a:rect r="r" b="b" t="t" l="l"/>
            <a:pathLst>
              <a:path h="1191568" w="843035">
                <a:moveTo>
                  <a:pt x="0" y="0"/>
                </a:moveTo>
                <a:lnTo>
                  <a:pt x="843035" y="0"/>
                </a:lnTo>
                <a:lnTo>
                  <a:pt x="843035" y="1191568"/>
                </a:lnTo>
                <a:lnTo>
                  <a:pt x="0" y="11915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38523" y="8291957"/>
            <a:ext cx="1113271" cy="1113271"/>
          </a:xfrm>
          <a:custGeom>
            <a:avLst/>
            <a:gdLst/>
            <a:ahLst/>
            <a:cxnLst/>
            <a:rect r="r" b="b" t="t" l="l"/>
            <a:pathLst>
              <a:path h="1113271" w="1113271">
                <a:moveTo>
                  <a:pt x="0" y="0"/>
                </a:moveTo>
                <a:lnTo>
                  <a:pt x="1113272" y="0"/>
                </a:lnTo>
                <a:lnTo>
                  <a:pt x="1113272" y="1113272"/>
                </a:lnTo>
                <a:lnTo>
                  <a:pt x="0" y="1113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41769" y="3048422"/>
            <a:ext cx="2960585" cy="558810"/>
          </a:xfrm>
          <a:custGeom>
            <a:avLst/>
            <a:gdLst/>
            <a:ahLst/>
            <a:cxnLst/>
            <a:rect r="r" b="b" t="t" l="l"/>
            <a:pathLst>
              <a:path h="558810" w="2960585">
                <a:moveTo>
                  <a:pt x="0" y="0"/>
                </a:moveTo>
                <a:lnTo>
                  <a:pt x="2960585" y="0"/>
                </a:lnTo>
                <a:lnTo>
                  <a:pt x="2960585" y="558810"/>
                </a:lnTo>
                <a:lnTo>
                  <a:pt x="0" y="558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240923" y="8572700"/>
            <a:ext cx="2923367" cy="551786"/>
          </a:xfrm>
          <a:custGeom>
            <a:avLst/>
            <a:gdLst/>
            <a:ahLst/>
            <a:cxnLst/>
            <a:rect r="r" b="b" t="t" l="l"/>
            <a:pathLst>
              <a:path h="551786" w="2923367">
                <a:moveTo>
                  <a:pt x="0" y="0"/>
                </a:moveTo>
                <a:lnTo>
                  <a:pt x="2923368" y="0"/>
                </a:lnTo>
                <a:lnTo>
                  <a:pt x="2923368" y="551786"/>
                </a:lnTo>
                <a:lnTo>
                  <a:pt x="0" y="551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0">
            <a:off x="3744579" y="1989401"/>
            <a:ext cx="5518397" cy="1059021"/>
            <a:chOff x="0" y="0"/>
            <a:chExt cx="1970081" cy="378073"/>
          </a:xfrm>
        </p:grpSpPr>
        <p:sp>
          <p:nvSpPr>
            <p:cNvPr name="Freeform 9" id="9"/>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0" id="10"/>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7185259" y="1989401"/>
            <a:ext cx="5518397" cy="1059021"/>
            <a:chOff x="0" y="0"/>
            <a:chExt cx="1970081" cy="378073"/>
          </a:xfrm>
        </p:grpSpPr>
        <p:sp>
          <p:nvSpPr>
            <p:cNvPr name="Freeform 12" id="12"/>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3" id="13"/>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9144000" y="1990316"/>
            <a:ext cx="5518397" cy="1059021"/>
            <a:chOff x="0" y="0"/>
            <a:chExt cx="1970081" cy="378073"/>
          </a:xfrm>
        </p:grpSpPr>
        <p:sp>
          <p:nvSpPr>
            <p:cNvPr name="Freeform 15" id="15"/>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6" id="16"/>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2948908" y="2230297"/>
            <a:ext cx="13080390" cy="6062786"/>
            <a:chOff x="0" y="0"/>
            <a:chExt cx="17440520" cy="8083715"/>
          </a:xfrm>
        </p:grpSpPr>
        <p:sp>
          <p:nvSpPr>
            <p:cNvPr name="TextBox 18" id="18"/>
            <p:cNvSpPr txBox="true"/>
            <p:nvPr/>
          </p:nvSpPr>
          <p:spPr>
            <a:xfrm rot="0">
              <a:off x="1494702" y="-85725"/>
              <a:ext cx="13530842" cy="912072"/>
            </a:xfrm>
            <a:prstGeom prst="rect">
              <a:avLst/>
            </a:prstGeom>
          </p:spPr>
          <p:txBody>
            <a:bodyPr anchor="t" rtlCol="false" tIns="0" lIns="0" bIns="0" rIns="0">
              <a:spAutoFit/>
            </a:bodyPr>
            <a:lstStyle/>
            <a:p>
              <a:pPr algn="ctr">
                <a:lnSpc>
                  <a:spcPts val="5740"/>
                </a:lnSpc>
                <a:spcBef>
                  <a:spcPct val="0"/>
                </a:spcBef>
              </a:pPr>
              <a:r>
                <a:rPr lang="en-US" sz="4100" spc="-82">
                  <a:solidFill>
                    <a:srgbClr val="FFFFFF"/>
                  </a:solidFill>
                  <a:latin typeface="More Sugar"/>
                  <a:ea typeface="More Sugar"/>
                  <a:cs typeface="More Sugar"/>
                  <a:sym typeface="More Sugar"/>
                </a:rPr>
                <a:t>Subjek dan Objek Pajak Penghasilan Badan</a:t>
              </a:r>
            </a:p>
          </p:txBody>
        </p:sp>
        <p:sp>
          <p:nvSpPr>
            <p:cNvPr name="TextBox 19" id="19"/>
            <p:cNvSpPr txBox="true"/>
            <p:nvPr/>
          </p:nvSpPr>
          <p:spPr>
            <a:xfrm rot="0">
              <a:off x="0" y="1417250"/>
              <a:ext cx="17440520" cy="6666465"/>
            </a:xfrm>
            <a:prstGeom prst="rect">
              <a:avLst/>
            </a:prstGeom>
          </p:spPr>
          <p:txBody>
            <a:bodyPr anchor="t" rtlCol="false" tIns="0" lIns="0" bIns="0" rIns="0">
              <a:spAutoFit/>
            </a:bodyPr>
            <a:lstStyle/>
            <a:p>
              <a:pPr algn="l">
                <a:lnSpc>
                  <a:spcPts val="3678"/>
                </a:lnSpc>
              </a:pPr>
              <a:r>
                <a:rPr lang="en-US" sz="2627" spc="-52">
                  <a:solidFill>
                    <a:srgbClr val="75322B"/>
                  </a:solidFill>
                  <a:latin typeface="Hammersmith One"/>
                  <a:ea typeface="Hammersmith One"/>
                  <a:cs typeface="Hammersmith One"/>
                  <a:sym typeface="Hammersmith One"/>
                </a:rPr>
                <a:t>Terdapat 2 kategori utama Objek Pajak: </a:t>
              </a:r>
            </a:p>
            <a:p>
              <a:pPr algn="l" marL="567298" indent="-283649" lvl="1">
                <a:lnSpc>
                  <a:spcPts val="3678"/>
                </a:lnSpc>
                <a:buFont typeface="Arial"/>
                <a:buChar char="•"/>
              </a:pPr>
              <a:r>
                <a:rPr lang="en-US" sz="2627" spc="-52">
                  <a:solidFill>
                    <a:srgbClr val="75322B"/>
                  </a:solidFill>
                  <a:latin typeface="Hammersmith One"/>
                  <a:ea typeface="Hammersmith One"/>
                  <a:cs typeface="Hammersmith One"/>
                  <a:sym typeface="Hammersmith One"/>
                </a:rPr>
                <a:t>Penghasilan yang Dikenakan Pajak</a:t>
              </a:r>
            </a:p>
            <a:p>
              <a:pPr algn="l">
                <a:lnSpc>
                  <a:spcPts val="3678"/>
                </a:lnSpc>
              </a:pPr>
              <a:r>
                <a:rPr lang="en-US" sz="2627" spc="-52">
                  <a:solidFill>
                    <a:srgbClr val="75322B"/>
                  </a:solidFill>
                  <a:latin typeface="Hammersmith One"/>
                  <a:ea typeface="Hammersmith One"/>
                  <a:cs typeface="Hammersmith One"/>
                  <a:sym typeface="Hammersmith One"/>
                </a:rPr>
                <a:t>Penghasilan yang bersumber dari dalam maupun luar negeri, yang diterima atau didapat oleh badan tersebut, seperti Penghasilan dari penjualan barang atau jasa, Pendapatan dari Investasi, Keuntungan dari penjualan aset, Penghasilan dari Luar Negeri, serta Penghasilan Lain-lain.</a:t>
              </a:r>
            </a:p>
            <a:p>
              <a:pPr algn="l">
                <a:lnSpc>
                  <a:spcPts val="3678"/>
                </a:lnSpc>
              </a:pPr>
            </a:p>
            <a:p>
              <a:pPr algn="l" marL="567298" indent="-283649" lvl="1">
                <a:lnSpc>
                  <a:spcPts val="3678"/>
                </a:lnSpc>
                <a:buFont typeface="Arial"/>
                <a:buChar char="•"/>
              </a:pPr>
              <a:r>
                <a:rPr lang="en-US" sz="2627" spc="-52">
                  <a:solidFill>
                    <a:srgbClr val="75322B"/>
                  </a:solidFill>
                  <a:latin typeface="Hammersmith One"/>
                  <a:ea typeface="Hammersmith One"/>
                  <a:cs typeface="Hammersmith One"/>
                  <a:sym typeface="Hammersmith One"/>
                </a:rPr>
                <a:t>Penghasilan yang Tidak Dikenakan Pajak (Non-Objek Pajak)</a:t>
              </a:r>
            </a:p>
            <a:p>
              <a:pPr algn="l">
                <a:lnSpc>
                  <a:spcPts val="3678"/>
                </a:lnSpc>
              </a:pPr>
              <a:r>
                <a:rPr lang="en-US" sz="2627" spc="-52">
                  <a:solidFill>
                    <a:srgbClr val="75322B"/>
                  </a:solidFill>
                  <a:latin typeface="Hammersmith One"/>
                  <a:ea typeface="Hammersmith One"/>
                  <a:cs typeface="Hammersmith One"/>
                  <a:sym typeface="Hammersmith One"/>
                </a:rPr>
                <a:t>Penghasilan yang dikecualikan oleh Peraturan perundang-undangan, seperti Bantuan atau sumbangan, Hibah yang memenuhi syarat, Dividen dari BUT, serta Penghasilan Lain yang Dikecualikan.</a:t>
              </a:r>
            </a:p>
          </p:txBody>
        </p:sp>
      </p:grpSp>
      <p:grpSp>
        <p:nvGrpSpPr>
          <p:cNvPr name="Group 20" id="20"/>
          <p:cNvGrpSpPr/>
          <p:nvPr/>
        </p:nvGrpSpPr>
        <p:grpSpPr>
          <a:xfrm rot="0">
            <a:off x="-19050" y="9746250"/>
            <a:ext cx="18327522" cy="544768"/>
            <a:chOff x="0" y="0"/>
            <a:chExt cx="24436696" cy="726358"/>
          </a:xfrm>
        </p:grpSpPr>
        <p:grpSp>
          <p:nvGrpSpPr>
            <p:cNvPr name="Group 21" id="21"/>
            <p:cNvGrpSpPr/>
            <p:nvPr/>
          </p:nvGrpSpPr>
          <p:grpSpPr>
            <a:xfrm rot="0">
              <a:off x="17794787" y="0"/>
              <a:ext cx="6641909" cy="724589"/>
              <a:chOff x="0" y="0"/>
              <a:chExt cx="6641909" cy="724589"/>
            </a:xfrm>
          </p:grpSpPr>
          <p:sp>
            <p:nvSpPr>
              <p:cNvPr name="Freeform 22" id="22"/>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23" id="23"/>
            <p:cNvGrpSpPr/>
            <p:nvPr/>
          </p:nvGrpSpPr>
          <p:grpSpPr>
            <a:xfrm rot="0">
              <a:off x="0" y="1823"/>
              <a:ext cx="17769332" cy="724535"/>
              <a:chOff x="0" y="0"/>
              <a:chExt cx="17769332" cy="724535"/>
            </a:xfrm>
          </p:grpSpPr>
          <p:sp>
            <p:nvSpPr>
              <p:cNvPr name="Freeform 24" id="24"/>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5" id="25"/>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6" id="26"/>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557423" y="751334"/>
            <a:ext cx="14730034" cy="8653895"/>
          </a:xfrm>
          <a:custGeom>
            <a:avLst/>
            <a:gdLst/>
            <a:ahLst/>
            <a:cxnLst/>
            <a:rect r="r" b="b" t="t" l="l"/>
            <a:pathLst>
              <a:path h="8653895" w="14730034">
                <a:moveTo>
                  <a:pt x="0" y="0"/>
                </a:moveTo>
                <a:lnTo>
                  <a:pt x="14730033" y="0"/>
                </a:lnTo>
                <a:lnTo>
                  <a:pt x="14730033"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953848">
            <a:off x="15865939" y="1778815"/>
            <a:ext cx="843035" cy="1191568"/>
          </a:xfrm>
          <a:custGeom>
            <a:avLst/>
            <a:gdLst/>
            <a:ahLst/>
            <a:cxnLst/>
            <a:rect r="r" b="b" t="t" l="l"/>
            <a:pathLst>
              <a:path h="1191568" w="843035">
                <a:moveTo>
                  <a:pt x="0" y="0"/>
                </a:moveTo>
                <a:lnTo>
                  <a:pt x="843035" y="0"/>
                </a:lnTo>
                <a:lnTo>
                  <a:pt x="843035" y="1191568"/>
                </a:lnTo>
                <a:lnTo>
                  <a:pt x="0" y="11915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38523" y="8291957"/>
            <a:ext cx="1113271" cy="1113271"/>
          </a:xfrm>
          <a:custGeom>
            <a:avLst/>
            <a:gdLst/>
            <a:ahLst/>
            <a:cxnLst/>
            <a:rect r="r" b="b" t="t" l="l"/>
            <a:pathLst>
              <a:path h="1113271" w="1113271">
                <a:moveTo>
                  <a:pt x="0" y="0"/>
                </a:moveTo>
                <a:lnTo>
                  <a:pt x="1113272" y="0"/>
                </a:lnTo>
                <a:lnTo>
                  <a:pt x="1113272" y="1113272"/>
                </a:lnTo>
                <a:lnTo>
                  <a:pt x="0" y="1113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41769" y="3048422"/>
            <a:ext cx="2960585" cy="558810"/>
          </a:xfrm>
          <a:custGeom>
            <a:avLst/>
            <a:gdLst/>
            <a:ahLst/>
            <a:cxnLst/>
            <a:rect r="r" b="b" t="t" l="l"/>
            <a:pathLst>
              <a:path h="558810" w="2960585">
                <a:moveTo>
                  <a:pt x="0" y="0"/>
                </a:moveTo>
                <a:lnTo>
                  <a:pt x="2960585" y="0"/>
                </a:lnTo>
                <a:lnTo>
                  <a:pt x="2960585" y="558810"/>
                </a:lnTo>
                <a:lnTo>
                  <a:pt x="0" y="558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240923" y="8572700"/>
            <a:ext cx="2923367" cy="551786"/>
          </a:xfrm>
          <a:custGeom>
            <a:avLst/>
            <a:gdLst/>
            <a:ahLst/>
            <a:cxnLst/>
            <a:rect r="r" b="b" t="t" l="l"/>
            <a:pathLst>
              <a:path h="551786" w="2923367">
                <a:moveTo>
                  <a:pt x="0" y="0"/>
                </a:moveTo>
                <a:lnTo>
                  <a:pt x="2923368" y="0"/>
                </a:lnTo>
                <a:lnTo>
                  <a:pt x="2923368" y="551786"/>
                </a:lnTo>
                <a:lnTo>
                  <a:pt x="0" y="551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0">
            <a:off x="3744579" y="1989401"/>
            <a:ext cx="5518397" cy="1059021"/>
            <a:chOff x="0" y="0"/>
            <a:chExt cx="1970081" cy="378073"/>
          </a:xfrm>
        </p:grpSpPr>
        <p:sp>
          <p:nvSpPr>
            <p:cNvPr name="Freeform 9" id="9"/>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0" id="10"/>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7185259" y="1989401"/>
            <a:ext cx="5518397" cy="1059021"/>
            <a:chOff x="0" y="0"/>
            <a:chExt cx="1970081" cy="378073"/>
          </a:xfrm>
        </p:grpSpPr>
        <p:sp>
          <p:nvSpPr>
            <p:cNvPr name="Freeform 12" id="12"/>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3" id="13"/>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9144000" y="1990316"/>
            <a:ext cx="5518397" cy="1059021"/>
            <a:chOff x="0" y="0"/>
            <a:chExt cx="1970081" cy="378073"/>
          </a:xfrm>
        </p:grpSpPr>
        <p:sp>
          <p:nvSpPr>
            <p:cNvPr name="Freeform 15" id="15"/>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6" id="16"/>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4069934" y="2144572"/>
            <a:ext cx="10148131" cy="705485"/>
          </a:xfrm>
          <a:prstGeom prst="rect">
            <a:avLst/>
          </a:prstGeom>
        </p:spPr>
        <p:txBody>
          <a:bodyPr anchor="t" rtlCol="false" tIns="0" lIns="0" bIns="0" rIns="0">
            <a:spAutoFit/>
          </a:bodyPr>
          <a:lstStyle/>
          <a:p>
            <a:pPr algn="ctr">
              <a:lnSpc>
                <a:spcPts val="5740"/>
              </a:lnSpc>
              <a:spcBef>
                <a:spcPct val="0"/>
              </a:spcBef>
            </a:pPr>
            <a:r>
              <a:rPr lang="en-US" sz="4100" spc="-82">
                <a:solidFill>
                  <a:srgbClr val="FFFFFF"/>
                </a:solidFill>
                <a:latin typeface="More Sugar"/>
                <a:ea typeface="More Sugar"/>
                <a:cs typeface="More Sugar"/>
                <a:sym typeface="More Sugar"/>
              </a:rPr>
              <a:t>Laba Fiskal vs Laba Komersial</a:t>
            </a:r>
          </a:p>
        </p:txBody>
      </p:sp>
      <p:sp>
        <p:nvSpPr>
          <p:cNvPr name="TextBox 18" id="18"/>
          <p:cNvSpPr txBox="true"/>
          <p:nvPr/>
        </p:nvSpPr>
        <p:spPr>
          <a:xfrm rot="0">
            <a:off x="3100560" y="3308777"/>
            <a:ext cx="12882720" cy="1568362"/>
          </a:xfrm>
          <a:prstGeom prst="rect">
            <a:avLst/>
          </a:prstGeom>
        </p:spPr>
        <p:txBody>
          <a:bodyPr anchor="t" rtlCol="false" tIns="0" lIns="0" bIns="0" rIns="0">
            <a:spAutoFit/>
          </a:bodyPr>
          <a:lstStyle/>
          <a:p>
            <a:pPr algn="l">
              <a:lnSpc>
                <a:spcPts val="3121"/>
              </a:lnSpc>
            </a:pPr>
            <a:r>
              <a:rPr lang="en-US" sz="2517" spc="-50" u="sng">
                <a:solidFill>
                  <a:srgbClr val="75322B"/>
                </a:solidFill>
                <a:latin typeface="Hammersmith One"/>
                <a:ea typeface="Hammersmith One"/>
                <a:cs typeface="Hammersmith One"/>
                <a:sym typeface="Hammersmith One"/>
              </a:rPr>
              <a:t>Laba Fiskal</a:t>
            </a:r>
            <a:r>
              <a:rPr lang="en-US" sz="2517" spc="-50">
                <a:solidFill>
                  <a:srgbClr val="75322B"/>
                </a:solidFill>
                <a:latin typeface="Hammersmith One"/>
                <a:ea typeface="Hammersmith One"/>
                <a:cs typeface="Hammersmith One"/>
                <a:sym typeface="Hammersmith One"/>
              </a:rPr>
              <a:t> disusun sesuai dengan ketentuan perpajakan yang diatur dalam Undang-Undang Pajak Penghasilan (UU PPh No.36 Tahun 2008).</a:t>
            </a:r>
          </a:p>
          <a:p>
            <a:pPr algn="l">
              <a:lnSpc>
                <a:spcPts val="3121"/>
              </a:lnSpc>
            </a:pPr>
            <a:r>
              <a:rPr lang="en-US" sz="2517" spc="-50">
                <a:solidFill>
                  <a:srgbClr val="75322B"/>
                </a:solidFill>
                <a:latin typeface="Hammersmith One"/>
                <a:ea typeface="Hammersmith One"/>
                <a:cs typeface="Hammersmith One"/>
                <a:sym typeface="Hammersmith One"/>
              </a:rPr>
              <a:t>Prinsip dasar dalam penyusunan laba fiskal adalah </a:t>
            </a:r>
            <a:r>
              <a:rPr lang="en-US" sz="2517" spc="-50" u="sng">
                <a:solidFill>
                  <a:srgbClr val="75322B"/>
                </a:solidFill>
                <a:latin typeface="Hammersmith One"/>
                <a:ea typeface="Hammersmith One"/>
                <a:cs typeface="Hammersmith One"/>
                <a:sym typeface="Hammersmith One"/>
              </a:rPr>
              <a:t>Taxable </a:t>
            </a:r>
            <a:r>
              <a:rPr lang="en-US" sz="2517" spc="-50">
                <a:solidFill>
                  <a:srgbClr val="75322B"/>
                </a:solidFill>
                <a:latin typeface="Hammersmith One"/>
                <a:ea typeface="Hammersmith One"/>
                <a:cs typeface="Hammersmith One"/>
                <a:sym typeface="Hammersmith One"/>
              </a:rPr>
              <a:t>(dapat dikenai pajak) dan </a:t>
            </a:r>
            <a:r>
              <a:rPr lang="en-US" sz="2517" spc="-50" u="sng">
                <a:solidFill>
                  <a:srgbClr val="75322B"/>
                </a:solidFill>
                <a:latin typeface="Hammersmith One"/>
                <a:ea typeface="Hammersmith One"/>
                <a:cs typeface="Hammersmith One"/>
                <a:sym typeface="Hammersmith One"/>
              </a:rPr>
              <a:t>deductible</a:t>
            </a:r>
            <a:r>
              <a:rPr lang="en-US" sz="2517" spc="-50">
                <a:solidFill>
                  <a:srgbClr val="75322B"/>
                </a:solidFill>
                <a:latin typeface="Hammersmith One"/>
                <a:ea typeface="Hammersmith One"/>
                <a:cs typeface="Hammersmith One"/>
                <a:sym typeface="Hammersmith One"/>
              </a:rPr>
              <a:t> (dapat dikurangkan).</a:t>
            </a:r>
          </a:p>
        </p:txBody>
      </p:sp>
      <p:sp>
        <p:nvSpPr>
          <p:cNvPr name="TextBox 19" id="19"/>
          <p:cNvSpPr txBox="true"/>
          <p:nvPr/>
        </p:nvSpPr>
        <p:spPr>
          <a:xfrm rot="0">
            <a:off x="3100560" y="5059231"/>
            <a:ext cx="12086879" cy="1177837"/>
          </a:xfrm>
          <a:prstGeom prst="rect">
            <a:avLst/>
          </a:prstGeom>
        </p:spPr>
        <p:txBody>
          <a:bodyPr anchor="t" rtlCol="false" tIns="0" lIns="0" bIns="0" rIns="0">
            <a:spAutoFit/>
          </a:bodyPr>
          <a:lstStyle/>
          <a:p>
            <a:pPr algn="l">
              <a:lnSpc>
                <a:spcPts val="3121"/>
              </a:lnSpc>
            </a:pPr>
            <a:r>
              <a:rPr lang="en-US" sz="2517" spc="-50" u="sng">
                <a:solidFill>
                  <a:srgbClr val="75322B"/>
                </a:solidFill>
                <a:latin typeface="Hammersmith One"/>
                <a:ea typeface="Hammersmith One"/>
                <a:cs typeface="Hammersmith One"/>
                <a:sym typeface="Hammersmith One"/>
              </a:rPr>
              <a:t>Laba Komersial</a:t>
            </a:r>
            <a:r>
              <a:rPr lang="en-US" sz="2517" spc="-50">
                <a:solidFill>
                  <a:srgbClr val="75322B"/>
                </a:solidFill>
                <a:latin typeface="Hammersmith One"/>
                <a:ea typeface="Hammersmith One"/>
                <a:cs typeface="Hammersmith One"/>
                <a:sym typeface="Hammersmith One"/>
              </a:rPr>
              <a:t> dihitung berdasarkan Standar Akuntansi Keuangan (SAK), yang bertujuan untuk memberikan gambaran kinerja keuangan perusahaan secara wajar untuk stakeholders.</a:t>
            </a:r>
          </a:p>
        </p:txBody>
      </p:sp>
      <p:sp>
        <p:nvSpPr>
          <p:cNvPr name="TextBox 20" id="20"/>
          <p:cNvSpPr txBox="true"/>
          <p:nvPr/>
        </p:nvSpPr>
        <p:spPr>
          <a:xfrm rot="0">
            <a:off x="3100560" y="6456143"/>
            <a:ext cx="12086879" cy="1307661"/>
          </a:xfrm>
          <a:prstGeom prst="rect">
            <a:avLst/>
          </a:prstGeom>
        </p:spPr>
        <p:txBody>
          <a:bodyPr anchor="t" rtlCol="false" tIns="0" lIns="0" bIns="0" rIns="0">
            <a:spAutoFit/>
          </a:bodyPr>
          <a:lstStyle/>
          <a:p>
            <a:pPr algn="l">
              <a:lnSpc>
                <a:spcPts val="3524"/>
              </a:lnSpc>
            </a:pPr>
            <a:r>
              <a:rPr lang="en-US" sz="2517" spc="-50" u="sng">
                <a:solidFill>
                  <a:srgbClr val="75322B"/>
                </a:solidFill>
                <a:latin typeface="Hammersmith One"/>
                <a:ea typeface="Hammersmith One"/>
                <a:cs typeface="Hammersmith One"/>
                <a:sym typeface="Hammersmith One"/>
              </a:rPr>
              <a:t>Perbedaan utama</a:t>
            </a:r>
            <a:r>
              <a:rPr lang="en-US" sz="2517" spc="-50">
                <a:solidFill>
                  <a:srgbClr val="75322B"/>
                </a:solidFill>
                <a:latin typeface="Hammersmith One"/>
                <a:ea typeface="Hammersmith One"/>
                <a:cs typeface="Hammersmith One"/>
                <a:sym typeface="Hammersmith One"/>
              </a:rPr>
              <a:t> antara laba fiskal dan laba komersial terletak pada penerapan prinsip taxability (penghasilan yang dapat dikenai pajak) dan deductibility (biaya yang dapat dikurangkan dari penghasilan bruto).</a:t>
            </a:r>
          </a:p>
        </p:txBody>
      </p:sp>
      <p:grpSp>
        <p:nvGrpSpPr>
          <p:cNvPr name="Group 21" id="21"/>
          <p:cNvGrpSpPr/>
          <p:nvPr/>
        </p:nvGrpSpPr>
        <p:grpSpPr>
          <a:xfrm rot="0">
            <a:off x="-19050" y="9746250"/>
            <a:ext cx="18327522" cy="544768"/>
            <a:chOff x="0" y="0"/>
            <a:chExt cx="24436696" cy="726358"/>
          </a:xfrm>
        </p:grpSpPr>
        <p:grpSp>
          <p:nvGrpSpPr>
            <p:cNvPr name="Group 22" id="22"/>
            <p:cNvGrpSpPr/>
            <p:nvPr/>
          </p:nvGrpSpPr>
          <p:grpSpPr>
            <a:xfrm rot="0">
              <a:off x="17794787" y="0"/>
              <a:ext cx="6641909" cy="724589"/>
              <a:chOff x="0" y="0"/>
              <a:chExt cx="6641909" cy="724589"/>
            </a:xfrm>
          </p:grpSpPr>
          <p:sp>
            <p:nvSpPr>
              <p:cNvPr name="Freeform 23" id="23"/>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24" id="24"/>
            <p:cNvGrpSpPr/>
            <p:nvPr/>
          </p:nvGrpSpPr>
          <p:grpSpPr>
            <a:xfrm rot="0">
              <a:off x="0" y="1823"/>
              <a:ext cx="17769332" cy="724535"/>
              <a:chOff x="0" y="0"/>
              <a:chExt cx="17769332" cy="724535"/>
            </a:xfrm>
          </p:grpSpPr>
          <p:sp>
            <p:nvSpPr>
              <p:cNvPr name="Freeform 25" id="25"/>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6" id="26"/>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7" id="27"/>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557423" y="751334"/>
            <a:ext cx="14730034" cy="8653895"/>
          </a:xfrm>
          <a:custGeom>
            <a:avLst/>
            <a:gdLst/>
            <a:ahLst/>
            <a:cxnLst/>
            <a:rect r="r" b="b" t="t" l="l"/>
            <a:pathLst>
              <a:path h="8653895" w="14730034">
                <a:moveTo>
                  <a:pt x="0" y="0"/>
                </a:moveTo>
                <a:lnTo>
                  <a:pt x="14730033" y="0"/>
                </a:lnTo>
                <a:lnTo>
                  <a:pt x="14730033"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953848">
            <a:off x="15865939" y="1778815"/>
            <a:ext cx="843035" cy="1191568"/>
          </a:xfrm>
          <a:custGeom>
            <a:avLst/>
            <a:gdLst/>
            <a:ahLst/>
            <a:cxnLst/>
            <a:rect r="r" b="b" t="t" l="l"/>
            <a:pathLst>
              <a:path h="1191568" w="843035">
                <a:moveTo>
                  <a:pt x="0" y="0"/>
                </a:moveTo>
                <a:lnTo>
                  <a:pt x="843035" y="0"/>
                </a:lnTo>
                <a:lnTo>
                  <a:pt x="843035" y="1191568"/>
                </a:lnTo>
                <a:lnTo>
                  <a:pt x="0" y="11915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38523" y="8291957"/>
            <a:ext cx="1113271" cy="1113271"/>
          </a:xfrm>
          <a:custGeom>
            <a:avLst/>
            <a:gdLst/>
            <a:ahLst/>
            <a:cxnLst/>
            <a:rect r="r" b="b" t="t" l="l"/>
            <a:pathLst>
              <a:path h="1113271" w="1113271">
                <a:moveTo>
                  <a:pt x="0" y="0"/>
                </a:moveTo>
                <a:lnTo>
                  <a:pt x="1113272" y="0"/>
                </a:lnTo>
                <a:lnTo>
                  <a:pt x="1113272" y="1113272"/>
                </a:lnTo>
                <a:lnTo>
                  <a:pt x="0" y="1113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41769" y="3048422"/>
            <a:ext cx="2960585" cy="558810"/>
          </a:xfrm>
          <a:custGeom>
            <a:avLst/>
            <a:gdLst/>
            <a:ahLst/>
            <a:cxnLst/>
            <a:rect r="r" b="b" t="t" l="l"/>
            <a:pathLst>
              <a:path h="558810" w="2960585">
                <a:moveTo>
                  <a:pt x="0" y="0"/>
                </a:moveTo>
                <a:lnTo>
                  <a:pt x="2960585" y="0"/>
                </a:lnTo>
                <a:lnTo>
                  <a:pt x="2960585" y="558810"/>
                </a:lnTo>
                <a:lnTo>
                  <a:pt x="0" y="558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240923" y="8572700"/>
            <a:ext cx="2923367" cy="551786"/>
          </a:xfrm>
          <a:custGeom>
            <a:avLst/>
            <a:gdLst/>
            <a:ahLst/>
            <a:cxnLst/>
            <a:rect r="r" b="b" t="t" l="l"/>
            <a:pathLst>
              <a:path h="551786" w="2923367">
                <a:moveTo>
                  <a:pt x="0" y="0"/>
                </a:moveTo>
                <a:lnTo>
                  <a:pt x="2923368" y="0"/>
                </a:lnTo>
                <a:lnTo>
                  <a:pt x="2923368" y="551786"/>
                </a:lnTo>
                <a:lnTo>
                  <a:pt x="0" y="551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0">
            <a:off x="3744579" y="1989401"/>
            <a:ext cx="5518397" cy="1059021"/>
            <a:chOff x="0" y="0"/>
            <a:chExt cx="1970081" cy="378073"/>
          </a:xfrm>
        </p:grpSpPr>
        <p:sp>
          <p:nvSpPr>
            <p:cNvPr name="Freeform 9" id="9"/>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0" id="10"/>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7185259" y="1989401"/>
            <a:ext cx="5518397" cy="1059021"/>
            <a:chOff x="0" y="0"/>
            <a:chExt cx="1970081" cy="378073"/>
          </a:xfrm>
        </p:grpSpPr>
        <p:sp>
          <p:nvSpPr>
            <p:cNvPr name="Freeform 12" id="12"/>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3" id="13"/>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9144000" y="1990316"/>
            <a:ext cx="5518397" cy="1059021"/>
            <a:chOff x="0" y="0"/>
            <a:chExt cx="1970081" cy="378073"/>
          </a:xfrm>
        </p:grpSpPr>
        <p:sp>
          <p:nvSpPr>
            <p:cNvPr name="Freeform 15" id="15"/>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6" id="16"/>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4069934" y="2144572"/>
            <a:ext cx="10148131" cy="705485"/>
          </a:xfrm>
          <a:prstGeom prst="rect">
            <a:avLst/>
          </a:prstGeom>
        </p:spPr>
        <p:txBody>
          <a:bodyPr anchor="t" rtlCol="false" tIns="0" lIns="0" bIns="0" rIns="0">
            <a:spAutoFit/>
          </a:bodyPr>
          <a:lstStyle/>
          <a:p>
            <a:pPr algn="ctr">
              <a:lnSpc>
                <a:spcPts val="5740"/>
              </a:lnSpc>
              <a:spcBef>
                <a:spcPct val="0"/>
              </a:spcBef>
            </a:pPr>
            <a:r>
              <a:rPr lang="en-US" sz="4100" spc="-82">
                <a:solidFill>
                  <a:srgbClr val="FFFFFF"/>
                </a:solidFill>
                <a:latin typeface="More Sugar"/>
                <a:ea typeface="More Sugar"/>
                <a:cs typeface="More Sugar"/>
                <a:sym typeface="More Sugar"/>
              </a:rPr>
              <a:t>Prinsip Perpajakan: Taxable dan Deductible </a:t>
            </a:r>
          </a:p>
        </p:txBody>
      </p:sp>
      <p:sp>
        <p:nvSpPr>
          <p:cNvPr name="TextBox 18" id="18"/>
          <p:cNvSpPr txBox="true"/>
          <p:nvPr/>
        </p:nvSpPr>
        <p:spPr>
          <a:xfrm rot="0">
            <a:off x="3100560" y="3308777"/>
            <a:ext cx="12882720" cy="1568362"/>
          </a:xfrm>
          <a:prstGeom prst="rect">
            <a:avLst/>
          </a:prstGeom>
        </p:spPr>
        <p:txBody>
          <a:bodyPr anchor="t" rtlCol="false" tIns="0" lIns="0" bIns="0" rIns="0">
            <a:spAutoFit/>
          </a:bodyPr>
          <a:lstStyle/>
          <a:p>
            <a:pPr algn="l" marL="543480" indent="-271740" lvl="1">
              <a:lnSpc>
                <a:spcPts val="3121"/>
              </a:lnSpc>
              <a:buFont typeface="Arial"/>
              <a:buChar char="•"/>
            </a:pPr>
            <a:r>
              <a:rPr lang="en-US" sz="2517" spc="-50">
                <a:solidFill>
                  <a:srgbClr val="75322B"/>
                </a:solidFill>
                <a:latin typeface="Hammersmith One"/>
                <a:ea typeface="Hammersmith One"/>
                <a:cs typeface="Hammersmith One"/>
                <a:sym typeface="Hammersmith One"/>
              </a:rPr>
              <a:t>Taxable (Dapat Dipajaki)</a:t>
            </a:r>
          </a:p>
          <a:p>
            <a:pPr algn="l">
              <a:lnSpc>
                <a:spcPts val="3121"/>
              </a:lnSpc>
            </a:pPr>
            <a:r>
              <a:rPr lang="en-US" sz="2517" spc="-50">
                <a:solidFill>
                  <a:srgbClr val="75322B"/>
                </a:solidFill>
                <a:latin typeface="Hammersmith One"/>
                <a:ea typeface="Hammersmith One"/>
                <a:cs typeface="Hammersmith One"/>
                <a:sym typeface="Hammersmith One"/>
              </a:rPr>
              <a:t>Setiap penghasilan yang dianggap sebagai objek pajak dan harus dilaporkan oleh Wajib Pajak. Penghasilan ini dapat berupa, Gaji atau upah, Hadiah undian, Laba usaha, Keuntungan penjualan aset, Bunga, Dividen, Royalti, dan Sewa.</a:t>
            </a:r>
          </a:p>
        </p:txBody>
      </p:sp>
      <p:sp>
        <p:nvSpPr>
          <p:cNvPr name="TextBox 19" id="19"/>
          <p:cNvSpPr txBox="true"/>
          <p:nvPr/>
        </p:nvSpPr>
        <p:spPr>
          <a:xfrm rot="0">
            <a:off x="3154044" y="5540689"/>
            <a:ext cx="12086879" cy="2349412"/>
          </a:xfrm>
          <a:prstGeom prst="rect">
            <a:avLst/>
          </a:prstGeom>
        </p:spPr>
        <p:txBody>
          <a:bodyPr anchor="t" rtlCol="false" tIns="0" lIns="0" bIns="0" rIns="0">
            <a:spAutoFit/>
          </a:bodyPr>
          <a:lstStyle/>
          <a:p>
            <a:pPr algn="l" marL="543480" indent="-271740" lvl="1">
              <a:lnSpc>
                <a:spcPts val="3121"/>
              </a:lnSpc>
              <a:buFont typeface="Arial"/>
              <a:buChar char="•"/>
            </a:pPr>
            <a:r>
              <a:rPr lang="en-US" sz="2517" spc="-50">
                <a:solidFill>
                  <a:srgbClr val="75322B"/>
                </a:solidFill>
                <a:latin typeface="Hammersmith One"/>
                <a:ea typeface="Hammersmith One"/>
                <a:cs typeface="Hammersmith One"/>
                <a:sym typeface="Hammersmith One"/>
              </a:rPr>
              <a:t>Deductible (Dapat Dikurangi)</a:t>
            </a:r>
          </a:p>
          <a:p>
            <a:pPr algn="l">
              <a:lnSpc>
                <a:spcPts val="3121"/>
              </a:lnSpc>
            </a:pPr>
            <a:r>
              <a:rPr lang="en-US" sz="2517" spc="-50">
                <a:solidFill>
                  <a:srgbClr val="75322B"/>
                </a:solidFill>
                <a:latin typeface="Hammersmith One"/>
                <a:ea typeface="Hammersmith One"/>
                <a:cs typeface="Hammersmith One"/>
                <a:sym typeface="Hammersmith One"/>
              </a:rPr>
              <a:t>Biaya-biaya yang dapat dikurangkan dari penghasilan bruto untuk menghitung penghasilan kena pajak. Biaya yang dapat dikurangi meliputi Biaya operasional usaha, Penyusunan dan amortisasi, Iuran kepada dana pensiun, Kerugian penjualan aset, Kerugian selisih kurs, Biaya penelitian dan pengembangan, Biaya beasiswa, pelatihan dan magang, serta Piutang tak tertagih.</a:t>
            </a:r>
          </a:p>
        </p:txBody>
      </p:sp>
      <p:grpSp>
        <p:nvGrpSpPr>
          <p:cNvPr name="Group 20" id="20"/>
          <p:cNvGrpSpPr/>
          <p:nvPr/>
        </p:nvGrpSpPr>
        <p:grpSpPr>
          <a:xfrm rot="0">
            <a:off x="-19050" y="9746250"/>
            <a:ext cx="18327522" cy="544768"/>
            <a:chOff x="0" y="0"/>
            <a:chExt cx="24436696" cy="726358"/>
          </a:xfrm>
        </p:grpSpPr>
        <p:grpSp>
          <p:nvGrpSpPr>
            <p:cNvPr name="Group 21" id="21"/>
            <p:cNvGrpSpPr/>
            <p:nvPr/>
          </p:nvGrpSpPr>
          <p:grpSpPr>
            <a:xfrm rot="0">
              <a:off x="17794787" y="0"/>
              <a:ext cx="6641909" cy="724589"/>
              <a:chOff x="0" y="0"/>
              <a:chExt cx="6641909" cy="724589"/>
            </a:xfrm>
          </p:grpSpPr>
          <p:sp>
            <p:nvSpPr>
              <p:cNvPr name="Freeform 22" id="22"/>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23" id="23"/>
            <p:cNvGrpSpPr/>
            <p:nvPr/>
          </p:nvGrpSpPr>
          <p:grpSpPr>
            <a:xfrm rot="0">
              <a:off x="0" y="1823"/>
              <a:ext cx="17769332" cy="724535"/>
              <a:chOff x="0" y="0"/>
              <a:chExt cx="17769332" cy="724535"/>
            </a:xfrm>
          </p:grpSpPr>
          <p:sp>
            <p:nvSpPr>
              <p:cNvPr name="Freeform 24" id="24"/>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5" id="25"/>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6" id="26"/>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557423" y="751334"/>
            <a:ext cx="14730034" cy="8653895"/>
          </a:xfrm>
          <a:custGeom>
            <a:avLst/>
            <a:gdLst/>
            <a:ahLst/>
            <a:cxnLst/>
            <a:rect r="r" b="b" t="t" l="l"/>
            <a:pathLst>
              <a:path h="8653895" w="14730034">
                <a:moveTo>
                  <a:pt x="0" y="0"/>
                </a:moveTo>
                <a:lnTo>
                  <a:pt x="14730033" y="0"/>
                </a:lnTo>
                <a:lnTo>
                  <a:pt x="14730033"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953848">
            <a:off x="15865939" y="1778815"/>
            <a:ext cx="843035" cy="1191568"/>
          </a:xfrm>
          <a:custGeom>
            <a:avLst/>
            <a:gdLst/>
            <a:ahLst/>
            <a:cxnLst/>
            <a:rect r="r" b="b" t="t" l="l"/>
            <a:pathLst>
              <a:path h="1191568" w="843035">
                <a:moveTo>
                  <a:pt x="0" y="0"/>
                </a:moveTo>
                <a:lnTo>
                  <a:pt x="843035" y="0"/>
                </a:lnTo>
                <a:lnTo>
                  <a:pt x="843035" y="1191568"/>
                </a:lnTo>
                <a:lnTo>
                  <a:pt x="0" y="11915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38523" y="8291957"/>
            <a:ext cx="1113271" cy="1113271"/>
          </a:xfrm>
          <a:custGeom>
            <a:avLst/>
            <a:gdLst/>
            <a:ahLst/>
            <a:cxnLst/>
            <a:rect r="r" b="b" t="t" l="l"/>
            <a:pathLst>
              <a:path h="1113271" w="1113271">
                <a:moveTo>
                  <a:pt x="0" y="0"/>
                </a:moveTo>
                <a:lnTo>
                  <a:pt x="1113272" y="0"/>
                </a:lnTo>
                <a:lnTo>
                  <a:pt x="1113272" y="1113272"/>
                </a:lnTo>
                <a:lnTo>
                  <a:pt x="0" y="1113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41769" y="3048422"/>
            <a:ext cx="2960585" cy="558810"/>
          </a:xfrm>
          <a:custGeom>
            <a:avLst/>
            <a:gdLst/>
            <a:ahLst/>
            <a:cxnLst/>
            <a:rect r="r" b="b" t="t" l="l"/>
            <a:pathLst>
              <a:path h="558810" w="2960585">
                <a:moveTo>
                  <a:pt x="0" y="0"/>
                </a:moveTo>
                <a:lnTo>
                  <a:pt x="2960585" y="0"/>
                </a:lnTo>
                <a:lnTo>
                  <a:pt x="2960585" y="558810"/>
                </a:lnTo>
                <a:lnTo>
                  <a:pt x="0" y="558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240923" y="8572700"/>
            <a:ext cx="2923367" cy="551786"/>
          </a:xfrm>
          <a:custGeom>
            <a:avLst/>
            <a:gdLst/>
            <a:ahLst/>
            <a:cxnLst/>
            <a:rect r="r" b="b" t="t" l="l"/>
            <a:pathLst>
              <a:path h="551786" w="2923367">
                <a:moveTo>
                  <a:pt x="0" y="0"/>
                </a:moveTo>
                <a:lnTo>
                  <a:pt x="2923368" y="0"/>
                </a:lnTo>
                <a:lnTo>
                  <a:pt x="2923368" y="551786"/>
                </a:lnTo>
                <a:lnTo>
                  <a:pt x="0" y="551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0">
            <a:off x="3744579" y="1989401"/>
            <a:ext cx="5518397" cy="1059021"/>
            <a:chOff x="0" y="0"/>
            <a:chExt cx="1970081" cy="378073"/>
          </a:xfrm>
        </p:grpSpPr>
        <p:sp>
          <p:nvSpPr>
            <p:cNvPr name="Freeform 9" id="9"/>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0" id="10"/>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7185259" y="1989401"/>
            <a:ext cx="5518397" cy="1059021"/>
            <a:chOff x="0" y="0"/>
            <a:chExt cx="1970081" cy="378073"/>
          </a:xfrm>
        </p:grpSpPr>
        <p:sp>
          <p:nvSpPr>
            <p:cNvPr name="Freeform 12" id="12"/>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3" id="13"/>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9144000" y="1990316"/>
            <a:ext cx="5518397" cy="1059021"/>
            <a:chOff x="0" y="0"/>
            <a:chExt cx="1970081" cy="378073"/>
          </a:xfrm>
        </p:grpSpPr>
        <p:sp>
          <p:nvSpPr>
            <p:cNvPr name="Freeform 15" id="15"/>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6" id="16"/>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2859880" y="3597707"/>
            <a:ext cx="12569662" cy="3205038"/>
          </a:xfrm>
          <a:prstGeom prst="rect">
            <a:avLst/>
          </a:prstGeom>
        </p:spPr>
        <p:txBody>
          <a:bodyPr anchor="t" rtlCol="false" tIns="0" lIns="0" bIns="0" rIns="0">
            <a:spAutoFit/>
          </a:bodyPr>
          <a:lstStyle/>
          <a:p>
            <a:pPr algn="l" marL="638284" indent="-319142" lvl="1">
              <a:lnSpc>
                <a:spcPts val="3665"/>
              </a:lnSpc>
              <a:buFont typeface="Arial"/>
              <a:buChar char="•"/>
            </a:pPr>
            <a:r>
              <a:rPr lang="en-US" sz="2956" spc="-59">
                <a:solidFill>
                  <a:srgbClr val="75322B"/>
                </a:solidFill>
                <a:latin typeface="Hammersmith One"/>
                <a:ea typeface="Hammersmith One"/>
                <a:cs typeface="Hammersmith One"/>
                <a:sym typeface="Hammersmith One"/>
              </a:rPr>
              <a:t>Implementasi Prinsip Taxability dan Deductibility</a:t>
            </a:r>
          </a:p>
          <a:p>
            <a:pPr algn="l">
              <a:lnSpc>
                <a:spcPts val="3665"/>
              </a:lnSpc>
            </a:pPr>
            <a:r>
              <a:rPr lang="en-US" sz="2956" spc="-59">
                <a:solidFill>
                  <a:srgbClr val="75322B"/>
                </a:solidFill>
                <a:latin typeface="Hammersmith One"/>
                <a:ea typeface="Hammersmith One"/>
                <a:cs typeface="Hammersmith One"/>
                <a:sym typeface="Hammersmith One"/>
              </a:rPr>
              <a:t>Prinsip taxability-deductilibility menegaskan bahwa biaya hanya dapat dikurangkan dari penghasilan bruto jika memenuhi syarat-syarat tertentu.</a:t>
            </a:r>
          </a:p>
          <a:p>
            <a:pPr algn="l">
              <a:lnSpc>
                <a:spcPts val="3665"/>
              </a:lnSpc>
            </a:pPr>
          </a:p>
          <a:p>
            <a:pPr algn="l">
              <a:lnSpc>
                <a:spcPts val="3665"/>
              </a:lnSpc>
            </a:pPr>
            <a:r>
              <a:rPr lang="en-US" sz="2956" spc="-59">
                <a:solidFill>
                  <a:srgbClr val="75322B"/>
                </a:solidFill>
                <a:latin typeface="Hammersmith One"/>
                <a:ea typeface="Hammersmith One"/>
                <a:cs typeface="Hammersmith One"/>
                <a:sym typeface="Hammersmith One"/>
              </a:rPr>
              <a:t>Sedangkan Non-deductible Expenses merupakan keadaan dimana tidak semua pengeluaran dapat dikurangkan.</a:t>
            </a:r>
          </a:p>
        </p:txBody>
      </p:sp>
      <p:grpSp>
        <p:nvGrpSpPr>
          <p:cNvPr name="Group 18" id="18"/>
          <p:cNvGrpSpPr/>
          <p:nvPr/>
        </p:nvGrpSpPr>
        <p:grpSpPr>
          <a:xfrm rot="0">
            <a:off x="-19050" y="9746250"/>
            <a:ext cx="18327522" cy="544768"/>
            <a:chOff x="0" y="0"/>
            <a:chExt cx="24436696" cy="726358"/>
          </a:xfrm>
        </p:grpSpPr>
        <p:grpSp>
          <p:nvGrpSpPr>
            <p:cNvPr name="Group 19" id="19"/>
            <p:cNvGrpSpPr/>
            <p:nvPr/>
          </p:nvGrpSpPr>
          <p:grpSpPr>
            <a:xfrm rot="0">
              <a:off x="17794787" y="0"/>
              <a:ext cx="6641909" cy="724589"/>
              <a:chOff x="0" y="0"/>
              <a:chExt cx="6641909" cy="724589"/>
            </a:xfrm>
          </p:grpSpPr>
          <p:sp>
            <p:nvSpPr>
              <p:cNvPr name="Freeform 20" id="20"/>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21" id="21"/>
            <p:cNvGrpSpPr/>
            <p:nvPr/>
          </p:nvGrpSpPr>
          <p:grpSpPr>
            <a:xfrm rot="0">
              <a:off x="0" y="1823"/>
              <a:ext cx="17769332" cy="724535"/>
              <a:chOff x="0" y="0"/>
              <a:chExt cx="17769332" cy="724535"/>
            </a:xfrm>
          </p:grpSpPr>
          <p:sp>
            <p:nvSpPr>
              <p:cNvPr name="Freeform 22" id="2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3" id="23"/>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4" id="24"/>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25" id="25"/>
          <p:cNvSpPr txBox="true"/>
          <p:nvPr/>
        </p:nvSpPr>
        <p:spPr>
          <a:xfrm rot="0">
            <a:off x="2859880" y="7041774"/>
            <a:ext cx="12569662" cy="911801"/>
          </a:xfrm>
          <a:prstGeom prst="rect">
            <a:avLst/>
          </a:prstGeom>
        </p:spPr>
        <p:txBody>
          <a:bodyPr anchor="t" rtlCol="false" tIns="0" lIns="0" bIns="0" rIns="0">
            <a:spAutoFit/>
          </a:bodyPr>
          <a:lstStyle/>
          <a:p>
            <a:pPr algn="l">
              <a:lnSpc>
                <a:spcPts val="3665"/>
              </a:lnSpc>
            </a:pPr>
            <a:r>
              <a:rPr lang="en-US" sz="2956" spc="-59">
                <a:solidFill>
                  <a:srgbClr val="75322B"/>
                </a:solidFill>
                <a:latin typeface="Hammersmith One"/>
                <a:ea typeface="Hammersmith One"/>
                <a:cs typeface="Hammersmith One"/>
                <a:sym typeface="Hammersmith One"/>
              </a:rPr>
              <a:t>Prinsip taxable dan deductible dalam perpajakan berfungsi untuk menjaga keseimbangan dalam perhitungan pajak yang adil.</a:t>
            </a:r>
          </a:p>
        </p:txBody>
      </p:sp>
      <p:sp>
        <p:nvSpPr>
          <p:cNvPr name="TextBox 26" id="26"/>
          <p:cNvSpPr txBox="true"/>
          <p:nvPr/>
        </p:nvSpPr>
        <p:spPr>
          <a:xfrm rot="0">
            <a:off x="4069934" y="2144572"/>
            <a:ext cx="10148131" cy="705485"/>
          </a:xfrm>
          <a:prstGeom prst="rect">
            <a:avLst/>
          </a:prstGeom>
        </p:spPr>
        <p:txBody>
          <a:bodyPr anchor="t" rtlCol="false" tIns="0" lIns="0" bIns="0" rIns="0">
            <a:spAutoFit/>
          </a:bodyPr>
          <a:lstStyle/>
          <a:p>
            <a:pPr algn="ctr">
              <a:lnSpc>
                <a:spcPts val="5740"/>
              </a:lnSpc>
              <a:spcBef>
                <a:spcPct val="0"/>
              </a:spcBef>
            </a:pPr>
            <a:r>
              <a:rPr lang="en-US" sz="4100" spc="-82">
                <a:solidFill>
                  <a:srgbClr val="FFFFFF"/>
                </a:solidFill>
                <a:latin typeface="More Sugar"/>
                <a:ea typeface="More Sugar"/>
                <a:cs typeface="More Sugar"/>
                <a:sym typeface="More Sugar"/>
              </a:rPr>
              <a:t>Prinsip Perpajakan: Taxable dan Deductible </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557423" y="751334"/>
            <a:ext cx="14730034" cy="8653895"/>
          </a:xfrm>
          <a:custGeom>
            <a:avLst/>
            <a:gdLst/>
            <a:ahLst/>
            <a:cxnLst/>
            <a:rect r="r" b="b" t="t" l="l"/>
            <a:pathLst>
              <a:path h="8653895" w="14730034">
                <a:moveTo>
                  <a:pt x="0" y="0"/>
                </a:moveTo>
                <a:lnTo>
                  <a:pt x="14730033" y="0"/>
                </a:lnTo>
                <a:lnTo>
                  <a:pt x="14730033"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953848">
            <a:off x="15865939" y="1778815"/>
            <a:ext cx="843035" cy="1191568"/>
          </a:xfrm>
          <a:custGeom>
            <a:avLst/>
            <a:gdLst/>
            <a:ahLst/>
            <a:cxnLst/>
            <a:rect r="r" b="b" t="t" l="l"/>
            <a:pathLst>
              <a:path h="1191568" w="843035">
                <a:moveTo>
                  <a:pt x="0" y="0"/>
                </a:moveTo>
                <a:lnTo>
                  <a:pt x="843035" y="0"/>
                </a:lnTo>
                <a:lnTo>
                  <a:pt x="843035" y="1191568"/>
                </a:lnTo>
                <a:lnTo>
                  <a:pt x="0" y="11915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38523" y="8291957"/>
            <a:ext cx="1113271" cy="1113271"/>
          </a:xfrm>
          <a:custGeom>
            <a:avLst/>
            <a:gdLst/>
            <a:ahLst/>
            <a:cxnLst/>
            <a:rect r="r" b="b" t="t" l="l"/>
            <a:pathLst>
              <a:path h="1113271" w="1113271">
                <a:moveTo>
                  <a:pt x="0" y="0"/>
                </a:moveTo>
                <a:lnTo>
                  <a:pt x="1113272" y="0"/>
                </a:lnTo>
                <a:lnTo>
                  <a:pt x="1113272" y="1113272"/>
                </a:lnTo>
                <a:lnTo>
                  <a:pt x="0" y="1113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41769" y="3048422"/>
            <a:ext cx="2960585" cy="558810"/>
          </a:xfrm>
          <a:custGeom>
            <a:avLst/>
            <a:gdLst/>
            <a:ahLst/>
            <a:cxnLst/>
            <a:rect r="r" b="b" t="t" l="l"/>
            <a:pathLst>
              <a:path h="558810" w="2960585">
                <a:moveTo>
                  <a:pt x="0" y="0"/>
                </a:moveTo>
                <a:lnTo>
                  <a:pt x="2960585" y="0"/>
                </a:lnTo>
                <a:lnTo>
                  <a:pt x="2960585" y="558810"/>
                </a:lnTo>
                <a:lnTo>
                  <a:pt x="0" y="558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240923" y="8572700"/>
            <a:ext cx="2923367" cy="551786"/>
          </a:xfrm>
          <a:custGeom>
            <a:avLst/>
            <a:gdLst/>
            <a:ahLst/>
            <a:cxnLst/>
            <a:rect r="r" b="b" t="t" l="l"/>
            <a:pathLst>
              <a:path h="551786" w="2923367">
                <a:moveTo>
                  <a:pt x="0" y="0"/>
                </a:moveTo>
                <a:lnTo>
                  <a:pt x="2923368" y="0"/>
                </a:lnTo>
                <a:lnTo>
                  <a:pt x="2923368" y="551786"/>
                </a:lnTo>
                <a:lnTo>
                  <a:pt x="0" y="551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183525" y="4104512"/>
            <a:ext cx="13057398" cy="3626867"/>
          </a:xfrm>
          <a:prstGeom prst="rect">
            <a:avLst/>
          </a:prstGeom>
        </p:spPr>
        <p:txBody>
          <a:bodyPr anchor="t" rtlCol="false" tIns="0" lIns="0" bIns="0" rIns="0">
            <a:spAutoFit/>
          </a:bodyPr>
          <a:lstStyle/>
          <a:p>
            <a:pPr algn="ctr">
              <a:lnSpc>
                <a:spcPts val="5805"/>
              </a:lnSpc>
            </a:pPr>
            <a:r>
              <a:rPr lang="en-US" sz="4681" spc="-93">
                <a:solidFill>
                  <a:srgbClr val="75322B"/>
                </a:solidFill>
                <a:latin typeface="Hammersmith One"/>
                <a:ea typeface="Hammersmith One"/>
                <a:cs typeface="Hammersmith One"/>
                <a:sym typeface="Hammersmith One"/>
              </a:rPr>
              <a:t>Tax planning merupakan upaya meminimumkan kewajiban pajak dimana dapat ditempuh dengan cara mengambil keuntungan dari ketentuan mengenai pengecualian dan pemotongan yang diperkenankan.</a:t>
            </a:r>
          </a:p>
        </p:txBody>
      </p:sp>
      <p:grpSp>
        <p:nvGrpSpPr>
          <p:cNvPr name="Group 9" id="9"/>
          <p:cNvGrpSpPr/>
          <p:nvPr/>
        </p:nvGrpSpPr>
        <p:grpSpPr>
          <a:xfrm rot="0">
            <a:off x="-19050" y="9746250"/>
            <a:ext cx="18327522" cy="544768"/>
            <a:chOff x="0" y="0"/>
            <a:chExt cx="24436696" cy="726358"/>
          </a:xfrm>
        </p:grpSpPr>
        <p:grpSp>
          <p:nvGrpSpPr>
            <p:cNvPr name="Group 10" id="10"/>
            <p:cNvGrpSpPr/>
            <p:nvPr/>
          </p:nvGrpSpPr>
          <p:grpSpPr>
            <a:xfrm rot="0">
              <a:off x="17794787" y="0"/>
              <a:ext cx="6641909" cy="724589"/>
              <a:chOff x="0" y="0"/>
              <a:chExt cx="6641909" cy="724589"/>
            </a:xfrm>
          </p:grpSpPr>
          <p:sp>
            <p:nvSpPr>
              <p:cNvPr name="Freeform 11" id="11"/>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2" id="12"/>
            <p:cNvGrpSpPr/>
            <p:nvPr/>
          </p:nvGrpSpPr>
          <p:grpSpPr>
            <a:xfrm rot="0">
              <a:off x="0" y="1823"/>
              <a:ext cx="17769332" cy="724535"/>
              <a:chOff x="0" y="0"/>
              <a:chExt cx="17769332" cy="724535"/>
            </a:xfrm>
          </p:grpSpPr>
          <p:sp>
            <p:nvSpPr>
              <p:cNvPr name="Freeform 13" id="13"/>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4" id="14"/>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5" id="15"/>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grpSp>
        <p:nvGrpSpPr>
          <p:cNvPr name="Group 16" id="16"/>
          <p:cNvGrpSpPr/>
          <p:nvPr/>
        </p:nvGrpSpPr>
        <p:grpSpPr>
          <a:xfrm rot="0">
            <a:off x="3744579" y="1989401"/>
            <a:ext cx="5518397" cy="1059021"/>
            <a:chOff x="0" y="0"/>
            <a:chExt cx="1970081" cy="378073"/>
          </a:xfrm>
        </p:grpSpPr>
        <p:sp>
          <p:nvSpPr>
            <p:cNvPr name="Freeform 17" id="17"/>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8" id="18"/>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7185259" y="1989401"/>
            <a:ext cx="5518397" cy="1059021"/>
            <a:chOff x="0" y="0"/>
            <a:chExt cx="1970081" cy="378073"/>
          </a:xfrm>
        </p:grpSpPr>
        <p:sp>
          <p:nvSpPr>
            <p:cNvPr name="Freeform 20" id="20"/>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1" id="21"/>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0">
            <a:off x="9144000" y="1990316"/>
            <a:ext cx="5518397" cy="1059021"/>
            <a:chOff x="0" y="0"/>
            <a:chExt cx="1970081" cy="378073"/>
          </a:xfrm>
        </p:grpSpPr>
        <p:sp>
          <p:nvSpPr>
            <p:cNvPr name="Freeform 23" id="23"/>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4" id="24"/>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25" id="25"/>
          <p:cNvGrpSpPr/>
          <p:nvPr/>
        </p:nvGrpSpPr>
        <p:grpSpPr>
          <a:xfrm rot="0">
            <a:off x="2718816" y="1995761"/>
            <a:ext cx="5518397" cy="1059021"/>
            <a:chOff x="0" y="0"/>
            <a:chExt cx="1970081" cy="378073"/>
          </a:xfrm>
        </p:grpSpPr>
        <p:sp>
          <p:nvSpPr>
            <p:cNvPr name="Freeform 26" id="26"/>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7" id="27"/>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28" id="28"/>
          <p:cNvGrpSpPr/>
          <p:nvPr/>
        </p:nvGrpSpPr>
        <p:grpSpPr>
          <a:xfrm rot="0">
            <a:off x="9688175" y="1995761"/>
            <a:ext cx="5518397" cy="1059021"/>
            <a:chOff x="0" y="0"/>
            <a:chExt cx="1970081" cy="378073"/>
          </a:xfrm>
        </p:grpSpPr>
        <p:sp>
          <p:nvSpPr>
            <p:cNvPr name="Freeform 29" id="29"/>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30" id="30"/>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sp>
        <p:nvSpPr>
          <p:cNvPr name="TextBox 31" id="31"/>
          <p:cNvSpPr txBox="true"/>
          <p:nvPr/>
        </p:nvSpPr>
        <p:spPr>
          <a:xfrm rot="0">
            <a:off x="3025079" y="2297132"/>
            <a:ext cx="11794720" cy="493014"/>
          </a:xfrm>
          <a:prstGeom prst="rect">
            <a:avLst/>
          </a:prstGeom>
        </p:spPr>
        <p:txBody>
          <a:bodyPr anchor="t" rtlCol="false" tIns="0" lIns="0" bIns="0" rIns="0">
            <a:spAutoFit/>
          </a:bodyPr>
          <a:lstStyle/>
          <a:p>
            <a:pPr algn="ctr">
              <a:lnSpc>
                <a:spcPts val="3888"/>
              </a:lnSpc>
            </a:pPr>
            <a:r>
              <a:rPr lang="en-US" sz="3600" spc="-28">
                <a:solidFill>
                  <a:srgbClr val="FFFFFF"/>
                </a:solidFill>
                <a:latin typeface="More Sugar"/>
                <a:ea typeface="More Sugar"/>
                <a:cs typeface="More Sugar"/>
                <a:sym typeface="More Sugar"/>
              </a:rPr>
              <a:t>Tax Planning dalam Rangka Mengefisienkan PPh Badan</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557423" y="751334"/>
            <a:ext cx="14730034" cy="8653895"/>
          </a:xfrm>
          <a:custGeom>
            <a:avLst/>
            <a:gdLst/>
            <a:ahLst/>
            <a:cxnLst/>
            <a:rect r="r" b="b" t="t" l="l"/>
            <a:pathLst>
              <a:path h="8653895" w="14730034">
                <a:moveTo>
                  <a:pt x="0" y="0"/>
                </a:moveTo>
                <a:lnTo>
                  <a:pt x="14730033" y="0"/>
                </a:lnTo>
                <a:lnTo>
                  <a:pt x="14730033"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953848">
            <a:off x="15865939" y="1778815"/>
            <a:ext cx="843035" cy="1191568"/>
          </a:xfrm>
          <a:custGeom>
            <a:avLst/>
            <a:gdLst/>
            <a:ahLst/>
            <a:cxnLst/>
            <a:rect r="r" b="b" t="t" l="l"/>
            <a:pathLst>
              <a:path h="1191568" w="843035">
                <a:moveTo>
                  <a:pt x="0" y="0"/>
                </a:moveTo>
                <a:lnTo>
                  <a:pt x="843035" y="0"/>
                </a:lnTo>
                <a:lnTo>
                  <a:pt x="843035" y="1191568"/>
                </a:lnTo>
                <a:lnTo>
                  <a:pt x="0" y="11915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38523" y="8291957"/>
            <a:ext cx="1113271" cy="1113271"/>
          </a:xfrm>
          <a:custGeom>
            <a:avLst/>
            <a:gdLst/>
            <a:ahLst/>
            <a:cxnLst/>
            <a:rect r="r" b="b" t="t" l="l"/>
            <a:pathLst>
              <a:path h="1113271" w="1113271">
                <a:moveTo>
                  <a:pt x="0" y="0"/>
                </a:moveTo>
                <a:lnTo>
                  <a:pt x="1113272" y="0"/>
                </a:lnTo>
                <a:lnTo>
                  <a:pt x="1113272" y="1113272"/>
                </a:lnTo>
                <a:lnTo>
                  <a:pt x="0" y="1113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608791" y="3067631"/>
            <a:ext cx="2960585" cy="558810"/>
          </a:xfrm>
          <a:custGeom>
            <a:avLst/>
            <a:gdLst/>
            <a:ahLst/>
            <a:cxnLst/>
            <a:rect r="r" b="b" t="t" l="l"/>
            <a:pathLst>
              <a:path h="558810" w="2960585">
                <a:moveTo>
                  <a:pt x="0" y="0"/>
                </a:moveTo>
                <a:lnTo>
                  <a:pt x="2960586" y="0"/>
                </a:lnTo>
                <a:lnTo>
                  <a:pt x="2960586" y="558810"/>
                </a:lnTo>
                <a:lnTo>
                  <a:pt x="0" y="558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240923" y="8572700"/>
            <a:ext cx="2923367" cy="551786"/>
          </a:xfrm>
          <a:custGeom>
            <a:avLst/>
            <a:gdLst/>
            <a:ahLst/>
            <a:cxnLst/>
            <a:rect r="r" b="b" t="t" l="l"/>
            <a:pathLst>
              <a:path h="551786" w="2923367">
                <a:moveTo>
                  <a:pt x="0" y="0"/>
                </a:moveTo>
                <a:lnTo>
                  <a:pt x="2923368" y="0"/>
                </a:lnTo>
                <a:lnTo>
                  <a:pt x="2923368" y="551786"/>
                </a:lnTo>
                <a:lnTo>
                  <a:pt x="0" y="551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0">
            <a:off x="-19050" y="9746250"/>
            <a:ext cx="18327522" cy="544768"/>
            <a:chOff x="0" y="0"/>
            <a:chExt cx="24436696" cy="726358"/>
          </a:xfrm>
        </p:grpSpPr>
        <p:grpSp>
          <p:nvGrpSpPr>
            <p:cNvPr name="Group 9" id="9"/>
            <p:cNvGrpSpPr/>
            <p:nvPr/>
          </p:nvGrpSpPr>
          <p:grpSpPr>
            <a:xfrm rot="0">
              <a:off x="17794787" y="0"/>
              <a:ext cx="6641909" cy="724589"/>
              <a:chOff x="0" y="0"/>
              <a:chExt cx="6641909" cy="724589"/>
            </a:xfrm>
          </p:grpSpPr>
          <p:sp>
            <p:nvSpPr>
              <p:cNvPr name="Freeform 10" id="10"/>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1" id="11"/>
            <p:cNvGrpSpPr/>
            <p:nvPr/>
          </p:nvGrpSpPr>
          <p:grpSpPr>
            <a:xfrm rot="0">
              <a:off x="0" y="1823"/>
              <a:ext cx="17769332" cy="724535"/>
              <a:chOff x="0" y="0"/>
              <a:chExt cx="17769332" cy="724535"/>
            </a:xfrm>
          </p:grpSpPr>
          <p:sp>
            <p:nvSpPr>
              <p:cNvPr name="Freeform 12" id="1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3" id="13"/>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4" id="14"/>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15" id="15"/>
          <p:cNvSpPr txBox="true"/>
          <p:nvPr/>
        </p:nvSpPr>
        <p:spPr>
          <a:xfrm rot="0">
            <a:off x="2718816" y="3308777"/>
            <a:ext cx="12823396" cy="3403727"/>
          </a:xfrm>
          <a:prstGeom prst="rect">
            <a:avLst/>
          </a:prstGeom>
        </p:spPr>
        <p:txBody>
          <a:bodyPr anchor="t" rtlCol="false" tIns="0" lIns="0" bIns="0" rIns="0">
            <a:spAutoFit/>
          </a:bodyPr>
          <a:lstStyle/>
          <a:p>
            <a:pPr algn="l">
              <a:lnSpc>
                <a:spcPts val="3843"/>
              </a:lnSpc>
            </a:pPr>
            <a:r>
              <a:rPr lang="en-US" sz="3099" spc="-61">
                <a:solidFill>
                  <a:srgbClr val="75322B"/>
                </a:solidFill>
                <a:latin typeface="Hammersmith One"/>
                <a:ea typeface="Hammersmith One"/>
                <a:cs typeface="Hammersmith One"/>
                <a:sym typeface="Hammersmith One"/>
              </a:rPr>
              <a:t>Beberapa langkah yang diambil dalam mengefisienkan pembayaran PPh Badan, adalah sebagai berikut:</a:t>
            </a:r>
          </a:p>
          <a:p>
            <a:pPr algn="l" marL="669289" indent="-334645" lvl="1">
              <a:lnSpc>
                <a:spcPts val="3843"/>
              </a:lnSpc>
              <a:buAutoNum type="arabicPeriod" startAt="1"/>
            </a:pPr>
            <a:r>
              <a:rPr lang="en-US" sz="3099" spc="-61">
                <a:solidFill>
                  <a:srgbClr val="75322B"/>
                </a:solidFill>
                <a:latin typeface="Hammersmith One"/>
                <a:ea typeface="Hammersmith One"/>
                <a:cs typeface="Hammersmith One"/>
                <a:sym typeface="Hammersmith One"/>
              </a:rPr>
              <a:t>Memilih sistem pembukuan yang tepat</a:t>
            </a:r>
          </a:p>
          <a:p>
            <a:pPr algn="l">
              <a:lnSpc>
                <a:spcPts val="3843"/>
              </a:lnSpc>
            </a:pPr>
            <a:r>
              <a:rPr lang="en-US" sz="3099" spc="-61">
                <a:solidFill>
                  <a:srgbClr val="75322B"/>
                </a:solidFill>
                <a:latin typeface="Hammersmith One"/>
                <a:ea typeface="Hammersmith One"/>
                <a:cs typeface="Hammersmith One"/>
                <a:sym typeface="Hammersmith One"/>
              </a:rPr>
              <a:t>Terdapat 2 sistem pembukaan yakni </a:t>
            </a:r>
            <a:r>
              <a:rPr lang="en-US" sz="3099" spc="-61" u="sng">
                <a:solidFill>
                  <a:srgbClr val="75322B"/>
                </a:solidFill>
                <a:latin typeface="Hammersmith One"/>
                <a:ea typeface="Hammersmith One"/>
                <a:cs typeface="Hammersmith One"/>
                <a:sym typeface="Hammersmith One"/>
              </a:rPr>
              <a:t>Stelsel Akrual </a:t>
            </a:r>
            <a:r>
              <a:rPr lang="en-US" sz="3099" spc="-61">
                <a:solidFill>
                  <a:srgbClr val="75322B"/>
                </a:solidFill>
                <a:latin typeface="Hammersmith One"/>
                <a:ea typeface="Hammersmith One"/>
                <a:cs typeface="Hammersmith One"/>
                <a:sym typeface="Hammersmith One"/>
              </a:rPr>
              <a:t>dan </a:t>
            </a:r>
            <a:r>
              <a:rPr lang="en-US" sz="3099" spc="-61" u="sng">
                <a:solidFill>
                  <a:srgbClr val="75322B"/>
                </a:solidFill>
                <a:latin typeface="Hammersmith One"/>
                <a:ea typeface="Hammersmith One"/>
                <a:cs typeface="Hammersmith One"/>
                <a:sym typeface="Hammersmith One"/>
              </a:rPr>
              <a:t>Stelsel Kas.</a:t>
            </a:r>
          </a:p>
          <a:p>
            <a:pPr algn="l">
              <a:lnSpc>
                <a:spcPts val="3843"/>
              </a:lnSpc>
            </a:pPr>
            <a:r>
              <a:rPr lang="en-US" sz="3099" spc="-61">
                <a:solidFill>
                  <a:srgbClr val="75322B"/>
                </a:solidFill>
                <a:latin typeface="Hammersmith One"/>
                <a:ea typeface="Hammersmith One"/>
                <a:cs typeface="Hammersmith One"/>
                <a:sym typeface="Hammersmith One"/>
              </a:rPr>
              <a:t>   2. Analisis perbandingan pembukuan dengan pencatatan</a:t>
            </a:r>
          </a:p>
          <a:p>
            <a:pPr algn="l">
              <a:lnSpc>
                <a:spcPts val="3843"/>
              </a:lnSpc>
            </a:pPr>
          </a:p>
          <a:p>
            <a:pPr algn="l">
              <a:lnSpc>
                <a:spcPts val="3843"/>
              </a:lnSpc>
            </a:pPr>
          </a:p>
        </p:txBody>
      </p:sp>
      <p:sp>
        <p:nvSpPr>
          <p:cNvPr name="Freeform 16" id="16"/>
          <p:cNvSpPr/>
          <p:nvPr/>
        </p:nvSpPr>
        <p:spPr>
          <a:xfrm flipH="false" flipV="false" rot="0">
            <a:off x="4196104" y="5766246"/>
            <a:ext cx="10133744" cy="3082347"/>
          </a:xfrm>
          <a:custGeom>
            <a:avLst/>
            <a:gdLst/>
            <a:ahLst/>
            <a:cxnLst/>
            <a:rect r="r" b="b" t="t" l="l"/>
            <a:pathLst>
              <a:path h="3082347" w="10133744">
                <a:moveTo>
                  <a:pt x="0" y="0"/>
                </a:moveTo>
                <a:lnTo>
                  <a:pt x="10133744" y="0"/>
                </a:lnTo>
                <a:lnTo>
                  <a:pt x="10133744" y="3082347"/>
                </a:lnTo>
                <a:lnTo>
                  <a:pt x="0" y="3082347"/>
                </a:lnTo>
                <a:lnTo>
                  <a:pt x="0" y="0"/>
                </a:lnTo>
                <a:close/>
              </a:path>
            </a:pathLst>
          </a:custGeom>
          <a:blipFill>
            <a:blip r:embed="rId11"/>
            <a:stretch>
              <a:fillRect l="0" t="0" r="0" b="0"/>
            </a:stretch>
          </a:blipFill>
        </p:spPr>
      </p:sp>
      <p:grpSp>
        <p:nvGrpSpPr>
          <p:cNvPr name="Group 17" id="17"/>
          <p:cNvGrpSpPr/>
          <p:nvPr/>
        </p:nvGrpSpPr>
        <p:grpSpPr>
          <a:xfrm rot="0">
            <a:off x="2718816" y="1989401"/>
            <a:ext cx="12487756" cy="1065381"/>
            <a:chOff x="0" y="0"/>
            <a:chExt cx="16650342" cy="1420508"/>
          </a:xfrm>
        </p:grpSpPr>
        <p:grpSp>
          <p:nvGrpSpPr>
            <p:cNvPr name="Group 18" id="18"/>
            <p:cNvGrpSpPr/>
            <p:nvPr/>
          </p:nvGrpSpPr>
          <p:grpSpPr>
            <a:xfrm rot="0">
              <a:off x="1367685" y="0"/>
              <a:ext cx="7357863" cy="1412028"/>
              <a:chOff x="0" y="0"/>
              <a:chExt cx="1970081" cy="378073"/>
            </a:xfrm>
          </p:grpSpPr>
          <p:sp>
            <p:nvSpPr>
              <p:cNvPr name="Freeform 19" id="19"/>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0" id="20"/>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5955257" y="0"/>
              <a:ext cx="7357863" cy="1412028"/>
              <a:chOff x="0" y="0"/>
              <a:chExt cx="1970081" cy="378073"/>
            </a:xfrm>
          </p:grpSpPr>
          <p:sp>
            <p:nvSpPr>
              <p:cNvPr name="Freeform 22" id="22"/>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3" id="23"/>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8566912" y="1220"/>
              <a:ext cx="7357863" cy="1412028"/>
              <a:chOff x="0" y="0"/>
              <a:chExt cx="1970081" cy="378073"/>
            </a:xfrm>
          </p:grpSpPr>
          <p:sp>
            <p:nvSpPr>
              <p:cNvPr name="Freeform 25" id="25"/>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6" id="26"/>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0" y="8481"/>
              <a:ext cx="7357863" cy="1412028"/>
              <a:chOff x="0" y="0"/>
              <a:chExt cx="1970081" cy="378073"/>
            </a:xfrm>
          </p:grpSpPr>
          <p:sp>
            <p:nvSpPr>
              <p:cNvPr name="Freeform 28" id="28"/>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9" id="29"/>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30" id="30"/>
            <p:cNvGrpSpPr/>
            <p:nvPr/>
          </p:nvGrpSpPr>
          <p:grpSpPr>
            <a:xfrm rot="0">
              <a:off x="9292479" y="8481"/>
              <a:ext cx="7357863" cy="1412028"/>
              <a:chOff x="0" y="0"/>
              <a:chExt cx="1970081" cy="378073"/>
            </a:xfrm>
          </p:grpSpPr>
          <p:sp>
            <p:nvSpPr>
              <p:cNvPr name="Freeform 31" id="31"/>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32" id="32"/>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sp>
          <p:nvSpPr>
            <p:cNvPr name="TextBox 33" id="33"/>
            <p:cNvSpPr txBox="true"/>
            <p:nvPr/>
          </p:nvSpPr>
          <p:spPr>
            <a:xfrm rot="0">
              <a:off x="408352" y="394433"/>
              <a:ext cx="15726293" cy="673227"/>
            </a:xfrm>
            <a:prstGeom prst="rect">
              <a:avLst/>
            </a:prstGeom>
          </p:spPr>
          <p:txBody>
            <a:bodyPr anchor="t" rtlCol="false" tIns="0" lIns="0" bIns="0" rIns="0">
              <a:spAutoFit/>
            </a:bodyPr>
            <a:lstStyle/>
            <a:p>
              <a:pPr algn="ctr">
                <a:lnSpc>
                  <a:spcPts val="3888"/>
                </a:lnSpc>
              </a:pPr>
              <a:r>
                <a:rPr lang="en-US" sz="3600" spc="-28">
                  <a:solidFill>
                    <a:srgbClr val="FFFFFF"/>
                  </a:solidFill>
                  <a:latin typeface="More Sugar"/>
                  <a:ea typeface="More Sugar"/>
                  <a:cs typeface="More Sugar"/>
                  <a:sym typeface="More Sugar"/>
                </a:rPr>
                <a:t>Tax Planning dalam Rangka Mengefisienkan PPh Badan</a:t>
              </a:r>
            </a:p>
          </p:txBody>
        </p:sp>
      </p:gr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1557423" y="751334"/>
            <a:ext cx="14730034" cy="8653895"/>
          </a:xfrm>
          <a:custGeom>
            <a:avLst/>
            <a:gdLst/>
            <a:ahLst/>
            <a:cxnLst/>
            <a:rect r="r" b="b" t="t" l="l"/>
            <a:pathLst>
              <a:path h="8653895" w="14730034">
                <a:moveTo>
                  <a:pt x="0" y="0"/>
                </a:moveTo>
                <a:lnTo>
                  <a:pt x="14730033" y="0"/>
                </a:lnTo>
                <a:lnTo>
                  <a:pt x="14730033" y="8653895"/>
                </a:lnTo>
                <a:lnTo>
                  <a:pt x="0" y="86538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953848">
            <a:off x="15865939" y="1778815"/>
            <a:ext cx="843035" cy="1191568"/>
          </a:xfrm>
          <a:custGeom>
            <a:avLst/>
            <a:gdLst/>
            <a:ahLst/>
            <a:cxnLst/>
            <a:rect r="r" b="b" t="t" l="l"/>
            <a:pathLst>
              <a:path h="1191568" w="843035">
                <a:moveTo>
                  <a:pt x="0" y="0"/>
                </a:moveTo>
                <a:lnTo>
                  <a:pt x="843035" y="0"/>
                </a:lnTo>
                <a:lnTo>
                  <a:pt x="843035" y="1191568"/>
                </a:lnTo>
                <a:lnTo>
                  <a:pt x="0" y="11915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38523" y="8291957"/>
            <a:ext cx="1113271" cy="1113271"/>
          </a:xfrm>
          <a:custGeom>
            <a:avLst/>
            <a:gdLst/>
            <a:ahLst/>
            <a:cxnLst/>
            <a:rect r="r" b="b" t="t" l="l"/>
            <a:pathLst>
              <a:path h="1113271" w="1113271">
                <a:moveTo>
                  <a:pt x="0" y="0"/>
                </a:moveTo>
                <a:lnTo>
                  <a:pt x="1113272" y="0"/>
                </a:lnTo>
                <a:lnTo>
                  <a:pt x="1113272" y="1113272"/>
                </a:lnTo>
                <a:lnTo>
                  <a:pt x="0" y="1113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41769" y="3048422"/>
            <a:ext cx="2960585" cy="558810"/>
          </a:xfrm>
          <a:custGeom>
            <a:avLst/>
            <a:gdLst/>
            <a:ahLst/>
            <a:cxnLst/>
            <a:rect r="r" b="b" t="t" l="l"/>
            <a:pathLst>
              <a:path h="558810" w="2960585">
                <a:moveTo>
                  <a:pt x="0" y="0"/>
                </a:moveTo>
                <a:lnTo>
                  <a:pt x="2960585" y="0"/>
                </a:lnTo>
                <a:lnTo>
                  <a:pt x="2960585" y="558810"/>
                </a:lnTo>
                <a:lnTo>
                  <a:pt x="0" y="558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240923" y="8572700"/>
            <a:ext cx="2923367" cy="551786"/>
          </a:xfrm>
          <a:custGeom>
            <a:avLst/>
            <a:gdLst/>
            <a:ahLst/>
            <a:cxnLst/>
            <a:rect r="r" b="b" t="t" l="l"/>
            <a:pathLst>
              <a:path h="551786" w="2923367">
                <a:moveTo>
                  <a:pt x="0" y="0"/>
                </a:moveTo>
                <a:lnTo>
                  <a:pt x="2923368" y="0"/>
                </a:lnTo>
                <a:lnTo>
                  <a:pt x="2923368" y="551786"/>
                </a:lnTo>
                <a:lnTo>
                  <a:pt x="0" y="551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718816" y="3318302"/>
            <a:ext cx="12720859" cy="5441605"/>
          </a:xfrm>
          <a:prstGeom prst="rect">
            <a:avLst/>
          </a:prstGeom>
        </p:spPr>
        <p:txBody>
          <a:bodyPr anchor="t" rtlCol="false" tIns="0" lIns="0" bIns="0" rIns="0">
            <a:spAutoFit/>
          </a:bodyPr>
          <a:lstStyle/>
          <a:p>
            <a:pPr algn="l">
              <a:lnSpc>
                <a:spcPts val="3959"/>
              </a:lnSpc>
            </a:pPr>
            <a:r>
              <a:rPr lang="en-US" sz="3192" spc="-63">
                <a:solidFill>
                  <a:srgbClr val="75322B"/>
                </a:solidFill>
                <a:latin typeface="Hammersmith One"/>
                <a:ea typeface="Hammersmith One"/>
                <a:cs typeface="Hammersmith One"/>
                <a:sym typeface="Hammersmith One"/>
              </a:rPr>
              <a:t>   3. Pemilihan metode penyusunan aktiva tetap dan Amortisasi atas aktiva tidak berwujud </a:t>
            </a:r>
          </a:p>
          <a:p>
            <a:pPr algn="l">
              <a:lnSpc>
                <a:spcPts val="3959"/>
              </a:lnSpc>
            </a:pPr>
            <a:r>
              <a:rPr lang="en-US" sz="3192" spc="-63">
                <a:solidFill>
                  <a:srgbClr val="75322B"/>
                </a:solidFill>
                <a:latin typeface="Hammersmith One"/>
                <a:ea typeface="Hammersmith One"/>
                <a:cs typeface="Hammersmith One"/>
                <a:sym typeface="Hammersmith One"/>
              </a:rPr>
              <a:t>Terdapat 2 metode penyusutan yang ada pada perundang-undangan, yakni </a:t>
            </a:r>
            <a:r>
              <a:rPr lang="en-US" sz="3192" spc="-63" u="sng">
                <a:solidFill>
                  <a:srgbClr val="75322B"/>
                </a:solidFill>
                <a:latin typeface="Hammersmith One"/>
                <a:ea typeface="Hammersmith One"/>
                <a:cs typeface="Hammersmith One"/>
                <a:sym typeface="Hammersmith One"/>
              </a:rPr>
              <a:t>Metode Garis Lurus</a:t>
            </a:r>
            <a:r>
              <a:rPr lang="en-US" sz="3192" spc="-63">
                <a:solidFill>
                  <a:srgbClr val="75322B"/>
                </a:solidFill>
                <a:latin typeface="Hammersmith One"/>
                <a:ea typeface="Hammersmith One"/>
                <a:cs typeface="Hammersmith One"/>
                <a:sym typeface="Hammersmith One"/>
              </a:rPr>
              <a:t> dan </a:t>
            </a:r>
            <a:r>
              <a:rPr lang="en-US" sz="3192" spc="-63" u="sng">
                <a:solidFill>
                  <a:srgbClr val="75322B"/>
                </a:solidFill>
                <a:latin typeface="Hammersmith One"/>
                <a:ea typeface="Hammersmith One"/>
                <a:cs typeface="Hammersmith One"/>
                <a:sym typeface="Hammersmith One"/>
              </a:rPr>
              <a:t>Metode Saldo Menurun.</a:t>
            </a:r>
          </a:p>
          <a:p>
            <a:pPr algn="l">
              <a:lnSpc>
                <a:spcPts val="3959"/>
              </a:lnSpc>
            </a:pPr>
            <a:r>
              <a:rPr lang="en-US" sz="3192" spc="-63">
                <a:solidFill>
                  <a:srgbClr val="75322B"/>
                </a:solidFill>
                <a:latin typeface="Hammersmith One"/>
                <a:ea typeface="Hammersmith One"/>
                <a:cs typeface="Hammersmith One"/>
                <a:sym typeface="Hammersmith One"/>
              </a:rPr>
              <a:t>   4. Tahap Melakukan Tax Planning untuk Pajak Penghasilan Badan</a:t>
            </a:r>
          </a:p>
          <a:p>
            <a:pPr algn="l">
              <a:lnSpc>
                <a:spcPts val="3959"/>
              </a:lnSpc>
            </a:pPr>
            <a:r>
              <a:rPr lang="en-US" sz="3192" spc="-63">
                <a:solidFill>
                  <a:srgbClr val="75322B"/>
                </a:solidFill>
                <a:latin typeface="Hammersmith One"/>
                <a:ea typeface="Hammersmith One"/>
                <a:cs typeface="Hammersmith One"/>
                <a:sym typeface="Hammersmith One"/>
              </a:rPr>
              <a:t>Terdapat beberapa langkah dalam melakukan tax planning:</a:t>
            </a:r>
          </a:p>
          <a:p>
            <a:pPr algn="l" marL="689365" indent="-344682" lvl="1">
              <a:lnSpc>
                <a:spcPts val="3959"/>
              </a:lnSpc>
              <a:buFont typeface="Arial"/>
              <a:buChar char="•"/>
            </a:pPr>
            <a:r>
              <a:rPr lang="en-US" sz="3192" spc="-63">
                <a:solidFill>
                  <a:srgbClr val="75322B"/>
                </a:solidFill>
                <a:latin typeface="Hammersmith One"/>
                <a:ea typeface="Hammersmith One"/>
                <a:cs typeface="Hammersmith One"/>
                <a:sym typeface="Hammersmith One"/>
              </a:rPr>
              <a:t>Menganalisis informasi yang ada</a:t>
            </a:r>
          </a:p>
          <a:p>
            <a:pPr algn="l" marL="689365" indent="-344682" lvl="1">
              <a:lnSpc>
                <a:spcPts val="3959"/>
              </a:lnSpc>
              <a:buFont typeface="Arial"/>
              <a:buChar char="•"/>
            </a:pPr>
            <a:r>
              <a:rPr lang="en-US" sz="3192" spc="-63">
                <a:solidFill>
                  <a:srgbClr val="75322B"/>
                </a:solidFill>
                <a:latin typeface="Hammersmith One"/>
                <a:ea typeface="Hammersmith One"/>
                <a:cs typeface="Hammersmith One"/>
                <a:sym typeface="Hammersmith One"/>
              </a:rPr>
              <a:t>Buat satu model atau lebih rencana pajak</a:t>
            </a:r>
          </a:p>
          <a:p>
            <a:pPr algn="l" marL="689365" indent="-344682" lvl="1">
              <a:lnSpc>
                <a:spcPts val="3959"/>
              </a:lnSpc>
              <a:buFont typeface="Arial"/>
              <a:buChar char="•"/>
            </a:pPr>
            <a:r>
              <a:rPr lang="en-US" sz="3192" spc="-63">
                <a:solidFill>
                  <a:srgbClr val="75322B"/>
                </a:solidFill>
                <a:latin typeface="Hammersmith One"/>
                <a:ea typeface="Hammersmith One"/>
                <a:cs typeface="Hammersmith One"/>
                <a:sym typeface="Hammersmith One"/>
              </a:rPr>
              <a:t>Evaluasi atas perencanaan pajak</a:t>
            </a:r>
          </a:p>
          <a:p>
            <a:pPr algn="l" marL="689365" indent="-344682" lvl="1">
              <a:lnSpc>
                <a:spcPts val="3959"/>
              </a:lnSpc>
              <a:buFont typeface="Arial"/>
              <a:buChar char="•"/>
            </a:pPr>
            <a:r>
              <a:rPr lang="en-US" sz="3192" spc="-63">
                <a:solidFill>
                  <a:srgbClr val="75322B"/>
                </a:solidFill>
                <a:latin typeface="Hammersmith One"/>
                <a:ea typeface="Hammersmith One"/>
                <a:cs typeface="Hammersmith One"/>
                <a:sym typeface="Hammersmith One"/>
              </a:rPr>
              <a:t>Mencari kelemahan dan memperbaiki</a:t>
            </a:r>
          </a:p>
          <a:p>
            <a:pPr algn="l" marL="689365" indent="-344682" lvl="1">
              <a:lnSpc>
                <a:spcPts val="3959"/>
              </a:lnSpc>
              <a:buFont typeface="Arial"/>
              <a:buChar char="•"/>
            </a:pPr>
            <a:r>
              <a:rPr lang="en-US" sz="3192" spc="-63">
                <a:solidFill>
                  <a:srgbClr val="75322B"/>
                </a:solidFill>
                <a:latin typeface="Hammersmith One"/>
                <a:ea typeface="Hammersmith One"/>
                <a:cs typeface="Hammersmith One"/>
                <a:sym typeface="Hammersmith One"/>
              </a:rPr>
              <a:t>Memutakhirkan rencana pajak</a:t>
            </a:r>
          </a:p>
        </p:txBody>
      </p:sp>
      <p:grpSp>
        <p:nvGrpSpPr>
          <p:cNvPr name="Group 9" id="9"/>
          <p:cNvGrpSpPr/>
          <p:nvPr/>
        </p:nvGrpSpPr>
        <p:grpSpPr>
          <a:xfrm rot="0">
            <a:off x="-19050" y="9746250"/>
            <a:ext cx="18327522" cy="544768"/>
            <a:chOff x="0" y="0"/>
            <a:chExt cx="24436696" cy="726358"/>
          </a:xfrm>
        </p:grpSpPr>
        <p:grpSp>
          <p:nvGrpSpPr>
            <p:cNvPr name="Group 10" id="10"/>
            <p:cNvGrpSpPr/>
            <p:nvPr/>
          </p:nvGrpSpPr>
          <p:grpSpPr>
            <a:xfrm rot="0">
              <a:off x="17794787" y="0"/>
              <a:ext cx="6641909" cy="724589"/>
              <a:chOff x="0" y="0"/>
              <a:chExt cx="6641909" cy="724589"/>
            </a:xfrm>
          </p:grpSpPr>
          <p:sp>
            <p:nvSpPr>
              <p:cNvPr name="Freeform 11" id="11"/>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2" id="12"/>
            <p:cNvGrpSpPr/>
            <p:nvPr/>
          </p:nvGrpSpPr>
          <p:grpSpPr>
            <a:xfrm rot="0">
              <a:off x="0" y="1823"/>
              <a:ext cx="17769332" cy="724535"/>
              <a:chOff x="0" y="0"/>
              <a:chExt cx="17769332" cy="724535"/>
            </a:xfrm>
          </p:grpSpPr>
          <p:sp>
            <p:nvSpPr>
              <p:cNvPr name="Freeform 13" id="13"/>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4" id="14"/>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5" id="15"/>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grpSp>
        <p:nvGrpSpPr>
          <p:cNvPr name="Group 16" id="16"/>
          <p:cNvGrpSpPr/>
          <p:nvPr/>
        </p:nvGrpSpPr>
        <p:grpSpPr>
          <a:xfrm rot="0">
            <a:off x="3744579" y="1989401"/>
            <a:ext cx="5518397" cy="1059021"/>
            <a:chOff x="0" y="0"/>
            <a:chExt cx="1970081" cy="378073"/>
          </a:xfrm>
        </p:grpSpPr>
        <p:sp>
          <p:nvSpPr>
            <p:cNvPr name="Freeform 17" id="17"/>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18" id="18"/>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7185259" y="1989401"/>
            <a:ext cx="5518397" cy="1059021"/>
            <a:chOff x="0" y="0"/>
            <a:chExt cx="1970081" cy="378073"/>
          </a:xfrm>
        </p:grpSpPr>
        <p:sp>
          <p:nvSpPr>
            <p:cNvPr name="Freeform 20" id="20"/>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1" id="21"/>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0">
            <a:off x="9144000" y="1990316"/>
            <a:ext cx="5518397" cy="1059021"/>
            <a:chOff x="0" y="0"/>
            <a:chExt cx="1970081" cy="378073"/>
          </a:xfrm>
        </p:grpSpPr>
        <p:sp>
          <p:nvSpPr>
            <p:cNvPr name="Freeform 23" id="23"/>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4" id="24"/>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25" id="25"/>
          <p:cNvGrpSpPr/>
          <p:nvPr/>
        </p:nvGrpSpPr>
        <p:grpSpPr>
          <a:xfrm rot="0">
            <a:off x="2718816" y="1995761"/>
            <a:ext cx="5518397" cy="1059021"/>
            <a:chOff x="0" y="0"/>
            <a:chExt cx="1970081" cy="378073"/>
          </a:xfrm>
        </p:grpSpPr>
        <p:sp>
          <p:nvSpPr>
            <p:cNvPr name="Freeform 26" id="26"/>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27" id="27"/>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grpSp>
        <p:nvGrpSpPr>
          <p:cNvPr name="Group 28" id="28"/>
          <p:cNvGrpSpPr/>
          <p:nvPr/>
        </p:nvGrpSpPr>
        <p:grpSpPr>
          <a:xfrm rot="0">
            <a:off x="9688175" y="1995761"/>
            <a:ext cx="5518397" cy="1059021"/>
            <a:chOff x="0" y="0"/>
            <a:chExt cx="1970081" cy="378073"/>
          </a:xfrm>
        </p:grpSpPr>
        <p:sp>
          <p:nvSpPr>
            <p:cNvPr name="Freeform 29" id="29"/>
            <p:cNvSpPr/>
            <p:nvPr/>
          </p:nvSpPr>
          <p:spPr>
            <a:xfrm flipH="false" flipV="false" rot="0">
              <a:off x="0" y="0"/>
              <a:ext cx="1970081" cy="378073"/>
            </a:xfrm>
            <a:custGeom>
              <a:avLst/>
              <a:gdLst/>
              <a:ahLst/>
              <a:cxnLst/>
              <a:rect r="r" b="b" t="t" l="l"/>
              <a:pathLst>
                <a:path h="378073" w="1970081">
                  <a:moveTo>
                    <a:pt x="1766881" y="0"/>
                  </a:moveTo>
                  <a:cubicBezTo>
                    <a:pt x="1879106" y="0"/>
                    <a:pt x="1970081" y="84635"/>
                    <a:pt x="1970081" y="189037"/>
                  </a:cubicBezTo>
                  <a:cubicBezTo>
                    <a:pt x="1970081" y="293439"/>
                    <a:pt x="1879106" y="378073"/>
                    <a:pt x="1766881" y="378073"/>
                  </a:cubicBezTo>
                  <a:lnTo>
                    <a:pt x="203200" y="378073"/>
                  </a:lnTo>
                  <a:cubicBezTo>
                    <a:pt x="90976" y="378073"/>
                    <a:pt x="0" y="293439"/>
                    <a:pt x="0" y="189037"/>
                  </a:cubicBezTo>
                  <a:cubicBezTo>
                    <a:pt x="0" y="84635"/>
                    <a:pt x="90976" y="0"/>
                    <a:pt x="203200" y="0"/>
                  </a:cubicBezTo>
                  <a:close/>
                </a:path>
              </a:pathLst>
            </a:custGeom>
            <a:solidFill>
              <a:srgbClr val="A7362A"/>
            </a:solidFill>
          </p:spPr>
        </p:sp>
        <p:sp>
          <p:nvSpPr>
            <p:cNvPr name="TextBox 30" id="30"/>
            <p:cNvSpPr txBox="true"/>
            <p:nvPr/>
          </p:nvSpPr>
          <p:spPr>
            <a:xfrm>
              <a:off x="0" y="-38100"/>
              <a:ext cx="1970081" cy="416173"/>
            </a:xfrm>
            <a:prstGeom prst="rect">
              <a:avLst/>
            </a:prstGeom>
          </p:spPr>
          <p:txBody>
            <a:bodyPr anchor="ctr" rtlCol="false" tIns="50800" lIns="50800" bIns="50800" rIns="50800"/>
            <a:lstStyle/>
            <a:p>
              <a:pPr algn="ctr">
                <a:lnSpc>
                  <a:spcPts val="2659"/>
                </a:lnSpc>
                <a:spcBef>
                  <a:spcPct val="0"/>
                </a:spcBef>
              </a:pPr>
            </a:p>
          </p:txBody>
        </p:sp>
      </p:grpSp>
      <p:sp>
        <p:nvSpPr>
          <p:cNvPr name="TextBox 31" id="31"/>
          <p:cNvSpPr txBox="true"/>
          <p:nvPr/>
        </p:nvSpPr>
        <p:spPr>
          <a:xfrm rot="0">
            <a:off x="3025079" y="2297132"/>
            <a:ext cx="11794720" cy="493014"/>
          </a:xfrm>
          <a:prstGeom prst="rect">
            <a:avLst/>
          </a:prstGeom>
        </p:spPr>
        <p:txBody>
          <a:bodyPr anchor="t" rtlCol="false" tIns="0" lIns="0" bIns="0" rIns="0">
            <a:spAutoFit/>
          </a:bodyPr>
          <a:lstStyle/>
          <a:p>
            <a:pPr algn="ctr">
              <a:lnSpc>
                <a:spcPts val="3888"/>
              </a:lnSpc>
            </a:pPr>
            <a:r>
              <a:rPr lang="en-US" sz="3600" spc="-28">
                <a:solidFill>
                  <a:srgbClr val="FFFFFF"/>
                </a:solidFill>
                <a:latin typeface="More Sugar"/>
                <a:ea typeface="More Sugar"/>
                <a:cs typeface="More Sugar"/>
                <a:sym typeface="More Sugar"/>
              </a:rPr>
              <a:t>Tax Planning dalam Rangka Mengefisienkan PPh Badan</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DAGaKERJUNk</dc:identifier>
  <dcterms:modified xsi:type="dcterms:W3CDTF">2011-08-01T06:04:30Z</dcterms:modified>
  <cp:revision>1</cp:revision>
  <dc:title>BAB 5 - Perencanaan Pajak Penghasilan Badan</dc:title>
</cp:coreProperties>
</file>