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TT Rounds Condensed Bold" charset="1" panose="02000806030000020003"/>
      <p:regular r:id="rId35"/>
    </p:embeddedFont>
    <p:embeddedFont>
      <p:font typeface="Arimo" charset="1" panose="020B0604020202020204"/>
      <p:regular r:id="rId36"/>
    </p:embeddedFont>
    <p:embeddedFont>
      <p:font typeface="Roboto Bold" charset="1" panose="02000000000000000000"/>
      <p:regular r:id="rId37"/>
    </p:embeddedFont>
    <p:embeddedFont>
      <p:font typeface="Open Sans Bold" charset="1" panose="020B0806030504020204"/>
      <p:regular r:id="rId38"/>
    </p:embeddedFont>
    <p:embeddedFont>
      <p:font typeface="Baloo" charset="1" panose="03080902040302020200"/>
      <p:regular r:id="rId39"/>
    </p:embeddedFont>
    <p:embeddedFont>
      <p:font typeface="Arimo Bold" charset="1" panose="020B0704020202020204"/>
      <p:regular r:id="rId40"/>
    </p:embeddedFont>
    <p:embeddedFont>
      <p:font typeface="Arimo Bold Italics" charset="1" panose="020B0704020202090204"/>
      <p:regular r:id="rId41"/>
    </p:embeddedFont>
    <p:embeddedFont>
      <p:font typeface="Poppins Bold" charset="1" panose="0000080000000000000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notesMasters/notesMaster1.xml" Type="http://schemas.openxmlformats.org/officeDocument/2006/relationships/notesMaster"/><Relationship Id="rId33" Target="theme/theme2.xml" Type="http://schemas.openxmlformats.org/officeDocument/2006/relationships/theme"/><Relationship Id="rId34" Target="notesSlides/notesSlide1.xml" Type="http://schemas.openxmlformats.org/officeDocument/2006/relationships/notesSlide"/><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notesSlides/notesSlide2.xml" Type="http://schemas.openxmlformats.org/officeDocument/2006/relationships/notesSlide"/><Relationship Id="rId43" Target="fonts/font43.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9.pn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20.pn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9.pn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9.pn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21.pn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9.pn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22.pn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9.pn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23.png" Type="http://schemas.openxmlformats.org/officeDocument/2006/relationships/image"/><Relationship Id="rId15" Target="../media/image24.pn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9.pn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9.pn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9.pn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947298" y="-598198"/>
            <a:ext cx="9417999" cy="10308837"/>
            <a:chOff x="0" y="0"/>
            <a:chExt cx="12557332" cy="13745116"/>
          </a:xfrm>
        </p:grpSpPr>
        <p:sp>
          <p:nvSpPr>
            <p:cNvPr name="Freeform 3" id="3"/>
            <p:cNvSpPr/>
            <p:nvPr/>
          </p:nvSpPr>
          <p:spPr>
            <a:xfrm flipH="false" flipV="false" rot="0">
              <a:off x="0" y="0"/>
              <a:ext cx="12557379" cy="13745083"/>
            </a:xfrm>
            <a:custGeom>
              <a:avLst/>
              <a:gdLst/>
              <a:ahLst/>
              <a:cxnLst/>
              <a:rect r="r" b="b" t="t" l="l"/>
              <a:pathLst>
                <a:path h="13745083" w="12557379">
                  <a:moveTo>
                    <a:pt x="0" y="6278626"/>
                  </a:moveTo>
                  <a:cubicBezTo>
                    <a:pt x="0" y="2811018"/>
                    <a:pt x="2811018" y="0"/>
                    <a:pt x="6278626" y="0"/>
                  </a:cubicBezTo>
                  <a:cubicBezTo>
                    <a:pt x="9746235" y="0"/>
                    <a:pt x="12557379" y="2811018"/>
                    <a:pt x="12557379" y="6278626"/>
                  </a:cubicBezTo>
                  <a:lnTo>
                    <a:pt x="12557379" y="7466457"/>
                  </a:lnTo>
                  <a:cubicBezTo>
                    <a:pt x="12557379" y="10934065"/>
                    <a:pt x="9746362" y="13745083"/>
                    <a:pt x="6278753" y="13745083"/>
                  </a:cubicBezTo>
                  <a:cubicBezTo>
                    <a:pt x="2811145" y="13745083"/>
                    <a:pt x="0" y="10934065"/>
                    <a:pt x="0" y="7466457"/>
                  </a:cubicBezTo>
                  <a:close/>
                </a:path>
              </a:pathLst>
            </a:custGeom>
            <a:blipFill>
              <a:blip r:embed="rId3"/>
              <a:stretch>
                <a:fillRect l="-42919" t="0" r="-42918" b="0"/>
              </a:stretch>
            </a:blipFill>
          </p:spPr>
        </p:sp>
      </p:grpSp>
      <p:grpSp>
        <p:nvGrpSpPr>
          <p:cNvPr name="Group 4" id="4"/>
          <p:cNvGrpSpPr/>
          <p:nvPr/>
        </p:nvGrpSpPr>
        <p:grpSpPr>
          <a:xfrm rot="0">
            <a:off x="16074136" y="-88005"/>
            <a:ext cx="2605500" cy="2605500"/>
            <a:chOff x="0" y="0"/>
            <a:chExt cx="3474000" cy="3474000"/>
          </a:xfrm>
        </p:grpSpPr>
        <p:sp>
          <p:nvSpPr>
            <p:cNvPr name="Freeform 5" id="5"/>
            <p:cNvSpPr/>
            <p:nvPr/>
          </p:nvSpPr>
          <p:spPr>
            <a:xfrm flipH="false" flipV="false" rot="0">
              <a:off x="0" y="-136525"/>
              <a:ext cx="2965323" cy="3747135"/>
            </a:xfrm>
            <a:custGeom>
              <a:avLst/>
              <a:gdLst/>
              <a:ahLst/>
              <a:cxnLst/>
              <a:rect r="r" b="b" t="t" l="l"/>
              <a:pathLst>
                <a:path h="3747135" w="2965323">
                  <a:moveTo>
                    <a:pt x="2965196" y="3101721"/>
                  </a:moveTo>
                  <a:cubicBezTo>
                    <a:pt x="2468372" y="3598545"/>
                    <a:pt x="1721231" y="3747135"/>
                    <a:pt x="1072261" y="3478276"/>
                  </a:cubicBezTo>
                  <a:cubicBezTo>
                    <a:pt x="423291" y="3209417"/>
                    <a:pt x="0" y="2576068"/>
                    <a:pt x="0" y="1873504"/>
                  </a:cubicBezTo>
                  <a:cubicBezTo>
                    <a:pt x="0" y="1170940"/>
                    <a:pt x="423291" y="537464"/>
                    <a:pt x="1072388" y="268732"/>
                  </a:cubicBezTo>
                  <a:cubicBezTo>
                    <a:pt x="1721485" y="0"/>
                    <a:pt x="2468626" y="148590"/>
                    <a:pt x="2965323" y="645414"/>
                  </a:cubicBezTo>
                  <a:close/>
                </a:path>
              </a:pathLst>
            </a:custGeom>
            <a:solidFill>
              <a:srgbClr val="00E1FF">
                <a:alpha val="21569"/>
              </a:srgbClr>
            </a:solidFill>
          </p:spPr>
        </p:sp>
      </p:grpSp>
      <p:grpSp>
        <p:nvGrpSpPr>
          <p:cNvPr name="Group 6" id="6"/>
          <p:cNvGrpSpPr/>
          <p:nvPr/>
        </p:nvGrpSpPr>
        <p:grpSpPr>
          <a:xfrm rot="0">
            <a:off x="217289" y="1642749"/>
            <a:ext cx="17460017" cy="3407664"/>
            <a:chOff x="0" y="0"/>
            <a:chExt cx="23280023" cy="4543552"/>
          </a:xfrm>
        </p:grpSpPr>
        <p:sp>
          <p:nvSpPr>
            <p:cNvPr name="Freeform 7" id="7"/>
            <p:cNvSpPr/>
            <p:nvPr/>
          </p:nvSpPr>
          <p:spPr>
            <a:xfrm flipH="false" flipV="false" rot="0">
              <a:off x="0" y="0"/>
              <a:ext cx="23279925" cy="4543609"/>
            </a:xfrm>
            <a:custGeom>
              <a:avLst/>
              <a:gdLst/>
              <a:ahLst/>
              <a:cxnLst/>
              <a:rect r="r" b="b" t="t" l="l"/>
              <a:pathLst>
                <a:path h="4543609" w="23279925">
                  <a:moveTo>
                    <a:pt x="0" y="0"/>
                  </a:moveTo>
                  <a:lnTo>
                    <a:pt x="23279925" y="0"/>
                  </a:lnTo>
                  <a:lnTo>
                    <a:pt x="23279925" y="4543609"/>
                  </a:lnTo>
                  <a:lnTo>
                    <a:pt x="0" y="4543609"/>
                  </a:lnTo>
                  <a:close/>
                </a:path>
              </a:pathLst>
            </a:custGeom>
            <a:solidFill>
              <a:srgbClr val="FFFFFF"/>
            </a:solidFill>
          </p:spPr>
        </p:sp>
        <p:sp>
          <p:nvSpPr>
            <p:cNvPr name="TextBox 8" id="8"/>
            <p:cNvSpPr txBox="true"/>
            <p:nvPr/>
          </p:nvSpPr>
          <p:spPr>
            <a:xfrm>
              <a:off x="0" y="-9525"/>
              <a:ext cx="23280023" cy="4553077"/>
            </a:xfrm>
            <a:prstGeom prst="rect">
              <a:avLst/>
            </a:prstGeom>
          </p:spPr>
          <p:txBody>
            <a:bodyPr anchor="t" rtlCol="false" tIns="50800" lIns="50800" bIns="50800" rIns="50800"/>
            <a:lstStyle/>
            <a:p>
              <a:pPr algn="l">
                <a:lnSpc>
                  <a:spcPts val="7920"/>
                </a:lnSpc>
              </a:pPr>
              <a:r>
                <a:rPr lang="en-US" sz="6600" spc="59" b="true">
                  <a:solidFill>
                    <a:srgbClr val="323F4F"/>
                  </a:solidFill>
                  <a:latin typeface="TT Rounds Condensed Bold"/>
                  <a:ea typeface="TT Rounds Condensed Bold"/>
                  <a:cs typeface="TT Rounds Condensed Bold"/>
                  <a:sym typeface="TT Rounds Condensed Bold"/>
                </a:rPr>
                <a:t>PERENCANAAN PAJAK PENGHASILAN (PPh) USAHA DAN PENGHASILAN LAINNYA</a:t>
              </a:r>
            </a:p>
            <a:p>
              <a:pPr algn="ctr">
                <a:lnSpc>
                  <a:spcPts val="7920"/>
                </a:lnSpc>
              </a:pPr>
            </a:p>
          </p:txBody>
        </p:sp>
      </p:grpSp>
      <p:sp>
        <p:nvSpPr>
          <p:cNvPr name="TextBox 9" id="9"/>
          <p:cNvSpPr txBox="true"/>
          <p:nvPr/>
        </p:nvSpPr>
        <p:spPr>
          <a:xfrm rot="0">
            <a:off x="-2348547" y="3959881"/>
            <a:ext cx="12980224" cy="702895"/>
          </a:xfrm>
          <a:prstGeom prst="rect">
            <a:avLst/>
          </a:prstGeom>
        </p:spPr>
        <p:txBody>
          <a:bodyPr anchor="t" rtlCol="false" tIns="0" lIns="0" bIns="0" rIns="0">
            <a:spAutoFit/>
          </a:bodyPr>
          <a:lstStyle/>
          <a:p>
            <a:pPr algn="ctr">
              <a:lnSpc>
                <a:spcPts val="5040"/>
              </a:lnSpc>
            </a:pPr>
            <a:r>
              <a:rPr lang="en-US" b="true" sz="4200" spc="39">
                <a:solidFill>
                  <a:srgbClr val="000000"/>
                </a:solidFill>
                <a:latin typeface="TT Rounds Condensed Bold"/>
                <a:ea typeface="TT Rounds Condensed Bold"/>
                <a:cs typeface="TT Rounds Condensed Bold"/>
                <a:sym typeface="TT Rounds Condensed Bold"/>
              </a:rPr>
              <a:t>- Semester Ganjil T.A 2024/2025 -</a:t>
            </a:r>
          </a:p>
        </p:txBody>
      </p:sp>
      <p:sp>
        <p:nvSpPr>
          <p:cNvPr name="Freeform 10" id="10"/>
          <p:cNvSpPr/>
          <p:nvPr/>
        </p:nvSpPr>
        <p:spPr>
          <a:xfrm flipH="false" flipV="false" rot="0">
            <a:off x="13327040" y="9746250"/>
            <a:ext cx="4981432" cy="543442"/>
          </a:xfrm>
          <a:custGeom>
            <a:avLst/>
            <a:gdLst/>
            <a:ahLst/>
            <a:cxnLst/>
            <a:rect r="r" b="b" t="t" l="l"/>
            <a:pathLst>
              <a:path h="543442" w="4981432">
                <a:moveTo>
                  <a:pt x="0" y="0"/>
                </a:moveTo>
                <a:lnTo>
                  <a:pt x="4981432" y="0"/>
                </a:lnTo>
                <a:lnTo>
                  <a:pt x="4981432" y="543442"/>
                </a:lnTo>
                <a:lnTo>
                  <a:pt x="0" y="543442"/>
                </a:lnTo>
                <a:lnTo>
                  <a:pt x="0" y="0"/>
                </a:lnTo>
                <a:close/>
              </a:path>
            </a:pathLst>
          </a:custGeom>
          <a:blipFill>
            <a:blip r:embed="rId4"/>
            <a:stretch>
              <a:fillRect l="-279857" t="-1027086" r="-304792" b="-2401329"/>
            </a:stretch>
          </a:blipFill>
        </p:spPr>
      </p:sp>
      <p:grpSp>
        <p:nvGrpSpPr>
          <p:cNvPr name="Group 11" id="11"/>
          <p:cNvGrpSpPr/>
          <p:nvPr/>
        </p:nvGrpSpPr>
        <p:grpSpPr>
          <a:xfrm rot="0">
            <a:off x="-28575" y="9738092"/>
            <a:ext cx="13346091" cy="559758"/>
            <a:chOff x="0" y="0"/>
            <a:chExt cx="17794788" cy="746344"/>
          </a:xfrm>
        </p:grpSpPr>
        <p:sp>
          <p:nvSpPr>
            <p:cNvPr name="Freeform 12" id="12"/>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3" id="13"/>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4" id="14"/>
            <p:cNvSpPr txBox="true"/>
            <p:nvPr/>
          </p:nvSpPr>
          <p:spPr>
            <a:xfrm>
              <a:off x="0" y="-9525"/>
              <a:ext cx="17794788" cy="755869"/>
            </a:xfrm>
            <a:prstGeom prst="rect">
              <a:avLst/>
            </a:prstGeom>
          </p:spPr>
          <p:txBody>
            <a:bodyPr anchor="ctr" rtlCol="false" tIns="50800" lIns="50800" bIns="50800" rIns="50800"/>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name="TextBox 15" id="15"/>
          <p:cNvSpPr txBox="true"/>
          <p:nvPr/>
        </p:nvSpPr>
        <p:spPr>
          <a:xfrm rot="0">
            <a:off x="14711077" y="9782425"/>
            <a:ext cx="2404878"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darmajaya.ac.id</a:t>
            </a:r>
          </a:p>
        </p:txBody>
      </p:sp>
      <p:grpSp>
        <p:nvGrpSpPr>
          <p:cNvPr name="Group 16" id="16"/>
          <p:cNvGrpSpPr/>
          <p:nvPr/>
        </p:nvGrpSpPr>
        <p:grpSpPr>
          <a:xfrm rot="-5400000">
            <a:off x="5366708" y="-389766"/>
            <a:ext cx="2593622" cy="2605500"/>
            <a:chOff x="0" y="0"/>
            <a:chExt cx="3458162" cy="3474000"/>
          </a:xfrm>
        </p:grpSpPr>
        <p:sp>
          <p:nvSpPr>
            <p:cNvPr name="Freeform 17" id="17"/>
            <p:cNvSpPr/>
            <p:nvPr/>
          </p:nvSpPr>
          <p:spPr>
            <a:xfrm flipH="false" flipV="false" rot="0">
              <a:off x="0" y="-136906"/>
              <a:ext cx="2954655" cy="3747770"/>
            </a:xfrm>
            <a:custGeom>
              <a:avLst/>
              <a:gdLst/>
              <a:ahLst/>
              <a:cxnLst/>
              <a:rect r="r" b="b" t="t" l="l"/>
              <a:pathLst>
                <a:path h="3747770" w="2954655">
                  <a:moveTo>
                    <a:pt x="2954528" y="3099308"/>
                  </a:moveTo>
                  <a:cubicBezTo>
                    <a:pt x="2460625" y="3597783"/>
                    <a:pt x="1716278" y="3747770"/>
                    <a:pt x="1069213" y="3479419"/>
                  </a:cubicBezTo>
                  <a:cubicBezTo>
                    <a:pt x="422148" y="3211068"/>
                    <a:pt x="0" y="2577084"/>
                    <a:pt x="0" y="1873885"/>
                  </a:cubicBezTo>
                  <a:cubicBezTo>
                    <a:pt x="0" y="1170686"/>
                    <a:pt x="422148" y="536702"/>
                    <a:pt x="1069340" y="268351"/>
                  </a:cubicBezTo>
                  <a:cubicBezTo>
                    <a:pt x="1716532" y="0"/>
                    <a:pt x="2460752" y="150114"/>
                    <a:pt x="2954655" y="648589"/>
                  </a:cubicBezTo>
                  <a:close/>
                </a:path>
              </a:pathLst>
            </a:custGeom>
            <a:solidFill>
              <a:srgbClr val="00E1FF">
                <a:alpha val="21569"/>
              </a:srgbClr>
            </a:solidFill>
          </p:spPr>
        </p:sp>
      </p:grpSp>
      <p:grpSp>
        <p:nvGrpSpPr>
          <p:cNvPr name="Group 18" id="18"/>
          <p:cNvGrpSpPr/>
          <p:nvPr/>
        </p:nvGrpSpPr>
        <p:grpSpPr>
          <a:xfrm rot="-5400000">
            <a:off x="7220461" y="-278280"/>
            <a:ext cx="1491613" cy="1662310"/>
            <a:chOff x="0" y="0"/>
            <a:chExt cx="1988818" cy="2216414"/>
          </a:xfrm>
        </p:grpSpPr>
        <p:sp>
          <p:nvSpPr>
            <p:cNvPr name="Freeform 19" id="19"/>
            <p:cNvSpPr/>
            <p:nvPr/>
          </p:nvSpPr>
          <p:spPr>
            <a:xfrm flipH="false" flipV="false" rot="0">
              <a:off x="0" y="-90805"/>
              <a:ext cx="1734693" cy="2398141"/>
            </a:xfrm>
            <a:custGeom>
              <a:avLst/>
              <a:gdLst/>
              <a:ahLst/>
              <a:cxnLst/>
              <a:rect r="r" b="b" t="t" l="l"/>
              <a:pathLst>
                <a:path h="2398141" w="1734693">
                  <a:moveTo>
                    <a:pt x="1734566" y="1939163"/>
                  </a:moveTo>
                  <a:cubicBezTo>
                    <a:pt x="1459357" y="2280920"/>
                    <a:pt x="1023620" y="2398141"/>
                    <a:pt x="638810" y="2233930"/>
                  </a:cubicBezTo>
                  <a:cubicBezTo>
                    <a:pt x="254000" y="2069719"/>
                    <a:pt x="0" y="1658112"/>
                    <a:pt x="0" y="1199007"/>
                  </a:cubicBezTo>
                  <a:cubicBezTo>
                    <a:pt x="0" y="739902"/>
                    <a:pt x="254127" y="328168"/>
                    <a:pt x="638937" y="164084"/>
                  </a:cubicBezTo>
                  <a:cubicBezTo>
                    <a:pt x="1023747" y="0"/>
                    <a:pt x="1459484" y="117221"/>
                    <a:pt x="1734693" y="458978"/>
                  </a:cubicBezTo>
                  <a:close/>
                </a:path>
              </a:pathLst>
            </a:custGeom>
            <a:solidFill>
              <a:srgbClr val="00E1FF">
                <a:alpha val="21569"/>
              </a:srgbClr>
            </a:solidFill>
          </p:spPr>
        </p:sp>
      </p:grpSp>
      <p:grpSp>
        <p:nvGrpSpPr>
          <p:cNvPr name="Group 20" id="20"/>
          <p:cNvGrpSpPr/>
          <p:nvPr/>
        </p:nvGrpSpPr>
        <p:grpSpPr>
          <a:xfrm rot="-10800000">
            <a:off x="-446928" y="6437010"/>
            <a:ext cx="2280862" cy="1753634"/>
            <a:chOff x="0" y="0"/>
            <a:chExt cx="3041150" cy="2338178"/>
          </a:xfrm>
        </p:grpSpPr>
        <p:sp>
          <p:nvSpPr>
            <p:cNvPr name="Freeform 21" id="21"/>
            <p:cNvSpPr/>
            <p:nvPr/>
          </p:nvSpPr>
          <p:spPr>
            <a:xfrm flipH="false" flipV="false" rot="0">
              <a:off x="-133350" y="-127381"/>
              <a:ext cx="2580894" cy="2592959"/>
            </a:xfrm>
            <a:custGeom>
              <a:avLst/>
              <a:gdLst/>
              <a:ahLst/>
              <a:cxnLst/>
              <a:rect r="r" b="b" t="t" l="l"/>
              <a:pathLst>
                <a:path h="2592959" w="2580894">
                  <a:moveTo>
                    <a:pt x="2580767" y="2223262"/>
                  </a:moveTo>
                  <a:cubicBezTo>
                    <a:pt x="1955419" y="2592959"/>
                    <a:pt x="1066292" y="2533523"/>
                    <a:pt x="533146" y="2086483"/>
                  </a:cubicBezTo>
                  <a:cubicBezTo>
                    <a:pt x="0" y="1639443"/>
                    <a:pt x="127" y="953262"/>
                    <a:pt x="533273" y="506222"/>
                  </a:cubicBezTo>
                  <a:cubicBezTo>
                    <a:pt x="1066419" y="59182"/>
                    <a:pt x="1955546" y="0"/>
                    <a:pt x="2580894" y="369697"/>
                  </a:cubicBezTo>
                  <a:close/>
                </a:path>
              </a:pathLst>
            </a:custGeom>
            <a:solidFill>
              <a:srgbClr val="00E1FF">
                <a:alpha val="21569"/>
              </a:srgbClr>
            </a:solidFill>
          </p:spPr>
        </p:sp>
      </p:grpSp>
      <p:grpSp>
        <p:nvGrpSpPr>
          <p:cNvPr name="Group 22" id="22"/>
          <p:cNvGrpSpPr/>
          <p:nvPr/>
        </p:nvGrpSpPr>
        <p:grpSpPr>
          <a:xfrm rot="-10800000">
            <a:off x="-573185" y="7310110"/>
            <a:ext cx="3079974" cy="2605500"/>
            <a:chOff x="0" y="0"/>
            <a:chExt cx="4106632" cy="3474000"/>
          </a:xfrm>
        </p:grpSpPr>
        <p:sp>
          <p:nvSpPr>
            <p:cNvPr name="Freeform 23" id="23"/>
            <p:cNvSpPr/>
            <p:nvPr/>
          </p:nvSpPr>
          <p:spPr>
            <a:xfrm flipH="false" flipV="false" rot="0">
              <a:off x="-187325" y="-184531"/>
              <a:ext cx="3566922" cy="3843020"/>
            </a:xfrm>
            <a:custGeom>
              <a:avLst/>
              <a:gdLst/>
              <a:ahLst/>
              <a:cxnLst/>
              <a:rect r="r" b="b" t="t" l="l"/>
              <a:pathLst>
                <a:path h="3843020" w="3566922">
                  <a:moveTo>
                    <a:pt x="3566795" y="3247644"/>
                  </a:moveTo>
                  <a:cubicBezTo>
                    <a:pt x="2734818" y="3843020"/>
                    <a:pt x="1497838" y="3784854"/>
                    <a:pt x="748919" y="3115183"/>
                  </a:cubicBezTo>
                  <a:cubicBezTo>
                    <a:pt x="0" y="2445512"/>
                    <a:pt x="127" y="1397508"/>
                    <a:pt x="749046" y="727837"/>
                  </a:cubicBezTo>
                  <a:cubicBezTo>
                    <a:pt x="1497965" y="58166"/>
                    <a:pt x="2734945" y="0"/>
                    <a:pt x="3566922" y="595503"/>
                  </a:cubicBezTo>
                  <a:close/>
                </a:path>
              </a:pathLst>
            </a:custGeom>
            <a:solidFill>
              <a:srgbClr val="00E1FF">
                <a:alpha val="21569"/>
              </a:srgbClr>
            </a:solidFill>
          </p:spPr>
        </p:sp>
      </p:grpSp>
      <p:sp>
        <p:nvSpPr>
          <p:cNvPr name="TextBox 24" id="24"/>
          <p:cNvSpPr txBox="true"/>
          <p:nvPr/>
        </p:nvSpPr>
        <p:spPr>
          <a:xfrm rot="0">
            <a:off x="404852" y="5432581"/>
            <a:ext cx="8647724" cy="731530"/>
          </a:xfrm>
          <a:prstGeom prst="rect">
            <a:avLst/>
          </a:prstGeom>
        </p:spPr>
        <p:txBody>
          <a:bodyPr anchor="t" rtlCol="false" tIns="0" lIns="0" bIns="0" rIns="0">
            <a:spAutoFit/>
          </a:bodyPr>
          <a:lstStyle/>
          <a:p>
            <a:pPr algn="l">
              <a:lnSpc>
                <a:spcPts val="4536"/>
              </a:lnSpc>
            </a:pPr>
            <a:r>
              <a:rPr lang="en-US" b="true" sz="4200" spc="39" u="sng">
                <a:solidFill>
                  <a:srgbClr val="000000"/>
                </a:solidFill>
                <a:latin typeface="TT Rounds Condensed Bold"/>
                <a:ea typeface="TT Rounds Condensed Bold"/>
                <a:cs typeface="TT Rounds Condensed Bold"/>
                <a:sym typeface="TT Rounds Condensed Bold"/>
              </a:rPr>
              <a:t>Dian Mustika, S.E., M.Sc</a:t>
            </a:r>
          </a:p>
          <a:p>
            <a:pPr algn="l">
              <a:lnSpc>
                <a:spcPts val="3888"/>
              </a:lnSpc>
            </a:pPr>
            <a:r>
              <a:rPr lang="en-US" b="true" sz="3600" spc="33">
                <a:solidFill>
                  <a:srgbClr val="000000"/>
                </a:solidFill>
                <a:latin typeface="TT Rounds Condensed Bold"/>
                <a:ea typeface="TT Rounds Condensed Bold"/>
                <a:cs typeface="TT Rounds Condensed Bold"/>
                <a:sym typeface="TT Rounds Condensed Bold"/>
              </a:rPr>
              <a:t>NIDN: 0225019501</a:t>
            </a:r>
          </a:p>
        </p:txBody>
      </p:sp>
      <p:sp>
        <p:nvSpPr>
          <p:cNvPr name="AutoShape 25" id="25"/>
          <p:cNvSpPr/>
          <p:nvPr/>
        </p:nvSpPr>
        <p:spPr>
          <a:xfrm rot="21612">
            <a:off x="256097" y="3759722"/>
            <a:ext cx="18180670" cy="0"/>
          </a:xfrm>
          <a:prstGeom prst="line">
            <a:avLst/>
          </a:prstGeom>
          <a:ln cap="rnd" w="57150">
            <a:solidFill>
              <a:srgbClr val="000000"/>
            </a:solidFill>
            <a:prstDash val="solid"/>
            <a:headEnd type="none" len="sm" w="sm"/>
            <a:tailEnd type="none" len="sm" w="sm"/>
          </a:ln>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3" id="3"/>
          <p:cNvSpPr/>
          <p:nvPr/>
        </p:nvSpPr>
        <p:spPr>
          <a:xfrm flipH="false" flipV="false" rot="0">
            <a:off x="12170794"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4" id="4"/>
          <p:cNvSpPr/>
          <p:nvPr/>
        </p:nvSpPr>
        <p:spPr>
          <a:xfrm flipH="false" flipV="false" rot="0">
            <a:off x="12170794"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5" id="5"/>
          <p:cNvSpPr/>
          <p:nvPr/>
        </p:nvSpPr>
        <p:spPr>
          <a:xfrm flipH="false" flipV="false" rot="0">
            <a:off x="6084061" y="0"/>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6" id="6"/>
          <p:cNvSpPr/>
          <p:nvPr/>
        </p:nvSpPr>
        <p:spPr>
          <a:xfrm flipH="false" flipV="false" rot="0">
            <a:off x="0"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7" id="7"/>
          <p:cNvSpPr/>
          <p:nvPr/>
        </p:nvSpPr>
        <p:spPr>
          <a:xfrm flipH="false" flipV="false" rot="0">
            <a:off x="6084061" y="6086762"/>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8" id="8"/>
          <p:cNvSpPr/>
          <p:nvPr/>
        </p:nvSpPr>
        <p:spPr>
          <a:xfrm flipH="false" flipV="false" rot="5101567">
            <a:off x="-1337062" y="7179890"/>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9" id="9"/>
          <p:cNvSpPr/>
          <p:nvPr/>
        </p:nvSpPr>
        <p:spPr>
          <a:xfrm flipH="false" flipV="false" rot="0">
            <a:off x="2555187" y="2215878"/>
            <a:ext cx="13610994" cy="6134046"/>
          </a:xfrm>
          <a:custGeom>
            <a:avLst/>
            <a:gdLst/>
            <a:ahLst/>
            <a:cxnLst/>
            <a:rect r="r" b="b" t="t" l="l"/>
            <a:pathLst>
              <a:path h="6134046" w="13610994">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6166182" y="6787876"/>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t="0" r="-1094" b="0"/>
            </a:stretch>
          </a:blipFill>
        </p:spPr>
      </p:sp>
      <p:sp>
        <p:nvSpPr>
          <p:cNvPr name="Freeform 11" id="11"/>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t="0" r="-63" b="0"/>
            </a:stretch>
          </a:blipFill>
        </p:spPr>
      </p:sp>
      <p:sp>
        <p:nvSpPr>
          <p:cNvPr name="TextBox 13" id="13"/>
          <p:cNvSpPr txBox="true"/>
          <p:nvPr/>
        </p:nvSpPr>
        <p:spPr>
          <a:xfrm rot="0">
            <a:off x="3910055" y="759017"/>
            <a:ext cx="12256126" cy="1517418"/>
          </a:xfrm>
          <a:prstGeom prst="rect">
            <a:avLst/>
          </a:prstGeom>
        </p:spPr>
        <p:txBody>
          <a:bodyPr anchor="t" rtlCol="false" tIns="0" lIns="0" bIns="0" rIns="0">
            <a:spAutoFit/>
          </a:bodyPr>
          <a:lstStyle/>
          <a:p>
            <a:pPr algn="l">
              <a:lnSpc>
                <a:spcPts val="5992"/>
              </a:lnSpc>
            </a:pPr>
            <a:r>
              <a:rPr lang="en-US" sz="5453" spc="-158">
                <a:solidFill>
                  <a:srgbClr val="6EA3C5"/>
                </a:solidFill>
                <a:latin typeface="Baloo"/>
                <a:ea typeface="Baloo"/>
                <a:cs typeface="Baloo"/>
                <a:sym typeface="Baloo"/>
              </a:rPr>
              <a:t>FOREIGN EXCHANGE REVENUE</a:t>
            </a:r>
          </a:p>
          <a:p>
            <a:pPr algn="l">
              <a:lnSpc>
                <a:spcPts val="5998"/>
              </a:lnSpc>
            </a:pPr>
          </a:p>
        </p:txBody>
      </p:sp>
      <p:sp>
        <p:nvSpPr>
          <p:cNvPr name="TextBox 14" id="14"/>
          <p:cNvSpPr txBox="true"/>
          <p:nvPr/>
        </p:nvSpPr>
        <p:spPr>
          <a:xfrm rot="0">
            <a:off x="1351128" y="2190710"/>
            <a:ext cx="14815053" cy="6186903"/>
          </a:xfrm>
          <a:prstGeom prst="rect">
            <a:avLst/>
          </a:prstGeom>
        </p:spPr>
        <p:txBody>
          <a:bodyPr anchor="t" rtlCol="false" tIns="0" lIns="0" bIns="0" rIns="0">
            <a:spAutoFit/>
          </a:bodyPr>
          <a:lstStyle/>
          <a:p>
            <a:pPr algn="just">
              <a:lnSpc>
                <a:spcPts val="4439"/>
              </a:lnSpc>
            </a:pPr>
            <a:r>
              <a:rPr lang="en-US" sz="3171" b="true">
                <a:solidFill>
                  <a:srgbClr val="000000"/>
                </a:solidFill>
                <a:latin typeface="Arimo Bold"/>
                <a:ea typeface="Arimo Bold"/>
                <a:cs typeface="Arimo Bold"/>
                <a:sym typeface="Arimo Bold"/>
              </a:rPr>
              <a:t>Keuntungan selisih kurs dapat disebabk</a:t>
            </a:r>
            <a:r>
              <a:rPr lang="en-US" sz="3171" b="true">
                <a:solidFill>
                  <a:srgbClr val="000000"/>
                </a:solidFill>
                <a:latin typeface="Arimo Bold"/>
                <a:ea typeface="Arimo Bold"/>
                <a:cs typeface="Arimo Bold"/>
                <a:sym typeface="Arimo Bold"/>
              </a:rPr>
              <a:t>an oleh fluktuasi kurs mata uang asing atau adanya kebijakan Pemerintah di bidang moneter. Fluktuasi ini dapat dipengaruhi oleh berbagai faktor, seperti perubahan suku bunga, inflasi, kebijakan perdagangan internasional, hingga kondisi geopolitik global. Contoh transaksi yang berpotensi menimbulkan selisih kurs meliputi:</a:t>
            </a:r>
          </a:p>
          <a:p>
            <a:pPr algn="just" marL="684650" indent="-342325" lvl="1">
              <a:lnSpc>
                <a:spcPts val="4439"/>
              </a:lnSpc>
              <a:buAutoNum type="arabicPeriod" startAt="1"/>
            </a:pPr>
            <a:r>
              <a:rPr lang="en-US" b="true" sz="3171">
                <a:solidFill>
                  <a:srgbClr val="000000"/>
                </a:solidFill>
                <a:latin typeface="Arimo Bold"/>
                <a:ea typeface="Arimo Bold"/>
                <a:cs typeface="Arimo Bold"/>
                <a:sym typeface="Arimo Bold"/>
              </a:rPr>
              <a:t>Piutang dagang yang ditagih dalam mata uang asing.</a:t>
            </a:r>
          </a:p>
          <a:p>
            <a:pPr algn="just" marL="684650" indent="-342325" lvl="1">
              <a:lnSpc>
                <a:spcPts val="4439"/>
              </a:lnSpc>
              <a:buAutoNum type="arabicPeriod" startAt="1"/>
            </a:pPr>
            <a:r>
              <a:rPr lang="en-US" b="true" sz="3171">
                <a:solidFill>
                  <a:srgbClr val="000000"/>
                </a:solidFill>
                <a:latin typeface="Arimo Bold"/>
                <a:ea typeface="Arimo Bold"/>
                <a:cs typeface="Arimo Bold"/>
                <a:sym typeface="Arimo Bold"/>
              </a:rPr>
              <a:t>Kas/bank dalam mata uang asing, seperti USD.</a:t>
            </a:r>
          </a:p>
          <a:p>
            <a:pPr algn="just" marL="684650" indent="-342325" lvl="1">
              <a:lnSpc>
                <a:spcPts val="4439"/>
              </a:lnSpc>
              <a:buAutoNum type="arabicPeriod" startAt="1"/>
            </a:pPr>
            <a:r>
              <a:rPr lang="en-US" b="true" sz="3171">
                <a:solidFill>
                  <a:srgbClr val="000000"/>
                </a:solidFill>
                <a:latin typeface="Arimo Bold"/>
                <a:ea typeface="Arimo Bold"/>
                <a:cs typeface="Arimo Bold"/>
                <a:sym typeface="Arimo Bold"/>
              </a:rPr>
              <a:t>Deposito yang disimpan dalam USD atau mata uang asing lainnya.</a:t>
            </a:r>
          </a:p>
          <a:p>
            <a:pPr algn="just" marL="684650" indent="-342325" lvl="1">
              <a:lnSpc>
                <a:spcPts val="4439"/>
              </a:lnSpc>
              <a:buAutoNum type="arabicPeriod" startAt="1"/>
            </a:pPr>
            <a:r>
              <a:rPr lang="en-US" b="true" sz="3171">
                <a:solidFill>
                  <a:srgbClr val="000000"/>
                </a:solidFill>
                <a:latin typeface="Arimo Bold"/>
                <a:ea typeface="Arimo Bold"/>
                <a:cs typeface="Arimo Bold"/>
                <a:sym typeface="Arimo Bold"/>
              </a:rPr>
              <a:t>Pembayaran di muka dalam USD.</a:t>
            </a:r>
          </a:p>
          <a:p>
            <a:pPr algn="just" marL="684650" indent="-342325" lvl="1">
              <a:lnSpc>
                <a:spcPts val="4439"/>
              </a:lnSpc>
              <a:buAutoNum type="arabicPeriod" startAt="1"/>
            </a:pPr>
            <a:r>
              <a:rPr lang="en-US" b="true" sz="3171">
                <a:solidFill>
                  <a:srgbClr val="000000"/>
                </a:solidFill>
                <a:latin typeface="Arimo Bold"/>
                <a:ea typeface="Arimo Bold"/>
                <a:cs typeface="Arimo Bold"/>
                <a:sym typeface="Arimo Bold"/>
              </a:rPr>
              <a:t>Pinjaman dalam mata uang asing.</a:t>
            </a:r>
          </a:p>
          <a:p>
            <a:pPr algn="just">
              <a:lnSpc>
                <a:spcPts val="4439"/>
              </a:lnSpc>
            </a:pPr>
          </a:p>
        </p:txBody>
      </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6EA3C5"/>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3" id="3"/>
          <p:cNvSpPr/>
          <p:nvPr/>
        </p:nvSpPr>
        <p:spPr>
          <a:xfrm flipH="false" flipV="false" rot="0">
            <a:off x="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4" id="4"/>
          <p:cNvSpPr/>
          <p:nvPr/>
        </p:nvSpPr>
        <p:spPr>
          <a:xfrm flipH="false" flipV="false" rot="5101567">
            <a:off x="-1417008" y="7556339"/>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grpSp>
        <p:nvGrpSpPr>
          <p:cNvPr name="Group 5" id="5"/>
          <p:cNvGrpSpPr/>
          <p:nvPr/>
        </p:nvGrpSpPr>
        <p:grpSpPr>
          <a:xfrm rot="0">
            <a:off x="16045421" y="7180118"/>
            <a:ext cx="3842779" cy="4135582"/>
            <a:chOff x="0" y="0"/>
            <a:chExt cx="5123705" cy="5514109"/>
          </a:xfrm>
        </p:grpSpPr>
        <p:sp>
          <p:nvSpPr>
            <p:cNvPr name="Freeform 6" id="6"/>
            <p:cNvSpPr/>
            <p:nvPr/>
          </p:nvSpPr>
          <p:spPr>
            <a:xfrm flipH="false" flipV="false" rot="0">
              <a:off x="0" y="0"/>
              <a:ext cx="5123688" cy="5514086"/>
            </a:xfrm>
            <a:custGeom>
              <a:avLst/>
              <a:gdLst/>
              <a:ahLst/>
              <a:cxnLst/>
              <a:rect r="r" b="b" t="t" l="l"/>
              <a:pathLst>
                <a:path h="5514086" w="5123688">
                  <a:moveTo>
                    <a:pt x="0" y="27686"/>
                  </a:moveTo>
                  <a:lnTo>
                    <a:pt x="3045587" y="0"/>
                  </a:lnTo>
                  <a:lnTo>
                    <a:pt x="5123688" y="5514086"/>
                  </a:lnTo>
                  <a:lnTo>
                    <a:pt x="0" y="5514086"/>
                  </a:lnTo>
                  <a:lnTo>
                    <a:pt x="0" y="27686"/>
                  </a:lnTo>
                  <a:close/>
                </a:path>
              </a:pathLst>
            </a:custGeom>
            <a:blipFill>
              <a:blip r:embed="rId6"/>
              <a:stretch>
                <a:fillRect l="0" t="-2035" r="0" b="-2035"/>
              </a:stretch>
            </a:blipFill>
          </p:spPr>
        </p:sp>
      </p:grpSp>
      <p:sp>
        <p:nvSpPr>
          <p:cNvPr name="Freeform 7" id="7"/>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9">
              <a:extLst>
                <a:ext uri="{96DAC541-7B7A-43D3-8B79-37D633B846F1}">
                  <asvg:svgBlip xmlns:asvg="http://schemas.microsoft.com/office/drawing/2016/SVG/main" r:embed="rId10"/>
                </a:ext>
              </a:extLst>
            </a:blip>
            <a:stretch>
              <a:fillRect l="-63" t="0" r="-63" b="0"/>
            </a:stretch>
          </a:blipFill>
        </p:spPr>
      </p:sp>
      <p:sp>
        <p:nvSpPr>
          <p:cNvPr name="TextBox 9" id="9"/>
          <p:cNvSpPr txBox="true"/>
          <p:nvPr/>
        </p:nvSpPr>
        <p:spPr>
          <a:xfrm rot="0">
            <a:off x="4156831" y="1123950"/>
            <a:ext cx="9361843" cy="1406881"/>
          </a:xfrm>
          <a:prstGeom prst="rect">
            <a:avLst/>
          </a:prstGeom>
        </p:spPr>
        <p:txBody>
          <a:bodyPr anchor="t" rtlCol="false" tIns="0" lIns="0" bIns="0" rIns="0">
            <a:spAutoFit/>
          </a:bodyPr>
          <a:lstStyle/>
          <a:p>
            <a:pPr algn="l">
              <a:lnSpc>
                <a:spcPts val="5535"/>
              </a:lnSpc>
            </a:pPr>
            <a:r>
              <a:rPr lang="en-US" sz="5031" spc="-145">
                <a:solidFill>
                  <a:srgbClr val="6EA3C5"/>
                </a:solidFill>
                <a:latin typeface="Baloo"/>
                <a:ea typeface="Baloo"/>
                <a:cs typeface="Baloo"/>
                <a:sym typeface="Baloo"/>
              </a:rPr>
              <a:t>FOREIGN EXCHANGE REVENUE</a:t>
            </a:r>
          </a:p>
          <a:p>
            <a:pPr algn="l">
              <a:lnSpc>
                <a:spcPts val="5535"/>
              </a:lnSpc>
            </a:pPr>
          </a:p>
        </p:txBody>
      </p:sp>
      <p:sp>
        <p:nvSpPr>
          <p:cNvPr name="TextBox 10" id="10"/>
          <p:cNvSpPr txBox="true"/>
          <p:nvPr/>
        </p:nvSpPr>
        <p:spPr>
          <a:xfrm rot="0">
            <a:off x="1028700" y="1886443"/>
            <a:ext cx="15363532" cy="7371857"/>
          </a:xfrm>
          <a:prstGeom prst="rect">
            <a:avLst/>
          </a:prstGeom>
        </p:spPr>
        <p:txBody>
          <a:bodyPr anchor="t" rtlCol="false" tIns="0" lIns="0" bIns="0" rIns="0">
            <a:spAutoFit/>
          </a:bodyPr>
          <a:lstStyle/>
          <a:p>
            <a:pPr algn="just">
              <a:lnSpc>
                <a:spcPts val="3136"/>
              </a:lnSpc>
            </a:pPr>
            <a:r>
              <a:rPr lang="en-US" sz="2240" b="true">
                <a:solidFill>
                  <a:srgbClr val="000000"/>
                </a:solidFill>
                <a:latin typeface="Arimo Bold"/>
                <a:ea typeface="Arimo Bold"/>
                <a:cs typeface="Arimo Bold"/>
                <a:sym typeface="Arimo Bold"/>
              </a:rPr>
              <a:t>Berdasarkan UU PPh Pasal 4 ayat (1) huruf l, keuntungan selisih kurs dikategorikan sebagai objek Pajak Penghasilan. mencerminkan bahwa keuntungan yang diperoleh dari perubahan nilai tukar mata uang memiliki implikasi pajak dan harus dicatat serta dilaporkan sesuai ketentuan perpajakan yang berlaku</a:t>
            </a:r>
          </a:p>
          <a:p>
            <a:pPr algn="just">
              <a:lnSpc>
                <a:spcPts val="3136"/>
              </a:lnSpc>
            </a:pPr>
          </a:p>
          <a:p>
            <a:pPr algn="just">
              <a:lnSpc>
                <a:spcPts val="3136"/>
              </a:lnSpc>
            </a:pPr>
            <a:r>
              <a:rPr lang="en-US" sz="2240" b="true">
                <a:solidFill>
                  <a:srgbClr val="000000"/>
                </a:solidFill>
                <a:latin typeface="Arimo Bold"/>
                <a:ea typeface="Arimo Bold"/>
                <a:cs typeface="Arimo Bold"/>
                <a:sym typeface="Arimo Bold"/>
              </a:rPr>
              <a:t>Dalam pembukuan valuta asing (valas), terdapat dua metode yang dapat digunakan oleh Wajib Pajak yaitu:</a:t>
            </a:r>
          </a:p>
          <a:p>
            <a:pPr algn="just" marL="483715" indent="-241858" lvl="1">
              <a:lnSpc>
                <a:spcPts val="3136"/>
              </a:lnSpc>
              <a:buAutoNum type="arabicPeriod" startAt="1"/>
            </a:pPr>
            <a:r>
              <a:rPr lang="en-US" b="true" sz="2240">
                <a:solidFill>
                  <a:srgbClr val="EB1414"/>
                </a:solidFill>
                <a:latin typeface="Arimo Bold"/>
                <a:ea typeface="Arimo Bold"/>
                <a:cs typeface="Arimo Bold"/>
                <a:sym typeface="Arimo Bold"/>
              </a:rPr>
              <a:t>Berdasarkan kurs tetap (kurs historis)</a:t>
            </a:r>
            <a:r>
              <a:rPr lang="en-US" b="true" sz="2240">
                <a:solidFill>
                  <a:srgbClr val="000000"/>
                </a:solidFill>
                <a:latin typeface="Arimo Bold"/>
                <a:ea typeface="Arimo Bold"/>
                <a:cs typeface="Arimo Bold"/>
                <a:sym typeface="Arimo Bold"/>
              </a:rPr>
              <a:t>, Keuntungan selisih kurs hanya diakui pada saat realisasi transaksi valas, seperti ketika utang atau piutang dalam mata uang asing dilunasi. Metode ini memberikan stabilitas pencatatan, karena tidak terpengaruh fluktuasi nilai tukar yang terjadi di akhir periode.</a:t>
            </a:r>
          </a:p>
          <a:p>
            <a:pPr algn="just" marL="483715" indent="-241858" lvl="1">
              <a:lnSpc>
                <a:spcPts val="3136"/>
              </a:lnSpc>
              <a:buAutoNum type="arabicPeriod" startAt="1"/>
            </a:pPr>
            <a:r>
              <a:rPr lang="en-US" b="true" sz="2240">
                <a:solidFill>
                  <a:srgbClr val="EB1414"/>
                </a:solidFill>
                <a:latin typeface="Arimo Bold"/>
                <a:ea typeface="Arimo Bold"/>
                <a:cs typeface="Arimo Bold"/>
                <a:sym typeface="Arimo Bold"/>
              </a:rPr>
              <a:t>Berdasarkan kurs tengah Bank Indonesia atau kurs yang berlaku pada akhir tahun (tanggal neraca)</a:t>
            </a:r>
            <a:r>
              <a:rPr lang="en-US" b="true" sz="2240">
                <a:solidFill>
                  <a:srgbClr val="000000"/>
                </a:solidFill>
                <a:latin typeface="Arimo Bold"/>
                <a:ea typeface="Arimo Bold"/>
                <a:cs typeface="Arimo Bold"/>
                <a:sym typeface="Arimo Bold"/>
              </a:rPr>
              <a:t>, keuntungan selisih kurs diakui setiap akhir tahun berdasarkan kurs yang berlaku, selain pada saat realisasi transaksi. Metode ini lebih mencerminkan kondisi keuangan yang aktual, karena nilai aset atau kewajiban dalam mata uang asing disesuaikan dengan kurs terkini.</a:t>
            </a:r>
          </a:p>
          <a:p>
            <a:pPr algn="just">
              <a:lnSpc>
                <a:spcPts val="3136"/>
              </a:lnSpc>
            </a:pPr>
          </a:p>
          <a:p>
            <a:pPr algn="just">
              <a:lnSpc>
                <a:spcPts val="3499"/>
              </a:lnSpc>
            </a:pPr>
            <a:r>
              <a:rPr lang="en-US" sz="2499" b="true">
                <a:solidFill>
                  <a:srgbClr val="000000"/>
                </a:solidFill>
                <a:latin typeface="Arimo Bold"/>
                <a:ea typeface="Arimo Bold"/>
                <a:cs typeface="Arimo Bold"/>
                <a:sym typeface="Arimo Bold"/>
              </a:rPr>
              <a:t>Dalam rangka menciptakan transparansi antara akuntansi pajak dan akuntansi komersial, serta untuk mempermudah administrasi pajak dengan biaya administrasi dan kepatuhan yang rendah, UU Pajak Penghasilan mendukung praktik pembukuan Wajib Pajak yang diselenggarakan secara konsisten sesuai dengan Standar Akuntansi Keuangan (SAK) yang berlaku di Indonesia.</a:t>
            </a:r>
          </a:p>
          <a:p>
            <a:pPr algn="just">
              <a:lnSpc>
                <a:spcPts val="3499"/>
              </a:lnSpc>
            </a:pPr>
          </a:p>
        </p:txBody>
      </p:sp>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3" id="3"/>
          <p:cNvSpPr/>
          <p:nvPr/>
        </p:nvSpPr>
        <p:spPr>
          <a:xfrm flipH="false" flipV="false" rot="0">
            <a:off x="12170794"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4" id="4"/>
          <p:cNvSpPr/>
          <p:nvPr/>
        </p:nvSpPr>
        <p:spPr>
          <a:xfrm flipH="false" flipV="false" rot="0">
            <a:off x="12170794"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5" id="5"/>
          <p:cNvSpPr/>
          <p:nvPr/>
        </p:nvSpPr>
        <p:spPr>
          <a:xfrm flipH="false" flipV="false" rot="0">
            <a:off x="6084061" y="0"/>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6" id="6"/>
          <p:cNvSpPr/>
          <p:nvPr/>
        </p:nvSpPr>
        <p:spPr>
          <a:xfrm flipH="false" flipV="false" rot="0">
            <a:off x="0"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7" id="7"/>
          <p:cNvSpPr/>
          <p:nvPr/>
        </p:nvSpPr>
        <p:spPr>
          <a:xfrm flipH="false" flipV="false" rot="0">
            <a:off x="6084061" y="6086762"/>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8" id="8"/>
          <p:cNvSpPr/>
          <p:nvPr/>
        </p:nvSpPr>
        <p:spPr>
          <a:xfrm flipH="false" flipV="false" rot="5101567">
            <a:off x="-1337062" y="7179890"/>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9" id="9"/>
          <p:cNvSpPr/>
          <p:nvPr/>
        </p:nvSpPr>
        <p:spPr>
          <a:xfrm flipH="false" flipV="false" rot="0">
            <a:off x="2555187" y="2215878"/>
            <a:ext cx="13610994" cy="6134046"/>
          </a:xfrm>
          <a:custGeom>
            <a:avLst/>
            <a:gdLst/>
            <a:ahLst/>
            <a:cxnLst/>
            <a:rect r="r" b="b" t="t" l="l"/>
            <a:pathLst>
              <a:path h="6134046" w="13610994">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6166182" y="6787876"/>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t="0" r="-1094" b="0"/>
            </a:stretch>
          </a:blipFill>
        </p:spPr>
      </p:sp>
      <p:sp>
        <p:nvSpPr>
          <p:cNvPr name="Freeform 11" id="11"/>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t="0" r="-63" b="0"/>
            </a:stretch>
          </a:blipFill>
        </p:spPr>
      </p:sp>
      <p:sp>
        <p:nvSpPr>
          <p:cNvPr name="TextBox 13" id="13"/>
          <p:cNvSpPr txBox="true"/>
          <p:nvPr/>
        </p:nvSpPr>
        <p:spPr>
          <a:xfrm rot="0">
            <a:off x="747221" y="739967"/>
            <a:ext cx="16441834" cy="1898965"/>
          </a:xfrm>
          <a:prstGeom prst="rect">
            <a:avLst/>
          </a:prstGeom>
        </p:spPr>
        <p:txBody>
          <a:bodyPr anchor="t" rtlCol="false" tIns="0" lIns="0" bIns="0" rIns="0">
            <a:spAutoFit/>
          </a:bodyPr>
          <a:lstStyle/>
          <a:p>
            <a:pPr algn="l">
              <a:lnSpc>
                <a:spcPts val="4454"/>
              </a:lnSpc>
            </a:pPr>
            <a:r>
              <a:rPr lang="en-US" sz="4053" spc="-117">
                <a:solidFill>
                  <a:srgbClr val="6EA3C5"/>
                </a:solidFill>
                <a:latin typeface="Baloo"/>
                <a:ea typeface="Baloo"/>
                <a:cs typeface="Baloo"/>
                <a:sym typeface="Baloo"/>
              </a:rPr>
              <a:t>REKONSILIASI PEREDARAN USAHA DAN PENGHASILAN LAINNYA DENGAN DPP PPN KELUARAN DAN DPP PPH YANG DIPOTONG/DIPUNGUT</a:t>
            </a:r>
          </a:p>
          <a:p>
            <a:pPr algn="l">
              <a:lnSpc>
                <a:spcPts val="5998"/>
              </a:lnSpc>
            </a:pPr>
          </a:p>
        </p:txBody>
      </p:sp>
      <p:sp>
        <p:nvSpPr>
          <p:cNvPr name="TextBox 14" id="14"/>
          <p:cNvSpPr txBox="true"/>
          <p:nvPr/>
        </p:nvSpPr>
        <p:spPr>
          <a:xfrm rot="0">
            <a:off x="1351128" y="2209760"/>
            <a:ext cx="15041103" cy="5195364"/>
          </a:xfrm>
          <a:prstGeom prst="rect">
            <a:avLst/>
          </a:prstGeom>
        </p:spPr>
        <p:txBody>
          <a:bodyPr anchor="t" rtlCol="false" tIns="0" lIns="0" bIns="0" rIns="0">
            <a:spAutoFit/>
          </a:bodyPr>
          <a:lstStyle/>
          <a:p>
            <a:pPr algn="just" marL="575521" indent="-287760" lvl="1">
              <a:lnSpc>
                <a:spcPts val="3731"/>
              </a:lnSpc>
              <a:buFont typeface="Arial"/>
              <a:buChar char="•"/>
            </a:pPr>
            <a:r>
              <a:rPr lang="en-US" b="true" sz="2665">
                <a:solidFill>
                  <a:srgbClr val="000000"/>
                </a:solidFill>
                <a:latin typeface="Arimo Bold"/>
                <a:ea typeface="Arimo Bold"/>
                <a:cs typeface="Arimo Bold"/>
                <a:sym typeface="Arimo Bold"/>
              </a:rPr>
              <a:t>Rekonsiliasi sangat diperlukan untuk mendeteksi adanya potensi kekurangan setoran PPN atau kesalahan dalam perhitungan PPh yang dapat mengarah pada kurang bayar. </a:t>
            </a:r>
          </a:p>
          <a:p>
            <a:pPr algn="just" marL="575521" indent="-287760" lvl="1">
              <a:lnSpc>
                <a:spcPts val="3731"/>
              </a:lnSpc>
              <a:buFont typeface="Arial"/>
              <a:buChar char="•"/>
            </a:pPr>
            <a:r>
              <a:rPr lang="en-US" b="true" sz="2665">
                <a:solidFill>
                  <a:srgbClr val="000000"/>
                </a:solidFill>
                <a:latin typeface="Arimo Bold"/>
                <a:ea typeface="Arimo Bold"/>
                <a:cs typeface="Arimo Bold"/>
                <a:sym typeface="Arimo Bold"/>
              </a:rPr>
              <a:t>melakukan rekonsiliasi secara berkala adalah praktik yang sangat disarankan untuk Wajib Pajak guna menghindari ketidakcocokan atau kesalahan pelaporan yang bisa berakibat pada denda atau sanksi administratif.</a:t>
            </a:r>
          </a:p>
          <a:p>
            <a:pPr algn="just" marL="575521" indent="-287760" lvl="1">
              <a:lnSpc>
                <a:spcPts val="3731"/>
              </a:lnSpc>
              <a:buFont typeface="Arial"/>
              <a:buChar char="•"/>
            </a:pPr>
            <a:r>
              <a:rPr lang="en-US" b="true" sz="2665">
                <a:solidFill>
                  <a:srgbClr val="000000"/>
                </a:solidFill>
                <a:latin typeface="Arimo Bold"/>
                <a:ea typeface="Arimo Bold"/>
                <a:cs typeface="Arimo Bold"/>
                <a:sym typeface="Arimo Bold"/>
              </a:rPr>
              <a:t>Rekonsiliasi secara rutin tidak hanya mengurangi risiko ketidakcocokan data, tetapi juga sangat berguna dalam mengurangi besarnya penalti yang dapat dikenakan jika ditemukan kesalahan dalam pelaporan. </a:t>
            </a:r>
          </a:p>
          <a:p>
            <a:pPr algn="just">
              <a:lnSpc>
                <a:spcPts val="3731"/>
              </a:lnSpc>
            </a:pPr>
            <a:r>
              <a:rPr lang="en-US" sz="2665" b="true">
                <a:solidFill>
                  <a:srgbClr val="000000"/>
                </a:solidFill>
                <a:latin typeface="Arimo Bold"/>
                <a:ea typeface="Arimo Bold"/>
                <a:cs typeface="Arimo Bold"/>
                <a:sym typeface="Arimo Bold"/>
              </a:rPr>
              <a:t>Rekonsiliasi Penghasilan Peredaran Usaha, dapat dilakukan dengan cara sederhana sebagai berikut:</a:t>
            </a:r>
          </a:p>
          <a:p>
            <a:pPr algn="just">
              <a:lnSpc>
                <a:spcPts val="3731"/>
              </a:lnSpc>
            </a:pPr>
          </a:p>
        </p:txBody>
      </p:sp>
      <p:sp>
        <p:nvSpPr>
          <p:cNvPr name="Freeform 15" id="15"/>
          <p:cNvSpPr/>
          <p:nvPr/>
        </p:nvSpPr>
        <p:spPr>
          <a:xfrm flipH="false" flipV="false" rot="0">
            <a:off x="3987681" y="6833327"/>
            <a:ext cx="9700141" cy="1817177"/>
          </a:xfrm>
          <a:custGeom>
            <a:avLst/>
            <a:gdLst/>
            <a:ahLst/>
            <a:cxnLst/>
            <a:rect r="r" b="b" t="t" l="l"/>
            <a:pathLst>
              <a:path h="1817177" w="9700141">
                <a:moveTo>
                  <a:pt x="0" y="0"/>
                </a:moveTo>
                <a:lnTo>
                  <a:pt x="9700142" y="0"/>
                </a:lnTo>
                <a:lnTo>
                  <a:pt x="9700142" y="1817177"/>
                </a:lnTo>
                <a:lnTo>
                  <a:pt x="0" y="1817177"/>
                </a:lnTo>
                <a:lnTo>
                  <a:pt x="0" y="0"/>
                </a:lnTo>
                <a:close/>
              </a:path>
            </a:pathLst>
          </a:custGeom>
          <a:blipFill>
            <a:blip r:embed="rId14"/>
            <a:stretch>
              <a:fillRect l="0" t="0" r="0" b="0"/>
            </a:stretch>
          </a:blipFill>
        </p:spPr>
      </p:sp>
    </p:spTree>
  </p:cSld>
  <p:clrMapOvr>
    <a:masterClrMapping/>
  </p:clrMapOvr>
  <p:transition spd="fast">
    <p:fade/>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6EA3C5"/>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3" id="3"/>
          <p:cNvSpPr/>
          <p:nvPr/>
        </p:nvSpPr>
        <p:spPr>
          <a:xfrm flipH="false" flipV="false" rot="0">
            <a:off x="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4" id="4"/>
          <p:cNvSpPr/>
          <p:nvPr/>
        </p:nvSpPr>
        <p:spPr>
          <a:xfrm flipH="false" flipV="false" rot="5101567">
            <a:off x="-1417008" y="7556339"/>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grpSp>
        <p:nvGrpSpPr>
          <p:cNvPr name="Group 5" id="5"/>
          <p:cNvGrpSpPr/>
          <p:nvPr/>
        </p:nvGrpSpPr>
        <p:grpSpPr>
          <a:xfrm rot="0">
            <a:off x="16045421" y="7180118"/>
            <a:ext cx="3842779" cy="4135582"/>
            <a:chOff x="0" y="0"/>
            <a:chExt cx="5123705" cy="5514109"/>
          </a:xfrm>
        </p:grpSpPr>
        <p:sp>
          <p:nvSpPr>
            <p:cNvPr name="Freeform 6" id="6"/>
            <p:cNvSpPr/>
            <p:nvPr/>
          </p:nvSpPr>
          <p:spPr>
            <a:xfrm flipH="false" flipV="false" rot="0">
              <a:off x="0" y="0"/>
              <a:ext cx="5123688" cy="5514086"/>
            </a:xfrm>
            <a:custGeom>
              <a:avLst/>
              <a:gdLst/>
              <a:ahLst/>
              <a:cxnLst/>
              <a:rect r="r" b="b" t="t" l="l"/>
              <a:pathLst>
                <a:path h="5514086" w="5123688">
                  <a:moveTo>
                    <a:pt x="0" y="27686"/>
                  </a:moveTo>
                  <a:lnTo>
                    <a:pt x="3045587" y="0"/>
                  </a:lnTo>
                  <a:lnTo>
                    <a:pt x="5123688" y="5514086"/>
                  </a:lnTo>
                  <a:lnTo>
                    <a:pt x="0" y="5514086"/>
                  </a:lnTo>
                  <a:lnTo>
                    <a:pt x="0" y="27686"/>
                  </a:lnTo>
                  <a:close/>
                </a:path>
              </a:pathLst>
            </a:custGeom>
            <a:blipFill>
              <a:blip r:embed="rId6"/>
              <a:stretch>
                <a:fillRect l="0" t="-2035" r="0" b="-2035"/>
              </a:stretch>
            </a:blipFill>
          </p:spPr>
        </p:sp>
      </p:grpSp>
      <p:sp>
        <p:nvSpPr>
          <p:cNvPr name="Freeform 7" id="7"/>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9">
              <a:extLst>
                <a:ext uri="{96DAC541-7B7A-43D3-8B79-37D633B846F1}">
                  <asvg:svgBlip xmlns:asvg="http://schemas.microsoft.com/office/drawing/2016/SVG/main" r:embed="rId10"/>
                </a:ext>
              </a:extLst>
            </a:blip>
            <a:stretch>
              <a:fillRect l="-63" t="0" r="-63" b="0"/>
            </a:stretch>
          </a:blipFill>
        </p:spPr>
      </p:sp>
      <p:sp>
        <p:nvSpPr>
          <p:cNvPr name="TextBox 9" id="9"/>
          <p:cNvSpPr txBox="true"/>
          <p:nvPr/>
        </p:nvSpPr>
        <p:spPr>
          <a:xfrm rot="0">
            <a:off x="-715427" y="766636"/>
            <a:ext cx="17974727" cy="2102206"/>
          </a:xfrm>
          <a:prstGeom prst="rect">
            <a:avLst/>
          </a:prstGeom>
        </p:spPr>
        <p:txBody>
          <a:bodyPr anchor="t" rtlCol="false" tIns="0" lIns="0" bIns="0" rIns="0">
            <a:spAutoFit/>
          </a:bodyPr>
          <a:lstStyle/>
          <a:p>
            <a:pPr algn="ctr">
              <a:lnSpc>
                <a:spcPts val="5535"/>
              </a:lnSpc>
            </a:pPr>
            <a:r>
              <a:rPr lang="en-US" sz="5031" spc="-145">
                <a:solidFill>
                  <a:srgbClr val="6EA3C5"/>
                </a:solidFill>
                <a:latin typeface="Baloo"/>
                <a:ea typeface="Baloo"/>
                <a:cs typeface="Baloo"/>
                <a:sym typeface="Baloo"/>
              </a:rPr>
              <a:t>PEREDARAN USAHA PADA SPT BADAN LEBIH BESAR DIBANDINGKAN PEREDARAN USAHA PADA SPM PPN</a:t>
            </a:r>
          </a:p>
          <a:p>
            <a:pPr algn="l">
              <a:lnSpc>
                <a:spcPts val="5535"/>
              </a:lnSpc>
            </a:pPr>
          </a:p>
        </p:txBody>
      </p:sp>
      <p:sp>
        <p:nvSpPr>
          <p:cNvPr name="TextBox 10" id="10"/>
          <p:cNvSpPr txBox="true"/>
          <p:nvPr/>
        </p:nvSpPr>
        <p:spPr>
          <a:xfrm rot="0">
            <a:off x="1351128" y="2219285"/>
            <a:ext cx="14694293" cy="6876898"/>
          </a:xfrm>
          <a:prstGeom prst="rect">
            <a:avLst/>
          </a:prstGeom>
        </p:spPr>
        <p:txBody>
          <a:bodyPr anchor="t" rtlCol="false" tIns="0" lIns="0" bIns="0" rIns="0">
            <a:spAutoFit/>
          </a:bodyPr>
          <a:lstStyle/>
          <a:p>
            <a:pPr algn="just" marL="492888" indent="-246444" lvl="1">
              <a:lnSpc>
                <a:spcPts val="3196"/>
              </a:lnSpc>
              <a:buFont typeface="Arial"/>
              <a:buChar char="•"/>
            </a:pPr>
            <a:r>
              <a:rPr lang="en-US" b="true" sz="2282">
                <a:solidFill>
                  <a:srgbClr val="000000"/>
                </a:solidFill>
                <a:latin typeface="Arimo Bold"/>
                <a:ea typeface="Arimo Bold"/>
                <a:cs typeface="Arimo Bold"/>
                <a:sym typeface="Arimo Bold"/>
              </a:rPr>
              <a:t>Dalam hal peredaran usaha sebagaimana tercantum pada PPh Badan lebih besar dibandingkan dengan peredaran usaha sebagaimana tercantum pada SPM PPN, maka terdapat kemungkinan bahwa penyerahan Barang Kena Pajak (BKP) dan/atau Jasa Kena Pajak (JKP) yang dilakukan oleh Wajib Pajak belum dipungut PPN-nya.</a:t>
            </a:r>
          </a:p>
          <a:p>
            <a:pPr algn="just" marL="492888" indent="-246444" lvl="1">
              <a:lnSpc>
                <a:spcPts val="3196"/>
              </a:lnSpc>
              <a:buFont typeface="Arial"/>
              <a:buChar char="•"/>
            </a:pPr>
            <a:r>
              <a:rPr lang="en-US" b="true" sz="2282">
                <a:solidFill>
                  <a:srgbClr val="000000"/>
                </a:solidFill>
                <a:latin typeface="Arimo Bold"/>
                <a:ea typeface="Arimo Bold"/>
                <a:cs typeface="Arimo Bold"/>
                <a:sym typeface="Arimo Bold"/>
              </a:rPr>
              <a:t>Ketidakpungutan PPN dapat menyebabkan Wajib Pajak dikenakan kewajiban untuk membayar PPN yang kurang setor. </a:t>
            </a:r>
          </a:p>
          <a:p>
            <a:pPr algn="just" marL="492888" indent="-246444" lvl="1">
              <a:lnSpc>
                <a:spcPts val="3196"/>
              </a:lnSpc>
              <a:buFont typeface="Arial"/>
              <a:buChar char="•"/>
            </a:pPr>
            <a:r>
              <a:rPr lang="en-US" b="true" sz="2282">
                <a:solidFill>
                  <a:srgbClr val="000000"/>
                </a:solidFill>
                <a:latin typeface="Arimo Bold"/>
                <a:ea typeface="Arimo Bold"/>
                <a:cs typeface="Arimo Bold"/>
                <a:sym typeface="Arimo Bold"/>
              </a:rPr>
              <a:t>Besarnya kekurangan pungutan PPN, Wajib Pajak akan dikenakan objek PPN kurang bayar yang dihitung berdasarkan persentase 2% per bulan, dengan batasan maksimal 24 bulan. Sehingga wajib pajak untuk setiap bulan keterlambatan dalam menyetor PPN, akan dikenakan penalti bunga sebesar 2% dari jumlah yang kurang bayar, dihitung mulai dari tanggal jatuh tempo pembayaran PPN hingga tanggal pembayaran yang sebenarnya dilakukan.</a:t>
            </a:r>
          </a:p>
          <a:p>
            <a:pPr algn="just" marL="492888" indent="-246444" lvl="1">
              <a:lnSpc>
                <a:spcPts val="3196"/>
              </a:lnSpc>
              <a:buFont typeface="Arial"/>
              <a:buChar char="•"/>
            </a:pPr>
            <a:r>
              <a:rPr lang="en-US" b="true" sz="2282">
                <a:solidFill>
                  <a:srgbClr val="000000"/>
                </a:solidFill>
                <a:latin typeface="Arimo Bold"/>
                <a:ea typeface="Arimo Bold"/>
                <a:cs typeface="Arimo Bold"/>
                <a:sym typeface="Arimo Bold"/>
              </a:rPr>
              <a:t>Selanjutnya, atas penyerahan yang belum dipungut PPN tersebut, Wajib Pajak juga akan dikenakan penalti sebesar 2% dari Dasar Pengenaan Pajak (DPP) penyerahan yang belum dipungut PPN. Penalti ini diterapkan karena Wajib Pajak belum menerbitkan Faktur Pajak yang merupakan dokumen resmi yang mencatatkan transaksi penyerahan BKP atau JKP tersebut.</a:t>
            </a:r>
          </a:p>
          <a:p>
            <a:pPr algn="just">
              <a:lnSpc>
                <a:spcPts val="3196"/>
              </a:lnSpc>
            </a:pPr>
          </a:p>
          <a:p>
            <a:pPr algn="just">
              <a:lnSpc>
                <a:spcPts val="3196"/>
              </a:lnSpc>
            </a:pPr>
          </a:p>
        </p:txBody>
      </p:sp>
    </p:spTree>
  </p:cSld>
  <p:clrMapOvr>
    <a:masterClrMapping/>
  </p:clrMapOvr>
  <p:transition spd="fast">
    <p:fade/>
  </p:transition>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3" id="3"/>
          <p:cNvSpPr/>
          <p:nvPr/>
        </p:nvSpPr>
        <p:spPr>
          <a:xfrm flipH="false" flipV="false" rot="0">
            <a:off x="12170794"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4" id="4"/>
          <p:cNvSpPr/>
          <p:nvPr/>
        </p:nvSpPr>
        <p:spPr>
          <a:xfrm flipH="false" flipV="false" rot="0">
            <a:off x="12170794"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5" id="5"/>
          <p:cNvSpPr/>
          <p:nvPr/>
        </p:nvSpPr>
        <p:spPr>
          <a:xfrm flipH="false" flipV="false" rot="0">
            <a:off x="6084061" y="0"/>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6" id="6"/>
          <p:cNvSpPr/>
          <p:nvPr/>
        </p:nvSpPr>
        <p:spPr>
          <a:xfrm flipH="false" flipV="false" rot="0">
            <a:off x="0"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7" id="7"/>
          <p:cNvSpPr/>
          <p:nvPr/>
        </p:nvSpPr>
        <p:spPr>
          <a:xfrm flipH="false" flipV="false" rot="0">
            <a:off x="6084061" y="6086762"/>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8" id="8"/>
          <p:cNvSpPr/>
          <p:nvPr/>
        </p:nvSpPr>
        <p:spPr>
          <a:xfrm flipH="false" flipV="false" rot="5101567">
            <a:off x="-1337062" y="7179890"/>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9" id="9"/>
          <p:cNvSpPr/>
          <p:nvPr/>
        </p:nvSpPr>
        <p:spPr>
          <a:xfrm flipH="false" flipV="false" rot="0">
            <a:off x="2555187" y="2215878"/>
            <a:ext cx="13610994" cy="6134046"/>
          </a:xfrm>
          <a:custGeom>
            <a:avLst/>
            <a:gdLst/>
            <a:ahLst/>
            <a:cxnLst/>
            <a:rect r="r" b="b" t="t" l="l"/>
            <a:pathLst>
              <a:path h="6134046" w="13610994">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6166182" y="6787876"/>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t="0" r="-1094" b="0"/>
            </a:stretch>
          </a:blipFill>
        </p:spPr>
      </p:sp>
      <p:sp>
        <p:nvSpPr>
          <p:cNvPr name="Freeform 11" id="11"/>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t="0" r="-63" b="0"/>
            </a:stretch>
          </a:blipFill>
        </p:spPr>
      </p:sp>
      <p:sp>
        <p:nvSpPr>
          <p:cNvPr name="TextBox 13" id="13"/>
          <p:cNvSpPr txBox="true"/>
          <p:nvPr/>
        </p:nvSpPr>
        <p:spPr>
          <a:xfrm rot="0">
            <a:off x="747221" y="739967"/>
            <a:ext cx="16441834" cy="1898965"/>
          </a:xfrm>
          <a:prstGeom prst="rect">
            <a:avLst/>
          </a:prstGeom>
        </p:spPr>
        <p:txBody>
          <a:bodyPr anchor="t" rtlCol="false" tIns="0" lIns="0" bIns="0" rIns="0">
            <a:spAutoFit/>
          </a:bodyPr>
          <a:lstStyle/>
          <a:p>
            <a:pPr algn="l">
              <a:lnSpc>
                <a:spcPts val="4454"/>
              </a:lnSpc>
            </a:pPr>
            <a:r>
              <a:rPr lang="en-US" sz="4053" spc="-117">
                <a:solidFill>
                  <a:srgbClr val="6EA3C5"/>
                </a:solidFill>
                <a:latin typeface="Baloo"/>
                <a:ea typeface="Baloo"/>
                <a:cs typeface="Baloo"/>
                <a:sym typeface="Baloo"/>
              </a:rPr>
              <a:t>REKONSILIASI PEREDARAN USAHA DAN PENGHASILAN LAINNYA DENGAN DPP PPN KELUARAN DAN DPP PPH YANG DIPOTONG/DIPUNGUT</a:t>
            </a:r>
          </a:p>
          <a:p>
            <a:pPr algn="l">
              <a:lnSpc>
                <a:spcPts val="5998"/>
              </a:lnSpc>
            </a:pPr>
          </a:p>
        </p:txBody>
      </p:sp>
      <p:sp>
        <p:nvSpPr>
          <p:cNvPr name="TextBox 14" id="14"/>
          <p:cNvSpPr txBox="true"/>
          <p:nvPr/>
        </p:nvSpPr>
        <p:spPr>
          <a:xfrm rot="0">
            <a:off x="1351128" y="2200235"/>
            <a:ext cx="15041103" cy="6566137"/>
          </a:xfrm>
          <a:prstGeom prst="rect">
            <a:avLst/>
          </a:prstGeom>
        </p:spPr>
        <p:txBody>
          <a:bodyPr anchor="t" rtlCol="false" tIns="0" lIns="0" bIns="0" rIns="0">
            <a:spAutoFit/>
          </a:bodyPr>
          <a:lstStyle/>
          <a:p>
            <a:pPr algn="just" marL="618699" indent="-309350" lvl="1">
              <a:lnSpc>
                <a:spcPts val="4011"/>
              </a:lnSpc>
              <a:buFont typeface="Arial"/>
              <a:buChar char="•"/>
            </a:pPr>
            <a:r>
              <a:rPr lang="en-US" b="true" sz="2865">
                <a:solidFill>
                  <a:srgbClr val="000000"/>
                </a:solidFill>
                <a:latin typeface="Arimo Bold"/>
                <a:ea typeface="Arimo Bold"/>
                <a:cs typeface="Arimo Bold"/>
                <a:sym typeface="Arimo Bold"/>
              </a:rPr>
              <a:t>Dalam hal peredaran usaha sebagaimana tercantum pada PPh Badan lebih kecil dibandingkan dengan penyerahan BKP dan/atau JKP sebagaimana tercantum pada SPM PPN, maka terdapat kemungkinan bahwa Wajib Pajak belum melaporkan sebagian dari penghasilannya di PPN. </a:t>
            </a:r>
          </a:p>
          <a:p>
            <a:pPr algn="just" marL="618699" indent="-309350" lvl="1">
              <a:lnSpc>
                <a:spcPts val="4011"/>
              </a:lnSpc>
              <a:buFont typeface="Arial"/>
              <a:buChar char="•"/>
            </a:pPr>
            <a:r>
              <a:rPr lang="en-US" b="true" sz="2865">
                <a:solidFill>
                  <a:srgbClr val="000000"/>
                </a:solidFill>
                <a:latin typeface="Arimo Bold"/>
                <a:ea typeface="Arimo Bold"/>
                <a:cs typeface="Arimo Bold"/>
                <a:sym typeface="Arimo Bold"/>
              </a:rPr>
              <a:t>penghasilan yang tidak tercatat atau tidak dilaporkan dalam perhitungan PPN, yang menyebabkan ketidakcocokan antara penghasilan yang dilaporkan dalam SPT PPh Badan dan transaksi yang tercatat dalam SPM PPN. </a:t>
            </a:r>
          </a:p>
          <a:p>
            <a:pPr algn="just" marL="618699" indent="-309350" lvl="1">
              <a:lnSpc>
                <a:spcPts val="4011"/>
              </a:lnSpc>
              <a:buFont typeface="Arial"/>
              <a:buChar char="•"/>
            </a:pPr>
            <a:r>
              <a:rPr lang="en-US" b="true" sz="2865">
                <a:solidFill>
                  <a:srgbClr val="000000"/>
                </a:solidFill>
                <a:latin typeface="Arimo Bold"/>
                <a:ea typeface="Arimo Bold"/>
                <a:cs typeface="Arimo Bold"/>
                <a:sym typeface="Arimo Bold"/>
              </a:rPr>
              <a:t>penghasilan yang tidak tercatat atau tidak dilaporkan dalam perhitungan PPN, yang menyebabkan ketidakcocokan antara penghasilan yang dilaporkan dalam SPT PPh Badan dan transaksi yang tercatat dalam SPM PPN. </a:t>
            </a:r>
          </a:p>
          <a:p>
            <a:pPr algn="just" marL="618699" indent="-309350" lvl="1">
              <a:lnSpc>
                <a:spcPts val="4011"/>
              </a:lnSpc>
              <a:buFont typeface="Arial"/>
              <a:buChar char="•"/>
            </a:pPr>
            <a:r>
              <a:rPr lang="en-US" b="true" sz="2865">
                <a:solidFill>
                  <a:srgbClr val="000000"/>
                </a:solidFill>
                <a:latin typeface="Arimo Bold"/>
                <a:ea typeface="Arimo Bold"/>
                <a:cs typeface="Arimo Bold"/>
                <a:sym typeface="Arimo Bold"/>
              </a:rPr>
              <a:t>penghasilan yang tidak tercatat atau tidak dilaporkan dalam perhitungan PPN, yang menyebabkan ketidakcocokan antara penghasilan yang dilaporkan dalam SPT PPh Badan dan transaksi yang tercatat dalam SPM PPN. </a:t>
            </a:r>
          </a:p>
        </p:txBody>
      </p:sp>
    </p:spTree>
  </p:cSld>
  <p:clrMapOvr>
    <a:masterClrMapping/>
  </p:clrMapOvr>
  <p:transition spd="fast">
    <p:fade/>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6EA3C5"/>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3" id="3"/>
          <p:cNvSpPr/>
          <p:nvPr/>
        </p:nvSpPr>
        <p:spPr>
          <a:xfrm flipH="false" flipV="false" rot="0">
            <a:off x="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4" id="4"/>
          <p:cNvSpPr/>
          <p:nvPr/>
        </p:nvSpPr>
        <p:spPr>
          <a:xfrm flipH="false" flipV="false" rot="5101567">
            <a:off x="-1417008" y="7556339"/>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grpSp>
        <p:nvGrpSpPr>
          <p:cNvPr name="Group 5" id="5"/>
          <p:cNvGrpSpPr/>
          <p:nvPr/>
        </p:nvGrpSpPr>
        <p:grpSpPr>
          <a:xfrm rot="0">
            <a:off x="16045421" y="7180118"/>
            <a:ext cx="3842779" cy="4135582"/>
            <a:chOff x="0" y="0"/>
            <a:chExt cx="5123705" cy="5514109"/>
          </a:xfrm>
        </p:grpSpPr>
        <p:sp>
          <p:nvSpPr>
            <p:cNvPr name="Freeform 6" id="6"/>
            <p:cNvSpPr/>
            <p:nvPr/>
          </p:nvSpPr>
          <p:spPr>
            <a:xfrm flipH="false" flipV="false" rot="0">
              <a:off x="0" y="0"/>
              <a:ext cx="5123688" cy="5514086"/>
            </a:xfrm>
            <a:custGeom>
              <a:avLst/>
              <a:gdLst/>
              <a:ahLst/>
              <a:cxnLst/>
              <a:rect r="r" b="b" t="t" l="l"/>
              <a:pathLst>
                <a:path h="5514086" w="5123688">
                  <a:moveTo>
                    <a:pt x="0" y="27686"/>
                  </a:moveTo>
                  <a:lnTo>
                    <a:pt x="3045587" y="0"/>
                  </a:lnTo>
                  <a:lnTo>
                    <a:pt x="5123688" y="5514086"/>
                  </a:lnTo>
                  <a:lnTo>
                    <a:pt x="0" y="5514086"/>
                  </a:lnTo>
                  <a:lnTo>
                    <a:pt x="0" y="27686"/>
                  </a:lnTo>
                  <a:close/>
                </a:path>
              </a:pathLst>
            </a:custGeom>
            <a:blipFill>
              <a:blip r:embed="rId6"/>
              <a:stretch>
                <a:fillRect l="0" t="-2035" r="0" b="-2035"/>
              </a:stretch>
            </a:blipFill>
          </p:spPr>
        </p:sp>
      </p:grpSp>
      <p:sp>
        <p:nvSpPr>
          <p:cNvPr name="Freeform 7" id="7"/>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9">
              <a:extLst>
                <a:ext uri="{96DAC541-7B7A-43D3-8B79-37D633B846F1}">
                  <asvg:svgBlip xmlns:asvg="http://schemas.microsoft.com/office/drawing/2016/SVG/main" r:embed="rId10"/>
                </a:ext>
              </a:extLst>
            </a:blip>
            <a:stretch>
              <a:fillRect l="-63" t="0" r="-63" b="0"/>
            </a:stretch>
          </a:blipFill>
        </p:spPr>
      </p:sp>
      <p:sp>
        <p:nvSpPr>
          <p:cNvPr name="TextBox 9" id="9"/>
          <p:cNvSpPr txBox="true"/>
          <p:nvPr/>
        </p:nvSpPr>
        <p:spPr>
          <a:xfrm rot="0">
            <a:off x="1028700" y="1968067"/>
            <a:ext cx="15363532" cy="8318933"/>
          </a:xfrm>
          <a:prstGeom prst="rect">
            <a:avLst/>
          </a:prstGeom>
        </p:spPr>
        <p:txBody>
          <a:bodyPr anchor="t" rtlCol="false" tIns="0" lIns="0" bIns="0" rIns="0">
            <a:spAutoFit/>
          </a:bodyPr>
          <a:lstStyle/>
          <a:p>
            <a:pPr algn="just">
              <a:lnSpc>
                <a:spcPts val="3476"/>
              </a:lnSpc>
            </a:pPr>
            <a:r>
              <a:rPr lang="en-US" sz="2482" b="true">
                <a:solidFill>
                  <a:srgbClr val="000000"/>
                </a:solidFill>
                <a:latin typeface="Arimo Bold"/>
                <a:ea typeface="Arimo Bold"/>
                <a:cs typeface="Arimo Bold"/>
                <a:sym typeface="Arimo Bold"/>
              </a:rPr>
              <a:t>Hal-hal yang Menyebabkan Perbedaan Pencatatan Peredaran Usaha pada SPT Badan dan Penyerahan BKP dan JKP pada SPM PPN (Reconciling Items), yaitu:</a:t>
            </a:r>
          </a:p>
          <a:p>
            <a:pPr algn="just" marL="536067" indent="-268034" lvl="1">
              <a:lnSpc>
                <a:spcPts val="3476"/>
              </a:lnSpc>
              <a:buFont typeface="Arial"/>
              <a:buChar char="•"/>
            </a:pPr>
            <a:r>
              <a:rPr lang="en-US" b="true" sz="2482">
                <a:solidFill>
                  <a:srgbClr val="000000"/>
                </a:solidFill>
                <a:latin typeface="Arimo Bold"/>
                <a:ea typeface="Arimo Bold"/>
                <a:cs typeface="Arimo Bold"/>
                <a:sym typeface="Arimo Bold"/>
              </a:rPr>
              <a:t>Terdapat penghasilan yang diakui pada PPh Badan namun bukan objek PPN, seperti bunga, dividen, pendapatan selisih kurs.</a:t>
            </a:r>
          </a:p>
          <a:p>
            <a:pPr algn="just" marL="536067" indent="-268034" lvl="1">
              <a:lnSpc>
                <a:spcPts val="3476"/>
              </a:lnSpc>
              <a:buFont typeface="Arial"/>
              <a:buChar char="•"/>
            </a:pPr>
            <a:r>
              <a:rPr lang="en-US" b="true" sz="2482">
                <a:solidFill>
                  <a:srgbClr val="000000"/>
                </a:solidFill>
                <a:latin typeface="Arimo Bold"/>
                <a:ea typeface="Arimo Bold"/>
                <a:cs typeface="Arimo Bold"/>
                <a:sym typeface="Arimo Bold"/>
              </a:rPr>
              <a:t>Terdapat nota retur pajak keluaran yang beda waktu.</a:t>
            </a:r>
          </a:p>
          <a:p>
            <a:pPr algn="just" marL="536067" indent="-268034" lvl="1">
              <a:lnSpc>
                <a:spcPts val="3476"/>
              </a:lnSpc>
              <a:buFont typeface="Arial"/>
              <a:buChar char="•"/>
            </a:pPr>
            <a:r>
              <a:rPr lang="en-US" b="true" sz="2482">
                <a:solidFill>
                  <a:srgbClr val="000000"/>
                </a:solidFill>
                <a:latin typeface="Arimo Bold"/>
                <a:ea typeface="Arimo Bold"/>
                <a:cs typeface="Arimo Bold"/>
                <a:sym typeface="Arimo Bold"/>
              </a:rPr>
              <a:t>Selisih kurs atas penggunaan mata uang asing, dimana biasanya penjualan yang dicatat pada buku besar menggunakan kurs yang ditetapkan perusahaan, dan nilai penyerahan BKP dan JKP pada SPM PPN menggunakan kurs KMK.</a:t>
            </a:r>
          </a:p>
          <a:p>
            <a:pPr algn="just" marL="536067" indent="-268034" lvl="1">
              <a:lnSpc>
                <a:spcPts val="3476"/>
              </a:lnSpc>
              <a:buFont typeface="Arial"/>
              <a:buChar char="•"/>
            </a:pPr>
            <a:r>
              <a:rPr lang="en-US" b="true" sz="2482">
                <a:solidFill>
                  <a:srgbClr val="000000"/>
                </a:solidFill>
                <a:latin typeface="Arimo Bold"/>
                <a:ea typeface="Arimo Bold"/>
                <a:cs typeface="Arimo Bold"/>
                <a:sym typeface="Arimo Bold"/>
              </a:rPr>
              <a:t>Terdapat penghasilan yang diakui sebagai penyerahan BKP dan/atau JKP namun bukan objek PPh, melainkan merupakan biaya, seperti pemakaian sendiri, penyerahan antar cabang, pemberian cuma-cuma.</a:t>
            </a:r>
          </a:p>
          <a:p>
            <a:pPr algn="just" marL="536067" indent="-268034" lvl="1">
              <a:lnSpc>
                <a:spcPts val="3476"/>
              </a:lnSpc>
              <a:buFont typeface="Arial"/>
              <a:buChar char="•"/>
            </a:pPr>
            <a:r>
              <a:rPr lang="en-US" b="true" sz="2482">
                <a:solidFill>
                  <a:srgbClr val="000000"/>
                </a:solidFill>
                <a:latin typeface="Arimo Bold"/>
                <a:ea typeface="Arimo Bold"/>
                <a:cs typeface="Arimo Bold"/>
                <a:sym typeface="Arimo Bold"/>
              </a:rPr>
              <a:t>Terdapat penjualan aset yang dikenakan PPN (PPN Pasal 16D), namun dicatat laba/rugi atas penjualan aset pada Laporan Keuangan Laba Rugi Wajib Pajak.</a:t>
            </a:r>
          </a:p>
          <a:p>
            <a:pPr algn="just" marL="536067" indent="-268034" lvl="1">
              <a:lnSpc>
                <a:spcPts val="3476"/>
              </a:lnSpc>
              <a:buFont typeface="Arial"/>
              <a:buChar char="•"/>
            </a:pPr>
            <a:r>
              <a:rPr lang="en-US" b="true" sz="2482">
                <a:solidFill>
                  <a:srgbClr val="000000"/>
                </a:solidFill>
                <a:latin typeface="Arimo Bold"/>
                <a:ea typeface="Arimo Bold"/>
                <a:cs typeface="Arimo Bold"/>
                <a:sym typeface="Arimo Bold"/>
              </a:rPr>
              <a:t>Uang muka penjualan yang telah diakui sebagai objek PPN namun masih dilaporkan di neraca pada SPT PPh Badan.</a:t>
            </a:r>
          </a:p>
          <a:p>
            <a:pPr algn="just" marL="536067" indent="-268034" lvl="1">
              <a:lnSpc>
                <a:spcPts val="3476"/>
              </a:lnSpc>
              <a:buFont typeface="Arial"/>
              <a:buChar char="•"/>
            </a:pPr>
            <a:r>
              <a:rPr lang="en-US" b="true" sz="2482">
                <a:solidFill>
                  <a:srgbClr val="000000"/>
                </a:solidFill>
                <a:latin typeface="Arimo Bold"/>
                <a:ea typeface="Arimo Bold"/>
                <a:cs typeface="Arimo Bold"/>
                <a:sym typeface="Arimo Bold"/>
              </a:rPr>
              <a:t>Terdapat penyerahan BKP dan JKP yang dicatat pada penghasilan lain-lain pada SPT Badan.</a:t>
            </a:r>
          </a:p>
          <a:p>
            <a:pPr algn="just">
              <a:lnSpc>
                <a:spcPts val="3476"/>
              </a:lnSpc>
            </a:pPr>
          </a:p>
          <a:p>
            <a:pPr algn="just">
              <a:lnSpc>
                <a:spcPts val="3476"/>
              </a:lnSpc>
            </a:pPr>
          </a:p>
          <a:p>
            <a:pPr algn="just">
              <a:lnSpc>
                <a:spcPts val="3476"/>
              </a:lnSpc>
            </a:pPr>
          </a:p>
        </p:txBody>
      </p:sp>
      <p:sp>
        <p:nvSpPr>
          <p:cNvPr name="TextBox 10" id="10"/>
          <p:cNvSpPr txBox="true"/>
          <p:nvPr/>
        </p:nvSpPr>
        <p:spPr>
          <a:xfrm rot="0">
            <a:off x="747221" y="739967"/>
            <a:ext cx="16441834" cy="1898965"/>
          </a:xfrm>
          <a:prstGeom prst="rect">
            <a:avLst/>
          </a:prstGeom>
        </p:spPr>
        <p:txBody>
          <a:bodyPr anchor="t" rtlCol="false" tIns="0" lIns="0" bIns="0" rIns="0">
            <a:spAutoFit/>
          </a:bodyPr>
          <a:lstStyle/>
          <a:p>
            <a:pPr algn="l">
              <a:lnSpc>
                <a:spcPts val="4454"/>
              </a:lnSpc>
            </a:pPr>
            <a:r>
              <a:rPr lang="en-US" sz="4053" spc="-117">
                <a:solidFill>
                  <a:srgbClr val="6EA3C5"/>
                </a:solidFill>
                <a:latin typeface="Baloo"/>
                <a:ea typeface="Baloo"/>
                <a:cs typeface="Baloo"/>
                <a:sym typeface="Baloo"/>
              </a:rPr>
              <a:t>REKONSILIASI PEREDARAN USAHA DAN PENGHASILAN LAINNYA DENGAN DPP PPN KELUARAN DAN DPP PPH YANG DIPOTONG/DIPUNGUT</a:t>
            </a:r>
          </a:p>
          <a:p>
            <a:pPr algn="l">
              <a:lnSpc>
                <a:spcPts val="5998"/>
              </a:lnSpc>
            </a:pPr>
          </a:p>
        </p:txBody>
      </p:sp>
    </p:spTree>
  </p:cSld>
  <p:clrMapOvr>
    <a:masterClrMapping/>
  </p:clrMapOvr>
  <p:transition spd="fast">
    <p:fade/>
  </p:transition>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3" id="3"/>
          <p:cNvSpPr/>
          <p:nvPr/>
        </p:nvSpPr>
        <p:spPr>
          <a:xfrm flipH="false" flipV="false" rot="0">
            <a:off x="12170794"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4" id="4"/>
          <p:cNvSpPr/>
          <p:nvPr/>
        </p:nvSpPr>
        <p:spPr>
          <a:xfrm flipH="false" flipV="false" rot="0">
            <a:off x="12170794"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5" id="5"/>
          <p:cNvSpPr/>
          <p:nvPr/>
        </p:nvSpPr>
        <p:spPr>
          <a:xfrm flipH="false" flipV="false" rot="0">
            <a:off x="6084061" y="0"/>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6" id="6"/>
          <p:cNvSpPr/>
          <p:nvPr/>
        </p:nvSpPr>
        <p:spPr>
          <a:xfrm flipH="false" flipV="false" rot="0">
            <a:off x="0"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7" id="7"/>
          <p:cNvSpPr/>
          <p:nvPr/>
        </p:nvSpPr>
        <p:spPr>
          <a:xfrm flipH="false" flipV="false" rot="0">
            <a:off x="6084061" y="6086762"/>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8" id="8"/>
          <p:cNvSpPr/>
          <p:nvPr/>
        </p:nvSpPr>
        <p:spPr>
          <a:xfrm flipH="false" flipV="false" rot="5101567">
            <a:off x="-1337062" y="7179890"/>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9" id="9"/>
          <p:cNvSpPr/>
          <p:nvPr/>
        </p:nvSpPr>
        <p:spPr>
          <a:xfrm flipH="false" flipV="false" rot="0">
            <a:off x="2555187" y="2215878"/>
            <a:ext cx="13610994" cy="6134046"/>
          </a:xfrm>
          <a:custGeom>
            <a:avLst/>
            <a:gdLst/>
            <a:ahLst/>
            <a:cxnLst/>
            <a:rect r="r" b="b" t="t" l="l"/>
            <a:pathLst>
              <a:path h="6134046" w="13610994">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6166182" y="6787876"/>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t="0" r="-1094" b="0"/>
            </a:stretch>
          </a:blipFill>
        </p:spPr>
      </p:sp>
      <p:sp>
        <p:nvSpPr>
          <p:cNvPr name="Freeform 11" id="11"/>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t="0" r="-63" b="0"/>
            </a:stretch>
          </a:blipFill>
        </p:spPr>
      </p:sp>
      <p:sp>
        <p:nvSpPr>
          <p:cNvPr name="TextBox 13" id="13"/>
          <p:cNvSpPr txBox="true"/>
          <p:nvPr/>
        </p:nvSpPr>
        <p:spPr>
          <a:xfrm rot="0">
            <a:off x="747221" y="739967"/>
            <a:ext cx="15987070" cy="1898965"/>
          </a:xfrm>
          <a:prstGeom prst="rect">
            <a:avLst/>
          </a:prstGeom>
        </p:spPr>
        <p:txBody>
          <a:bodyPr anchor="t" rtlCol="false" tIns="0" lIns="0" bIns="0" rIns="0">
            <a:spAutoFit/>
          </a:bodyPr>
          <a:lstStyle/>
          <a:p>
            <a:pPr algn="ctr">
              <a:lnSpc>
                <a:spcPts val="4454"/>
              </a:lnSpc>
            </a:pPr>
            <a:r>
              <a:rPr lang="en-US" sz="4053" spc="-117">
                <a:solidFill>
                  <a:srgbClr val="6EA3C5"/>
                </a:solidFill>
                <a:latin typeface="Baloo"/>
                <a:ea typeface="Baloo"/>
                <a:cs typeface="Baloo"/>
                <a:sym typeface="Baloo"/>
              </a:rPr>
              <a:t>BERBAGAI PENGUJIAN UNTUK MENGUJI KEBENARAN PERHITUNGAN PEREDARAN USAHA</a:t>
            </a:r>
          </a:p>
          <a:p>
            <a:pPr algn="l">
              <a:lnSpc>
                <a:spcPts val="5998"/>
              </a:lnSpc>
            </a:pPr>
          </a:p>
        </p:txBody>
      </p:sp>
      <p:sp>
        <p:nvSpPr>
          <p:cNvPr name="TextBox 14" id="14"/>
          <p:cNvSpPr txBox="true"/>
          <p:nvPr/>
        </p:nvSpPr>
        <p:spPr>
          <a:xfrm rot="0">
            <a:off x="1351128" y="2200235"/>
            <a:ext cx="15041103" cy="8142207"/>
          </a:xfrm>
          <a:prstGeom prst="rect">
            <a:avLst/>
          </a:prstGeom>
        </p:spPr>
        <p:txBody>
          <a:bodyPr anchor="t" rtlCol="false" tIns="0" lIns="0" bIns="0" rIns="0">
            <a:spAutoFit/>
          </a:bodyPr>
          <a:lstStyle/>
          <a:p>
            <a:pPr algn="just">
              <a:lnSpc>
                <a:spcPts val="4291"/>
              </a:lnSpc>
            </a:pPr>
            <a:r>
              <a:rPr lang="en-US" sz="3065" b="true">
                <a:solidFill>
                  <a:srgbClr val="000000"/>
                </a:solidFill>
                <a:latin typeface="Arimo Bold"/>
                <a:ea typeface="Arimo Bold"/>
                <a:cs typeface="Arimo Bold"/>
                <a:sym typeface="Arimo Bold"/>
              </a:rPr>
              <a:t>Dalam hal Wajib Pajak akan diperiksa, ada baiknya Wajib Pajak mempersiapkan pengujian standar, kertas kerja terkait, dan dokumen tambahan sehingga dapat mengetahui terlebih dahulu jika terdapat kesalahan yang dapat dikoreksi dan mengkoreksinya sebelum pemeriksaan pajak berlangsung. </a:t>
            </a:r>
          </a:p>
          <a:p>
            <a:pPr algn="just">
              <a:lnSpc>
                <a:spcPts val="4291"/>
              </a:lnSpc>
            </a:pPr>
          </a:p>
          <a:p>
            <a:pPr algn="just">
              <a:lnSpc>
                <a:spcPts val="4291"/>
              </a:lnSpc>
            </a:pPr>
            <a:r>
              <a:rPr lang="en-US" sz="3065" b="true">
                <a:solidFill>
                  <a:srgbClr val="000000"/>
                </a:solidFill>
                <a:latin typeface="Arimo Bold"/>
                <a:ea typeface="Arimo Bold"/>
                <a:cs typeface="Arimo Bold"/>
                <a:sym typeface="Arimo Bold"/>
              </a:rPr>
              <a:t>Tujuan akhirnya adalah untuk meminimalisir penalti jika memang terdapat kesalahan Wajib Pajak yang mengakibatkan terdapat pajak kurang bayar.</a:t>
            </a:r>
          </a:p>
          <a:p>
            <a:pPr algn="just">
              <a:lnSpc>
                <a:spcPts val="4291"/>
              </a:lnSpc>
            </a:pPr>
          </a:p>
          <a:p>
            <a:pPr algn="just">
              <a:lnSpc>
                <a:spcPts val="4291"/>
              </a:lnSpc>
            </a:pPr>
            <a:r>
              <a:rPr lang="en-US" sz="3065" b="true">
                <a:solidFill>
                  <a:srgbClr val="000000"/>
                </a:solidFill>
                <a:latin typeface="Arimo Bold"/>
                <a:ea typeface="Arimo Bold"/>
                <a:cs typeface="Arimo Bold"/>
                <a:sym typeface="Arimo Bold"/>
              </a:rPr>
              <a:t>A. </a:t>
            </a:r>
            <a:r>
              <a:rPr lang="en-US" sz="3065" b="true">
                <a:solidFill>
                  <a:srgbClr val="000000"/>
                </a:solidFill>
                <a:latin typeface="Arimo Bold"/>
                <a:ea typeface="Arimo Bold"/>
                <a:cs typeface="Arimo Bold"/>
                <a:sym typeface="Arimo Bold"/>
              </a:rPr>
              <a:t>Pengujian Dokumen, dengan melakukan pemeriksaan dan pengecekan dokumen secara sampling untuk mengetahui dan mengecek kebenaran nilai uang dan barang.</a:t>
            </a:r>
          </a:p>
          <a:p>
            <a:pPr algn="just">
              <a:lnSpc>
                <a:spcPts val="4291"/>
              </a:lnSpc>
            </a:pPr>
          </a:p>
          <a:p>
            <a:pPr algn="just">
              <a:lnSpc>
                <a:spcPts val="4291"/>
              </a:lnSpc>
            </a:pPr>
          </a:p>
          <a:p>
            <a:pPr algn="just">
              <a:lnSpc>
                <a:spcPts val="4291"/>
              </a:lnSpc>
            </a:pPr>
          </a:p>
          <a:p>
            <a:pPr algn="just">
              <a:lnSpc>
                <a:spcPts val="4291"/>
              </a:lnSpc>
            </a:pPr>
          </a:p>
        </p:txBody>
      </p:sp>
    </p:spTree>
  </p:cSld>
  <p:clrMapOvr>
    <a:masterClrMapping/>
  </p:clrMapOvr>
  <p:transition spd="fast">
    <p:fade/>
  </p:transition>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6EA3C5"/>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3" id="3"/>
          <p:cNvSpPr/>
          <p:nvPr/>
        </p:nvSpPr>
        <p:spPr>
          <a:xfrm flipH="false" flipV="false" rot="0">
            <a:off x="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4" id="4"/>
          <p:cNvSpPr/>
          <p:nvPr/>
        </p:nvSpPr>
        <p:spPr>
          <a:xfrm flipH="false" flipV="false" rot="5101567">
            <a:off x="-1417008" y="7556339"/>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grpSp>
        <p:nvGrpSpPr>
          <p:cNvPr name="Group 5" id="5"/>
          <p:cNvGrpSpPr/>
          <p:nvPr/>
        </p:nvGrpSpPr>
        <p:grpSpPr>
          <a:xfrm rot="0">
            <a:off x="16045421" y="7180118"/>
            <a:ext cx="3842779" cy="4135582"/>
            <a:chOff x="0" y="0"/>
            <a:chExt cx="5123705" cy="5514109"/>
          </a:xfrm>
        </p:grpSpPr>
        <p:sp>
          <p:nvSpPr>
            <p:cNvPr name="Freeform 6" id="6"/>
            <p:cNvSpPr/>
            <p:nvPr/>
          </p:nvSpPr>
          <p:spPr>
            <a:xfrm flipH="false" flipV="false" rot="0">
              <a:off x="0" y="0"/>
              <a:ext cx="5123688" cy="5514086"/>
            </a:xfrm>
            <a:custGeom>
              <a:avLst/>
              <a:gdLst/>
              <a:ahLst/>
              <a:cxnLst/>
              <a:rect r="r" b="b" t="t" l="l"/>
              <a:pathLst>
                <a:path h="5514086" w="5123688">
                  <a:moveTo>
                    <a:pt x="0" y="27686"/>
                  </a:moveTo>
                  <a:lnTo>
                    <a:pt x="3045587" y="0"/>
                  </a:lnTo>
                  <a:lnTo>
                    <a:pt x="5123688" y="5514086"/>
                  </a:lnTo>
                  <a:lnTo>
                    <a:pt x="0" y="5514086"/>
                  </a:lnTo>
                  <a:lnTo>
                    <a:pt x="0" y="27686"/>
                  </a:lnTo>
                  <a:close/>
                </a:path>
              </a:pathLst>
            </a:custGeom>
            <a:blipFill>
              <a:blip r:embed="rId6"/>
              <a:stretch>
                <a:fillRect l="0" t="-2035" r="0" b="-2035"/>
              </a:stretch>
            </a:blipFill>
          </p:spPr>
        </p:sp>
      </p:grpSp>
      <p:sp>
        <p:nvSpPr>
          <p:cNvPr name="Freeform 7" id="7"/>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9">
              <a:extLst>
                <a:ext uri="{96DAC541-7B7A-43D3-8B79-37D633B846F1}">
                  <asvg:svgBlip xmlns:asvg="http://schemas.microsoft.com/office/drawing/2016/SVG/main" r:embed="rId10"/>
                </a:ext>
              </a:extLst>
            </a:blip>
            <a:stretch>
              <a:fillRect l="-63" t="0" r="-63" b="0"/>
            </a:stretch>
          </a:blipFill>
        </p:spPr>
      </p:sp>
      <p:sp>
        <p:nvSpPr>
          <p:cNvPr name="TextBox 9" id="9"/>
          <p:cNvSpPr txBox="true"/>
          <p:nvPr/>
        </p:nvSpPr>
        <p:spPr>
          <a:xfrm rot="0">
            <a:off x="747221" y="739967"/>
            <a:ext cx="15987070" cy="1898965"/>
          </a:xfrm>
          <a:prstGeom prst="rect">
            <a:avLst/>
          </a:prstGeom>
        </p:spPr>
        <p:txBody>
          <a:bodyPr anchor="t" rtlCol="false" tIns="0" lIns="0" bIns="0" rIns="0">
            <a:spAutoFit/>
          </a:bodyPr>
          <a:lstStyle/>
          <a:p>
            <a:pPr algn="ctr">
              <a:lnSpc>
                <a:spcPts val="4454"/>
              </a:lnSpc>
            </a:pPr>
            <a:r>
              <a:rPr lang="en-US" sz="4053" spc="-117">
                <a:solidFill>
                  <a:srgbClr val="6EA3C5"/>
                </a:solidFill>
                <a:latin typeface="Baloo"/>
                <a:ea typeface="Baloo"/>
                <a:cs typeface="Baloo"/>
                <a:sym typeface="Baloo"/>
              </a:rPr>
              <a:t>BERBAGAI PENGUJIAN UNTUK MENGUJI KEBENARAN PERHITUNGAN PEREDARAN USAHA</a:t>
            </a:r>
          </a:p>
          <a:p>
            <a:pPr algn="l">
              <a:lnSpc>
                <a:spcPts val="5998"/>
              </a:lnSpc>
            </a:pPr>
          </a:p>
        </p:txBody>
      </p:sp>
      <p:sp>
        <p:nvSpPr>
          <p:cNvPr name="TextBox 10" id="10"/>
          <p:cNvSpPr txBox="true"/>
          <p:nvPr/>
        </p:nvSpPr>
        <p:spPr>
          <a:xfrm rot="0">
            <a:off x="1220205" y="2037820"/>
            <a:ext cx="15041103" cy="4546837"/>
          </a:xfrm>
          <a:prstGeom prst="rect">
            <a:avLst/>
          </a:prstGeom>
        </p:spPr>
        <p:txBody>
          <a:bodyPr anchor="t" rtlCol="false" tIns="0" lIns="0" bIns="0" rIns="0">
            <a:spAutoFit/>
          </a:bodyPr>
          <a:lstStyle/>
          <a:p>
            <a:pPr algn="just">
              <a:lnSpc>
                <a:spcPts val="4011"/>
              </a:lnSpc>
            </a:pPr>
            <a:r>
              <a:rPr lang="en-US" sz="2865" b="true">
                <a:solidFill>
                  <a:srgbClr val="000000"/>
                </a:solidFill>
                <a:latin typeface="Arimo Bold"/>
                <a:ea typeface="Arimo Bold"/>
                <a:cs typeface="Arimo Bold"/>
                <a:sym typeface="Arimo Bold"/>
              </a:rPr>
              <a:t>B. Uji Arus Uang, dilakukan dengan melakukan rekonsiliasi antara penerimaan pada bank atau kas dengan penjualan atau peredaran usaha Wajib Pajak. Namun perlu diingat bahwa nilai penerimaan mungkin tidak akan sama dengan nilai peredaran usaha karena nilai penerimaan telah dikurangi atau ditambahkan dengan biaya administrasi bank atau nilai pajak terutang/dipungut. Perbedaan juga dapat terjadi jika penjualan Wajib Pajak tidak murni berbasis cash basis. Selain melakukan rekonsiliasi, Wajib Pajak juga perlu melampirkan dokumen terkait seperti bank voucher, rekening koran, dan lain-lain.</a:t>
            </a:r>
          </a:p>
          <a:p>
            <a:pPr algn="just">
              <a:lnSpc>
                <a:spcPts val="4011"/>
              </a:lnSpc>
            </a:pPr>
          </a:p>
        </p:txBody>
      </p:sp>
      <p:sp>
        <p:nvSpPr>
          <p:cNvPr name="Freeform 11" id="11"/>
          <p:cNvSpPr/>
          <p:nvPr/>
        </p:nvSpPr>
        <p:spPr>
          <a:xfrm flipH="false" flipV="false" rot="0">
            <a:off x="4954653" y="5822567"/>
            <a:ext cx="9857516" cy="3119166"/>
          </a:xfrm>
          <a:custGeom>
            <a:avLst/>
            <a:gdLst/>
            <a:ahLst/>
            <a:cxnLst/>
            <a:rect r="r" b="b" t="t" l="l"/>
            <a:pathLst>
              <a:path h="3119166" w="9857516">
                <a:moveTo>
                  <a:pt x="0" y="0"/>
                </a:moveTo>
                <a:lnTo>
                  <a:pt x="9857516" y="0"/>
                </a:lnTo>
                <a:lnTo>
                  <a:pt x="9857516" y="3119165"/>
                </a:lnTo>
                <a:lnTo>
                  <a:pt x="0" y="3119165"/>
                </a:lnTo>
                <a:lnTo>
                  <a:pt x="0" y="0"/>
                </a:lnTo>
                <a:close/>
              </a:path>
            </a:pathLst>
          </a:custGeom>
          <a:blipFill>
            <a:blip r:embed="rId11"/>
            <a:stretch>
              <a:fillRect l="0" t="0" r="0" b="0"/>
            </a:stretch>
          </a:blipFill>
        </p:spPr>
      </p:sp>
    </p:spTree>
  </p:cSld>
  <p:clrMapOvr>
    <a:masterClrMapping/>
  </p:clrMapOvr>
  <p:transition spd="fast">
    <p:fade/>
  </p:transition>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3" id="3"/>
          <p:cNvSpPr/>
          <p:nvPr/>
        </p:nvSpPr>
        <p:spPr>
          <a:xfrm flipH="false" flipV="false" rot="0">
            <a:off x="12170794"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4" id="4"/>
          <p:cNvSpPr/>
          <p:nvPr/>
        </p:nvSpPr>
        <p:spPr>
          <a:xfrm flipH="false" flipV="false" rot="0">
            <a:off x="12170794"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5" id="5"/>
          <p:cNvSpPr/>
          <p:nvPr/>
        </p:nvSpPr>
        <p:spPr>
          <a:xfrm flipH="false" flipV="false" rot="0">
            <a:off x="6084061" y="0"/>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6" id="6"/>
          <p:cNvSpPr/>
          <p:nvPr/>
        </p:nvSpPr>
        <p:spPr>
          <a:xfrm flipH="false" flipV="false" rot="0">
            <a:off x="0"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7" id="7"/>
          <p:cNvSpPr/>
          <p:nvPr/>
        </p:nvSpPr>
        <p:spPr>
          <a:xfrm flipH="false" flipV="false" rot="0">
            <a:off x="6084061" y="6086762"/>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8" id="8"/>
          <p:cNvSpPr/>
          <p:nvPr/>
        </p:nvSpPr>
        <p:spPr>
          <a:xfrm flipH="false" flipV="false" rot="5101567">
            <a:off x="-1337062" y="7179890"/>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9" id="9"/>
          <p:cNvSpPr/>
          <p:nvPr/>
        </p:nvSpPr>
        <p:spPr>
          <a:xfrm flipH="false" flipV="false" rot="0">
            <a:off x="2555187" y="2215878"/>
            <a:ext cx="13610994" cy="6134046"/>
          </a:xfrm>
          <a:custGeom>
            <a:avLst/>
            <a:gdLst/>
            <a:ahLst/>
            <a:cxnLst/>
            <a:rect r="r" b="b" t="t" l="l"/>
            <a:pathLst>
              <a:path h="6134046" w="13610994">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6166182" y="6787876"/>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t="0" r="-1094" b="0"/>
            </a:stretch>
          </a:blipFill>
        </p:spPr>
      </p:sp>
      <p:sp>
        <p:nvSpPr>
          <p:cNvPr name="Freeform 11" id="11"/>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t="0" r="-63" b="0"/>
            </a:stretch>
          </a:blipFill>
        </p:spPr>
      </p:sp>
      <p:sp>
        <p:nvSpPr>
          <p:cNvPr name="TextBox 13" id="13"/>
          <p:cNvSpPr txBox="true"/>
          <p:nvPr/>
        </p:nvSpPr>
        <p:spPr>
          <a:xfrm rot="0">
            <a:off x="747221" y="739967"/>
            <a:ext cx="15987070" cy="1898965"/>
          </a:xfrm>
          <a:prstGeom prst="rect">
            <a:avLst/>
          </a:prstGeom>
        </p:spPr>
        <p:txBody>
          <a:bodyPr anchor="t" rtlCol="false" tIns="0" lIns="0" bIns="0" rIns="0">
            <a:spAutoFit/>
          </a:bodyPr>
          <a:lstStyle/>
          <a:p>
            <a:pPr algn="ctr">
              <a:lnSpc>
                <a:spcPts val="4454"/>
              </a:lnSpc>
            </a:pPr>
            <a:r>
              <a:rPr lang="en-US" sz="4053" spc="-117">
                <a:solidFill>
                  <a:srgbClr val="6EA3C5"/>
                </a:solidFill>
                <a:latin typeface="Baloo"/>
                <a:ea typeface="Baloo"/>
                <a:cs typeface="Baloo"/>
                <a:sym typeface="Baloo"/>
              </a:rPr>
              <a:t>BERBAGAI PENGUJIAN UNTUK MENGUJI KEBENARAN PERHITUNGAN PEREDARAN USAHA</a:t>
            </a:r>
          </a:p>
          <a:p>
            <a:pPr algn="l">
              <a:lnSpc>
                <a:spcPts val="5998"/>
              </a:lnSpc>
            </a:pPr>
          </a:p>
        </p:txBody>
      </p:sp>
      <p:sp>
        <p:nvSpPr>
          <p:cNvPr name="TextBox 14" id="14"/>
          <p:cNvSpPr txBox="true"/>
          <p:nvPr/>
        </p:nvSpPr>
        <p:spPr>
          <a:xfrm rot="0">
            <a:off x="1155986" y="1858103"/>
            <a:ext cx="15363532" cy="8002659"/>
          </a:xfrm>
          <a:prstGeom prst="rect">
            <a:avLst/>
          </a:prstGeom>
        </p:spPr>
        <p:txBody>
          <a:bodyPr anchor="t" rtlCol="false" tIns="0" lIns="0" bIns="0" rIns="0">
            <a:spAutoFit/>
          </a:bodyPr>
          <a:lstStyle/>
          <a:p>
            <a:pPr algn="just">
              <a:lnSpc>
                <a:spcPts val="3058"/>
              </a:lnSpc>
            </a:pPr>
            <a:r>
              <a:rPr lang="en-US" sz="2184" b="true">
                <a:solidFill>
                  <a:srgbClr val="000000"/>
                </a:solidFill>
                <a:latin typeface="Arimo Bold"/>
                <a:ea typeface="Arimo Bold"/>
                <a:cs typeface="Arimo Bold"/>
                <a:sym typeface="Arimo Bold"/>
              </a:rPr>
              <a:t>C. Uji Arus Piutang, dalam pemeriksaan salah satu cara yang digunakan untuk menguji kebenaran peredaran usaha adalah uji arus piutang. Uji arus piutang ini dilakukan jika sebagian besar penjualan atau peredaran usaha berbasis kredit.</a:t>
            </a:r>
          </a:p>
          <a:p>
            <a:pPr algn="just">
              <a:lnSpc>
                <a:spcPts val="3058"/>
              </a:lnSpc>
            </a:pPr>
          </a:p>
          <a:p>
            <a:pPr algn="just">
              <a:lnSpc>
                <a:spcPts val="3058"/>
              </a:lnSpc>
            </a:pPr>
            <a:r>
              <a:rPr lang="en-US" sz="2184" b="true">
                <a:solidFill>
                  <a:srgbClr val="000000"/>
                </a:solidFill>
                <a:latin typeface="Arimo Bold"/>
                <a:ea typeface="Arimo Bold"/>
                <a:cs typeface="Arimo Bold"/>
                <a:sym typeface="Arimo Bold"/>
              </a:rPr>
              <a:t>Pelunasan                                                         =       XXX</a:t>
            </a:r>
          </a:p>
          <a:p>
            <a:pPr algn="just">
              <a:lnSpc>
                <a:spcPts val="3058"/>
              </a:lnSpc>
            </a:pPr>
            <a:r>
              <a:rPr lang="en-US" b="true" sz="2184" u="sng">
                <a:solidFill>
                  <a:srgbClr val="000000"/>
                </a:solidFill>
                <a:latin typeface="Arimo Bold"/>
                <a:ea typeface="Arimo Bold"/>
                <a:cs typeface="Arimo Bold"/>
                <a:sym typeface="Arimo Bold"/>
              </a:rPr>
              <a:t>Piutang Akhir                                                    =       XXX (+)</a:t>
            </a:r>
          </a:p>
          <a:p>
            <a:pPr algn="just">
              <a:lnSpc>
                <a:spcPts val="3058"/>
              </a:lnSpc>
            </a:pPr>
            <a:r>
              <a:rPr lang="en-US" sz="2184" b="true">
                <a:solidFill>
                  <a:srgbClr val="000000"/>
                </a:solidFill>
                <a:latin typeface="Arimo Bold"/>
                <a:ea typeface="Arimo Bold"/>
                <a:cs typeface="Arimo Bold"/>
                <a:sym typeface="Arimo Bold"/>
              </a:rPr>
              <a:t>Total                                                                   =       XXX</a:t>
            </a:r>
          </a:p>
          <a:p>
            <a:pPr algn="just">
              <a:lnSpc>
                <a:spcPts val="3058"/>
              </a:lnSpc>
            </a:pPr>
            <a:r>
              <a:rPr lang="en-US" b="true" sz="2184" u="sng">
                <a:solidFill>
                  <a:srgbClr val="000000"/>
                </a:solidFill>
                <a:latin typeface="Arimo Bold"/>
                <a:ea typeface="Arimo Bold"/>
                <a:cs typeface="Arimo Bold"/>
                <a:sym typeface="Arimo Bold"/>
              </a:rPr>
              <a:t>Piutang Awal                                                     =       XXX(-)</a:t>
            </a:r>
          </a:p>
          <a:p>
            <a:pPr algn="just">
              <a:lnSpc>
                <a:spcPts val="3058"/>
              </a:lnSpc>
            </a:pPr>
            <a:r>
              <a:rPr lang="en-US" sz="2184" b="true">
                <a:solidFill>
                  <a:srgbClr val="000000"/>
                </a:solidFill>
                <a:latin typeface="Arimo Bold"/>
                <a:ea typeface="Arimo Bold"/>
                <a:cs typeface="Arimo Bold"/>
                <a:sym typeface="Arimo Bold"/>
              </a:rPr>
              <a:t>Peredaran Usaha Menurut Uji Arus Piutang  =       XXX</a:t>
            </a:r>
          </a:p>
          <a:p>
            <a:pPr algn="just">
              <a:lnSpc>
                <a:spcPts val="3058"/>
              </a:lnSpc>
            </a:pPr>
            <a:r>
              <a:rPr lang="en-US" b="true" sz="2184" u="sng">
                <a:solidFill>
                  <a:srgbClr val="000000"/>
                </a:solidFill>
                <a:latin typeface="Arimo Bold"/>
                <a:ea typeface="Arimo Bold"/>
                <a:cs typeface="Arimo Bold"/>
                <a:sym typeface="Arimo Bold"/>
              </a:rPr>
              <a:t>Peredaran Usaha Menurut SPT Badan           =       XXX (-/+)</a:t>
            </a:r>
          </a:p>
          <a:p>
            <a:pPr algn="just">
              <a:lnSpc>
                <a:spcPts val="3058"/>
              </a:lnSpc>
            </a:pPr>
            <a:r>
              <a:rPr lang="en-US" sz="2184" b="true">
                <a:solidFill>
                  <a:srgbClr val="000000"/>
                </a:solidFill>
                <a:latin typeface="Arimo Bold"/>
                <a:ea typeface="Arimo Bold"/>
                <a:cs typeface="Arimo Bold"/>
                <a:sym typeface="Arimo Bold"/>
              </a:rPr>
              <a:t>Selisih                                                                =       XXX</a:t>
            </a:r>
          </a:p>
          <a:p>
            <a:pPr algn="just">
              <a:lnSpc>
                <a:spcPts val="3058"/>
              </a:lnSpc>
            </a:pPr>
          </a:p>
          <a:p>
            <a:pPr algn="just">
              <a:lnSpc>
                <a:spcPts val="3058"/>
              </a:lnSpc>
            </a:pPr>
            <a:r>
              <a:rPr lang="en-US" sz="2184" b="true">
                <a:solidFill>
                  <a:srgbClr val="000000"/>
                </a:solidFill>
                <a:latin typeface="Arimo Bold"/>
                <a:ea typeface="Arimo Bold"/>
                <a:cs typeface="Arimo Bold"/>
                <a:sym typeface="Arimo Bold"/>
              </a:rPr>
              <a:t>Hal-hal yang menyebabkan perbedaan peredaran usaha menurut uji arus piutang dan SPT Badan, yaitu:</a:t>
            </a:r>
          </a:p>
          <a:p>
            <a:pPr algn="just" marL="471676" indent="-235838" lvl="1">
              <a:lnSpc>
                <a:spcPts val="3058"/>
              </a:lnSpc>
              <a:buFont typeface="Arial"/>
              <a:buChar char="•"/>
            </a:pPr>
            <a:r>
              <a:rPr lang="en-US" b="true" sz="2184">
                <a:solidFill>
                  <a:srgbClr val="000000"/>
                </a:solidFill>
                <a:latin typeface="Arimo Bold"/>
                <a:ea typeface="Arimo Bold"/>
                <a:cs typeface="Arimo Bold"/>
                <a:sym typeface="Arimo Bold"/>
              </a:rPr>
              <a:t>Terdapat kesalahan pencatatan piutang awal atau akhir, misalnya saja karena ada penjurnalan utang yang bersifat mengurangi piutang dalam piutang awal.</a:t>
            </a:r>
          </a:p>
          <a:p>
            <a:pPr algn="just" marL="471676" indent="-235838" lvl="1">
              <a:lnSpc>
                <a:spcPts val="3058"/>
              </a:lnSpc>
              <a:buFont typeface="Arial"/>
              <a:buChar char="•"/>
            </a:pPr>
            <a:r>
              <a:rPr lang="en-US" b="true" sz="2184">
                <a:solidFill>
                  <a:srgbClr val="000000"/>
                </a:solidFill>
                <a:latin typeface="Arimo Bold"/>
                <a:ea typeface="Arimo Bold"/>
                <a:cs typeface="Arimo Bold"/>
                <a:sym typeface="Arimo Bold"/>
              </a:rPr>
              <a:t>Nilai pelunasan yang diambil tidak selalu terkait dengan pembayaran karena penjualan BKP atau JKP, namun bisa saja karena reimbursement.</a:t>
            </a:r>
          </a:p>
          <a:p>
            <a:pPr algn="just" marL="471676" indent="-235838" lvl="1">
              <a:lnSpc>
                <a:spcPts val="3058"/>
              </a:lnSpc>
              <a:buFont typeface="Arial"/>
              <a:buChar char="•"/>
            </a:pPr>
            <a:r>
              <a:rPr lang="en-US" b="true" sz="2184">
                <a:solidFill>
                  <a:srgbClr val="000000"/>
                </a:solidFill>
                <a:latin typeface="Arimo Bold"/>
                <a:ea typeface="Arimo Bold"/>
                <a:cs typeface="Arimo Bold"/>
                <a:sym typeface="Arimo Bold"/>
              </a:rPr>
              <a:t>Terdapat pajak terutang/dipungut yang termasuk dalam nilai piutang namun tidak termasuk dalam nilai penjualan, misalnya PPN.</a:t>
            </a:r>
          </a:p>
          <a:p>
            <a:pPr algn="just">
              <a:lnSpc>
                <a:spcPts val="3058"/>
              </a:lnSpc>
            </a:pPr>
          </a:p>
          <a:p>
            <a:pPr algn="just">
              <a:lnSpc>
                <a:spcPts val="3058"/>
              </a:lnSpc>
            </a:pPr>
          </a:p>
        </p:txBody>
      </p:sp>
    </p:spTree>
  </p:cSld>
  <p:clrMapOvr>
    <a:masterClrMapping/>
  </p:clrMapOvr>
  <p:transition spd="fast">
    <p:fade/>
  </p:transition>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6EA3C5"/>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3" id="3"/>
          <p:cNvSpPr/>
          <p:nvPr/>
        </p:nvSpPr>
        <p:spPr>
          <a:xfrm flipH="false" flipV="false" rot="0">
            <a:off x="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4" id="4"/>
          <p:cNvSpPr/>
          <p:nvPr/>
        </p:nvSpPr>
        <p:spPr>
          <a:xfrm flipH="false" flipV="false" rot="5101567">
            <a:off x="-1417008" y="7556339"/>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grpSp>
        <p:nvGrpSpPr>
          <p:cNvPr name="Group 5" id="5"/>
          <p:cNvGrpSpPr/>
          <p:nvPr/>
        </p:nvGrpSpPr>
        <p:grpSpPr>
          <a:xfrm rot="0">
            <a:off x="16045421" y="7180118"/>
            <a:ext cx="3842779" cy="4135582"/>
            <a:chOff x="0" y="0"/>
            <a:chExt cx="5123705" cy="5514109"/>
          </a:xfrm>
        </p:grpSpPr>
        <p:sp>
          <p:nvSpPr>
            <p:cNvPr name="Freeform 6" id="6"/>
            <p:cNvSpPr/>
            <p:nvPr/>
          </p:nvSpPr>
          <p:spPr>
            <a:xfrm flipH="false" flipV="false" rot="0">
              <a:off x="0" y="0"/>
              <a:ext cx="5123688" cy="5514086"/>
            </a:xfrm>
            <a:custGeom>
              <a:avLst/>
              <a:gdLst/>
              <a:ahLst/>
              <a:cxnLst/>
              <a:rect r="r" b="b" t="t" l="l"/>
              <a:pathLst>
                <a:path h="5514086" w="5123688">
                  <a:moveTo>
                    <a:pt x="0" y="27686"/>
                  </a:moveTo>
                  <a:lnTo>
                    <a:pt x="3045587" y="0"/>
                  </a:lnTo>
                  <a:lnTo>
                    <a:pt x="5123688" y="5514086"/>
                  </a:lnTo>
                  <a:lnTo>
                    <a:pt x="0" y="5514086"/>
                  </a:lnTo>
                  <a:lnTo>
                    <a:pt x="0" y="27686"/>
                  </a:lnTo>
                  <a:close/>
                </a:path>
              </a:pathLst>
            </a:custGeom>
            <a:blipFill>
              <a:blip r:embed="rId6"/>
              <a:stretch>
                <a:fillRect l="0" t="-2035" r="0" b="-2035"/>
              </a:stretch>
            </a:blipFill>
          </p:spPr>
        </p:sp>
      </p:grpSp>
      <p:sp>
        <p:nvSpPr>
          <p:cNvPr name="Freeform 7" id="7"/>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9">
              <a:extLst>
                <a:ext uri="{96DAC541-7B7A-43D3-8B79-37D633B846F1}">
                  <asvg:svgBlip xmlns:asvg="http://schemas.microsoft.com/office/drawing/2016/SVG/main" r:embed="rId10"/>
                </a:ext>
              </a:extLst>
            </a:blip>
            <a:stretch>
              <a:fillRect l="-63" t="0" r="-63" b="0"/>
            </a:stretch>
          </a:blipFill>
        </p:spPr>
      </p:sp>
      <p:sp>
        <p:nvSpPr>
          <p:cNvPr name="Freeform 9" id="9"/>
          <p:cNvSpPr/>
          <p:nvPr/>
        </p:nvSpPr>
        <p:spPr>
          <a:xfrm flipH="false" flipV="false" rot="0">
            <a:off x="3556407" y="4642055"/>
            <a:ext cx="9875177" cy="4394218"/>
          </a:xfrm>
          <a:custGeom>
            <a:avLst/>
            <a:gdLst/>
            <a:ahLst/>
            <a:cxnLst/>
            <a:rect r="r" b="b" t="t" l="l"/>
            <a:pathLst>
              <a:path h="4394218" w="9875177">
                <a:moveTo>
                  <a:pt x="0" y="0"/>
                </a:moveTo>
                <a:lnTo>
                  <a:pt x="9875177" y="0"/>
                </a:lnTo>
                <a:lnTo>
                  <a:pt x="9875177" y="4394218"/>
                </a:lnTo>
                <a:lnTo>
                  <a:pt x="0" y="4394218"/>
                </a:lnTo>
                <a:lnTo>
                  <a:pt x="0" y="0"/>
                </a:lnTo>
                <a:close/>
              </a:path>
            </a:pathLst>
          </a:custGeom>
          <a:blipFill>
            <a:blip r:embed="rId11"/>
            <a:stretch>
              <a:fillRect l="0" t="0" r="0" b="0"/>
            </a:stretch>
          </a:blipFill>
        </p:spPr>
      </p:sp>
      <p:sp>
        <p:nvSpPr>
          <p:cNvPr name="TextBox 10" id="10"/>
          <p:cNvSpPr txBox="true"/>
          <p:nvPr/>
        </p:nvSpPr>
        <p:spPr>
          <a:xfrm rot="0">
            <a:off x="747221" y="739967"/>
            <a:ext cx="15987070" cy="1898965"/>
          </a:xfrm>
          <a:prstGeom prst="rect">
            <a:avLst/>
          </a:prstGeom>
        </p:spPr>
        <p:txBody>
          <a:bodyPr anchor="t" rtlCol="false" tIns="0" lIns="0" bIns="0" rIns="0">
            <a:spAutoFit/>
          </a:bodyPr>
          <a:lstStyle/>
          <a:p>
            <a:pPr algn="ctr">
              <a:lnSpc>
                <a:spcPts val="4454"/>
              </a:lnSpc>
            </a:pPr>
            <a:r>
              <a:rPr lang="en-US" sz="4053" spc="-117">
                <a:solidFill>
                  <a:srgbClr val="6EA3C5"/>
                </a:solidFill>
                <a:latin typeface="Baloo"/>
                <a:ea typeface="Baloo"/>
                <a:cs typeface="Baloo"/>
                <a:sym typeface="Baloo"/>
              </a:rPr>
              <a:t>BERBAGAI PENGUJIAN UNTUK MENGUJI KEBENARAN PERHITUNGAN PEREDARAN USAHA</a:t>
            </a:r>
          </a:p>
          <a:p>
            <a:pPr algn="l">
              <a:lnSpc>
                <a:spcPts val="5998"/>
              </a:lnSpc>
            </a:pPr>
          </a:p>
        </p:txBody>
      </p:sp>
      <p:sp>
        <p:nvSpPr>
          <p:cNvPr name="TextBox 11" id="11"/>
          <p:cNvSpPr txBox="true"/>
          <p:nvPr/>
        </p:nvSpPr>
        <p:spPr>
          <a:xfrm rot="0">
            <a:off x="1220205" y="2037820"/>
            <a:ext cx="15041103" cy="3032362"/>
          </a:xfrm>
          <a:prstGeom prst="rect">
            <a:avLst/>
          </a:prstGeom>
        </p:spPr>
        <p:txBody>
          <a:bodyPr anchor="t" rtlCol="false" tIns="0" lIns="0" bIns="0" rIns="0">
            <a:spAutoFit/>
          </a:bodyPr>
          <a:lstStyle/>
          <a:p>
            <a:pPr algn="just">
              <a:lnSpc>
                <a:spcPts val="4011"/>
              </a:lnSpc>
            </a:pPr>
            <a:r>
              <a:rPr lang="en-US" sz="2865" b="true">
                <a:solidFill>
                  <a:srgbClr val="000000"/>
                </a:solidFill>
                <a:latin typeface="Arimo Bold"/>
                <a:ea typeface="Arimo Bold"/>
                <a:cs typeface="Arimo Bold"/>
                <a:sym typeface="Arimo Bold"/>
              </a:rPr>
              <a:t>D. Uji Arus Barang, dilakukan dengan melakukan rekonsiliasi antara akun persediaan dengan nilai penjualan. Selain melakukan rekonsiliasi, Wajib Pajak juga perlu melaporkan dokumen terkait seperti kartu gudang, time sheet, invoice, delivery order, purchase order, dan lain-lain. Selisih dapat terjadi jika misalnya terdapat pengembalian barang dari beda tahun atau selisih kurs.</a:t>
            </a:r>
          </a:p>
          <a:p>
            <a:pPr algn="just">
              <a:lnSpc>
                <a:spcPts val="4011"/>
              </a:lnSpc>
            </a:pPr>
          </a:p>
        </p:txBody>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3" id="3"/>
          <p:cNvSpPr/>
          <p:nvPr/>
        </p:nvSpPr>
        <p:spPr>
          <a:xfrm flipH="false" flipV="false" rot="0">
            <a:off x="12170794"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4" id="4"/>
          <p:cNvSpPr/>
          <p:nvPr/>
        </p:nvSpPr>
        <p:spPr>
          <a:xfrm flipH="false" flipV="false" rot="0">
            <a:off x="12170794"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5" id="5"/>
          <p:cNvSpPr/>
          <p:nvPr/>
        </p:nvSpPr>
        <p:spPr>
          <a:xfrm flipH="false" flipV="false" rot="0">
            <a:off x="6084061" y="0"/>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6" id="6"/>
          <p:cNvSpPr/>
          <p:nvPr/>
        </p:nvSpPr>
        <p:spPr>
          <a:xfrm flipH="false" flipV="false" rot="0">
            <a:off x="0"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7" id="7"/>
          <p:cNvSpPr/>
          <p:nvPr/>
        </p:nvSpPr>
        <p:spPr>
          <a:xfrm flipH="false" flipV="false" rot="0">
            <a:off x="6084061" y="6086762"/>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8" id="8"/>
          <p:cNvSpPr/>
          <p:nvPr/>
        </p:nvSpPr>
        <p:spPr>
          <a:xfrm flipH="false" flipV="false" rot="5101567">
            <a:off x="-1337062" y="7179890"/>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9" id="9"/>
          <p:cNvSpPr/>
          <p:nvPr/>
        </p:nvSpPr>
        <p:spPr>
          <a:xfrm flipH="false" flipV="false" rot="0">
            <a:off x="2555187" y="2215878"/>
            <a:ext cx="13610994" cy="6134046"/>
          </a:xfrm>
          <a:custGeom>
            <a:avLst/>
            <a:gdLst/>
            <a:ahLst/>
            <a:cxnLst/>
            <a:rect r="r" b="b" t="t" l="l"/>
            <a:pathLst>
              <a:path h="6134046" w="13610994">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994723" y="6292524"/>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t="0" r="-1094" b="0"/>
            </a:stretch>
          </a:blipFill>
        </p:spPr>
      </p:sp>
      <p:sp>
        <p:nvSpPr>
          <p:cNvPr name="Freeform 11" id="11"/>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t="0" r="-63" b="0"/>
            </a:stretch>
          </a:blipFill>
        </p:spPr>
      </p:sp>
      <p:sp>
        <p:nvSpPr>
          <p:cNvPr name="TextBox 13" id="13"/>
          <p:cNvSpPr txBox="true"/>
          <p:nvPr/>
        </p:nvSpPr>
        <p:spPr>
          <a:xfrm rot="0">
            <a:off x="1028700" y="734106"/>
            <a:ext cx="15247502" cy="8604302"/>
          </a:xfrm>
          <a:prstGeom prst="rect">
            <a:avLst/>
          </a:prstGeom>
        </p:spPr>
        <p:txBody>
          <a:bodyPr anchor="t" rtlCol="false" tIns="0" lIns="0" bIns="0" rIns="0">
            <a:spAutoFit/>
          </a:bodyPr>
          <a:lstStyle/>
          <a:p>
            <a:pPr algn="just" marL="661406" indent="-330703" lvl="1">
              <a:lnSpc>
                <a:spcPts val="4288"/>
              </a:lnSpc>
              <a:buFont typeface="Arial"/>
              <a:buChar char="•"/>
            </a:pPr>
            <a:r>
              <a:rPr lang="en-US" b="true" sz="3063">
                <a:solidFill>
                  <a:srgbClr val="000000"/>
                </a:solidFill>
                <a:latin typeface="Open Sans Bold"/>
                <a:ea typeface="Open Sans Bold"/>
                <a:cs typeface="Open Sans Bold"/>
                <a:sym typeface="Open Sans Bold"/>
              </a:rPr>
              <a:t>Pajak Penghasilan (PPh) sebagai kewajiban perp</a:t>
            </a:r>
            <a:r>
              <a:rPr lang="en-US" b="true" sz="3063">
                <a:solidFill>
                  <a:srgbClr val="000000"/>
                </a:solidFill>
                <a:latin typeface="Open Sans Bold"/>
                <a:ea typeface="Open Sans Bold"/>
                <a:cs typeface="Open Sans Bold"/>
                <a:sym typeface="Open Sans Bold"/>
              </a:rPr>
              <a:t>ajakan bagi individu maupun badan usaha harus dikelola secara strategis untuk memastikan kepatuhan terhadap peraturan perpajakan sekaligus memaksimalkan efisiensi finansial.</a:t>
            </a:r>
          </a:p>
          <a:p>
            <a:pPr algn="just">
              <a:lnSpc>
                <a:spcPts val="4288"/>
              </a:lnSpc>
            </a:pPr>
          </a:p>
          <a:p>
            <a:pPr algn="just" marL="661406" indent="-330703" lvl="1">
              <a:lnSpc>
                <a:spcPts val="4288"/>
              </a:lnSpc>
              <a:buFont typeface="Arial"/>
              <a:buChar char="•"/>
            </a:pPr>
            <a:r>
              <a:rPr lang="en-US" b="true" sz="3063">
                <a:solidFill>
                  <a:srgbClr val="000000"/>
                </a:solidFill>
                <a:latin typeface="Open Sans Bold"/>
                <a:ea typeface="Open Sans Bold"/>
                <a:cs typeface="Open Sans Bold"/>
                <a:sym typeface="Open Sans Bold"/>
              </a:rPr>
              <a:t>Perencanaan pajak (tax planning) bertujuan untuk mengelola beban pajak secara legal dan etis, sehingga tidak hanya memberikan manfaat ekonomi bagi wajib pajak, tetapi juga mendukung terciptanya keadilan dan transparansi dalam sistem perpajakan</a:t>
            </a:r>
          </a:p>
          <a:p>
            <a:pPr algn="just">
              <a:lnSpc>
                <a:spcPts val="4288"/>
              </a:lnSpc>
            </a:pPr>
          </a:p>
          <a:p>
            <a:pPr algn="just" marL="661406" indent="-330703" lvl="1">
              <a:lnSpc>
                <a:spcPts val="4288"/>
              </a:lnSpc>
              <a:buFont typeface="Arial"/>
              <a:buChar char="•"/>
            </a:pPr>
            <a:r>
              <a:rPr lang="en-US" b="true" sz="3063">
                <a:solidFill>
                  <a:srgbClr val="000000"/>
                </a:solidFill>
                <a:latin typeface="Open Sans Bold"/>
                <a:ea typeface="Open Sans Bold"/>
                <a:cs typeface="Open Sans Bold"/>
                <a:sym typeface="Open Sans Bold"/>
              </a:rPr>
              <a:t>Pendekatan perencanaan pajak yang tepat memerlukan pemahaman mendalam tentang regulasi perpajakan yang berlaku, seperti tarif, insentif, dan prosedur pelaporan. Selain itu, analisis terhadap struktur bisnis dan pola penghasilan juga menjadi elemen kunci dalam menyusun strategi pajak yang efektif.</a:t>
            </a:r>
          </a:p>
          <a:p>
            <a:pPr algn="just">
              <a:lnSpc>
                <a:spcPts val="3904"/>
              </a:lnSpc>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3" id="3"/>
          <p:cNvSpPr/>
          <p:nvPr/>
        </p:nvSpPr>
        <p:spPr>
          <a:xfrm flipH="false" flipV="false" rot="0">
            <a:off x="12170794"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4" id="4"/>
          <p:cNvSpPr/>
          <p:nvPr/>
        </p:nvSpPr>
        <p:spPr>
          <a:xfrm flipH="false" flipV="false" rot="0">
            <a:off x="12170794"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5" id="5"/>
          <p:cNvSpPr/>
          <p:nvPr/>
        </p:nvSpPr>
        <p:spPr>
          <a:xfrm flipH="false" flipV="false" rot="0">
            <a:off x="6084061" y="0"/>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6" id="6"/>
          <p:cNvSpPr/>
          <p:nvPr/>
        </p:nvSpPr>
        <p:spPr>
          <a:xfrm flipH="false" flipV="false" rot="0">
            <a:off x="0"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7" id="7"/>
          <p:cNvSpPr/>
          <p:nvPr/>
        </p:nvSpPr>
        <p:spPr>
          <a:xfrm flipH="false" flipV="false" rot="0">
            <a:off x="6084061" y="6086762"/>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8" id="8"/>
          <p:cNvSpPr/>
          <p:nvPr/>
        </p:nvSpPr>
        <p:spPr>
          <a:xfrm flipH="false" flipV="false" rot="5101567">
            <a:off x="-1337062" y="7179890"/>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9" id="9"/>
          <p:cNvSpPr/>
          <p:nvPr/>
        </p:nvSpPr>
        <p:spPr>
          <a:xfrm flipH="false" flipV="false" rot="0">
            <a:off x="2555187" y="2215878"/>
            <a:ext cx="13610994" cy="6134046"/>
          </a:xfrm>
          <a:custGeom>
            <a:avLst/>
            <a:gdLst/>
            <a:ahLst/>
            <a:cxnLst/>
            <a:rect r="r" b="b" t="t" l="l"/>
            <a:pathLst>
              <a:path h="6134046" w="13610994">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6166182" y="6787876"/>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t="0" r="-1094" b="0"/>
            </a:stretch>
          </a:blipFill>
        </p:spPr>
      </p:sp>
      <p:sp>
        <p:nvSpPr>
          <p:cNvPr name="Freeform 11" id="11"/>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t="0" r="-63" b="0"/>
            </a:stretch>
          </a:blipFill>
        </p:spPr>
      </p:sp>
      <p:sp>
        <p:nvSpPr>
          <p:cNvPr name="TextBox 13" id="13"/>
          <p:cNvSpPr txBox="true"/>
          <p:nvPr/>
        </p:nvSpPr>
        <p:spPr>
          <a:xfrm rot="0">
            <a:off x="747221" y="739967"/>
            <a:ext cx="15987070" cy="1898965"/>
          </a:xfrm>
          <a:prstGeom prst="rect">
            <a:avLst/>
          </a:prstGeom>
        </p:spPr>
        <p:txBody>
          <a:bodyPr anchor="t" rtlCol="false" tIns="0" lIns="0" bIns="0" rIns="0">
            <a:spAutoFit/>
          </a:bodyPr>
          <a:lstStyle/>
          <a:p>
            <a:pPr algn="ctr">
              <a:lnSpc>
                <a:spcPts val="4454"/>
              </a:lnSpc>
            </a:pPr>
            <a:r>
              <a:rPr lang="en-US" sz="4053" spc="-117">
                <a:solidFill>
                  <a:srgbClr val="6EA3C5"/>
                </a:solidFill>
                <a:latin typeface="Baloo"/>
                <a:ea typeface="Baloo"/>
                <a:cs typeface="Baloo"/>
                <a:sym typeface="Baloo"/>
              </a:rPr>
              <a:t>PENGENDALIAN ATAS BEA KELUAR (PAJAK EKSPOR) ATAS PENJUALAN EKSPOR YANG TERUTANG BEA KELUAR</a:t>
            </a:r>
          </a:p>
          <a:p>
            <a:pPr algn="l">
              <a:lnSpc>
                <a:spcPts val="5998"/>
              </a:lnSpc>
            </a:pPr>
          </a:p>
        </p:txBody>
      </p:sp>
      <p:sp>
        <p:nvSpPr>
          <p:cNvPr name="TextBox 14" id="14"/>
          <p:cNvSpPr txBox="true"/>
          <p:nvPr/>
        </p:nvSpPr>
        <p:spPr>
          <a:xfrm rot="0">
            <a:off x="1351128" y="2219285"/>
            <a:ext cx="15041103" cy="7004933"/>
          </a:xfrm>
          <a:prstGeom prst="rect">
            <a:avLst/>
          </a:prstGeom>
        </p:spPr>
        <p:txBody>
          <a:bodyPr anchor="t" rtlCol="false" tIns="0" lIns="0" bIns="0" rIns="0">
            <a:spAutoFit/>
          </a:bodyPr>
          <a:lstStyle/>
          <a:p>
            <a:pPr algn="just">
              <a:lnSpc>
                <a:spcPts val="3451"/>
              </a:lnSpc>
            </a:pPr>
            <a:r>
              <a:rPr lang="en-US" sz="2465" b="true">
                <a:solidFill>
                  <a:srgbClr val="000000"/>
                </a:solidFill>
                <a:latin typeface="Arimo Bold"/>
                <a:ea typeface="Arimo Bold"/>
                <a:cs typeface="Arimo Bold"/>
                <a:sym typeface="Arimo Bold"/>
              </a:rPr>
              <a:t>Bea Keluar Berdasarkan PMK No. 67/PMK.011/2010 jo PMK No. 128/PMK.011/2011, yang dimaksud dengan Bea Keluar adalah pungutan negara berdasarkan Undang-Undang Kepabeanan yang dikenakan terhadap barang ekspor. </a:t>
            </a:r>
          </a:p>
          <a:p>
            <a:pPr algn="just">
              <a:lnSpc>
                <a:spcPts val="3451"/>
              </a:lnSpc>
            </a:pPr>
          </a:p>
          <a:p>
            <a:pPr algn="just">
              <a:lnSpc>
                <a:spcPts val="3451"/>
              </a:lnSpc>
            </a:pPr>
            <a:r>
              <a:rPr lang="en-US" sz="2465" b="true">
                <a:solidFill>
                  <a:srgbClr val="000000"/>
                </a:solidFill>
                <a:latin typeface="Arimo Bold"/>
                <a:ea typeface="Arimo Bold"/>
                <a:cs typeface="Arimo Bold"/>
                <a:sym typeface="Arimo Bold"/>
              </a:rPr>
              <a:t>Perhitungan Bea Keluar adalah sebagai berikut:</a:t>
            </a:r>
          </a:p>
          <a:p>
            <a:pPr algn="just" marL="532247" indent="-266124" lvl="1">
              <a:lnSpc>
                <a:spcPts val="3451"/>
              </a:lnSpc>
              <a:buFont typeface="Arial"/>
              <a:buChar char="•"/>
            </a:pPr>
            <a:r>
              <a:rPr lang="en-US" b="true" sz="2465">
                <a:solidFill>
                  <a:srgbClr val="000000"/>
                </a:solidFill>
                <a:latin typeface="Arimo Bold"/>
                <a:ea typeface="Arimo Bold"/>
                <a:cs typeface="Arimo Bold"/>
                <a:sym typeface="Arimo Bold"/>
              </a:rPr>
              <a:t>Dalam hal Tarif Bea Keluar ditetapkan berdasarkan persentase dari Harga Ekspor (advalorum), Bea Keluar dihitung berdasarkan rumus sebagai berikut:</a:t>
            </a:r>
          </a:p>
          <a:p>
            <a:pPr algn="just">
              <a:lnSpc>
                <a:spcPts val="3451"/>
              </a:lnSpc>
            </a:pPr>
          </a:p>
          <a:p>
            <a:pPr algn="just">
              <a:lnSpc>
                <a:spcPts val="3451"/>
              </a:lnSpc>
            </a:pPr>
          </a:p>
          <a:p>
            <a:pPr algn="just">
              <a:lnSpc>
                <a:spcPts val="3451"/>
              </a:lnSpc>
            </a:pPr>
          </a:p>
          <a:p>
            <a:pPr algn="just" marL="532247" indent="-266124" lvl="1">
              <a:lnSpc>
                <a:spcPts val="3451"/>
              </a:lnSpc>
              <a:buFont typeface="Arial"/>
              <a:buChar char="•"/>
            </a:pPr>
            <a:r>
              <a:rPr lang="en-US" b="true" sz="2465">
                <a:solidFill>
                  <a:srgbClr val="000000"/>
                </a:solidFill>
                <a:latin typeface="Arimo Bold"/>
                <a:ea typeface="Arimo Bold"/>
                <a:cs typeface="Arimo Bold"/>
                <a:sym typeface="Arimo Bold"/>
              </a:rPr>
              <a:t>Dalam hal Tarif Bea Keluar ditetapkan secara spesifik, Bea Keluar dihitung berdasarkan rumus sebagai berikut:</a:t>
            </a:r>
          </a:p>
          <a:p>
            <a:pPr algn="just">
              <a:lnSpc>
                <a:spcPts val="3451"/>
              </a:lnSpc>
            </a:pPr>
          </a:p>
          <a:p>
            <a:pPr algn="just">
              <a:lnSpc>
                <a:spcPts val="3451"/>
              </a:lnSpc>
            </a:pPr>
          </a:p>
          <a:p>
            <a:pPr algn="just">
              <a:lnSpc>
                <a:spcPts val="3451"/>
              </a:lnSpc>
            </a:pPr>
          </a:p>
          <a:p>
            <a:pPr algn="just">
              <a:lnSpc>
                <a:spcPts val="3451"/>
              </a:lnSpc>
            </a:pPr>
          </a:p>
        </p:txBody>
      </p:sp>
      <p:sp>
        <p:nvSpPr>
          <p:cNvPr name="Freeform 15" id="15"/>
          <p:cNvSpPr/>
          <p:nvPr/>
        </p:nvSpPr>
        <p:spPr>
          <a:xfrm flipH="false" flipV="false" rot="0">
            <a:off x="2814892" y="7452892"/>
            <a:ext cx="12672171" cy="1089951"/>
          </a:xfrm>
          <a:custGeom>
            <a:avLst/>
            <a:gdLst/>
            <a:ahLst/>
            <a:cxnLst/>
            <a:rect r="r" b="b" t="t" l="l"/>
            <a:pathLst>
              <a:path h="1089951" w="12672171">
                <a:moveTo>
                  <a:pt x="0" y="0"/>
                </a:moveTo>
                <a:lnTo>
                  <a:pt x="12672172" y="0"/>
                </a:lnTo>
                <a:lnTo>
                  <a:pt x="12672172" y="1089951"/>
                </a:lnTo>
                <a:lnTo>
                  <a:pt x="0" y="1089951"/>
                </a:lnTo>
                <a:lnTo>
                  <a:pt x="0" y="0"/>
                </a:lnTo>
                <a:close/>
              </a:path>
            </a:pathLst>
          </a:custGeom>
          <a:blipFill>
            <a:blip r:embed="rId14"/>
            <a:stretch>
              <a:fillRect l="0" t="-10383" r="0" b="-10383"/>
            </a:stretch>
          </a:blipFill>
        </p:spPr>
      </p:sp>
      <p:sp>
        <p:nvSpPr>
          <p:cNvPr name="Freeform 16" id="16"/>
          <p:cNvSpPr/>
          <p:nvPr/>
        </p:nvSpPr>
        <p:spPr>
          <a:xfrm flipH="false" flipV="false" rot="0">
            <a:off x="2814892" y="5312177"/>
            <a:ext cx="12672171" cy="1068500"/>
          </a:xfrm>
          <a:custGeom>
            <a:avLst/>
            <a:gdLst/>
            <a:ahLst/>
            <a:cxnLst/>
            <a:rect r="r" b="b" t="t" l="l"/>
            <a:pathLst>
              <a:path h="1068500" w="12672171">
                <a:moveTo>
                  <a:pt x="0" y="0"/>
                </a:moveTo>
                <a:lnTo>
                  <a:pt x="12672172" y="0"/>
                </a:lnTo>
                <a:lnTo>
                  <a:pt x="12672172" y="1068500"/>
                </a:lnTo>
                <a:lnTo>
                  <a:pt x="0" y="1068500"/>
                </a:lnTo>
                <a:lnTo>
                  <a:pt x="0" y="0"/>
                </a:lnTo>
                <a:close/>
              </a:path>
            </a:pathLst>
          </a:custGeom>
          <a:blipFill>
            <a:blip r:embed="rId15"/>
            <a:stretch>
              <a:fillRect l="0" t="-10339" r="0" b="-10339"/>
            </a:stretch>
          </a:blipFill>
        </p:spPr>
      </p:sp>
    </p:spTree>
  </p:cSld>
  <p:clrMapOvr>
    <a:masterClrMapping/>
  </p:clrMapOvr>
  <p:transition spd="fast">
    <p:fade/>
  </p:transition>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6EA3C5"/>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3" id="3"/>
          <p:cNvSpPr/>
          <p:nvPr/>
        </p:nvSpPr>
        <p:spPr>
          <a:xfrm flipH="false" flipV="false" rot="0">
            <a:off x="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4" id="4"/>
          <p:cNvSpPr/>
          <p:nvPr/>
        </p:nvSpPr>
        <p:spPr>
          <a:xfrm flipH="false" flipV="false" rot="5101567">
            <a:off x="-1417008" y="7556339"/>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grpSp>
        <p:nvGrpSpPr>
          <p:cNvPr name="Group 5" id="5"/>
          <p:cNvGrpSpPr/>
          <p:nvPr/>
        </p:nvGrpSpPr>
        <p:grpSpPr>
          <a:xfrm rot="0">
            <a:off x="16045421" y="7180118"/>
            <a:ext cx="3842779" cy="4135582"/>
            <a:chOff x="0" y="0"/>
            <a:chExt cx="5123705" cy="5514109"/>
          </a:xfrm>
        </p:grpSpPr>
        <p:sp>
          <p:nvSpPr>
            <p:cNvPr name="Freeform 6" id="6"/>
            <p:cNvSpPr/>
            <p:nvPr/>
          </p:nvSpPr>
          <p:spPr>
            <a:xfrm flipH="false" flipV="false" rot="0">
              <a:off x="0" y="0"/>
              <a:ext cx="5123688" cy="5514086"/>
            </a:xfrm>
            <a:custGeom>
              <a:avLst/>
              <a:gdLst/>
              <a:ahLst/>
              <a:cxnLst/>
              <a:rect r="r" b="b" t="t" l="l"/>
              <a:pathLst>
                <a:path h="5514086" w="5123688">
                  <a:moveTo>
                    <a:pt x="0" y="27686"/>
                  </a:moveTo>
                  <a:lnTo>
                    <a:pt x="3045587" y="0"/>
                  </a:lnTo>
                  <a:lnTo>
                    <a:pt x="5123688" y="5514086"/>
                  </a:lnTo>
                  <a:lnTo>
                    <a:pt x="0" y="5514086"/>
                  </a:lnTo>
                  <a:lnTo>
                    <a:pt x="0" y="27686"/>
                  </a:lnTo>
                  <a:close/>
                </a:path>
              </a:pathLst>
            </a:custGeom>
            <a:blipFill>
              <a:blip r:embed="rId6"/>
              <a:stretch>
                <a:fillRect l="0" t="-2035" r="0" b="-2035"/>
              </a:stretch>
            </a:blipFill>
          </p:spPr>
        </p:sp>
      </p:grpSp>
      <p:sp>
        <p:nvSpPr>
          <p:cNvPr name="Freeform 7" id="7"/>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9">
              <a:extLst>
                <a:ext uri="{96DAC541-7B7A-43D3-8B79-37D633B846F1}">
                  <asvg:svgBlip xmlns:asvg="http://schemas.microsoft.com/office/drawing/2016/SVG/main" r:embed="rId10"/>
                </a:ext>
              </a:extLst>
            </a:blip>
            <a:stretch>
              <a:fillRect l="-63" t="0" r="-63" b="0"/>
            </a:stretch>
          </a:blipFill>
        </p:spPr>
      </p:sp>
      <p:sp>
        <p:nvSpPr>
          <p:cNvPr name="TextBox 9" id="9"/>
          <p:cNvSpPr txBox="true"/>
          <p:nvPr/>
        </p:nvSpPr>
        <p:spPr>
          <a:xfrm rot="0">
            <a:off x="747221" y="739967"/>
            <a:ext cx="15987070" cy="1898965"/>
          </a:xfrm>
          <a:prstGeom prst="rect">
            <a:avLst/>
          </a:prstGeom>
        </p:spPr>
        <p:txBody>
          <a:bodyPr anchor="t" rtlCol="false" tIns="0" lIns="0" bIns="0" rIns="0">
            <a:spAutoFit/>
          </a:bodyPr>
          <a:lstStyle/>
          <a:p>
            <a:pPr algn="ctr">
              <a:lnSpc>
                <a:spcPts val="4454"/>
              </a:lnSpc>
            </a:pPr>
            <a:r>
              <a:rPr lang="en-US" sz="4053" spc="-117">
                <a:solidFill>
                  <a:srgbClr val="6EA3C5"/>
                </a:solidFill>
                <a:latin typeface="Baloo"/>
                <a:ea typeface="Baloo"/>
                <a:cs typeface="Baloo"/>
                <a:sym typeface="Baloo"/>
              </a:rPr>
              <a:t>PENGENDALIAN ATAS BEA KELUAR (PAJAK EKSPOR) ATAS PENJUALAN EKSPOR YANG TERUTANG BEA KELUAR</a:t>
            </a:r>
          </a:p>
          <a:p>
            <a:pPr algn="l">
              <a:lnSpc>
                <a:spcPts val="5998"/>
              </a:lnSpc>
            </a:pPr>
          </a:p>
        </p:txBody>
      </p:sp>
      <p:sp>
        <p:nvSpPr>
          <p:cNvPr name="TextBox 10" id="10"/>
          <p:cNvSpPr txBox="true"/>
          <p:nvPr/>
        </p:nvSpPr>
        <p:spPr>
          <a:xfrm rot="0">
            <a:off x="1220205" y="2562732"/>
            <a:ext cx="15041103" cy="6287383"/>
          </a:xfrm>
          <a:prstGeom prst="rect">
            <a:avLst/>
          </a:prstGeom>
        </p:spPr>
        <p:txBody>
          <a:bodyPr anchor="t" rtlCol="false" tIns="0" lIns="0" bIns="0" rIns="0">
            <a:spAutoFit/>
          </a:bodyPr>
          <a:lstStyle/>
          <a:p>
            <a:pPr algn="just">
              <a:lnSpc>
                <a:spcPts val="4151"/>
              </a:lnSpc>
            </a:pPr>
            <a:r>
              <a:rPr lang="en-US" sz="2965" b="true">
                <a:solidFill>
                  <a:srgbClr val="000000"/>
                </a:solidFill>
                <a:latin typeface="Arimo Bold"/>
                <a:ea typeface="Arimo Bold"/>
                <a:cs typeface="Arimo Bold"/>
                <a:sym typeface="Arimo Bold"/>
              </a:rPr>
              <a:t>Informasi mengenai jenis barang yang dikenakan bea keluar dapat dilihat dalam Lampiran I, II dan III PMK No. 67/PMK.011/2010 jo PMK No. 128/PMK.011/2011.</a:t>
            </a:r>
          </a:p>
          <a:p>
            <a:pPr algn="just">
              <a:lnSpc>
                <a:spcPts val="4151"/>
              </a:lnSpc>
            </a:pPr>
          </a:p>
          <a:p>
            <a:pPr algn="just">
              <a:lnSpc>
                <a:spcPts val="4151"/>
              </a:lnSpc>
            </a:pPr>
            <a:r>
              <a:rPr lang="en-US" sz="2965" b="true">
                <a:solidFill>
                  <a:srgbClr val="000000"/>
                </a:solidFill>
                <a:latin typeface="Arimo Bold"/>
                <a:ea typeface="Arimo Bold"/>
                <a:cs typeface="Arimo Bold"/>
                <a:sym typeface="Arimo Bold"/>
              </a:rPr>
              <a:t>Hal-hal yang harus diperhatikan oleh Wajib Pajak terkait dengan bea keluar:</a:t>
            </a:r>
          </a:p>
          <a:p>
            <a:pPr algn="just" marL="640195" indent="-320097" lvl="1">
              <a:lnSpc>
                <a:spcPts val="4151"/>
              </a:lnSpc>
              <a:buAutoNum type="arabicPeriod" startAt="1"/>
            </a:pPr>
            <a:r>
              <a:rPr lang="en-US" b="true" sz="2965">
                <a:solidFill>
                  <a:srgbClr val="000000"/>
                </a:solidFill>
                <a:latin typeface="Arimo Bold"/>
                <a:ea typeface="Arimo Bold"/>
                <a:cs typeface="Arimo Bold"/>
                <a:sym typeface="Arimo Bold"/>
              </a:rPr>
              <a:t>Memastikan jenis barang yang diekspor apakah dikenakan Bea Keluar atau tidak.</a:t>
            </a:r>
          </a:p>
          <a:p>
            <a:pPr algn="just" marL="640195" indent="-320097" lvl="1">
              <a:lnSpc>
                <a:spcPts val="4151"/>
              </a:lnSpc>
              <a:buAutoNum type="arabicPeriod" startAt="1"/>
            </a:pPr>
            <a:r>
              <a:rPr lang="en-US" sz="2965">
                <a:solidFill>
                  <a:srgbClr val="000000"/>
                </a:solidFill>
                <a:latin typeface="Arimo"/>
                <a:ea typeface="Arimo"/>
                <a:cs typeface="Arimo"/>
                <a:sym typeface="Arimo"/>
              </a:rPr>
              <a:t> </a:t>
            </a:r>
            <a:r>
              <a:rPr lang="en-US" b="true" sz="2965">
                <a:solidFill>
                  <a:srgbClr val="000000"/>
                </a:solidFill>
                <a:latin typeface="Arimo Bold"/>
                <a:ea typeface="Arimo Bold"/>
                <a:cs typeface="Arimo Bold"/>
                <a:sym typeface="Arimo Bold"/>
              </a:rPr>
              <a:t>Memastikan tarif bea keluar yang relevan untuk jenis barang yang diekspor.</a:t>
            </a:r>
          </a:p>
          <a:p>
            <a:pPr algn="just" marL="640195" indent="-320097" lvl="1">
              <a:lnSpc>
                <a:spcPts val="4151"/>
              </a:lnSpc>
              <a:buAutoNum type="arabicPeriod" startAt="1"/>
            </a:pPr>
            <a:r>
              <a:rPr lang="en-US" b="true" sz="2965">
                <a:solidFill>
                  <a:srgbClr val="000000"/>
                </a:solidFill>
                <a:latin typeface="Arimo Bold"/>
                <a:ea typeface="Arimo Bold"/>
                <a:cs typeface="Arimo Bold"/>
                <a:sym typeface="Arimo Bold"/>
              </a:rPr>
              <a:t>Jika terdapat ketidakjelasan mengenai pengenaan bea keluar, Wajib Pajak dapat mencoba untuk mengajukan permohonan penegasan kepada instansi terkait dalam hal ini dapat diajukan kepada Dirjen Bea Cukai.</a:t>
            </a:r>
          </a:p>
          <a:p>
            <a:pPr algn="just">
              <a:lnSpc>
                <a:spcPts val="4151"/>
              </a:lnSpc>
            </a:pPr>
          </a:p>
          <a:p>
            <a:pPr algn="just">
              <a:lnSpc>
                <a:spcPts val="4151"/>
              </a:lnSpc>
            </a:pPr>
          </a:p>
        </p:txBody>
      </p:sp>
    </p:spTree>
  </p:cSld>
  <p:clrMapOvr>
    <a:masterClrMapping/>
  </p:clrMapOvr>
  <p:transition spd="fast">
    <p:fade/>
  </p:transition>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3" id="3"/>
          <p:cNvSpPr/>
          <p:nvPr/>
        </p:nvSpPr>
        <p:spPr>
          <a:xfrm flipH="false" flipV="false" rot="0">
            <a:off x="12170794"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4" id="4"/>
          <p:cNvSpPr/>
          <p:nvPr/>
        </p:nvSpPr>
        <p:spPr>
          <a:xfrm flipH="false" flipV="false" rot="0">
            <a:off x="12170794"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5" id="5"/>
          <p:cNvSpPr/>
          <p:nvPr/>
        </p:nvSpPr>
        <p:spPr>
          <a:xfrm flipH="false" flipV="false" rot="0">
            <a:off x="6084061" y="0"/>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6" id="6"/>
          <p:cNvSpPr/>
          <p:nvPr/>
        </p:nvSpPr>
        <p:spPr>
          <a:xfrm flipH="false" flipV="false" rot="0">
            <a:off x="0"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7" id="7"/>
          <p:cNvSpPr/>
          <p:nvPr/>
        </p:nvSpPr>
        <p:spPr>
          <a:xfrm flipH="false" flipV="false" rot="0">
            <a:off x="6084061" y="6086762"/>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8" id="8"/>
          <p:cNvSpPr/>
          <p:nvPr/>
        </p:nvSpPr>
        <p:spPr>
          <a:xfrm flipH="false" flipV="false" rot="5101567">
            <a:off x="-1337062" y="7179890"/>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9" id="9"/>
          <p:cNvSpPr/>
          <p:nvPr/>
        </p:nvSpPr>
        <p:spPr>
          <a:xfrm flipH="false" flipV="false" rot="0">
            <a:off x="2555187" y="2215878"/>
            <a:ext cx="13610994" cy="6134046"/>
          </a:xfrm>
          <a:custGeom>
            <a:avLst/>
            <a:gdLst/>
            <a:ahLst/>
            <a:cxnLst/>
            <a:rect r="r" b="b" t="t" l="l"/>
            <a:pathLst>
              <a:path h="6134046" w="13610994">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6166182" y="6787876"/>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t="0" r="-1094" b="0"/>
            </a:stretch>
          </a:blipFill>
        </p:spPr>
      </p:sp>
      <p:sp>
        <p:nvSpPr>
          <p:cNvPr name="Freeform 11" id="11"/>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t="0" r="-63" b="0"/>
            </a:stretch>
          </a:blipFill>
        </p:spPr>
      </p:sp>
      <p:sp>
        <p:nvSpPr>
          <p:cNvPr name="TextBox 13" id="13"/>
          <p:cNvSpPr txBox="true"/>
          <p:nvPr/>
        </p:nvSpPr>
        <p:spPr>
          <a:xfrm rot="0">
            <a:off x="747221" y="759017"/>
            <a:ext cx="15987070" cy="764616"/>
          </a:xfrm>
          <a:prstGeom prst="rect">
            <a:avLst/>
          </a:prstGeom>
        </p:spPr>
        <p:txBody>
          <a:bodyPr anchor="t" rtlCol="false" tIns="0" lIns="0" bIns="0" rIns="0">
            <a:spAutoFit/>
          </a:bodyPr>
          <a:lstStyle/>
          <a:p>
            <a:pPr algn="ctr">
              <a:lnSpc>
                <a:spcPts val="5998"/>
              </a:lnSpc>
            </a:pPr>
            <a:r>
              <a:rPr lang="en-US" sz="5453" spc="-163">
                <a:solidFill>
                  <a:srgbClr val="6EA3C5"/>
                </a:solidFill>
                <a:latin typeface="Baloo"/>
                <a:ea typeface="Baloo"/>
                <a:cs typeface="Baloo"/>
                <a:sym typeface="Baloo"/>
              </a:rPr>
              <a:t>CAPITAL EXPENDITURE DAN REVENUE EXPENDITURE</a:t>
            </a:r>
          </a:p>
        </p:txBody>
      </p:sp>
      <p:sp>
        <p:nvSpPr>
          <p:cNvPr name="TextBox 14" id="14"/>
          <p:cNvSpPr txBox="true"/>
          <p:nvPr/>
        </p:nvSpPr>
        <p:spPr>
          <a:xfrm rot="0">
            <a:off x="1226690" y="1412986"/>
            <a:ext cx="14939491" cy="7711152"/>
          </a:xfrm>
          <a:prstGeom prst="rect">
            <a:avLst/>
          </a:prstGeom>
        </p:spPr>
        <p:txBody>
          <a:bodyPr anchor="t" rtlCol="false" tIns="0" lIns="0" bIns="0" rIns="0">
            <a:spAutoFit/>
          </a:bodyPr>
          <a:lstStyle/>
          <a:p>
            <a:pPr algn="just" marL="520607" indent="-260303" lvl="1">
              <a:lnSpc>
                <a:spcPts val="3375"/>
              </a:lnSpc>
              <a:buFont typeface="Arial"/>
              <a:buChar char="•"/>
            </a:pPr>
            <a:r>
              <a:rPr lang="en-US" b="true" sz="2411" i="true">
                <a:solidFill>
                  <a:srgbClr val="EB1414"/>
                </a:solidFill>
                <a:latin typeface="Arimo Bold Italics"/>
                <a:ea typeface="Arimo Bold Italics"/>
                <a:cs typeface="Arimo Bold Italics"/>
                <a:sym typeface="Arimo Bold Italics"/>
              </a:rPr>
              <a:t>Capital expenditure</a:t>
            </a:r>
            <a:r>
              <a:rPr lang="en-US" b="true" sz="2411">
                <a:solidFill>
                  <a:srgbClr val="000000"/>
                </a:solidFill>
                <a:latin typeface="Arimo Bold"/>
                <a:ea typeface="Arimo Bold"/>
                <a:cs typeface="Arimo Bold"/>
                <a:sym typeface="Arimo Bold"/>
              </a:rPr>
              <a:t>  merupakan pengeluaran yang bertujuan untuk memperoleh suatu aset atau untuk menambah nilai ekonomis aset tersebut di masa yang akan datang. Perlakuan akuntansinya adalah dengan mengapitalisasikan besar biaya yang dikeluarkan sebagai aset. </a:t>
            </a:r>
          </a:p>
          <a:p>
            <a:pPr algn="just">
              <a:lnSpc>
                <a:spcPts val="3375"/>
              </a:lnSpc>
            </a:pPr>
          </a:p>
          <a:p>
            <a:pPr algn="just" marL="520607" indent="-260303" lvl="1">
              <a:lnSpc>
                <a:spcPts val="3375"/>
              </a:lnSpc>
              <a:buFont typeface="Arial"/>
              <a:buChar char="•"/>
            </a:pPr>
            <a:r>
              <a:rPr lang="en-US" b="true" sz="2411">
                <a:solidFill>
                  <a:srgbClr val="000000"/>
                </a:solidFill>
                <a:latin typeface="Arimo Bold"/>
                <a:ea typeface="Arimo Bold"/>
                <a:cs typeface="Arimo Bold"/>
                <a:sym typeface="Arimo Bold"/>
              </a:rPr>
              <a:t>Dalam pajak, </a:t>
            </a:r>
            <a:r>
              <a:rPr lang="en-US" b="true" sz="2411" i="true">
                <a:solidFill>
                  <a:srgbClr val="EB1414"/>
                </a:solidFill>
                <a:latin typeface="Arimo Bold Italics"/>
                <a:ea typeface="Arimo Bold Italics"/>
                <a:cs typeface="Arimo Bold Italics"/>
                <a:sym typeface="Arimo Bold Italics"/>
              </a:rPr>
              <a:t>capital expenditure</a:t>
            </a:r>
            <a:r>
              <a:rPr lang="en-US" b="true" sz="2411">
                <a:solidFill>
                  <a:srgbClr val="000000"/>
                </a:solidFill>
                <a:latin typeface="Arimo Bold"/>
                <a:ea typeface="Arimo Bold"/>
                <a:cs typeface="Arimo Bold"/>
                <a:sym typeface="Arimo Bold"/>
              </a:rPr>
              <a:t>  tidak dapat dibebankan sekaligus dalam suatu laporan keuangan. Untuk membebankan capital expenditure , Wajib Pajak harus menggunakan metode depresiasi atau amortisasi. Hal ini diatur dalam UU Pajak Penghasilan (UU No. 36 tahun 2008) Pasal 9 ayat (2). </a:t>
            </a:r>
          </a:p>
          <a:p>
            <a:pPr algn="just">
              <a:lnSpc>
                <a:spcPts val="3375"/>
              </a:lnSpc>
            </a:pPr>
          </a:p>
          <a:p>
            <a:pPr algn="just" marL="520607" indent="-260303" lvl="1">
              <a:lnSpc>
                <a:spcPts val="3375"/>
              </a:lnSpc>
              <a:buFont typeface="Arial"/>
              <a:buChar char="•"/>
            </a:pPr>
            <a:r>
              <a:rPr lang="en-US" b="true" sz="2411" i="true">
                <a:solidFill>
                  <a:srgbClr val="EB1414"/>
                </a:solidFill>
                <a:latin typeface="Arimo Bold Italics"/>
                <a:ea typeface="Arimo Bold Italics"/>
                <a:cs typeface="Arimo Bold Italics"/>
                <a:sym typeface="Arimo Bold Italics"/>
              </a:rPr>
              <a:t>Revenue Expenditure</a:t>
            </a:r>
            <a:r>
              <a:rPr lang="en-US" b="true" sz="2411">
                <a:solidFill>
                  <a:srgbClr val="000000"/>
                </a:solidFill>
                <a:latin typeface="Arimo Bold"/>
                <a:ea typeface="Arimo Bold"/>
                <a:cs typeface="Arimo Bold"/>
                <a:sym typeface="Arimo Bold"/>
              </a:rPr>
              <a:t> merupakan pengeluaran yang dikeluarkan dengan tujuan untuk memperoleh penghasilan pada periode di mana pengeluaran dan beban tersebut terjadi, masa manfaatnya hanya satu periode saja. Perlakuan akuntansinya adalah dengan mencatat biaya yang dikeluarkan sebagai beban.</a:t>
            </a:r>
          </a:p>
          <a:p>
            <a:pPr algn="just">
              <a:lnSpc>
                <a:spcPts val="3375"/>
              </a:lnSpc>
            </a:pPr>
          </a:p>
          <a:p>
            <a:pPr algn="just" marL="520607" indent="-260303" lvl="1">
              <a:lnSpc>
                <a:spcPts val="3375"/>
              </a:lnSpc>
              <a:buFont typeface="Arial"/>
              <a:buChar char="•"/>
            </a:pPr>
            <a:r>
              <a:rPr lang="en-US" b="true" sz="2411">
                <a:solidFill>
                  <a:srgbClr val="000000"/>
                </a:solidFill>
                <a:latin typeface="Arimo Bold"/>
                <a:ea typeface="Arimo Bold"/>
                <a:cs typeface="Arimo Bold"/>
                <a:sym typeface="Arimo Bold"/>
              </a:rPr>
              <a:t>Dalam pajak, </a:t>
            </a:r>
            <a:r>
              <a:rPr lang="en-US" b="true" sz="2411" i="true">
                <a:solidFill>
                  <a:srgbClr val="EB1414"/>
                </a:solidFill>
                <a:latin typeface="Arimo Bold Italics"/>
                <a:ea typeface="Arimo Bold Italics"/>
                <a:cs typeface="Arimo Bold Italics"/>
                <a:sym typeface="Arimo Bold Italics"/>
              </a:rPr>
              <a:t>Revenue Expenditure</a:t>
            </a:r>
            <a:r>
              <a:rPr lang="en-US" b="true" sz="2411">
                <a:solidFill>
                  <a:srgbClr val="000000"/>
                </a:solidFill>
                <a:latin typeface="Arimo Bold"/>
                <a:ea typeface="Arimo Bold"/>
                <a:cs typeface="Arimo Bold"/>
                <a:sym typeface="Arimo Bold"/>
              </a:rPr>
              <a:t> sepanjang digunakan untuk mendapatkan, menagih, dan memelihara penghasilan sehubungan dengan kegiatan usaha, boleh dibebankan seluruhnya dalam suatu laporan keuangan. Dengan demikian, penting bagi Wajib Pajak untuk mengetahui jenis pengeluaran yang dilakukannya terkait dengan aset tetap. </a:t>
            </a:r>
          </a:p>
        </p:txBody>
      </p:sp>
    </p:spTree>
  </p:cSld>
  <p:clrMapOvr>
    <a:masterClrMapping/>
  </p:clrMapOvr>
  <p:transition spd="fast">
    <p:fade/>
  </p:transition>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6EA3C5"/>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3" id="3"/>
          <p:cNvSpPr/>
          <p:nvPr/>
        </p:nvSpPr>
        <p:spPr>
          <a:xfrm flipH="false" flipV="false" rot="0">
            <a:off x="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4" id="4"/>
          <p:cNvSpPr/>
          <p:nvPr/>
        </p:nvSpPr>
        <p:spPr>
          <a:xfrm flipH="false" flipV="false" rot="5101567">
            <a:off x="-1417008" y="7556339"/>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grpSp>
        <p:nvGrpSpPr>
          <p:cNvPr name="Group 5" id="5"/>
          <p:cNvGrpSpPr/>
          <p:nvPr/>
        </p:nvGrpSpPr>
        <p:grpSpPr>
          <a:xfrm rot="0">
            <a:off x="16045421" y="7180118"/>
            <a:ext cx="3842779" cy="4135582"/>
            <a:chOff x="0" y="0"/>
            <a:chExt cx="5123705" cy="5514109"/>
          </a:xfrm>
        </p:grpSpPr>
        <p:sp>
          <p:nvSpPr>
            <p:cNvPr name="Freeform 6" id="6"/>
            <p:cNvSpPr/>
            <p:nvPr/>
          </p:nvSpPr>
          <p:spPr>
            <a:xfrm flipH="false" flipV="false" rot="0">
              <a:off x="0" y="0"/>
              <a:ext cx="5123688" cy="5514086"/>
            </a:xfrm>
            <a:custGeom>
              <a:avLst/>
              <a:gdLst/>
              <a:ahLst/>
              <a:cxnLst/>
              <a:rect r="r" b="b" t="t" l="l"/>
              <a:pathLst>
                <a:path h="5514086" w="5123688">
                  <a:moveTo>
                    <a:pt x="0" y="27686"/>
                  </a:moveTo>
                  <a:lnTo>
                    <a:pt x="3045587" y="0"/>
                  </a:lnTo>
                  <a:lnTo>
                    <a:pt x="5123688" y="5514086"/>
                  </a:lnTo>
                  <a:lnTo>
                    <a:pt x="0" y="5514086"/>
                  </a:lnTo>
                  <a:lnTo>
                    <a:pt x="0" y="27686"/>
                  </a:lnTo>
                  <a:close/>
                </a:path>
              </a:pathLst>
            </a:custGeom>
            <a:blipFill>
              <a:blip r:embed="rId6"/>
              <a:stretch>
                <a:fillRect l="0" t="-2035" r="0" b="-2035"/>
              </a:stretch>
            </a:blipFill>
          </p:spPr>
        </p:sp>
      </p:grpSp>
      <p:sp>
        <p:nvSpPr>
          <p:cNvPr name="Freeform 7" id="7"/>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9">
              <a:extLst>
                <a:ext uri="{96DAC541-7B7A-43D3-8B79-37D633B846F1}">
                  <asvg:svgBlip xmlns:asvg="http://schemas.microsoft.com/office/drawing/2016/SVG/main" r:embed="rId10"/>
                </a:ext>
              </a:extLst>
            </a:blip>
            <a:stretch>
              <a:fillRect l="-63" t="0" r="-63" b="0"/>
            </a:stretch>
          </a:blipFill>
        </p:spPr>
      </p:sp>
      <p:sp>
        <p:nvSpPr>
          <p:cNvPr name="TextBox 9" id="9"/>
          <p:cNvSpPr txBox="true"/>
          <p:nvPr/>
        </p:nvSpPr>
        <p:spPr>
          <a:xfrm rot="0">
            <a:off x="747221" y="739967"/>
            <a:ext cx="15987070" cy="1336990"/>
          </a:xfrm>
          <a:prstGeom prst="rect">
            <a:avLst/>
          </a:prstGeom>
        </p:spPr>
        <p:txBody>
          <a:bodyPr anchor="t" rtlCol="false" tIns="0" lIns="0" bIns="0" rIns="0">
            <a:spAutoFit/>
          </a:bodyPr>
          <a:lstStyle/>
          <a:p>
            <a:pPr algn="ctr">
              <a:lnSpc>
                <a:spcPts val="4454"/>
              </a:lnSpc>
            </a:pPr>
            <a:r>
              <a:rPr lang="en-US" sz="4053" spc="-117">
                <a:solidFill>
                  <a:srgbClr val="6EA3C5"/>
                </a:solidFill>
                <a:latin typeface="Baloo"/>
                <a:ea typeface="Baloo"/>
                <a:cs typeface="Baloo"/>
                <a:sym typeface="Baloo"/>
              </a:rPr>
              <a:t>CAPITAL EXPENDITURE DAN REVENUE EXPENDITURE</a:t>
            </a:r>
          </a:p>
          <a:p>
            <a:pPr algn="l">
              <a:lnSpc>
                <a:spcPts val="5998"/>
              </a:lnSpc>
            </a:pPr>
          </a:p>
        </p:txBody>
      </p:sp>
      <p:sp>
        <p:nvSpPr>
          <p:cNvPr name="TextBox 10" id="10"/>
          <p:cNvSpPr txBox="true"/>
          <p:nvPr/>
        </p:nvSpPr>
        <p:spPr>
          <a:xfrm rot="0">
            <a:off x="1028700" y="1892565"/>
            <a:ext cx="15201704" cy="6344177"/>
          </a:xfrm>
          <a:prstGeom prst="rect">
            <a:avLst/>
          </a:prstGeom>
        </p:spPr>
        <p:txBody>
          <a:bodyPr anchor="t" rtlCol="false" tIns="0" lIns="0" bIns="0" rIns="0">
            <a:spAutoFit/>
          </a:bodyPr>
          <a:lstStyle/>
          <a:p>
            <a:pPr algn="just">
              <a:lnSpc>
                <a:spcPts val="4195"/>
              </a:lnSpc>
            </a:pPr>
            <a:r>
              <a:rPr lang="en-US" sz="2996" b="true">
                <a:solidFill>
                  <a:srgbClr val="000000"/>
                </a:solidFill>
                <a:latin typeface="Arimo Bold"/>
                <a:ea typeface="Arimo Bold"/>
                <a:cs typeface="Arimo Bold"/>
                <a:sym typeface="Arimo Bold"/>
              </a:rPr>
              <a:t> Berikut adalah Peraturan dan Standar yang Berlaku untuk Capital Expenditure dan Revenue Expenditure</a:t>
            </a:r>
          </a:p>
          <a:p>
            <a:pPr algn="just">
              <a:lnSpc>
                <a:spcPts val="4195"/>
              </a:lnSpc>
            </a:pPr>
            <a:r>
              <a:rPr lang="en-US" sz="2996" b="true">
                <a:solidFill>
                  <a:srgbClr val="000000"/>
                </a:solidFill>
                <a:latin typeface="Arimo Bold"/>
                <a:ea typeface="Arimo Bold"/>
                <a:cs typeface="Arimo Bold"/>
                <a:sym typeface="Arimo Bold"/>
              </a:rPr>
              <a:t>A.</a:t>
            </a:r>
            <a:r>
              <a:rPr lang="en-US" sz="2996">
                <a:solidFill>
                  <a:srgbClr val="000000"/>
                </a:solidFill>
                <a:latin typeface="Arimo"/>
                <a:ea typeface="Arimo"/>
                <a:cs typeface="Arimo"/>
                <a:sym typeface="Arimo"/>
              </a:rPr>
              <a:t> </a:t>
            </a:r>
            <a:r>
              <a:rPr lang="en-US" sz="2996" b="true">
                <a:solidFill>
                  <a:srgbClr val="000000"/>
                </a:solidFill>
                <a:latin typeface="Arimo Bold"/>
                <a:ea typeface="Arimo Bold"/>
                <a:cs typeface="Arimo Bold"/>
                <a:sym typeface="Arimo Bold"/>
              </a:rPr>
              <a:t>UU Pajak Penghasilan (UU No. 36 Tahun 2008)</a:t>
            </a:r>
          </a:p>
          <a:p>
            <a:pPr algn="just" marL="647030" indent="-323515" lvl="1">
              <a:lnSpc>
                <a:spcPts val="4195"/>
              </a:lnSpc>
              <a:buFont typeface="Arial"/>
              <a:buChar char="•"/>
            </a:pPr>
            <a:r>
              <a:rPr lang="en-US" b="true" sz="2996">
                <a:solidFill>
                  <a:srgbClr val="000000"/>
                </a:solidFill>
                <a:latin typeface="Arimo Bold"/>
                <a:ea typeface="Arimo Bold"/>
                <a:cs typeface="Arimo Bold"/>
                <a:sym typeface="Arimo Bold"/>
              </a:rPr>
              <a:t>Pasal 9 ayat (2) mengatur tentang pengeluaran yang berhubungan dengan perolehan aset tetap yang harus didepresiasi atau diamortisasi sesuai dengan kebijakan yang berlaku. Depresiasi atau amortisasi ini digunakan untuk membebankan capital expenditure  secara bertahap dalam laporan keuangan.</a:t>
            </a:r>
          </a:p>
          <a:p>
            <a:pPr algn="just" marL="647030" indent="-323515" lvl="1">
              <a:lnSpc>
                <a:spcPts val="4195"/>
              </a:lnSpc>
              <a:buFont typeface="Arial"/>
              <a:buChar char="•"/>
            </a:pPr>
            <a:r>
              <a:rPr lang="en-US" b="true" sz="2996">
                <a:solidFill>
                  <a:srgbClr val="000000"/>
                </a:solidFill>
                <a:latin typeface="Arimo Bold"/>
                <a:ea typeface="Arimo Bold"/>
                <a:cs typeface="Arimo Bold"/>
                <a:sym typeface="Arimo Bold"/>
              </a:rPr>
              <a:t>Pasal 11 mengatur bahwa beban yang berkaitan dengan perolehan atau pemeliharaan aset tetap, seperti biaya perbaikan dan pemeliharaan, dapat dibebankan langsung dalam laporan keuangan sebagai beban, yang terkait dengan pengeluaran Revenue Expenditure.</a:t>
            </a:r>
          </a:p>
          <a:p>
            <a:pPr algn="just">
              <a:lnSpc>
                <a:spcPts val="4195"/>
              </a:lnSpc>
            </a:pPr>
          </a:p>
        </p:txBody>
      </p:sp>
    </p:spTree>
  </p:cSld>
  <p:clrMapOvr>
    <a:masterClrMapping/>
  </p:clrMapOvr>
  <p:transition spd="fast">
    <p:fade/>
  </p:transition>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3" id="3"/>
          <p:cNvSpPr/>
          <p:nvPr/>
        </p:nvSpPr>
        <p:spPr>
          <a:xfrm flipH="false" flipV="false" rot="0">
            <a:off x="12170794"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4" id="4"/>
          <p:cNvSpPr/>
          <p:nvPr/>
        </p:nvSpPr>
        <p:spPr>
          <a:xfrm flipH="false" flipV="false" rot="0">
            <a:off x="12170794"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5" id="5"/>
          <p:cNvSpPr/>
          <p:nvPr/>
        </p:nvSpPr>
        <p:spPr>
          <a:xfrm flipH="false" flipV="false" rot="0">
            <a:off x="6084061" y="0"/>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6" id="6"/>
          <p:cNvSpPr/>
          <p:nvPr/>
        </p:nvSpPr>
        <p:spPr>
          <a:xfrm flipH="false" flipV="false" rot="0">
            <a:off x="0"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7" id="7"/>
          <p:cNvSpPr/>
          <p:nvPr/>
        </p:nvSpPr>
        <p:spPr>
          <a:xfrm flipH="false" flipV="false" rot="0">
            <a:off x="6084061" y="6086762"/>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8" id="8"/>
          <p:cNvSpPr/>
          <p:nvPr/>
        </p:nvSpPr>
        <p:spPr>
          <a:xfrm flipH="false" flipV="false" rot="5101567">
            <a:off x="-1337062" y="7179890"/>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9" id="9"/>
          <p:cNvSpPr/>
          <p:nvPr/>
        </p:nvSpPr>
        <p:spPr>
          <a:xfrm flipH="false" flipV="false" rot="0">
            <a:off x="2555187" y="2215878"/>
            <a:ext cx="13610994" cy="6134046"/>
          </a:xfrm>
          <a:custGeom>
            <a:avLst/>
            <a:gdLst/>
            <a:ahLst/>
            <a:cxnLst/>
            <a:rect r="r" b="b" t="t" l="l"/>
            <a:pathLst>
              <a:path h="6134046" w="13610994">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6166182" y="6787876"/>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t="0" r="-1094" b="0"/>
            </a:stretch>
          </a:blipFill>
        </p:spPr>
      </p:sp>
      <p:sp>
        <p:nvSpPr>
          <p:cNvPr name="Freeform 11" id="11"/>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t="0" r="-63" b="0"/>
            </a:stretch>
          </a:blipFill>
        </p:spPr>
      </p:sp>
      <p:sp>
        <p:nvSpPr>
          <p:cNvPr name="TextBox 13" id="13"/>
          <p:cNvSpPr txBox="true"/>
          <p:nvPr/>
        </p:nvSpPr>
        <p:spPr>
          <a:xfrm rot="0">
            <a:off x="747221" y="759017"/>
            <a:ext cx="15987070" cy="764616"/>
          </a:xfrm>
          <a:prstGeom prst="rect">
            <a:avLst/>
          </a:prstGeom>
        </p:spPr>
        <p:txBody>
          <a:bodyPr anchor="t" rtlCol="false" tIns="0" lIns="0" bIns="0" rIns="0">
            <a:spAutoFit/>
          </a:bodyPr>
          <a:lstStyle/>
          <a:p>
            <a:pPr algn="ctr">
              <a:lnSpc>
                <a:spcPts val="5998"/>
              </a:lnSpc>
            </a:pPr>
            <a:r>
              <a:rPr lang="en-US" sz="5453" spc="-163">
                <a:solidFill>
                  <a:srgbClr val="6EA3C5"/>
                </a:solidFill>
                <a:latin typeface="Baloo"/>
                <a:ea typeface="Baloo"/>
                <a:cs typeface="Baloo"/>
                <a:sym typeface="Baloo"/>
              </a:rPr>
              <a:t>CAPITAL EXPENDITURE DAN REVENUE EXPENDITURE</a:t>
            </a:r>
          </a:p>
        </p:txBody>
      </p:sp>
      <p:sp>
        <p:nvSpPr>
          <p:cNvPr name="TextBox 14" id="14"/>
          <p:cNvSpPr txBox="true"/>
          <p:nvPr/>
        </p:nvSpPr>
        <p:spPr>
          <a:xfrm rot="0">
            <a:off x="1028700" y="1892565"/>
            <a:ext cx="15201704" cy="7848679"/>
          </a:xfrm>
          <a:prstGeom prst="rect">
            <a:avLst/>
          </a:prstGeom>
        </p:spPr>
        <p:txBody>
          <a:bodyPr anchor="t" rtlCol="false" tIns="0" lIns="0" bIns="0" rIns="0">
            <a:spAutoFit/>
          </a:bodyPr>
          <a:lstStyle/>
          <a:p>
            <a:pPr algn="just">
              <a:lnSpc>
                <a:spcPts val="4195"/>
              </a:lnSpc>
            </a:pPr>
            <a:r>
              <a:rPr lang="en-US" sz="2996" b="true">
                <a:solidFill>
                  <a:srgbClr val="000000"/>
                </a:solidFill>
                <a:latin typeface="Arimo Bold"/>
                <a:ea typeface="Arimo Bold"/>
                <a:cs typeface="Arimo Bold"/>
                <a:sym typeface="Arimo Bold"/>
              </a:rPr>
              <a:t>B. Peraturan Direktur Jenderal Pajak No. PER-22/PJ/2013, </a:t>
            </a:r>
          </a:p>
          <a:p>
            <a:pPr algn="just">
              <a:lnSpc>
                <a:spcPts val="4195"/>
              </a:lnSpc>
            </a:pPr>
            <a:r>
              <a:rPr lang="en-US" sz="2996" b="true">
                <a:solidFill>
                  <a:srgbClr val="000000"/>
                </a:solidFill>
                <a:latin typeface="Arimo Bold"/>
                <a:ea typeface="Arimo Bold"/>
                <a:cs typeface="Arimo Bold"/>
                <a:sym typeface="Arimo Bold"/>
              </a:rPr>
              <a:t>Peraturan ini mengatur tentang pedoman penerapan biaya yang dapat dikapitalisasi dan biaya yang harus dibebankan dalam perhitungan pajak. Biaya terkait dengan perolehan aset tetap yang dilakukan untuk meningkatkan nilai aset tersebut di masa depan harus dikapitalisasi, sementara biaya yang sifatnya pemeliharaan rutin harus dibebankan langsung.</a:t>
            </a:r>
          </a:p>
          <a:p>
            <a:pPr algn="just">
              <a:lnSpc>
                <a:spcPts val="4195"/>
              </a:lnSpc>
            </a:pPr>
            <a:r>
              <a:rPr lang="en-US" sz="2996" b="true">
                <a:solidFill>
                  <a:srgbClr val="000000"/>
                </a:solidFill>
                <a:latin typeface="Arimo Bold"/>
                <a:ea typeface="Arimo Bold"/>
                <a:cs typeface="Arimo Bold"/>
                <a:sym typeface="Arimo Bold"/>
              </a:rPr>
              <a:t>C. </a:t>
            </a:r>
            <a:r>
              <a:rPr lang="en-US" sz="2996" b="true">
                <a:solidFill>
                  <a:srgbClr val="000000"/>
                </a:solidFill>
                <a:latin typeface="Arimo Bold"/>
                <a:ea typeface="Arimo Bold"/>
                <a:cs typeface="Arimo Bold"/>
                <a:sym typeface="Arimo Bold"/>
              </a:rPr>
              <a:t>Standar Akuntansi Keuangan (SAK)</a:t>
            </a:r>
          </a:p>
          <a:p>
            <a:pPr algn="just" marL="647030" indent="-323515" lvl="1">
              <a:lnSpc>
                <a:spcPts val="4195"/>
              </a:lnSpc>
              <a:buFont typeface="Arial"/>
              <a:buChar char="•"/>
            </a:pPr>
            <a:r>
              <a:rPr lang="en-US" b="true" sz="2996">
                <a:solidFill>
                  <a:srgbClr val="000000"/>
                </a:solidFill>
                <a:latin typeface="Arimo Bold"/>
                <a:ea typeface="Arimo Bold"/>
                <a:cs typeface="Arimo Bold"/>
                <a:sym typeface="Arimo Bold"/>
              </a:rPr>
              <a:t>Berdasarkan PSAK No. 16 tentang Aset Tetap, capital expenditure  terkait dengan pengadaan aset tetap harus dicatat sebagai aset, yang kemudian akan disusutkan sesuai dengan umur manfaatnya.</a:t>
            </a:r>
          </a:p>
          <a:p>
            <a:pPr algn="just" marL="647030" indent="-323515" lvl="1">
              <a:lnSpc>
                <a:spcPts val="4195"/>
              </a:lnSpc>
              <a:buFont typeface="Arial"/>
              <a:buChar char="•"/>
            </a:pPr>
            <a:r>
              <a:rPr lang="en-US" b="true" sz="2996">
                <a:solidFill>
                  <a:srgbClr val="000000"/>
                </a:solidFill>
                <a:latin typeface="Arimo Bold"/>
                <a:ea typeface="Arimo Bold"/>
                <a:cs typeface="Arimo Bold"/>
                <a:sym typeface="Arimo Bold"/>
              </a:rPr>
              <a:t>PSAK No. 19 tentang Aset Tak Berwujud juga mengatur tentang perlakuan akuntansi untuk pengeluaran yang terkait dengan pengadaan atau pengembangan aset tak berwujud, yang dikapitalisasi dan diamortisasi sesuai dengan kebijakan yang berlaku.</a:t>
            </a:r>
          </a:p>
          <a:p>
            <a:pPr algn="just">
              <a:lnSpc>
                <a:spcPts val="4195"/>
              </a:lnSpc>
            </a:pPr>
          </a:p>
        </p:txBody>
      </p:sp>
    </p:spTree>
  </p:cSld>
  <p:clrMapOvr>
    <a:masterClrMapping/>
  </p:clrMapOvr>
  <p:transition spd="fast">
    <p:fade/>
  </p:transition>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6EA3C5"/>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3" id="3"/>
          <p:cNvSpPr/>
          <p:nvPr/>
        </p:nvSpPr>
        <p:spPr>
          <a:xfrm flipH="false" flipV="false" rot="0">
            <a:off x="1" y="0"/>
            <a:ext cx="9144000" cy="10403658"/>
          </a:xfrm>
          <a:custGeom>
            <a:avLst/>
            <a:gdLst/>
            <a:ahLst/>
            <a:cxnLst/>
            <a:rect r="r" b="b" t="t" l="l"/>
            <a:pathLst>
              <a:path h="10403658" w="9144000">
                <a:moveTo>
                  <a:pt x="0" y="0"/>
                </a:moveTo>
                <a:lnTo>
                  <a:pt x="9144000" y="0"/>
                </a:lnTo>
                <a:lnTo>
                  <a:pt x="9144000"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6627" t="0" r="-6627" b="0"/>
            </a:stretch>
          </a:blipFill>
        </p:spPr>
      </p:sp>
      <p:sp>
        <p:nvSpPr>
          <p:cNvPr name="Freeform 4" id="4"/>
          <p:cNvSpPr/>
          <p:nvPr/>
        </p:nvSpPr>
        <p:spPr>
          <a:xfrm flipH="false" flipV="false" rot="5101567">
            <a:off x="-1417008" y="7556339"/>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grpSp>
        <p:nvGrpSpPr>
          <p:cNvPr name="Group 5" id="5"/>
          <p:cNvGrpSpPr/>
          <p:nvPr/>
        </p:nvGrpSpPr>
        <p:grpSpPr>
          <a:xfrm rot="0">
            <a:off x="16045421" y="7180118"/>
            <a:ext cx="3842779" cy="4135582"/>
            <a:chOff x="0" y="0"/>
            <a:chExt cx="5123705" cy="5514109"/>
          </a:xfrm>
        </p:grpSpPr>
        <p:sp>
          <p:nvSpPr>
            <p:cNvPr name="Freeform 6" id="6"/>
            <p:cNvSpPr/>
            <p:nvPr/>
          </p:nvSpPr>
          <p:spPr>
            <a:xfrm flipH="false" flipV="false" rot="0">
              <a:off x="0" y="0"/>
              <a:ext cx="5123688" cy="5514086"/>
            </a:xfrm>
            <a:custGeom>
              <a:avLst/>
              <a:gdLst/>
              <a:ahLst/>
              <a:cxnLst/>
              <a:rect r="r" b="b" t="t" l="l"/>
              <a:pathLst>
                <a:path h="5514086" w="5123688">
                  <a:moveTo>
                    <a:pt x="0" y="27686"/>
                  </a:moveTo>
                  <a:lnTo>
                    <a:pt x="3045587" y="0"/>
                  </a:lnTo>
                  <a:lnTo>
                    <a:pt x="5123688" y="5514086"/>
                  </a:lnTo>
                  <a:lnTo>
                    <a:pt x="0" y="5514086"/>
                  </a:lnTo>
                  <a:lnTo>
                    <a:pt x="0" y="27686"/>
                  </a:lnTo>
                  <a:close/>
                </a:path>
              </a:pathLst>
            </a:custGeom>
            <a:blipFill>
              <a:blip r:embed="rId6"/>
              <a:stretch>
                <a:fillRect l="0" t="-2035" r="0" b="-2035"/>
              </a:stretch>
            </a:blipFill>
          </p:spPr>
        </p:sp>
      </p:grpSp>
      <p:sp>
        <p:nvSpPr>
          <p:cNvPr name="Freeform 7" id="7"/>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9">
              <a:extLst>
                <a:ext uri="{96DAC541-7B7A-43D3-8B79-37D633B846F1}">
                  <asvg:svgBlip xmlns:asvg="http://schemas.microsoft.com/office/drawing/2016/SVG/main" r:embed="rId10"/>
                </a:ext>
              </a:extLst>
            </a:blip>
            <a:stretch>
              <a:fillRect l="-63" t="0" r="-63" b="0"/>
            </a:stretch>
          </a:blipFill>
        </p:spPr>
      </p:sp>
      <p:sp>
        <p:nvSpPr>
          <p:cNvPr name="TextBox 9" id="9"/>
          <p:cNvSpPr txBox="true"/>
          <p:nvPr/>
        </p:nvSpPr>
        <p:spPr>
          <a:xfrm rot="0">
            <a:off x="747221" y="739967"/>
            <a:ext cx="15987070" cy="1336990"/>
          </a:xfrm>
          <a:prstGeom prst="rect">
            <a:avLst/>
          </a:prstGeom>
        </p:spPr>
        <p:txBody>
          <a:bodyPr anchor="t" rtlCol="false" tIns="0" lIns="0" bIns="0" rIns="0">
            <a:spAutoFit/>
          </a:bodyPr>
          <a:lstStyle/>
          <a:p>
            <a:pPr algn="ctr">
              <a:lnSpc>
                <a:spcPts val="4454"/>
              </a:lnSpc>
            </a:pPr>
            <a:r>
              <a:rPr lang="en-US" sz="4053" spc="-117">
                <a:solidFill>
                  <a:srgbClr val="6EA3C5"/>
                </a:solidFill>
                <a:latin typeface="Baloo"/>
                <a:ea typeface="Baloo"/>
                <a:cs typeface="Baloo"/>
                <a:sym typeface="Baloo"/>
              </a:rPr>
              <a:t>CAPITAL EXPENDITURE DAN REVENUE EXPENDITURE</a:t>
            </a:r>
          </a:p>
          <a:p>
            <a:pPr algn="l">
              <a:lnSpc>
                <a:spcPts val="5998"/>
              </a:lnSpc>
            </a:pPr>
          </a:p>
        </p:txBody>
      </p:sp>
      <p:sp>
        <p:nvSpPr>
          <p:cNvPr name="TextBox 10" id="10"/>
          <p:cNvSpPr txBox="true"/>
          <p:nvPr/>
        </p:nvSpPr>
        <p:spPr>
          <a:xfrm rot="0">
            <a:off x="747221" y="1432001"/>
            <a:ext cx="15645010" cy="7880962"/>
          </a:xfrm>
          <a:prstGeom prst="rect">
            <a:avLst/>
          </a:prstGeom>
        </p:spPr>
        <p:txBody>
          <a:bodyPr anchor="t" rtlCol="false" tIns="0" lIns="0" bIns="0" rIns="0">
            <a:spAutoFit/>
          </a:bodyPr>
          <a:lstStyle/>
          <a:p>
            <a:pPr algn="just">
              <a:lnSpc>
                <a:spcPts val="3466"/>
              </a:lnSpc>
            </a:pPr>
            <a:r>
              <a:rPr lang="en-US" sz="2475" b="true">
                <a:solidFill>
                  <a:srgbClr val="000000"/>
                </a:solidFill>
                <a:latin typeface="Arimo Bold"/>
                <a:ea typeface="Arimo Bold"/>
                <a:cs typeface="Arimo Bold"/>
                <a:sym typeface="Arimo Bold"/>
              </a:rPr>
              <a:t>D. International Financial Reporting Standards (IFRS)</a:t>
            </a:r>
          </a:p>
          <a:p>
            <a:pPr algn="just" marL="534552" indent="-267276" lvl="1">
              <a:lnSpc>
                <a:spcPts val="3466"/>
              </a:lnSpc>
              <a:buFont typeface="Arial"/>
              <a:buChar char="•"/>
            </a:pPr>
            <a:r>
              <a:rPr lang="en-US" b="true" sz="2475">
                <a:solidFill>
                  <a:srgbClr val="000000"/>
                </a:solidFill>
                <a:latin typeface="Arimo Bold"/>
                <a:ea typeface="Arimo Bold"/>
                <a:cs typeface="Arimo Bold"/>
                <a:sym typeface="Arimo Bold"/>
              </a:rPr>
              <a:t>IAS 16 - Property, Plant and Equipment menjelaskan pengeluaran yang dilakukan untuk memperoleh atau meningkatkan nilai dari aset tetap yang sudah ada harus dikapitalisasi sebagai bagian dari biaya perolehan aset tersebut. Depresiasi dilakukan untuk mengalokasikan biaya tersebut selama umur manfaat aset.</a:t>
            </a:r>
          </a:p>
          <a:p>
            <a:pPr algn="just" marL="534552" indent="-267276" lvl="1">
              <a:lnSpc>
                <a:spcPts val="3466"/>
              </a:lnSpc>
              <a:buFont typeface="Arial"/>
              <a:buChar char="•"/>
            </a:pPr>
            <a:r>
              <a:rPr lang="en-US" b="true" sz="2475">
                <a:solidFill>
                  <a:srgbClr val="000000"/>
                </a:solidFill>
                <a:latin typeface="Arimo Bold"/>
                <a:ea typeface="Arimo Bold"/>
                <a:cs typeface="Arimo Bold"/>
                <a:sym typeface="Arimo Bold"/>
              </a:rPr>
              <a:t>IAS 38 - Intangible Assets mengatur bahwa biaya pengembangan untuk aset tak berwujud yang memenuhi syarat tertentu harus dikapitalisasi, sedangkan biaya penelitian langsung dibebankan sebagai biaya.</a:t>
            </a:r>
          </a:p>
          <a:p>
            <a:pPr algn="just">
              <a:lnSpc>
                <a:spcPts val="3466"/>
              </a:lnSpc>
            </a:pPr>
          </a:p>
          <a:p>
            <a:pPr algn="just">
              <a:lnSpc>
                <a:spcPts val="3466"/>
              </a:lnSpc>
            </a:pPr>
            <a:r>
              <a:rPr lang="en-US" sz="2475" b="true">
                <a:solidFill>
                  <a:srgbClr val="000000"/>
                </a:solidFill>
                <a:latin typeface="Arimo Bold"/>
                <a:ea typeface="Arimo Bold"/>
                <a:cs typeface="Arimo Bold"/>
                <a:sym typeface="Arimo Bold"/>
              </a:rPr>
              <a:t>perbedaan antara </a:t>
            </a:r>
            <a:r>
              <a:rPr lang="en-US" b="true" sz="2475" i="true">
                <a:solidFill>
                  <a:srgbClr val="000000"/>
                </a:solidFill>
                <a:latin typeface="Arimo Bold Italics"/>
                <a:ea typeface="Arimo Bold Italics"/>
                <a:cs typeface="Arimo Bold Italics"/>
                <a:sym typeface="Arimo Bold Italics"/>
              </a:rPr>
              <a:t>capital expenditure</a:t>
            </a:r>
            <a:r>
              <a:rPr lang="en-US" sz="2475" b="true">
                <a:solidFill>
                  <a:srgbClr val="000000"/>
                </a:solidFill>
                <a:latin typeface="Arimo Bold"/>
                <a:ea typeface="Arimo Bold"/>
                <a:cs typeface="Arimo Bold"/>
                <a:sym typeface="Arimo Bold"/>
              </a:rPr>
              <a:t>  dan </a:t>
            </a:r>
            <a:r>
              <a:rPr lang="en-US" b="true" sz="2475" i="true">
                <a:solidFill>
                  <a:srgbClr val="000000"/>
                </a:solidFill>
                <a:latin typeface="Arimo Bold Italics"/>
                <a:ea typeface="Arimo Bold Italics"/>
                <a:cs typeface="Arimo Bold Italics"/>
                <a:sym typeface="Arimo Bold Italics"/>
              </a:rPr>
              <a:t>Revenue Expenditure</a:t>
            </a:r>
            <a:r>
              <a:rPr lang="en-US" sz="2475" b="true">
                <a:solidFill>
                  <a:srgbClr val="000000"/>
                </a:solidFill>
                <a:latin typeface="Arimo Bold"/>
                <a:ea typeface="Arimo Bold"/>
                <a:cs typeface="Arimo Bold"/>
                <a:sym typeface="Arimo Bold"/>
              </a:rPr>
              <a:t> sangat penting dalam perencanaan pajak dan akuntansi, karena kedua jenis pengeluaran ini memiliki perlakuan yang berbeda dalam laporan keuangan dan penghitungan pajak. </a:t>
            </a:r>
          </a:p>
          <a:p>
            <a:pPr algn="just" marL="534552" indent="-267276" lvl="1">
              <a:lnSpc>
                <a:spcPts val="3466"/>
              </a:lnSpc>
              <a:buFont typeface="Arial"/>
              <a:buChar char="•"/>
            </a:pPr>
            <a:r>
              <a:rPr lang="en-US" b="true" sz="2475">
                <a:solidFill>
                  <a:srgbClr val="000000"/>
                </a:solidFill>
                <a:latin typeface="Arimo Bold"/>
                <a:ea typeface="Arimo Bold"/>
                <a:cs typeface="Arimo Bold"/>
                <a:sym typeface="Arimo Bold"/>
              </a:rPr>
              <a:t>Pengeluaran yang tergolong sebagai</a:t>
            </a:r>
            <a:r>
              <a:rPr lang="en-US" b="true" sz="2475" i="true">
                <a:solidFill>
                  <a:srgbClr val="EB1414"/>
                </a:solidFill>
                <a:latin typeface="Arimo Bold Italics"/>
                <a:ea typeface="Arimo Bold Italics"/>
                <a:cs typeface="Arimo Bold Italics"/>
                <a:sym typeface="Arimo Bold Italics"/>
              </a:rPr>
              <a:t> capital expenditure</a:t>
            </a:r>
            <a:r>
              <a:rPr lang="en-US" b="true" sz="2475">
                <a:solidFill>
                  <a:srgbClr val="000000"/>
                </a:solidFill>
                <a:latin typeface="Arimo Bold"/>
                <a:ea typeface="Arimo Bold"/>
                <a:cs typeface="Arimo Bold"/>
                <a:sym typeface="Arimo Bold"/>
              </a:rPr>
              <a:t>  akan mempengaruhi laporan keuangan dalam jangka panjang, karena aset yang dibeli atau diperoleh melalui capital expenditure  akan mengalami depresiasi atau amortisasi sesuai dengan kebijakan yang diterapkan.</a:t>
            </a:r>
          </a:p>
          <a:p>
            <a:pPr algn="just" marL="534552" indent="-267276" lvl="1">
              <a:lnSpc>
                <a:spcPts val="3466"/>
              </a:lnSpc>
              <a:buFont typeface="Arial"/>
              <a:buChar char="•"/>
            </a:pPr>
            <a:r>
              <a:rPr lang="en-US" b="true" sz="2475">
                <a:solidFill>
                  <a:srgbClr val="000000"/>
                </a:solidFill>
                <a:latin typeface="Arimo Bold"/>
                <a:ea typeface="Arimo Bold"/>
                <a:cs typeface="Arimo Bold"/>
                <a:sym typeface="Arimo Bold"/>
              </a:rPr>
              <a:t>Sedangkan, </a:t>
            </a:r>
            <a:r>
              <a:rPr lang="en-US" b="true" sz="2475">
                <a:solidFill>
                  <a:srgbClr val="EB1414"/>
                </a:solidFill>
                <a:latin typeface="Arimo Bold"/>
                <a:ea typeface="Arimo Bold"/>
                <a:cs typeface="Arimo Bold"/>
                <a:sym typeface="Arimo Bold"/>
              </a:rPr>
              <a:t>Revenue Expenditure</a:t>
            </a:r>
            <a:r>
              <a:rPr lang="en-US" b="true" sz="2475">
                <a:solidFill>
                  <a:srgbClr val="000000"/>
                </a:solidFill>
                <a:latin typeface="Arimo Bold"/>
                <a:ea typeface="Arimo Bold"/>
                <a:cs typeface="Arimo Bold"/>
                <a:sym typeface="Arimo Bold"/>
              </a:rPr>
              <a:t> yang berhubungan dengan penghasilan langsung akan dibebankan pada periode yang bersangkutan, sehingga mempengaruhi penghitungan laba atau rugi pada tahun tersebut. </a:t>
            </a:r>
          </a:p>
        </p:txBody>
      </p:sp>
    </p:spTree>
  </p:cSld>
  <p:clrMapOvr>
    <a:masterClrMapping/>
  </p:clrMapOvr>
  <p:transition spd="fast">
    <p:fade/>
  </p:transition>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
            <a:ext cx="18288000" cy="10287119"/>
          </a:xfrm>
          <a:custGeom>
            <a:avLst/>
            <a:gdLst/>
            <a:ahLst/>
            <a:cxnLst/>
            <a:rect r="r" b="b" t="t" l="l"/>
            <a:pathLst>
              <a:path h="10287119" w="18288000">
                <a:moveTo>
                  <a:pt x="0" y="0"/>
                </a:moveTo>
                <a:lnTo>
                  <a:pt x="18288000" y="0"/>
                </a:lnTo>
                <a:lnTo>
                  <a:pt x="18288000" y="10287119"/>
                </a:lnTo>
                <a:lnTo>
                  <a:pt x="0" y="102871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3727158" y="3757135"/>
            <a:ext cx="10710852" cy="2396440"/>
          </a:xfrm>
          <a:prstGeom prst="rect">
            <a:avLst/>
          </a:prstGeom>
        </p:spPr>
        <p:txBody>
          <a:bodyPr anchor="t" rtlCol="false" tIns="0" lIns="0" bIns="0" rIns="0">
            <a:spAutoFit/>
          </a:bodyPr>
          <a:lstStyle/>
          <a:p>
            <a:pPr algn="ctr">
              <a:lnSpc>
                <a:spcPts val="17280"/>
              </a:lnSpc>
            </a:pPr>
            <a:r>
              <a:rPr lang="en-US" b="true" sz="14400">
                <a:solidFill>
                  <a:srgbClr val="323F4F"/>
                </a:solidFill>
                <a:latin typeface="Poppins Bold"/>
                <a:ea typeface="Poppins Bold"/>
                <a:cs typeface="Poppins Bold"/>
                <a:sym typeface="Poppins Bold"/>
              </a:rPr>
              <a:t>Thank You</a:t>
            </a:r>
          </a:p>
        </p:txBody>
      </p:sp>
      <p:sp>
        <p:nvSpPr>
          <p:cNvPr name="TextBox 4" id="4"/>
          <p:cNvSpPr txBox="true"/>
          <p:nvPr/>
        </p:nvSpPr>
        <p:spPr>
          <a:xfrm rot="0">
            <a:off x="6492646" y="5980421"/>
            <a:ext cx="5594006" cy="771525"/>
          </a:xfrm>
          <a:prstGeom prst="rect">
            <a:avLst/>
          </a:prstGeom>
        </p:spPr>
        <p:txBody>
          <a:bodyPr anchor="t" rtlCol="false" tIns="0" lIns="0" bIns="0" rIns="0">
            <a:spAutoFit/>
          </a:bodyPr>
          <a:lstStyle/>
          <a:p>
            <a:pPr algn="ctr">
              <a:lnSpc>
                <a:spcPts val="5759"/>
              </a:lnSpc>
            </a:pPr>
            <a:r>
              <a:rPr lang="en-US" b="true" sz="4800">
                <a:solidFill>
                  <a:srgbClr val="000000"/>
                </a:solidFill>
                <a:latin typeface="Poppins Bold"/>
                <a:ea typeface="Poppins Bold"/>
                <a:cs typeface="Poppins Bold"/>
                <a:sym typeface="Poppins Bold"/>
              </a:rPr>
              <a:t>Any Questions.. ?</a:t>
            </a:r>
          </a:p>
        </p:txBody>
      </p:sp>
      <p:sp>
        <p:nvSpPr>
          <p:cNvPr name="Freeform 5" id="5"/>
          <p:cNvSpPr/>
          <p:nvPr/>
        </p:nvSpPr>
        <p:spPr>
          <a:xfrm flipH="false" flipV="false" rot="0">
            <a:off x="3635733" y="1023582"/>
            <a:ext cx="7021773" cy="2534586"/>
          </a:xfrm>
          <a:custGeom>
            <a:avLst/>
            <a:gdLst/>
            <a:ahLst/>
            <a:cxnLst/>
            <a:rect r="r" b="b" t="t" l="l"/>
            <a:pathLst>
              <a:path h="2534586" w="7021773">
                <a:moveTo>
                  <a:pt x="0" y="0"/>
                </a:moveTo>
                <a:lnTo>
                  <a:pt x="7021773" y="0"/>
                </a:lnTo>
                <a:lnTo>
                  <a:pt x="7021773" y="2534586"/>
                </a:lnTo>
                <a:lnTo>
                  <a:pt x="0" y="25345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3327040" y="9746250"/>
            <a:ext cx="4981432" cy="543442"/>
          </a:xfrm>
          <a:custGeom>
            <a:avLst/>
            <a:gdLst/>
            <a:ahLst/>
            <a:cxnLst/>
            <a:rect r="r" b="b" t="t" l="l"/>
            <a:pathLst>
              <a:path h="543442" w="4981432">
                <a:moveTo>
                  <a:pt x="0" y="0"/>
                </a:moveTo>
                <a:lnTo>
                  <a:pt x="4981432" y="0"/>
                </a:lnTo>
                <a:lnTo>
                  <a:pt x="4981432" y="543442"/>
                </a:lnTo>
                <a:lnTo>
                  <a:pt x="0" y="543442"/>
                </a:lnTo>
                <a:lnTo>
                  <a:pt x="0" y="0"/>
                </a:lnTo>
                <a:close/>
              </a:path>
            </a:pathLst>
          </a:custGeom>
          <a:blipFill>
            <a:blip r:embed="rId7"/>
            <a:stretch>
              <a:fillRect l="-279857" t="-1027086" r="-304792" b="-2401329"/>
            </a:stretch>
          </a:blipFill>
        </p:spPr>
      </p:sp>
      <p:grpSp>
        <p:nvGrpSpPr>
          <p:cNvPr name="Group 7" id="7"/>
          <p:cNvGrpSpPr/>
          <p:nvPr/>
        </p:nvGrpSpPr>
        <p:grpSpPr>
          <a:xfrm rot="0">
            <a:off x="-28575" y="9738092"/>
            <a:ext cx="13346091" cy="559758"/>
            <a:chOff x="0" y="0"/>
            <a:chExt cx="17794788" cy="746344"/>
          </a:xfrm>
        </p:grpSpPr>
        <p:sp>
          <p:nvSpPr>
            <p:cNvPr name="Freeform 8" id="8"/>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9" id="9"/>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0" id="10"/>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TextBox 11" id="11"/>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6EA3C5"/>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0"/>
            <a:ext cx="10390653" cy="10403658"/>
          </a:xfrm>
          <a:custGeom>
            <a:avLst/>
            <a:gdLst/>
            <a:ahLst/>
            <a:cxnLst/>
            <a:rect r="r" b="b" t="t" l="l"/>
            <a:pathLst>
              <a:path h="10403658" w="10390653">
                <a:moveTo>
                  <a:pt x="0" y="0"/>
                </a:moveTo>
                <a:lnTo>
                  <a:pt x="10390653" y="0"/>
                </a:lnTo>
                <a:lnTo>
                  <a:pt x="10390653"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0" t="-212" r="0" b="-212"/>
            </a:stretch>
          </a:blipFill>
        </p:spPr>
      </p:sp>
      <p:sp>
        <p:nvSpPr>
          <p:cNvPr name="Freeform 3" id="3"/>
          <p:cNvSpPr/>
          <p:nvPr/>
        </p:nvSpPr>
        <p:spPr>
          <a:xfrm flipH="false" flipV="false" rot="0">
            <a:off x="-1246654" y="0"/>
            <a:ext cx="10390654" cy="10403658"/>
          </a:xfrm>
          <a:custGeom>
            <a:avLst/>
            <a:gdLst/>
            <a:ahLst/>
            <a:cxnLst/>
            <a:rect r="r" b="b" t="t" l="l"/>
            <a:pathLst>
              <a:path h="10403658" w="10390654">
                <a:moveTo>
                  <a:pt x="0" y="0"/>
                </a:moveTo>
                <a:lnTo>
                  <a:pt x="10390654" y="0"/>
                </a:lnTo>
                <a:lnTo>
                  <a:pt x="10390654"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0" t="-212" r="0" b="-212"/>
            </a:stretch>
          </a:blipFill>
        </p:spPr>
      </p:sp>
      <p:sp>
        <p:nvSpPr>
          <p:cNvPr name="Freeform 4" id="4"/>
          <p:cNvSpPr/>
          <p:nvPr/>
        </p:nvSpPr>
        <p:spPr>
          <a:xfrm flipH="false" flipV="false" rot="5101567">
            <a:off x="-1417008" y="7556339"/>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5" id="5"/>
          <p:cNvSpPr/>
          <p:nvPr/>
        </p:nvSpPr>
        <p:spPr>
          <a:xfrm flipH="false" flipV="false" rot="0">
            <a:off x="15927982" y="6510643"/>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1094" t="0" r="-1094" b="0"/>
            </a:stretch>
          </a:blipFill>
        </p:spPr>
      </p:sp>
      <p:sp>
        <p:nvSpPr>
          <p:cNvPr name="Freeform 6" id="6"/>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0">
              <a:extLst>
                <a:ext uri="{96DAC541-7B7A-43D3-8B79-37D633B846F1}">
                  <asvg:svgBlip xmlns:asvg="http://schemas.microsoft.com/office/drawing/2016/SVG/main" r:embed="rId11"/>
                </a:ext>
              </a:extLst>
            </a:blip>
            <a:stretch>
              <a:fillRect l="-63" t="0" r="-63" b="0"/>
            </a:stretch>
          </a:blipFill>
        </p:spPr>
      </p:sp>
      <p:sp>
        <p:nvSpPr>
          <p:cNvPr name="TextBox 8" id="8"/>
          <p:cNvSpPr txBox="true"/>
          <p:nvPr/>
        </p:nvSpPr>
        <p:spPr>
          <a:xfrm rot="0">
            <a:off x="486449" y="796371"/>
            <a:ext cx="16521780" cy="2132695"/>
          </a:xfrm>
          <a:prstGeom prst="rect">
            <a:avLst/>
          </a:prstGeom>
        </p:spPr>
        <p:txBody>
          <a:bodyPr anchor="t" rtlCol="false" tIns="0" lIns="0" bIns="0" rIns="0">
            <a:spAutoFit/>
          </a:bodyPr>
          <a:lstStyle/>
          <a:p>
            <a:pPr algn="ctr">
              <a:lnSpc>
                <a:spcPts val="5333"/>
              </a:lnSpc>
            </a:pPr>
            <a:r>
              <a:rPr lang="en-US" sz="4853" spc="-140">
                <a:solidFill>
                  <a:srgbClr val="6EA3C5"/>
                </a:solidFill>
                <a:latin typeface="Baloo"/>
                <a:ea typeface="Baloo"/>
                <a:cs typeface="Baloo"/>
                <a:sym typeface="Baloo"/>
              </a:rPr>
              <a:t>Perencanaan Pajak dengan Pengelompokkan Jenis Penghasilan untuk Menghitung Angsuran Masa PPh Pasal 25</a:t>
            </a:r>
          </a:p>
          <a:p>
            <a:pPr algn="l">
              <a:lnSpc>
                <a:spcPts val="5998"/>
              </a:lnSpc>
            </a:pPr>
          </a:p>
        </p:txBody>
      </p:sp>
      <p:sp>
        <p:nvSpPr>
          <p:cNvPr name="TextBox 9" id="9"/>
          <p:cNvSpPr txBox="true"/>
          <p:nvPr/>
        </p:nvSpPr>
        <p:spPr>
          <a:xfrm rot="0">
            <a:off x="667275" y="2843341"/>
            <a:ext cx="15666306" cy="5574306"/>
          </a:xfrm>
          <a:prstGeom prst="rect">
            <a:avLst/>
          </a:prstGeom>
        </p:spPr>
        <p:txBody>
          <a:bodyPr anchor="t" rtlCol="false" tIns="0" lIns="0" bIns="0" rIns="0">
            <a:spAutoFit/>
          </a:bodyPr>
          <a:lstStyle/>
          <a:p>
            <a:pPr algn="just" marL="764909" indent="-382454" lvl="1">
              <a:lnSpc>
                <a:spcPts val="4960"/>
              </a:lnSpc>
              <a:buFont typeface="Arial"/>
              <a:buChar char="•"/>
            </a:pPr>
            <a:r>
              <a:rPr lang="en-US" b="true" sz="3542">
                <a:solidFill>
                  <a:srgbClr val="000000"/>
                </a:solidFill>
                <a:latin typeface="Arimo Bold"/>
                <a:ea typeface="Arimo Bold"/>
                <a:cs typeface="Arimo Bold"/>
                <a:sym typeface="Arimo Bold"/>
              </a:rPr>
              <a:t>Salah satu aspek penting dal</a:t>
            </a:r>
            <a:r>
              <a:rPr lang="en-US" b="true" sz="3542">
                <a:solidFill>
                  <a:srgbClr val="000000"/>
                </a:solidFill>
                <a:latin typeface="Arimo Bold"/>
                <a:ea typeface="Arimo Bold"/>
                <a:cs typeface="Arimo Bold"/>
                <a:sym typeface="Arimo Bold"/>
              </a:rPr>
              <a:t>am perencanaan pajak adalah pengelompokkan jenis penghasilan, yang berperan signifikan dalam menghitung angsuran masa Pajak Penghasilan (PPh) Pasal 25.</a:t>
            </a:r>
          </a:p>
          <a:p>
            <a:pPr algn="just">
              <a:lnSpc>
                <a:spcPts val="4960"/>
              </a:lnSpc>
            </a:pPr>
          </a:p>
          <a:p>
            <a:pPr algn="just" marL="764909" indent="-382454" lvl="1">
              <a:lnSpc>
                <a:spcPts val="4960"/>
              </a:lnSpc>
              <a:buFont typeface="Arial"/>
              <a:buChar char="•"/>
            </a:pPr>
            <a:r>
              <a:rPr lang="en-US" b="true" sz="3542">
                <a:solidFill>
                  <a:srgbClr val="000000"/>
                </a:solidFill>
                <a:latin typeface="Arimo Bold"/>
                <a:ea typeface="Arimo Bold"/>
                <a:cs typeface="Arimo Bold"/>
                <a:sym typeface="Arimo Bold"/>
              </a:rPr>
              <a:t>Dengan pengelompokkan yang tepat, wajib pajak dapat memastikan perhitungan angsuran yang akurat, sehingga mendukung kelancaran arus kas sekaligus meminimalkan risiko kesalahan administratif maupun denda perpajakan.</a:t>
            </a:r>
          </a:p>
          <a:p>
            <a:pPr algn="just">
              <a:lnSpc>
                <a:spcPts val="4548"/>
              </a:lnSpc>
            </a:pP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3" id="3"/>
          <p:cNvSpPr/>
          <p:nvPr/>
        </p:nvSpPr>
        <p:spPr>
          <a:xfrm flipH="false" flipV="false" rot="0">
            <a:off x="12170794"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4" id="4"/>
          <p:cNvSpPr/>
          <p:nvPr/>
        </p:nvSpPr>
        <p:spPr>
          <a:xfrm flipH="false" flipV="false" rot="0">
            <a:off x="12170794"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5" id="5"/>
          <p:cNvSpPr/>
          <p:nvPr/>
        </p:nvSpPr>
        <p:spPr>
          <a:xfrm flipH="false" flipV="false" rot="0">
            <a:off x="6084061" y="0"/>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6" id="6"/>
          <p:cNvSpPr/>
          <p:nvPr/>
        </p:nvSpPr>
        <p:spPr>
          <a:xfrm flipH="false" flipV="false" rot="0">
            <a:off x="0"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7" id="7"/>
          <p:cNvSpPr/>
          <p:nvPr/>
        </p:nvSpPr>
        <p:spPr>
          <a:xfrm flipH="false" flipV="false" rot="0">
            <a:off x="6084061" y="6086762"/>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8" id="8"/>
          <p:cNvSpPr/>
          <p:nvPr/>
        </p:nvSpPr>
        <p:spPr>
          <a:xfrm flipH="false" flipV="false" rot="5101567">
            <a:off x="-1337062" y="7179890"/>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9" id="9"/>
          <p:cNvSpPr/>
          <p:nvPr/>
        </p:nvSpPr>
        <p:spPr>
          <a:xfrm flipH="false" flipV="false" rot="0">
            <a:off x="2555187" y="2215878"/>
            <a:ext cx="13610994" cy="6134046"/>
          </a:xfrm>
          <a:custGeom>
            <a:avLst/>
            <a:gdLst/>
            <a:ahLst/>
            <a:cxnLst/>
            <a:rect r="r" b="b" t="t" l="l"/>
            <a:pathLst>
              <a:path h="6134046" w="13610994">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945759" y="6539544"/>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t="0" r="-1094" b="0"/>
            </a:stretch>
          </a:blipFill>
        </p:spPr>
      </p:sp>
      <p:sp>
        <p:nvSpPr>
          <p:cNvPr name="Freeform 11" id="11"/>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t="0" r="-63" b="0"/>
            </a:stretch>
          </a:blipFill>
        </p:spPr>
      </p:sp>
      <p:sp>
        <p:nvSpPr>
          <p:cNvPr name="TextBox 13" id="13"/>
          <p:cNvSpPr txBox="true"/>
          <p:nvPr/>
        </p:nvSpPr>
        <p:spPr>
          <a:xfrm rot="0">
            <a:off x="3015937" y="734242"/>
            <a:ext cx="13150244" cy="1566967"/>
          </a:xfrm>
          <a:prstGeom prst="rect">
            <a:avLst/>
          </a:prstGeom>
        </p:spPr>
        <p:txBody>
          <a:bodyPr anchor="t" rtlCol="false" tIns="0" lIns="0" bIns="0" rIns="0">
            <a:spAutoFit/>
          </a:bodyPr>
          <a:lstStyle/>
          <a:p>
            <a:pPr algn="l">
              <a:lnSpc>
                <a:spcPts val="6322"/>
              </a:lnSpc>
            </a:pPr>
            <a:r>
              <a:rPr lang="en-US" sz="5752" spc="-166">
                <a:solidFill>
                  <a:srgbClr val="6EA3C5"/>
                </a:solidFill>
                <a:latin typeface="Baloo"/>
                <a:ea typeface="Baloo"/>
                <a:cs typeface="Baloo"/>
                <a:sym typeface="Baloo"/>
              </a:rPr>
              <a:t>ANGSURAN PPH TAHUN BERJALAN</a:t>
            </a:r>
          </a:p>
          <a:p>
            <a:pPr algn="l">
              <a:lnSpc>
                <a:spcPts val="5998"/>
              </a:lnSpc>
            </a:pPr>
          </a:p>
        </p:txBody>
      </p:sp>
      <p:sp>
        <p:nvSpPr>
          <p:cNvPr name="TextBox 14" id="14"/>
          <p:cNvSpPr txBox="true"/>
          <p:nvPr/>
        </p:nvSpPr>
        <p:spPr>
          <a:xfrm rot="0">
            <a:off x="1789914" y="2742659"/>
            <a:ext cx="14095676" cy="4900035"/>
          </a:xfrm>
          <a:prstGeom prst="rect">
            <a:avLst/>
          </a:prstGeom>
        </p:spPr>
        <p:txBody>
          <a:bodyPr anchor="t" rtlCol="false" tIns="0" lIns="0" bIns="0" rIns="0">
            <a:spAutoFit/>
          </a:bodyPr>
          <a:lstStyle/>
          <a:p>
            <a:pPr algn="just" marL="878119" indent="-292706" lvl="2">
              <a:lnSpc>
                <a:spcPts val="4801"/>
              </a:lnSpc>
            </a:pPr>
            <a:r>
              <a:rPr lang="en-US" b="true" sz="3840" spc="-57">
                <a:solidFill>
                  <a:srgbClr val="162C3B"/>
                </a:solidFill>
                <a:latin typeface="Arimo Bold"/>
                <a:ea typeface="Arimo Bold"/>
                <a:cs typeface="Arimo Bold"/>
                <a:sym typeface="Arimo Bold"/>
              </a:rPr>
              <a:t>Self-assessment system yang dianut oleh sistem Pajak Penghasilan di Indonesia membuat beban penghitungan dan pembuktian kebenaran pajak terutang menurut Surat Pemberitahuan Tahunan yang berada pada Wajib Pajak, dalam hal ini wajib pajak dianggap sebagai pihak yang paling tahu kebenaran jumlah Penghasilan Kena Pajak (PKP) dan memiliki data serta informasi perpajakan yang paling lengkap terkait dengan sumber pandapatannya. </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6EA3C5"/>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0"/>
            <a:ext cx="10390653" cy="10403658"/>
          </a:xfrm>
          <a:custGeom>
            <a:avLst/>
            <a:gdLst/>
            <a:ahLst/>
            <a:cxnLst/>
            <a:rect r="r" b="b" t="t" l="l"/>
            <a:pathLst>
              <a:path h="10403658" w="10390653">
                <a:moveTo>
                  <a:pt x="0" y="0"/>
                </a:moveTo>
                <a:lnTo>
                  <a:pt x="10390653" y="0"/>
                </a:lnTo>
                <a:lnTo>
                  <a:pt x="10390653"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0" t="-212" r="0" b="-212"/>
            </a:stretch>
          </a:blipFill>
        </p:spPr>
      </p:sp>
      <p:sp>
        <p:nvSpPr>
          <p:cNvPr name="Freeform 3" id="3"/>
          <p:cNvSpPr/>
          <p:nvPr/>
        </p:nvSpPr>
        <p:spPr>
          <a:xfrm flipH="false" flipV="false" rot="0">
            <a:off x="-1246654" y="0"/>
            <a:ext cx="10390654" cy="10403658"/>
          </a:xfrm>
          <a:custGeom>
            <a:avLst/>
            <a:gdLst/>
            <a:ahLst/>
            <a:cxnLst/>
            <a:rect r="r" b="b" t="t" l="l"/>
            <a:pathLst>
              <a:path h="10403658" w="10390654">
                <a:moveTo>
                  <a:pt x="0" y="0"/>
                </a:moveTo>
                <a:lnTo>
                  <a:pt x="10390654" y="0"/>
                </a:lnTo>
                <a:lnTo>
                  <a:pt x="10390654"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0" t="-212" r="0" b="-212"/>
            </a:stretch>
          </a:blipFill>
        </p:spPr>
      </p:sp>
      <p:sp>
        <p:nvSpPr>
          <p:cNvPr name="Freeform 4" id="4"/>
          <p:cNvSpPr/>
          <p:nvPr/>
        </p:nvSpPr>
        <p:spPr>
          <a:xfrm flipH="false" flipV="false" rot="5101567">
            <a:off x="-1417008" y="7556339"/>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5" id="5"/>
          <p:cNvSpPr/>
          <p:nvPr/>
        </p:nvSpPr>
        <p:spPr>
          <a:xfrm flipH="false" flipV="false" rot="0">
            <a:off x="16103988" y="6752607"/>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1094" t="0" r="-1094" b="0"/>
            </a:stretch>
          </a:blipFill>
        </p:spPr>
      </p:sp>
      <p:sp>
        <p:nvSpPr>
          <p:cNvPr name="Freeform 6" id="6"/>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0">
              <a:extLst>
                <a:ext uri="{96DAC541-7B7A-43D3-8B79-37D633B846F1}">
                  <asvg:svgBlip xmlns:asvg="http://schemas.microsoft.com/office/drawing/2016/SVG/main" r:embed="rId11"/>
                </a:ext>
              </a:extLst>
            </a:blip>
            <a:stretch>
              <a:fillRect l="-63" t="0" r="-63" b="0"/>
            </a:stretch>
          </a:blipFill>
        </p:spPr>
      </p:sp>
      <p:sp>
        <p:nvSpPr>
          <p:cNvPr name="TextBox 8" id="8"/>
          <p:cNvSpPr txBox="true"/>
          <p:nvPr/>
        </p:nvSpPr>
        <p:spPr>
          <a:xfrm rot="0">
            <a:off x="3015937" y="724535"/>
            <a:ext cx="12256126" cy="764616"/>
          </a:xfrm>
          <a:prstGeom prst="rect">
            <a:avLst/>
          </a:prstGeom>
        </p:spPr>
        <p:txBody>
          <a:bodyPr anchor="t" rtlCol="false" tIns="0" lIns="0" bIns="0" rIns="0">
            <a:spAutoFit/>
          </a:bodyPr>
          <a:lstStyle/>
          <a:p>
            <a:pPr algn="l">
              <a:lnSpc>
                <a:spcPts val="5998"/>
              </a:lnSpc>
            </a:pPr>
            <a:r>
              <a:rPr lang="en-US" sz="5453" spc="-163">
                <a:solidFill>
                  <a:srgbClr val="6EA3C5"/>
                </a:solidFill>
                <a:latin typeface="Baloo"/>
                <a:ea typeface="Baloo"/>
                <a:cs typeface="Baloo"/>
                <a:sym typeface="Baloo"/>
              </a:rPr>
              <a:t>ANGSURAN PPH TAHUN BERJALAN</a:t>
            </a:r>
          </a:p>
        </p:txBody>
      </p:sp>
      <p:sp>
        <p:nvSpPr>
          <p:cNvPr name="TextBox 9" id="9"/>
          <p:cNvSpPr txBox="true"/>
          <p:nvPr/>
        </p:nvSpPr>
        <p:spPr>
          <a:xfrm rot="0">
            <a:off x="1218060" y="1529888"/>
            <a:ext cx="15155122" cy="8458880"/>
          </a:xfrm>
          <a:prstGeom prst="rect">
            <a:avLst/>
          </a:prstGeom>
        </p:spPr>
        <p:txBody>
          <a:bodyPr anchor="t" rtlCol="false" tIns="0" lIns="0" bIns="0" rIns="0">
            <a:spAutoFit/>
          </a:bodyPr>
          <a:lstStyle/>
          <a:p>
            <a:pPr algn="just">
              <a:lnSpc>
                <a:spcPts val="3637"/>
              </a:lnSpc>
            </a:pPr>
            <a:r>
              <a:rPr lang="en-US" sz="2598" b="true">
                <a:solidFill>
                  <a:srgbClr val="000000"/>
                </a:solidFill>
                <a:latin typeface="Arimo Bold"/>
                <a:ea typeface="Arimo Bold"/>
                <a:cs typeface="Arimo Bold"/>
                <a:sym typeface="Arimo Bold"/>
              </a:rPr>
              <a:t>Sistem pembayaran pajak dikenakan sepanjang tahun atas PPh tahun berjalan yang disebut angsuran PPh tahun berjalan (PPh Pasal 25), dirancang untuk:</a:t>
            </a:r>
          </a:p>
          <a:p>
            <a:pPr algn="just" marL="560954" indent="-280477" lvl="1">
              <a:lnSpc>
                <a:spcPts val="3637"/>
              </a:lnSpc>
              <a:buAutoNum type="arabicPeriod" startAt="1"/>
            </a:pPr>
            <a:r>
              <a:rPr lang="en-US" b="true" sz="2598">
                <a:solidFill>
                  <a:srgbClr val="000000"/>
                </a:solidFill>
                <a:latin typeface="Arimo Bold"/>
                <a:ea typeface="Arimo Bold"/>
                <a:cs typeface="Arimo Bold"/>
                <a:sym typeface="Arimo Bold"/>
              </a:rPr>
              <a:t>Mempercepat penerimaan pajak.</a:t>
            </a:r>
          </a:p>
          <a:p>
            <a:pPr algn="just" marL="560954" indent="-280477" lvl="1">
              <a:lnSpc>
                <a:spcPts val="3637"/>
              </a:lnSpc>
              <a:buAutoNum type="arabicPeriod" startAt="1"/>
            </a:pPr>
            <a:r>
              <a:rPr lang="en-US" b="true" sz="2598">
                <a:solidFill>
                  <a:srgbClr val="000000"/>
                </a:solidFill>
                <a:latin typeface="Arimo Bold"/>
                <a:ea typeface="Arimo Bold"/>
                <a:cs typeface="Arimo Bold"/>
                <a:sym typeface="Arimo Bold"/>
              </a:rPr>
              <a:t>Menjaga cash flow kas negara, dan</a:t>
            </a:r>
          </a:p>
          <a:p>
            <a:pPr algn="just" marL="560954" indent="-280477" lvl="1">
              <a:lnSpc>
                <a:spcPts val="3637"/>
              </a:lnSpc>
              <a:buAutoNum type="arabicPeriod" startAt="1"/>
            </a:pPr>
            <a:r>
              <a:rPr lang="en-US" b="true" sz="2598">
                <a:solidFill>
                  <a:srgbClr val="000000"/>
                </a:solidFill>
                <a:latin typeface="Arimo Bold"/>
                <a:ea typeface="Arimo Bold"/>
                <a:cs typeface="Arimo Bold"/>
                <a:sym typeface="Arimo Bold"/>
              </a:rPr>
              <a:t>Mencegah kesulitan pembayaran pajak di akhir tahun sekaligus mengurangi beban PPh yang dialami wajib pajak saat penyampaian SPT tahunan.</a:t>
            </a:r>
          </a:p>
          <a:p>
            <a:pPr algn="just">
              <a:lnSpc>
                <a:spcPts val="3637"/>
              </a:lnSpc>
            </a:pPr>
          </a:p>
          <a:p>
            <a:pPr algn="just">
              <a:lnSpc>
                <a:spcPts val="3637"/>
              </a:lnSpc>
            </a:pPr>
            <a:r>
              <a:rPr lang="en-US" sz="2598" b="true">
                <a:solidFill>
                  <a:srgbClr val="000000"/>
                </a:solidFill>
                <a:latin typeface="Arimo Bold"/>
                <a:ea typeface="Arimo Bold"/>
                <a:cs typeface="Arimo Bold"/>
                <a:sym typeface="Arimo Bold"/>
              </a:rPr>
              <a:t>Sistem angsuran pajak tahun berjalan memerlukan taksiran penghasilan berdasarkan beberapa hal, yaitu:</a:t>
            </a:r>
          </a:p>
          <a:p>
            <a:pPr algn="just" marL="560954" indent="-280477" lvl="1">
              <a:lnSpc>
                <a:spcPts val="2832"/>
              </a:lnSpc>
              <a:buFont typeface="Arial"/>
              <a:buChar char="•"/>
            </a:pPr>
            <a:r>
              <a:rPr lang="en-US" b="true" sz="2598">
                <a:solidFill>
                  <a:srgbClr val="000000"/>
                </a:solidFill>
                <a:latin typeface="Arimo Bold"/>
                <a:ea typeface="Arimo Bold"/>
                <a:cs typeface="Arimo Bold"/>
                <a:sym typeface="Arimo Bold"/>
              </a:rPr>
              <a:t>Penghasilan tahun lalu (berdasarkan teori bahwa penghasilan tahun berjalan minimal sama dengan tahun lalu).</a:t>
            </a:r>
          </a:p>
          <a:p>
            <a:pPr algn="just" marL="560954" indent="-280477" lvl="1">
              <a:lnSpc>
                <a:spcPts val="3637"/>
              </a:lnSpc>
              <a:buFont typeface="Arial"/>
              <a:buChar char="•"/>
            </a:pPr>
            <a:r>
              <a:rPr lang="en-US" b="true" sz="2598">
                <a:solidFill>
                  <a:srgbClr val="000000"/>
                </a:solidFill>
                <a:latin typeface="Arimo Bold"/>
                <a:ea typeface="Arimo Bold"/>
                <a:cs typeface="Arimo Bold"/>
                <a:sym typeface="Arimo Bold"/>
              </a:rPr>
              <a:t>Penghasilan dari bagian tahun berjalan yang disetahunkan dengan menyesuaikan jumlah bulan.</a:t>
            </a:r>
          </a:p>
          <a:p>
            <a:pPr algn="just">
              <a:lnSpc>
                <a:spcPts val="3497"/>
              </a:lnSpc>
            </a:pPr>
          </a:p>
          <a:p>
            <a:pPr algn="just">
              <a:lnSpc>
                <a:spcPts val="3637"/>
              </a:lnSpc>
            </a:pPr>
            <a:r>
              <a:rPr lang="en-US" sz="2598" b="true">
                <a:solidFill>
                  <a:srgbClr val="000000"/>
                </a:solidFill>
                <a:latin typeface="Arimo Bold"/>
                <a:ea typeface="Arimo Bold"/>
                <a:cs typeface="Arimo Bold"/>
                <a:sym typeface="Arimo Bold"/>
              </a:rPr>
              <a:t>Berdarkan Pasal 1 Undang-undang Pajak Penghasilan, wajib pajak akan dikenakan pajak atas penghasilan yang diterima dan/atau diperoleh selama satu tahun pajak. Oleh karena itu, jumlah penghasilan dan PPh terutang yang sebenarnya baru diketahui setelah tahun pajak berakhir.</a:t>
            </a:r>
          </a:p>
          <a:p>
            <a:pPr algn="just">
              <a:lnSpc>
                <a:spcPts val="3637"/>
              </a:lnSpc>
            </a:pPr>
          </a:p>
          <a:p>
            <a:pPr algn="just">
              <a:lnSpc>
                <a:spcPts val="3637"/>
              </a:lnSpc>
            </a:pP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3" id="3"/>
          <p:cNvSpPr/>
          <p:nvPr/>
        </p:nvSpPr>
        <p:spPr>
          <a:xfrm flipH="false" flipV="false" rot="0">
            <a:off x="12170794"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4" id="4"/>
          <p:cNvSpPr/>
          <p:nvPr/>
        </p:nvSpPr>
        <p:spPr>
          <a:xfrm flipH="false" flipV="false" rot="0">
            <a:off x="12170794"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5" id="5"/>
          <p:cNvSpPr/>
          <p:nvPr/>
        </p:nvSpPr>
        <p:spPr>
          <a:xfrm flipH="false" flipV="false" rot="0">
            <a:off x="6084061" y="0"/>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6" id="6"/>
          <p:cNvSpPr/>
          <p:nvPr/>
        </p:nvSpPr>
        <p:spPr>
          <a:xfrm flipH="false" flipV="false" rot="0">
            <a:off x="0"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7" id="7"/>
          <p:cNvSpPr/>
          <p:nvPr/>
        </p:nvSpPr>
        <p:spPr>
          <a:xfrm flipH="false" flipV="false" rot="0">
            <a:off x="6084061" y="6086762"/>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8" id="8"/>
          <p:cNvSpPr/>
          <p:nvPr/>
        </p:nvSpPr>
        <p:spPr>
          <a:xfrm flipH="false" flipV="false" rot="5101567">
            <a:off x="-1337062" y="7179890"/>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9" id="9"/>
          <p:cNvSpPr/>
          <p:nvPr/>
        </p:nvSpPr>
        <p:spPr>
          <a:xfrm flipH="false" flipV="false" rot="0">
            <a:off x="2555187" y="2215878"/>
            <a:ext cx="13610994" cy="6134046"/>
          </a:xfrm>
          <a:custGeom>
            <a:avLst/>
            <a:gdLst/>
            <a:ahLst/>
            <a:cxnLst/>
            <a:rect r="r" b="b" t="t" l="l"/>
            <a:pathLst>
              <a:path h="6134046" w="13610994">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997714" y="6833327"/>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t="0" r="-1094" b="0"/>
            </a:stretch>
          </a:blipFill>
        </p:spPr>
      </p:sp>
      <p:sp>
        <p:nvSpPr>
          <p:cNvPr name="Freeform 11" id="11"/>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t="0" r="-63" b="0"/>
            </a:stretch>
          </a:blipFill>
        </p:spPr>
      </p:sp>
      <p:sp>
        <p:nvSpPr>
          <p:cNvPr name="TextBox 13" id="13"/>
          <p:cNvSpPr txBox="true"/>
          <p:nvPr/>
        </p:nvSpPr>
        <p:spPr>
          <a:xfrm rot="0">
            <a:off x="2973271" y="759017"/>
            <a:ext cx="12256126" cy="1517418"/>
          </a:xfrm>
          <a:prstGeom prst="rect">
            <a:avLst/>
          </a:prstGeom>
        </p:spPr>
        <p:txBody>
          <a:bodyPr anchor="t" rtlCol="false" tIns="0" lIns="0" bIns="0" rIns="0">
            <a:spAutoFit/>
          </a:bodyPr>
          <a:lstStyle/>
          <a:p>
            <a:pPr algn="ctr">
              <a:lnSpc>
                <a:spcPts val="5992"/>
              </a:lnSpc>
            </a:pPr>
            <a:r>
              <a:rPr lang="en-US" sz="5453" spc="-158">
                <a:solidFill>
                  <a:srgbClr val="6EA3C5"/>
                </a:solidFill>
                <a:latin typeface="Baloo"/>
                <a:ea typeface="Baloo"/>
                <a:cs typeface="Baloo"/>
                <a:sym typeface="Baloo"/>
              </a:rPr>
              <a:t>ANGSURAN PPH PASAL 25</a:t>
            </a:r>
          </a:p>
          <a:p>
            <a:pPr algn="l">
              <a:lnSpc>
                <a:spcPts val="5998"/>
              </a:lnSpc>
            </a:pPr>
          </a:p>
        </p:txBody>
      </p:sp>
      <p:sp>
        <p:nvSpPr>
          <p:cNvPr name="TextBox 14" id="14"/>
          <p:cNvSpPr txBox="true"/>
          <p:nvPr/>
        </p:nvSpPr>
        <p:spPr>
          <a:xfrm rot="0">
            <a:off x="747221" y="1850534"/>
            <a:ext cx="15645010" cy="7780723"/>
          </a:xfrm>
          <a:prstGeom prst="rect">
            <a:avLst/>
          </a:prstGeom>
        </p:spPr>
        <p:txBody>
          <a:bodyPr anchor="t" rtlCol="false" tIns="0" lIns="0" bIns="0" rIns="0">
            <a:spAutoFit/>
          </a:bodyPr>
          <a:lstStyle/>
          <a:p>
            <a:pPr algn="just">
              <a:lnSpc>
                <a:spcPts val="2804"/>
              </a:lnSpc>
            </a:pPr>
            <a:r>
              <a:rPr lang="en-US" sz="2002" b="true">
                <a:solidFill>
                  <a:srgbClr val="000000"/>
                </a:solidFill>
                <a:latin typeface="Arimo Bold"/>
                <a:ea typeface="Arimo Bold"/>
                <a:cs typeface="Arimo Bold"/>
                <a:sym typeface="Arimo Bold"/>
              </a:rPr>
              <a:t>Perhitungan angsuran Pajak Penghasilan (PPh) Pasal 25 memiliki peran strategis dalam pengelolaan kewajiban perpajakan Wajib Pajak, baik orang pribadi maupun badan. </a:t>
            </a:r>
            <a:r>
              <a:rPr lang="en-US" sz="2002" b="true">
                <a:solidFill>
                  <a:srgbClr val="000000"/>
                </a:solidFill>
                <a:latin typeface="Arimo Bold"/>
                <a:ea typeface="Arimo Bold"/>
                <a:cs typeface="Arimo Bold"/>
                <a:sym typeface="Arimo Bold"/>
              </a:rPr>
              <a:t>Mempercepat penerimaan pajak.</a:t>
            </a:r>
          </a:p>
          <a:p>
            <a:pPr algn="just">
              <a:lnSpc>
                <a:spcPts val="2804"/>
              </a:lnSpc>
            </a:pPr>
          </a:p>
          <a:p>
            <a:pPr algn="just">
              <a:lnSpc>
                <a:spcPts val="2804"/>
              </a:lnSpc>
            </a:pPr>
            <a:r>
              <a:rPr lang="en-US" sz="2002" b="true">
                <a:solidFill>
                  <a:srgbClr val="000000"/>
                </a:solidFill>
                <a:latin typeface="Arimo Bold"/>
                <a:ea typeface="Arimo Bold"/>
                <a:cs typeface="Arimo Bold"/>
                <a:sym typeface="Arimo Bold"/>
              </a:rPr>
              <a:t>Ketentuan mengenai hal ini diatur dalam berbagai peraturan perundang-undangan terkait PPh Pasal 25, di antaranya yaitu:</a:t>
            </a:r>
          </a:p>
          <a:p>
            <a:pPr algn="just" marL="432434" indent="-216217" lvl="1">
              <a:lnSpc>
                <a:spcPts val="2804"/>
              </a:lnSpc>
              <a:buAutoNum type="arabicPeriod" startAt="1"/>
            </a:pPr>
            <a:r>
              <a:rPr lang="en-US" b="true" sz="2002">
                <a:solidFill>
                  <a:srgbClr val="000000"/>
                </a:solidFill>
                <a:latin typeface="Arimo Bold"/>
                <a:ea typeface="Arimo Bold"/>
                <a:cs typeface="Arimo Bold"/>
                <a:sym typeface="Arimo Bold"/>
              </a:rPr>
              <a:t>KEP-537/PJ/2000 (29 Desember 2000): Penghitungan besarnya angsuran pajak dalam tahun pajak berjalan dalam hal-hal tertentu.</a:t>
            </a:r>
          </a:p>
          <a:p>
            <a:pPr algn="just" marL="432434" indent="-216217" lvl="1">
              <a:lnSpc>
                <a:spcPts val="2804"/>
              </a:lnSpc>
              <a:buAutoNum type="arabicPeriod" startAt="1"/>
            </a:pPr>
            <a:r>
              <a:rPr lang="en-US" b="true" sz="2002">
                <a:solidFill>
                  <a:srgbClr val="000000"/>
                </a:solidFill>
                <a:latin typeface="Arimo Bold"/>
                <a:ea typeface="Arimo Bold"/>
                <a:cs typeface="Arimo Bold"/>
                <a:sym typeface="Arimo Bold"/>
              </a:rPr>
              <a:t>PMK-255/PMK.03/2008 (31 Desember 2008): Penghitungan besarnya angsuran PPh dalam tahun pajak berjalan yang harus dibayar sendiri oleh WP baru, bank, sewa guna usaha dengan hak opsi, BUMN, BUMD, WP masuk bursa, dan WP lainnya yang berdasarkan ketentuan diwajibkan membuat laporan keuangan berkala, termasuk WP Orang Pribadi Pengusaha Tertentu.</a:t>
            </a:r>
          </a:p>
          <a:p>
            <a:pPr algn="just" marL="432434" indent="-216217" lvl="1">
              <a:lnSpc>
                <a:spcPts val="2804"/>
              </a:lnSpc>
              <a:buAutoNum type="arabicPeriod" startAt="1"/>
            </a:pPr>
            <a:r>
              <a:rPr lang="en-US" b="true" sz="2002">
                <a:solidFill>
                  <a:srgbClr val="000000"/>
                </a:solidFill>
                <a:latin typeface="Arimo Bold"/>
                <a:ea typeface="Arimo Bold"/>
                <a:cs typeface="Arimo Bold"/>
                <a:sym typeface="Arimo Bold"/>
              </a:rPr>
              <a:t>PMK-208/PMK.03/2009 (10 Desember 2009) entang Penghitungan Besarnya Angsuran Pajak Penghasilan Dalam Tahun Pajak Berjalan Yang Harus Dibayar Sendiri Oleh Wajib Pajak Baru, Bank, Sewa Guna Usaha Dengan Hak Opsi, Badan Usaha Milik Negara, Badan Usaha Milik Daerah, Wajib Pajak Masuk Bursa Dan Wajib Pajak Lainnya Yang Berdasarkan Ketentuan Diharuskan Membuat Laporan Keuangan Berkala Termasuk Wajib Pajak Orang Pribadi Pengusaha Tertentu.</a:t>
            </a:r>
          </a:p>
          <a:p>
            <a:pPr algn="just" marL="432434" indent="-216217" lvl="1">
              <a:lnSpc>
                <a:spcPts val="2804"/>
              </a:lnSpc>
              <a:buAutoNum type="arabicPeriod" startAt="1"/>
            </a:pPr>
            <a:r>
              <a:rPr lang="en-US" b="true" sz="2002">
                <a:solidFill>
                  <a:srgbClr val="000000"/>
                </a:solidFill>
                <a:latin typeface="Arimo Bold"/>
                <a:ea typeface="Arimo Bold"/>
                <a:cs typeface="Arimo Bold"/>
                <a:sym typeface="Arimo Bold"/>
              </a:rPr>
              <a:t>PER-22/PJ/2008 (21 Mei 2008) tentang Tata cara pembayaran dan pelaporan PPh Pasal 25.</a:t>
            </a:r>
          </a:p>
          <a:p>
            <a:pPr algn="just">
              <a:lnSpc>
                <a:spcPts val="2804"/>
              </a:lnSpc>
            </a:pPr>
          </a:p>
          <a:p>
            <a:pPr algn="just">
              <a:lnSpc>
                <a:spcPts val="2804"/>
              </a:lnSpc>
            </a:pPr>
            <a:r>
              <a:rPr lang="en-US" sz="2002" b="true">
                <a:solidFill>
                  <a:srgbClr val="000000"/>
                </a:solidFill>
                <a:latin typeface="Arimo Bold"/>
                <a:ea typeface="Arimo Bold"/>
                <a:cs typeface="Arimo Bold"/>
                <a:sym typeface="Arimo Bold"/>
              </a:rPr>
              <a:t>Peraturan ini memberikan panduan teknis terkait penghitungan angsuran PPh Pasal 25, terutama dalam hal penghasilan teratur dan tidak teratur, serta bagi kelompok Wajib Pajak tertentu seperti Wajib Pajak baru, bank, dan badan usaha milik negara</a:t>
            </a:r>
          </a:p>
          <a:p>
            <a:pPr algn="just">
              <a:lnSpc>
                <a:spcPts val="2624"/>
              </a:lnSpc>
            </a:pPr>
          </a:p>
          <a:p>
            <a:pPr algn="just">
              <a:lnSpc>
                <a:spcPts val="2804"/>
              </a:lnSpc>
            </a:pPr>
          </a:p>
          <a:p>
            <a:pPr algn="just">
              <a:lnSpc>
                <a:spcPts val="2804"/>
              </a:lnSpc>
            </a:pPr>
          </a:p>
          <a:p>
            <a:pPr algn="just">
              <a:lnSpc>
                <a:spcPts val="2804"/>
              </a:lnSpc>
            </a:pP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6EA3C5"/>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0"/>
            <a:ext cx="10390653" cy="10403658"/>
          </a:xfrm>
          <a:custGeom>
            <a:avLst/>
            <a:gdLst/>
            <a:ahLst/>
            <a:cxnLst/>
            <a:rect r="r" b="b" t="t" l="l"/>
            <a:pathLst>
              <a:path h="10403658" w="10390653">
                <a:moveTo>
                  <a:pt x="0" y="0"/>
                </a:moveTo>
                <a:lnTo>
                  <a:pt x="10390653" y="0"/>
                </a:lnTo>
                <a:lnTo>
                  <a:pt x="10390653"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0" t="-212" r="0" b="-212"/>
            </a:stretch>
          </a:blipFill>
        </p:spPr>
      </p:sp>
      <p:sp>
        <p:nvSpPr>
          <p:cNvPr name="Freeform 3" id="3"/>
          <p:cNvSpPr/>
          <p:nvPr/>
        </p:nvSpPr>
        <p:spPr>
          <a:xfrm flipH="false" flipV="false" rot="0">
            <a:off x="-1246654" y="0"/>
            <a:ext cx="10390654" cy="10403658"/>
          </a:xfrm>
          <a:custGeom>
            <a:avLst/>
            <a:gdLst/>
            <a:ahLst/>
            <a:cxnLst/>
            <a:rect r="r" b="b" t="t" l="l"/>
            <a:pathLst>
              <a:path h="10403658" w="10390654">
                <a:moveTo>
                  <a:pt x="0" y="0"/>
                </a:moveTo>
                <a:lnTo>
                  <a:pt x="10390654" y="0"/>
                </a:lnTo>
                <a:lnTo>
                  <a:pt x="10390654"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0" t="-212" r="0" b="-212"/>
            </a:stretch>
          </a:blipFill>
        </p:spPr>
      </p:sp>
      <p:sp>
        <p:nvSpPr>
          <p:cNvPr name="Freeform 4" id="4"/>
          <p:cNvSpPr/>
          <p:nvPr/>
        </p:nvSpPr>
        <p:spPr>
          <a:xfrm flipH="false" flipV="false" rot="5101567">
            <a:off x="-1417008" y="7556339"/>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5" id="5"/>
          <p:cNvSpPr/>
          <p:nvPr/>
        </p:nvSpPr>
        <p:spPr>
          <a:xfrm flipH="false" flipV="false" rot="0">
            <a:off x="16045421" y="6630198"/>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1094" t="0" r="-1094" b="0"/>
            </a:stretch>
          </a:blipFill>
        </p:spPr>
      </p:sp>
      <p:sp>
        <p:nvSpPr>
          <p:cNvPr name="Freeform 6" id="6"/>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0">
              <a:extLst>
                <a:ext uri="{96DAC541-7B7A-43D3-8B79-37D633B846F1}">
                  <asvg:svgBlip xmlns:asvg="http://schemas.microsoft.com/office/drawing/2016/SVG/main" r:embed="rId11"/>
                </a:ext>
              </a:extLst>
            </a:blip>
            <a:stretch>
              <a:fillRect l="-63" t="0" r="-63" b="0"/>
            </a:stretch>
          </a:blipFill>
        </p:spPr>
      </p:sp>
      <p:sp>
        <p:nvSpPr>
          <p:cNvPr name="TextBox 8" id="8"/>
          <p:cNvSpPr txBox="true"/>
          <p:nvPr/>
        </p:nvSpPr>
        <p:spPr>
          <a:xfrm rot="0">
            <a:off x="2734946" y="759017"/>
            <a:ext cx="12256126" cy="1517418"/>
          </a:xfrm>
          <a:prstGeom prst="rect">
            <a:avLst/>
          </a:prstGeom>
        </p:spPr>
        <p:txBody>
          <a:bodyPr anchor="t" rtlCol="false" tIns="0" lIns="0" bIns="0" rIns="0">
            <a:spAutoFit/>
          </a:bodyPr>
          <a:lstStyle/>
          <a:p>
            <a:pPr algn="l">
              <a:lnSpc>
                <a:spcPts val="5992"/>
              </a:lnSpc>
            </a:pPr>
            <a:r>
              <a:rPr lang="en-US" sz="5453" spc="-158">
                <a:solidFill>
                  <a:srgbClr val="6EA3C5"/>
                </a:solidFill>
                <a:latin typeface="Baloo"/>
                <a:ea typeface="Baloo"/>
                <a:cs typeface="Baloo"/>
                <a:sym typeface="Baloo"/>
              </a:rPr>
              <a:t>PENGELOMPOKAN JENIS PENGHASILAN</a:t>
            </a:r>
          </a:p>
          <a:p>
            <a:pPr algn="l">
              <a:lnSpc>
                <a:spcPts val="5998"/>
              </a:lnSpc>
            </a:pPr>
          </a:p>
        </p:txBody>
      </p:sp>
      <p:sp>
        <p:nvSpPr>
          <p:cNvPr name="TextBox 9" id="9"/>
          <p:cNvSpPr txBox="true"/>
          <p:nvPr/>
        </p:nvSpPr>
        <p:spPr>
          <a:xfrm rot="0">
            <a:off x="1218060" y="1520363"/>
            <a:ext cx="15155122" cy="8389666"/>
          </a:xfrm>
          <a:prstGeom prst="rect">
            <a:avLst/>
          </a:prstGeom>
        </p:spPr>
        <p:txBody>
          <a:bodyPr anchor="t" rtlCol="false" tIns="0" lIns="0" bIns="0" rIns="0">
            <a:spAutoFit/>
          </a:bodyPr>
          <a:lstStyle/>
          <a:p>
            <a:pPr algn="just">
              <a:lnSpc>
                <a:spcPts val="3917"/>
              </a:lnSpc>
            </a:pPr>
            <a:r>
              <a:rPr lang="en-US" sz="2798" b="true">
                <a:solidFill>
                  <a:srgbClr val="000000"/>
                </a:solidFill>
                <a:latin typeface="Arimo Bold"/>
                <a:ea typeface="Arimo Bold"/>
                <a:cs typeface="Arimo Bold"/>
                <a:sym typeface="Arimo Bold"/>
              </a:rPr>
              <a:t>Objek Pajak Penghasilan sebagaimana disebutkan dalam Pasal 4 ayat (1) UU PPh adalah penghasilan. Yang dimaksud penghasilan menurut UU PPh adalah setiap tambahan kemampuan ekonomis yang diterima atau diperoleh WP, baik yang berasal dari Indonesia maupun luar Indonesia, yang dapat digunakan untuk konsumsi atau menambah kekayaan WP dalam bentuk apapun. </a:t>
            </a:r>
          </a:p>
          <a:p>
            <a:pPr algn="just">
              <a:lnSpc>
                <a:spcPts val="3917"/>
              </a:lnSpc>
            </a:pPr>
          </a:p>
          <a:p>
            <a:pPr algn="just">
              <a:lnSpc>
                <a:spcPts val="3917"/>
              </a:lnSpc>
            </a:pPr>
            <a:r>
              <a:rPr lang="en-US" sz="2798" b="true">
                <a:solidFill>
                  <a:srgbClr val="000000"/>
                </a:solidFill>
                <a:latin typeface="Arimo Bold"/>
                <a:ea typeface="Arimo Bold"/>
                <a:cs typeface="Arimo Bold"/>
                <a:sym typeface="Arimo Bold"/>
              </a:rPr>
              <a:t>Pengelompokan penghasilan berdasarkan sumbernya dibagi menjadi empat, yaitu:</a:t>
            </a:r>
          </a:p>
          <a:p>
            <a:pPr algn="just" marL="604132" indent="-302066" lvl="1">
              <a:lnSpc>
                <a:spcPts val="3917"/>
              </a:lnSpc>
              <a:buAutoNum type="arabicPeriod" startAt="1"/>
            </a:pPr>
            <a:r>
              <a:rPr lang="en-US" b="true" sz="2798">
                <a:solidFill>
                  <a:srgbClr val="000000"/>
                </a:solidFill>
                <a:latin typeface="Arimo Bold"/>
                <a:ea typeface="Arimo Bold"/>
                <a:cs typeface="Arimo Bold"/>
                <a:sym typeface="Arimo Bold"/>
              </a:rPr>
              <a:t>Penghasilan dari pekerjaan dalam hubungan kerja dan pekerjaan bebas, seperti gaji, honorarium, penghasilan dari praktik dokter, notaris, aktuaris, akuntan, pengacara, dll.</a:t>
            </a:r>
          </a:p>
          <a:p>
            <a:pPr algn="just" marL="604132" indent="-302066" lvl="1">
              <a:lnSpc>
                <a:spcPts val="3917"/>
              </a:lnSpc>
              <a:buAutoNum type="arabicPeriod" startAt="1"/>
            </a:pPr>
            <a:r>
              <a:rPr lang="en-US" b="true" sz="2798">
                <a:solidFill>
                  <a:srgbClr val="000000"/>
                </a:solidFill>
                <a:latin typeface="Arimo Bold"/>
                <a:ea typeface="Arimo Bold"/>
                <a:cs typeface="Arimo Bold"/>
                <a:sym typeface="Arimo Bold"/>
              </a:rPr>
              <a:t>Penghasilan dari usaha dan kegiatan.</a:t>
            </a:r>
          </a:p>
          <a:p>
            <a:pPr algn="just" marL="604132" indent="-302066" lvl="1">
              <a:lnSpc>
                <a:spcPts val="3917"/>
              </a:lnSpc>
              <a:buAutoNum type="arabicPeriod" startAt="1"/>
            </a:pPr>
            <a:r>
              <a:rPr lang="en-US" b="true" sz="2798">
                <a:solidFill>
                  <a:srgbClr val="000000"/>
                </a:solidFill>
                <a:latin typeface="Arimo Bold"/>
                <a:ea typeface="Arimo Bold"/>
                <a:cs typeface="Arimo Bold"/>
                <a:sym typeface="Arimo Bold"/>
              </a:rPr>
              <a:t>Penghasilan dari modal, berupa harta bergerak maupun tak bergerak, seperti bunga, dividen, royalti, sewa, keuntungan penjualan harta, dll.</a:t>
            </a:r>
          </a:p>
          <a:p>
            <a:pPr algn="just" marL="604132" indent="-302066" lvl="1">
              <a:lnSpc>
                <a:spcPts val="3917"/>
              </a:lnSpc>
              <a:buAutoNum type="arabicPeriod" startAt="1"/>
            </a:pPr>
            <a:r>
              <a:rPr lang="en-US" b="true" sz="2798">
                <a:solidFill>
                  <a:srgbClr val="000000"/>
                </a:solidFill>
                <a:latin typeface="Arimo Bold"/>
                <a:ea typeface="Arimo Bold"/>
                <a:cs typeface="Arimo Bold"/>
                <a:sym typeface="Arimo Bold"/>
              </a:rPr>
              <a:t>Penghasilan lain-lain, seperti hadiah, pembebasan utang, keuntungan selisih kurs, selisih lebih karena penilaian kembali aktiva tetap, dll.</a:t>
            </a:r>
          </a:p>
          <a:p>
            <a:pPr algn="just">
              <a:lnSpc>
                <a:spcPts val="3917"/>
              </a:lnSpc>
            </a:pPr>
          </a:p>
          <a:p>
            <a:pPr algn="just">
              <a:lnSpc>
                <a:spcPts val="3637"/>
              </a:lnSpc>
            </a:pP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3" id="3"/>
          <p:cNvSpPr/>
          <p:nvPr/>
        </p:nvSpPr>
        <p:spPr>
          <a:xfrm flipH="false" flipV="false" rot="0">
            <a:off x="12170794"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4" id="4"/>
          <p:cNvSpPr/>
          <p:nvPr/>
        </p:nvSpPr>
        <p:spPr>
          <a:xfrm flipH="false" flipV="false" rot="0">
            <a:off x="12170794" y="0"/>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5" id="5"/>
          <p:cNvSpPr/>
          <p:nvPr/>
        </p:nvSpPr>
        <p:spPr>
          <a:xfrm flipH="false" flipV="false" rot="0">
            <a:off x="6084061" y="0"/>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6" id="6"/>
          <p:cNvSpPr/>
          <p:nvPr/>
        </p:nvSpPr>
        <p:spPr>
          <a:xfrm flipH="false" flipV="false" rot="0">
            <a:off x="0" y="6086762"/>
            <a:ext cx="6117206" cy="6124863"/>
          </a:xfrm>
          <a:custGeom>
            <a:avLst/>
            <a:gdLst/>
            <a:ahLst/>
            <a:cxnLst/>
            <a:rect r="r" b="b" t="t" l="l"/>
            <a:pathLst>
              <a:path h="6124863" w="6117206">
                <a:moveTo>
                  <a:pt x="0" y="0"/>
                </a:moveTo>
                <a:lnTo>
                  <a:pt x="6117206" y="0"/>
                </a:lnTo>
                <a:lnTo>
                  <a:pt x="6117206"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7" id="7"/>
          <p:cNvSpPr/>
          <p:nvPr/>
        </p:nvSpPr>
        <p:spPr>
          <a:xfrm flipH="false" flipV="false" rot="0">
            <a:off x="6093586" y="6086762"/>
            <a:ext cx="6117206" cy="6124863"/>
          </a:xfrm>
          <a:custGeom>
            <a:avLst/>
            <a:gdLst/>
            <a:ahLst/>
            <a:cxnLst/>
            <a:rect r="r" b="b" t="t" l="l"/>
            <a:pathLst>
              <a:path h="6124863" w="6117206">
                <a:moveTo>
                  <a:pt x="0" y="0"/>
                </a:moveTo>
                <a:lnTo>
                  <a:pt x="6117207" y="0"/>
                </a:lnTo>
                <a:lnTo>
                  <a:pt x="6117207" y="6124863"/>
                </a:lnTo>
                <a:lnTo>
                  <a:pt x="0" y="6124863"/>
                </a:lnTo>
                <a:lnTo>
                  <a:pt x="0" y="0"/>
                </a:lnTo>
                <a:close/>
              </a:path>
            </a:pathLst>
          </a:custGeom>
          <a:blipFill>
            <a:blip r:embed="rId2">
              <a:extLst>
                <a:ext uri="{96DAC541-7B7A-43D3-8B79-37D633B846F1}">
                  <asvg:svgBlip xmlns:asvg="http://schemas.microsoft.com/office/drawing/2016/SVG/main" r:embed="rId3"/>
                </a:ext>
              </a:extLst>
            </a:blip>
            <a:stretch>
              <a:fillRect l="-62" t="0" r="-62" b="0"/>
            </a:stretch>
          </a:blipFill>
        </p:spPr>
      </p:sp>
      <p:sp>
        <p:nvSpPr>
          <p:cNvPr name="Freeform 8" id="8"/>
          <p:cNvSpPr/>
          <p:nvPr/>
        </p:nvSpPr>
        <p:spPr>
          <a:xfrm flipH="false" flipV="false" rot="5101567">
            <a:off x="-1337062" y="7179890"/>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9" id="9"/>
          <p:cNvSpPr/>
          <p:nvPr/>
        </p:nvSpPr>
        <p:spPr>
          <a:xfrm flipH="false" flipV="false" rot="0">
            <a:off x="2555187" y="2215878"/>
            <a:ext cx="13610994" cy="6134046"/>
          </a:xfrm>
          <a:custGeom>
            <a:avLst/>
            <a:gdLst/>
            <a:ahLst/>
            <a:cxnLst/>
            <a:rect r="r" b="b" t="t" l="l"/>
            <a:pathLst>
              <a:path h="6134046" w="13610994">
                <a:moveTo>
                  <a:pt x="0" y="0"/>
                </a:moveTo>
                <a:lnTo>
                  <a:pt x="13610994" y="0"/>
                </a:lnTo>
                <a:lnTo>
                  <a:pt x="13610994" y="6134046"/>
                </a:lnTo>
                <a:lnTo>
                  <a:pt x="0" y="61340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875304" y="6833327"/>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1094" t="0" r="-1094" b="0"/>
            </a:stretch>
          </a:blipFill>
        </p:spPr>
      </p:sp>
      <p:sp>
        <p:nvSpPr>
          <p:cNvPr name="Freeform 11" id="11"/>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2">
              <a:extLst>
                <a:ext uri="{96DAC541-7B7A-43D3-8B79-37D633B846F1}">
                  <asvg:svgBlip xmlns:asvg="http://schemas.microsoft.com/office/drawing/2016/SVG/main" r:embed="rId13"/>
                </a:ext>
              </a:extLst>
            </a:blip>
            <a:stretch>
              <a:fillRect l="-63" t="0" r="-63" b="0"/>
            </a:stretch>
          </a:blipFill>
        </p:spPr>
      </p:sp>
      <p:sp>
        <p:nvSpPr>
          <p:cNvPr name="TextBox 13" id="13"/>
          <p:cNvSpPr txBox="true"/>
          <p:nvPr/>
        </p:nvSpPr>
        <p:spPr>
          <a:xfrm rot="0">
            <a:off x="3232621" y="1085850"/>
            <a:ext cx="12256126" cy="764616"/>
          </a:xfrm>
          <a:prstGeom prst="rect">
            <a:avLst/>
          </a:prstGeom>
        </p:spPr>
        <p:txBody>
          <a:bodyPr anchor="t" rtlCol="false" tIns="0" lIns="0" bIns="0" rIns="0">
            <a:spAutoFit/>
          </a:bodyPr>
          <a:lstStyle/>
          <a:p>
            <a:pPr algn="l">
              <a:lnSpc>
                <a:spcPts val="5998"/>
              </a:lnSpc>
            </a:pPr>
            <a:r>
              <a:rPr lang="en-US" sz="5453" spc="-163">
                <a:solidFill>
                  <a:srgbClr val="6EA3C5"/>
                </a:solidFill>
                <a:latin typeface="Baloo"/>
                <a:ea typeface="Baloo"/>
                <a:cs typeface="Baloo"/>
                <a:sym typeface="Baloo"/>
              </a:rPr>
              <a:t>PENGELOMPOKAN JENIS PENGHASILAN</a:t>
            </a:r>
          </a:p>
        </p:txBody>
      </p:sp>
      <p:sp>
        <p:nvSpPr>
          <p:cNvPr name="TextBox 14" id="14"/>
          <p:cNvSpPr txBox="true"/>
          <p:nvPr/>
        </p:nvSpPr>
        <p:spPr>
          <a:xfrm rot="0">
            <a:off x="1015247" y="1850466"/>
            <a:ext cx="15645010" cy="7537411"/>
          </a:xfrm>
          <a:prstGeom prst="rect">
            <a:avLst/>
          </a:prstGeom>
        </p:spPr>
        <p:txBody>
          <a:bodyPr anchor="t" rtlCol="false" tIns="0" lIns="0" bIns="0" rIns="0">
            <a:spAutoFit/>
          </a:bodyPr>
          <a:lstStyle/>
          <a:p>
            <a:pPr algn="just">
              <a:lnSpc>
                <a:spcPts val="3326"/>
              </a:lnSpc>
            </a:pPr>
            <a:r>
              <a:rPr lang="en-US" sz="2376" b="true">
                <a:solidFill>
                  <a:srgbClr val="000000"/>
                </a:solidFill>
                <a:latin typeface="Arimo Bold"/>
                <a:ea typeface="Arimo Bold"/>
                <a:cs typeface="Arimo Bold"/>
                <a:sym typeface="Arimo Bold"/>
              </a:rPr>
              <a:t>Berdasarkan KEP-537/PJ/2000 tentang perhitungan besarnya angsuran pajak dalam tahun pajak berjalan dalam hal-hal tertentu, penghasilan terbagi menjadi 2 jenis, yaitu:</a:t>
            </a:r>
          </a:p>
          <a:p>
            <a:pPr algn="just" marL="513020" indent="-256510" lvl="1">
              <a:lnSpc>
                <a:spcPts val="3326"/>
              </a:lnSpc>
              <a:buFont typeface="Arial"/>
              <a:buChar char="•"/>
            </a:pPr>
            <a:r>
              <a:rPr lang="en-US" b="true" sz="2376">
                <a:solidFill>
                  <a:srgbClr val="000000"/>
                </a:solidFill>
                <a:latin typeface="Arimo Bold"/>
                <a:ea typeface="Arimo Bold"/>
                <a:cs typeface="Arimo Bold"/>
                <a:sym typeface="Arimo Bold"/>
              </a:rPr>
              <a:t>Penghasilan teratur: Penghasilan yang lazimnya diterima secara berkala, sekurang-kurangnya sekali dalam setiap tahun pajak, yang bersumber dari kegiatan usaha, pekerjaan bebas, pekerjaan, harta, dan/atau modal (kecuali penghasilan yang dikenakan PPh final).</a:t>
            </a:r>
          </a:p>
          <a:p>
            <a:pPr algn="just" marL="513020" indent="-256510" lvl="1">
              <a:lnSpc>
                <a:spcPts val="3326"/>
              </a:lnSpc>
              <a:buFont typeface="Arial"/>
              <a:buChar char="•"/>
            </a:pPr>
            <a:r>
              <a:rPr lang="en-US" b="true" sz="2376">
                <a:solidFill>
                  <a:srgbClr val="000000"/>
                </a:solidFill>
                <a:latin typeface="Arimo Bold"/>
                <a:ea typeface="Arimo Bold"/>
                <a:cs typeface="Arimo Bold"/>
                <a:sym typeface="Arimo Bold"/>
              </a:rPr>
              <a:t>Penghasilan tidak teratur: Keuntungan selisih kurs dari utang/piutang dalam mata uang asing, keuntungan dari pengalihan harta (capital gain) sepanjang bukan dari kegiatan usaha pokok, serta penghasilan insidentil lainnya.</a:t>
            </a:r>
          </a:p>
          <a:p>
            <a:pPr algn="just">
              <a:lnSpc>
                <a:spcPts val="3326"/>
              </a:lnSpc>
            </a:pPr>
          </a:p>
          <a:p>
            <a:pPr algn="just">
              <a:lnSpc>
                <a:spcPts val="3326"/>
              </a:lnSpc>
            </a:pPr>
            <a:r>
              <a:rPr lang="en-US" sz="2376" b="true">
                <a:solidFill>
                  <a:srgbClr val="000000"/>
                </a:solidFill>
                <a:latin typeface="Arimo Bold"/>
                <a:ea typeface="Arimo Bold"/>
                <a:cs typeface="Arimo Bold"/>
                <a:sym typeface="Arimo Bold"/>
              </a:rPr>
              <a:t>Dasar penghitungan angsuran PPh Pasal 25 adalah Jumlah penghasilan neto berdasarkan Surat Pemberitahuan Tahunan Pajak Penghasilan pada tahun sebelumnya lalu dikurangi penghasilan tidak teratur yang dilaporkan dalam Surat Pemberitahuan Tahunan tersebut. </a:t>
            </a:r>
          </a:p>
          <a:p>
            <a:pPr algn="just">
              <a:lnSpc>
                <a:spcPts val="3326"/>
              </a:lnSpc>
            </a:pPr>
            <a:r>
              <a:rPr lang="en-US" sz="2376" b="true">
                <a:solidFill>
                  <a:srgbClr val="000000"/>
                </a:solidFill>
                <a:latin typeface="Arimo Bold"/>
                <a:ea typeface="Arimo Bold"/>
                <a:cs typeface="Arimo Bold"/>
                <a:sym typeface="Arimo Bold"/>
              </a:rPr>
              <a:t>Besarnya angsuran PPh Pasal 25 adalah PPh yang dihitung berdasarkan dasar penghitungan, dikurangi:</a:t>
            </a:r>
          </a:p>
          <a:p>
            <a:pPr algn="just" marL="513020" indent="-256510" lvl="1">
              <a:lnSpc>
                <a:spcPts val="3326"/>
              </a:lnSpc>
              <a:buAutoNum type="arabicPeriod" startAt="1"/>
            </a:pPr>
            <a:r>
              <a:rPr lang="en-US" b="true" sz="2376">
                <a:solidFill>
                  <a:srgbClr val="000000"/>
                </a:solidFill>
                <a:latin typeface="Arimo Bold"/>
                <a:ea typeface="Arimo Bold"/>
                <a:cs typeface="Arimo Bold"/>
                <a:sym typeface="Arimo Bold"/>
              </a:rPr>
              <a:t>PPh yang dipotong dan/atau dipungut.</a:t>
            </a:r>
          </a:p>
          <a:p>
            <a:pPr algn="just" marL="513020" indent="-256510" lvl="1">
              <a:lnSpc>
                <a:spcPts val="3326"/>
              </a:lnSpc>
              <a:buAutoNum type="arabicPeriod" startAt="1"/>
            </a:pPr>
            <a:r>
              <a:rPr lang="en-US" b="true" sz="2376">
                <a:solidFill>
                  <a:srgbClr val="000000"/>
                </a:solidFill>
                <a:latin typeface="Arimo Bold"/>
                <a:ea typeface="Arimo Bold"/>
                <a:cs typeface="Arimo Bold"/>
                <a:sym typeface="Arimo Bold"/>
              </a:rPr>
              <a:t>PPh yang dibayar atau terutang di luar negeri yang boleh dikreditkan.</a:t>
            </a:r>
          </a:p>
          <a:p>
            <a:pPr algn="just">
              <a:lnSpc>
                <a:spcPts val="3326"/>
              </a:lnSpc>
            </a:pPr>
            <a:r>
              <a:rPr lang="en-US" sz="2376" b="true">
                <a:solidFill>
                  <a:srgbClr val="000000"/>
                </a:solidFill>
                <a:latin typeface="Arimo Bold"/>
                <a:ea typeface="Arimo Bold"/>
                <a:cs typeface="Arimo Bold"/>
                <a:sym typeface="Arimo Bold"/>
              </a:rPr>
              <a:t>Selanjutnya hasil pengurangan tersebut dibagi 12 (dua belas) atau banyaknya bulan dalam bagian tahun pajak bersangkutan.</a:t>
            </a:r>
          </a:p>
          <a:p>
            <a:pPr algn="just">
              <a:lnSpc>
                <a:spcPts val="3088"/>
              </a:lnSpc>
            </a:pP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6EA3C5"/>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0"/>
            <a:ext cx="10390653" cy="10403658"/>
          </a:xfrm>
          <a:custGeom>
            <a:avLst/>
            <a:gdLst/>
            <a:ahLst/>
            <a:cxnLst/>
            <a:rect r="r" b="b" t="t" l="l"/>
            <a:pathLst>
              <a:path h="10403658" w="10390653">
                <a:moveTo>
                  <a:pt x="0" y="0"/>
                </a:moveTo>
                <a:lnTo>
                  <a:pt x="10390653" y="0"/>
                </a:lnTo>
                <a:lnTo>
                  <a:pt x="10390653"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0" t="-212" r="0" b="-212"/>
            </a:stretch>
          </a:blipFill>
        </p:spPr>
      </p:sp>
      <p:sp>
        <p:nvSpPr>
          <p:cNvPr name="Freeform 3" id="3"/>
          <p:cNvSpPr/>
          <p:nvPr/>
        </p:nvSpPr>
        <p:spPr>
          <a:xfrm flipH="false" flipV="false" rot="0">
            <a:off x="-1246654" y="0"/>
            <a:ext cx="10390654" cy="10403658"/>
          </a:xfrm>
          <a:custGeom>
            <a:avLst/>
            <a:gdLst/>
            <a:ahLst/>
            <a:cxnLst/>
            <a:rect r="r" b="b" t="t" l="l"/>
            <a:pathLst>
              <a:path h="10403658" w="10390654">
                <a:moveTo>
                  <a:pt x="0" y="0"/>
                </a:moveTo>
                <a:lnTo>
                  <a:pt x="10390654" y="0"/>
                </a:lnTo>
                <a:lnTo>
                  <a:pt x="10390654" y="10403658"/>
                </a:lnTo>
                <a:lnTo>
                  <a:pt x="0" y="10403658"/>
                </a:lnTo>
                <a:lnTo>
                  <a:pt x="0" y="0"/>
                </a:lnTo>
                <a:close/>
              </a:path>
            </a:pathLst>
          </a:custGeom>
          <a:blipFill>
            <a:blip r:embed="rId2">
              <a:extLst>
                <a:ext uri="{96DAC541-7B7A-43D3-8B79-37D633B846F1}">
                  <asvg:svgBlip xmlns:asvg="http://schemas.microsoft.com/office/drawing/2016/SVG/main" r:embed="rId3"/>
                </a:ext>
              </a:extLst>
            </a:blip>
            <a:stretch>
              <a:fillRect l="0" t="-212" r="0" b="-212"/>
            </a:stretch>
          </a:blipFill>
        </p:spPr>
      </p:sp>
      <p:sp>
        <p:nvSpPr>
          <p:cNvPr name="Freeform 4" id="4"/>
          <p:cNvSpPr/>
          <p:nvPr/>
        </p:nvSpPr>
        <p:spPr>
          <a:xfrm flipH="false" flipV="false" rot="5101567">
            <a:off x="-1417008" y="7556339"/>
            <a:ext cx="4168567" cy="3788185"/>
          </a:xfrm>
          <a:custGeom>
            <a:avLst/>
            <a:gdLst/>
            <a:ahLst/>
            <a:cxnLst/>
            <a:rect r="r" b="b" t="t" l="l"/>
            <a:pathLst>
              <a:path h="3788185" w="4168567">
                <a:moveTo>
                  <a:pt x="0" y="0"/>
                </a:moveTo>
                <a:lnTo>
                  <a:pt x="4168567" y="0"/>
                </a:lnTo>
                <a:lnTo>
                  <a:pt x="4168567" y="3788185"/>
                </a:lnTo>
                <a:lnTo>
                  <a:pt x="0" y="3788185"/>
                </a:lnTo>
                <a:lnTo>
                  <a:pt x="0" y="0"/>
                </a:lnTo>
                <a:close/>
              </a:path>
            </a:pathLst>
          </a:custGeom>
          <a:blipFill>
            <a:blip r:embed="rId4">
              <a:extLst>
                <a:ext uri="{96DAC541-7B7A-43D3-8B79-37D633B846F1}">
                  <asvg:svgBlip xmlns:asvg="http://schemas.microsoft.com/office/drawing/2016/SVG/main" r:embed="rId5"/>
                </a:ext>
              </a:extLst>
            </a:blip>
            <a:stretch>
              <a:fillRect l="0" t="-121" r="0" b="-121"/>
            </a:stretch>
          </a:blipFill>
        </p:spPr>
      </p:sp>
      <p:sp>
        <p:nvSpPr>
          <p:cNvPr name="Freeform 5" id="5"/>
          <p:cNvSpPr/>
          <p:nvPr/>
        </p:nvSpPr>
        <p:spPr>
          <a:xfrm flipH="false" flipV="false" rot="0">
            <a:off x="16045421" y="6575412"/>
            <a:ext cx="3672459" cy="4114800"/>
          </a:xfrm>
          <a:custGeom>
            <a:avLst/>
            <a:gdLst/>
            <a:ahLst/>
            <a:cxnLst/>
            <a:rect r="r" b="b" t="t" l="l"/>
            <a:pathLst>
              <a:path h="4114800" w="3672459">
                <a:moveTo>
                  <a:pt x="0" y="0"/>
                </a:moveTo>
                <a:lnTo>
                  <a:pt x="3672459" y="0"/>
                </a:lnTo>
                <a:lnTo>
                  <a:pt x="367245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1094" t="0" r="-1094" b="0"/>
            </a:stretch>
          </a:blipFill>
        </p:spPr>
      </p:sp>
      <p:sp>
        <p:nvSpPr>
          <p:cNvPr name="Freeform 6" id="6"/>
          <p:cNvSpPr/>
          <p:nvPr/>
        </p:nvSpPr>
        <p:spPr>
          <a:xfrm flipH="false" flipV="false" rot="0">
            <a:off x="486449" y="498406"/>
            <a:ext cx="16702606" cy="9132851"/>
          </a:xfrm>
          <a:custGeom>
            <a:avLst/>
            <a:gdLst/>
            <a:ahLst/>
            <a:cxnLst/>
            <a:rect r="r" b="b" t="t" l="l"/>
            <a:pathLst>
              <a:path h="9132851" w="16702606">
                <a:moveTo>
                  <a:pt x="0" y="0"/>
                </a:moveTo>
                <a:lnTo>
                  <a:pt x="16702606" y="0"/>
                </a:lnTo>
                <a:lnTo>
                  <a:pt x="16702606" y="9132851"/>
                </a:lnTo>
                <a:lnTo>
                  <a:pt x="0" y="91328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4001565">
            <a:off x="16456702" y="-231471"/>
            <a:ext cx="1766828" cy="1303035"/>
          </a:xfrm>
          <a:custGeom>
            <a:avLst/>
            <a:gdLst/>
            <a:ahLst/>
            <a:cxnLst/>
            <a:rect r="r" b="b" t="t" l="l"/>
            <a:pathLst>
              <a:path h="1303035" w="1766828">
                <a:moveTo>
                  <a:pt x="0" y="0"/>
                </a:moveTo>
                <a:lnTo>
                  <a:pt x="1766828" y="0"/>
                </a:lnTo>
                <a:lnTo>
                  <a:pt x="1766828" y="1303035"/>
                </a:lnTo>
                <a:lnTo>
                  <a:pt x="0" y="1303035"/>
                </a:lnTo>
                <a:lnTo>
                  <a:pt x="0" y="0"/>
                </a:lnTo>
                <a:close/>
              </a:path>
            </a:pathLst>
          </a:custGeom>
          <a:blipFill>
            <a:blip r:embed="rId10">
              <a:extLst>
                <a:ext uri="{96DAC541-7B7A-43D3-8B79-37D633B846F1}">
                  <asvg:svgBlip xmlns:asvg="http://schemas.microsoft.com/office/drawing/2016/SVG/main" r:embed="rId11"/>
                </a:ext>
              </a:extLst>
            </a:blip>
            <a:stretch>
              <a:fillRect l="-63" t="0" r="-63" b="0"/>
            </a:stretch>
          </a:blipFill>
        </p:spPr>
      </p:sp>
      <p:sp>
        <p:nvSpPr>
          <p:cNvPr name="TextBox 8" id="8"/>
          <p:cNvSpPr txBox="true"/>
          <p:nvPr/>
        </p:nvSpPr>
        <p:spPr>
          <a:xfrm rot="0">
            <a:off x="1329392" y="1104900"/>
            <a:ext cx="15629216" cy="689915"/>
          </a:xfrm>
          <a:prstGeom prst="rect">
            <a:avLst/>
          </a:prstGeom>
        </p:spPr>
        <p:txBody>
          <a:bodyPr anchor="t" rtlCol="false" tIns="0" lIns="0" bIns="0" rIns="0">
            <a:spAutoFit/>
          </a:bodyPr>
          <a:lstStyle/>
          <a:p>
            <a:pPr algn="ctr">
              <a:lnSpc>
                <a:spcPts val="5316"/>
              </a:lnSpc>
            </a:pPr>
            <a:r>
              <a:rPr lang="en-US" sz="4831" spc="-143">
                <a:solidFill>
                  <a:srgbClr val="6EA3C5"/>
                </a:solidFill>
                <a:latin typeface="Baloo"/>
                <a:ea typeface="Baloo"/>
                <a:cs typeface="Baloo"/>
                <a:sym typeface="Baloo"/>
              </a:rPr>
              <a:t>PENGELOMPOKAN JENIS PENGHASILAN</a:t>
            </a:r>
          </a:p>
        </p:txBody>
      </p:sp>
      <p:sp>
        <p:nvSpPr>
          <p:cNvPr name="TextBox 9" id="9"/>
          <p:cNvSpPr txBox="true"/>
          <p:nvPr/>
        </p:nvSpPr>
        <p:spPr>
          <a:xfrm rot="0">
            <a:off x="667276" y="2071035"/>
            <a:ext cx="15608926" cy="7096788"/>
          </a:xfrm>
          <a:prstGeom prst="rect">
            <a:avLst/>
          </a:prstGeom>
        </p:spPr>
        <p:txBody>
          <a:bodyPr anchor="t" rtlCol="false" tIns="0" lIns="0" bIns="0" rIns="0">
            <a:spAutoFit/>
          </a:bodyPr>
          <a:lstStyle/>
          <a:p>
            <a:pPr algn="just" marL="587393" indent="-293696" lvl="1">
              <a:lnSpc>
                <a:spcPts val="3808"/>
              </a:lnSpc>
              <a:buFont typeface="Arial"/>
              <a:buChar char="•"/>
            </a:pPr>
            <a:r>
              <a:rPr lang="en-US" b="true" sz="2720">
                <a:solidFill>
                  <a:srgbClr val="000000"/>
                </a:solidFill>
                <a:latin typeface="Open Sans Bold"/>
                <a:ea typeface="Open Sans Bold"/>
                <a:cs typeface="Open Sans Bold"/>
                <a:sym typeface="Open Sans Bold"/>
              </a:rPr>
              <a:t>Berdasarkan Pasal 25 ayat (6) Undang-Undang Pajak Penghasilan, Perencanaan Pajak dalam hal perhitungan angsuran masa PPh Pasal 25 terkait juga dengan pemisahan antara Penghasilan Teratur dan Penghasilan Tidak Teratur. </a:t>
            </a:r>
          </a:p>
          <a:p>
            <a:pPr algn="just">
              <a:lnSpc>
                <a:spcPts val="3808"/>
              </a:lnSpc>
            </a:pPr>
          </a:p>
          <a:p>
            <a:pPr algn="just" marL="587393" indent="-293696" lvl="1">
              <a:lnSpc>
                <a:spcPts val="3808"/>
              </a:lnSpc>
              <a:buFont typeface="Arial"/>
              <a:buChar char="•"/>
            </a:pPr>
            <a:r>
              <a:rPr lang="en-US" b="true" sz="2720">
                <a:solidFill>
                  <a:srgbClr val="000000"/>
                </a:solidFill>
                <a:latin typeface="Open Sans Bold"/>
                <a:ea typeface="Open Sans Bold"/>
                <a:cs typeface="Open Sans Bold"/>
                <a:sym typeface="Open Sans Bold"/>
              </a:rPr>
              <a:t>Penghasilan teratur merupakan penghasilan yang lazimnya diterima atau diperoleh secara berkala sekurang-kurangnya sekali dalam setiap tahun pajak. Penghasilan ini dapat bersumber dari kegiatan usaha, pekerjaan bebas, pekerjaan, harta, dan/atau modal, kecuali penghasilan yang telah dikenakan Pajak Penghasilan yang bersifat final</a:t>
            </a:r>
          </a:p>
          <a:p>
            <a:pPr algn="just">
              <a:lnSpc>
                <a:spcPts val="3808"/>
              </a:lnSpc>
            </a:pPr>
          </a:p>
          <a:p>
            <a:pPr algn="just" marL="587393" indent="-293696" lvl="1">
              <a:lnSpc>
                <a:spcPts val="3808"/>
              </a:lnSpc>
              <a:buFont typeface="Arial"/>
              <a:buChar char="•"/>
            </a:pPr>
            <a:r>
              <a:rPr lang="en-US" b="true" sz="2720">
                <a:solidFill>
                  <a:srgbClr val="000000"/>
                </a:solidFill>
                <a:latin typeface="Open Sans Bold"/>
                <a:ea typeface="Open Sans Bold"/>
                <a:cs typeface="Open Sans Bold"/>
                <a:sym typeface="Open Sans Bold"/>
              </a:rPr>
              <a:t>Penghasilan tidak teratur adalah penghasilan yang bersifat insidentil dan tidak diterima secara berkala. Contoh penghasilan tidak teratur meliputi keuntungan selisih kurs dari utang/piutang dalam mata uang asing, keuntungan dari pengalihan harta (capital gain) sepanjang bukan merupakan penghasilan dari kegiatan usaha pokok, serta penghasilan lainnya yang bersifat insidentil seperti hadiah atau bonus satu kali</a:t>
            </a:r>
          </a:p>
          <a:p>
            <a:pPr algn="just">
              <a:lnSpc>
                <a:spcPts val="3467"/>
              </a:lnSpc>
            </a:pP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DAGaHASegW4</dc:identifier>
  <dcterms:modified xsi:type="dcterms:W3CDTF">2011-08-01T06:04:30Z</dcterms:modified>
  <cp:revision>1</cp:revision>
  <dc:title>BAB 6 PERENCANAAN PAJAK PENGHASILAN (PPh) USAHA DAN PENGHASILAN LAINNYA</dc:title>
</cp:coreProperties>
</file>