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210 클레이토이" panose="020B0604020202020204" charset="-127"/>
      <p:regular r:id="rId17"/>
    </p:embeddedFont>
    <p:embeddedFont>
      <p:font typeface="Arimo" panose="020B0604020202020204" charset="0"/>
      <p:regular r:id="rId18"/>
    </p:embeddedFont>
    <p:embeddedFont>
      <p:font typeface="Calibri" panose="020F0502020204030204" pitchFamily="34" charset="0"/>
      <p:regular r:id="rId19"/>
      <p:bold r:id="rId20"/>
      <p:italic r:id="rId21"/>
      <p:boldItalic r:id="rId22"/>
    </p:embeddedFont>
    <p:embeddedFont>
      <p:font typeface="Clear Sans" panose="020B0604020202020204" charset="0"/>
      <p:regular r:id="rId23"/>
    </p:embeddedFont>
    <p:embeddedFont>
      <p:font typeface="Clear Sans Bold" panose="020B0604020202020204" charset="0"/>
      <p:regular r:id="rId24"/>
    </p:embeddedFont>
    <p:embeddedFont>
      <p:font typeface="Poppins Bold" panose="020B0604020202020204" charset="0"/>
      <p:regular r:id="rId25"/>
    </p:embeddedFont>
    <p:embeddedFont>
      <p:font typeface="Roboto Bold"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87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27.12.2024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sv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7.sv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10.sv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7.sv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sv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7.sv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sv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sv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sv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sv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sv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sv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7.sv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sv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7.sv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sv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7.sv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33" b="-2333"/>
            </a:stretch>
          </a:blipFill>
        </p:spPr>
      </p:sp>
      <p:sp>
        <p:nvSpPr>
          <p:cNvPr id="3" name="Freeform 3"/>
          <p:cNvSpPr/>
          <p:nvPr/>
        </p:nvSpPr>
        <p:spPr>
          <a:xfrm rot="5013978">
            <a:off x="2896655" y="-13409852"/>
            <a:ext cx="11357020" cy="20649126"/>
          </a:xfrm>
          <a:custGeom>
            <a:avLst/>
            <a:gdLst/>
            <a:ahLst/>
            <a:cxnLst/>
            <a:rect l="l" t="t" r="r" b="b"/>
            <a:pathLst>
              <a:path w="11357020" h="20649126">
                <a:moveTo>
                  <a:pt x="0" y="0"/>
                </a:moveTo>
                <a:lnTo>
                  <a:pt x="11357020" y="0"/>
                </a:lnTo>
                <a:lnTo>
                  <a:pt x="11357020" y="20649127"/>
                </a:lnTo>
                <a:lnTo>
                  <a:pt x="0" y="20649127"/>
                </a:lnTo>
                <a:lnTo>
                  <a:pt x="0" y="0"/>
                </a:lnTo>
                <a:close/>
              </a:path>
            </a:pathLst>
          </a:custGeom>
          <a:blipFill>
            <a:blip r:embed="rId3"/>
            <a:stretch>
              <a:fillRect/>
            </a:stretch>
          </a:blipFill>
        </p:spPr>
      </p:sp>
      <p:sp>
        <p:nvSpPr>
          <p:cNvPr id="4" name="Freeform 4"/>
          <p:cNvSpPr/>
          <p:nvPr/>
        </p:nvSpPr>
        <p:spPr>
          <a:xfrm rot="-5774655">
            <a:off x="3922122" y="3319879"/>
            <a:ext cx="11357020" cy="20649126"/>
          </a:xfrm>
          <a:custGeom>
            <a:avLst/>
            <a:gdLst/>
            <a:ahLst/>
            <a:cxnLst/>
            <a:rect l="l" t="t" r="r" b="b"/>
            <a:pathLst>
              <a:path w="11357020" h="20649126">
                <a:moveTo>
                  <a:pt x="0" y="0"/>
                </a:moveTo>
                <a:lnTo>
                  <a:pt x="11357019" y="0"/>
                </a:lnTo>
                <a:lnTo>
                  <a:pt x="11357019" y="20649127"/>
                </a:lnTo>
                <a:lnTo>
                  <a:pt x="0" y="20649127"/>
                </a:lnTo>
                <a:lnTo>
                  <a:pt x="0" y="0"/>
                </a:lnTo>
                <a:close/>
              </a:path>
            </a:pathLst>
          </a:custGeom>
          <a:blipFill>
            <a:blip r:embed="rId3"/>
            <a:stretch>
              <a:fillRect/>
            </a:stretch>
          </a:blipFill>
        </p:spPr>
      </p:sp>
      <p:grpSp>
        <p:nvGrpSpPr>
          <p:cNvPr id="5" name="Group 5"/>
          <p:cNvGrpSpPr/>
          <p:nvPr/>
        </p:nvGrpSpPr>
        <p:grpSpPr>
          <a:xfrm>
            <a:off x="-2320671" y="-290866"/>
            <a:ext cx="10209309" cy="10308837"/>
            <a:chOff x="0" y="0"/>
            <a:chExt cx="13612412" cy="13745116"/>
          </a:xfrm>
        </p:grpSpPr>
        <p:sp>
          <p:nvSpPr>
            <p:cNvPr id="6" name="Freeform 6"/>
            <p:cNvSpPr/>
            <p:nvPr/>
          </p:nvSpPr>
          <p:spPr>
            <a:xfrm>
              <a:off x="0" y="0"/>
              <a:ext cx="13612459" cy="13745083"/>
            </a:xfrm>
            <a:custGeom>
              <a:avLst/>
              <a:gdLst/>
              <a:ahLst/>
              <a:cxnLst/>
              <a:rect l="l" t="t" r="r" b="b"/>
              <a:pathLst>
                <a:path w="13612459" h="13745083">
                  <a:moveTo>
                    <a:pt x="0" y="6278626"/>
                  </a:moveTo>
                  <a:cubicBezTo>
                    <a:pt x="0" y="2811018"/>
                    <a:pt x="3047203" y="0"/>
                    <a:pt x="6806163" y="0"/>
                  </a:cubicBezTo>
                  <a:cubicBezTo>
                    <a:pt x="10565123" y="0"/>
                    <a:pt x="13612459" y="2811018"/>
                    <a:pt x="13612459" y="6278626"/>
                  </a:cubicBezTo>
                  <a:lnTo>
                    <a:pt x="13612459" y="7466457"/>
                  </a:lnTo>
                  <a:cubicBezTo>
                    <a:pt x="13612459" y="10934065"/>
                    <a:pt x="10565261" y="13745083"/>
                    <a:pt x="6806300" y="13745083"/>
                  </a:cubicBezTo>
                  <a:cubicBezTo>
                    <a:pt x="3047340" y="13745083"/>
                    <a:pt x="0" y="10934065"/>
                    <a:pt x="0" y="7466457"/>
                  </a:cubicBezTo>
                  <a:close/>
                </a:path>
              </a:pathLst>
            </a:custGeom>
            <a:blipFill>
              <a:blip r:embed="rId4"/>
              <a:stretch>
                <a:fillRect l="-35717" r="-35716"/>
              </a:stretch>
            </a:blipFill>
          </p:spPr>
        </p:sp>
      </p:grpSp>
      <p:sp>
        <p:nvSpPr>
          <p:cNvPr id="7" name="Freeform 7"/>
          <p:cNvSpPr/>
          <p:nvPr/>
        </p:nvSpPr>
        <p:spPr>
          <a:xfrm rot="1369753">
            <a:off x="-989297" y="8682229"/>
            <a:ext cx="2546208" cy="5859475"/>
          </a:xfrm>
          <a:custGeom>
            <a:avLst/>
            <a:gdLst/>
            <a:ahLst/>
            <a:cxnLst/>
            <a:rect l="l" t="t" r="r" b="b"/>
            <a:pathLst>
              <a:path w="2546208" h="5859475">
                <a:moveTo>
                  <a:pt x="0" y="0"/>
                </a:moveTo>
                <a:lnTo>
                  <a:pt x="2546208" y="0"/>
                </a:lnTo>
                <a:lnTo>
                  <a:pt x="2546208" y="5859475"/>
                </a:lnTo>
                <a:lnTo>
                  <a:pt x="0" y="58594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1419043">
            <a:off x="13603275" y="-3921895"/>
            <a:ext cx="6149754" cy="4919803"/>
          </a:xfrm>
          <a:custGeom>
            <a:avLst/>
            <a:gdLst/>
            <a:ahLst/>
            <a:cxnLst/>
            <a:rect l="l" t="t" r="r" b="b"/>
            <a:pathLst>
              <a:path w="6149754" h="4919803">
                <a:moveTo>
                  <a:pt x="0" y="0"/>
                </a:moveTo>
                <a:lnTo>
                  <a:pt x="6149754" y="0"/>
                </a:lnTo>
                <a:lnTo>
                  <a:pt x="6149754" y="4919803"/>
                </a:lnTo>
                <a:lnTo>
                  <a:pt x="0" y="491980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TextBox 9"/>
          <p:cNvSpPr txBox="1"/>
          <p:nvPr/>
        </p:nvSpPr>
        <p:spPr>
          <a:xfrm>
            <a:off x="7391734" y="2386112"/>
            <a:ext cx="10237462" cy="3521404"/>
          </a:xfrm>
          <a:prstGeom prst="rect">
            <a:avLst/>
          </a:prstGeom>
        </p:spPr>
        <p:txBody>
          <a:bodyPr lIns="0" tIns="0" rIns="0" bIns="0" rtlCol="0" anchor="t">
            <a:spAutoFit/>
          </a:bodyPr>
          <a:lstStyle/>
          <a:p>
            <a:pPr algn="ctr">
              <a:lnSpc>
                <a:spcPts val="6864"/>
              </a:lnSpc>
            </a:pPr>
            <a:r>
              <a:rPr lang="en-US" sz="7076">
                <a:solidFill>
                  <a:srgbClr val="838A6B"/>
                </a:solidFill>
                <a:latin typeface="210 클레이토이"/>
                <a:ea typeface="210 클레이토이"/>
                <a:cs typeface="210 클레이토이"/>
                <a:sym typeface="210 클레이토이"/>
              </a:rPr>
              <a:t>PERENCANAAN PAJAK PENGHASILAN (PPH) USAHA DAN PENGHASILAN LAINNYA</a:t>
            </a:r>
          </a:p>
        </p:txBody>
      </p:sp>
      <p:sp>
        <p:nvSpPr>
          <p:cNvPr id="10" name="Freeform 10"/>
          <p:cNvSpPr/>
          <p:nvPr/>
        </p:nvSpPr>
        <p:spPr>
          <a:xfrm rot="2533712" flipV="1">
            <a:off x="17689152" y="-3721047"/>
            <a:ext cx="2546208" cy="5859475"/>
          </a:xfrm>
          <a:custGeom>
            <a:avLst/>
            <a:gdLst/>
            <a:ahLst/>
            <a:cxnLst/>
            <a:rect l="l" t="t" r="r" b="b"/>
            <a:pathLst>
              <a:path w="2546208" h="5859475">
                <a:moveTo>
                  <a:pt x="0" y="5859475"/>
                </a:moveTo>
                <a:lnTo>
                  <a:pt x="2546208" y="5859475"/>
                </a:lnTo>
                <a:lnTo>
                  <a:pt x="2546208" y="0"/>
                </a:lnTo>
                <a:lnTo>
                  <a:pt x="0" y="0"/>
                </a:lnTo>
                <a:lnTo>
                  <a:pt x="0" y="5859475"/>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TextBox 11"/>
          <p:cNvSpPr txBox="1"/>
          <p:nvPr/>
        </p:nvSpPr>
        <p:spPr>
          <a:xfrm>
            <a:off x="11303522" y="6800447"/>
            <a:ext cx="5374630" cy="1278989"/>
          </a:xfrm>
          <a:prstGeom prst="rect">
            <a:avLst/>
          </a:prstGeom>
        </p:spPr>
        <p:txBody>
          <a:bodyPr lIns="0" tIns="0" rIns="0" bIns="0" rtlCol="0" anchor="t">
            <a:spAutoFit/>
          </a:bodyPr>
          <a:lstStyle/>
          <a:p>
            <a:pPr algn="ctr">
              <a:lnSpc>
                <a:spcPts val="5104"/>
              </a:lnSpc>
              <a:spcBef>
                <a:spcPct val="0"/>
              </a:spcBef>
            </a:pPr>
            <a:r>
              <a:rPr lang="en-US" sz="3646">
                <a:solidFill>
                  <a:srgbClr val="838A6B"/>
                </a:solidFill>
                <a:latin typeface="210 클레이토이"/>
                <a:ea typeface="210 클레이토이"/>
                <a:cs typeface="210 클레이토이"/>
                <a:sym typeface="210 클레이토이"/>
              </a:rPr>
              <a:t>DIAN MUSTIKA, S.E., M.SC</a:t>
            </a:r>
          </a:p>
          <a:p>
            <a:pPr algn="ctr">
              <a:lnSpc>
                <a:spcPts val="5104"/>
              </a:lnSpc>
              <a:spcBef>
                <a:spcPct val="0"/>
              </a:spcBef>
            </a:pPr>
            <a:r>
              <a:rPr lang="en-US" sz="3646">
                <a:solidFill>
                  <a:srgbClr val="838A6B"/>
                </a:solidFill>
                <a:latin typeface="210 클레이토이"/>
                <a:ea typeface="210 클레이토이"/>
                <a:cs typeface="210 클레이토이"/>
                <a:sym typeface="210 클레이토이"/>
              </a:rPr>
              <a:t>NIDN: 0225019501</a:t>
            </a:r>
          </a:p>
        </p:txBody>
      </p:sp>
      <p:grpSp>
        <p:nvGrpSpPr>
          <p:cNvPr id="12" name="Group 12"/>
          <p:cNvGrpSpPr/>
          <p:nvPr/>
        </p:nvGrpSpPr>
        <p:grpSpPr>
          <a:xfrm>
            <a:off x="-28575" y="9738092"/>
            <a:ext cx="13346091" cy="559758"/>
            <a:chOff x="0" y="0"/>
            <a:chExt cx="17794788" cy="746344"/>
          </a:xfrm>
        </p:grpSpPr>
        <p:sp>
          <p:nvSpPr>
            <p:cNvPr id="13" name="Freeform 13"/>
            <p:cNvSpPr/>
            <p:nvPr/>
          </p:nvSpPr>
          <p:spPr>
            <a:xfrm>
              <a:off x="12700" y="12700"/>
              <a:ext cx="17769332" cy="724535"/>
            </a:xfrm>
            <a:custGeom>
              <a:avLst/>
              <a:gdLst/>
              <a:ahLst/>
              <a:cxnLst/>
              <a:rect l="l" t="t" r="r" b="b"/>
              <a:pathLst>
                <a:path w="17769332" h="724535">
                  <a:moveTo>
                    <a:pt x="0" y="0"/>
                  </a:moveTo>
                  <a:lnTo>
                    <a:pt x="17769332" y="0"/>
                  </a:lnTo>
                  <a:lnTo>
                    <a:pt x="17769332" y="724535"/>
                  </a:lnTo>
                  <a:lnTo>
                    <a:pt x="0" y="724535"/>
                  </a:lnTo>
                  <a:close/>
                </a:path>
              </a:pathLst>
            </a:custGeom>
            <a:solidFill>
              <a:srgbClr val="1F3864"/>
            </a:solidFill>
          </p:spPr>
        </p:sp>
        <p:sp>
          <p:nvSpPr>
            <p:cNvPr id="14" name="Freeform 14"/>
            <p:cNvSpPr/>
            <p:nvPr/>
          </p:nvSpPr>
          <p:spPr>
            <a:xfrm>
              <a:off x="0" y="0"/>
              <a:ext cx="17794732" cy="749935"/>
            </a:xfrm>
            <a:custGeom>
              <a:avLst/>
              <a:gdLst/>
              <a:ahLst/>
              <a:cxnLst/>
              <a:rect l="l" t="t" r="r" b="b"/>
              <a:pathLst>
                <a:path w="17794732" h="749935">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id="15" name="TextBox 15"/>
            <p:cNvSpPr txBox="1"/>
            <p:nvPr/>
          </p:nvSpPr>
          <p:spPr>
            <a:xfrm>
              <a:off x="0" y="-9525"/>
              <a:ext cx="17794788" cy="755869"/>
            </a:xfrm>
            <a:prstGeom prst="rect">
              <a:avLst/>
            </a:prstGeom>
          </p:spPr>
          <p:txBody>
            <a:bodyPr lIns="50800" tIns="50800" rIns="50800" bIns="50800" rtlCol="0" anchor="ctr"/>
            <a:lstStyle/>
            <a:p>
              <a:pPr algn="l">
                <a:lnSpc>
                  <a:spcPts val="2879"/>
                </a:lnSpc>
              </a:pPr>
              <a:r>
                <a:rPr lang="en-US" sz="2400">
                  <a:solidFill>
                    <a:srgbClr val="FFFFFF"/>
                  </a:solidFill>
                  <a:latin typeface="Arimo"/>
                  <a:ea typeface="Arimo"/>
                  <a:cs typeface="Arimo"/>
                  <a:sym typeface="Arimo"/>
                </a:rPr>
                <a:t>Accounting Department - Informatics and Business Institute of Darmajaya, Lampung, Indonesia</a:t>
              </a:r>
            </a:p>
          </p:txBody>
        </p:sp>
      </p:grpSp>
      <p:sp>
        <p:nvSpPr>
          <p:cNvPr id="16" name="Freeform 16"/>
          <p:cNvSpPr/>
          <p:nvPr/>
        </p:nvSpPr>
        <p:spPr>
          <a:xfrm>
            <a:off x="13327039" y="9746250"/>
            <a:ext cx="4981432" cy="543442"/>
          </a:xfrm>
          <a:custGeom>
            <a:avLst/>
            <a:gdLst/>
            <a:ahLst/>
            <a:cxnLst/>
            <a:rect l="l" t="t" r="r" b="b"/>
            <a:pathLst>
              <a:path w="4981432" h="543442">
                <a:moveTo>
                  <a:pt x="0" y="0"/>
                </a:moveTo>
                <a:lnTo>
                  <a:pt x="4981433" y="0"/>
                </a:lnTo>
                <a:lnTo>
                  <a:pt x="4981433" y="543442"/>
                </a:lnTo>
                <a:lnTo>
                  <a:pt x="0" y="543442"/>
                </a:lnTo>
                <a:lnTo>
                  <a:pt x="0" y="0"/>
                </a:lnTo>
                <a:close/>
              </a:path>
            </a:pathLst>
          </a:custGeom>
          <a:blipFill>
            <a:blip r:embed="rId9"/>
            <a:stretch>
              <a:fillRect l="-279857" t="-1027086" r="-304792" b="-2401329"/>
            </a:stretch>
          </a:blipFill>
        </p:spPr>
      </p:sp>
      <p:sp>
        <p:nvSpPr>
          <p:cNvPr id="17" name="TextBox 17"/>
          <p:cNvSpPr txBox="1"/>
          <p:nvPr/>
        </p:nvSpPr>
        <p:spPr>
          <a:xfrm>
            <a:off x="14711077" y="9782425"/>
            <a:ext cx="2404878" cy="425956"/>
          </a:xfrm>
          <a:prstGeom prst="rect">
            <a:avLst/>
          </a:prstGeom>
        </p:spPr>
        <p:txBody>
          <a:bodyPr lIns="0" tIns="0" rIns="0" bIns="0" rtlCol="0" anchor="t">
            <a:spAutoFit/>
          </a:bodyPr>
          <a:lstStyle/>
          <a:p>
            <a:pPr algn="l">
              <a:lnSpc>
                <a:spcPts val="2879"/>
              </a:lnSpc>
            </a:pPr>
            <a:r>
              <a:rPr lang="en-US" sz="2400" b="1">
                <a:solidFill>
                  <a:srgbClr val="FFFFFF"/>
                </a:solidFill>
                <a:latin typeface="Roboto Bold"/>
                <a:ea typeface="Roboto Bold"/>
                <a:cs typeface="Roboto Bold"/>
                <a:sym typeface="Roboto Bold"/>
              </a:rPr>
              <a:t>darmajaya.ac.id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33" b="-2333"/>
            </a:stretch>
          </a:blipFill>
        </p:spPr>
      </p:sp>
      <p:sp>
        <p:nvSpPr>
          <p:cNvPr id="3" name="Freeform 3"/>
          <p:cNvSpPr/>
          <p:nvPr/>
        </p:nvSpPr>
        <p:spPr>
          <a:xfrm rot="5013978">
            <a:off x="2727089" y="-14043748"/>
            <a:ext cx="11357020" cy="20649126"/>
          </a:xfrm>
          <a:custGeom>
            <a:avLst/>
            <a:gdLst/>
            <a:ahLst/>
            <a:cxnLst/>
            <a:rect l="l" t="t" r="r" b="b"/>
            <a:pathLst>
              <a:path w="11357020" h="20649126">
                <a:moveTo>
                  <a:pt x="0" y="0"/>
                </a:moveTo>
                <a:lnTo>
                  <a:pt x="11357019" y="0"/>
                </a:lnTo>
                <a:lnTo>
                  <a:pt x="11357019" y="20649127"/>
                </a:lnTo>
                <a:lnTo>
                  <a:pt x="0" y="20649127"/>
                </a:lnTo>
                <a:lnTo>
                  <a:pt x="0" y="0"/>
                </a:lnTo>
                <a:close/>
              </a:path>
            </a:pathLst>
          </a:custGeom>
          <a:blipFill>
            <a:blip r:embed="rId3"/>
            <a:stretch>
              <a:fillRect/>
            </a:stretch>
          </a:blipFill>
        </p:spPr>
      </p:sp>
      <p:sp>
        <p:nvSpPr>
          <p:cNvPr id="4" name="Freeform 4"/>
          <p:cNvSpPr/>
          <p:nvPr/>
        </p:nvSpPr>
        <p:spPr>
          <a:xfrm rot="-5774655">
            <a:off x="3915578" y="3060942"/>
            <a:ext cx="11357020" cy="20649126"/>
          </a:xfrm>
          <a:custGeom>
            <a:avLst/>
            <a:gdLst/>
            <a:ahLst/>
            <a:cxnLst/>
            <a:rect l="l" t="t" r="r" b="b"/>
            <a:pathLst>
              <a:path w="11357020" h="20649126">
                <a:moveTo>
                  <a:pt x="0" y="0"/>
                </a:moveTo>
                <a:lnTo>
                  <a:pt x="11357019" y="0"/>
                </a:lnTo>
                <a:lnTo>
                  <a:pt x="11357019" y="20649127"/>
                </a:lnTo>
                <a:lnTo>
                  <a:pt x="0" y="20649127"/>
                </a:lnTo>
                <a:lnTo>
                  <a:pt x="0" y="0"/>
                </a:lnTo>
                <a:close/>
              </a:path>
            </a:pathLst>
          </a:custGeom>
          <a:blipFill>
            <a:blip r:embed="rId3"/>
            <a:stretch>
              <a:fillRect/>
            </a:stretch>
          </a:blipFill>
        </p:spPr>
      </p:sp>
      <p:sp>
        <p:nvSpPr>
          <p:cNvPr id="5" name="Freeform 5"/>
          <p:cNvSpPr/>
          <p:nvPr/>
        </p:nvSpPr>
        <p:spPr>
          <a:xfrm rot="1302440">
            <a:off x="-2126446" y="9376661"/>
            <a:ext cx="6824561" cy="4529027"/>
          </a:xfrm>
          <a:custGeom>
            <a:avLst/>
            <a:gdLst/>
            <a:ahLst/>
            <a:cxnLst/>
            <a:rect l="l" t="t" r="r" b="b"/>
            <a:pathLst>
              <a:path w="6824561" h="4529027">
                <a:moveTo>
                  <a:pt x="0" y="0"/>
                </a:moveTo>
                <a:lnTo>
                  <a:pt x="6824561" y="0"/>
                </a:lnTo>
                <a:lnTo>
                  <a:pt x="6824561" y="4529028"/>
                </a:lnTo>
                <a:lnTo>
                  <a:pt x="0" y="45290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369753">
            <a:off x="-1453270" y="8883266"/>
            <a:ext cx="2546208" cy="5859475"/>
          </a:xfrm>
          <a:custGeom>
            <a:avLst/>
            <a:gdLst/>
            <a:ahLst/>
            <a:cxnLst/>
            <a:rect l="l" t="t" r="r" b="b"/>
            <a:pathLst>
              <a:path w="2546208" h="5859475">
                <a:moveTo>
                  <a:pt x="0" y="0"/>
                </a:moveTo>
                <a:lnTo>
                  <a:pt x="2546209" y="0"/>
                </a:lnTo>
                <a:lnTo>
                  <a:pt x="2546209" y="5859475"/>
                </a:lnTo>
                <a:lnTo>
                  <a:pt x="0" y="58594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1419043">
            <a:off x="14184423" y="-3615849"/>
            <a:ext cx="6149754" cy="4919803"/>
          </a:xfrm>
          <a:custGeom>
            <a:avLst/>
            <a:gdLst/>
            <a:ahLst/>
            <a:cxnLst/>
            <a:rect l="l" t="t" r="r" b="b"/>
            <a:pathLst>
              <a:path w="6149754" h="4919803">
                <a:moveTo>
                  <a:pt x="0" y="0"/>
                </a:moveTo>
                <a:lnTo>
                  <a:pt x="6149754" y="0"/>
                </a:lnTo>
                <a:lnTo>
                  <a:pt x="6149754" y="4919803"/>
                </a:lnTo>
                <a:lnTo>
                  <a:pt x="0" y="49198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2533712" flipV="1">
            <a:off x="17660891" y="-3623900"/>
            <a:ext cx="2546208" cy="5859475"/>
          </a:xfrm>
          <a:custGeom>
            <a:avLst/>
            <a:gdLst/>
            <a:ahLst/>
            <a:cxnLst/>
            <a:rect l="l" t="t" r="r" b="b"/>
            <a:pathLst>
              <a:path w="2546208" h="5859475">
                <a:moveTo>
                  <a:pt x="0" y="5859475"/>
                </a:moveTo>
                <a:lnTo>
                  <a:pt x="2546208" y="5859475"/>
                </a:lnTo>
                <a:lnTo>
                  <a:pt x="2546208" y="0"/>
                </a:lnTo>
                <a:lnTo>
                  <a:pt x="0" y="0"/>
                </a:lnTo>
                <a:lnTo>
                  <a:pt x="0" y="5859475"/>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9" name="Group 9"/>
          <p:cNvGrpSpPr/>
          <p:nvPr/>
        </p:nvGrpSpPr>
        <p:grpSpPr>
          <a:xfrm>
            <a:off x="-28575" y="9738092"/>
            <a:ext cx="13346091" cy="559758"/>
            <a:chOff x="0" y="0"/>
            <a:chExt cx="17794788" cy="746344"/>
          </a:xfrm>
        </p:grpSpPr>
        <p:sp>
          <p:nvSpPr>
            <p:cNvPr id="10" name="Freeform 10"/>
            <p:cNvSpPr/>
            <p:nvPr/>
          </p:nvSpPr>
          <p:spPr>
            <a:xfrm>
              <a:off x="12700" y="12700"/>
              <a:ext cx="17769332" cy="724535"/>
            </a:xfrm>
            <a:custGeom>
              <a:avLst/>
              <a:gdLst/>
              <a:ahLst/>
              <a:cxnLst/>
              <a:rect l="l" t="t" r="r" b="b"/>
              <a:pathLst>
                <a:path w="17769332" h="724535">
                  <a:moveTo>
                    <a:pt x="0" y="0"/>
                  </a:moveTo>
                  <a:lnTo>
                    <a:pt x="17769332" y="0"/>
                  </a:lnTo>
                  <a:lnTo>
                    <a:pt x="17769332" y="724535"/>
                  </a:lnTo>
                  <a:lnTo>
                    <a:pt x="0" y="724535"/>
                  </a:lnTo>
                  <a:close/>
                </a:path>
              </a:pathLst>
            </a:custGeom>
            <a:solidFill>
              <a:srgbClr val="1F3864"/>
            </a:solidFill>
          </p:spPr>
        </p:sp>
        <p:sp>
          <p:nvSpPr>
            <p:cNvPr id="11" name="Freeform 11"/>
            <p:cNvSpPr/>
            <p:nvPr/>
          </p:nvSpPr>
          <p:spPr>
            <a:xfrm>
              <a:off x="0" y="0"/>
              <a:ext cx="17794732" cy="749935"/>
            </a:xfrm>
            <a:custGeom>
              <a:avLst/>
              <a:gdLst/>
              <a:ahLst/>
              <a:cxnLst/>
              <a:rect l="l" t="t" r="r" b="b"/>
              <a:pathLst>
                <a:path w="17794732" h="749935">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id="12" name="TextBox 12"/>
            <p:cNvSpPr txBox="1"/>
            <p:nvPr/>
          </p:nvSpPr>
          <p:spPr>
            <a:xfrm>
              <a:off x="0" y="-9525"/>
              <a:ext cx="17794788" cy="755869"/>
            </a:xfrm>
            <a:prstGeom prst="rect">
              <a:avLst/>
            </a:prstGeom>
          </p:spPr>
          <p:txBody>
            <a:bodyPr lIns="50800" tIns="50800" rIns="50800" bIns="50800" rtlCol="0" anchor="ctr"/>
            <a:lstStyle/>
            <a:p>
              <a:pPr algn="l">
                <a:lnSpc>
                  <a:spcPts val="2879"/>
                </a:lnSpc>
              </a:pPr>
              <a:r>
                <a:rPr lang="en-US" sz="2400">
                  <a:solidFill>
                    <a:srgbClr val="FFFFFF"/>
                  </a:solidFill>
                  <a:latin typeface="Arimo"/>
                  <a:ea typeface="Arimo"/>
                  <a:cs typeface="Arimo"/>
                  <a:sym typeface="Arimo"/>
                </a:rPr>
                <a:t>Accounting Department - Informatics and Business Institute of Darmajaya, Lampung, Indonesia</a:t>
              </a:r>
            </a:p>
          </p:txBody>
        </p:sp>
      </p:grpSp>
      <p:sp>
        <p:nvSpPr>
          <p:cNvPr id="13" name="Freeform 13"/>
          <p:cNvSpPr/>
          <p:nvPr/>
        </p:nvSpPr>
        <p:spPr>
          <a:xfrm>
            <a:off x="13327039" y="9746250"/>
            <a:ext cx="4981432" cy="543442"/>
          </a:xfrm>
          <a:custGeom>
            <a:avLst/>
            <a:gdLst/>
            <a:ahLst/>
            <a:cxnLst/>
            <a:rect l="l" t="t" r="r" b="b"/>
            <a:pathLst>
              <a:path w="4981432" h="543442">
                <a:moveTo>
                  <a:pt x="0" y="0"/>
                </a:moveTo>
                <a:lnTo>
                  <a:pt x="4981433" y="0"/>
                </a:lnTo>
                <a:lnTo>
                  <a:pt x="4981433" y="543442"/>
                </a:lnTo>
                <a:lnTo>
                  <a:pt x="0" y="543442"/>
                </a:lnTo>
                <a:lnTo>
                  <a:pt x="0" y="0"/>
                </a:lnTo>
                <a:close/>
              </a:path>
            </a:pathLst>
          </a:custGeom>
          <a:blipFill>
            <a:blip r:embed="rId10"/>
            <a:stretch>
              <a:fillRect l="-279857" t="-1027086" r="-304792" b="-2401329"/>
            </a:stretch>
          </a:blipFill>
        </p:spPr>
      </p:sp>
      <p:sp>
        <p:nvSpPr>
          <p:cNvPr id="14" name="TextBox 14"/>
          <p:cNvSpPr txBox="1"/>
          <p:nvPr/>
        </p:nvSpPr>
        <p:spPr>
          <a:xfrm>
            <a:off x="14711077" y="9782425"/>
            <a:ext cx="2404878" cy="425956"/>
          </a:xfrm>
          <a:prstGeom prst="rect">
            <a:avLst/>
          </a:prstGeom>
        </p:spPr>
        <p:txBody>
          <a:bodyPr lIns="0" tIns="0" rIns="0" bIns="0" rtlCol="0" anchor="t">
            <a:spAutoFit/>
          </a:bodyPr>
          <a:lstStyle/>
          <a:p>
            <a:pPr algn="l">
              <a:lnSpc>
                <a:spcPts val="2879"/>
              </a:lnSpc>
            </a:pPr>
            <a:r>
              <a:rPr lang="en-US" sz="2400" b="1">
                <a:solidFill>
                  <a:srgbClr val="FFFFFF"/>
                </a:solidFill>
                <a:latin typeface="Roboto Bold"/>
                <a:ea typeface="Roboto Bold"/>
                <a:cs typeface="Roboto Bold"/>
                <a:sym typeface="Roboto Bold"/>
              </a:rPr>
              <a:t>darmajaya.ac.id</a:t>
            </a:r>
          </a:p>
        </p:txBody>
      </p:sp>
      <p:sp>
        <p:nvSpPr>
          <p:cNvPr id="15" name="TextBox 15"/>
          <p:cNvSpPr txBox="1"/>
          <p:nvPr/>
        </p:nvSpPr>
        <p:spPr>
          <a:xfrm>
            <a:off x="1557246" y="3051888"/>
            <a:ext cx="7472909" cy="716160"/>
          </a:xfrm>
          <a:prstGeom prst="rect">
            <a:avLst/>
          </a:prstGeom>
        </p:spPr>
        <p:txBody>
          <a:bodyPr lIns="0" tIns="0" rIns="0" bIns="0" rtlCol="0" anchor="t">
            <a:spAutoFit/>
          </a:bodyPr>
          <a:lstStyle/>
          <a:p>
            <a:pPr algn="l">
              <a:lnSpc>
                <a:spcPts val="5775"/>
              </a:lnSpc>
            </a:pPr>
            <a:r>
              <a:rPr lang="en-US" sz="4511" b="1">
                <a:solidFill>
                  <a:srgbClr val="838A6B"/>
                </a:solidFill>
                <a:latin typeface="Clear Sans Bold"/>
                <a:ea typeface="Clear Sans Bold"/>
                <a:cs typeface="Clear Sans Bold"/>
                <a:sym typeface="Clear Sans Bold"/>
              </a:rPr>
              <a:t>1.PENGUJIAN DOKUMEN</a:t>
            </a:r>
          </a:p>
        </p:txBody>
      </p:sp>
      <p:sp>
        <p:nvSpPr>
          <p:cNvPr id="16" name="TextBox 16"/>
          <p:cNvSpPr txBox="1"/>
          <p:nvPr/>
        </p:nvSpPr>
        <p:spPr>
          <a:xfrm>
            <a:off x="1557246" y="6036910"/>
            <a:ext cx="7472909" cy="716160"/>
          </a:xfrm>
          <a:prstGeom prst="rect">
            <a:avLst/>
          </a:prstGeom>
        </p:spPr>
        <p:txBody>
          <a:bodyPr lIns="0" tIns="0" rIns="0" bIns="0" rtlCol="0" anchor="t">
            <a:spAutoFit/>
          </a:bodyPr>
          <a:lstStyle/>
          <a:p>
            <a:pPr algn="l">
              <a:lnSpc>
                <a:spcPts val="5775"/>
              </a:lnSpc>
            </a:pPr>
            <a:r>
              <a:rPr lang="en-US" sz="4511" b="1">
                <a:solidFill>
                  <a:srgbClr val="838A6B"/>
                </a:solidFill>
                <a:latin typeface="Clear Sans Bold"/>
                <a:ea typeface="Clear Sans Bold"/>
                <a:cs typeface="Clear Sans Bold"/>
                <a:sym typeface="Clear Sans Bold"/>
              </a:rPr>
              <a:t>2. UJI ARUS UANG</a:t>
            </a:r>
          </a:p>
        </p:txBody>
      </p:sp>
      <p:sp>
        <p:nvSpPr>
          <p:cNvPr id="17" name="TextBox 17"/>
          <p:cNvSpPr txBox="1"/>
          <p:nvPr/>
        </p:nvSpPr>
        <p:spPr>
          <a:xfrm>
            <a:off x="9786391" y="3054500"/>
            <a:ext cx="7472909" cy="713549"/>
          </a:xfrm>
          <a:prstGeom prst="rect">
            <a:avLst/>
          </a:prstGeom>
        </p:spPr>
        <p:txBody>
          <a:bodyPr lIns="0" tIns="0" rIns="0" bIns="0" rtlCol="0" anchor="t">
            <a:spAutoFit/>
          </a:bodyPr>
          <a:lstStyle/>
          <a:p>
            <a:pPr algn="l">
              <a:lnSpc>
                <a:spcPts val="5775"/>
              </a:lnSpc>
            </a:pPr>
            <a:r>
              <a:rPr lang="en-US" sz="4511" b="1">
                <a:solidFill>
                  <a:srgbClr val="838A6B"/>
                </a:solidFill>
                <a:latin typeface="Clear Sans Bold"/>
                <a:ea typeface="Clear Sans Bold"/>
                <a:cs typeface="Clear Sans Bold"/>
                <a:sym typeface="Clear Sans Bold"/>
              </a:rPr>
              <a:t>3. UJI ARUS PIUTANG</a:t>
            </a:r>
          </a:p>
        </p:txBody>
      </p:sp>
      <p:sp>
        <p:nvSpPr>
          <p:cNvPr id="18" name="TextBox 18"/>
          <p:cNvSpPr txBox="1"/>
          <p:nvPr/>
        </p:nvSpPr>
        <p:spPr>
          <a:xfrm>
            <a:off x="9848856" y="5904161"/>
            <a:ext cx="7472909" cy="713549"/>
          </a:xfrm>
          <a:prstGeom prst="rect">
            <a:avLst/>
          </a:prstGeom>
        </p:spPr>
        <p:txBody>
          <a:bodyPr lIns="0" tIns="0" rIns="0" bIns="0" rtlCol="0" anchor="t">
            <a:spAutoFit/>
          </a:bodyPr>
          <a:lstStyle/>
          <a:p>
            <a:pPr algn="l">
              <a:lnSpc>
                <a:spcPts val="5775"/>
              </a:lnSpc>
            </a:pPr>
            <a:r>
              <a:rPr lang="en-US" sz="4511" b="1">
                <a:solidFill>
                  <a:srgbClr val="838A6B"/>
                </a:solidFill>
                <a:latin typeface="Clear Sans Bold"/>
                <a:ea typeface="Clear Sans Bold"/>
                <a:cs typeface="Clear Sans Bold"/>
                <a:sym typeface="Clear Sans Bold"/>
              </a:rPr>
              <a:t>4. UJI ARUS BARANG</a:t>
            </a:r>
          </a:p>
        </p:txBody>
      </p:sp>
      <p:sp>
        <p:nvSpPr>
          <p:cNvPr id="19" name="TextBox 19"/>
          <p:cNvSpPr txBox="1"/>
          <p:nvPr/>
        </p:nvSpPr>
        <p:spPr>
          <a:xfrm>
            <a:off x="0" y="933450"/>
            <a:ext cx="16258715" cy="1364335"/>
          </a:xfrm>
          <a:prstGeom prst="rect">
            <a:avLst/>
          </a:prstGeom>
        </p:spPr>
        <p:txBody>
          <a:bodyPr lIns="0" tIns="0" rIns="0" bIns="0" rtlCol="0" anchor="t">
            <a:spAutoFit/>
          </a:bodyPr>
          <a:lstStyle/>
          <a:p>
            <a:pPr algn="ctr">
              <a:lnSpc>
                <a:spcPts val="5410"/>
              </a:lnSpc>
            </a:pPr>
            <a:r>
              <a:rPr lang="en-US" sz="3864">
                <a:solidFill>
                  <a:srgbClr val="838A6B"/>
                </a:solidFill>
                <a:latin typeface="210 클레이토이"/>
                <a:ea typeface="210 클레이토이"/>
                <a:cs typeface="210 클레이토이"/>
                <a:sym typeface="210 클레이토이"/>
              </a:rPr>
              <a:t>BERBAGAI PENGUJIAN UNTUK MENGUJI KEBENARAN PERHITUNGAN PEREDARAN USAHA</a:t>
            </a:r>
          </a:p>
        </p:txBody>
      </p:sp>
      <p:sp>
        <p:nvSpPr>
          <p:cNvPr id="20" name="TextBox 20"/>
          <p:cNvSpPr txBox="1"/>
          <p:nvPr/>
        </p:nvSpPr>
        <p:spPr>
          <a:xfrm>
            <a:off x="1594973" y="3729948"/>
            <a:ext cx="6534384" cy="1803626"/>
          </a:xfrm>
          <a:prstGeom prst="rect">
            <a:avLst/>
          </a:prstGeom>
        </p:spPr>
        <p:txBody>
          <a:bodyPr lIns="0" tIns="0" rIns="0" bIns="0" rtlCol="0" anchor="t">
            <a:spAutoFit/>
          </a:bodyPr>
          <a:lstStyle/>
          <a:p>
            <a:pPr algn="just">
              <a:lnSpc>
                <a:spcPts val="3655"/>
              </a:lnSpc>
            </a:pPr>
            <a:r>
              <a:rPr lang="en-US" sz="2610">
                <a:solidFill>
                  <a:srgbClr val="838A6B"/>
                </a:solidFill>
                <a:latin typeface="Clear Sans"/>
                <a:ea typeface="Clear Sans"/>
                <a:cs typeface="Clear Sans"/>
                <a:sym typeface="Clear Sans"/>
              </a:rPr>
              <a:t>Dengan melakukan pemeriksaan dan pengecekan dokumen secara sampling untuk mengetahui dan mengecek kebenaran nilai uang dan barang.</a:t>
            </a:r>
          </a:p>
        </p:txBody>
      </p:sp>
      <p:sp>
        <p:nvSpPr>
          <p:cNvPr id="21" name="TextBox 21"/>
          <p:cNvSpPr txBox="1"/>
          <p:nvPr/>
        </p:nvSpPr>
        <p:spPr>
          <a:xfrm>
            <a:off x="1557246" y="6815193"/>
            <a:ext cx="6534384" cy="1803626"/>
          </a:xfrm>
          <a:prstGeom prst="rect">
            <a:avLst/>
          </a:prstGeom>
        </p:spPr>
        <p:txBody>
          <a:bodyPr lIns="0" tIns="0" rIns="0" bIns="0" rtlCol="0" anchor="t">
            <a:spAutoFit/>
          </a:bodyPr>
          <a:lstStyle/>
          <a:p>
            <a:pPr algn="just">
              <a:lnSpc>
                <a:spcPts val="3655"/>
              </a:lnSpc>
            </a:pPr>
            <a:r>
              <a:rPr lang="en-US" sz="2610">
                <a:solidFill>
                  <a:srgbClr val="838A6B"/>
                </a:solidFill>
                <a:latin typeface="Clear Sans"/>
                <a:ea typeface="Clear Sans"/>
                <a:cs typeface="Clear Sans"/>
                <a:sym typeface="Clear Sans"/>
              </a:rPr>
              <a:t>Dilakukan dengan melakukan rekonsiliasi antara penerimaan pada bank atau kas dengan penjualan atau peredaran usaha Wajib Pajak.</a:t>
            </a:r>
          </a:p>
        </p:txBody>
      </p:sp>
      <p:sp>
        <p:nvSpPr>
          <p:cNvPr id="22" name="TextBox 22"/>
          <p:cNvSpPr txBox="1"/>
          <p:nvPr/>
        </p:nvSpPr>
        <p:spPr>
          <a:xfrm>
            <a:off x="9848856" y="3729948"/>
            <a:ext cx="6534384" cy="1803626"/>
          </a:xfrm>
          <a:prstGeom prst="rect">
            <a:avLst/>
          </a:prstGeom>
        </p:spPr>
        <p:txBody>
          <a:bodyPr lIns="0" tIns="0" rIns="0" bIns="0" rtlCol="0" anchor="t">
            <a:spAutoFit/>
          </a:bodyPr>
          <a:lstStyle/>
          <a:p>
            <a:pPr algn="just">
              <a:lnSpc>
                <a:spcPts val="3655"/>
              </a:lnSpc>
            </a:pPr>
            <a:r>
              <a:rPr lang="en-US" sz="2610">
                <a:solidFill>
                  <a:srgbClr val="838A6B"/>
                </a:solidFill>
                <a:latin typeface="Clear Sans"/>
                <a:ea typeface="Clear Sans"/>
                <a:cs typeface="Clear Sans"/>
                <a:sym typeface="Clear Sans"/>
              </a:rPr>
              <a:t>Untuk menguji kebenaran peredaran usaha adalah uji arus piutang. Uji arus piutang ini dilakukan jika sebagian besar penjualan atau peredaran usaha berbasis kredit.</a:t>
            </a:r>
          </a:p>
        </p:txBody>
      </p:sp>
      <p:sp>
        <p:nvSpPr>
          <p:cNvPr id="23" name="TextBox 23"/>
          <p:cNvSpPr txBox="1"/>
          <p:nvPr/>
        </p:nvSpPr>
        <p:spPr>
          <a:xfrm>
            <a:off x="9848856" y="6586213"/>
            <a:ext cx="6534384" cy="2261587"/>
          </a:xfrm>
          <a:prstGeom prst="rect">
            <a:avLst/>
          </a:prstGeom>
        </p:spPr>
        <p:txBody>
          <a:bodyPr lIns="0" tIns="0" rIns="0" bIns="0" rtlCol="0" anchor="t">
            <a:spAutoFit/>
          </a:bodyPr>
          <a:lstStyle/>
          <a:p>
            <a:pPr algn="just">
              <a:lnSpc>
                <a:spcPts val="3655"/>
              </a:lnSpc>
            </a:pPr>
            <a:r>
              <a:rPr lang="en-US" sz="2610">
                <a:solidFill>
                  <a:srgbClr val="838A6B"/>
                </a:solidFill>
                <a:latin typeface="Clear Sans"/>
                <a:ea typeface="Clear Sans"/>
                <a:cs typeface="Clear Sans"/>
                <a:sym typeface="Clear Sans"/>
              </a:rPr>
              <a:t>dilakukan dengan melakukan rekonsiliasi antara akun persediaan dengan nilai penjualan. Selain melakukan rekonsiliasi, Wajib Pajak juga perlu melaporkan dokumen terkait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33" b="-2333"/>
            </a:stretch>
          </a:blipFill>
        </p:spPr>
      </p:sp>
      <p:sp>
        <p:nvSpPr>
          <p:cNvPr id="3" name="Freeform 3"/>
          <p:cNvSpPr/>
          <p:nvPr/>
        </p:nvSpPr>
        <p:spPr>
          <a:xfrm rot="5013978">
            <a:off x="2727089" y="-14043748"/>
            <a:ext cx="11357020" cy="20649126"/>
          </a:xfrm>
          <a:custGeom>
            <a:avLst/>
            <a:gdLst/>
            <a:ahLst/>
            <a:cxnLst/>
            <a:rect l="l" t="t" r="r" b="b"/>
            <a:pathLst>
              <a:path w="11357020" h="20649126">
                <a:moveTo>
                  <a:pt x="0" y="0"/>
                </a:moveTo>
                <a:lnTo>
                  <a:pt x="11357019" y="0"/>
                </a:lnTo>
                <a:lnTo>
                  <a:pt x="11357019" y="20649127"/>
                </a:lnTo>
                <a:lnTo>
                  <a:pt x="0" y="20649127"/>
                </a:lnTo>
                <a:lnTo>
                  <a:pt x="0" y="0"/>
                </a:lnTo>
                <a:close/>
              </a:path>
            </a:pathLst>
          </a:custGeom>
          <a:blipFill>
            <a:blip r:embed="rId3"/>
            <a:stretch>
              <a:fillRect/>
            </a:stretch>
          </a:blipFill>
        </p:spPr>
      </p:sp>
      <p:sp>
        <p:nvSpPr>
          <p:cNvPr id="4" name="Freeform 4"/>
          <p:cNvSpPr/>
          <p:nvPr/>
        </p:nvSpPr>
        <p:spPr>
          <a:xfrm rot="-5774655">
            <a:off x="3915578" y="3060942"/>
            <a:ext cx="11357020" cy="20649126"/>
          </a:xfrm>
          <a:custGeom>
            <a:avLst/>
            <a:gdLst/>
            <a:ahLst/>
            <a:cxnLst/>
            <a:rect l="l" t="t" r="r" b="b"/>
            <a:pathLst>
              <a:path w="11357020" h="20649126">
                <a:moveTo>
                  <a:pt x="0" y="0"/>
                </a:moveTo>
                <a:lnTo>
                  <a:pt x="11357019" y="0"/>
                </a:lnTo>
                <a:lnTo>
                  <a:pt x="11357019" y="20649127"/>
                </a:lnTo>
                <a:lnTo>
                  <a:pt x="0" y="20649127"/>
                </a:lnTo>
                <a:lnTo>
                  <a:pt x="0" y="0"/>
                </a:lnTo>
                <a:close/>
              </a:path>
            </a:pathLst>
          </a:custGeom>
          <a:blipFill>
            <a:blip r:embed="rId3"/>
            <a:stretch>
              <a:fillRect/>
            </a:stretch>
          </a:blipFill>
        </p:spPr>
      </p:sp>
      <p:sp>
        <p:nvSpPr>
          <p:cNvPr id="5" name="Freeform 5"/>
          <p:cNvSpPr/>
          <p:nvPr/>
        </p:nvSpPr>
        <p:spPr>
          <a:xfrm rot="1302440">
            <a:off x="-2126446" y="9376661"/>
            <a:ext cx="6824561" cy="4529027"/>
          </a:xfrm>
          <a:custGeom>
            <a:avLst/>
            <a:gdLst/>
            <a:ahLst/>
            <a:cxnLst/>
            <a:rect l="l" t="t" r="r" b="b"/>
            <a:pathLst>
              <a:path w="6824561" h="4529027">
                <a:moveTo>
                  <a:pt x="0" y="0"/>
                </a:moveTo>
                <a:lnTo>
                  <a:pt x="6824561" y="0"/>
                </a:lnTo>
                <a:lnTo>
                  <a:pt x="6824561" y="4529028"/>
                </a:lnTo>
                <a:lnTo>
                  <a:pt x="0" y="45290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369753">
            <a:off x="-1453270" y="8883266"/>
            <a:ext cx="2546208" cy="5859475"/>
          </a:xfrm>
          <a:custGeom>
            <a:avLst/>
            <a:gdLst/>
            <a:ahLst/>
            <a:cxnLst/>
            <a:rect l="l" t="t" r="r" b="b"/>
            <a:pathLst>
              <a:path w="2546208" h="5859475">
                <a:moveTo>
                  <a:pt x="0" y="0"/>
                </a:moveTo>
                <a:lnTo>
                  <a:pt x="2546209" y="0"/>
                </a:lnTo>
                <a:lnTo>
                  <a:pt x="2546209" y="5859475"/>
                </a:lnTo>
                <a:lnTo>
                  <a:pt x="0" y="58594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1419043">
            <a:off x="14184423" y="-3615849"/>
            <a:ext cx="6149754" cy="4919803"/>
          </a:xfrm>
          <a:custGeom>
            <a:avLst/>
            <a:gdLst/>
            <a:ahLst/>
            <a:cxnLst/>
            <a:rect l="l" t="t" r="r" b="b"/>
            <a:pathLst>
              <a:path w="6149754" h="4919803">
                <a:moveTo>
                  <a:pt x="0" y="0"/>
                </a:moveTo>
                <a:lnTo>
                  <a:pt x="6149754" y="0"/>
                </a:lnTo>
                <a:lnTo>
                  <a:pt x="6149754" y="4919803"/>
                </a:lnTo>
                <a:lnTo>
                  <a:pt x="0" y="49198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2533712" flipV="1">
            <a:off x="17660891" y="-3623900"/>
            <a:ext cx="2546208" cy="5859475"/>
          </a:xfrm>
          <a:custGeom>
            <a:avLst/>
            <a:gdLst/>
            <a:ahLst/>
            <a:cxnLst/>
            <a:rect l="l" t="t" r="r" b="b"/>
            <a:pathLst>
              <a:path w="2546208" h="5859475">
                <a:moveTo>
                  <a:pt x="0" y="5859475"/>
                </a:moveTo>
                <a:lnTo>
                  <a:pt x="2546208" y="5859475"/>
                </a:lnTo>
                <a:lnTo>
                  <a:pt x="2546208" y="0"/>
                </a:lnTo>
                <a:lnTo>
                  <a:pt x="0" y="0"/>
                </a:lnTo>
                <a:lnTo>
                  <a:pt x="0" y="5859475"/>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9" name="Group 9"/>
          <p:cNvGrpSpPr/>
          <p:nvPr/>
        </p:nvGrpSpPr>
        <p:grpSpPr>
          <a:xfrm>
            <a:off x="4428462" y="2330860"/>
            <a:ext cx="9431077" cy="980200"/>
            <a:chOff x="0" y="0"/>
            <a:chExt cx="2483905" cy="258160"/>
          </a:xfrm>
        </p:grpSpPr>
        <p:sp>
          <p:nvSpPr>
            <p:cNvPr id="10" name="Freeform 10"/>
            <p:cNvSpPr/>
            <p:nvPr/>
          </p:nvSpPr>
          <p:spPr>
            <a:xfrm>
              <a:off x="0" y="0"/>
              <a:ext cx="2483905" cy="258160"/>
            </a:xfrm>
            <a:custGeom>
              <a:avLst/>
              <a:gdLst/>
              <a:ahLst/>
              <a:cxnLst/>
              <a:rect l="l" t="t" r="r" b="b"/>
              <a:pathLst>
                <a:path w="2483905" h="258160">
                  <a:moveTo>
                    <a:pt x="2280705" y="0"/>
                  </a:moveTo>
                  <a:cubicBezTo>
                    <a:pt x="2392929" y="0"/>
                    <a:pt x="2483905" y="57791"/>
                    <a:pt x="2483905" y="129080"/>
                  </a:cubicBezTo>
                  <a:cubicBezTo>
                    <a:pt x="2483905" y="200369"/>
                    <a:pt x="2392929" y="258160"/>
                    <a:pt x="2280705" y="258160"/>
                  </a:cubicBezTo>
                  <a:lnTo>
                    <a:pt x="203200" y="258160"/>
                  </a:lnTo>
                  <a:cubicBezTo>
                    <a:pt x="90976" y="258160"/>
                    <a:pt x="0" y="200369"/>
                    <a:pt x="0" y="129080"/>
                  </a:cubicBezTo>
                  <a:cubicBezTo>
                    <a:pt x="0" y="57791"/>
                    <a:pt x="90976" y="0"/>
                    <a:pt x="203200" y="0"/>
                  </a:cubicBezTo>
                  <a:close/>
                </a:path>
              </a:pathLst>
            </a:custGeom>
            <a:solidFill>
              <a:srgbClr val="838A6B"/>
            </a:solidFill>
          </p:spPr>
        </p:sp>
        <p:sp>
          <p:nvSpPr>
            <p:cNvPr id="11" name="TextBox 11"/>
            <p:cNvSpPr txBox="1"/>
            <p:nvPr/>
          </p:nvSpPr>
          <p:spPr>
            <a:xfrm>
              <a:off x="0" y="-9525"/>
              <a:ext cx="2483905" cy="267685"/>
            </a:xfrm>
            <a:prstGeom prst="rect">
              <a:avLst/>
            </a:prstGeom>
          </p:spPr>
          <p:txBody>
            <a:bodyPr lIns="50800" tIns="50800" rIns="50800" bIns="50800" rtlCol="0" anchor="ctr"/>
            <a:lstStyle/>
            <a:p>
              <a:pPr algn="ctr">
                <a:lnSpc>
                  <a:spcPts val="2879"/>
                </a:lnSpc>
              </a:pPr>
              <a:endParaRPr/>
            </a:p>
          </p:txBody>
        </p:sp>
      </p:grpSp>
      <p:grpSp>
        <p:nvGrpSpPr>
          <p:cNvPr id="12" name="Group 12"/>
          <p:cNvGrpSpPr/>
          <p:nvPr/>
        </p:nvGrpSpPr>
        <p:grpSpPr>
          <a:xfrm>
            <a:off x="-28575" y="9738092"/>
            <a:ext cx="13346091" cy="559758"/>
            <a:chOff x="0" y="0"/>
            <a:chExt cx="17794788" cy="746344"/>
          </a:xfrm>
        </p:grpSpPr>
        <p:sp>
          <p:nvSpPr>
            <p:cNvPr id="13" name="Freeform 13"/>
            <p:cNvSpPr/>
            <p:nvPr/>
          </p:nvSpPr>
          <p:spPr>
            <a:xfrm>
              <a:off x="12700" y="12700"/>
              <a:ext cx="17769332" cy="724535"/>
            </a:xfrm>
            <a:custGeom>
              <a:avLst/>
              <a:gdLst/>
              <a:ahLst/>
              <a:cxnLst/>
              <a:rect l="l" t="t" r="r" b="b"/>
              <a:pathLst>
                <a:path w="17769332" h="724535">
                  <a:moveTo>
                    <a:pt x="0" y="0"/>
                  </a:moveTo>
                  <a:lnTo>
                    <a:pt x="17769332" y="0"/>
                  </a:lnTo>
                  <a:lnTo>
                    <a:pt x="17769332" y="724535"/>
                  </a:lnTo>
                  <a:lnTo>
                    <a:pt x="0" y="724535"/>
                  </a:lnTo>
                  <a:close/>
                </a:path>
              </a:pathLst>
            </a:custGeom>
            <a:solidFill>
              <a:srgbClr val="1F3864"/>
            </a:solidFill>
          </p:spPr>
        </p:sp>
        <p:sp>
          <p:nvSpPr>
            <p:cNvPr id="14" name="Freeform 14"/>
            <p:cNvSpPr/>
            <p:nvPr/>
          </p:nvSpPr>
          <p:spPr>
            <a:xfrm>
              <a:off x="0" y="0"/>
              <a:ext cx="17794732" cy="749935"/>
            </a:xfrm>
            <a:custGeom>
              <a:avLst/>
              <a:gdLst/>
              <a:ahLst/>
              <a:cxnLst/>
              <a:rect l="l" t="t" r="r" b="b"/>
              <a:pathLst>
                <a:path w="17794732" h="749935">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id="15" name="TextBox 15"/>
            <p:cNvSpPr txBox="1"/>
            <p:nvPr/>
          </p:nvSpPr>
          <p:spPr>
            <a:xfrm>
              <a:off x="0" y="-9525"/>
              <a:ext cx="17794788" cy="755869"/>
            </a:xfrm>
            <a:prstGeom prst="rect">
              <a:avLst/>
            </a:prstGeom>
          </p:spPr>
          <p:txBody>
            <a:bodyPr lIns="50800" tIns="50800" rIns="50800" bIns="50800" rtlCol="0" anchor="ctr"/>
            <a:lstStyle/>
            <a:p>
              <a:pPr algn="l">
                <a:lnSpc>
                  <a:spcPts val="2879"/>
                </a:lnSpc>
              </a:pPr>
              <a:r>
                <a:rPr lang="en-US" sz="2400">
                  <a:solidFill>
                    <a:srgbClr val="FFFFFF"/>
                  </a:solidFill>
                  <a:latin typeface="Arimo"/>
                  <a:ea typeface="Arimo"/>
                  <a:cs typeface="Arimo"/>
                  <a:sym typeface="Arimo"/>
                </a:rPr>
                <a:t>Accounting Department - Informatics and Business Institute of Darmajaya, Lampung, Indonesia</a:t>
              </a:r>
            </a:p>
          </p:txBody>
        </p:sp>
      </p:grpSp>
      <p:sp>
        <p:nvSpPr>
          <p:cNvPr id="16" name="Freeform 16"/>
          <p:cNvSpPr/>
          <p:nvPr/>
        </p:nvSpPr>
        <p:spPr>
          <a:xfrm>
            <a:off x="13327039" y="9746250"/>
            <a:ext cx="4981432" cy="543442"/>
          </a:xfrm>
          <a:custGeom>
            <a:avLst/>
            <a:gdLst/>
            <a:ahLst/>
            <a:cxnLst/>
            <a:rect l="l" t="t" r="r" b="b"/>
            <a:pathLst>
              <a:path w="4981432" h="543442">
                <a:moveTo>
                  <a:pt x="0" y="0"/>
                </a:moveTo>
                <a:lnTo>
                  <a:pt x="4981433" y="0"/>
                </a:lnTo>
                <a:lnTo>
                  <a:pt x="4981433" y="543442"/>
                </a:lnTo>
                <a:lnTo>
                  <a:pt x="0" y="543442"/>
                </a:lnTo>
                <a:lnTo>
                  <a:pt x="0" y="0"/>
                </a:lnTo>
                <a:close/>
              </a:path>
            </a:pathLst>
          </a:custGeom>
          <a:blipFill>
            <a:blip r:embed="rId10"/>
            <a:stretch>
              <a:fillRect l="-279857" t="-1027086" r="-304792" b="-2401329"/>
            </a:stretch>
          </a:blipFill>
        </p:spPr>
      </p:sp>
      <p:sp>
        <p:nvSpPr>
          <p:cNvPr id="17" name="TextBox 17"/>
          <p:cNvSpPr txBox="1"/>
          <p:nvPr/>
        </p:nvSpPr>
        <p:spPr>
          <a:xfrm>
            <a:off x="14711077" y="9782425"/>
            <a:ext cx="2404878" cy="425956"/>
          </a:xfrm>
          <a:prstGeom prst="rect">
            <a:avLst/>
          </a:prstGeom>
        </p:spPr>
        <p:txBody>
          <a:bodyPr lIns="0" tIns="0" rIns="0" bIns="0" rtlCol="0" anchor="t">
            <a:spAutoFit/>
          </a:bodyPr>
          <a:lstStyle/>
          <a:p>
            <a:pPr algn="l">
              <a:lnSpc>
                <a:spcPts val="2879"/>
              </a:lnSpc>
            </a:pPr>
            <a:r>
              <a:rPr lang="en-US" sz="2400" b="1">
                <a:solidFill>
                  <a:srgbClr val="FFFFFF"/>
                </a:solidFill>
                <a:latin typeface="Roboto Bold"/>
                <a:ea typeface="Roboto Bold"/>
                <a:cs typeface="Roboto Bold"/>
                <a:sym typeface="Roboto Bold"/>
              </a:rPr>
              <a:t>darmajaya.ac.id</a:t>
            </a:r>
          </a:p>
        </p:txBody>
      </p:sp>
      <p:sp>
        <p:nvSpPr>
          <p:cNvPr id="18" name="TextBox 18"/>
          <p:cNvSpPr txBox="1"/>
          <p:nvPr/>
        </p:nvSpPr>
        <p:spPr>
          <a:xfrm>
            <a:off x="1973456" y="2445968"/>
            <a:ext cx="14341087" cy="523875"/>
          </a:xfrm>
          <a:prstGeom prst="rect">
            <a:avLst/>
          </a:prstGeom>
        </p:spPr>
        <p:txBody>
          <a:bodyPr lIns="0" tIns="0" rIns="0" bIns="0" rtlCol="0" anchor="t">
            <a:spAutoFit/>
          </a:bodyPr>
          <a:lstStyle/>
          <a:p>
            <a:pPr algn="ctr">
              <a:lnSpc>
                <a:spcPts val="4079"/>
              </a:lnSpc>
              <a:spcBef>
                <a:spcPct val="0"/>
              </a:spcBef>
            </a:pPr>
            <a:r>
              <a:rPr lang="en-US" sz="3399" b="1">
                <a:solidFill>
                  <a:srgbClr val="FFFFFF"/>
                </a:solidFill>
                <a:latin typeface="Roboto Bold"/>
                <a:ea typeface="Roboto Bold"/>
                <a:cs typeface="Roboto Bold"/>
                <a:sym typeface="Roboto Bold"/>
              </a:rPr>
              <a:t>Perhitungan Bea Keluar adalah sebagai berikut:</a:t>
            </a:r>
          </a:p>
        </p:txBody>
      </p:sp>
      <p:sp>
        <p:nvSpPr>
          <p:cNvPr id="19" name="TextBox 19"/>
          <p:cNvSpPr txBox="1"/>
          <p:nvPr/>
        </p:nvSpPr>
        <p:spPr>
          <a:xfrm>
            <a:off x="521309" y="3634910"/>
            <a:ext cx="17188860" cy="913831"/>
          </a:xfrm>
          <a:prstGeom prst="rect">
            <a:avLst/>
          </a:prstGeom>
        </p:spPr>
        <p:txBody>
          <a:bodyPr lIns="0" tIns="0" rIns="0" bIns="0" rtlCol="0" anchor="t">
            <a:spAutoFit/>
          </a:bodyPr>
          <a:lstStyle/>
          <a:p>
            <a:pPr marL="619315" lvl="1" indent="-309657" algn="l">
              <a:lnSpc>
                <a:spcPts val="3671"/>
              </a:lnSpc>
              <a:buFont typeface="Arial"/>
              <a:buChar char="•"/>
            </a:pPr>
            <a:r>
              <a:rPr lang="en-US" sz="2868" b="1">
                <a:solidFill>
                  <a:srgbClr val="838A6B"/>
                </a:solidFill>
                <a:latin typeface="Clear Sans Bold"/>
                <a:ea typeface="Clear Sans Bold"/>
                <a:cs typeface="Clear Sans Bold"/>
                <a:sym typeface="Clear Sans Bold"/>
              </a:rPr>
              <a:t>DALAM HAL TARIF BEA KELUAR DITETAPKAN BERDASARKAN PERSENTASE DARI HARGA EKSPOR (ADVALORUM), BEA KELUAR DIHITUNG BERDASARKAN RUMUS SEBAGAI BERIKUT:</a:t>
            </a:r>
          </a:p>
        </p:txBody>
      </p:sp>
      <p:sp>
        <p:nvSpPr>
          <p:cNvPr id="20" name="TextBox 20"/>
          <p:cNvSpPr txBox="1"/>
          <p:nvPr/>
        </p:nvSpPr>
        <p:spPr>
          <a:xfrm>
            <a:off x="521309" y="6398291"/>
            <a:ext cx="16737991" cy="913816"/>
          </a:xfrm>
          <a:prstGeom prst="rect">
            <a:avLst/>
          </a:prstGeom>
        </p:spPr>
        <p:txBody>
          <a:bodyPr lIns="0" tIns="0" rIns="0" bIns="0" rtlCol="0" anchor="t">
            <a:spAutoFit/>
          </a:bodyPr>
          <a:lstStyle/>
          <a:p>
            <a:pPr marL="619634" lvl="1" indent="-309817" algn="l">
              <a:lnSpc>
                <a:spcPts val="3673"/>
              </a:lnSpc>
              <a:buFont typeface="Arial"/>
              <a:buChar char="•"/>
            </a:pPr>
            <a:r>
              <a:rPr lang="en-US" sz="2870" b="1">
                <a:solidFill>
                  <a:srgbClr val="838A6B"/>
                </a:solidFill>
                <a:latin typeface="Clear Sans Bold"/>
                <a:ea typeface="Clear Sans Bold"/>
                <a:cs typeface="Clear Sans Bold"/>
                <a:sym typeface="Clear Sans Bold"/>
              </a:rPr>
              <a:t>DALAM HAL TARIF BEA KELUAR DITETAPKAN SECARA SPESIFIK, BEA KELUAR DIHITUNG BERDASARKAN RUMUS SEBAGAI BERIKUT:</a:t>
            </a:r>
          </a:p>
        </p:txBody>
      </p:sp>
      <p:sp>
        <p:nvSpPr>
          <p:cNvPr id="21" name="TextBox 21"/>
          <p:cNvSpPr txBox="1"/>
          <p:nvPr/>
        </p:nvSpPr>
        <p:spPr>
          <a:xfrm>
            <a:off x="0" y="735928"/>
            <a:ext cx="16258715" cy="1364335"/>
          </a:xfrm>
          <a:prstGeom prst="rect">
            <a:avLst/>
          </a:prstGeom>
        </p:spPr>
        <p:txBody>
          <a:bodyPr lIns="0" tIns="0" rIns="0" bIns="0" rtlCol="0" anchor="t">
            <a:spAutoFit/>
          </a:bodyPr>
          <a:lstStyle/>
          <a:p>
            <a:pPr algn="ctr">
              <a:lnSpc>
                <a:spcPts val="5410"/>
              </a:lnSpc>
            </a:pPr>
            <a:r>
              <a:rPr lang="en-US" sz="3864">
                <a:solidFill>
                  <a:srgbClr val="838A6B"/>
                </a:solidFill>
                <a:latin typeface="210 클레이토이"/>
                <a:ea typeface="210 클레이토이"/>
                <a:cs typeface="210 클레이토이"/>
                <a:sym typeface="210 클레이토이"/>
              </a:rPr>
              <a:t>PENGENDALIAN ATAS BEA KELUAR (PAJAK EKSPOR) ATAS PENJUALAN EKSPOR YANG TERUTANG BEA KELUAR</a:t>
            </a:r>
          </a:p>
        </p:txBody>
      </p:sp>
      <p:sp>
        <p:nvSpPr>
          <p:cNvPr id="22" name="Freeform 22"/>
          <p:cNvSpPr/>
          <p:nvPr/>
        </p:nvSpPr>
        <p:spPr>
          <a:xfrm>
            <a:off x="2779653" y="4777341"/>
            <a:ext cx="12672171" cy="1068500"/>
          </a:xfrm>
          <a:custGeom>
            <a:avLst/>
            <a:gdLst/>
            <a:ahLst/>
            <a:cxnLst/>
            <a:rect l="l" t="t" r="r" b="b"/>
            <a:pathLst>
              <a:path w="12672171" h="1068500">
                <a:moveTo>
                  <a:pt x="0" y="0"/>
                </a:moveTo>
                <a:lnTo>
                  <a:pt x="12672172" y="0"/>
                </a:lnTo>
                <a:lnTo>
                  <a:pt x="12672172" y="1068500"/>
                </a:lnTo>
                <a:lnTo>
                  <a:pt x="0" y="1068500"/>
                </a:lnTo>
                <a:lnTo>
                  <a:pt x="0" y="0"/>
                </a:lnTo>
                <a:close/>
              </a:path>
            </a:pathLst>
          </a:custGeom>
          <a:blipFill>
            <a:blip r:embed="rId11"/>
            <a:stretch>
              <a:fillRect t="-10339" b="-10339"/>
            </a:stretch>
          </a:blipFill>
        </p:spPr>
      </p:sp>
      <p:sp>
        <p:nvSpPr>
          <p:cNvPr id="23" name="Freeform 23"/>
          <p:cNvSpPr/>
          <p:nvPr/>
        </p:nvSpPr>
        <p:spPr>
          <a:xfrm>
            <a:off x="2814892" y="7452892"/>
            <a:ext cx="12672171" cy="1089951"/>
          </a:xfrm>
          <a:custGeom>
            <a:avLst/>
            <a:gdLst/>
            <a:ahLst/>
            <a:cxnLst/>
            <a:rect l="l" t="t" r="r" b="b"/>
            <a:pathLst>
              <a:path w="12672171" h="1089951">
                <a:moveTo>
                  <a:pt x="0" y="0"/>
                </a:moveTo>
                <a:lnTo>
                  <a:pt x="12672172" y="0"/>
                </a:lnTo>
                <a:lnTo>
                  <a:pt x="12672172" y="1089951"/>
                </a:lnTo>
                <a:lnTo>
                  <a:pt x="0" y="1089951"/>
                </a:lnTo>
                <a:lnTo>
                  <a:pt x="0" y="0"/>
                </a:lnTo>
                <a:close/>
              </a:path>
            </a:pathLst>
          </a:custGeom>
          <a:blipFill>
            <a:blip r:embed="rId12"/>
            <a:stretch>
              <a:fillRect t="-10383" b="-10383"/>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33" b="-2333"/>
            </a:stretch>
          </a:blipFill>
        </p:spPr>
      </p:sp>
      <p:sp>
        <p:nvSpPr>
          <p:cNvPr id="3" name="Freeform 3"/>
          <p:cNvSpPr/>
          <p:nvPr/>
        </p:nvSpPr>
        <p:spPr>
          <a:xfrm rot="5013978">
            <a:off x="2727089" y="-14043748"/>
            <a:ext cx="11357020" cy="20649126"/>
          </a:xfrm>
          <a:custGeom>
            <a:avLst/>
            <a:gdLst/>
            <a:ahLst/>
            <a:cxnLst/>
            <a:rect l="l" t="t" r="r" b="b"/>
            <a:pathLst>
              <a:path w="11357020" h="20649126">
                <a:moveTo>
                  <a:pt x="0" y="0"/>
                </a:moveTo>
                <a:lnTo>
                  <a:pt x="11357019" y="0"/>
                </a:lnTo>
                <a:lnTo>
                  <a:pt x="11357019" y="20649127"/>
                </a:lnTo>
                <a:lnTo>
                  <a:pt x="0" y="20649127"/>
                </a:lnTo>
                <a:lnTo>
                  <a:pt x="0" y="0"/>
                </a:lnTo>
                <a:close/>
              </a:path>
            </a:pathLst>
          </a:custGeom>
          <a:blipFill>
            <a:blip r:embed="rId3"/>
            <a:stretch>
              <a:fillRect/>
            </a:stretch>
          </a:blipFill>
        </p:spPr>
      </p:sp>
      <p:sp>
        <p:nvSpPr>
          <p:cNvPr id="4" name="Freeform 4"/>
          <p:cNvSpPr/>
          <p:nvPr/>
        </p:nvSpPr>
        <p:spPr>
          <a:xfrm rot="-5774655">
            <a:off x="3915578" y="3060942"/>
            <a:ext cx="11357020" cy="20649126"/>
          </a:xfrm>
          <a:custGeom>
            <a:avLst/>
            <a:gdLst/>
            <a:ahLst/>
            <a:cxnLst/>
            <a:rect l="l" t="t" r="r" b="b"/>
            <a:pathLst>
              <a:path w="11357020" h="20649126">
                <a:moveTo>
                  <a:pt x="0" y="0"/>
                </a:moveTo>
                <a:lnTo>
                  <a:pt x="11357019" y="0"/>
                </a:lnTo>
                <a:lnTo>
                  <a:pt x="11357019" y="20649127"/>
                </a:lnTo>
                <a:lnTo>
                  <a:pt x="0" y="20649127"/>
                </a:lnTo>
                <a:lnTo>
                  <a:pt x="0" y="0"/>
                </a:lnTo>
                <a:close/>
              </a:path>
            </a:pathLst>
          </a:custGeom>
          <a:blipFill>
            <a:blip r:embed="rId3"/>
            <a:stretch>
              <a:fillRect/>
            </a:stretch>
          </a:blipFill>
        </p:spPr>
      </p:sp>
      <p:sp>
        <p:nvSpPr>
          <p:cNvPr id="5" name="Freeform 5"/>
          <p:cNvSpPr/>
          <p:nvPr/>
        </p:nvSpPr>
        <p:spPr>
          <a:xfrm rot="1302440">
            <a:off x="-2126446" y="9376661"/>
            <a:ext cx="6824561" cy="4529027"/>
          </a:xfrm>
          <a:custGeom>
            <a:avLst/>
            <a:gdLst/>
            <a:ahLst/>
            <a:cxnLst/>
            <a:rect l="l" t="t" r="r" b="b"/>
            <a:pathLst>
              <a:path w="6824561" h="4529027">
                <a:moveTo>
                  <a:pt x="0" y="0"/>
                </a:moveTo>
                <a:lnTo>
                  <a:pt x="6824561" y="0"/>
                </a:lnTo>
                <a:lnTo>
                  <a:pt x="6824561" y="4529028"/>
                </a:lnTo>
                <a:lnTo>
                  <a:pt x="0" y="45290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369753">
            <a:off x="-1453270" y="8883266"/>
            <a:ext cx="2546208" cy="5859475"/>
          </a:xfrm>
          <a:custGeom>
            <a:avLst/>
            <a:gdLst/>
            <a:ahLst/>
            <a:cxnLst/>
            <a:rect l="l" t="t" r="r" b="b"/>
            <a:pathLst>
              <a:path w="2546208" h="5859475">
                <a:moveTo>
                  <a:pt x="0" y="0"/>
                </a:moveTo>
                <a:lnTo>
                  <a:pt x="2546209" y="0"/>
                </a:lnTo>
                <a:lnTo>
                  <a:pt x="2546209" y="5859475"/>
                </a:lnTo>
                <a:lnTo>
                  <a:pt x="0" y="58594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1419043">
            <a:off x="14184423" y="-3615849"/>
            <a:ext cx="6149754" cy="4919803"/>
          </a:xfrm>
          <a:custGeom>
            <a:avLst/>
            <a:gdLst/>
            <a:ahLst/>
            <a:cxnLst/>
            <a:rect l="l" t="t" r="r" b="b"/>
            <a:pathLst>
              <a:path w="6149754" h="4919803">
                <a:moveTo>
                  <a:pt x="0" y="0"/>
                </a:moveTo>
                <a:lnTo>
                  <a:pt x="6149754" y="0"/>
                </a:lnTo>
                <a:lnTo>
                  <a:pt x="6149754" y="4919803"/>
                </a:lnTo>
                <a:lnTo>
                  <a:pt x="0" y="49198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2533712" flipV="1">
            <a:off x="17660891" y="-3623900"/>
            <a:ext cx="2546208" cy="5859475"/>
          </a:xfrm>
          <a:custGeom>
            <a:avLst/>
            <a:gdLst/>
            <a:ahLst/>
            <a:cxnLst/>
            <a:rect l="l" t="t" r="r" b="b"/>
            <a:pathLst>
              <a:path w="2546208" h="5859475">
                <a:moveTo>
                  <a:pt x="0" y="5859475"/>
                </a:moveTo>
                <a:lnTo>
                  <a:pt x="2546208" y="5859475"/>
                </a:lnTo>
                <a:lnTo>
                  <a:pt x="2546208" y="0"/>
                </a:lnTo>
                <a:lnTo>
                  <a:pt x="0" y="0"/>
                </a:lnTo>
                <a:lnTo>
                  <a:pt x="0" y="5859475"/>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616422" y="878424"/>
            <a:ext cx="15952471" cy="919844"/>
          </a:xfrm>
          <a:prstGeom prst="rect">
            <a:avLst/>
          </a:prstGeom>
        </p:spPr>
        <p:txBody>
          <a:bodyPr lIns="0" tIns="0" rIns="0" bIns="0" rtlCol="0" anchor="t">
            <a:spAutoFit/>
          </a:bodyPr>
          <a:lstStyle/>
          <a:p>
            <a:pPr algn="ctr">
              <a:lnSpc>
                <a:spcPts val="7458"/>
              </a:lnSpc>
            </a:pPr>
            <a:r>
              <a:rPr lang="en-US" sz="5327">
                <a:solidFill>
                  <a:srgbClr val="838A6B"/>
                </a:solidFill>
                <a:latin typeface="210 클레이토이"/>
                <a:ea typeface="210 클레이토이"/>
                <a:cs typeface="210 클레이토이"/>
                <a:sym typeface="210 클레이토이"/>
              </a:rPr>
              <a:t>CAPITAL EXPENDITURE DAN REVENUE EXPENDITURE</a:t>
            </a:r>
          </a:p>
        </p:txBody>
      </p:sp>
      <p:grpSp>
        <p:nvGrpSpPr>
          <p:cNvPr id="10" name="Group 10"/>
          <p:cNvGrpSpPr/>
          <p:nvPr/>
        </p:nvGrpSpPr>
        <p:grpSpPr>
          <a:xfrm>
            <a:off x="-28575" y="9738092"/>
            <a:ext cx="13346091" cy="559758"/>
            <a:chOff x="0" y="0"/>
            <a:chExt cx="17794788" cy="746344"/>
          </a:xfrm>
        </p:grpSpPr>
        <p:sp>
          <p:nvSpPr>
            <p:cNvPr id="11" name="Freeform 11"/>
            <p:cNvSpPr/>
            <p:nvPr/>
          </p:nvSpPr>
          <p:spPr>
            <a:xfrm>
              <a:off x="12700" y="12700"/>
              <a:ext cx="17769332" cy="724535"/>
            </a:xfrm>
            <a:custGeom>
              <a:avLst/>
              <a:gdLst/>
              <a:ahLst/>
              <a:cxnLst/>
              <a:rect l="l" t="t" r="r" b="b"/>
              <a:pathLst>
                <a:path w="17769332" h="724535">
                  <a:moveTo>
                    <a:pt x="0" y="0"/>
                  </a:moveTo>
                  <a:lnTo>
                    <a:pt x="17769332" y="0"/>
                  </a:lnTo>
                  <a:lnTo>
                    <a:pt x="17769332" y="724535"/>
                  </a:lnTo>
                  <a:lnTo>
                    <a:pt x="0" y="724535"/>
                  </a:lnTo>
                  <a:close/>
                </a:path>
              </a:pathLst>
            </a:custGeom>
            <a:solidFill>
              <a:srgbClr val="1F3864"/>
            </a:solidFill>
          </p:spPr>
        </p:sp>
        <p:sp>
          <p:nvSpPr>
            <p:cNvPr id="12" name="Freeform 12"/>
            <p:cNvSpPr/>
            <p:nvPr/>
          </p:nvSpPr>
          <p:spPr>
            <a:xfrm>
              <a:off x="0" y="0"/>
              <a:ext cx="17794732" cy="749935"/>
            </a:xfrm>
            <a:custGeom>
              <a:avLst/>
              <a:gdLst/>
              <a:ahLst/>
              <a:cxnLst/>
              <a:rect l="l" t="t" r="r" b="b"/>
              <a:pathLst>
                <a:path w="17794732" h="749935">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id="13" name="TextBox 13"/>
            <p:cNvSpPr txBox="1"/>
            <p:nvPr/>
          </p:nvSpPr>
          <p:spPr>
            <a:xfrm>
              <a:off x="0" y="-9525"/>
              <a:ext cx="17794788" cy="755869"/>
            </a:xfrm>
            <a:prstGeom prst="rect">
              <a:avLst/>
            </a:prstGeom>
          </p:spPr>
          <p:txBody>
            <a:bodyPr lIns="50800" tIns="50800" rIns="50800" bIns="50800" rtlCol="0" anchor="ctr"/>
            <a:lstStyle/>
            <a:p>
              <a:pPr algn="l">
                <a:lnSpc>
                  <a:spcPts val="2879"/>
                </a:lnSpc>
              </a:pPr>
              <a:r>
                <a:rPr lang="en-US" sz="2400">
                  <a:solidFill>
                    <a:srgbClr val="FFFFFF"/>
                  </a:solidFill>
                  <a:latin typeface="Arimo"/>
                  <a:ea typeface="Arimo"/>
                  <a:cs typeface="Arimo"/>
                  <a:sym typeface="Arimo"/>
                </a:rPr>
                <a:t>Accounting Department - Informatics and Business Institute of Darmajaya, Lampung, Indonesia</a:t>
              </a:r>
            </a:p>
          </p:txBody>
        </p:sp>
      </p:grpSp>
      <p:sp>
        <p:nvSpPr>
          <p:cNvPr id="14" name="Freeform 14"/>
          <p:cNvSpPr/>
          <p:nvPr/>
        </p:nvSpPr>
        <p:spPr>
          <a:xfrm>
            <a:off x="13327039" y="9746250"/>
            <a:ext cx="4981432" cy="543442"/>
          </a:xfrm>
          <a:custGeom>
            <a:avLst/>
            <a:gdLst/>
            <a:ahLst/>
            <a:cxnLst/>
            <a:rect l="l" t="t" r="r" b="b"/>
            <a:pathLst>
              <a:path w="4981432" h="543442">
                <a:moveTo>
                  <a:pt x="0" y="0"/>
                </a:moveTo>
                <a:lnTo>
                  <a:pt x="4981433" y="0"/>
                </a:lnTo>
                <a:lnTo>
                  <a:pt x="4981433" y="543442"/>
                </a:lnTo>
                <a:lnTo>
                  <a:pt x="0" y="543442"/>
                </a:lnTo>
                <a:lnTo>
                  <a:pt x="0" y="0"/>
                </a:lnTo>
                <a:close/>
              </a:path>
            </a:pathLst>
          </a:custGeom>
          <a:blipFill>
            <a:blip r:embed="rId10"/>
            <a:stretch>
              <a:fillRect l="-279857" t="-1027086" r="-304792" b="-2401329"/>
            </a:stretch>
          </a:blipFill>
        </p:spPr>
      </p:sp>
      <p:sp>
        <p:nvSpPr>
          <p:cNvPr id="15" name="TextBox 15"/>
          <p:cNvSpPr txBox="1"/>
          <p:nvPr/>
        </p:nvSpPr>
        <p:spPr>
          <a:xfrm>
            <a:off x="14711077" y="9782425"/>
            <a:ext cx="2404878" cy="425956"/>
          </a:xfrm>
          <a:prstGeom prst="rect">
            <a:avLst/>
          </a:prstGeom>
        </p:spPr>
        <p:txBody>
          <a:bodyPr lIns="0" tIns="0" rIns="0" bIns="0" rtlCol="0" anchor="t">
            <a:spAutoFit/>
          </a:bodyPr>
          <a:lstStyle/>
          <a:p>
            <a:pPr algn="l">
              <a:lnSpc>
                <a:spcPts val="2879"/>
              </a:lnSpc>
            </a:pPr>
            <a:r>
              <a:rPr lang="en-US" sz="2400" b="1">
                <a:solidFill>
                  <a:srgbClr val="FFFFFF"/>
                </a:solidFill>
                <a:latin typeface="Roboto Bold"/>
                <a:ea typeface="Roboto Bold"/>
                <a:cs typeface="Roboto Bold"/>
                <a:sym typeface="Roboto Bold"/>
              </a:rPr>
              <a:t>darmajaya.ac.id</a:t>
            </a:r>
          </a:p>
        </p:txBody>
      </p:sp>
      <p:sp>
        <p:nvSpPr>
          <p:cNvPr id="16" name="TextBox 16"/>
          <p:cNvSpPr txBox="1"/>
          <p:nvPr/>
        </p:nvSpPr>
        <p:spPr>
          <a:xfrm>
            <a:off x="1028700" y="2526601"/>
            <a:ext cx="8484452" cy="653989"/>
          </a:xfrm>
          <a:prstGeom prst="rect">
            <a:avLst/>
          </a:prstGeom>
        </p:spPr>
        <p:txBody>
          <a:bodyPr lIns="0" tIns="0" rIns="0" bIns="0" rtlCol="0" anchor="t">
            <a:spAutoFit/>
          </a:bodyPr>
          <a:lstStyle/>
          <a:p>
            <a:pPr marL="878388" lvl="1" indent="-439194" algn="l">
              <a:lnSpc>
                <a:spcPts val="5207"/>
              </a:lnSpc>
              <a:buFont typeface="Arial"/>
              <a:buChar char="•"/>
            </a:pPr>
            <a:r>
              <a:rPr lang="en-US" sz="4068" b="1">
                <a:solidFill>
                  <a:srgbClr val="838A6B"/>
                </a:solidFill>
                <a:latin typeface="Clear Sans Bold"/>
                <a:ea typeface="Clear Sans Bold"/>
                <a:cs typeface="Clear Sans Bold"/>
                <a:sym typeface="Clear Sans Bold"/>
              </a:rPr>
              <a:t>CAPITAL EXPENDITURE</a:t>
            </a:r>
          </a:p>
        </p:txBody>
      </p:sp>
      <p:sp>
        <p:nvSpPr>
          <p:cNvPr id="17" name="TextBox 17"/>
          <p:cNvSpPr txBox="1"/>
          <p:nvPr/>
        </p:nvSpPr>
        <p:spPr>
          <a:xfrm>
            <a:off x="9513152" y="2526601"/>
            <a:ext cx="8658740" cy="653989"/>
          </a:xfrm>
          <a:prstGeom prst="rect">
            <a:avLst/>
          </a:prstGeom>
        </p:spPr>
        <p:txBody>
          <a:bodyPr lIns="0" tIns="0" rIns="0" bIns="0" rtlCol="0" anchor="t">
            <a:spAutoFit/>
          </a:bodyPr>
          <a:lstStyle/>
          <a:p>
            <a:pPr marL="878388" lvl="1" indent="-439194" algn="l">
              <a:lnSpc>
                <a:spcPts val="5207"/>
              </a:lnSpc>
              <a:buFont typeface="Arial"/>
              <a:buChar char="•"/>
            </a:pPr>
            <a:r>
              <a:rPr lang="en-US" sz="4068" b="1">
                <a:solidFill>
                  <a:srgbClr val="838A6B"/>
                </a:solidFill>
                <a:latin typeface="Clear Sans Bold"/>
                <a:ea typeface="Clear Sans Bold"/>
                <a:cs typeface="Clear Sans Bold"/>
                <a:sym typeface="Clear Sans Bold"/>
              </a:rPr>
              <a:t>REVENUE EXPENDITURE</a:t>
            </a:r>
          </a:p>
        </p:txBody>
      </p:sp>
      <p:sp>
        <p:nvSpPr>
          <p:cNvPr id="18" name="TextBox 18"/>
          <p:cNvSpPr txBox="1"/>
          <p:nvPr/>
        </p:nvSpPr>
        <p:spPr>
          <a:xfrm>
            <a:off x="1285835" y="3387999"/>
            <a:ext cx="6983440" cy="4321810"/>
          </a:xfrm>
          <a:prstGeom prst="rect">
            <a:avLst/>
          </a:prstGeom>
        </p:spPr>
        <p:txBody>
          <a:bodyPr lIns="0" tIns="0" rIns="0" bIns="0" rtlCol="0" anchor="t">
            <a:spAutoFit/>
          </a:bodyPr>
          <a:lstStyle/>
          <a:p>
            <a:pPr algn="just">
              <a:lnSpc>
                <a:spcPts val="4339"/>
              </a:lnSpc>
            </a:pPr>
            <a:r>
              <a:rPr lang="en-US" sz="3099">
                <a:solidFill>
                  <a:srgbClr val="838A6B"/>
                </a:solidFill>
                <a:latin typeface="Clear Sans"/>
                <a:ea typeface="Clear Sans"/>
                <a:cs typeface="Clear Sans"/>
                <a:sym typeface="Clear Sans"/>
              </a:rPr>
              <a:t>Merupakan pengeluaran yang bertujuan untuk memperoleh suatu aset atau untuk menambah nilai ekonomis aset tersebut di masa yang akan datang. Perlakuan akuntansinya adalah dengan mengapitalisasikan besar biaya yang dikeluarkan sebagai aset. </a:t>
            </a:r>
          </a:p>
        </p:txBody>
      </p:sp>
      <p:sp>
        <p:nvSpPr>
          <p:cNvPr id="19" name="TextBox 19"/>
          <p:cNvSpPr txBox="1"/>
          <p:nvPr/>
        </p:nvSpPr>
        <p:spPr>
          <a:xfrm>
            <a:off x="9767160" y="3387999"/>
            <a:ext cx="7492140" cy="4321810"/>
          </a:xfrm>
          <a:prstGeom prst="rect">
            <a:avLst/>
          </a:prstGeom>
        </p:spPr>
        <p:txBody>
          <a:bodyPr lIns="0" tIns="0" rIns="0" bIns="0" rtlCol="0" anchor="t">
            <a:spAutoFit/>
          </a:bodyPr>
          <a:lstStyle/>
          <a:p>
            <a:pPr algn="just">
              <a:lnSpc>
                <a:spcPts val="4339"/>
              </a:lnSpc>
            </a:pPr>
            <a:r>
              <a:rPr lang="en-US" sz="3099">
                <a:solidFill>
                  <a:srgbClr val="838A6B"/>
                </a:solidFill>
                <a:latin typeface="Clear Sans"/>
                <a:ea typeface="Clear Sans"/>
                <a:cs typeface="Clear Sans"/>
                <a:sym typeface="Clear Sans"/>
              </a:rPr>
              <a:t>merupakan pengeluaran yang dikeluarkan dengan tujuan untuk memperoleh penghasilan pada periode di mana pengeluaran dan beban tersebut terjadi, masa manfaatnya hanya satu periode saja. Perlakuan akuntansinya adalah dengan mencatat biaya yang dikeluarkan sebagai beban.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33" b="-2333"/>
            </a:stretch>
          </a:blipFill>
        </p:spPr>
      </p:sp>
      <p:sp>
        <p:nvSpPr>
          <p:cNvPr id="3" name="Freeform 3"/>
          <p:cNvSpPr/>
          <p:nvPr/>
        </p:nvSpPr>
        <p:spPr>
          <a:xfrm rot="5013978">
            <a:off x="2727089" y="-14043748"/>
            <a:ext cx="11357020" cy="20649126"/>
          </a:xfrm>
          <a:custGeom>
            <a:avLst/>
            <a:gdLst/>
            <a:ahLst/>
            <a:cxnLst/>
            <a:rect l="l" t="t" r="r" b="b"/>
            <a:pathLst>
              <a:path w="11357020" h="20649126">
                <a:moveTo>
                  <a:pt x="0" y="0"/>
                </a:moveTo>
                <a:lnTo>
                  <a:pt x="11357019" y="0"/>
                </a:lnTo>
                <a:lnTo>
                  <a:pt x="11357019" y="20649127"/>
                </a:lnTo>
                <a:lnTo>
                  <a:pt x="0" y="20649127"/>
                </a:lnTo>
                <a:lnTo>
                  <a:pt x="0" y="0"/>
                </a:lnTo>
                <a:close/>
              </a:path>
            </a:pathLst>
          </a:custGeom>
          <a:blipFill>
            <a:blip r:embed="rId3"/>
            <a:stretch>
              <a:fillRect/>
            </a:stretch>
          </a:blipFill>
        </p:spPr>
      </p:sp>
      <p:sp>
        <p:nvSpPr>
          <p:cNvPr id="4" name="Freeform 4"/>
          <p:cNvSpPr/>
          <p:nvPr/>
        </p:nvSpPr>
        <p:spPr>
          <a:xfrm rot="-5774655">
            <a:off x="3915578" y="3060942"/>
            <a:ext cx="11357020" cy="20649126"/>
          </a:xfrm>
          <a:custGeom>
            <a:avLst/>
            <a:gdLst/>
            <a:ahLst/>
            <a:cxnLst/>
            <a:rect l="l" t="t" r="r" b="b"/>
            <a:pathLst>
              <a:path w="11357020" h="20649126">
                <a:moveTo>
                  <a:pt x="0" y="0"/>
                </a:moveTo>
                <a:lnTo>
                  <a:pt x="11357019" y="0"/>
                </a:lnTo>
                <a:lnTo>
                  <a:pt x="11357019" y="20649127"/>
                </a:lnTo>
                <a:lnTo>
                  <a:pt x="0" y="20649127"/>
                </a:lnTo>
                <a:lnTo>
                  <a:pt x="0" y="0"/>
                </a:lnTo>
                <a:close/>
              </a:path>
            </a:pathLst>
          </a:custGeom>
          <a:blipFill>
            <a:blip r:embed="rId3"/>
            <a:stretch>
              <a:fillRect/>
            </a:stretch>
          </a:blipFill>
        </p:spPr>
      </p:sp>
      <p:sp>
        <p:nvSpPr>
          <p:cNvPr id="5" name="Freeform 5"/>
          <p:cNvSpPr/>
          <p:nvPr/>
        </p:nvSpPr>
        <p:spPr>
          <a:xfrm rot="1302440">
            <a:off x="-2126446" y="9376661"/>
            <a:ext cx="6824561" cy="4529027"/>
          </a:xfrm>
          <a:custGeom>
            <a:avLst/>
            <a:gdLst/>
            <a:ahLst/>
            <a:cxnLst/>
            <a:rect l="l" t="t" r="r" b="b"/>
            <a:pathLst>
              <a:path w="6824561" h="4529027">
                <a:moveTo>
                  <a:pt x="0" y="0"/>
                </a:moveTo>
                <a:lnTo>
                  <a:pt x="6824561" y="0"/>
                </a:lnTo>
                <a:lnTo>
                  <a:pt x="6824561" y="4529028"/>
                </a:lnTo>
                <a:lnTo>
                  <a:pt x="0" y="45290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369753">
            <a:off x="-1453270" y="8883266"/>
            <a:ext cx="2546208" cy="5859475"/>
          </a:xfrm>
          <a:custGeom>
            <a:avLst/>
            <a:gdLst/>
            <a:ahLst/>
            <a:cxnLst/>
            <a:rect l="l" t="t" r="r" b="b"/>
            <a:pathLst>
              <a:path w="2546208" h="5859475">
                <a:moveTo>
                  <a:pt x="0" y="0"/>
                </a:moveTo>
                <a:lnTo>
                  <a:pt x="2546209" y="0"/>
                </a:lnTo>
                <a:lnTo>
                  <a:pt x="2546209" y="5859475"/>
                </a:lnTo>
                <a:lnTo>
                  <a:pt x="0" y="58594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1419043">
            <a:off x="14184423" y="-3615849"/>
            <a:ext cx="6149754" cy="4919803"/>
          </a:xfrm>
          <a:custGeom>
            <a:avLst/>
            <a:gdLst/>
            <a:ahLst/>
            <a:cxnLst/>
            <a:rect l="l" t="t" r="r" b="b"/>
            <a:pathLst>
              <a:path w="6149754" h="4919803">
                <a:moveTo>
                  <a:pt x="0" y="0"/>
                </a:moveTo>
                <a:lnTo>
                  <a:pt x="6149754" y="0"/>
                </a:lnTo>
                <a:lnTo>
                  <a:pt x="6149754" y="4919803"/>
                </a:lnTo>
                <a:lnTo>
                  <a:pt x="0" y="49198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2533712" flipV="1">
            <a:off x="17660891" y="-3623900"/>
            <a:ext cx="2546208" cy="5859475"/>
          </a:xfrm>
          <a:custGeom>
            <a:avLst/>
            <a:gdLst/>
            <a:ahLst/>
            <a:cxnLst/>
            <a:rect l="l" t="t" r="r" b="b"/>
            <a:pathLst>
              <a:path w="2546208" h="5859475">
                <a:moveTo>
                  <a:pt x="0" y="5859475"/>
                </a:moveTo>
                <a:lnTo>
                  <a:pt x="2546208" y="5859475"/>
                </a:lnTo>
                <a:lnTo>
                  <a:pt x="2546208" y="0"/>
                </a:lnTo>
                <a:lnTo>
                  <a:pt x="0" y="0"/>
                </a:lnTo>
                <a:lnTo>
                  <a:pt x="0" y="5859475"/>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9" name="Group 9"/>
          <p:cNvGrpSpPr/>
          <p:nvPr/>
        </p:nvGrpSpPr>
        <p:grpSpPr>
          <a:xfrm>
            <a:off x="2759190" y="2100167"/>
            <a:ext cx="12600812" cy="1258626"/>
            <a:chOff x="0" y="0"/>
            <a:chExt cx="3318733" cy="331490"/>
          </a:xfrm>
        </p:grpSpPr>
        <p:sp>
          <p:nvSpPr>
            <p:cNvPr id="10" name="Freeform 10"/>
            <p:cNvSpPr/>
            <p:nvPr/>
          </p:nvSpPr>
          <p:spPr>
            <a:xfrm>
              <a:off x="0" y="0"/>
              <a:ext cx="3318733" cy="331490"/>
            </a:xfrm>
            <a:custGeom>
              <a:avLst/>
              <a:gdLst/>
              <a:ahLst/>
              <a:cxnLst/>
              <a:rect l="l" t="t" r="r" b="b"/>
              <a:pathLst>
                <a:path w="3318733" h="331490">
                  <a:moveTo>
                    <a:pt x="3115533" y="0"/>
                  </a:moveTo>
                  <a:cubicBezTo>
                    <a:pt x="3227757" y="0"/>
                    <a:pt x="3318733" y="74207"/>
                    <a:pt x="3318733" y="165745"/>
                  </a:cubicBezTo>
                  <a:cubicBezTo>
                    <a:pt x="3318733" y="257283"/>
                    <a:pt x="3227757" y="331490"/>
                    <a:pt x="3115533" y="331490"/>
                  </a:cubicBezTo>
                  <a:lnTo>
                    <a:pt x="203200" y="331490"/>
                  </a:lnTo>
                  <a:cubicBezTo>
                    <a:pt x="90976" y="331490"/>
                    <a:pt x="0" y="257283"/>
                    <a:pt x="0" y="165745"/>
                  </a:cubicBezTo>
                  <a:cubicBezTo>
                    <a:pt x="0" y="74207"/>
                    <a:pt x="90976" y="0"/>
                    <a:pt x="203200" y="0"/>
                  </a:cubicBezTo>
                  <a:close/>
                </a:path>
              </a:pathLst>
            </a:custGeom>
            <a:solidFill>
              <a:srgbClr val="838A6B"/>
            </a:solidFill>
          </p:spPr>
        </p:sp>
        <p:sp>
          <p:nvSpPr>
            <p:cNvPr id="11" name="TextBox 11"/>
            <p:cNvSpPr txBox="1"/>
            <p:nvPr/>
          </p:nvSpPr>
          <p:spPr>
            <a:xfrm>
              <a:off x="0" y="-9525"/>
              <a:ext cx="3318733" cy="341015"/>
            </a:xfrm>
            <a:prstGeom prst="rect">
              <a:avLst/>
            </a:prstGeom>
          </p:spPr>
          <p:txBody>
            <a:bodyPr lIns="50800" tIns="50800" rIns="50800" bIns="50800" rtlCol="0" anchor="ctr"/>
            <a:lstStyle/>
            <a:p>
              <a:pPr algn="ctr">
                <a:lnSpc>
                  <a:spcPts val="2879"/>
                </a:lnSpc>
              </a:pPr>
              <a:endParaRPr/>
            </a:p>
          </p:txBody>
        </p:sp>
      </p:grpSp>
      <p:grpSp>
        <p:nvGrpSpPr>
          <p:cNvPr id="12" name="Group 12"/>
          <p:cNvGrpSpPr/>
          <p:nvPr/>
        </p:nvGrpSpPr>
        <p:grpSpPr>
          <a:xfrm>
            <a:off x="-28575" y="9738092"/>
            <a:ext cx="13346091" cy="559758"/>
            <a:chOff x="0" y="0"/>
            <a:chExt cx="17794788" cy="746344"/>
          </a:xfrm>
        </p:grpSpPr>
        <p:sp>
          <p:nvSpPr>
            <p:cNvPr id="13" name="Freeform 13"/>
            <p:cNvSpPr/>
            <p:nvPr/>
          </p:nvSpPr>
          <p:spPr>
            <a:xfrm>
              <a:off x="12700" y="12700"/>
              <a:ext cx="17769332" cy="724535"/>
            </a:xfrm>
            <a:custGeom>
              <a:avLst/>
              <a:gdLst/>
              <a:ahLst/>
              <a:cxnLst/>
              <a:rect l="l" t="t" r="r" b="b"/>
              <a:pathLst>
                <a:path w="17769332" h="724535">
                  <a:moveTo>
                    <a:pt x="0" y="0"/>
                  </a:moveTo>
                  <a:lnTo>
                    <a:pt x="17769332" y="0"/>
                  </a:lnTo>
                  <a:lnTo>
                    <a:pt x="17769332" y="724535"/>
                  </a:lnTo>
                  <a:lnTo>
                    <a:pt x="0" y="724535"/>
                  </a:lnTo>
                  <a:close/>
                </a:path>
              </a:pathLst>
            </a:custGeom>
            <a:solidFill>
              <a:srgbClr val="1F3864"/>
            </a:solidFill>
          </p:spPr>
        </p:sp>
        <p:sp>
          <p:nvSpPr>
            <p:cNvPr id="14" name="Freeform 14"/>
            <p:cNvSpPr/>
            <p:nvPr/>
          </p:nvSpPr>
          <p:spPr>
            <a:xfrm>
              <a:off x="0" y="0"/>
              <a:ext cx="17794732" cy="749935"/>
            </a:xfrm>
            <a:custGeom>
              <a:avLst/>
              <a:gdLst/>
              <a:ahLst/>
              <a:cxnLst/>
              <a:rect l="l" t="t" r="r" b="b"/>
              <a:pathLst>
                <a:path w="17794732" h="749935">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id="15" name="TextBox 15"/>
            <p:cNvSpPr txBox="1"/>
            <p:nvPr/>
          </p:nvSpPr>
          <p:spPr>
            <a:xfrm>
              <a:off x="0" y="-9525"/>
              <a:ext cx="17794788" cy="755869"/>
            </a:xfrm>
            <a:prstGeom prst="rect">
              <a:avLst/>
            </a:prstGeom>
          </p:spPr>
          <p:txBody>
            <a:bodyPr lIns="50800" tIns="50800" rIns="50800" bIns="50800" rtlCol="0" anchor="ctr"/>
            <a:lstStyle/>
            <a:p>
              <a:pPr algn="l">
                <a:lnSpc>
                  <a:spcPts val="2879"/>
                </a:lnSpc>
              </a:pPr>
              <a:r>
                <a:rPr lang="en-US" sz="2400">
                  <a:solidFill>
                    <a:srgbClr val="FFFFFF"/>
                  </a:solidFill>
                  <a:latin typeface="Arimo"/>
                  <a:ea typeface="Arimo"/>
                  <a:cs typeface="Arimo"/>
                  <a:sym typeface="Arimo"/>
                </a:rPr>
                <a:t>Accounting Department - Informatics and Business Institute of Darmajaya, Lampung, Indonesia</a:t>
              </a:r>
            </a:p>
          </p:txBody>
        </p:sp>
      </p:grpSp>
      <p:sp>
        <p:nvSpPr>
          <p:cNvPr id="16" name="Freeform 16"/>
          <p:cNvSpPr/>
          <p:nvPr/>
        </p:nvSpPr>
        <p:spPr>
          <a:xfrm>
            <a:off x="13327039" y="9746250"/>
            <a:ext cx="4981432" cy="543442"/>
          </a:xfrm>
          <a:custGeom>
            <a:avLst/>
            <a:gdLst/>
            <a:ahLst/>
            <a:cxnLst/>
            <a:rect l="l" t="t" r="r" b="b"/>
            <a:pathLst>
              <a:path w="4981432" h="543442">
                <a:moveTo>
                  <a:pt x="0" y="0"/>
                </a:moveTo>
                <a:lnTo>
                  <a:pt x="4981433" y="0"/>
                </a:lnTo>
                <a:lnTo>
                  <a:pt x="4981433" y="543442"/>
                </a:lnTo>
                <a:lnTo>
                  <a:pt x="0" y="543442"/>
                </a:lnTo>
                <a:lnTo>
                  <a:pt x="0" y="0"/>
                </a:lnTo>
                <a:close/>
              </a:path>
            </a:pathLst>
          </a:custGeom>
          <a:blipFill>
            <a:blip r:embed="rId10"/>
            <a:stretch>
              <a:fillRect l="-279857" t="-1027086" r="-304792" b="-2401329"/>
            </a:stretch>
          </a:blipFill>
        </p:spPr>
      </p:sp>
      <p:sp>
        <p:nvSpPr>
          <p:cNvPr id="17" name="TextBox 17"/>
          <p:cNvSpPr txBox="1"/>
          <p:nvPr/>
        </p:nvSpPr>
        <p:spPr>
          <a:xfrm>
            <a:off x="14711077" y="9782425"/>
            <a:ext cx="2404878" cy="425956"/>
          </a:xfrm>
          <a:prstGeom prst="rect">
            <a:avLst/>
          </a:prstGeom>
        </p:spPr>
        <p:txBody>
          <a:bodyPr lIns="0" tIns="0" rIns="0" bIns="0" rtlCol="0" anchor="t">
            <a:spAutoFit/>
          </a:bodyPr>
          <a:lstStyle/>
          <a:p>
            <a:pPr algn="l">
              <a:lnSpc>
                <a:spcPts val="2879"/>
              </a:lnSpc>
            </a:pPr>
            <a:r>
              <a:rPr lang="en-US" sz="2400" b="1">
                <a:solidFill>
                  <a:srgbClr val="FFFFFF"/>
                </a:solidFill>
                <a:latin typeface="Roboto Bold"/>
                <a:ea typeface="Roboto Bold"/>
                <a:cs typeface="Roboto Bold"/>
                <a:sym typeface="Roboto Bold"/>
              </a:rPr>
              <a:t>darmajaya.ac.id</a:t>
            </a:r>
          </a:p>
        </p:txBody>
      </p:sp>
      <p:sp>
        <p:nvSpPr>
          <p:cNvPr id="18" name="TextBox 18"/>
          <p:cNvSpPr txBox="1"/>
          <p:nvPr/>
        </p:nvSpPr>
        <p:spPr>
          <a:xfrm>
            <a:off x="2887460" y="2229806"/>
            <a:ext cx="11410395" cy="989822"/>
          </a:xfrm>
          <a:prstGeom prst="rect">
            <a:avLst/>
          </a:prstGeom>
        </p:spPr>
        <p:txBody>
          <a:bodyPr lIns="0" tIns="0" rIns="0" bIns="0" rtlCol="0" anchor="t">
            <a:spAutoFit/>
          </a:bodyPr>
          <a:lstStyle/>
          <a:p>
            <a:pPr algn="ctr">
              <a:lnSpc>
                <a:spcPts val="3887"/>
              </a:lnSpc>
              <a:spcBef>
                <a:spcPct val="0"/>
              </a:spcBef>
            </a:pPr>
            <a:r>
              <a:rPr lang="en-US" sz="3239" b="1">
                <a:solidFill>
                  <a:srgbClr val="FFFFFF"/>
                </a:solidFill>
                <a:latin typeface="Roboto Bold"/>
                <a:ea typeface="Roboto Bold"/>
                <a:cs typeface="Roboto Bold"/>
                <a:sym typeface="Roboto Bold"/>
              </a:rPr>
              <a:t> Peraturan dan Standar yang Berlaku untuk Capital Expenditure dan Revenue Expenditure</a:t>
            </a:r>
          </a:p>
        </p:txBody>
      </p:sp>
      <p:sp>
        <p:nvSpPr>
          <p:cNvPr id="19" name="TextBox 19"/>
          <p:cNvSpPr txBox="1"/>
          <p:nvPr/>
        </p:nvSpPr>
        <p:spPr>
          <a:xfrm>
            <a:off x="932690" y="4112618"/>
            <a:ext cx="7472909" cy="1338333"/>
          </a:xfrm>
          <a:prstGeom prst="rect">
            <a:avLst/>
          </a:prstGeom>
        </p:spPr>
        <p:txBody>
          <a:bodyPr lIns="0" tIns="0" rIns="0" bIns="0" rtlCol="0" anchor="t">
            <a:spAutoFit/>
          </a:bodyPr>
          <a:lstStyle/>
          <a:p>
            <a:pPr marL="909324" lvl="1" indent="-454662" algn="l">
              <a:lnSpc>
                <a:spcPts val="5391"/>
              </a:lnSpc>
              <a:buFont typeface="Arial"/>
              <a:buChar char="•"/>
            </a:pPr>
            <a:r>
              <a:rPr lang="en-US" sz="4211" b="1">
                <a:solidFill>
                  <a:srgbClr val="838A6B"/>
                </a:solidFill>
                <a:latin typeface="Clear Sans Bold"/>
                <a:ea typeface="Clear Sans Bold"/>
                <a:cs typeface="Clear Sans Bold"/>
                <a:sym typeface="Clear Sans Bold"/>
              </a:rPr>
              <a:t>UU PAJAK PENGHASILAN (UU NO. 36 TAHUN 2008)</a:t>
            </a:r>
          </a:p>
        </p:txBody>
      </p:sp>
      <p:sp>
        <p:nvSpPr>
          <p:cNvPr id="20" name="TextBox 20"/>
          <p:cNvSpPr txBox="1"/>
          <p:nvPr/>
        </p:nvSpPr>
        <p:spPr>
          <a:xfrm>
            <a:off x="932690" y="6099988"/>
            <a:ext cx="7472909" cy="2183010"/>
          </a:xfrm>
          <a:prstGeom prst="rect">
            <a:avLst/>
          </a:prstGeom>
        </p:spPr>
        <p:txBody>
          <a:bodyPr lIns="0" tIns="0" rIns="0" bIns="0" rtlCol="0" anchor="t">
            <a:spAutoFit/>
          </a:bodyPr>
          <a:lstStyle/>
          <a:p>
            <a:pPr marL="974094" lvl="1" indent="-487047" algn="l">
              <a:lnSpc>
                <a:spcPts val="5775"/>
              </a:lnSpc>
              <a:buFont typeface="Arial"/>
              <a:buChar char="•"/>
            </a:pPr>
            <a:r>
              <a:rPr lang="en-US" sz="4511" b="1">
                <a:solidFill>
                  <a:srgbClr val="838A6B"/>
                </a:solidFill>
                <a:latin typeface="Clear Sans Bold"/>
                <a:ea typeface="Clear Sans Bold"/>
                <a:cs typeface="Clear Sans Bold"/>
                <a:sym typeface="Clear Sans Bold"/>
              </a:rPr>
              <a:t>PERATURAN DIREKTUR JENDERAL PAJAK NO. PER-22/PJ/2013</a:t>
            </a:r>
          </a:p>
        </p:txBody>
      </p:sp>
      <p:sp>
        <p:nvSpPr>
          <p:cNvPr id="21" name="TextBox 21"/>
          <p:cNvSpPr txBox="1"/>
          <p:nvPr/>
        </p:nvSpPr>
        <p:spPr>
          <a:xfrm>
            <a:off x="9059596" y="4006589"/>
            <a:ext cx="7472909" cy="1444362"/>
          </a:xfrm>
          <a:prstGeom prst="rect">
            <a:avLst/>
          </a:prstGeom>
        </p:spPr>
        <p:txBody>
          <a:bodyPr lIns="0" tIns="0" rIns="0" bIns="0" rtlCol="0" anchor="t">
            <a:spAutoFit/>
          </a:bodyPr>
          <a:lstStyle/>
          <a:p>
            <a:pPr marL="974094" lvl="1" indent="-487047" algn="l">
              <a:lnSpc>
                <a:spcPts val="5775"/>
              </a:lnSpc>
              <a:buFont typeface="Arial"/>
              <a:buChar char="•"/>
            </a:pPr>
            <a:r>
              <a:rPr lang="en-US" sz="4511" b="1">
                <a:solidFill>
                  <a:srgbClr val="838A6B"/>
                </a:solidFill>
                <a:latin typeface="Clear Sans Bold"/>
                <a:ea typeface="Clear Sans Bold"/>
                <a:cs typeface="Clear Sans Bold"/>
                <a:sym typeface="Clear Sans Bold"/>
              </a:rPr>
              <a:t>STANDAR AKUNTANSI KEUANGAN (SAK)</a:t>
            </a:r>
          </a:p>
        </p:txBody>
      </p:sp>
      <p:sp>
        <p:nvSpPr>
          <p:cNvPr id="22" name="TextBox 22"/>
          <p:cNvSpPr txBox="1"/>
          <p:nvPr/>
        </p:nvSpPr>
        <p:spPr>
          <a:xfrm>
            <a:off x="9144000" y="6092153"/>
            <a:ext cx="7472909" cy="2183010"/>
          </a:xfrm>
          <a:prstGeom prst="rect">
            <a:avLst/>
          </a:prstGeom>
        </p:spPr>
        <p:txBody>
          <a:bodyPr lIns="0" tIns="0" rIns="0" bIns="0" rtlCol="0" anchor="t">
            <a:spAutoFit/>
          </a:bodyPr>
          <a:lstStyle/>
          <a:p>
            <a:pPr marL="974094" lvl="1" indent="-487047" algn="l">
              <a:lnSpc>
                <a:spcPts val="5775"/>
              </a:lnSpc>
              <a:buFont typeface="Arial"/>
              <a:buChar char="•"/>
            </a:pPr>
            <a:r>
              <a:rPr lang="en-US" sz="4511" b="1">
                <a:solidFill>
                  <a:srgbClr val="838A6B"/>
                </a:solidFill>
                <a:latin typeface="Clear Sans Bold"/>
                <a:ea typeface="Clear Sans Bold"/>
                <a:cs typeface="Clear Sans Bold"/>
                <a:sym typeface="Clear Sans Bold"/>
              </a:rPr>
              <a:t>INTERNATIONAL FINANCIAL REPORTING STANDARDS (IFRS)</a:t>
            </a:r>
          </a:p>
        </p:txBody>
      </p:sp>
      <p:sp>
        <p:nvSpPr>
          <p:cNvPr id="23" name="TextBox 23"/>
          <p:cNvSpPr txBox="1"/>
          <p:nvPr/>
        </p:nvSpPr>
        <p:spPr>
          <a:xfrm>
            <a:off x="616422" y="878424"/>
            <a:ext cx="15952471" cy="919844"/>
          </a:xfrm>
          <a:prstGeom prst="rect">
            <a:avLst/>
          </a:prstGeom>
        </p:spPr>
        <p:txBody>
          <a:bodyPr lIns="0" tIns="0" rIns="0" bIns="0" rtlCol="0" anchor="t">
            <a:spAutoFit/>
          </a:bodyPr>
          <a:lstStyle/>
          <a:p>
            <a:pPr algn="ctr">
              <a:lnSpc>
                <a:spcPts val="7458"/>
              </a:lnSpc>
            </a:pPr>
            <a:r>
              <a:rPr lang="en-US" sz="5327">
                <a:solidFill>
                  <a:srgbClr val="838A6B"/>
                </a:solidFill>
                <a:latin typeface="210 클레이토이"/>
                <a:ea typeface="210 클레이토이"/>
                <a:cs typeface="210 클레이토이"/>
                <a:sym typeface="210 클레이토이"/>
              </a:rPr>
              <a:t>CAPITAL EXPENDITURE DAN REVENUE EXPENDITURE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
            <a:ext cx="18288000" cy="10287119"/>
          </a:xfrm>
          <a:custGeom>
            <a:avLst/>
            <a:gdLst/>
            <a:ahLst/>
            <a:cxnLst/>
            <a:rect l="l" t="t" r="r" b="b"/>
            <a:pathLst>
              <a:path w="18288000" h="10287119">
                <a:moveTo>
                  <a:pt x="0" y="0"/>
                </a:moveTo>
                <a:lnTo>
                  <a:pt x="18288000" y="0"/>
                </a:lnTo>
                <a:lnTo>
                  <a:pt x="18288000" y="10287119"/>
                </a:lnTo>
                <a:lnTo>
                  <a:pt x="0" y="102871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3727158" y="3757135"/>
            <a:ext cx="10710852" cy="2396440"/>
          </a:xfrm>
          <a:prstGeom prst="rect">
            <a:avLst/>
          </a:prstGeom>
        </p:spPr>
        <p:txBody>
          <a:bodyPr lIns="0" tIns="0" rIns="0" bIns="0" rtlCol="0" anchor="t">
            <a:spAutoFit/>
          </a:bodyPr>
          <a:lstStyle/>
          <a:p>
            <a:pPr algn="ctr">
              <a:lnSpc>
                <a:spcPts val="17280"/>
              </a:lnSpc>
            </a:pPr>
            <a:r>
              <a:rPr lang="en-US" sz="14400" b="1">
                <a:solidFill>
                  <a:srgbClr val="323F4F"/>
                </a:solidFill>
                <a:latin typeface="Poppins Bold"/>
                <a:ea typeface="Poppins Bold"/>
                <a:cs typeface="Poppins Bold"/>
                <a:sym typeface="Poppins Bold"/>
              </a:rPr>
              <a:t>Thank You</a:t>
            </a:r>
          </a:p>
        </p:txBody>
      </p:sp>
      <p:sp>
        <p:nvSpPr>
          <p:cNvPr id="4" name="TextBox 4"/>
          <p:cNvSpPr txBox="1"/>
          <p:nvPr/>
        </p:nvSpPr>
        <p:spPr>
          <a:xfrm>
            <a:off x="6492646" y="5980421"/>
            <a:ext cx="5594006" cy="771525"/>
          </a:xfrm>
          <a:prstGeom prst="rect">
            <a:avLst/>
          </a:prstGeom>
        </p:spPr>
        <p:txBody>
          <a:bodyPr lIns="0" tIns="0" rIns="0" bIns="0" rtlCol="0" anchor="t">
            <a:spAutoFit/>
          </a:bodyPr>
          <a:lstStyle/>
          <a:p>
            <a:pPr algn="ctr">
              <a:lnSpc>
                <a:spcPts val="5759"/>
              </a:lnSpc>
            </a:pPr>
            <a:r>
              <a:rPr lang="en-US" sz="4800" b="1">
                <a:solidFill>
                  <a:srgbClr val="000000"/>
                </a:solidFill>
                <a:latin typeface="Poppins Bold"/>
                <a:ea typeface="Poppins Bold"/>
                <a:cs typeface="Poppins Bold"/>
                <a:sym typeface="Poppins Bold"/>
              </a:rPr>
              <a:t>Any Questions.. ?</a:t>
            </a:r>
          </a:p>
        </p:txBody>
      </p:sp>
      <p:sp>
        <p:nvSpPr>
          <p:cNvPr id="5" name="Freeform 5"/>
          <p:cNvSpPr/>
          <p:nvPr/>
        </p:nvSpPr>
        <p:spPr>
          <a:xfrm>
            <a:off x="3635733" y="1023582"/>
            <a:ext cx="7021773" cy="2534586"/>
          </a:xfrm>
          <a:custGeom>
            <a:avLst/>
            <a:gdLst/>
            <a:ahLst/>
            <a:cxnLst/>
            <a:rect l="l" t="t" r="r" b="b"/>
            <a:pathLst>
              <a:path w="7021773" h="2534586">
                <a:moveTo>
                  <a:pt x="0" y="0"/>
                </a:moveTo>
                <a:lnTo>
                  <a:pt x="7021773" y="0"/>
                </a:lnTo>
                <a:lnTo>
                  <a:pt x="7021773" y="2534586"/>
                </a:lnTo>
                <a:lnTo>
                  <a:pt x="0" y="25345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3327040" y="9746250"/>
            <a:ext cx="4981432" cy="543442"/>
          </a:xfrm>
          <a:custGeom>
            <a:avLst/>
            <a:gdLst/>
            <a:ahLst/>
            <a:cxnLst/>
            <a:rect l="l" t="t" r="r" b="b"/>
            <a:pathLst>
              <a:path w="4981432" h="543442">
                <a:moveTo>
                  <a:pt x="0" y="0"/>
                </a:moveTo>
                <a:lnTo>
                  <a:pt x="4981432" y="0"/>
                </a:lnTo>
                <a:lnTo>
                  <a:pt x="4981432" y="543442"/>
                </a:lnTo>
                <a:lnTo>
                  <a:pt x="0" y="543442"/>
                </a:lnTo>
                <a:lnTo>
                  <a:pt x="0" y="0"/>
                </a:lnTo>
                <a:close/>
              </a:path>
            </a:pathLst>
          </a:custGeom>
          <a:blipFill>
            <a:blip r:embed="rId7"/>
            <a:stretch>
              <a:fillRect l="-279857" t="-1027086" r="-304792" b="-2401329"/>
            </a:stretch>
          </a:blipFill>
        </p:spPr>
      </p:sp>
      <p:grpSp>
        <p:nvGrpSpPr>
          <p:cNvPr id="7" name="Group 7"/>
          <p:cNvGrpSpPr/>
          <p:nvPr/>
        </p:nvGrpSpPr>
        <p:grpSpPr>
          <a:xfrm>
            <a:off x="-28575" y="9738092"/>
            <a:ext cx="13346091" cy="559758"/>
            <a:chOff x="0" y="0"/>
            <a:chExt cx="17794788" cy="746344"/>
          </a:xfrm>
        </p:grpSpPr>
        <p:sp>
          <p:nvSpPr>
            <p:cNvPr id="8" name="Freeform 8"/>
            <p:cNvSpPr/>
            <p:nvPr/>
          </p:nvSpPr>
          <p:spPr>
            <a:xfrm>
              <a:off x="12700" y="12700"/>
              <a:ext cx="17769332" cy="724535"/>
            </a:xfrm>
            <a:custGeom>
              <a:avLst/>
              <a:gdLst/>
              <a:ahLst/>
              <a:cxnLst/>
              <a:rect l="l" t="t" r="r" b="b"/>
              <a:pathLst>
                <a:path w="17769332" h="724535">
                  <a:moveTo>
                    <a:pt x="0" y="0"/>
                  </a:moveTo>
                  <a:lnTo>
                    <a:pt x="17769332" y="0"/>
                  </a:lnTo>
                  <a:lnTo>
                    <a:pt x="17769332" y="724535"/>
                  </a:lnTo>
                  <a:lnTo>
                    <a:pt x="0" y="724535"/>
                  </a:lnTo>
                  <a:close/>
                </a:path>
              </a:pathLst>
            </a:custGeom>
            <a:solidFill>
              <a:srgbClr val="1F3864"/>
            </a:solidFill>
          </p:spPr>
        </p:sp>
        <p:sp>
          <p:nvSpPr>
            <p:cNvPr id="9" name="Freeform 9"/>
            <p:cNvSpPr/>
            <p:nvPr/>
          </p:nvSpPr>
          <p:spPr>
            <a:xfrm>
              <a:off x="0" y="0"/>
              <a:ext cx="17794732" cy="749935"/>
            </a:xfrm>
            <a:custGeom>
              <a:avLst/>
              <a:gdLst/>
              <a:ahLst/>
              <a:cxnLst/>
              <a:rect l="l" t="t" r="r" b="b"/>
              <a:pathLst>
                <a:path w="17794732" h="749935">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id="10" name="TextBox 10"/>
            <p:cNvSpPr txBox="1"/>
            <p:nvPr/>
          </p:nvSpPr>
          <p:spPr>
            <a:xfrm>
              <a:off x="0" y="-19050"/>
              <a:ext cx="17794788" cy="765394"/>
            </a:xfrm>
            <a:prstGeom prst="rect">
              <a:avLst/>
            </a:prstGeom>
          </p:spPr>
          <p:txBody>
            <a:bodyPr lIns="50800" tIns="50800" rIns="50800" bIns="50800" rtlCol="0" anchor="ct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grpSp>
      <p:sp>
        <p:nvSpPr>
          <p:cNvPr id="11" name="TextBox 11"/>
          <p:cNvSpPr txBox="1"/>
          <p:nvPr/>
        </p:nvSpPr>
        <p:spPr>
          <a:xfrm>
            <a:off x="14076446" y="9782425"/>
            <a:ext cx="3097376" cy="425956"/>
          </a:xfrm>
          <a:prstGeom prst="rect">
            <a:avLst/>
          </a:prstGeom>
        </p:spPr>
        <p:txBody>
          <a:bodyPr lIns="0" tIns="0" rIns="0" bIns="0" rtlCol="0" anchor="t">
            <a:spAutoFit/>
          </a:bodyPr>
          <a:lstStyle/>
          <a:p>
            <a:pPr algn="l">
              <a:lnSpc>
                <a:spcPts val="2879"/>
              </a:lnSpc>
            </a:pPr>
            <a:r>
              <a:rPr lang="en-US" sz="2400" b="1">
                <a:solidFill>
                  <a:srgbClr val="FFFFFF"/>
                </a:solidFill>
                <a:latin typeface="Roboto Bold"/>
                <a:ea typeface="Roboto Bold"/>
                <a:cs typeface="Roboto Bold"/>
                <a:sym typeface="Roboto Bold"/>
              </a:rPr>
              <a:t>        darmajaya.ac.id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33" b="-2333"/>
            </a:stretch>
          </a:blipFill>
        </p:spPr>
      </p:sp>
      <p:sp>
        <p:nvSpPr>
          <p:cNvPr id="3" name="Freeform 3"/>
          <p:cNvSpPr/>
          <p:nvPr/>
        </p:nvSpPr>
        <p:spPr>
          <a:xfrm rot="5013978">
            <a:off x="2727089" y="-14043748"/>
            <a:ext cx="11357020" cy="20649126"/>
          </a:xfrm>
          <a:custGeom>
            <a:avLst/>
            <a:gdLst/>
            <a:ahLst/>
            <a:cxnLst/>
            <a:rect l="l" t="t" r="r" b="b"/>
            <a:pathLst>
              <a:path w="11357020" h="20649126">
                <a:moveTo>
                  <a:pt x="0" y="0"/>
                </a:moveTo>
                <a:lnTo>
                  <a:pt x="11357019" y="0"/>
                </a:lnTo>
                <a:lnTo>
                  <a:pt x="11357019" y="20649127"/>
                </a:lnTo>
                <a:lnTo>
                  <a:pt x="0" y="20649127"/>
                </a:lnTo>
                <a:lnTo>
                  <a:pt x="0" y="0"/>
                </a:lnTo>
                <a:close/>
              </a:path>
            </a:pathLst>
          </a:custGeom>
          <a:blipFill>
            <a:blip r:embed="rId3"/>
            <a:stretch>
              <a:fillRect/>
            </a:stretch>
          </a:blipFill>
        </p:spPr>
      </p:sp>
      <p:sp>
        <p:nvSpPr>
          <p:cNvPr id="4" name="Freeform 4"/>
          <p:cNvSpPr/>
          <p:nvPr/>
        </p:nvSpPr>
        <p:spPr>
          <a:xfrm rot="-5774655">
            <a:off x="3915578" y="3060942"/>
            <a:ext cx="11357020" cy="20649126"/>
          </a:xfrm>
          <a:custGeom>
            <a:avLst/>
            <a:gdLst/>
            <a:ahLst/>
            <a:cxnLst/>
            <a:rect l="l" t="t" r="r" b="b"/>
            <a:pathLst>
              <a:path w="11357020" h="20649126">
                <a:moveTo>
                  <a:pt x="0" y="0"/>
                </a:moveTo>
                <a:lnTo>
                  <a:pt x="11357019" y="0"/>
                </a:lnTo>
                <a:lnTo>
                  <a:pt x="11357019" y="20649127"/>
                </a:lnTo>
                <a:lnTo>
                  <a:pt x="0" y="20649127"/>
                </a:lnTo>
                <a:lnTo>
                  <a:pt x="0" y="0"/>
                </a:lnTo>
                <a:close/>
              </a:path>
            </a:pathLst>
          </a:custGeom>
          <a:blipFill>
            <a:blip r:embed="rId3"/>
            <a:stretch>
              <a:fillRect/>
            </a:stretch>
          </a:blipFill>
        </p:spPr>
      </p:sp>
      <p:sp>
        <p:nvSpPr>
          <p:cNvPr id="5" name="Freeform 5"/>
          <p:cNvSpPr/>
          <p:nvPr/>
        </p:nvSpPr>
        <p:spPr>
          <a:xfrm rot="1302440">
            <a:off x="-2126446" y="9376661"/>
            <a:ext cx="6824561" cy="4529027"/>
          </a:xfrm>
          <a:custGeom>
            <a:avLst/>
            <a:gdLst/>
            <a:ahLst/>
            <a:cxnLst/>
            <a:rect l="l" t="t" r="r" b="b"/>
            <a:pathLst>
              <a:path w="6824561" h="4529027">
                <a:moveTo>
                  <a:pt x="0" y="0"/>
                </a:moveTo>
                <a:lnTo>
                  <a:pt x="6824561" y="0"/>
                </a:lnTo>
                <a:lnTo>
                  <a:pt x="6824561" y="4529028"/>
                </a:lnTo>
                <a:lnTo>
                  <a:pt x="0" y="45290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369753">
            <a:off x="-1453270" y="8883266"/>
            <a:ext cx="2546208" cy="5859475"/>
          </a:xfrm>
          <a:custGeom>
            <a:avLst/>
            <a:gdLst/>
            <a:ahLst/>
            <a:cxnLst/>
            <a:rect l="l" t="t" r="r" b="b"/>
            <a:pathLst>
              <a:path w="2546208" h="5859475">
                <a:moveTo>
                  <a:pt x="0" y="0"/>
                </a:moveTo>
                <a:lnTo>
                  <a:pt x="2546209" y="0"/>
                </a:lnTo>
                <a:lnTo>
                  <a:pt x="2546209" y="5859475"/>
                </a:lnTo>
                <a:lnTo>
                  <a:pt x="0" y="58594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1419043">
            <a:off x="14184423" y="-3615849"/>
            <a:ext cx="6149754" cy="4919803"/>
          </a:xfrm>
          <a:custGeom>
            <a:avLst/>
            <a:gdLst/>
            <a:ahLst/>
            <a:cxnLst/>
            <a:rect l="l" t="t" r="r" b="b"/>
            <a:pathLst>
              <a:path w="6149754" h="4919803">
                <a:moveTo>
                  <a:pt x="0" y="0"/>
                </a:moveTo>
                <a:lnTo>
                  <a:pt x="6149754" y="0"/>
                </a:lnTo>
                <a:lnTo>
                  <a:pt x="6149754" y="4919803"/>
                </a:lnTo>
                <a:lnTo>
                  <a:pt x="0" y="49198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2533712" flipV="1">
            <a:off x="17660891" y="-3623900"/>
            <a:ext cx="2546208" cy="5859475"/>
          </a:xfrm>
          <a:custGeom>
            <a:avLst/>
            <a:gdLst/>
            <a:ahLst/>
            <a:cxnLst/>
            <a:rect l="l" t="t" r="r" b="b"/>
            <a:pathLst>
              <a:path w="2546208" h="5859475">
                <a:moveTo>
                  <a:pt x="0" y="5859475"/>
                </a:moveTo>
                <a:lnTo>
                  <a:pt x="2546208" y="5859475"/>
                </a:lnTo>
                <a:lnTo>
                  <a:pt x="2546208" y="0"/>
                </a:lnTo>
                <a:lnTo>
                  <a:pt x="0" y="0"/>
                </a:lnTo>
                <a:lnTo>
                  <a:pt x="0" y="5859475"/>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713988" y="1578748"/>
            <a:ext cx="16860025" cy="6696414"/>
          </a:xfrm>
          <a:prstGeom prst="rect">
            <a:avLst/>
          </a:prstGeom>
        </p:spPr>
        <p:txBody>
          <a:bodyPr lIns="0" tIns="0" rIns="0" bIns="0" rtlCol="0" anchor="t">
            <a:spAutoFit/>
          </a:bodyPr>
          <a:lstStyle/>
          <a:p>
            <a:pPr marL="636235" lvl="1" indent="-318117" algn="just">
              <a:lnSpc>
                <a:spcPts val="4125"/>
              </a:lnSpc>
              <a:buFont typeface="Arial"/>
              <a:buChar char="•"/>
            </a:pPr>
            <a:r>
              <a:rPr lang="en-US" sz="2946" spc="58">
                <a:solidFill>
                  <a:srgbClr val="838A6B"/>
                </a:solidFill>
                <a:latin typeface="Clear Sans"/>
                <a:ea typeface="Clear Sans"/>
                <a:cs typeface="Clear Sans"/>
                <a:sym typeface="Clear Sans"/>
              </a:rPr>
              <a:t>Pajak Penghasilan (PPh) sebagai kewajiban perpajakan bagi individu maupun badan usaha harus dikelola secara strategis untuk memastikan kepatuhan terhadap peraturan perpajakan sekaligus memaksimalkan efisiensi finansial.</a:t>
            </a:r>
          </a:p>
          <a:p>
            <a:pPr algn="just">
              <a:lnSpc>
                <a:spcPts val="4125"/>
              </a:lnSpc>
            </a:pPr>
            <a:endParaRPr lang="en-US" sz="2946" spc="58">
              <a:solidFill>
                <a:srgbClr val="838A6B"/>
              </a:solidFill>
              <a:latin typeface="Clear Sans"/>
              <a:ea typeface="Clear Sans"/>
              <a:cs typeface="Clear Sans"/>
              <a:sym typeface="Clear Sans"/>
            </a:endParaRPr>
          </a:p>
          <a:p>
            <a:pPr marL="636235" lvl="1" indent="-318117" algn="just">
              <a:lnSpc>
                <a:spcPts val="4125"/>
              </a:lnSpc>
              <a:buFont typeface="Arial"/>
              <a:buChar char="•"/>
            </a:pPr>
            <a:r>
              <a:rPr lang="en-US" sz="2946" spc="58">
                <a:solidFill>
                  <a:srgbClr val="838A6B"/>
                </a:solidFill>
                <a:latin typeface="Clear Sans"/>
                <a:ea typeface="Clear Sans"/>
                <a:cs typeface="Clear Sans"/>
                <a:sym typeface="Clear Sans"/>
              </a:rPr>
              <a:t>Perencanaan pajak (tax planning) bertujuan untuk mengelola beban pajak secara legal dan etis, sehingga tidak hanya memberikan manfaat ekonomi bagi wajib pajak, tetapi juga mendukung terciptanya keadilan dan transparansi dalam sistem perpajakan </a:t>
            </a:r>
          </a:p>
          <a:p>
            <a:pPr algn="just">
              <a:lnSpc>
                <a:spcPts val="4125"/>
              </a:lnSpc>
            </a:pPr>
            <a:endParaRPr lang="en-US" sz="2946" spc="58">
              <a:solidFill>
                <a:srgbClr val="838A6B"/>
              </a:solidFill>
              <a:latin typeface="Clear Sans"/>
              <a:ea typeface="Clear Sans"/>
              <a:cs typeface="Clear Sans"/>
              <a:sym typeface="Clear Sans"/>
            </a:endParaRPr>
          </a:p>
          <a:p>
            <a:pPr marL="636235" lvl="1" indent="-318117" algn="just">
              <a:lnSpc>
                <a:spcPts val="4125"/>
              </a:lnSpc>
              <a:buFont typeface="Arial"/>
              <a:buChar char="•"/>
            </a:pPr>
            <a:r>
              <a:rPr lang="en-US" sz="2946" spc="58">
                <a:solidFill>
                  <a:srgbClr val="838A6B"/>
                </a:solidFill>
                <a:latin typeface="Clear Sans"/>
                <a:ea typeface="Clear Sans"/>
                <a:cs typeface="Clear Sans"/>
                <a:sym typeface="Clear Sans"/>
              </a:rPr>
              <a:t>Pendekatan perencanaan pajak yang tepat memerlukan pemahaman mendalam tentang regulasi perpajakan yang berlaku, seperti tarif, insentif, dan prosedur pelaporan. Selain itu, analisis terhadap struktur bisnis dan pola penghasilan juga menjadi elemen kunci dalam menyusun strategi pajak yang efektif.</a:t>
            </a:r>
          </a:p>
          <a:p>
            <a:pPr algn="just">
              <a:lnSpc>
                <a:spcPts val="4125"/>
              </a:lnSpc>
            </a:pPr>
            <a:endParaRPr lang="en-US" sz="2946" spc="58">
              <a:solidFill>
                <a:srgbClr val="838A6B"/>
              </a:solidFill>
              <a:latin typeface="Clear Sans"/>
              <a:ea typeface="Clear Sans"/>
              <a:cs typeface="Clear Sans"/>
              <a:sym typeface="Clear Sans"/>
            </a:endParaRPr>
          </a:p>
        </p:txBody>
      </p:sp>
      <p:grpSp>
        <p:nvGrpSpPr>
          <p:cNvPr id="10" name="Group 10"/>
          <p:cNvGrpSpPr/>
          <p:nvPr/>
        </p:nvGrpSpPr>
        <p:grpSpPr>
          <a:xfrm>
            <a:off x="-28575" y="9738092"/>
            <a:ext cx="13346091" cy="559758"/>
            <a:chOff x="0" y="0"/>
            <a:chExt cx="17794788" cy="746344"/>
          </a:xfrm>
        </p:grpSpPr>
        <p:sp>
          <p:nvSpPr>
            <p:cNvPr id="11" name="Freeform 11"/>
            <p:cNvSpPr/>
            <p:nvPr/>
          </p:nvSpPr>
          <p:spPr>
            <a:xfrm>
              <a:off x="12700" y="12700"/>
              <a:ext cx="17769332" cy="724535"/>
            </a:xfrm>
            <a:custGeom>
              <a:avLst/>
              <a:gdLst/>
              <a:ahLst/>
              <a:cxnLst/>
              <a:rect l="l" t="t" r="r" b="b"/>
              <a:pathLst>
                <a:path w="17769332" h="724535">
                  <a:moveTo>
                    <a:pt x="0" y="0"/>
                  </a:moveTo>
                  <a:lnTo>
                    <a:pt x="17769332" y="0"/>
                  </a:lnTo>
                  <a:lnTo>
                    <a:pt x="17769332" y="724535"/>
                  </a:lnTo>
                  <a:lnTo>
                    <a:pt x="0" y="724535"/>
                  </a:lnTo>
                  <a:close/>
                </a:path>
              </a:pathLst>
            </a:custGeom>
            <a:solidFill>
              <a:srgbClr val="1F3864"/>
            </a:solidFill>
          </p:spPr>
        </p:sp>
        <p:sp>
          <p:nvSpPr>
            <p:cNvPr id="12" name="Freeform 12"/>
            <p:cNvSpPr/>
            <p:nvPr/>
          </p:nvSpPr>
          <p:spPr>
            <a:xfrm>
              <a:off x="0" y="0"/>
              <a:ext cx="17794732" cy="749935"/>
            </a:xfrm>
            <a:custGeom>
              <a:avLst/>
              <a:gdLst/>
              <a:ahLst/>
              <a:cxnLst/>
              <a:rect l="l" t="t" r="r" b="b"/>
              <a:pathLst>
                <a:path w="17794732" h="749935">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id="13" name="TextBox 13"/>
            <p:cNvSpPr txBox="1"/>
            <p:nvPr/>
          </p:nvSpPr>
          <p:spPr>
            <a:xfrm>
              <a:off x="0" y="-9525"/>
              <a:ext cx="17794788" cy="755869"/>
            </a:xfrm>
            <a:prstGeom prst="rect">
              <a:avLst/>
            </a:prstGeom>
          </p:spPr>
          <p:txBody>
            <a:bodyPr lIns="50800" tIns="50800" rIns="50800" bIns="50800" rtlCol="0" anchor="ctr"/>
            <a:lstStyle/>
            <a:p>
              <a:pPr algn="l">
                <a:lnSpc>
                  <a:spcPts val="2879"/>
                </a:lnSpc>
              </a:pPr>
              <a:r>
                <a:rPr lang="en-US" sz="2400">
                  <a:solidFill>
                    <a:srgbClr val="FFFFFF"/>
                  </a:solidFill>
                  <a:latin typeface="Arimo"/>
                  <a:ea typeface="Arimo"/>
                  <a:cs typeface="Arimo"/>
                  <a:sym typeface="Arimo"/>
                </a:rPr>
                <a:t>Accounting Department - Informatics and Business Institute of Darmajaya, Lampung, Indonesia</a:t>
              </a:r>
            </a:p>
          </p:txBody>
        </p:sp>
      </p:grpSp>
      <p:sp>
        <p:nvSpPr>
          <p:cNvPr id="14" name="Freeform 14"/>
          <p:cNvSpPr/>
          <p:nvPr/>
        </p:nvSpPr>
        <p:spPr>
          <a:xfrm>
            <a:off x="13327039" y="9746250"/>
            <a:ext cx="4981432" cy="543442"/>
          </a:xfrm>
          <a:custGeom>
            <a:avLst/>
            <a:gdLst/>
            <a:ahLst/>
            <a:cxnLst/>
            <a:rect l="l" t="t" r="r" b="b"/>
            <a:pathLst>
              <a:path w="4981432" h="543442">
                <a:moveTo>
                  <a:pt x="0" y="0"/>
                </a:moveTo>
                <a:lnTo>
                  <a:pt x="4981433" y="0"/>
                </a:lnTo>
                <a:lnTo>
                  <a:pt x="4981433" y="543442"/>
                </a:lnTo>
                <a:lnTo>
                  <a:pt x="0" y="543442"/>
                </a:lnTo>
                <a:lnTo>
                  <a:pt x="0" y="0"/>
                </a:lnTo>
                <a:close/>
              </a:path>
            </a:pathLst>
          </a:custGeom>
          <a:blipFill>
            <a:blip r:embed="rId10"/>
            <a:stretch>
              <a:fillRect l="-279857" t="-1027086" r="-304792" b="-2401329"/>
            </a:stretch>
          </a:blipFill>
        </p:spPr>
      </p:sp>
      <p:sp>
        <p:nvSpPr>
          <p:cNvPr id="15" name="TextBox 15"/>
          <p:cNvSpPr txBox="1"/>
          <p:nvPr/>
        </p:nvSpPr>
        <p:spPr>
          <a:xfrm>
            <a:off x="14711077" y="9782425"/>
            <a:ext cx="2404878" cy="425956"/>
          </a:xfrm>
          <a:prstGeom prst="rect">
            <a:avLst/>
          </a:prstGeom>
        </p:spPr>
        <p:txBody>
          <a:bodyPr lIns="0" tIns="0" rIns="0" bIns="0" rtlCol="0" anchor="t">
            <a:spAutoFit/>
          </a:bodyPr>
          <a:lstStyle/>
          <a:p>
            <a:pPr algn="l">
              <a:lnSpc>
                <a:spcPts val="2879"/>
              </a:lnSpc>
            </a:pPr>
            <a:r>
              <a:rPr lang="en-US" sz="2400" b="1">
                <a:solidFill>
                  <a:srgbClr val="FFFFFF"/>
                </a:solidFill>
                <a:latin typeface="Roboto Bold"/>
                <a:ea typeface="Roboto Bold"/>
                <a:cs typeface="Roboto Bold"/>
                <a:sym typeface="Roboto Bold"/>
              </a:rPr>
              <a:t>darmajaya.ac.id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33" b="-2333"/>
            </a:stretch>
          </a:blipFill>
        </p:spPr>
      </p:sp>
      <p:sp>
        <p:nvSpPr>
          <p:cNvPr id="3" name="Freeform 3"/>
          <p:cNvSpPr/>
          <p:nvPr/>
        </p:nvSpPr>
        <p:spPr>
          <a:xfrm rot="5013978">
            <a:off x="2727089" y="-14043748"/>
            <a:ext cx="11357020" cy="20649126"/>
          </a:xfrm>
          <a:custGeom>
            <a:avLst/>
            <a:gdLst/>
            <a:ahLst/>
            <a:cxnLst/>
            <a:rect l="l" t="t" r="r" b="b"/>
            <a:pathLst>
              <a:path w="11357020" h="20649126">
                <a:moveTo>
                  <a:pt x="0" y="0"/>
                </a:moveTo>
                <a:lnTo>
                  <a:pt x="11357019" y="0"/>
                </a:lnTo>
                <a:lnTo>
                  <a:pt x="11357019" y="20649127"/>
                </a:lnTo>
                <a:lnTo>
                  <a:pt x="0" y="20649127"/>
                </a:lnTo>
                <a:lnTo>
                  <a:pt x="0" y="0"/>
                </a:lnTo>
                <a:close/>
              </a:path>
            </a:pathLst>
          </a:custGeom>
          <a:blipFill>
            <a:blip r:embed="rId3"/>
            <a:stretch>
              <a:fillRect/>
            </a:stretch>
          </a:blipFill>
        </p:spPr>
      </p:sp>
      <p:sp>
        <p:nvSpPr>
          <p:cNvPr id="4" name="Freeform 4"/>
          <p:cNvSpPr/>
          <p:nvPr/>
        </p:nvSpPr>
        <p:spPr>
          <a:xfrm rot="-5774655">
            <a:off x="3915578" y="3060942"/>
            <a:ext cx="11357020" cy="20649126"/>
          </a:xfrm>
          <a:custGeom>
            <a:avLst/>
            <a:gdLst/>
            <a:ahLst/>
            <a:cxnLst/>
            <a:rect l="l" t="t" r="r" b="b"/>
            <a:pathLst>
              <a:path w="11357020" h="20649126">
                <a:moveTo>
                  <a:pt x="0" y="0"/>
                </a:moveTo>
                <a:lnTo>
                  <a:pt x="11357019" y="0"/>
                </a:lnTo>
                <a:lnTo>
                  <a:pt x="11357019" y="20649127"/>
                </a:lnTo>
                <a:lnTo>
                  <a:pt x="0" y="20649127"/>
                </a:lnTo>
                <a:lnTo>
                  <a:pt x="0" y="0"/>
                </a:lnTo>
                <a:close/>
              </a:path>
            </a:pathLst>
          </a:custGeom>
          <a:blipFill>
            <a:blip r:embed="rId3"/>
            <a:stretch>
              <a:fillRect/>
            </a:stretch>
          </a:blipFill>
        </p:spPr>
      </p:sp>
      <p:sp>
        <p:nvSpPr>
          <p:cNvPr id="5" name="Freeform 5"/>
          <p:cNvSpPr/>
          <p:nvPr/>
        </p:nvSpPr>
        <p:spPr>
          <a:xfrm rot="1302440">
            <a:off x="-2126446" y="9376661"/>
            <a:ext cx="6824561" cy="4529027"/>
          </a:xfrm>
          <a:custGeom>
            <a:avLst/>
            <a:gdLst/>
            <a:ahLst/>
            <a:cxnLst/>
            <a:rect l="l" t="t" r="r" b="b"/>
            <a:pathLst>
              <a:path w="6824561" h="4529027">
                <a:moveTo>
                  <a:pt x="0" y="0"/>
                </a:moveTo>
                <a:lnTo>
                  <a:pt x="6824561" y="0"/>
                </a:lnTo>
                <a:lnTo>
                  <a:pt x="6824561" y="4529028"/>
                </a:lnTo>
                <a:lnTo>
                  <a:pt x="0" y="45290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369753">
            <a:off x="-1453270" y="8883266"/>
            <a:ext cx="2546208" cy="5859475"/>
          </a:xfrm>
          <a:custGeom>
            <a:avLst/>
            <a:gdLst/>
            <a:ahLst/>
            <a:cxnLst/>
            <a:rect l="l" t="t" r="r" b="b"/>
            <a:pathLst>
              <a:path w="2546208" h="5859475">
                <a:moveTo>
                  <a:pt x="0" y="0"/>
                </a:moveTo>
                <a:lnTo>
                  <a:pt x="2546209" y="0"/>
                </a:lnTo>
                <a:lnTo>
                  <a:pt x="2546209" y="5859475"/>
                </a:lnTo>
                <a:lnTo>
                  <a:pt x="0" y="58594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1419043">
            <a:off x="14184423" y="-3615849"/>
            <a:ext cx="6149754" cy="4919803"/>
          </a:xfrm>
          <a:custGeom>
            <a:avLst/>
            <a:gdLst/>
            <a:ahLst/>
            <a:cxnLst/>
            <a:rect l="l" t="t" r="r" b="b"/>
            <a:pathLst>
              <a:path w="6149754" h="4919803">
                <a:moveTo>
                  <a:pt x="0" y="0"/>
                </a:moveTo>
                <a:lnTo>
                  <a:pt x="6149754" y="0"/>
                </a:lnTo>
                <a:lnTo>
                  <a:pt x="6149754" y="4919803"/>
                </a:lnTo>
                <a:lnTo>
                  <a:pt x="0" y="49198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2533712" flipV="1">
            <a:off x="17660891" y="-3623900"/>
            <a:ext cx="2546208" cy="5859475"/>
          </a:xfrm>
          <a:custGeom>
            <a:avLst/>
            <a:gdLst/>
            <a:ahLst/>
            <a:cxnLst/>
            <a:rect l="l" t="t" r="r" b="b"/>
            <a:pathLst>
              <a:path w="2546208" h="5859475">
                <a:moveTo>
                  <a:pt x="0" y="5859475"/>
                </a:moveTo>
                <a:lnTo>
                  <a:pt x="2546208" y="5859475"/>
                </a:lnTo>
                <a:lnTo>
                  <a:pt x="2546208" y="0"/>
                </a:lnTo>
                <a:lnTo>
                  <a:pt x="0" y="0"/>
                </a:lnTo>
                <a:lnTo>
                  <a:pt x="0" y="5859475"/>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353220" y="865915"/>
            <a:ext cx="16708812" cy="1464944"/>
          </a:xfrm>
          <a:prstGeom prst="rect">
            <a:avLst/>
          </a:prstGeom>
        </p:spPr>
        <p:txBody>
          <a:bodyPr lIns="0" tIns="0" rIns="0" bIns="0" rtlCol="0" anchor="t">
            <a:spAutoFit/>
          </a:bodyPr>
          <a:lstStyle/>
          <a:p>
            <a:pPr algn="ctr">
              <a:lnSpc>
                <a:spcPts val="5880"/>
              </a:lnSpc>
            </a:pPr>
            <a:r>
              <a:rPr lang="en-US" sz="4200">
                <a:solidFill>
                  <a:srgbClr val="838A6B"/>
                </a:solidFill>
                <a:latin typeface="210 클레이토이"/>
                <a:ea typeface="210 클레이토이"/>
                <a:cs typeface="210 클레이토이"/>
                <a:sym typeface="210 클레이토이"/>
              </a:rPr>
              <a:t>PERENCANAAN PAJAK DENGAN PENGELOMPOKKAN JENIS PENGHASILAN UNTUK MENGHITUNG ANGSURAN MASA PPH PASAL 25</a:t>
            </a:r>
          </a:p>
        </p:txBody>
      </p:sp>
      <p:sp>
        <p:nvSpPr>
          <p:cNvPr id="10" name="TextBox 10"/>
          <p:cNvSpPr txBox="1"/>
          <p:nvPr/>
        </p:nvSpPr>
        <p:spPr>
          <a:xfrm>
            <a:off x="1594973" y="3084802"/>
            <a:ext cx="6616454" cy="4180304"/>
          </a:xfrm>
          <a:prstGeom prst="rect">
            <a:avLst/>
          </a:prstGeom>
        </p:spPr>
        <p:txBody>
          <a:bodyPr lIns="0" tIns="0" rIns="0" bIns="0" rtlCol="0" anchor="t">
            <a:spAutoFit/>
          </a:bodyPr>
          <a:lstStyle/>
          <a:p>
            <a:pPr marL="738619" lvl="1" indent="-369310" algn="just">
              <a:lnSpc>
                <a:spcPts val="4789"/>
              </a:lnSpc>
              <a:buFont typeface="Arial"/>
              <a:buChar char="•"/>
            </a:pPr>
            <a:r>
              <a:rPr lang="en-US" sz="3421">
                <a:solidFill>
                  <a:srgbClr val="838A6B"/>
                </a:solidFill>
                <a:latin typeface="Clear Sans"/>
                <a:ea typeface="Clear Sans"/>
                <a:cs typeface="Clear Sans"/>
                <a:sym typeface="Clear Sans"/>
              </a:rPr>
              <a:t>Salah satu aspek penting dalam perencanaan pajak adalah pengelompokkan jenis penghasilan, yang berperan signifikan dalam menghitung angsuran masa Pajak Penghasilan (PPh) Pasal 25.</a:t>
            </a:r>
          </a:p>
        </p:txBody>
      </p:sp>
      <p:sp>
        <p:nvSpPr>
          <p:cNvPr id="11" name="TextBox 11"/>
          <p:cNvSpPr txBox="1"/>
          <p:nvPr/>
        </p:nvSpPr>
        <p:spPr>
          <a:xfrm>
            <a:off x="9144000" y="3084802"/>
            <a:ext cx="7209937" cy="4780379"/>
          </a:xfrm>
          <a:prstGeom prst="rect">
            <a:avLst/>
          </a:prstGeom>
        </p:spPr>
        <p:txBody>
          <a:bodyPr lIns="0" tIns="0" rIns="0" bIns="0" rtlCol="0" anchor="t">
            <a:spAutoFit/>
          </a:bodyPr>
          <a:lstStyle/>
          <a:p>
            <a:pPr marL="738619" lvl="1" indent="-369310" algn="just">
              <a:lnSpc>
                <a:spcPts val="4789"/>
              </a:lnSpc>
              <a:buFont typeface="Arial"/>
              <a:buChar char="•"/>
            </a:pPr>
            <a:r>
              <a:rPr lang="en-US" sz="3421">
                <a:solidFill>
                  <a:srgbClr val="838A6B"/>
                </a:solidFill>
                <a:latin typeface="Clear Sans"/>
                <a:ea typeface="Clear Sans"/>
                <a:cs typeface="Clear Sans"/>
                <a:sym typeface="Clear Sans"/>
              </a:rPr>
              <a:t>Dengan pengelompokkan yang tepat, wajib pajak dapat memastikan perhitungan angsuran yang akurat, sehingga mendukung kelancaran arus kas sekaligus meminimalkan risiko kesalahan administratif maupun denda perpajakan.</a:t>
            </a:r>
          </a:p>
        </p:txBody>
      </p:sp>
      <p:grpSp>
        <p:nvGrpSpPr>
          <p:cNvPr id="12" name="Group 12"/>
          <p:cNvGrpSpPr/>
          <p:nvPr/>
        </p:nvGrpSpPr>
        <p:grpSpPr>
          <a:xfrm>
            <a:off x="-28575" y="9738092"/>
            <a:ext cx="13346091" cy="559758"/>
            <a:chOff x="0" y="0"/>
            <a:chExt cx="17794788" cy="746344"/>
          </a:xfrm>
        </p:grpSpPr>
        <p:sp>
          <p:nvSpPr>
            <p:cNvPr id="13" name="Freeform 13"/>
            <p:cNvSpPr/>
            <p:nvPr/>
          </p:nvSpPr>
          <p:spPr>
            <a:xfrm>
              <a:off x="12700" y="12700"/>
              <a:ext cx="17769332" cy="724535"/>
            </a:xfrm>
            <a:custGeom>
              <a:avLst/>
              <a:gdLst/>
              <a:ahLst/>
              <a:cxnLst/>
              <a:rect l="l" t="t" r="r" b="b"/>
              <a:pathLst>
                <a:path w="17769332" h="724535">
                  <a:moveTo>
                    <a:pt x="0" y="0"/>
                  </a:moveTo>
                  <a:lnTo>
                    <a:pt x="17769332" y="0"/>
                  </a:lnTo>
                  <a:lnTo>
                    <a:pt x="17769332" y="724535"/>
                  </a:lnTo>
                  <a:lnTo>
                    <a:pt x="0" y="724535"/>
                  </a:lnTo>
                  <a:close/>
                </a:path>
              </a:pathLst>
            </a:custGeom>
            <a:solidFill>
              <a:srgbClr val="1F3864"/>
            </a:solidFill>
          </p:spPr>
        </p:sp>
        <p:sp>
          <p:nvSpPr>
            <p:cNvPr id="14" name="Freeform 14"/>
            <p:cNvSpPr/>
            <p:nvPr/>
          </p:nvSpPr>
          <p:spPr>
            <a:xfrm>
              <a:off x="0" y="0"/>
              <a:ext cx="17794732" cy="749935"/>
            </a:xfrm>
            <a:custGeom>
              <a:avLst/>
              <a:gdLst/>
              <a:ahLst/>
              <a:cxnLst/>
              <a:rect l="l" t="t" r="r" b="b"/>
              <a:pathLst>
                <a:path w="17794732" h="749935">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id="15" name="TextBox 15"/>
            <p:cNvSpPr txBox="1"/>
            <p:nvPr/>
          </p:nvSpPr>
          <p:spPr>
            <a:xfrm>
              <a:off x="0" y="-9525"/>
              <a:ext cx="17794788" cy="755869"/>
            </a:xfrm>
            <a:prstGeom prst="rect">
              <a:avLst/>
            </a:prstGeom>
          </p:spPr>
          <p:txBody>
            <a:bodyPr lIns="50800" tIns="50800" rIns="50800" bIns="50800" rtlCol="0" anchor="ctr"/>
            <a:lstStyle/>
            <a:p>
              <a:pPr algn="l">
                <a:lnSpc>
                  <a:spcPts val="2879"/>
                </a:lnSpc>
              </a:pPr>
              <a:r>
                <a:rPr lang="en-US" sz="2400">
                  <a:solidFill>
                    <a:srgbClr val="FFFFFF"/>
                  </a:solidFill>
                  <a:latin typeface="Arimo"/>
                  <a:ea typeface="Arimo"/>
                  <a:cs typeface="Arimo"/>
                  <a:sym typeface="Arimo"/>
                </a:rPr>
                <a:t>Accounting Department - Informatics and Business Institute of Darmajaya, Lampung, Indonesia</a:t>
              </a:r>
            </a:p>
          </p:txBody>
        </p:sp>
      </p:grpSp>
      <p:sp>
        <p:nvSpPr>
          <p:cNvPr id="16" name="Freeform 16"/>
          <p:cNvSpPr/>
          <p:nvPr/>
        </p:nvSpPr>
        <p:spPr>
          <a:xfrm>
            <a:off x="13327039" y="9746250"/>
            <a:ext cx="4981432" cy="543442"/>
          </a:xfrm>
          <a:custGeom>
            <a:avLst/>
            <a:gdLst/>
            <a:ahLst/>
            <a:cxnLst/>
            <a:rect l="l" t="t" r="r" b="b"/>
            <a:pathLst>
              <a:path w="4981432" h="543442">
                <a:moveTo>
                  <a:pt x="0" y="0"/>
                </a:moveTo>
                <a:lnTo>
                  <a:pt x="4981433" y="0"/>
                </a:lnTo>
                <a:lnTo>
                  <a:pt x="4981433" y="543442"/>
                </a:lnTo>
                <a:lnTo>
                  <a:pt x="0" y="543442"/>
                </a:lnTo>
                <a:lnTo>
                  <a:pt x="0" y="0"/>
                </a:lnTo>
                <a:close/>
              </a:path>
            </a:pathLst>
          </a:custGeom>
          <a:blipFill>
            <a:blip r:embed="rId10"/>
            <a:stretch>
              <a:fillRect l="-279857" t="-1027086" r="-304792" b="-2401329"/>
            </a:stretch>
          </a:blipFill>
        </p:spPr>
      </p:sp>
      <p:sp>
        <p:nvSpPr>
          <p:cNvPr id="17" name="TextBox 17"/>
          <p:cNvSpPr txBox="1"/>
          <p:nvPr/>
        </p:nvSpPr>
        <p:spPr>
          <a:xfrm>
            <a:off x="14711077" y="9782425"/>
            <a:ext cx="2404878" cy="425956"/>
          </a:xfrm>
          <a:prstGeom prst="rect">
            <a:avLst/>
          </a:prstGeom>
        </p:spPr>
        <p:txBody>
          <a:bodyPr lIns="0" tIns="0" rIns="0" bIns="0" rtlCol="0" anchor="t">
            <a:spAutoFit/>
          </a:bodyPr>
          <a:lstStyle/>
          <a:p>
            <a:pPr algn="l">
              <a:lnSpc>
                <a:spcPts val="2879"/>
              </a:lnSpc>
            </a:pPr>
            <a:r>
              <a:rPr lang="en-US" sz="2400" b="1">
                <a:solidFill>
                  <a:srgbClr val="FFFFFF"/>
                </a:solidFill>
                <a:latin typeface="Roboto Bold"/>
                <a:ea typeface="Roboto Bold"/>
                <a:cs typeface="Roboto Bold"/>
                <a:sym typeface="Roboto Bold"/>
              </a:rPr>
              <a:t>darmajaya.ac.id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33" b="-2333"/>
            </a:stretch>
          </a:blipFill>
        </p:spPr>
      </p:sp>
      <p:sp>
        <p:nvSpPr>
          <p:cNvPr id="3" name="Freeform 3"/>
          <p:cNvSpPr/>
          <p:nvPr/>
        </p:nvSpPr>
        <p:spPr>
          <a:xfrm rot="5013978">
            <a:off x="2727089" y="-14043748"/>
            <a:ext cx="11357020" cy="20649126"/>
          </a:xfrm>
          <a:custGeom>
            <a:avLst/>
            <a:gdLst/>
            <a:ahLst/>
            <a:cxnLst/>
            <a:rect l="l" t="t" r="r" b="b"/>
            <a:pathLst>
              <a:path w="11357020" h="20649126">
                <a:moveTo>
                  <a:pt x="0" y="0"/>
                </a:moveTo>
                <a:lnTo>
                  <a:pt x="11357019" y="0"/>
                </a:lnTo>
                <a:lnTo>
                  <a:pt x="11357019" y="20649127"/>
                </a:lnTo>
                <a:lnTo>
                  <a:pt x="0" y="20649127"/>
                </a:lnTo>
                <a:lnTo>
                  <a:pt x="0" y="0"/>
                </a:lnTo>
                <a:close/>
              </a:path>
            </a:pathLst>
          </a:custGeom>
          <a:blipFill>
            <a:blip r:embed="rId3"/>
            <a:stretch>
              <a:fillRect/>
            </a:stretch>
          </a:blipFill>
        </p:spPr>
      </p:sp>
      <p:sp>
        <p:nvSpPr>
          <p:cNvPr id="4" name="Freeform 4"/>
          <p:cNvSpPr/>
          <p:nvPr/>
        </p:nvSpPr>
        <p:spPr>
          <a:xfrm rot="-5774655">
            <a:off x="3915578" y="3060942"/>
            <a:ext cx="11357020" cy="20649126"/>
          </a:xfrm>
          <a:custGeom>
            <a:avLst/>
            <a:gdLst/>
            <a:ahLst/>
            <a:cxnLst/>
            <a:rect l="l" t="t" r="r" b="b"/>
            <a:pathLst>
              <a:path w="11357020" h="20649126">
                <a:moveTo>
                  <a:pt x="0" y="0"/>
                </a:moveTo>
                <a:lnTo>
                  <a:pt x="11357019" y="0"/>
                </a:lnTo>
                <a:lnTo>
                  <a:pt x="11357019" y="20649127"/>
                </a:lnTo>
                <a:lnTo>
                  <a:pt x="0" y="20649127"/>
                </a:lnTo>
                <a:lnTo>
                  <a:pt x="0" y="0"/>
                </a:lnTo>
                <a:close/>
              </a:path>
            </a:pathLst>
          </a:custGeom>
          <a:blipFill>
            <a:blip r:embed="rId3"/>
            <a:stretch>
              <a:fillRect/>
            </a:stretch>
          </a:blipFill>
        </p:spPr>
      </p:sp>
      <p:sp>
        <p:nvSpPr>
          <p:cNvPr id="5" name="Freeform 5"/>
          <p:cNvSpPr/>
          <p:nvPr/>
        </p:nvSpPr>
        <p:spPr>
          <a:xfrm rot="1302440">
            <a:off x="-2126446" y="9376661"/>
            <a:ext cx="6824561" cy="4529027"/>
          </a:xfrm>
          <a:custGeom>
            <a:avLst/>
            <a:gdLst/>
            <a:ahLst/>
            <a:cxnLst/>
            <a:rect l="l" t="t" r="r" b="b"/>
            <a:pathLst>
              <a:path w="6824561" h="4529027">
                <a:moveTo>
                  <a:pt x="0" y="0"/>
                </a:moveTo>
                <a:lnTo>
                  <a:pt x="6824561" y="0"/>
                </a:lnTo>
                <a:lnTo>
                  <a:pt x="6824561" y="4529028"/>
                </a:lnTo>
                <a:lnTo>
                  <a:pt x="0" y="45290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369753">
            <a:off x="-1453270" y="8883266"/>
            <a:ext cx="2546208" cy="5859475"/>
          </a:xfrm>
          <a:custGeom>
            <a:avLst/>
            <a:gdLst/>
            <a:ahLst/>
            <a:cxnLst/>
            <a:rect l="l" t="t" r="r" b="b"/>
            <a:pathLst>
              <a:path w="2546208" h="5859475">
                <a:moveTo>
                  <a:pt x="0" y="0"/>
                </a:moveTo>
                <a:lnTo>
                  <a:pt x="2546209" y="0"/>
                </a:lnTo>
                <a:lnTo>
                  <a:pt x="2546209" y="5859475"/>
                </a:lnTo>
                <a:lnTo>
                  <a:pt x="0" y="58594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1419043">
            <a:off x="14184423" y="-3615849"/>
            <a:ext cx="6149754" cy="4919803"/>
          </a:xfrm>
          <a:custGeom>
            <a:avLst/>
            <a:gdLst/>
            <a:ahLst/>
            <a:cxnLst/>
            <a:rect l="l" t="t" r="r" b="b"/>
            <a:pathLst>
              <a:path w="6149754" h="4919803">
                <a:moveTo>
                  <a:pt x="0" y="0"/>
                </a:moveTo>
                <a:lnTo>
                  <a:pt x="6149754" y="0"/>
                </a:lnTo>
                <a:lnTo>
                  <a:pt x="6149754" y="4919803"/>
                </a:lnTo>
                <a:lnTo>
                  <a:pt x="0" y="49198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2533712" flipV="1">
            <a:off x="17660891" y="-3623900"/>
            <a:ext cx="2546208" cy="5859475"/>
          </a:xfrm>
          <a:custGeom>
            <a:avLst/>
            <a:gdLst/>
            <a:ahLst/>
            <a:cxnLst/>
            <a:rect l="l" t="t" r="r" b="b"/>
            <a:pathLst>
              <a:path w="2546208" h="5859475">
                <a:moveTo>
                  <a:pt x="0" y="5859475"/>
                </a:moveTo>
                <a:lnTo>
                  <a:pt x="2546208" y="5859475"/>
                </a:lnTo>
                <a:lnTo>
                  <a:pt x="2546208" y="0"/>
                </a:lnTo>
                <a:lnTo>
                  <a:pt x="0" y="0"/>
                </a:lnTo>
                <a:lnTo>
                  <a:pt x="0" y="5859475"/>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9" name="Group 9"/>
          <p:cNvGrpSpPr/>
          <p:nvPr/>
        </p:nvGrpSpPr>
        <p:grpSpPr>
          <a:xfrm>
            <a:off x="1973456" y="2100263"/>
            <a:ext cx="14341087" cy="1603883"/>
            <a:chOff x="0" y="0"/>
            <a:chExt cx="3777076" cy="422422"/>
          </a:xfrm>
        </p:grpSpPr>
        <p:sp>
          <p:nvSpPr>
            <p:cNvPr id="10" name="Freeform 10"/>
            <p:cNvSpPr/>
            <p:nvPr/>
          </p:nvSpPr>
          <p:spPr>
            <a:xfrm>
              <a:off x="0" y="0"/>
              <a:ext cx="3777076" cy="422422"/>
            </a:xfrm>
            <a:custGeom>
              <a:avLst/>
              <a:gdLst/>
              <a:ahLst/>
              <a:cxnLst/>
              <a:rect l="l" t="t" r="r" b="b"/>
              <a:pathLst>
                <a:path w="3777076" h="422422">
                  <a:moveTo>
                    <a:pt x="3573876" y="0"/>
                  </a:moveTo>
                  <a:cubicBezTo>
                    <a:pt x="3686101" y="0"/>
                    <a:pt x="3777076" y="94562"/>
                    <a:pt x="3777076" y="211211"/>
                  </a:cubicBezTo>
                  <a:cubicBezTo>
                    <a:pt x="3777076" y="327859"/>
                    <a:pt x="3686101" y="422422"/>
                    <a:pt x="3573876" y="422422"/>
                  </a:cubicBezTo>
                  <a:lnTo>
                    <a:pt x="203200" y="422422"/>
                  </a:lnTo>
                  <a:cubicBezTo>
                    <a:pt x="90976" y="422422"/>
                    <a:pt x="0" y="327859"/>
                    <a:pt x="0" y="211211"/>
                  </a:cubicBezTo>
                  <a:cubicBezTo>
                    <a:pt x="0" y="94562"/>
                    <a:pt x="90976" y="0"/>
                    <a:pt x="203200" y="0"/>
                  </a:cubicBezTo>
                  <a:close/>
                </a:path>
              </a:pathLst>
            </a:custGeom>
            <a:solidFill>
              <a:srgbClr val="838A6B"/>
            </a:solidFill>
          </p:spPr>
        </p:sp>
        <p:sp>
          <p:nvSpPr>
            <p:cNvPr id="11" name="TextBox 11"/>
            <p:cNvSpPr txBox="1"/>
            <p:nvPr/>
          </p:nvSpPr>
          <p:spPr>
            <a:xfrm>
              <a:off x="0" y="-9525"/>
              <a:ext cx="3777076" cy="431947"/>
            </a:xfrm>
            <a:prstGeom prst="rect">
              <a:avLst/>
            </a:prstGeom>
          </p:spPr>
          <p:txBody>
            <a:bodyPr lIns="50800" tIns="50800" rIns="50800" bIns="50800" rtlCol="0" anchor="ctr"/>
            <a:lstStyle/>
            <a:p>
              <a:pPr algn="ctr">
                <a:lnSpc>
                  <a:spcPts val="2879"/>
                </a:lnSpc>
              </a:pPr>
              <a:endParaRPr/>
            </a:p>
          </p:txBody>
        </p:sp>
      </p:grpSp>
      <p:sp>
        <p:nvSpPr>
          <p:cNvPr id="12" name="TextBox 12"/>
          <p:cNvSpPr txBox="1"/>
          <p:nvPr/>
        </p:nvSpPr>
        <p:spPr>
          <a:xfrm>
            <a:off x="3080318" y="4051264"/>
            <a:ext cx="12127362" cy="4834354"/>
          </a:xfrm>
          <a:prstGeom prst="rect">
            <a:avLst/>
          </a:prstGeom>
        </p:spPr>
        <p:txBody>
          <a:bodyPr lIns="0" tIns="0" rIns="0" bIns="0" rtlCol="0" anchor="t">
            <a:spAutoFit/>
          </a:bodyPr>
          <a:lstStyle/>
          <a:p>
            <a:pPr marL="846567" lvl="1" indent="-423283" algn="just">
              <a:lnSpc>
                <a:spcPts val="5489"/>
              </a:lnSpc>
              <a:buAutoNum type="arabicPeriod"/>
            </a:pPr>
            <a:r>
              <a:rPr lang="en-US" sz="3921" dirty="0" err="1">
                <a:solidFill>
                  <a:srgbClr val="838A6B"/>
                </a:solidFill>
                <a:latin typeface="Clear Sans"/>
                <a:ea typeface="Clear Sans"/>
                <a:cs typeface="Clear Sans"/>
                <a:sym typeface="Clear Sans"/>
              </a:rPr>
              <a:t>Mempercepat</a:t>
            </a:r>
            <a:r>
              <a:rPr lang="en-US" sz="3921" dirty="0">
                <a:solidFill>
                  <a:srgbClr val="838A6B"/>
                </a:solidFill>
                <a:latin typeface="Clear Sans"/>
                <a:ea typeface="Clear Sans"/>
                <a:cs typeface="Clear Sans"/>
                <a:sym typeface="Clear Sans"/>
              </a:rPr>
              <a:t> </a:t>
            </a:r>
            <a:r>
              <a:rPr lang="en-US" sz="3921" dirty="0" err="1">
                <a:solidFill>
                  <a:srgbClr val="838A6B"/>
                </a:solidFill>
                <a:latin typeface="Clear Sans"/>
                <a:ea typeface="Clear Sans"/>
                <a:cs typeface="Clear Sans"/>
                <a:sym typeface="Clear Sans"/>
              </a:rPr>
              <a:t>penerimaan</a:t>
            </a:r>
            <a:r>
              <a:rPr lang="en-US" sz="3921" dirty="0">
                <a:solidFill>
                  <a:srgbClr val="838A6B"/>
                </a:solidFill>
                <a:latin typeface="Clear Sans"/>
                <a:ea typeface="Clear Sans"/>
                <a:cs typeface="Clear Sans"/>
                <a:sym typeface="Clear Sans"/>
              </a:rPr>
              <a:t> </a:t>
            </a:r>
            <a:r>
              <a:rPr lang="en-US" sz="3921" dirty="0" err="1">
                <a:solidFill>
                  <a:srgbClr val="838A6B"/>
                </a:solidFill>
                <a:latin typeface="Clear Sans"/>
                <a:ea typeface="Clear Sans"/>
                <a:cs typeface="Clear Sans"/>
                <a:sym typeface="Clear Sans"/>
              </a:rPr>
              <a:t>pajak</a:t>
            </a:r>
            <a:r>
              <a:rPr lang="en-US" sz="3921" dirty="0">
                <a:solidFill>
                  <a:srgbClr val="838A6B"/>
                </a:solidFill>
                <a:latin typeface="Clear Sans"/>
                <a:ea typeface="Clear Sans"/>
                <a:cs typeface="Clear Sans"/>
                <a:sym typeface="Clear Sans"/>
              </a:rPr>
              <a:t>.</a:t>
            </a:r>
          </a:p>
          <a:p>
            <a:pPr marL="846567" lvl="1" indent="-423283" algn="just">
              <a:lnSpc>
                <a:spcPts val="5489"/>
              </a:lnSpc>
              <a:buAutoNum type="arabicPeriod"/>
            </a:pPr>
            <a:r>
              <a:rPr lang="en-US" sz="3921" dirty="0" err="1">
                <a:solidFill>
                  <a:srgbClr val="838A6B"/>
                </a:solidFill>
                <a:latin typeface="Clear Sans"/>
                <a:ea typeface="Clear Sans"/>
                <a:cs typeface="Clear Sans"/>
                <a:sym typeface="Clear Sans"/>
              </a:rPr>
              <a:t>Menjaga</a:t>
            </a:r>
            <a:r>
              <a:rPr lang="en-US" sz="3921" dirty="0">
                <a:solidFill>
                  <a:srgbClr val="838A6B"/>
                </a:solidFill>
                <a:latin typeface="Clear Sans"/>
                <a:ea typeface="Clear Sans"/>
                <a:cs typeface="Clear Sans"/>
                <a:sym typeface="Clear Sans"/>
              </a:rPr>
              <a:t> cash flow kas negara, dan</a:t>
            </a:r>
          </a:p>
          <a:p>
            <a:pPr marL="846567" lvl="1" indent="-423283" algn="just">
              <a:lnSpc>
                <a:spcPts val="5489"/>
              </a:lnSpc>
              <a:buAutoNum type="arabicPeriod"/>
            </a:pPr>
            <a:r>
              <a:rPr lang="en-US" sz="3921" dirty="0" err="1">
                <a:solidFill>
                  <a:srgbClr val="838A6B"/>
                </a:solidFill>
                <a:latin typeface="Clear Sans"/>
                <a:ea typeface="Clear Sans"/>
                <a:cs typeface="Clear Sans"/>
                <a:sym typeface="Clear Sans"/>
              </a:rPr>
              <a:t>Mencegah</a:t>
            </a:r>
            <a:r>
              <a:rPr lang="en-US" sz="3921" dirty="0">
                <a:solidFill>
                  <a:srgbClr val="838A6B"/>
                </a:solidFill>
                <a:latin typeface="Clear Sans"/>
                <a:ea typeface="Clear Sans"/>
                <a:cs typeface="Clear Sans"/>
                <a:sym typeface="Clear Sans"/>
              </a:rPr>
              <a:t> </a:t>
            </a:r>
            <a:r>
              <a:rPr lang="en-US" sz="3921" dirty="0" err="1">
                <a:solidFill>
                  <a:srgbClr val="838A6B"/>
                </a:solidFill>
                <a:latin typeface="Clear Sans"/>
                <a:ea typeface="Clear Sans"/>
                <a:cs typeface="Clear Sans"/>
                <a:sym typeface="Clear Sans"/>
              </a:rPr>
              <a:t>kesulitan</a:t>
            </a:r>
            <a:r>
              <a:rPr lang="en-US" sz="3921" dirty="0">
                <a:solidFill>
                  <a:srgbClr val="838A6B"/>
                </a:solidFill>
                <a:latin typeface="Clear Sans"/>
                <a:ea typeface="Clear Sans"/>
                <a:cs typeface="Clear Sans"/>
                <a:sym typeface="Clear Sans"/>
              </a:rPr>
              <a:t> </a:t>
            </a:r>
            <a:r>
              <a:rPr lang="en-US" sz="3921" dirty="0" err="1">
                <a:solidFill>
                  <a:srgbClr val="838A6B"/>
                </a:solidFill>
                <a:latin typeface="Clear Sans"/>
                <a:ea typeface="Clear Sans"/>
                <a:cs typeface="Clear Sans"/>
                <a:sym typeface="Clear Sans"/>
              </a:rPr>
              <a:t>pembayaran</a:t>
            </a:r>
            <a:r>
              <a:rPr lang="en-US" sz="3921" dirty="0">
                <a:solidFill>
                  <a:srgbClr val="838A6B"/>
                </a:solidFill>
                <a:latin typeface="Clear Sans"/>
                <a:ea typeface="Clear Sans"/>
                <a:cs typeface="Clear Sans"/>
                <a:sym typeface="Clear Sans"/>
              </a:rPr>
              <a:t> </a:t>
            </a:r>
            <a:r>
              <a:rPr lang="en-US" sz="3921" dirty="0" err="1">
                <a:solidFill>
                  <a:srgbClr val="838A6B"/>
                </a:solidFill>
                <a:latin typeface="Clear Sans"/>
                <a:ea typeface="Clear Sans"/>
                <a:cs typeface="Clear Sans"/>
                <a:sym typeface="Clear Sans"/>
              </a:rPr>
              <a:t>pajak</a:t>
            </a:r>
            <a:r>
              <a:rPr lang="en-US" sz="3921" dirty="0">
                <a:solidFill>
                  <a:srgbClr val="838A6B"/>
                </a:solidFill>
                <a:latin typeface="Clear Sans"/>
                <a:ea typeface="Clear Sans"/>
                <a:cs typeface="Clear Sans"/>
                <a:sym typeface="Clear Sans"/>
              </a:rPr>
              <a:t> di </a:t>
            </a:r>
            <a:r>
              <a:rPr lang="en-US" sz="3921" dirty="0" err="1">
                <a:solidFill>
                  <a:srgbClr val="838A6B"/>
                </a:solidFill>
                <a:latin typeface="Clear Sans"/>
                <a:ea typeface="Clear Sans"/>
                <a:cs typeface="Clear Sans"/>
                <a:sym typeface="Clear Sans"/>
              </a:rPr>
              <a:t>akhir</a:t>
            </a:r>
            <a:r>
              <a:rPr lang="en-US" sz="3921" dirty="0">
                <a:solidFill>
                  <a:srgbClr val="838A6B"/>
                </a:solidFill>
                <a:latin typeface="Clear Sans"/>
                <a:ea typeface="Clear Sans"/>
                <a:cs typeface="Clear Sans"/>
                <a:sym typeface="Clear Sans"/>
              </a:rPr>
              <a:t> </a:t>
            </a:r>
            <a:r>
              <a:rPr lang="en-US" sz="3921" dirty="0" err="1">
                <a:solidFill>
                  <a:srgbClr val="838A6B"/>
                </a:solidFill>
                <a:latin typeface="Clear Sans"/>
                <a:ea typeface="Clear Sans"/>
                <a:cs typeface="Clear Sans"/>
                <a:sym typeface="Clear Sans"/>
              </a:rPr>
              <a:t>tahun</a:t>
            </a:r>
            <a:r>
              <a:rPr lang="en-US" sz="3921" dirty="0">
                <a:solidFill>
                  <a:srgbClr val="838A6B"/>
                </a:solidFill>
                <a:latin typeface="Clear Sans"/>
                <a:ea typeface="Clear Sans"/>
                <a:cs typeface="Clear Sans"/>
                <a:sym typeface="Clear Sans"/>
              </a:rPr>
              <a:t> </a:t>
            </a:r>
            <a:r>
              <a:rPr lang="en-US" sz="3921" dirty="0" err="1">
                <a:solidFill>
                  <a:srgbClr val="838A6B"/>
                </a:solidFill>
                <a:latin typeface="Clear Sans"/>
                <a:ea typeface="Clear Sans"/>
                <a:cs typeface="Clear Sans"/>
                <a:sym typeface="Clear Sans"/>
              </a:rPr>
              <a:t>sekaligus</a:t>
            </a:r>
            <a:r>
              <a:rPr lang="en-US" sz="3921" dirty="0">
                <a:solidFill>
                  <a:srgbClr val="838A6B"/>
                </a:solidFill>
                <a:latin typeface="Clear Sans"/>
                <a:ea typeface="Clear Sans"/>
                <a:cs typeface="Clear Sans"/>
                <a:sym typeface="Clear Sans"/>
              </a:rPr>
              <a:t> </a:t>
            </a:r>
            <a:r>
              <a:rPr lang="en-US" sz="3921" dirty="0" err="1">
                <a:solidFill>
                  <a:srgbClr val="838A6B"/>
                </a:solidFill>
                <a:latin typeface="Clear Sans"/>
                <a:ea typeface="Clear Sans"/>
                <a:cs typeface="Clear Sans"/>
                <a:sym typeface="Clear Sans"/>
              </a:rPr>
              <a:t>mengurangi</a:t>
            </a:r>
            <a:r>
              <a:rPr lang="en-US" sz="3921" dirty="0">
                <a:solidFill>
                  <a:srgbClr val="838A6B"/>
                </a:solidFill>
                <a:latin typeface="Clear Sans"/>
                <a:ea typeface="Clear Sans"/>
                <a:cs typeface="Clear Sans"/>
                <a:sym typeface="Clear Sans"/>
              </a:rPr>
              <a:t> </a:t>
            </a:r>
            <a:r>
              <a:rPr lang="en-US" sz="3921" dirty="0" err="1">
                <a:solidFill>
                  <a:srgbClr val="838A6B"/>
                </a:solidFill>
                <a:latin typeface="Clear Sans"/>
                <a:ea typeface="Clear Sans"/>
                <a:cs typeface="Clear Sans"/>
                <a:sym typeface="Clear Sans"/>
              </a:rPr>
              <a:t>beban</a:t>
            </a:r>
            <a:r>
              <a:rPr lang="en-US" sz="3921" dirty="0">
                <a:solidFill>
                  <a:srgbClr val="838A6B"/>
                </a:solidFill>
                <a:latin typeface="Clear Sans"/>
                <a:ea typeface="Clear Sans"/>
                <a:cs typeface="Clear Sans"/>
                <a:sym typeface="Clear Sans"/>
              </a:rPr>
              <a:t> </a:t>
            </a:r>
            <a:r>
              <a:rPr lang="en-US" sz="3921" dirty="0" err="1">
                <a:solidFill>
                  <a:srgbClr val="838A6B"/>
                </a:solidFill>
                <a:latin typeface="Clear Sans"/>
                <a:ea typeface="Clear Sans"/>
                <a:cs typeface="Clear Sans"/>
                <a:sym typeface="Clear Sans"/>
              </a:rPr>
              <a:t>PPh</a:t>
            </a:r>
            <a:r>
              <a:rPr lang="en-US" sz="3921" dirty="0">
                <a:solidFill>
                  <a:srgbClr val="838A6B"/>
                </a:solidFill>
                <a:latin typeface="Clear Sans"/>
                <a:ea typeface="Clear Sans"/>
                <a:cs typeface="Clear Sans"/>
                <a:sym typeface="Clear Sans"/>
              </a:rPr>
              <a:t> yang </a:t>
            </a:r>
            <a:r>
              <a:rPr lang="en-US" sz="3921" dirty="0" err="1">
                <a:solidFill>
                  <a:srgbClr val="838A6B"/>
                </a:solidFill>
                <a:latin typeface="Clear Sans"/>
                <a:ea typeface="Clear Sans"/>
                <a:cs typeface="Clear Sans"/>
                <a:sym typeface="Clear Sans"/>
              </a:rPr>
              <a:t>dialami</a:t>
            </a:r>
            <a:r>
              <a:rPr lang="en-US" sz="3921" dirty="0">
                <a:solidFill>
                  <a:srgbClr val="838A6B"/>
                </a:solidFill>
                <a:latin typeface="Clear Sans"/>
                <a:ea typeface="Clear Sans"/>
                <a:cs typeface="Clear Sans"/>
                <a:sym typeface="Clear Sans"/>
              </a:rPr>
              <a:t> </a:t>
            </a:r>
            <a:r>
              <a:rPr lang="en-US" sz="3921" dirty="0" err="1">
                <a:solidFill>
                  <a:srgbClr val="838A6B"/>
                </a:solidFill>
                <a:latin typeface="Clear Sans"/>
                <a:ea typeface="Clear Sans"/>
                <a:cs typeface="Clear Sans"/>
                <a:sym typeface="Clear Sans"/>
              </a:rPr>
              <a:t>wajib</a:t>
            </a:r>
            <a:r>
              <a:rPr lang="en-US" sz="3921" dirty="0">
                <a:solidFill>
                  <a:srgbClr val="838A6B"/>
                </a:solidFill>
                <a:latin typeface="Clear Sans"/>
                <a:ea typeface="Clear Sans"/>
                <a:cs typeface="Clear Sans"/>
                <a:sym typeface="Clear Sans"/>
              </a:rPr>
              <a:t> </a:t>
            </a:r>
            <a:r>
              <a:rPr lang="en-US" sz="3921" dirty="0" err="1">
                <a:solidFill>
                  <a:srgbClr val="838A6B"/>
                </a:solidFill>
                <a:latin typeface="Clear Sans"/>
                <a:ea typeface="Clear Sans"/>
                <a:cs typeface="Clear Sans"/>
                <a:sym typeface="Clear Sans"/>
              </a:rPr>
              <a:t>pajak</a:t>
            </a:r>
            <a:r>
              <a:rPr lang="en-US" sz="3921" dirty="0">
                <a:solidFill>
                  <a:srgbClr val="838A6B"/>
                </a:solidFill>
                <a:latin typeface="Clear Sans"/>
                <a:ea typeface="Clear Sans"/>
                <a:cs typeface="Clear Sans"/>
                <a:sym typeface="Clear Sans"/>
              </a:rPr>
              <a:t> </a:t>
            </a:r>
            <a:r>
              <a:rPr lang="en-US" sz="3921" dirty="0" err="1">
                <a:solidFill>
                  <a:srgbClr val="838A6B"/>
                </a:solidFill>
                <a:latin typeface="Clear Sans"/>
                <a:ea typeface="Clear Sans"/>
                <a:cs typeface="Clear Sans"/>
                <a:sym typeface="Clear Sans"/>
              </a:rPr>
              <a:t>saat</a:t>
            </a:r>
            <a:r>
              <a:rPr lang="en-US" sz="3921" dirty="0">
                <a:solidFill>
                  <a:srgbClr val="838A6B"/>
                </a:solidFill>
                <a:latin typeface="Clear Sans"/>
                <a:ea typeface="Clear Sans"/>
                <a:cs typeface="Clear Sans"/>
                <a:sym typeface="Clear Sans"/>
              </a:rPr>
              <a:t> </a:t>
            </a:r>
            <a:r>
              <a:rPr lang="en-US" sz="3921" dirty="0" err="1">
                <a:solidFill>
                  <a:srgbClr val="838A6B"/>
                </a:solidFill>
                <a:latin typeface="Clear Sans"/>
                <a:ea typeface="Clear Sans"/>
                <a:cs typeface="Clear Sans"/>
                <a:sym typeface="Clear Sans"/>
              </a:rPr>
              <a:t>penyampaian</a:t>
            </a:r>
            <a:r>
              <a:rPr lang="en-US" sz="3921" dirty="0">
                <a:solidFill>
                  <a:srgbClr val="838A6B"/>
                </a:solidFill>
                <a:latin typeface="Clear Sans"/>
                <a:ea typeface="Clear Sans"/>
                <a:cs typeface="Clear Sans"/>
                <a:sym typeface="Clear Sans"/>
              </a:rPr>
              <a:t> SPT </a:t>
            </a:r>
            <a:r>
              <a:rPr lang="en-US" sz="3921" dirty="0" err="1">
                <a:solidFill>
                  <a:srgbClr val="838A6B"/>
                </a:solidFill>
                <a:latin typeface="Clear Sans"/>
                <a:ea typeface="Clear Sans"/>
                <a:cs typeface="Clear Sans"/>
                <a:sym typeface="Clear Sans"/>
              </a:rPr>
              <a:t>tahunan</a:t>
            </a:r>
            <a:r>
              <a:rPr lang="en-US" sz="3921" dirty="0">
                <a:solidFill>
                  <a:srgbClr val="838A6B"/>
                </a:solidFill>
                <a:latin typeface="Clear Sans"/>
                <a:ea typeface="Clear Sans"/>
                <a:cs typeface="Clear Sans"/>
                <a:sym typeface="Clear Sans"/>
              </a:rPr>
              <a:t>.</a:t>
            </a:r>
          </a:p>
          <a:p>
            <a:pPr algn="just">
              <a:lnSpc>
                <a:spcPts val="5489"/>
              </a:lnSpc>
            </a:pPr>
            <a:endParaRPr lang="en-US" sz="3921" dirty="0">
              <a:solidFill>
                <a:srgbClr val="838A6B"/>
              </a:solidFill>
              <a:latin typeface="Clear Sans"/>
              <a:ea typeface="Clear Sans"/>
              <a:cs typeface="Clear Sans"/>
              <a:sym typeface="Clear Sans"/>
            </a:endParaRPr>
          </a:p>
        </p:txBody>
      </p:sp>
      <p:sp>
        <p:nvSpPr>
          <p:cNvPr id="13" name="TextBox 13"/>
          <p:cNvSpPr txBox="1"/>
          <p:nvPr/>
        </p:nvSpPr>
        <p:spPr>
          <a:xfrm>
            <a:off x="2369111" y="631663"/>
            <a:ext cx="13549777" cy="1153418"/>
          </a:xfrm>
          <a:prstGeom prst="rect">
            <a:avLst/>
          </a:prstGeom>
        </p:spPr>
        <p:txBody>
          <a:bodyPr lIns="0" tIns="0" rIns="0" bIns="0" rtlCol="0" anchor="t">
            <a:spAutoFit/>
          </a:bodyPr>
          <a:lstStyle/>
          <a:p>
            <a:pPr algn="ctr">
              <a:lnSpc>
                <a:spcPts val="9370"/>
              </a:lnSpc>
            </a:pPr>
            <a:r>
              <a:rPr lang="en-US" sz="6693">
                <a:solidFill>
                  <a:srgbClr val="838A6B"/>
                </a:solidFill>
                <a:latin typeface="210 클레이토이"/>
                <a:ea typeface="210 클레이토이"/>
                <a:cs typeface="210 클레이토이"/>
                <a:sym typeface="210 클레이토이"/>
              </a:rPr>
              <a:t>ANGSURAN PPH TAHUN BERJALAN</a:t>
            </a:r>
          </a:p>
        </p:txBody>
      </p:sp>
      <p:sp>
        <p:nvSpPr>
          <p:cNvPr id="14" name="TextBox 14"/>
          <p:cNvSpPr txBox="1"/>
          <p:nvPr/>
        </p:nvSpPr>
        <p:spPr>
          <a:xfrm>
            <a:off x="2569848" y="2082131"/>
            <a:ext cx="13452406" cy="1514354"/>
          </a:xfrm>
          <a:prstGeom prst="rect">
            <a:avLst/>
          </a:prstGeom>
        </p:spPr>
        <p:txBody>
          <a:bodyPr lIns="0" tIns="0" rIns="0" bIns="0" rtlCol="0" anchor="t">
            <a:spAutoFit/>
          </a:bodyPr>
          <a:lstStyle/>
          <a:p>
            <a:pPr algn="ctr">
              <a:lnSpc>
                <a:spcPts val="4054"/>
              </a:lnSpc>
              <a:spcBef>
                <a:spcPct val="0"/>
              </a:spcBef>
            </a:pPr>
            <a:r>
              <a:rPr lang="en-US" sz="2895">
                <a:solidFill>
                  <a:srgbClr val="FFFFFF"/>
                </a:solidFill>
                <a:latin typeface="210 클레이토이"/>
                <a:ea typeface="210 클레이토이"/>
                <a:cs typeface="210 클레이토이"/>
                <a:sym typeface="210 클레이토이"/>
              </a:rPr>
              <a:t>SISTEM PEMBAYARAN PAJAK DIKENAKAN SEPANJANG TAHUN ATAS PPH TAHUN BERJALAN YANG DISEBUT ANGSURAN PPH TAHUN BERJALAN (PPH PASAL 25), DIRANCANG UNTUK:</a:t>
            </a:r>
          </a:p>
        </p:txBody>
      </p:sp>
      <p:grpSp>
        <p:nvGrpSpPr>
          <p:cNvPr id="15" name="Group 15"/>
          <p:cNvGrpSpPr/>
          <p:nvPr/>
        </p:nvGrpSpPr>
        <p:grpSpPr>
          <a:xfrm>
            <a:off x="-28575" y="9738092"/>
            <a:ext cx="13346091" cy="559758"/>
            <a:chOff x="0" y="0"/>
            <a:chExt cx="17794788" cy="746344"/>
          </a:xfrm>
        </p:grpSpPr>
        <p:sp>
          <p:nvSpPr>
            <p:cNvPr id="16" name="Freeform 16"/>
            <p:cNvSpPr/>
            <p:nvPr/>
          </p:nvSpPr>
          <p:spPr>
            <a:xfrm>
              <a:off x="12700" y="12700"/>
              <a:ext cx="17769332" cy="724535"/>
            </a:xfrm>
            <a:custGeom>
              <a:avLst/>
              <a:gdLst/>
              <a:ahLst/>
              <a:cxnLst/>
              <a:rect l="l" t="t" r="r" b="b"/>
              <a:pathLst>
                <a:path w="17769332" h="724535">
                  <a:moveTo>
                    <a:pt x="0" y="0"/>
                  </a:moveTo>
                  <a:lnTo>
                    <a:pt x="17769332" y="0"/>
                  </a:lnTo>
                  <a:lnTo>
                    <a:pt x="17769332" y="724535"/>
                  </a:lnTo>
                  <a:lnTo>
                    <a:pt x="0" y="724535"/>
                  </a:lnTo>
                  <a:close/>
                </a:path>
              </a:pathLst>
            </a:custGeom>
            <a:solidFill>
              <a:srgbClr val="1F3864"/>
            </a:solidFill>
          </p:spPr>
        </p:sp>
        <p:sp>
          <p:nvSpPr>
            <p:cNvPr id="17" name="Freeform 17"/>
            <p:cNvSpPr/>
            <p:nvPr/>
          </p:nvSpPr>
          <p:spPr>
            <a:xfrm>
              <a:off x="0" y="0"/>
              <a:ext cx="17794732" cy="749935"/>
            </a:xfrm>
            <a:custGeom>
              <a:avLst/>
              <a:gdLst/>
              <a:ahLst/>
              <a:cxnLst/>
              <a:rect l="l" t="t" r="r" b="b"/>
              <a:pathLst>
                <a:path w="17794732" h="749935">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id="18" name="TextBox 18"/>
            <p:cNvSpPr txBox="1"/>
            <p:nvPr/>
          </p:nvSpPr>
          <p:spPr>
            <a:xfrm>
              <a:off x="0" y="-9525"/>
              <a:ext cx="17794788" cy="755869"/>
            </a:xfrm>
            <a:prstGeom prst="rect">
              <a:avLst/>
            </a:prstGeom>
          </p:spPr>
          <p:txBody>
            <a:bodyPr lIns="50800" tIns="50800" rIns="50800" bIns="50800" rtlCol="0" anchor="ctr"/>
            <a:lstStyle/>
            <a:p>
              <a:pPr algn="l">
                <a:lnSpc>
                  <a:spcPts val="2879"/>
                </a:lnSpc>
              </a:pPr>
              <a:r>
                <a:rPr lang="en-US" sz="2400">
                  <a:solidFill>
                    <a:srgbClr val="FFFFFF"/>
                  </a:solidFill>
                  <a:latin typeface="Arimo"/>
                  <a:ea typeface="Arimo"/>
                  <a:cs typeface="Arimo"/>
                  <a:sym typeface="Arimo"/>
                </a:rPr>
                <a:t>Accounting Department - Informatics and Business Institute of Darmajaya, Lampung, Indonesia</a:t>
              </a:r>
            </a:p>
          </p:txBody>
        </p:sp>
      </p:grpSp>
      <p:sp>
        <p:nvSpPr>
          <p:cNvPr id="19" name="Freeform 19"/>
          <p:cNvSpPr/>
          <p:nvPr/>
        </p:nvSpPr>
        <p:spPr>
          <a:xfrm>
            <a:off x="13327039" y="9746250"/>
            <a:ext cx="4981432" cy="543442"/>
          </a:xfrm>
          <a:custGeom>
            <a:avLst/>
            <a:gdLst/>
            <a:ahLst/>
            <a:cxnLst/>
            <a:rect l="l" t="t" r="r" b="b"/>
            <a:pathLst>
              <a:path w="4981432" h="543442">
                <a:moveTo>
                  <a:pt x="0" y="0"/>
                </a:moveTo>
                <a:lnTo>
                  <a:pt x="4981433" y="0"/>
                </a:lnTo>
                <a:lnTo>
                  <a:pt x="4981433" y="543442"/>
                </a:lnTo>
                <a:lnTo>
                  <a:pt x="0" y="543442"/>
                </a:lnTo>
                <a:lnTo>
                  <a:pt x="0" y="0"/>
                </a:lnTo>
                <a:close/>
              </a:path>
            </a:pathLst>
          </a:custGeom>
          <a:blipFill>
            <a:blip r:embed="rId10"/>
            <a:stretch>
              <a:fillRect l="-279857" t="-1027086" r="-304792" b="-2401329"/>
            </a:stretch>
          </a:blipFill>
        </p:spPr>
      </p:sp>
      <p:sp>
        <p:nvSpPr>
          <p:cNvPr id="20" name="TextBox 20"/>
          <p:cNvSpPr txBox="1"/>
          <p:nvPr/>
        </p:nvSpPr>
        <p:spPr>
          <a:xfrm>
            <a:off x="14711077" y="9782425"/>
            <a:ext cx="2404878" cy="425956"/>
          </a:xfrm>
          <a:prstGeom prst="rect">
            <a:avLst/>
          </a:prstGeom>
        </p:spPr>
        <p:txBody>
          <a:bodyPr lIns="0" tIns="0" rIns="0" bIns="0" rtlCol="0" anchor="t">
            <a:spAutoFit/>
          </a:bodyPr>
          <a:lstStyle/>
          <a:p>
            <a:pPr algn="l">
              <a:lnSpc>
                <a:spcPts val="2879"/>
              </a:lnSpc>
            </a:pPr>
            <a:r>
              <a:rPr lang="en-US" sz="2400" b="1">
                <a:solidFill>
                  <a:srgbClr val="FFFFFF"/>
                </a:solidFill>
                <a:latin typeface="Roboto Bold"/>
                <a:ea typeface="Roboto Bold"/>
                <a:cs typeface="Roboto Bold"/>
                <a:sym typeface="Roboto Bold"/>
              </a:rPr>
              <a:t>darmajaya.ac.id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33" b="-2333"/>
            </a:stretch>
          </a:blipFill>
        </p:spPr>
      </p:sp>
      <p:sp>
        <p:nvSpPr>
          <p:cNvPr id="3" name="Freeform 3"/>
          <p:cNvSpPr/>
          <p:nvPr/>
        </p:nvSpPr>
        <p:spPr>
          <a:xfrm rot="5013978">
            <a:off x="2727089" y="-14043748"/>
            <a:ext cx="11357020" cy="20649126"/>
          </a:xfrm>
          <a:custGeom>
            <a:avLst/>
            <a:gdLst/>
            <a:ahLst/>
            <a:cxnLst/>
            <a:rect l="l" t="t" r="r" b="b"/>
            <a:pathLst>
              <a:path w="11357020" h="20649126">
                <a:moveTo>
                  <a:pt x="0" y="0"/>
                </a:moveTo>
                <a:lnTo>
                  <a:pt x="11357019" y="0"/>
                </a:lnTo>
                <a:lnTo>
                  <a:pt x="11357019" y="20649127"/>
                </a:lnTo>
                <a:lnTo>
                  <a:pt x="0" y="20649127"/>
                </a:lnTo>
                <a:lnTo>
                  <a:pt x="0" y="0"/>
                </a:lnTo>
                <a:close/>
              </a:path>
            </a:pathLst>
          </a:custGeom>
          <a:blipFill>
            <a:blip r:embed="rId3"/>
            <a:stretch>
              <a:fillRect/>
            </a:stretch>
          </a:blipFill>
        </p:spPr>
      </p:sp>
      <p:sp>
        <p:nvSpPr>
          <p:cNvPr id="4" name="Freeform 4"/>
          <p:cNvSpPr/>
          <p:nvPr/>
        </p:nvSpPr>
        <p:spPr>
          <a:xfrm rot="-5774655">
            <a:off x="3915578" y="3060942"/>
            <a:ext cx="11357020" cy="20649126"/>
          </a:xfrm>
          <a:custGeom>
            <a:avLst/>
            <a:gdLst/>
            <a:ahLst/>
            <a:cxnLst/>
            <a:rect l="l" t="t" r="r" b="b"/>
            <a:pathLst>
              <a:path w="11357020" h="20649126">
                <a:moveTo>
                  <a:pt x="0" y="0"/>
                </a:moveTo>
                <a:lnTo>
                  <a:pt x="11357019" y="0"/>
                </a:lnTo>
                <a:lnTo>
                  <a:pt x="11357019" y="20649127"/>
                </a:lnTo>
                <a:lnTo>
                  <a:pt x="0" y="20649127"/>
                </a:lnTo>
                <a:lnTo>
                  <a:pt x="0" y="0"/>
                </a:lnTo>
                <a:close/>
              </a:path>
            </a:pathLst>
          </a:custGeom>
          <a:blipFill>
            <a:blip r:embed="rId3"/>
            <a:stretch>
              <a:fillRect/>
            </a:stretch>
          </a:blipFill>
        </p:spPr>
      </p:sp>
      <p:sp>
        <p:nvSpPr>
          <p:cNvPr id="5" name="Freeform 5"/>
          <p:cNvSpPr/>
          <p:nvPr/>
        </p:nvSpPr>
        <p:spPr>
          <a:xfrm rot="1302440">
            <a:off x="-2126446" y="9376661"/>
            <a:ext cx="6824561" cy="4529027"/>
          </a:xfrm>
          <a:custGeom>
            <a:avLst/>
            <a:gdLst/>
            <a:ahLst/>
            <a:cxnLst/>
            <a:rect l="l" t="t" r="r" b="b"/>
            <a:pathLst>
              <a:path w="6824561" h="4529027">
                <a:moveTo>
                  <a:pt x="0" y="0"/>
                </a:moveTo>
                <a:lnTo>
                  <a:pt x="6824561" y="0"/>
                </a:lnTo>
                <a:lnTo>
                  <a:pt x="6824561" y="4529028"/>
                </a:lnTo>
                <a:lnTo>
                  <a:pt x="0" y="45290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369753">
            <a:off x="-1453270" y="8883266"/>
            <a:ext cx="2546208" cy="5859475"/>
          </a:xfrm>
          <a:custGeom>
            <a:avLst/>
            <a:gdLst/>
            <a:ahLst/>
            <a:cxnLst/>
            <a:rect l="l" t="t" r="r" b="b"/>
            <a:pathLst>
              <a:path w="2546208" h="5859475">
                <a:moveTo>
                  <a:pt x="0" y="0"/>
                </a:moveTo>
                <a:lnTo>
                  <a:pt x="2546209" y="0"/>
                </a:lnTo>
                <a:lnTo>
                  <a:pt x="2546209" y="5859475"/>
                </a:lnTo>
                <a:lnTo>
                  <a:pt x="0" y="58594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1419043">
            <a:off x="14184423" y="-3615849"/>
            <a:ext cx="6149754" cy="4919803"/>
          </a:xfrm>
          <a:custGeom>
            <a:avLst/>
            <a:gdLst/>
            <a:ahLst/>
            <a:cxnLst/>
            <a:rect l="l" t="t" r="r" b="b"/>
            <a:pathLst>
              <a:path w="6149754" h="4919803">
                <a:moveTo>
                  <a:pt x="0" y="0"/>
                </a:moveTo>
                <a:lnTo>
                  <a:pt x="6149754" y="0"/>
                </a:lnTo>
                <a:lnTo>
                  <a:pt x="6149754" y="4919803"/>
                </a:lnTo>
                <a:lnTo>
                  <a:pt x="0" y="49198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2533712" flipV="1">
            <a:off x="17660891" y="-3623900"/>
            <a:ext cx="2546208" cy="5859475"/>
          </a:xfrm>
          <a:custGeom>
            <a:avLst/>
            <a:gdLst/>
            <a:ahLst/>
            <a:cxnLst/>
            <a:rect l="l" t="t" r="r" b="b"/>
            <a:pathLst>
              <a:path w="2546208" h="5859475">
                <a:moveTo>
                  <a:pt x="0" y="5859475"/>
                </a:moveTo>
                <a:lnTo>
                  <a:pt x="2546208" y="5859475"/>
                </a:lnTo>
                <a:lnTo>
                  <a:pt x="2546208" y="0"/>
                </a:lnTo>
                <a:lnTo>
                  <a:pt x="0" y="0"/>
                </a:lnTo>
                <a:lnTo>
                  <a:pt x="0" y="5859475"/>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9" name="Group 9"/>
          <p:cNvGrpSpPr/>
          <p:nvPr/>
        </p:nvGrpSpPr>
        <p:grpSpPr>
          <a:xfrm>
            <a:off x="3216943" y="2100263"/>
            <a:ext cx="11494134" cy="980200"/>
            <a:chOff x="0" y="0"/>
            <a:chExt cx="3027262" cy="258160"/>
          </a:xfrm>
        </p:grpSpPr>
        <p:sp>
          <p:nvSpPr>
            <p:cNvPr id="10" name="Freeform 10"/>
            <p:cNvSpPr/>
            <p:nvPr/>
          </p:nvSpPr>
          <p:spPr>
            <a:xfrm>
              <a:off x="0" y="0"/>
              <a:ext cx="3027262" cy="258160"/>
            </a:xfrm>
            <a:custGeom>
              <a:avLst/>
              <a:gdLst/>
              <a:ahLst/>
              <a:cxnLst/>
              <a:rect l="l" t="t" r="r" b="b"/>
              <a:pathLst>
                <a:path w="3027262" h="258160">
                  <a:moveTo>
                    <a:pt x="2824062" y="0"/>
                  </a:moveTo>
                  <a:cubicBezTo>
                    <a:pt x="2936286" y="0"/>
                    <a:pt x="3027262" y="57791"/>
                    <a:pt x="3027262" y="129080"/>
                  </a:cubicBezTo>
                  <a:cubicBezTo>
                    <a:pt x="3027262" y="200369"/>
                    <a:pt x="2936286" y="258160"/>
                    <a:pt x="2824062" y="258160"/>
                  </a:cubicBezTo>
                  <a:lnTo>
                    <a:pt x="203200" y="258160"/>
                  </a:lnTo>
                  <a:cubicBezTo>
                    <a:pt x="90976" y="258160"/>
                    <a:pt x="0" y="200369"/>
                    <a:pt x="0" y="129080"/>
                  </a:cubicBezTo>
                  <a:cubicBezTo>
                    <a:pt x="0" y="57791"/>
                    <a:pt x="90976" y="0"/>
                    <a:pt x="203200" y="0"/>
                  </a:cubicBezTo>
                  <a:close/>
                </a:path>
              </a:pathLst>
            </a:custGeom>
            <a:solidFill>
              <a:srgbClr val="838A6B"/>
            </a:solidFill>
          </p:spPr>
        </p:sp>
        <p:sp>
          <p:nvSpPr>
            <p:cNvPr id="11" name="TextBox 11"/>
            <p:cNvSpPr txBox="1"/>
            <p:nvPr/>
          </p:nvSpPr>
          <p:spPr>
            <a:xfrm>
              <a:off x="0" y="-9525"/>
              <a:ext cx="3027262" cy="267685"/>
            </a:xfrm>
            <a:prstGeom prst="rect">
              <a:avLst/>
            </a:prstGeom>
          </p:spPr>
          <p:txBody>
            <a:bodyPr lIns="50800" tIns="50800" rIns="50800" bIns="50800" rtlCol="0" anchor="ctr"/>
            <a:lstStyle/>
            <a:p>
              <a:pPr algn="ctr">
                <a:lnSpc>
                  <a:spcPts val="2879"/>
                </a:lnSpc>
              </a:pPr>
              <a:endParaRPr/>
            </a:p>
          </p:txBody>
        </p:sp>
      </p:grpSp>
      <p:sp>
        <p:nvSpPr>
          <p:cNvPr id="12" name="TextBox 12"/>
          <p:cNvSpPr txBox="1"/>
          <p:nvPr/>
        </p:nvSpPr>
        <p:spPr>
          <a:xfrm>
            <a:off x="2369111" y="631663"/>
            <a:ext cx="13549777" cy="1153418"/>
          </a:xfrm>
          <a:prstGeom prst="rect">
            <a:avLst/>
          </a:prstGeom>
        </p:spPr>
        <p:txBody>
          <a:bodyPr lIns="0" tIns="0" rIns="0" bIns="0" rtlCol="0" anchor="t">
            <a:spAutoFit/>
          </a:bodyPr>
          <a:lstStyle/>
          <a:p>
            <a:pPr algn="ctr">
              <a:lnSpc>
                <a:spcPts val="9370"/>
              </a:lnSpc>
            </a:pPr>
            <a:r>
              <a:rPr lang="en-US" sz="6693">
                <a:solidFill>
                  <a:srgbClr val="838A6B"/>
                </a:solidFill>
                <a:latin typeface="210 클레이토이"/>
                <a:ea typeface="210 클레이토이"/>
                <a:cs typeface="210 클레이토이"/>
                <a:sym typeface="210 클레이토이"/>
              </a:rPr>
              <a:t>ANGSURAN PPH PASAL 25</a:t>
            </a:r>
          </a:p>
        </p:txBody>
      </p:sp>
      <p:grpSp>
        <p:nvGrpSpPr>
          <p:cNvPr id="13" name="Group 13"/>
          <p:cNvGrpSpPr/>
          <p:nvPr/>
        </p:nvGrpSpPr>
        <p:grpSpPr>
          <a:xfrm>
            <a:off x="-28575" y="9738092"/>
            <a:ext cx="13346091" cy="559758"/>
            <a:chOff x="0" y="0"/>
            <a:chExt cx="17794788" cy="746344"/>
          </a:xfrm>
        </p:grpSpPr>
        <p:sp>
          <p:nvSpPr>
            <p:cNvPr id="14" name="Freeform 14"/>
            <p:cNvSpPr/>
            <p:nvPr/>
          </p:nvSpPr>
          <p:spPr>
            <a:xfrm>
              <a:off x="12700" y="12700"/>
              <a:ext cx="17769332" cy="724535"/>
            </a:xfrm>
            <a:custGeom>
              <a:avLst/>
              <a:gdLst/>
              <a:ahLst/>
              <a:cxnLst/>
              <a:rect l="l" t="t" r="r" b="b"/>
              <a:pathLst>
                <a:path w="17769332" h="724535">
                  <a:moveTo>
                    <a:pt x="0" y="0"/>
                  </a:moveTo>
                  <a:lnTo>
                    <a:pt x="17769332" y="0"/>
                  </a:lnTo>
                  <a:lnTo>
                    <a:pt x="17769332" y="724535"/>
                  </a:lnTo>
                  <a:lnTo>
                    <a:pt x="0" y="724535"/>
                  </a:lnTo>
                  <a:close/>
                </a:path>
              </a:pathLst>
            </a:custGeom>
            <a:solidFill>
              <a:srgbClr val="1F3864"/>
            </a:solidFill>
          </p:spPr>
        </p:sp>
        <p:sp>
          <p:nvSpPr>
            <p:cNvPr id="15" name="Freeform 15"/>
            <p:cNvSpPr/>
            <p:nvPr/>
          </p:nvSpPr>
          <p:spPr>
            <a:xfrm>
              <a:off x="0" y="0"/>
              <a:ext cx="17794732" cy="749935"/>
            </a:xfrm>
            <a:custGeom>
              <a:avLst/>
              <a:gdLst/>
              <a:ahLst/>
              <a:cxnLst/>
              <a:rect l="l" t="t" r="r" b="b"/>
              <a:pathLst>
                <a:path w="17794732" h="749935">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id="16" name="TextBox 16"/>
            <p:cNvSpPr txBox="1"/>
            <p:nvPr/>
          </p:nvSpPr>
          <p:spPr>
            <a:xfrm>
              <a:off x="0" y="-9525"/>
              <a:ext cx="17794788" cy="755869"/>
            </a:xfrm>
            <a:prstGeom prst="rect">
              <a:avLst/>
            </a:prstGeom>
          </p:spPr>
          <p:txBody>
            <a:bodyPr lIns="50800" tIns="50800" rIns="50800" bIns="50800" rtlCol="0" anchor="ctr"/>
            <a:lstStyle/>
            <a:p>
              <a:pPr algn="l">
                <a:lnSpc>
                  <a:spcPts val="2879"/>
                </a:lnSpc>
              </a:pPr>
              <a:r>
                <a:rPr lang="en-US" sz="2400">
                  <a:solidFill>
                    <a:srgbClr val="FFFFFF"/>
                  </a:solidFill>
                  <a:latin typeface="Arimo"/>
                  <a:ea typeface="Arimo"/>
                  <a:cs typeface="Arimo"/>
                  <a:sym typeface="Arimo"/>
                </a:rPr>
                <a:t>Accounting Department - Informatics and Business Institute of Darmajaya, Lampung, Indonesia</a:t>
              </a:r>
            </a:p>
          </p:txBody>
        </p:sp>
      </p:grpSp>
      <p:sp>
        <p:nvSpPr>
          <p:cNvPr id="17" name="Freeform 17"/>
          <p:cNvSpPr/>
          <p:nvPr/>
        </p:nvSpPr>
        <p:spPr>
          <a:xfrm>
            <a:off x="13327039" y="9746250"/>
            <a:ext cx="4981432" cy="543442"/>
          </a:xfrm>
          <a:custGeom>
            <a:avLst/>
            <a:gdLst/>
            <a:ahLst/>
            <a:cxnLst/>
            <a:rect l="l" t="t" r="r" b="b"/>
            <a:pathLst>
              <a:path w="4981432" h="543442">
                <a:moveTo>
                  <a:pt x="0" y="0"/>
                </a:moveTo>
                <a:lnTo>
                  <a:pt x="4981433" y="0"/>
                </a:lnTo>
                <a:lnTo>
                  <a:pt x="4981433" y="543442"/>
                </a:lnTo>
                <a:lnTo>
                  <a:pt x="0" y="543442"/>
                </a:lnTo>
                <a:lnTo>
                  <a:pt x="0" y="0"/>
                </a:lnTo>
                <a:close/>
              </a:path>
            </a:pathLst>
          </a:custGeom>
          <a:blipFill>
            <a:blip r:embed="rId10"/>
            <a:stretch>
              <a:fillRect l="-279857" t="-1027086" r="-304792" b="-2401329"/>
            </a:stretch>
          </a:blipFill>
        </p:spPr>
      </p:sp>
      <p:sp>
        <p:nvSpPr>
          <p:cNvPr id="18" name="TextBox 18"/>
          <p:cNvSpPr txBox="1"/>
          <p:nvPr/>
        </p:nvSpPr>
        <p:spPr>
          <a:xfrm>
            <a:off x="14711077" y="9782425"/>
            <a:ext cx="2404878" cy="425956"/>
          </a:xfrm>
          <a:prstGeom prst="rect">
            <a:avLst/>
          </a:prstGeom>
        </p:spPr>
        <p:txBody>
          <a:bodyPr lIns="0" tIns="0" rIns="0" bIns="0" rtlCol="0" anchor="t">
            <a:spAutoFit/>
          </a:bodyPr>
          <a:lstStyle/>
          <a:p>
            <a:pPr algn="l">
              <a:lnSpc>
                <a:spcPts val="2879"/>
              </a:lnSpc>
            </a:pPr>
            <a:r>
              <a:rPr lang="en-US" sz="2400" b="1">
                <a:solidFill>
                  <a:srgbClr val="FFFFFF"/>
                </a:solidFill>
                <a:latin typeface="Roboto Bold"/>
                <a:ea typeface="Roboto Bold"/>
                <a:cs typeface="Roboto Bold"/>
                <a:sym typeface="Roboto Bold"/>
              </a:rPr>
              <a:t>darmajaya.ac.id</a:t>
            </a:r>
          </a:p>
        </p:txBody>
      </p:sp>
      <p:sp>
        <p:nvSpPr>
          <p:cNvPr id="19" name="TextBox 19"/>
          <p:cNvSpPr txBox="1"/>
          <p:nvPr/>
        </p:nvSpPr>
        <p:spPr>
          <a:xfrm>
            <a:off x="1889052" y="2321335"/>
            <a:ext cx="14341087" cy="523875"/>
          </a:xfrm>
          <a:prstGeom prst="rect">
            <a:avLst/>
          </a:prstGeom>
        </p:spPr>
        <p:txBody>
          <a:bodyPr lIns="0" tIns="0" rIns="0" bIns="0" rtlCol="0" anchor="t">
            <a:spAutoFit/>
          </a:bodyPr>
          <a:lstStyle/>
          <a:p>
            <a:pPr algn="ctr">
              <a:lnSpc>
                <a:spcPts val="4079"/>
              </a:lnSpc>
              <a:spcBef>
                <a:spcPct val="0"/>
              </a:spcBef>
            </a:pPr>
            <a:r>
              <a:rPr lang="en-US" sz="3399" b="1">
                <a:solidFill>
                  <a:srgbClr val="FFFFFF"/>
                </a:solidFill>
                <a:latin typeface="Roboto Bold"/>
                <a:ea typeface="Roboto Bold"/>
                <a:cs typeface="Roboto Bold"/>
                <a:sym typeface="Roboto Bold"/>
              </a:rPr>
              <a:t>peraturan perundang-undangan terkait PPh Pasal 25</a:t>
            </a:r>
          </a:p>
        </p:txBody>
      </p:sp>
      <p:sp>
        <p:nvSpPr>
          <p:cNvPr id="20" name="TextBox 20"/>
          <p:cNvSpPr txBox="1"/>
          <p:nvPr/>
        </p:nvSpPr>
        <p:spPr>
          <a:xfrm>
            <a:off x="1285835" y="4112618"/>
            <a:ext cx="7472909" cy="1444362"/>
          </a:xfrm>
          <a:prstGeom prst="rect">
            <a:avLst/>
          </a:prstGeom>
        </p:spPr>
        <p:txBody>
          <a:bodyPr lIns="0" tIns="0" rIns="0" bIns="0" rtlCol="0" anchor="t">
            <a:spAutoFit/>
          </a:bodyPr>
          <a:lstStyle/>
          <a:p>
            <a:pPr marL="974094" lvl="1" indent="-487047" algn="l">
              <a:lnSpc>
                <a:spcPts val="5775"/>
              </a:lnSpc>
              <a:buFont typeface="Arial"/>
              <a:buChar char="•"/>
            </a:pPr>
            <a:r>
              <a:rPr lang="en-US" sz="4511" b="1">
                <a:solidFill>
                  <a:srgbClr val="838A6B"/>
                </a:solidFill>
                <a:latin typeface="Clear Sans Bold"/>
                <a:ea typeface="Clear Sans Bold"/>
                <a:cs typeface="Clear Sans Bold"/>
                <a:sym typeface="Clear Sans Bold"/>
              </a:rPr>
              <a:t>KEP-537/PJ/2000 (29 DESEMBER 2000)</a:t>
            </a:r>
          </a:p>
        </p:txBody>
      </p:sp>
      <p:sp>
        <p:nvSpPr>
          <p:cNvPr id="21" name="TextBox 21"/>
          <p:cNvSpPr txBox="1"/>
          <p:nvPr/>
        </p:nvSpPr>
        <p:spPr>
          <a:xfrm>
            <a:off x="1285835" y="6179603"/>
            <a:ext cx="7472909" cy="2175175"/>
          </a:xfrm>
          <a:prstGeom prst="rect">
            <a:avLst/>
          </a:prstGeom>
        </p:spPr>
        <p:txBody>
          <a:bodyPr lIns="0" tIns="0" rIns="0" bIns="0" rtlCol="0" anchor="t">
            <a:spAutoFit/>
          </a:bodyPr>
          <a:lstStyle/>
          <a:p>
            <a:pPr marL="974094" lvl="1" indent="-487047" algn="l">
              <a:lnSpc>
                <a:spcPts val="5775"/>
              </a:lnSpc>
              <a:buFont typeface="Arial"/>
              <a:buChar char="•"/>
            </a:pPr>
            <a:r>
              <a:rPr lang="en-US" sz="4511" b="1">
                <a:solidFill>
                  <a:srgbClr val="838A6B"/>
                </a:solidFill>
                <a:latin typeface="Clear Sans Bold"/>
                <a:ea typeface="Clear Sans Bold"/>
                <a:cs typeface="Clear Sans Bold"/>
                <a:sym typeface="Clear Sans Bold"/>
              </a:rPr>
              <a:t>PMK-255/PMK.03/2008 (31 DESEMBER 2008)</a:t>
            </a:r>
          </a:p>
          <a:p>
            <a:pPr algn="l">
              <a:lnSpc>
                <a:spcPts val="5775"/>
              </a:lnSpc>
            </a:pPr>
            <a:endParaRPr lang="en-US" sz="4511" b="1">
              <a:solidFill>
                <a:srgbClr val="838A6B"/>
              </a:solidFill>
              <a:latin typeface="Clear Sans Bold"/>
              <a:ea typeface="Clear Sans Bold"/>
              <a:cs typeface="Clear Sans Bold"/>
              <a:sym typeface="Clear Sans Bold"/>
            </a:endParaRPr>
          </a:p>
        </p:txBody>
      </p:sp>
      <p:sp>
        <p:nvSpPr>
          <p:cNvPr id="22" name="TextBox 22"/>
          <p:cNvSpPr txBox="1"/>
          <p:nvPr/>
        </p:nvSpPr>
        <p:spPr>
          <a:xfrm>
            <a:off x="9379594" y="4112618"/>
            <a:ext cx="7472909" cy="1444362"/>
          </a:xfrm>
          <a:prstGeom prst="rect">
            <a:avLst/>
          </a:prstGeom>
        </p:spPr>
        <p:txBody>
          <a:bodyPr lIns="0" tIns="0" rIns="0" bIns="0" rtlCol="0" anchor="t">
            <a:spAutoFit/>
          </a:bodyPr>
          <a:lstStyle/>
          <a:p>
            <a:pPr marL="974094" lvl="1" indent="-487047" algn="l">
              <a:lnSpc>
                <a:spcPts val="5775"/>
              </a:lnSpc>
              <a:buFont typeface="Arial"/>
              <a:buChar char="•"/>
            </a:pPr>
            <a:r>
              <a:rPr lang="en-US" sz="4511" b="1">
                <a:solidFill>
                  <a:srgbClr val="838A6B"/>
                </a:solidFill>
                <a:latin typeface="Clear Sans Bold"/>
                <a:ea typeface="Clear Sans Bold"/>
                <a:cs typeface="Clear Sans Bold"/>
                <a:sym typeface="Clear Sans Bold"/>
              </a:rPr>
              <a:t>PMK-208/PMK.03/2009 (10 DESEMBER 2009)</a:t>
            </a:r>
          </a:p>
        </p:txBody>
      </p:sp>
      <p:sp>
        <p:nvSpPr>
          <p:cNvPr id="23" name="TextBox 23"/>
          <p:cNvSpPr txBox="1"/>
          <p:nvPr/>
        </p:nvSpPr>
        <p:spPr>
          <a:xfrm>
            <a:off x="9379594" y="6099988"/>
            <a:ext cx="7472909" cy="2175175"/>
          </a:xfrm>
          <a:prstGeom prst="rect">
            <a:avLst/>
          </a:prstGeom>
        </p:spPr>
        <p:txBody>
          <a:bodyPr lIns="0" tIns="0" rIns="0" bIns="0" rtlCol="0" anchor="t">
            <a:spAutoFit/>
          </a:bodyPr>
          <a:lstStyle/>
          <a:p>
            <a:pPr marL="974094" lvl="1" indent="-487047" algn="l">
              <a:lnSpc>
                <a:spcPts val="5775"/>
              </a:lnSpc>
              <a:buFont typeface="Arial"/>
              <a:buChar char="•"/>
            </a:pPr>
            <a:r>
              <a:rPr lang="en-US" sz="4511" b="1">
                <a:solidFill>
                  <a:srgbClr val="838A6B"/>
                </a:solidFill>
                <a:latin typeface="Clear Sans Bold"/>
                <a:ea typeface="Clear Sans Bold"/>
                <a:cs typeface="Clear Sans Bold"/>
                <a:sym typeface="Clear Sans Bold"/>
              </a:rPr>
              <a:t>PER-22/PJ/2008 (21 MEI 2008)</a:t>
            </a:r>
          </a:p>
          <a:p>
            <a:pPr algn="l">
              <a:lnSpc>
                <a:spcPts val="5775"/>
              </a:lnSpc>
            </a:pPr>
            <a:endParaRPr lang="en-US" sz="4511" b="1">
              <a:solidFill>
                <a:srgbClr val="838A6B"/>
              </a:solidFill>
              <a:latin typeface="Clear Sans Bold"/>
              <a:ea typeface="Clear Sans Bold"/>
              <a:cs typeface="Clear Sans Bold"/>
              <a:sym typeface="Clear Sans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33" b="-2333"/>
            </a:stretch>
          </a:blipFill>
        </p:spPr>
      </p:sp>
      <p:sp>
        <p:nvSpPr>
          <p:cNvPr id="3" name="Freeform 3"/>
          <p:cNvSpPr/>
          <p:nvPr/>
        </p:nvSpPr>
        <p:spPr>
          <a:xfrm rot="5013978">
            <a:off x="2727089" y="-14043748"/>
            <a:ext cx="11357020" cy="20649126"/>
          </a:xfrm>
          <a:custGeom>
            <a:avLst/>
            <a:gdLst/>
            <a:ahLst/>
            <a:cxnLst/>
            <a:rect l="l" t="t" r="r" b="b"/>
            <a:pathLst>
              <a:path w="11357020" h="20649126">
                <a:moveTo>
                  <a:pt x="0" y="0"/>
                </a:moveTo>
                <a:lnTo>
                  <a:pt x="11357019" y="0"/>
                </a:lnTo>
                <a:lnTo>
                  <a:pt x="11357019" y="20649127"/>
                </a:lnTo>
                <a:lnTo>
                  <a:pt x="0" y="20649127"/>
                </a:lnTo>
                <a:lnTo>
                  <a:pt x="0" y="0"/>
                </a:lnTo>
                <a:close/>
              </a:path>
            </a:pathLst>
          </a:custGeom>
          <a:blipFill>
            <a:blip r:embed="rId3"/>
            <a:stretch>
              <a:fillRect/>
            </a:stretch>
          </a:blipFill>
        </p:spPr>
      </p:sp>
      <p:sp>
        <p:nvSpPr>
          <p:cNvPr id="4" name="Freeform 4"/>
          <p:cNvSpPr/>
          <p:nvPr/>
        </p:nvSpPr>
        <p:spPr>
          <a:xfrm rot="-5774655">
            <a:off x="3915578" y="3060942"/>
            <a:ext cx="11357020" cy="20649126"/>
          </a:xfrm>
          <a:custGeom>
            <a:avLst/>
            <a:gdLst/>
            <a:ahLst/>
            <a:cxnLst/>
            <a:rect l="l" t="t" r="r" b="b"/>
            <a:pathLst>
              <a:path w="11357020" h="20649126">
                <a:moveTo>
                  <a:pt x="0" y="0"/>
                </a:moveTo>
                <a:lnTo>
                  <a:pt x="11357019" y="0"/>
                </a:lnTo>
                <a:lnTo>
                  <a:pt x="11357019" y="20649127"/>
                </a:lnTo>
                <a:lnTo>
                  <a:pt x="0" y="20649127"/>
                </a:lnTo>
                <a:lnTo>
                  <a:pt x="0" y="0"/>
                </a:lnTo>
                <a:close/>
              </a:path>
            </a:pathLst>
          </a:custGeom>
          <a:blipFill>
            <a:blip r:embed="rId3"/>
            <a:stretch>
              <a:fillRect/>
            </a:stretch>
          </a:blipFill>
        </p:spPr>
      </p:sp>
      <p:sp>
        <p:nvSpPr>
          <p:cNvPr id="5" name="Freeform 5"/>
          <p:cNvSpPr/>
          <p:nvPr/>
        </p:nvSpPr>
        <p:spPr>
          <a:xfrm rot="1302440">
            <a:off x="-2126446" y="9376661"/>
            <a:ext cx="6824561" cy="4529027"/>
          </a:xfrm>
          <a:custGeom>
            <a:avLst/>
            <a:gdLst/>
            <a:ahLst/>
            <a:cxnLst/>
            <a:rect l="l" t="t" r="r" b="b"/>
            <a:pathLst>
              <a:path w="6824561" h="4529027">
                <a:moveTo>
                  <a:pt x="0" y="0"/>
                </a:moveTo>
                <a:lnTo>
                  <a:pt x="6824561" y="0"/>
                </a:lnTo>
                <a:lnTo>
                  <a:pt x="6824561" y="4529028"/>
                </a:lnTo>
                <a:lnTo>
                  <a:pt x="0" y="45290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369753">
            <a:off x="-1453270" y="8883266"/>
            <a:ext cx="2546208" cy="5859475"/>
          </a:xfrm>
          <a:custGeom>
            <a:avLst/>
            <a:gdLst/>
            <a:ahLst/>
            <a:cxnLst/>
            <a:rect l="l" t="t" r="r" b="b"/>
            <a:pathLst>
              <a:path w="2546208" h="5859475">
                <a:moveTo>
                  <a:pt x="0" y="0"/>
                </a:moveTo>
                <a:lnTo>
                  <a:pt x="2546209" y="0"/>
                </a:lnTo>
                <a:lnTo>
                  <a:pt x="2546209" y="5859475"/>
                </a:lnTo>
                <a:lnTo>
                  <a:pt x="0" y="58594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1419043">
            <a:off x="14184423" y="-3615849"/>
            <a:ext cx="6149754" cy="4919803"/>
          </a:xfrm>
          <a:custGeom>
            <a:avLst/>
            <a:gdLst/>
            <a:ahLst/>
            <a:cxnLst/>
            <a:rect l="l" t="t" r="r" b="b"/>
            <a:pathLst>
              <a:path w="6149754" h="4919803">
                <a:moveTo>
                  <a:pt x="0" y="0"/>
                </a:moveTo>
                <a:lnTo>
                  <a:pt x="6149754" y="0"/>
                </a:lnTo>
                <a:lnTo>
                  <a:pt x="6149754" y="4919803"/>
                </a:lnTo>
                <a:lnTo>
                  <a:pt x="0" y="49198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2533712" flipV="1">
            <a:off x="17660891" y="-3623900"/>
            <a:ext cx="2546208" cy="5859475"/>
          </a:xfrm>
          <a:custGeom>
            <a:avLst/>
            <a:gdLst/>
            <a:ahLst/>
            <a:cxnLst/>
            <a:rect l="l" t="t" r="r" b="b"/>
            <a:pathLst>
              <a:path w="2546208" h="5859475">
                <a:moveTo>
                  <a:pt x="0" y="5859475"/>
                </a:moveTo>
                <a:lnTo>
                  <a:pt x="2546208" y="5859475"/>
                </a:lnTo>
                <a:lnTo>
                  <a:pt x="2546208" y="0"/>
                </a:lnTo>
                <a:lnTo>
                  <a:pt x="0" y="0"/>
                </a:lnTo>
                <a:lnTo>
                  <a:pt x="0" y="5859475"/>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9" name="Group 9"/>
          <p:cNvGrpSpPr/>
          <p:nvPr/>
        </p:nvGrpSpPr>
        <p:grpSpPr>
          <a:xfrm>
            <a:off x="1973456" y="1958958"/>
            <a:ext cx="14341087" cy="1130450"/>
            <a:chOff x="0" y="0"/>
            <a:chExt cx="3777076" cy="297732"/>
          </a:xfrm>
        </p:grpSpPr>
        <p:sp>
          <p:nvSpPr>
            <p:cNvPr id="10" name="Freeform 10"/>
            <p:cNvSpPr/>
            <p:nvPr/>
          </p:nvSpPr>
          <p:spPr>
            <a:xfrm>
              <a:off x="0" y="0"/>
              <a:ext cx="3777076" cy="297732"/>
            </a:xfrm>
            <a:custGeom>
              <a:avLst/>
              <a:gdLst/>
              <a:ahLst/>
              <a:cxnLst/>
              <a:rect l="l" t="t" r="r" b="b"/>
              <a:pathLst>
                <a:path w="3777076" h="297732">
                  <a:moveTo>
                    <a:pt x="3573876" y="0"/>
                  </a:moveTo>
                  <a:cubicBezTo>
                    <a:pt x="3686101" y="0"/>
                    <a:pt x="3777076" y="66649"/>
                    <a:pt x="3777076" y="148866"/>
                  </a:cubicBezTo>
                  <a:cubicBezTo>
                    <a:pt x="3777076" y="231082"/>
                    <a:pt x="3686101" y="297732"/>
                    <a:pt x="3573876" y="297732"/>
                  </a:cubicBezTo>
                  <a:lnTo>
                    <a:pt x="203200" y="297732"/>
                  </a:lnTo>
                  <a:cubicBezTo>
                    <a:pt x="90976" y="297732"/>
                    <a:pt x="0" y="231082"/>
                    <a:pt x="0" y="148866"/>
                  </a:cubicBezTo>
                  <a:cubicBezTo>
                    <a:pt x="0" y="66649"/>
                    <a:pt x="90976" y="0"/>
                    <a:pt x="203200" y="0"/>
                  </a:cubicBezTo>
                  <a:close/>
                </a:path>
              </a:pathLst>
            </a:custGeom>
            <a:solidFill>
              <a:srgbClr val="838A6B"/>
            </a:solidFill>
          </p:spPr>
        </p:sp>
        <p:sp>
          <p:nvSpPr>
            <p:cNvPr id="11" name="TextBox 11"/>
            <p:cNvSpPr txBox="1"/>
            <p:nvPr/>
          </p:nvSpPr>
          <p:spPr>
            <a:xfrm>
              <a:off x="0" y="-9525"/>
              <a:ext cx="3777076" cy="307257"/>
            </a:xfrm>
            <a:prstGeom prst="rect">
              <a:avLst/>
            </a:prstGeom>
          </p:spPr>
          <p:txBody>
            <a:bodyPr lIns="50800" tIns="50800" rIns="50800" bIns="50800" rtlCol="0" anchor="ctr"/>
            <a:lstStyle/>
            <a:p>
              <a:pPr algn="ctr">
                <a:lnSpc>
                  <a:spcPts val="2879"/>
                </a:lnSpc>
              </a:pPr>
              <a:endParaRPr/>
            </a:p>
          </p:txBody>
        </p:sp>
      </p:grpSp>
      <p:sp>
        <p:nvSpPr>
          <p:cNvPr id="12" name="TextBox 12"/>
          <p:cNvSpPr txBox="1"/>
          <p:nvPr/>
        </p:nvSpPr>
        <p:spPr>
          <a:xfrm>
            <a:off x="2995915" y="3618421"/>
            <a:ext cx="12127362" cy="3971389"/>
          </a:xfrm>
          <a:prstGeom prst="rect">
            <a:avLst/>
          </a:prstGeom>
        </p:spPr>
        <p:txBody>
          <a:bodyPr lIns="0" tIns="0" rIns="0" bIns="0" rtlCol="0" anchor="t">
            <a:spAutoFit/>
          </a:bodyPr>
          <a:lstStyle/>
          <a:p>
            <a:pPr marL="976103" lvl="1" indent="-488052" algn="just">
              <a:lnSpc>
                <a:spcPts val="6329"/>
              </a:lnSpc>
              <a:buAutoNum type="arabicPeriod"/>
            </a:pPr>
            <a:r>
              <a:rPr lang="en-US" sz="4521">
                <a:solidFill>
                  <a:srgbClr val="838A6B"/>
                </a:solidFill>
                <a:latin typeface="Clear Sans"/>
                <a:ea typeface="Clear Sans"/>
                <a:cs typeface="Clear Sans"/>
                <a:sym typeface="Clear Sans"/>
              </a:rPr>
              <a:t>Penghasilan dari pekerjaan dalam hubungan kerja dan pekerjaan bebas</a:t>
            </a:r>
          </a:p>
          <a:p>
            <a:pPr marL="976103" lvl="1" indent="-488052" algn="just">
              <a:lnSpc>
                <a:spcPts val="6329"/>
              </a:lnSpc>
              <a:buAutoNum type="arabicPeriod"/>
            </a:pPr>
            <a:r>
              <a:rPr lang="en-US" sz="4521">
                <a:solidFill>
                  <a:srgbClr val="838A6B"/>
                </a:solidFill>
                <a:latin typeface="Clear Sans"/>
                <a:ea typeface="Clear Sans"/>
                <a:cs typeface="Clear Sans"/>
                <a:sym typeface="Clear Sans"/>
              </a:rPr>
              <a:t>Penghasilan dari usaha dan kegiatan.</a:t>
            </a:r>
          </a:p>
          <a:p>
            <a:pPr marL="976103" lvl="1" indent="-488052" algn="just">
              <a:lnSpc>
                <a:spcPts val="6329"/>
              </a:lnSpc>
              <a:buAutoNum type="arabicPeriod"/>
            </a:pPr>
            <a:r>
              <a:rPr lang="en-US" sz="4521">
                <a:solidFill>
                  <a:srgbClr val="838A6B"/>
                </a:solidFill>
                <a:latin typeface="Clear Sans"/>
                <a:ea typeface="Clear Sans"/>
                <a:cs typeface="Clear Sans"/>
                <a:sym typeface="Clear Sans"/>
              </a:rPr>
              <a:t>Penghasilan dari modal</a:t>
            </a:r>
          </a:p>
          <a:p>
            <a:pPr marL="976103" lvl="1" indent="-488052" algn="just">
              <a:lnSpc>
                <a:spcPts val="6329"/>
              </a:lnSpc>
              <a:buAutoNum type="arabicPeriod"/>
            </a:pPr>
            <a:r>
              <a:rPr lang="en-US" sz="4521">
                <a:solidFill>
                  <a:srgbClr val="838A6B"/>
                </a:solidFill>
                <a:latin typeface="Clear Sans"/>
                <a:ea typeface="Clear Sans"/>
                <a:cs typeface="Clear Sans"/>
                <a:sym typeface="Clear Sans"/>
              </a:rPr>
              <a:t>Penghasilan lain-lain.</a:t>
            </a:r>
          </a:p>
        </p:txBody>
      </p:sp>
      <p:sp>
        <p:nvSpPr>
          <p:cNvPr id="13" name="TextBox 13"/>
          <p:cNvSpPr txBox="1"/>
          <p:nvPr/>
        </p:nvSpPr>
        <p:spPr>
          <a:xfrm>
            <a:off x="2369111" y="631663"/>
            <a:ext cx="13549777" cy="1153418"/>
          </a:xfrm>
          <a:prstGeom prst="rect">
            <a:avLst/>
          </a:prstGeom>
        </p:spPr>
        <p:txBody>
          <a:bodyPr lIns="0" tIns="0" rIns="0" bIns="0" rtlCol="0" anchor="t">
            <a:spAutoFit/>
          </a:bodyPr>
          <a:lstStyle/>
          <a:p>
            <a:pPr algn="ctr">
              <a:lnSpc>
                <a:spcPts val="9370"/>
              </a:lnSpc>
            </a:pPr>
            <a:r>
              <a:rPr lang="en-US" sz="6693">
                <a:solidFill>
                  <a:srgbClr val="838A6B"/>
                </a:solidFill>
                <a:latin typeface="210 클레이토이"/>
                <a:ea typeface="210 클레이토이"/>
                <a:cs typeface="210 클레이토이"/>
                <a:sym typeface="210 클레이토이"/>
              </a:rPr>
              <a:t>ANGSURAN PPH TAHUN BERJALAN</a:t>
            </a:r>
          </a:p>
        </p:txBody>
      </p:sp>
      <p:sp>
        <p:nvSpPr>
          <p:cNvPr id="14" name="TextBox 14"/>
          <p:cNvSpPr txBox="1"/>
          <p:nvPr/>
        </p:nvSpPr>
        <p:spPr>
          <a:xfrm>
            <a:off x="2569848" y="2082131"/>
            <a:ext cx="13452406" cy="1007277"/>
          </a:xfrm>
          <a:prstGeom prst="rect">
            <a:avLst/>
          </a:prstGeom>
        </p:spPr>
        <p:txBody>
          <a:bodyPr lIns="0" tIns="0" rIns="0" bIns="0" rtlCol="0" anchor="t">
            <a:spAutoFit/>
          </a:bodyPr>
          <a:lstStyle/>
          <a:p>
            <a:pPr algn="ctr">
              <a:lnSpc>
                <a:spcPts val="4054"/>
              </a:lnSpc>
              <a:spcBef>
                <a:spcPct val="0"/>
              </a:spcBef>
            </a:pPr>
            <a:r>
              <a:rPr lang="en-US" sz="2895">
                <a:solidFill>
                  <a:srgbClr val="FFFFFF"/>
                </a:solidFill>
                <a:latin typeface="210 클레이토이"/>
                <a:ea typeface="210 클레이토이"/>
                <a:cs typeface="210 클레이토이"/>
                <a:sym typeface="210 클레이토이"/>
              </a:rPr>
              <a:t>PENGELOMPOKAN PENGHASILAN BERDASARKAN SUMBERNYA DIBAGI MENJADI EMPAT, YAITU:</a:t>
            </a:r>
          </a:p>
        </p:txBody>
      </p:sp>
      <p:grpSp>
        <p:nvGrpSpPr>
          <p:cNvPr id="15" name="Group 15"/>
          <p:cNvGrpSpPr/>
          <p:nvPr/>
        </p:nvGrpSpPr>
        <p:grpSpPr>
          <a:xfrm>
            <a:off x="-28575" y="9738092"/>
            <a:ext cx="13346091" cy="559758"/>
            <a:chOff x="0" y="0"/>
            <a:chExt cx="17794788" cy="746344"/>
          </a:xfrm>
        </p:grpSpPr>
        <p:sp>
          <p:nvSpPr>
            <p:cNvPr id="16" name="Freeform 16"/>
            <p:cNvSpPr/>
            <p:nvPr/>
          </p:nvSpPr>
          <p:spPr>
            <a:xfrm>
              <a:off x="12700" y="12700"/>
              <a:ext cx="17769332" cy="724535"/>
            </a:xfrm>
            <a:custGeom>
              <a:avLst/>
              <a:gdLst/>
              <a:ahLst/>
              <a:cxnLst/>
              <a:rect l="l" t="t" r="r" b="b"/>
              <a:pathLst>
                <a:path w="17769332" h="724535">
                  <a:moveTo>
                    <a:pt x="0" y="0"/>
                  </a:moveTo>
                  <a:lnTo>
                    <a:pt x="17769332" y="0"/>
                  </a:lnTo>
                  <a:lnTo>
                    <a:pt x="17769332" y="724535"/>
                  </a:lnTo>
                  <a:lnTo>
                    <a:pt x="0" y="724535"/>
                  </a:lnTo>
                  <a:close/>
                </a:path>
              </a:pathLst>
            </a:custGeom>
            <a:solidFill>
              <a:srgbClr val="1F3864"/>
            </a:solidFill>
          </p:spPr>
        </p:sp>
        <p:sp>
          <p:nvSpPr>
            <p:cNvPr id="17" name="Freeform 17"/>
            <p:cNvSpPr/>
            <p:nvPr/>
          </p:nvSpPr>
          <p:spPr>
            <a:xfrm>
              <a:off x="0" y="0"/>
              <a:ext cx="17794732" cy="749935"/>
            </a:xfrm>
            <a:custGeom>
              <a:avLst/>
              <a:gdLst/>
              <a:ahLst/>
              <a:cxnLst/>
              <a:rect l="l" t="t" r="r" b="b"/>
              <a:pathLst>
                <a:path w="17794732" h="749935">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id="18" name="TextBox 18"/>
            <p:cNvSpPr txBox="1"/>
            <p:nvPr/>
          </p:nvSpPr>
          <p:spPr>
            <a:xfrm>
              <a:off x="0" y="-9525"/>
              <a:ext cx="17794788" cy="755869"/>
            </a:xfrm>
            <a:prstGeom prst="rect">
              <a:avLst/>
            </a:prstGeom>
          </p:spPr>
          <p:txBody>
            <a:bodyPr lIns="50800" tIns="50800" rIns="50800" bIns="50800" rtlCol="0" anchor="ctr"/>
            <a:lstStyle/>
            <a:p>
              <a:pPr algn="l">
                <a:lnSpc>
                  <a:spcPts val="2879"/>
                </a:lnSpc>
              </a:pPr>
              <a:r>
                <a:rPr lang="en-US" sz="2400">
                  <a:solidFill>
                    <a:srgbClr val="FFFFFF"/>
                  </a:solidFill>
                  <a:latin typeface="Arimo"/>
                  <a:ea typeface="Arimo"/>
                  <a:cs typeface="Arimo"/>
                  <a:sym typeface="Arimo"/>
                </a:rPr>
                <a:t>Accounting Department - Informatics and Business Institute of Darmajaya, Lampung, Indonesia</a:t>
              </a:r>
            </a:p>
          </p:txBody>
        </p:sp>
      </p:grpSp>
      <p:sp>
        <p:nvSpPr>
          <p:cNvPr id="19" name="Freeform 19"/>
          <p:cNvSpPr/>
          <p:nvPr/>
        </p:nvSpPr>
        <p:spPr>
          <a:xfrm>
            <a:off x="13327039" y="9746250"/>
            <a:ext cx="4981432" cy="543442"/>
          </a:xfrm>
          <a:custGeom>
            <a:avLst/>
            <a:gdLst/>
            <a:ahLst/>
            <a:cxnLst/>
            <a:rect l="l" t="t" r="r" b="b"/>
            <a:pathLst>
              <a:path w="4981432" h="543442">
                <a:moveTo>
                  <a:pt x="0" y="0"/>
                </a:moveTo>
                <a:lnTo>
                  <a:pt x="4981433" y="0"/>
                </a:lnTo>
                <a:lnTo>
                  <a:pt x="4981433" y="543442"/>
                </a:lnTo>
                <a:lnTo>
                  <a:pt x="0" y="543442"/>
                </a:lnTo>
                <a:lnTo>
                  <a:pt x="0" y="0"/>
                </a:lnTo>
                <a:close/>
              </a:path>
            </a:pathLst>
          </a:custGeom>
          <a:blipFill>
            <a:blip r:embed="rId10"/>
            <a:stretch>
              <a:fillRect l="-279857" t="-1027086" r="-304792" b="-2401329"/>
            </a:stretch>
          </a:blipFill>
        </p:spPr>
      </p:sp>
      <p:sp>
        <p:nvSpPr>
          <p:cNvPr id="20" name="TextBox 20"/>
          <p:cNvSpPr txBox="1"/>
          <p:nvPr/>
        </p:nvSpPr>
        <p:spPr>
          <a:xfrm>
            <a:off x="14711077" y="9782425"/>
            <a:ext cx="2404878" cy="425956"/>
          </a:xfrm>
          <a:prstGeom prst="rect">
            <a:avLst/>
          </a:prstGeom>
        </p:spPr>
        <p:txBody>
          <a:bodyPr lIns="0" tIns="0" rIns="0" bIns="0" rtlCol="0" anchor="t">
            <a:spAutoFit/>
          </a:bodyPr>
          <a:lstStyle/>
          <a:p>
            <a:pPr algn="l">
              <a:lnSpc>
                <a:spcPts val="2879"/>
              </a:lnSpc>
            </a:pPr>
            <a:r>
              <a:rPr lang="en-US" sz="2400" b="1">
                <a:solidFill>
                  <a:srgbClr val="FFFFFF"/>
                </a:solidFill>
                <a:latin typeface="Roboto Bold"/>
                <a:ea typeface="Roboto Bold"/>
                <a:cs typeface="Roboto Bold"/>
                <a:sym typeface="Roboto Bold"/>
              </a:rPr>
              <a:t>darmajaya.ac.id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33" b="-2333"/>
            </a:stretch>
          </a:blipFill>
        </p:spPr>
      </p:sp>
      <p:sp>
        <p:nvSpPr>
          <p:cNvPr id="3" name="Freeform 3"/>
          <p:cNvSpPr/>
          <p:nvPr/>
        </p:nvSpPr>
        <p:spPr>
          <a:xfrm rot="5013978">
            <a:off x="2727089" y="-14043748"/>
            <a:ext cx="11357020" cy="20649126"/>
          </a:xfrm>
          <a:custGeom>
            <a:avLst/>
            <a:gdLst/>
            <a:ahLst/>
            <a:cxnLst/>
            <a:rect l="l" t="t" r="r" b="b"/>
            <a:pathLst>
              <a:path w="11357020" h="20649126">
                <a:moveTo>
                  <a:pt x="0" y="0"/>
                </a:moveTo>
                <a:lnTo>
                  <a:pt x="11357019" y="0"/>
                </a:lnTo>
                <a:lnTo>
                  <a:pt x="11357019" y="20649127"/>
                </a:lnTo>
                <a:lnTo>
                  <a:pt x="0" y="20649127"/>
                </a:lnTo>
                <a:lnTo>
                  <a:pt x="0" y="0"/>
                </a:lnTo>
                <a:close/>
              </a:path>
            </a:pathLst>
          </a:custGeom>
          <a:blipFill>
            <a:blip r:embed="rId3"/>
            <a:stretch>
              <a:fillRect/>
            </a:stretch>
          </a:blipFill>
        </p:spPr>
      </p:sp>
      <p:sp>
        <p:nvSpPr>
          <p:cNvPr id="4" name="Freeform 4"/>
          <p:cNvSpPr/>
          <p:nvPr/>
        </p:nvSpPr>
        <p:spPr>
          <a:xfrm rot="-5774655">
            <a:off x="3915578" y="3060942"/>
            <a:ext cx="11357020" cy="20649126"/>
          </a:xfrm>
          <a:custGeom>
            <a:avLst/>
            <a:gdLst/>
            <a:ahLst/>
            <a:cxnLst/>
            <a:rect l="l" t="t" r="r" b="b"/>
            <a:pathLst>
              <a:path w="11357020" h="20649126">
                <a:moveTo>
                  <a:pt x="0" y="0"/>
                </a:moveTo>
                <a:lnTo>
                  <a:pt x="11357019" y="0"/>
                </a:lnTo>
                <a:lnTo>
                  <a:pt x="11357019" y="20649127"/>
                </a:lnTo>
                <a:lnTo>
                  <a:pt x="0" y="20649127"/>
                </a:lnTo>
                <a:lnTo>
                  <a:pt x="0" y="0"/>
                </a:lnTo>
                <a:close/>
              </a:path>
            </a:pathLst>
          </a:custGeom>
          <a:blipFill>
            <a:blip r:embed="rId3"/>
            <a:stretch>
              <a:fillRect/>
            </a:stretch>
          </a:blipFill>
        </p:spPr>
      </p:sp>
      <p:sp>
        <p:nvSpPr>
          <p:cNvPr id="5" name="Freeform 5"/>
          <p:cNvSpPr/>
          <p:nvPr/>
        </p:nvSpPr>
        <p:spPr>
          <a:xfrm rot="1302440">
            <a:off x="-2126446" y="9376661"/>
            <a:ext cx="6824561" cy="4529027"/>
          </a:xfrm>
          <a:custGeom>
            <a:avLst/>
            <a:gdLst/>
            <a:ahLst/>
            <a:cxnLst/>
            <a:rect l="l" t="t" r="r" b="b"/>
            <a:pathLst>
              <a:path w="6824561" h="4529027">
                <a:moveTo>
                  <a:pt x="0" y="0"/>
                </a:moveTo>
                <a:lnTo>
                  <a:pt x="6824561" y="0"/>
                </a:lnTo>
                <a:lnTo>
                  <a:pt x="6824561" y="4529028"/>
                </a:lnTo>
                <a:lnTo>
                  <a:pt x="0" y="45290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369753">
            <a:off x="-1453270" y="8883266"/>
            <a:ext cx="2546208" cy="5859475"/>
          </a:xfrm>
          <a:custGeom>
            <a:avLst/>
            <a:gdLst/>
            <a:ahLst/>
            <a:cxnLst/>
            <a:rect l="l" t="t" r="r" b="b"/>
            <a:pathLst>
              <a:path w="2546208" h="5859475">
                <a:moveTo>
                  <a:pt x="0" y="0"/>
                </a:moveTo>
                <a:lnTo>
                  <a:pt x="2546209" y="0"/>
                </a:lnTo>
                <a:lnTo>
                  <a:pt x="2546209" y="5859475"/>
                </a:lnTo>
                <a:lnTo>
                  <a:pt x="0" y="58594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1419043">
            <a:off x="14184423" y="-3615849"/>
            <a:ext cx="6149754" cy="4919803"/>
          </a:xfrm>
          <a:custGeom>
            <a:avLst/>
            <a:gdLst/>
            <a:ahLst/>
            <a:cxnLst/>
            <a:rect l="l" t="t" r="r" b="b"/>
            <a:pathLst>
              <a:path w="6149754" h="4919803">
                <a:moveTo>
                  <a:pt x="0" y="0"/>
                </a:moveTo>
                <a:lnTo>
                  <a:pt x="6149754" y="0"/>
                </a:lnTo>
                <a:lnTo>
                  <a:pt x="6149754" y="4919803"/>
                </a:lnTo>
                <a:lnTo>
                  <a:pt x="0" y="49198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2533712" flipV="1">
            <a:off x="17660891" y="-3623900"/>
            <a:ext cx="2546208" cy="5859475"/>
          </a:xfrm>
          <a:custGeom>
            <a:avLst/>
            <a:gdLst/>
            <a:ahLst/>
            <a:cxnLst/>
            <a:rect l="l" t="t" r="r" b="b"/>
            <a:pathLst>
              <a:path w="2546208" h="5859475">
                <a:moveTo>
                  <a:pt x="0" y="5859475"/>
                </a:moveTo>
                <a:lnTo>
                  <a:pt x="2546208" y="5859475"/>
                </a:lnTo>
                <a:lnTo>
                  <a:pt x="2546208" y="0"/>
                </a:lnTo>
                <a:lnTo>
                  <a:pt x="0" y="0"/>
                </a:lnTo>
                <a:lnTo>
                  <a:pt x="0" y="5859475"/>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9" name="Group 9"/>
          <p:cNvGrpSpPr/>
          <p:nvPr/>
        </p:nvGrpSpPr>
        <p:grpSpPr>
          <a:xfrm>
            <a:off x="4347386" y="2100263"/>
            <a:ext cx="9431077" cy="980200"/>
            <a:chOff x="0" y="0"/>
            <a:chExt cx="2483905" cy="258160"/>
          </a:xfrm>
        </p:grpSpPr>
        <p:sp>
          <p:nvSpPr>
            <p:cNvPr id="10" name="Freeform 10"/>
            <p:cNvSpPr/>
            <p:nvPr/>
          </p:nvSpPr>
          <p:spPr>
            <a:xfrm>
              <a:off x="0" y="0"/>
              <a:ext cx="2483905" cy="258160"/>
            </a:xfrm>
            <a:custGeom>
              <a:avLst/>
              <a:gdLst/>
              <a:ahLst/>
              <a:cxnLst/>
              <a:rect l="l" t="t" r="r" b="b"/>
              <a:pathLst>
                <a:path w="2483905" h="258160">
                  <a:moveTo>
                    <a:pt x="2280705" y="0"/>
                  </a:moveTo>
                  <a:cubicBezTo>
                    <a:pt x="2392929" y="0"/>
                    <a:pt x="2483905" y="57791"/>
                    <a:pt x="2483905" y="129080"/>
                  </a:cubicBezTo>
                  <a:cubicBezTo>
                    <a:pt x="2483905" y="200369"/>
                    <a:pt x="2392929" y="258160"/>
                    <a:pt x="2280705" y="258160"/>
                  </a:cubicBezTo>
                  <a:lnTo>
                    <a:pt x="203200" y="258160"/>
                  </a:lnTo>
                  <a:cubicBezTo>
                    <a:pt x="90976" y="258160"/>
                    <a:pt x="0" y="200369"/>
                    <a:pt x="0" y="129080"/>
                  </a:cubicBezTo>
                  <a:cubicBezTo>
                    <a:pt x="0" y="57791"/>
                    <a:pt x="90976" y="0"/>
                    <a:pt x="203200" y="0"/>
                  </a:cubicBezTo>
                  <a:close/>
                </a:path>
              </a:pathLst>
            </a:custGeom>
            <a:solidFill>
              <a:srgbClr val="838A6B"/>
            </a:solidFill>
          </p:spPr>
        </p:sp>
        <p:sp>
          <p:nvSpPr>
            <p:cNvPr id="11" name="TextBox 11"/>
            <p:cNvSpPr txBox="1"/>
            <p:nvPr/>
          </p:nvSpPr>
          <p:spPr>
            <a:xfrm>
              <a:off x="0" y="-9525"/>
              <a:ext cx="2483905" cy="267685"/>
            </a:xfrm>
            <a:prstGeom prst="rect">
              <a:avLst/>
            </a:prstGeom>
          </p:spPr>
          <p:txBody>
            <a:bodyPr lIns="50800" tIns="50800" rIns="50800" bIns="50800" rtlCol="0" anchor="ctr"/>
            <a:lstStyle/>
            <a:p>
              <a:pPr algn="ctr">
                <a:lnSpc>
                  <a:spcPts val="2879"/>
                </a:lnSpc>
              </a:pPr>
              <a:endParaRPr/>
            </a:p>
          </p:txBody>
        </p:sp>
      </p:grpSp>
      <p:sp>
        <p:nvSpPr>
          <p:cNvPr id="12" name="TextBox 12"/>
          <p:cNvSpPr txBox="1"/>
          <p:nvPr/>
        </p:nvSpPr>
        <p:spPr>
          <a:xfrm>
            <a:off x="2369111" y="904875"/>
            <a:ext cx="13549777" cy="1005373"/>
          </a:xfrm>
          <a:prstGeom prst="rect">
            <a:avLst/>
          </a:prstGeom>
        </p:spPr>
        <p:txBody>
          <a:bodyPr lIns="0" tIns="0" rIns="0" bIns="0" rtlCol="0" anchor="t">
            <a:spAutoFit/>
          </a:bodyPr>
          <a:lstStyle/>
          <a:p>
            <a:pPr algn="ctr">
              <a:lnSpc>
                <a:spcPts val="8110"/>
              </a:lnSpc>
            </a:pPr>
            <a:r>
              <a:rPr lang="en-US" sz="5793">
                <a:solidFill>
                  <a:srgbClr val="838A6B"/>
                </a:solidFill>
                <a:latin typeface="210 클레이토이"/>
                <a:ea typeface="210 클레이토이"/>
                <a:cs typeface="210 클레이토이"/>
                <a:sym typeface="210 클레이토이"/>
              </a:rPr>
              <a:t>PENGELOMPOKAN JENIS PENGHASILAN</a:t>
            </a:r>
          </a:p>
        </p:txBody>
      </p:sp>
      <p:grpSp>
        <p:nvGrpSpPr>
          <p:cNvPr id="13" name="Group 13"/>
          <p:cNvGrpSpPr/>
          <p:nvPr/>
        </p:nvGrpSpPr>
        <p:grpSpPr>
          <a:xfrm>
            <a:off x="-28575" y="9738092"/>
            <a:ext cx="13346091" cy="559758"/>
            <a:chOff x="0" y="0"/>
            <a:chExt cx="17794788" cy="746344"/>
          </a:xfrm>
        </p:grpSpPr>
        <p:sp>
          <p:nvSpPr>
            <p:cNvPr id="14" name="Freeform 14"/>
            <p:cNvSpPr/>
            <p:nvPr/>
          </p:nvSpPr>
          <p:spPr>
            <a:xfrm>
              <a:off x="12700" y="12700"/>
              <a:ext cx="17769332" cy="724535"/>
            </a:xfrm>
            <a:custGeom>
              <a:avLst/>
              <a:gdLst/>
              <a:ahLst/>
              <a:cxnLst/>
              <a:rect l="l" t="t" r="r" b="b"/>
              <a:pathLst>
                <a:path w="17769332" h="724535">
                  <a:moveTo>
                    <a:pt x="0" y="0"/>
                  </a:moveTo>
                  <a:lnTo>
                    <a:pt x="17769332" y="0"/>
                  </a:lnTo>
                  <a:lnTo>
                    <a:pt x="17769332" y="724535"/>
                  </a:lnTo>
                  <a:lnTo>
                    <a:pt x="0" y="724535"/>
                  </a:lnTo>
                  <a:close/>
                </a:path>
              </a:pathLst>
            </a:custGeom>
            <a:solidFill>
              <a:srgbClr val="1F3864"/>
            </a:solidFill>
          </p:spPr>
        </p:sp>
        <p:sp>
          <p:nvSpPr>
            <p:cNvPr id="15" name="Freeform 15"/>
            <p:cNvSpPr/>
            <p:nvPr/>
          </p:nvSpPr>
          <p:spPr>
            <a:xfrm>
              <a:off x="0" y="0"/>
              <a:ext cx="17794732" cy="749935"/>
            </a:xfrm>
            <a:custGeom>
              <a:avLst/>
              <a:gdLst/>
              <a:ahLst/>
              <a:cxnLst/>
              <a:rect l="l" t="t" r="r" b="b"/>
              <a:pathLst>
                <a:path w="17794732" h="749935">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id="16" name="TextBox 16"/>
            <p:cNvSpPr txBox="1"/>
            <p:nvPr/>
          </p:nvSpPr>
          <p:spPr>
            <a:xfrm>
              <a:off x="0" y="-9525"/>
              <a:ext cx="17794788" cy="755869"/>
            </a:xfrm>
            <a:prstGeom prst="rect">
              <a:avLst/>
            </a:prstGeom>
          </p:spPr>
          <p:txBody>
            <a:bodyPr lIns="50800" tIns="50800" rIns="50800" bIns="50800" rtlCol="0" anchor="ctr"/>
            <a:lstStyle/>
            <a:p>
              <a:pPr algn="l">
                <a:lnSpc>
                  <a:spcPts val="2879"/>
                </a:lnSpc>
              </a:pPr>
              <a:r>
                <a:rPr lang="en-US" sz="2400">
                  <a:solidFill>
                    <a:srgbClr val="FFFFFF"/>
                  </a:solidFill>
                  <a:latin typeface="Arimo"/>
                  <a:ea typeface="Arimo"/>
                  <a:cs typeface="Arimo"/>
                  <a:sym typeface="Arimo"/>
                </a:rPr>
                <a:t>Accounting Department - Informatics and Business Institute of Darmajaya, Lampung, Indonesia</a:t>
              </a:r>
            </a:p>
          </p:txBody>
        </p:sp>
      </p:grpSp>
      <p:sp>
        <p:nvSpPr>
          <p:cNvPr id="17" name="Freeform 17"/>
          <p:cNvSpPr/>
          <p:nvPr/>
        </p:nvSpPr>
        <p:spPr>
          <a:xfrm>
            <a:off x="13327039" y="9746250"/>
            <a:ext cx="4981432" cy="543442"/>
          </a:xfrm>
          <a:custGeom>
            <a:avLst/>
            <a:gdLst/>
            <a:ahLst/>
            <a:cxnLst/>
            <a:rect l="l" t="t" r="r" b="b"/>
            <a:pathLst>
              <a:path w="4981432" h="543442">
                <a:moveTo>
                  <a:pt x="0" y="0"/>
                </a:moveTo>
                <a:lnTo>
                  <a:pt x="4981433" y="0"/>
                </a:lnTo>
                <a:lnTo>
                  <a:pt x="4981433" y="543442"/>
                </a:lnTo>
                <a:lnTo>
                  <a:pt x="0" y="543442"/>
                </a:lnTo>
                <a:lnTo>
                  <a:pt x="0" y="0"/>
                </a:lnTo>
                <a:close/>
              </a:path>
            </a:pathLst>
          </a:custGeom>
          <a:blipFill>
            <a:blip r:embed="rId10"/>
            <a:stretch>
              <a:fillRect l="-279857" t="-1027086" r="-304792" b="-2401329"/>
            </a:stretch>
          </a:blipFill>
        </p:spPr>
      </p:sp>
      <p:sp>
        <p:nvSpPr>
          <p:cNvPr id="18" name="TextBox 18"/>
          <p:cNvSpPr txBox="1"/>
          <p:nvPr/>
        </p:nvSpPr>
        <p:spPr>
          <a:xfrm>
            <a:off x="14711077" y="9782425"/>
            <a:ext cx="2404878" cy="425956"/>
          </a:xfrm>
          <a:prstGeom prst="rect">
            <a:avLst/>
          </a:prstGeom>
        </p:spPr>
        <p:txBody>
          <a:bodyPr lIns="0" tIns="0" rIns="0" bIns="0" rtlCol="0" anchor="t">
            <a:spAutoFit/>
          </a:bodyPr>
          <a:lstStyle/>
          <a:p>
            <a:pPr algn="l">
              <a:lnSpc>
                <a:spcPts val="2879"/>
              </a:lnSpc>
            </a:pPr>
            <a:r>
              <a:rPr lang="en-US" sz="2400" b="1">
                <a:solidFill>
                  <a:srgbClr val="FFFFFF"/>
                </a:solidFill>
                <a:latin typeface="Roboto Bold"/>
                <a:ea typeface="Roboto Bold"/>
                <a:cs typeface="Roboto Bold"/>
                <a:sym typeface="Roboto Bold"/>
              </a:rPr>
              <a:t>darmajaya.ac.id</a:t>
            </a:r>
          </a:p>
        </p:txBody>
      </p:sp>
      <p:sp>
        <p:nvSpPr>
          <p:cNvPr id="19" name="TextBox 19"/>
          <p:cNvSpPr txBox="1"/>
          <p:nvPr/>
        </p:nvSpPr>
        <p:spPr>
          <a:xfrm>
            <a:off x="1889052" y="2321335"/>
            <a:ext cx="14341087" cy="523875"/>
          </a:xfrm>
          <a:prstGeom prst="rect">
            <a:avLst/>
          </a:prstGeom>
        </p:spPr>
        <p:txBody>
          <a:bodyPr lIns="0" tIns="0" rIns="0" bIns="0" rtlCol="0" anchor="t">
            <a:spAutoFit/>
          </a:bodyPr>
          <a:lstStyle/>
          <a:p>
            <a:pPr algn="ctr">
              <a:lnSpc>
                <a:spcPts val="4079"/>
              </a:lnSpc>
              <a:spcBef>
                <a:spcPct val="0"/>
              </a:spcBef>
            </a:pPr>
            <a:r>
              <a:rPr lang="en-US" sz="3399" b="1">
                <a:solidFill>
                  <a:srgbClr val="FFFFFF"/>
                </a:solidFill>
                <a:latin typeface="Roboto Bold"/>
                <a:ea typeface="Roboto Bold"/>
                <a:cs typeface="Roboto Bold"/>
                <a:sym typeface="Roboto Bold"/>
              </a:rPr>
              <a:t>penghasilan terbagi menjadi 2 jenis, yaitu:</a:t>
            </a:r>
          </a:p>
        </p:txBody>
      </p:sp>
      <p:sp>
        <p:nvSpPr>
          <p:cNvPr id="20" name="TextBox 20"/>
          <p:cNvSpPr txBox="1"/>
          <p:nvPr/>
        </p:nvSpPr>
        <p:spPr>
          <a:xfrm>
            <a:off x="1028700" y="3779468"/>
            <a:ext cx="8484452" cy="653989"/>
          </a:xfrm>
          <a:prstGeom prst="rect">
            <a:avLst/>
          </a:prstGeom>
        </p:spPr>
        <p:txBody>
          <a:bodyPr lIns="0" tIns="0" rIns="0" bIns="0" rtlCol="0" anchor="t">
            <a:spAutoFit/>
          </a:bodyPr>
          <a:lstStyle/>
          <a:p>
            <a:pPr marL="878388" lvl="1" indent="-439194" algn="l">
              <a:lnSpc>
                <a:spcPts val="5207"/>
              </a:lnSpc>
              <a:buFont typeface="Arial"/>
              <a:buChar char="•"/>
            </a:pPr>
            <a:r>
              <a:rPr lang="en-US" sz="4068" b="1">
                <a:solidFill>
                  <a:srgbClr val="838A6B"/>
                </a:solidFill>
                <a:latin typeface="Clear Sans Bold"/>
                <a:ea typeface="Clear Sans Bold"/>
                <a:cs typeface="Clear Sans Bold"/>
                <a:sym typeface="Clear Sans Bold"/>
              </a:rPr>
              <a:t>PENGHASILAN TERATUR</a:t>
            </a:r>
          </a:p>
        </p:txBody>
      </p:sp>
      <p:sp>
        <p:nvSpPr>
          <p:cNvPr id="21" name="TextBox 21"/>
          <p:cNvSpPr txBox="1"/>
          <p:nvPr/>
        </p:nvSpPr>
        <p:spPr>
          <a:xfrm>
            <a:off x="9062924" y="3779468"/>
            <a:ext cx="8658740" cy="653989"/>
          </a:xfrm>
          <a:prstGeom prst="rect">
            <a:avLst/>
          </a:prstGeom>
        </p:spPr>
        <p:txBody>
          <a:bodyPr lIns="0" tIns="0" rIns="0" bIns="0" rtlCol="0" anchor="t">
            <a:spAutoFit/>
          </a:bodyPr>
          <a:lstStyle/>
          <a:p>
            <a:pPr marL="878388" lvl="1" indent="-439194" algn="l">
              <a:lnSpc>
                <a:spcPts val="5207"/>
              </a:lnSpc>
              <a:buFont typeface="Arial"/>
              <a:buChar char="•"/>
            </a:pPr>
            <a:r>
              <a:rPr lang="en-US" sz="4068" b="1">
                <a:solidFill>
                  <a:srgbClr val="838A6B"/>
                </a:solidFill>
                <a:latin typeface="Clear Sans Bold"/>
                <a:ea typeface="Clear Sans Bold"/>
                <a:cs typeface="Clear Sans Bold"/>
                <a:sym typeface="Clear Sans Bold"/>
              </a:rPr>
              <a:t>PENGHASILAN TIDAK TERATUR</a:t>
            </a:r>
          </a:p>
        </p:txBody>
      </p:sp>
      <p:sp>
        <p:nvSpPr>
          <p:cNvPr id="22" name="TextBox 22"/>
          <p:cNvSpPr txBox="1"/>
          <p:nvPr/>
        </p:nvSpPr>
        <p:spPr>
          <a:xfrm>
            <a:off x="1422158" y="4533765"/>
            <a:ext cx="6983440" cy="3583940"/>
          </a:xfrm>
          <a:prstGeom prst="rect">
            <a:avLst/>
          </a:prstGeom>
        </p:spPr>
        <p:txBody>
          <a:bodyPr lIns="0" tIns="0" rIns="0" bIns="0" rtlCol="0" anchor="t">
            <a:spAutoFit/>
          </a:bodyPr>
          <a:lstStyle/>
          <a:p>
            <a:pPr algn="just">
              <a:lnSpc>
                <a:spcPts val="4059"/>
              </a:lnSpc>
            </a:pPr>
            <a:r>
              <a:rPr lang="en-US" sz="2899">
                <a:solidFill>
                  <a:srgbClr val="838A6B"/>
                </a:solidFill>
                <a:latin typeface="Clear Sans"/>
                <a:ea typeface="Clear Sans"/>
                <a:cs typeface="Clear Sans"/>
                <a:sym typeface="Clear Sans"/>
              </a:rPr>
              <a:t>Penghasilan yang lazimnya diterima secara berkala, sekurang-kurangnya sekali dalam setiap tahun pajak, yang bersumber dari kegiatan usaha, pekerjaan bebas, pekerjaan, harta, dan/atau modal (kecuali penghasilan yang dikenakan PPh final).</a:t>
            </a:r>
          </a:p>
        </p:txBody>
      </p:sp>
      <p:sp>
        <p:nvSpPr>
          <p:cNvPr id="23" name="TextBox 23"/>
          <p:cNvSpPr txBox="1"/>
          <p:nvPr/>
        </p:nvSpPr>
        <p:spPr>
          <a:xfrm>
            <a:off x="9964154" y="4533765"/>
            <a:ext cx="7492140" cy="3235960"/>
          </a:xfrm>
          <a:prstGeom prst="rect">
            <a:avLst/>
          </a:prstGeom>
        </p:spPr>
        <p:txBody>
          <a:bodyPr lIns="0" tIns="0" rIns="0" bIns="0" rtlCol="0" anchor="t">
            <a:spAutoFit/>
          </a:bodyPr>
          <a:lstStyle/>
          <a:p>
            <a:pPr algn="just">
              <a:lnSpc>
                <a:spcPts val="4339"/>
              </a:lnSpc>
            </a:pPr>
            <a:r>
              <a:rPr lang="en-US" sz="3099">
                <a:solidFill>
                  <a:srgbClr val="838A6B"/>
                </a:solidFill>
                <a:latin typeface="Clear Sans"/>
                <a:ea typeface="Clear Sans"/>
                <a:cs typeface="Clear Sans"/>
                <a:sym typeface="Clear Sans"/>
              </a:rPr>
              <a:t>Keuntungan selisih kurs dari utang/piutang dalam mata uang asing, keuntungan dari pengalihan harta (capital gain) sepanjang bukan dari kegiatan usaha pokok, serta penghasilan insidentil lainnya.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33" b="-2333"/>
            </a:stretch>
          </a:blipFill>
        </p:spPr>
      </p:sp>
      <p:sp>
        <p:nvSpPr>
          <p:cNvPr id="3" name="Freeform 3"/>
          <p:cNvSpPr/>
          <p:nvPr/>
        </p:nvSpPr>
        <p:spPr>
          <a:xfrm rot="5013978">
            <a:off x="2727089" y="-14043748"/>
            <a:ext cx="11357020" cy="20649126"/>
          </a:xfrm>
          <a:custGeom>
            <a:avLst/>
            <a:gdLst/>
            <a:ahLst/>
            <a:cxnLst/>
            <a:rect l="l" t="t" r="r" b="b"/>
            <a:pathLst>
              <a:path w="11357020" h="20649126">
                <a:moveTo>
                  <a:pt x="0" y="0"/>
                </a:moveTo>
                <a:lnTo>
                  <a:pt x="11357019" y="0"/>
                </a:lnTo>
                <a:lnTo>
                  <a:pt x="11357019" y="20649127"/>
                </a:lnTo>
                <a:lnTo>
                  <a:pt x="0" y="20649127"/>
                </a:lnTo>
                <a:lnTo>
                  <a:pt x="0" y="0"/>
                </a:lnTo>
                <a:close/>
              </a:path>
            </a:pathLst>
          </a:custGeom>
          <a:blipFill>
            <a:blip r:embed="rId3"/>
            <a:stretch>
              <a:fillRect/>
            </a:stretch>
          </a:blipFill>
        </p:spPr>
      </p:sp>
      <p:sp>
        <p:nvSpPr>
          <p:cNvPr id="4" name="Freeform 4"/>
          <p:cNvSpPr/>
          <p:nvPr/>
        </p:nvSpPr>
        <p:spPr>
          <a:xfrm rot="-5774655">
            <a:off x="3915578" y="3060942"/>
            <a:ext cx="11357020" cy="20649126"/>
          </a:xfrm>
          <a:custGeom>
            <a:avLst/>
            <a:gdLst/>
            <a:ahLst/>
            <a:cxnLst/>
            <a:rect l="l" t="t" r="r" b="b"/>
            <a:pathLst>
              <a:path w="11357020" h="20649126">
                <a:moveTo>
                  <a:pt x="0" y="0"/>
                </a:moveTo>
                <a:lnTo>
                  <a:pt x="11357019" y="0"/>
                </a:lnTo>
                <a:lnTo>
                  <a:pt x="11357019" y="20649127"/>
                </a:lnTo>
                <a:lnTo>
                  <a:pt x="0" y="20649127"/>
                </a:lnTo>
                <a:lnTo>
                  <a:pt x="0" y="0"/>
                </a:lnTo>
                <a:close/>
              </a:path>
            </a:pathLst>
          </a:custGeom>
          <a:blipFill>
            <a:blip r:embed="rId3"/>
            <a:stretch>
              <a:fillRect/>
            </a:stretch>
          </a:blipFill>
        </p:spPr>
      </p:sp>
      <p:sp>
        <p:nvSpPr>
          <p:cNvPr id="5" name="Freeform 5"/>
          <p:cNvSpPr/>
          <p:nvPr/>
        </p:nvSpPr>
        <p:spPr>
          <a:xfrm rot="1302440">
            <a:off x="-2126446" y="9376661"/>
            <a:ext cx="6824561" cy="4529027"/>
          </a:xfrm>
          <a:custGeom>
            <a:avLst/>
            <a:gdLst/>
            <a:ahLst/>
            <a:cxnLst/>
            <a:rect l="l" t="t" r="r" b="b"/>
            <a:pathLst>
              <a:path w="6824561" h="4529027">
                <a:moveTo>
                  <a:pt x="0" y="0"/>
                </a:moveTo>
                <a:lnTo>
                  <a:pt x="6824561" y="0"/>
                </a:lnTo>
                <a:lnTo>
                  <a:pt x="6824561" y="4529028"/>
                </a:lnTo>
                <a:lnTo>
                  <a:pt x="0" y="45290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369753">
            <a:off x="-1453270" y="8883266"/>
            <a:ext cx="2546208" cy="5859475"/>
          </a:xfrm>
          <a:custGeom>
            <a:avLst/>
            <a:gdLst/>
            <a:ahLst/>
            <a:cxnLst/>
            <a:rect l="l" t="t" r="r" b="b"/>
            <a:pathLst>
              <a:path w="2546208" h="5859475">
                <a:moveTo>
                  <a:pt x="0" y="0"/>
                </a:moveTo>
                <a:lnTo>
                  <a:pt x="2546209" y="0"/>
                </a:lnTo>
                <a:lnTo>
                  <a:pt x="2546209" y="5859475"/>
                </a:lnTo>
                <a:lnTo>
                  <a:pt x="0" y="58594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1419043">
            <a:off x="14184423" y="-3615849"/>
            <a:ext cx="6149754" cy="4919803"/>
          </a:xfrm>
          <a:custGeom>
            <a:avLst/>
            <a:gdLst/>
            <a:ahLst/>
            <a:cxnLst/>
            <a:rect l="l" t="t" r="r" b="b"/>
            <a:pathLst>
              <a:path w="6149754" h="4919803">
                <a:moveTo>
                  <a:pt x="0" y="0"/>
                </a:moveTo>
                <a:lnTo>
                  <a:pt x="6149754" y="0"/>
                </a:lnTo>
                <a:lnTo>
                  <a:pt x="6149754" y="4919803"/>
                </a:lnTo>
                <a:lnTo>
                  <a:pt x="0" y="49198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2533712" flipV="1">
            <a:off x="17660891" y="-3623900"/>
            <a:ext cx="2546208" cy="5859475"/>
          </a:xfrm>
          <a:custGeom>
            <a:avLst/>
            <a:gdLst/>
            <a:ahLst/>
            <a:cxnLst/>
            <a:rect l="l" t="t" r="r" b="b"/>
            <a:pathLst>
              <a:path w="2546208" h="5859475">
                <a:moveTo>
                  <a:pt x="0" y="5859475"/>
                </a:moveTo>
                <a:lnTo>
                  <a:pt x="2546208" y="5859475"/>
                </a:lnTo>
                <a:lnTo>
                  <a:pt x="2546208" y="0"/>
                </a:lnTo>
                <a:lnTo>
                  <a:pt x="0" y="0"/>
                </a:lnTo>
                <a:lnTo>
                  <a:pt x="0" y="5859475"/>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2369111" y="904875"/>
            <a:ext cx="13549777" cy="1005373"/>
          </a:xfrm>
          <a:prstGeom prst="rect">
            <a:avLst/>
          </a:prstGeom>
        </p:spPr>
        <p:txBody>
          <a:bodyPr lIns="0" tIns="0" rIns="0" bIns="0" rtlCol="0" anchor="t">
            <a:spAutoFit/>
          </a:bodyPr>
          <a:lstStyle/>
          <a:p>
            <a:pPr algn="ctr">
              <a:lnSpc>
                <a:spcPts val="8110"/>
              </a:lnSpc>
            </a:pPr>
            <a:r>
              <a:rPr lang="en-US" sz="5793">
                <a:solidFill>
                  <a:srgbClr val="838A6B"/>
                </a:solidFill>
                <a:latin typeface="210 클레이토이"/>
                <a:ea typeface="210 클레이토이"/>
                <a:cs typeface="210 클레이토이"/>
                <a:sym typeface="210 클레이토이"/>
              </a:rPr>
              <a:t>FOREIGN EXCHANGE REVENUE</a:t>
            </a:r>
          </a:p>
        </p:txBody>
      </p:sp>
      <p:grpSp>
        <p:nvGrpSpPr>
          <p:cNvPr id="10" name="Group 10"/>
          <p:cNvGrpSpPr/>
          <p:nvPr/>
        </p:nvGrpSpPr>
        <p:grpSpPr>
          <a:xfrm>
            <a:off x="-28575" y="9738092"/>
            <a:ext cx="13346091" cy="559758"/>
            <a:chOff x="0" y="0"/>
            <a:chExt cx="17794788" cy="746344"/>
          </a:xfrm>
        </p:grpSpPr>
        <p:sp>
          <p:nvSpPr>
            <p:cNvPr id="11" name="Freeform 11"/>
            <p:cNvSpPr/>
            <p:nvPr/>
          </p:nvSpPr>
          <p:spPr>
            <a:xfrm>
              <a:off x="12700" y="12700"/>
              <a:ext cx="17769332" cy="724535"/>
            </a:xfrm>
            <a:custGeom>
              <a:avLst/>
              <a:gdLst/>
              <a:ahLst/>
              <a:cxnLst/>
              <a:rect l="l" t="t" r="r" b="b"/>
              <a:pathLst>
                <a:path w="17769332" h="724535">
                  <a:moveTo>
                    <a:pt x="0" y="0"/>
                  </a:moveTo>
                  <a:lnTo>
                    <a:pt x="17769332" y="0"/>
                  </a:lnTo>
                  <a:lnTo>
                    <a:pt x="17769332" y="724535"/>
                  </a:lnTo>
                  <a:lnTo>
                    <a:pt x="0" y="724535"/>
                  </a:lnTo>
                  <a:close/>
                </a:path>
              </a:pathLst>
            </a:custGeom>
            <a:solidFill>
              <a:srgbClr val="1F3864"/>
            </a:solidFill>
          </p:spPr>
        </p:sp>
        <p:sp>
          <p:nvSpPr>
            <p:cNvPr id="12" name="Freeform 12"/>
            <p:cNvSpPr/>
            <p:nvPr/>
          </p:nvSpPr>
          <p:spPr>
            <a:xfrm>
              <a:off x="0" y="0"/>
              <a:ext cx="17794732" cy="749935"/>
            </a:xfrm>
            <a:custGeom>
              <a:avLst/>
              <a:gdLst/>
              <a:ahLst/>
              <a:cxnLst/>
              <a:rect l="l" t="t" r="r" b="b"/>
              <a:pathLst>
                <a:path w="17794732" h="749935">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id="13" name="TextBox 13"/>
            <p:cNvSpPr txBox="1"/>
            <p:nvPr/>
          </p:nvSpPr>
          <p:spPr>
            <a:xfrm>
              <a:off x="0" y="-9525"/>
              <a:ext cx="17794788" cy="755869"/>
            </a:xfrm>
            <a:prstGeom prst="rect">
              <a:avLst/>
            </a:prstGeom>
          </p:spPr>
          <p:txBody>
            <a:bodyPr lIns="50800" tIns="50800" rIns="50800" bIns="50800" rtlCol="0" anchor="ctr"/>
            <a:lstStyle/>
            <a:p>
              <a:pPr algn="l">
                <a:lnSpc>
                  <a:spcPts val="2879"/>
                </a:lnSpc>
              </a:pPr>
              <a:r>
                <a:rPr lang="en-US" sz="2400">
                  <a:solidFill>
                    <a:srgbClr val="FFFFFF"/>
                  </a:solidFill>
                  <a:latin typeface="Arimo"/>
                  <a:ea typeface="Arimo"/>
                  <a:cs typeface="Arimo"/>
                  <a:sym typeface="Arimo"/>
                </a:rPr>
                <a:t>Accounting Department - Informatics and Business Institute of Darmajaya, Lampung, Indonesia</a:t>
              </a:r>
            </a:p>
          </p:txBody>
        </p:sp>
      </p:grpSp>
      <p:sp>
        <p:nvSpPr>
          <p:cNvPr id="14" name="Freeform 14"/>
          <p:cNvSpPr/>
          <p:nvPr/>
        </p:nvSpPr>
        <p:spPr>
          <a:xfrm>
            <a:off x="13327039" y="9746250"/>
            <a:ext cx="4981432" cy="543442"/>
          </a:xfrm>
          <a:custGeom>
            <a:avLst/>
            <a:gdLst/>
            <a:ahLst/>
            <a:cxnLst/>
            <a:rect l="l" t="t" r="r" b="b"/>
            <a:pathLst>
              <a:path w="4981432" h="543442">
                <a:moveTo>
                  <a:pt x="0" y="0"/>
                </a:moveTo>
                <a:lnTo>
                  <a:pt x="4981433" y="0"/>
                </a:lnTo>
                <a:lnTo>
                  <a:pt x="4981433" y="543442"/>
                </a:lnTo>
                <a:lnTo>
                  <a:pt x="0" y="543442"/>
                </a:lnTo>
                <a:lnTo>
                  <a:pt x="0" y="0"/>
                </a:lnTo>
                <a:close/>
              </a:path>
            </a:pathLst>
          </a:custGeom>
          <a:blipFill>
            <a:blip r:embed="rId10"/>
            <a:stretch>
              <a:fillRect l="-279857" t="-1027086" r="-304792" b="-2401329"/>
            </a:stretch>
          </a:blipFill>
        </p:spPr>
      </p:sp>
      <p:sp>
        <p:nvSpPr>
          <p:cNvPr id="15" name="TextBox 15"/>
          <p:cNvSpPr txBox="1"/>
          <p:nvPr/>
        </p:nvSpPr>
        <p:spPr>
          <a:xfrm>
            <a:off x="14711077" y="9782425"/>
            <a:ext cx="2404878" cy="425956"/>
          </a:xfrm>
          <a:prstGeom prst="rect">
            <a:avLst/>
          </a:prstGeom>
        </p:spPr>
        <p:txBody>
          <a:bodyPr lIns="0" tIns="0" rIns="0" bIns="0" rtlCol="0" anchor="t">
            <a:spAutoFit/>
          </a:bodyPr>
          <a:lstStyle/>
          <a:p>
            <a:pPr algn="l">
              <a:lnSpc>
                <a:spcPts val="2879"/>
              </a:lnSpc>
            </a:pPr>
            <a:r>
              <a:rPr lang="en-US" sz="2400" b="1">
                <a:solidFill>
                  <a:srgbClr val="FFFFFF"/>
                </a:solidFill>
                <a:latin typeface="Roboto Bold"/>
                <a:ea typeface="Roboto Bold"/>
                <a:cs typeface="Roboto Bold"/>
                <a:sym typeface="Roboto Bold"/>
              </a:rPr>
              <a:t>darmajaya.ac.id</a:t>
            </a:r>
          </a:p>
        </p:txBody>
      </p:sp>
      <p:sp>
        <p:nvSpPr>
          <p:cNvPr id="16" name="TextBox 16"/>
          <p:cNvSpPr txBox="1"/>
          <p:nvPr/>
        </p:nvSpPr>
        <p:spPr>
          <a:xfrm>
            <a:off x="559726" y="1834048"/>
            <a:ext cx="16699574" cy="7100703"/>
          </a:xfrm>
          <a:prstGeom prst="rect">
            <a:avLst/>
          </a:prstGeom>
        </p:spPr>
        <p:txBody>
          <a:bodyPr lIns="0" tIns="0" rIns="0" bIns="0" rtlCol="0" anchor="t">
            <a:spAutoFit/>
          </a:bodyPr>
          <a:lstStyle/>
          <a:p>
            <a:pPr algn="just">
              <a:lnSpc>
                <a:spcPts val="4807"/>
              </a:lnSpc>
            </a:pPr>
            <a:r>
              <a:rPr lang="en-US" sz="3433">
                <a:solidFill>
                  <a:srgbClr val="838A6B"/>
                </a:solidFill>
                <a:latin typeface="Clear Sans"/>
                <a:ea typeface="Clear Sans"/>
                <a:cs typeface="Clear Sans"/>
                <a:sym typeface="Clear Sans"/>
              </a:rPr>
              <a:t>Keuntungan selisih kurs dapat disebabkan oleh fluktuasi kurs mata uang asing atau adanya kebijakan Pemerintah di bidang moneter. Fluktuasi ini dapat dipengaruhi oleh berbagai faktor, seperti perubahan suku bunga, inflasi, kebijakan perdagangan internasional, hingga kondisi geopolitik global. </a:t>
            </a:r>
          </a:p>
          <a:p>
            <a:pPr algn="just">
              <a:lnSpc>
                <a:spcPts val="4807"/>
              </a:lnSpc>
            </a:pPr>
            <a:endParaRPr lang="en-US" sz="3433">
              <a:solidFill>
                <a:srgbClr val="838A6B"/>
              </a:solidFill>
              <a:latin typeface="Clear Sans"/>
              <a:ea typeface="Clear Sans"/>
              <a:cs typeface="Clear Sans"/>
              <a:sym typeface="Clear Sans"/>
            </a:endParaRPr>
          </a:p>
          <a:p>
            <a:pPr algn="just">
              <a:lnSpc>
                <a:spcPts val="4807"/>
              </a:lnSpc>
            </a:pPr>
            <a:r>
              <a:rPr lang="en-US" sz="3433">
                <a:solidFill>
                  <a:srgbClr val="838A6B"/>
                </a:solidFill>
                <a:latin typeface="Clear Sans"/>
                <a:ea typeface="Clear Sans"/>
                <a:cs typeface="Clear Sans"/>
                <a:sym typeface="Clear Sans"/>
              </a:rPr>
              <a:t>Contoh transaksi yang berpotensi menimbulkan selisih kurs meliputi:</a:t>
            </a:r>
          </a:p>
          <a:p>
            <a:pPr marL="741378" lvl="1" indent="-370689" algn="just">
              <a:lnSpc>
                <a:spcPts val="4807"/>
              </a:lnSpc>
              <a:buFont typeface="Arial"/>
              <a:buChar char="•"/>
            </a:pPr>
            <a:r>
              <a:rPr lang="en-US" sz="3433">
                <a:solidFill>
                  <a:srgbClr val="838A6B"/>
                </a:solidFill>
                <a:latin typeface="Clear Sans"/>
                <a:ea typeface="Clear Sans"/>
                <a:cs typeface="Clear Sans"/>
                <a:sym typeface="Clear Sans"/>
              </a:rPr>
              <a:t>Piutang dagang yang ditagih dalam mata uang asing.</a:t>
            </a:r>
          </a:p>
          <a:p>
            <a:pPr marL="741378" lvl="1" indent="-370689" algn="just">
              <a:lnSpc>
                <a:spcPts val="4807"/>
              </a:lnSpc>
              <a:buFont typeface="Arial"/>
              <a:buChar char="•"/>
            </a:pPr>
            <a:r>
              <a:rPr lang="en-US" sz="3433">
                <a:solidFill>
                  <a:srgbClr val="838A6B"/>
                </a:solidFill>
                <a:latin typeface="Clear Sans"/>
                <a:ea typeface="Clear Sans"/>
                <a:cs typeface="Clear Sans"/>
                <a:sym typeface="Clear Sans"/>
              </a:rPr>
              <a:t>Kas/bank dalam mata uang asing, seperti USD.</a:t>
            </a:r>
          </a:p>
          <a:p>
            <a:pPr marL="741378" lvl="1" indent="-370689" algn="just">
              <a:lnSpc>
                <a:spcPts val="4807"/>
              </a:lnSpc>
              <a:buFont typeface="Arial"/>
              <a:buChar char="•"/>
            </a:pPr>
            <a:r>
              <a:rPr lang="en-US" sz="3433">
                <a:solidFill>
                  <a:srgbClr val="838A6B"/>
                </a:solidFill>
                <a:latin typeface="Clear Sans"/>
                <a:ea typeface="Clear Sans"/>
                <a:cs typeface="Clear Sans"/>
                <a:sym typeface="Clear Sans"/>
              </a:rPr>
              <a:t>Deposito yang disimpan dalam USD atau mata uang asing lainnya.</a:t>
            </a:r>
          </a:p>
          <a:p>
            <a:pPr marL="741378" lvl="1" indent="-370689" algn="just">
              <a:lnSpc>
                <a:spcPts val="4807"/>
              </a:lnSpc>
              <a:buFont typeface="Arial"/>
              <a:buChar char="•"/>
            </a:pPr>
            <a:r>
              <a:rPr lang="en-US" sz="3433">
                <a:solidFill>
                  <a:srgbClr val="838A6B"/>
                </a:solidFill>
                <a:latin typeface="Clear Sans"/>
                <a:ea typeface="Clear Sans"/>
                <a:cs typeface="Clear Sans"/>
                <a:sym typeface="Clear Sans"/>
              </a:rPr>
              <a:t>Pembayaran di muka dalam USD.</a:t>
            </a:r>
          </a:p>
          <a:p>
            <a:pPr marL="741378" lvl="1" indent="-370689" algn="just">
              <a:lnSpc>
                <a:spcPts val="4807"/>
              </a:lnSpc>
              <a:buFont typeface="Arial"/>
              <a:buChar char="•"/>
            </a:pPr>
            <a:r>
              <a:rPr lang="en-US" sz="3433">
                <a:solidFill>
                  <a:srgbClr val="838A6B"/>
                </a:solidFill>
                <a:latin typeface="Clear Sans"/>
                <a:ea typeface="Clear Sans"/>
                <a:cs typeface="Clear Sans"/>
                <a:sym typeface="Clear Sans"/>
              </a:rPr>
              <a:t>Pinjaman dalam mata uang asing.</a:t>
            </a:r>
          </a:p>
          <a:p>
            <a:pPr algn="just">
              <a:lnSpc>
                <a:spcPts val="3087"/>
              </a:lnSpc>
            </a:pPr>
            <a:endParaRPr lang="en-US" sz="3433">
              <a:solidFill>
                <a:srgbClr val="838A6B"/>
              </a:solidFill>
              <a:latin typeface="Clear Sans"/>
              <a:ea typeface="Clear Sans"/>
              <a:cs typeface="Clear Sans"/>
              <a:sym typeface="Clear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33" b="-2333"/>
            </a:stretch>
          </a:blipFill>
        </p:spPr>
      </p:sp>
      <p:sp>
        <p:nvSpPr>
          <p:cNvPr id="3" name="Freeform 3"/>
          <p:cNvSpPr/>
          <p:nvPr/>
        </p:nvSpPr>
        <p:spPr>
          <a:xfrm rot="5013978">
            <a:off x="2727089" y="-14043748"/>
            <a:ext cx="11357020" cy="20649126"/>
          </a:xfrm>
          <a:custGeom>
            <a:avLst/>
            <a:gdLst/>
            <a:ahLst/>
            <a:cxnLst/>
            <a:rect l="l" t="t" r="r" b="b"/>
            <a:pathLst>
              <a:path w="11357020" h="20649126">
                <a:moveTo>
                  <a:pt x="0" y="0"/>
                </a:moveTo>
                <a:lnTo>
                  <a:pt x="11357019" y="0"/>
                </a:lnTo>
                <a:lnTo>
                  <a:pt x="11357019" y="20649127"/>
                </a:lnTo>
                <a:lnTo>
                  <a:pt x="0" y="20649127"/>
                </a:lnTo>
                <a:lnTo>
                  <a:pt x="0" y="0"/>
                </a:lnTo>
                <a:close/>
              </a:path>
            </a:pathLst>
          </a:custGeom>
          <a:blipFill>
            <a:blip r:embed="rId3"/>
            <a:stretch>
              <a:fillRect/>
            </a:stretch>
          </a:blipFill>
        </p:spPr>
      </p:sp>
      <p:sp>
        <p:nvSpPr>
          <p:cNvPr id="4" name="Freeform 4"/>
          <p:cNvSpPr/>
          <p:nvPr/>
        </p:nvSpPr>
        <p:spPr>
          <a:xfrm rot="-5774655">
            <a:off x="3915578" y="3060942"/>
            <a:ext cx="11357020" cy="20649126"/>
          </a:xfrm>
          <a:custGeom>
            <a:avLst/>
            <a:gdLst/>
            <a:ahLst/>
            <a:cxnLst/>
            <a:rect l="l" t="t" r="r" b="b"/>
            <a:pathLst>
              <a:path w="11357020" h="20649126">
                <a:moveTo>
                  <a:pt x="0" y="0"/>
                </a:moveTo>
                <a:lnTo>
                  <a:pt x="11357019" y="0"/>
                </a:lnTo>
                <a:lnTo>
                  <a:pt x="11357019" y="20649127"/>
                </a:lnTo>
                <a:lnTo>
                  <a:pt x="0" y="20649127"/>
                </a:lnTo>
                <a:lnTo>
                  <a:pt x="0" y="0"/>
                </a:lnTo>
                <a:close/>
              </a:path>
            </a:pathLst>
          </a:custGeom>
          <a:blipFill>
            <a:blip r:embed="rId3"/>
            <a:stretch>
              <a:fillRect/>
            </a:stretch>
          </a:blipFill>
        </p:spPr>
      </p:sp>
      <p:sp>
        <p:nvSpPr>
          <p:cNvPr id="5" name="Freeform 5"/>
          <p:cNvSpPr/>
          <p:nvPr/>
        </p:nvSpPr>
        <p:spPr>
          <a:xfrm rot="1302440">
            <a:off x="-2126446" y="9376661"/>
            <a:ext cx="6824561" cy="4529027"/>
          </a:xfrm>
          <a:custGeom>
            <a:avLst/>
            <a:gdLst/>
            <a:ahLst/>
            <a:cxnLst/>
            <a:rect l="l" t="t" r="r" b="b"/>
            <a:pathLst>
              <a:path w="6824561" h="4529027">
                <a:moveTo>
                  <a:pt x="0" y="0"/>
                </a:moveTo>
                <a:lnTo>
                  <a:pt x="6824561" y="0"/>
                </a:lnTo>
                <a:lnTo>
                  <a:pt x="6824561" y="4529028"/>
                </a:lnTo>
                <a:lnTo>
                  <a:pt x="0" y="45290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369753">
            <a:off x="-1453270" y="8883266"/>
            <a:ext cx="2546208" cy="5859475"/>
          </a:xfrm>
          <a:custGeom>
            <a:avLst/>
            <a:gdLst/>
            <a:ahLst/>
            <a:cxnLst/>
            <a:rect l="l" t="t" r="r" b="b"/>
            <a:pathLst>
              <a:path w="2546208" h="5859475">
                <a:moveTo>
                  <a:pt x="0" y="0"/>
                </a:moveTo>
                <a:lnTo>
                  <a:pt x="2546209" y="0"/>
                </a:lnTo>
                <a:lnTo>
                  <a:pt x="2546209" y="5859475"/>
                </a:lnTo>
                <a:lnTo>
                  <a:pt x="0" y="58594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1419043">
            <a:off x="14184423" y="-3615849"/>
            <a:ext cx="6149754" cy="4919803"/>
          </a:xfrm>
          <a:custGeom>
            <a:avLst/>
            <a:gdLst/>
            <a:ahLst/>
            <a:cxnLst/>
            <a:rect l="l" t="t" r="r" b="b"/>
            <a:pathLst>
              <a:path w="6149754" h="4919803">
                <a:moveTo>
                  <a:pt x="0" y="0"/>
                </a:moveTo>
                <a:lnTo>
                  <a:pt x="6149754" y="0"/>
                </a:lnTo>
                <a:lnTo>
                  <a:pt x="6149754" y="4919803"/>
                </a:lnTo>
                <a:lnTo>
                  <a:pt x="0" y="49198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2533712" flipV="1">
            <a:off x="17660891" y="-3623900"/>
            <a:ext cx="2546208" cy="5859475"/>
          </a:xfrm>
          <a:custGeom>
            <a:avLst/>
            <a:gdLst/>
            <a:ahLst/>
            <a:cxnLst/>
            <a:rect l="l" t="t" r="r" b="b"/>
            <a:pathLst>
              <a:path w="2546208" h="5859475">
                <a:moveTo>
                  <a:pt x="0" y="5859475"/>
                </a:moveTo>
                <a:lnTo>
                  <a:pt x="2546208" y="5859475"/>
                </a:lnTo>
                <a:lnTo>
                  <a:pt x="2546208" y="0"/>
                </a:lnTo>
                <a:lnTo>
                  <a:pt x="0" y="0"/>
                </a:lnTo>
                <a:lnTo>
                  <a:pt x="0" y="5859475"/>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9" name="Group 9"/>
          <p:cNvGrpSpPr/>
          <p:nvPr/>
        </p:nvGrpSpPr>
        <p:grpSpPr>
          <a:xfrm>
            <a:off x="-28575" y="9738092"/>
            <a:ext cx="13346091" cy="559758"/>
            <a:chOff x="0" y="0"/>
            <a:chExt cx="17794788" cy="746344"/>
          </a:xfrm>
        </p:grpSpPr>
        <p:sp>
          <p:nvSpPr>
            <p:cNvPr id="10" name="Freeform 10"/>
            <p:cNvSpPr/>
            <p:nvPr/>
          </p:nvSpPr>
          <p:spPr>
            <a:xfrm>
              <a:off x="12700" y="12700"/>
              <a:ext cx="17769332" cy="724535"/>
            </a:xfrm>
            <a:custGeom>
              <a:avLst/>
              <a:gdLst/>
              <a:ahLst/>
              <a:cxnLst/>
              <a:rect l="l" t="t" r="r" b="b"/>
              <a:pathLst>
                <a:path w="17769332" h="724535">
                  <a:moveTo>
                    <a:pt x="0" y="0"/>
                  </a:moveTo>
                  <a:lnTo>
                    <a:pt x="17769332" y="0"/>
                  </a:lnTo>
                  <a:lnTo>
                    <a:pt x="17769332" y="724535"/>
                  </a:lnTo>
                  <a:lnTo>
                    <a:pt x="0" y="724535"/>
                  </a:lnTo>
                  <a:close/>
                </a:path>
              </a:pathLst>
            </a:custGeom>
            <a:solidFill>
              <a:srgbClr val="1F3864"/>
            </a:solidFill>
          </p:spPr>
        </p:sp>
        <p:sp>
          <p:nvSpPr>
            <p:cNvPr id="11" name="Freeform 11"/>
            <p:cNvSpPr/>
            <p:nvPr/>
          </p:nvSpPr>
          <p:spPr>
            <a:xfrm>
              <a:off x="0" y="0"/>
              <a:ext cx="17794732" cy="749935"/>
            </a:xfrm>
            <a:custGeom>
              <a:avLst/>
              <a:gdLst/>
              <a:ahLst/>
              <a:cxnLst/>
              <a:rect l="l" t="t" r="r" b="b"/>
              <a:pathLst>
                <a:path w="17794732" h="749935">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id="12" name="TextBox 12"/>
            <p:cNvSpPr txBox="1"/>
            <p:nvPr/>
          </p:nvSpPr>
          <p:spPr>
            <a:xfrm>
              <a:off x="0" y="-9525"/>
              <a:ext cx="17794788" cy="755869"/>
            </a:xfrm>
            <a:prstGeom prst="rect">
              <a:avLst/>
            </a:prstGeom>
          </p:spPr>
          <p:txBody>
            <a:bodyPr lIns="50800" tIns="50800" rIns="50800" bIns="50800" rtlCol="0" anchor="ctr"/>
            <a:lstStyle/>
            <a:p>
              <a:pPr algn="l">
                <a:lnSpc>
                  <a:spcPts val="2879"/>
                </a:lnSpc>
              </a:pPr>
              <a:r>
                <a:rPr lang="en-US" sz="2400">
                  <a:solidFill>
                    <a:srgbClr val="FFFFFF"/>
                  </a:solidFill>
                  <a:latin typeface="Arimo"/>
                  <a:ea typeface="Arimo"/>
                  <a:cs typeface="Arimo"/>
                  <a:sym typeface="Arimo"/>
                </a:rPr>
                <a:t>Accounting Department - Informatics and Business Institute of Darmajaya, Lampung, Indonesia</a:t>
              </a:r>
            </a:p>
          </p:txBody>
        </p:sp>
      </p:grpSp>
      <p:sp>
        <p:nvSpPr>
          <p:cNvPr id="13" name="Freeform 13"/>
          <p:cNvSpPr/>
          <p:nvPr/>
        </p:nvSpPr>
        <p:spPr>
          <a:xfrm>
            <a:off x="13327039" y="9746250"/>
            <a:ext cx="4981432" cy="543442"/>
          </a:xfrm>
          <a:custGeom>
            <a:avLst/>
            <a:gdLst/>
            <a:ahLst/>
            <a:cxnLst/>
            <a:rect l="l" t="t" r="r" b="b"/>
            <a:pathLst>
              <a:path w="4981432" h="543442">
                <a:moveTo>
                  <a:pt x="0" y="0"/>
                </a:moveTo>
                <a:lnTo>
                  <a:pt x="4981433" y="0"/>
                </a:lnTo>
                <a:lnTo>
                  <a:pt x="4981433" y="543442"/>
                </a:lnTo>
                <a:lnTo>
                  <a:pt x="0" y="543442"/>
                </a:lnTo>
                <a:lnTo>
                  <a:pt x="0" y="0"/>
                </a:lnTo>
                <a:close/>
              </a:path>
            </a:pathLst>
          </a:custGeom>
          <a:blipFill>
            <a:blip r:embed="rId10"/>
            <a:stretch>
              <a:fillRect l="-279857" t="-1027086" r="-304792" b="-2401329"/>
            </a:stretch>
          </a:blipFill>
        </p:spPr>
      </p:sp>
      <p:sp>
        <p:nvSpPr>
          <p:cNvPr id="14" name="TextBox 14"/>
          <p:cNvSpPr txBox="1"/>
          <p:nvPr/>
        </p:nvSpPr>
        <p:spPr>
          <a:xfrm>
            <a:off x="14711077" y="9782425"/>
            <a:ext cx="2404878" cy="425956"/>
          </a:xfrm>
          <a:prstGeom prst="rect">
            <a:avLst/>
          </a:prstGeom>
        </p:spPr>
        <p:txBody>
          <a:bodyPr lIns="0" tIns="0" rIns="0" bIns="0" rtlCol="0" anchor="t">
            <a:spAutoFit/>
          </a:bodyPr>
          <a:lstStyle/>
          <a:p>
            <a:pPr algn="l">
              <a:lnSpc>
                <a:spcPts val="2879"/>
              </a:lnSpc>
            </a:pPr>
            <a:r>
              <a:rPr lang="en-US" sz="2400" b="1">
                <a:solidFill>
                  <a:srgbClr val="FFFFFF"/>
                </a:solidFill>
                <a:latin typeface="Roboto Bold"/>
                <a:ea typeface="Roboto Bold"/>
                <a:cs typeface="Roboto Bold"/>
                <a:sym typeface="Roboto Bold"/>
              </a:rPr>
              <a:t>darmajaya.ac.id</a:t>
            </a:r>
          </a:p>
        </p:txBody>
      </p:sp>
      <p:sp>
        <p:nvSpPr>
          <p:cNvPr id="15" name="TextBox 15"/>
          <p:cNvSpPr txBox="1"/>
          <p:nvPr/>
        </p:nvSpPr>
        <p:spPr>
          <a:xfrm>
            <a:off x="794213" y="2521597"/>
            <a:ext cx="16699574" cy="4811586"/>
          </a:xfrm>
          <a:prstGeom prst="rect">
            <a:avLst/>
          </a:prstGeom>
        </p:spPr>
        <p:txBody>
          <a:bodyPr lIns="0" tIns="0" rIns="0" bIns="0" rtlCol="0" anchor="t">
            <a:spAutoFit/>
          </a:bodyPr>
          <a:lstStyle/>
          <a:p>
            <a:pPr marL="607175" lvl="1" indent="-303588" algn="just">
              <a:lnSpc>
                <a:spcPts val="3937"/>
              </a:lnSpc>
              <a:buFont typeface="Arial"/>
              <a:buChar char="•"/>
            </a:pPr>
            <a:r>
              <a:rPr lang="en-US" sz="2812">
                <a:solidFill>
                  <a:srgbClr val="838A6B"/>
                </a:solidFill>
                <a:latin typeface="Clear Sans"/>
                <a:ea typeface="Clear Sans"/>
                <a:cs typeface="Clear Sans"/>
                <a:sym typeface="Clear Sans"/>
              </a:rPr>
              <a:t>Rekonsiliasi sangat diperlukan untuk mendeteksi adanya potensi kekurangan setoran PPN atau kesalahan dalam perhitungan PPh yang dapat mengarah pada kurang bayar. </a:t>
            </a:r>
          </a:p>
          <a:p>
            <a:pPr marL="607175" lvl="1" indent="-303588" algn="just">
              <a:lnSpc>
                <a:spcPts val="3937"/>
              </a:lnSpc>
              <a:buFont typeface="Arial"/>
              <a:buChar char="•"/>
            </a:pPr>
            <a:r>
              <a:rPr lang="en-US" sz="2812">
                <a:solidFill>
                  <a:srgbClr val="838A6B"/>
                </a:solidFill>
                <a:latin typeface="Clear Sans"/>
                <a:ea typeface="Clear Sans"/>
                <a:cs typeface="Clear Sans"/>
                <a:sym typeface="Clear Sans"/>
              </a:rPr>
              <a:t>melakukan rekonsiliasi secara berkala adalah praktik yang sangat disarankan untuk Wajib Pajak guna menghindari ketidakcocokan atau kesalahan pelaporan yang bisa berakibat pada denda atau sanksi administratif.</a:t>
            </a:r>
          </a:p>
          <a:p>
            <a:pPr marL="607175" lvl="1" indent="-303588" algn="just">
              <a:lnSpc>
                <a:spcPts val="3937"/>
              </a:lnSpc>
              <a:buFont typeface="Arial"/>
              <a:buChar char="•"/>
            </a:pPr>
            <a:r>
              <a:rPr lang="en-US" sz="2812">
                <a:solidFill>
                  <a:srgbClr val="838A6B"/>
                </a:solidFill>
                <a:latin typeface="Clear Sans"/>
                <a:ea typeface="Clear Sans"/>
                <a:cs typeface="Clear Sans"/>
                <a:sym typeface="Clear Sans"/>
              </a:rPr>
              <a:t>Rekonsiliasi secara rutin tidak hanya mengurangi risiko ketidakcocokan data, tetapi juga sangat berguna dalam mengurangi besarnya penalti yang dapat dikenakan jika ditemukan kesalahan dalam pelaporan. </a:t>
            </a:r>
          </a:p>
          <a:p>
            <a:pPr algn="just">
              <a:lnSpc>
                <a:spcPts val="3937"/>
              </a:lnSpc>
            </a:pPr>
            <a:r>
              <a:rPr lang="en-US" sz="2812">
                <a:solidFill>
                  <a:srgbClr val="838A6B"/>
                </a:solidFill>
                <a:latin typeface="Clear Sans"/>
                <a:ea typeface="Clear Sans"/>
                <a:cs typeface="Clear Sans"/>
                <a:sym typeface="Clear Sans"/>
              </a:rPr>
              <a:t>Rekonsiliasi Penghasilan Peredaran Usaha, dapat dilakukan dengan cara sederhana sebagai berikut:</a:t>
            </a:r>
          </a:p>
          <a:p>
            <a:pPr algn="just">
              <a:lnSpc>
                <a:spcPts val="2528"/>
              </a:lnSpc>
            </a:pPr>
            <a:endParaRPr lang="en-US" sz="2812">
              <a:solidFill>
                <a:srgbClr val="838A6B"/>
              </a:solidFill>
              <a:latin typeface="Clear Sans"/>
              <a:ea typeface="Clear Sans"/>
              <a:cs typeface="Clear Sans"/>
              <a:sym typeface="Clear Sans"/>
            </a:endParaRPr>
          </a:p>
        </p:txBody>
      </p:sp>
      <p:sp>
        <p:nvSpPr>
          <p:cNvPr id="16" name="TextBox 16"/>
          <p:cNvSpPr txBox="1"/>
          <p:nvPr/>
        </p:nvSpPr>
        <p:spPr>
          <a:xfrm>
            <a:off x="-28575" y="819155"/>
            <a:ext cx="16841925" cy="1390808"/>
          </a:xfrm>
          <a:prstGeom prst="rect">
            <a:avLst/>
          </a:prstGeom>
        </p:spPr>
        <p:txBody>
          <a:bodyPr lIns="0" tIns="0" rIns="0" bIns="0" rtlCol="0" anchor="t">
            <a:spAutoFit/>
          </a:bodyPr>
          <a:lstStyle/>
          <a:p>
            <a:pPr algn="ctr">
              <a:lnSpc>
                <a:spcPts val="5604"/>
              </a:lnSpc>
            </a:pPr>
            <a:r>
              <a:rPr lang="en-US" sz="4003">
                <a:solidFill>
                  <a:srgbClr val="838A6B"/>
                </a:solidFill>
                <a:latin typeface="210 클레이토이"/>
                <a:ea typeface="210 클레이토이"/>
                <a:cs typeface="210 클레이토이"/>
                <a:sym typeface="210 클레이토이"/>
              </a:rPr>
              <a:t>REKONSILIASI PEREDARAN USAHA DAN PENGHASILAN LAINNYA DENGAN DPP PPN KELUARAN DAN DPP PPH YANG DIPOTONG/DIPUNGUT</a:t>
            </a:r>
          </a:p>
        </p:txBody>
      </p:sp>
      <p:sp>
        <p:nvSpPr>
          <p:cNvPr id="17" name="Freeform 17"/>
          <p:cNvSpPr/>
          <p:nvPr/>
        </p:nvSpPr>
        <p:spPr>
          <a:xfrm>
            <a:off x="4452295" y="7144199"/>
            <a:ext cx="9383409" cy="1757842"/>
          </a:xfrm>
          <a:custGeom>
            <a:avLst/>
            <a:gdLst/>
            <a:ahLst/>
            <a:cxnLst/>
            <a:rect l="l" t="t" r="r" b="b"/>
            <a:pathLst>
              <a:path w="9383409" h="1757842">
                <a:moveTo>
                  <a:pt x="0" y="0"/>
                </a:moveTo>
                <a:lnTo>
                  <a:pt x="9383410" y="0"/>
                </a:lnTo>
                <a:lnTo>
                  <a:pt x="9383410" y="1757841"/>
                </a:lnTo>
                <a:lnTo>
                  <a:pt x="0" y="1757841"/>
                </a:lnTo>
                <a:lnTo>
                  <a:pt x="0" y="0"/>
                </a:lnTo>
                <a:close/>
              </a:path>
            </a:pathLst>
          </a:custGeom>
          <a:blipFill>
            <a:blip r:embed="rId11"/>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1194</Words>
  <Application>Microsoft Office PowerPoint</Application>
  <PresentationFormat>Custom</PresentationFormat>
  <Paragraphs>104</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Roboto Bold</vt:lpstr>
      <vt:lpstr>Clear Sans Bold</vt:lpstr>
      <vt:lpstr>Clear Sans</vt:lpstr>
      <vt:lpstr>210 클레이토이</vt:lpstr>
      <vt:lpstr>Arial</vt:lpstr>
      <vt:lpstr>Arimo</vt:lpstr>
      <vt:lpstr>Poppins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6 PERENCANAAN PAJAK PENGHASILAN (PPh) USAHA DAN PENGHASILAN LAINNYA</dc:title>
  <cp:lastModifiedBy>SUNFLOWERS .</cp:lastModifiedBy>
  <cp:revision>2</cp:revision>
  <dcterms:created xsi:type="dcterms:W3CDTF">2006-08-16T00:00:00Z</dcterms:created>
  <dcterms:modified xsi:type="dcterms:W3CDTF">2024-12-26T19:26:20Z</dcterms:modified>
  <dc:identifier>DAGaaR8LcPE</dc:identifier>
</cp:coreProperties>
</file>