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Poppins Bold" charset="1" panose="00000800000000000000"/>
      <p:regular r:id="rId16"/>
    </p:embeddedFont>
    <p:embeddedFont>
      <p:font typeface="Arimo Bold" charset="1" panose="020B0704020202020204"/>
      <p:regular r:id="rId17"/>
    </p:embeddedFont>
    <p:embeddedFont>
      <p:font typeface="Arimo" charset="1" panose="020B0604020202020204"/>
      <p:regular r:id="rId18"/>
    </p:embeddedFont>
    <p:embeddedFont>
      <p:font typeface="Aileron Bold" charset="1" panose="00000800000000000000"/>
      <p:regular r:id="rId19"/>
    </p:embeddedFont>
    <p:embeddedFont>
      <p:font typeface="Aileron" charset="1" panose="00000500000000000000"/>
      <p:regular r:id="rId20"/>
    </p:embeddedFont>
    <p:embeddedFont>
      <p:font typeface="Alice" charset="1" panose="0000050000000000000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8.png" Type="http://schemas.openxmlformats.org/officeDocument/2006/relationships/image"/><Relationship Id="rId9" Target="../media/image19.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8.png" Type="http://schemas.openxmlformats.org/officeDocument/2006/relationships/image"/><Relationship Id="rId9" Target="../media/image19.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8.png" Type="http://schemas.openxmlformats.org/officeDocument/2006/relationships/image"/><Relationship Id="rId9" Target="../media/image19.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8.png" Type="http://schemas.openxmlformats.org/officeDocument/2006/relationships/image"/><Relationship Id="rId9" Target="../media/image19.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 Id="rId8" Target="../media/image20.jpeg" Type="http://schemas.openxmlformats.org/officeDocument/2006/relationships/image"/><Relationship Id="rId9" Target="../media/image2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 Id="rId8" Target="../media/image12.png" Type="http://schemas.openxmlformats.org/officeDocument/2006/relationships/image"/><Relationship Id="rId9" Target="../media/image13.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 Id="rId8" Target="../media/image12.png" Type="http://schemas.openxmlformats.org/officeDocument/2006/relationships/image"/><Relationship Id="rId9" Target="../media/image13.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 Id="rId8" Target="../media/image12.png" Type="http://schemas.openxmlformats.org/officeDocument/2006/relationships/image"/><Relationship Id="rId9" Target="../media/image13.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5188CC"/>
        </a:solidFill>
      </p:bgPr>
    </p:bg>
    <p:spTree>
      <p:nvGrpSpPr>
        <p:cNvPr id="1" name=""/>
        <p:cNvGrpSpPr/>
        <p:nvPr/>
      </p:nvGrpSpPr>
      <p:grpSpPr>
        <a:xfrm>
          <a:off x="0" y="0"/>
          <a:ext cx="0" cy="0"/>
          <a:chOff x="0" y="0"/>
          <a:chExt cx="0" cy="0"/>
        </a:xfrm>
      </p:grpSpPr>
      <p:grpSp>
        <p:nvGrpSpPr>
          <p:cNvPr name="Group 2" id="2"/>
          <p:cNvGrpSpPr/>
          <p:nvPr/>
        </p:nvGrpSpPr>
        <p:grpSpPr>
          <a:xfrm rot="0">
            <a:off x="0" y="0"/>
            <a:ext cx="7961245" cy="10287000"/>
            <a:chOff x="0" y="0"/>
            <a:chExt cx="10614993" cy="13716000"/>
          </a:xfrm>
        </p:grpSpPr>
        <p:sp>
          <p:nvSpPr>
            <p:cNvPr name="Freeform 3" id="3"/>
            <p:cNvSpPr/>
            <p:nvPr/>
          </p:nvSpPr>
          <p:spPr>
            <a:xfrm flipH="false" flipV="false" rot="0">
              <a:off x="0" y="0"/>
              <a:ext cx="10615041" cy="13716000"/>
            </a:xfrm>
            <a:custGeom>
              <a:avLst/>
              <a:gdLst/>
              <a:ahLst/>
              <a:cxnLst/>
              <a:rect r="r" b="b" t="t" l="l"/>
              <a:pathLst>
                <a:path h="13716000" w="10615041">
                  <a:moveTo>
                    <a:pt x="0" y="0"/>
                  </a:moveTo>
                  <a:lnTo>
                    <a:pt x="10615041" y="0"/>
                  </a:lnTo>
                  <a:lnTo>
                    <a:pt x="10615041" y="13716000"/>
                  </a:lnTo>
                  <a:lnTo>
                    <a:pt x="0" y="13716000"/>
                  </a:lnTo>
                  <a:close/>
                </a:path>
              </a:pathLst>
            </a:custGeom>
            <a:blipFill>
              <a:blip r:embed="rId2"/>
              <a:stretch>
                <a:fillRect l="-65055" t="0" r="-65055" b="0"/>
              </a:stretch>
            </a:blipFill>
          </p:spPr>
        </p:sp>
      </p:grpSp>
      <p:sp>
        <p:nvSpPr>
          <p:cNvPr name="Freeform 4" id="4"/>
          <p:cNvSpPr/>
          <p:nvPr/>
        </p:nvSpPr>
        <p:spPr>
          <a:xfrm flipH="false" flipV="false" rot="0">
            <a:off x="4599241" y="5601418"/>
            <a:ext cx="12106839" cy="3303091"/>
          </a:xfrm>
          <a:custGeom>
            <a:avLst/>
            <a:gdLst/>
            <a:ahLst/>
            <a:cxnLst/>
            <a:rect r="r" b="b" t="t" l="l"/>
            <a:pathLst>
              <a:path h="3303091" w="12106839">
                <a:moveTo>
                  <a:pt x="0" y="0"/>
                </a:moveTo>
                <a:lnTo>
                  <a:pt x="12106839" y="0"/>
                </a:lnTo>
                <a:lnTo>
                  <a:pt x="12106839" y="3303091"/>
                </a:lnTo>
                <a:lnTo>
                  <a:pt x="0" y="33030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293146" y="1636398"/>
            <a:ext cx="10052987" cy="10040421"/>
            <a:chOff x="0" y="0"/>
            <a:chExt cx="13403983" cy="13387228"/>
          </a:xfrm>
        </p:grpSpPr>
        <p:sp>
          <p:nvSpPr>
            <p:cNvPr name="Freeform 6" id="6"/>
            <p:cNvSpPr/>
            <p:nvPr/>
          </p:nvSpPr>
          <p:spPr>
            <a:xfrm flipH="false" flipV="false" rot="0">
              <a:off x="0" y="0"/>
              <a:ext cx="13403962" cy="13387197"/>
            </a:xfrm>
            <a:custGeom>
              <a:avLst/>
              <a:gdLst/>
              <a:ahLst/>
              <a:cxnLst/>
              <a:rect r="r" b="b" t="t" l="l"/>
              <a:pathLst>
                <a:path h="13387197" w="13403962">
                  <a:moveTo>
                    <a:pt x="0" y="0"/>
                  </a:moveTo>
                  <a:lnTo>
                    <a:pt x="13403962" y="0"/>
                  </a:lnTo>
                  <a:lnTo>
                    <a:pt x="13403962" y="13387197"/>
                  </a:lnTo>
                  <a:lnTo>
                    <a:pt x="0" y="13387197"/>
                  </a:lnTo>
                  <a:lnTo>
                    <a:pt x="0" y="0"/>
                  </a:lnTo>
                  <a:close/>
                </a:path>
              </a:pathLst>
            </a:custGeom>
            <a:blipFill>
              <a:blip r:embed="rId5"/>
              <a:stretch>
                <a:fillRect l="0" t="-26" r="0" b="-27"/>
              </a:stretch>
            </a:blipFill>
          </p:spPr>
        </p:sp>
      </p:grpSp>
      <p:grpSp>
        <p:nvGrpSpPr>
          <p:cNvPr name="Group 7" id="7"/>
          <p:cNvGrpSpPr/>
          <p:nvPr/>
        </p:nvGrpSpPr>
        <p:grpSpPr>
          <a:xfrm rot="0">
            <a:off x="1455431" y="2398695"/>
            <a:ext cx="6505813" cy="6505813"/>
            <a:chOff x="0" y="0"/>
            <a:chExt cx="8674417" cy="8674417"/>
          </a:xfrm>
        </p:grpSpPr>
        <p:sp>
          <p:nvSpPr>
            <p:cNvPr name="Freeform 8" id="8"/>
            <p:cNvSpPr/>
            <p:nvPr/>
          </p:nvSpPr>
          <p:spPr>
            <a:xfrm flipH="false" flipV="false" rot="0">
              <a:off x="0" y="0"/>
              <a:ext cx="8674354" cy="8674354"/>
            </a:xfrm>
            <a:custGeom>
              <a:avLst/>
              <a:gdLst/>
              <a:ahLst/>
              <a:cxnLst/>
              <a:rect r="r" b="b" t="t" l="l"/>
              <a:pathLst>
                <a:path h="8674354" w="8674354">
                  <a:moveTo>
                    <a:pt x="4337177" y="0"/>
                  </a:moveTo>
                  <a:cubicBezTo>
                    <a:pt x="1941830" y="0"/>
                    <a:pt x="0" y="1941830"/>
                    <a:pt x="0" y="4337177"/>
                  </a:cubicBezTo>
                  <a:cubicBezTo>
                    <a:pt x="0" y="6732525"/>
                    <a:pt x="1941830" y="8674354"/>
                    <a:pt x="4337177" y="8674354"/>
                  </a:cubicBezTo>
                  <a:cubicBezTo>
                    <a:pt x="6732525" y="8674354"/>
                    <a:pt x="8674354" y="6732525"/>
                    <a:pt x="8674354" y="4337177"/>
                  </a:cubicBezTo>
                  <a:cubicBezTo>
                    <a:pt x="8674354" y="1941830"/>
                    <a:pt x="6732651" y="0"/>
                    <a:pt x="4337177" y="0"/>
                  </a:cubicBezTo>
                  <a:close/>
                </a:path>
              </a:pathLst>
            </a:custGeom>
            <a:blipFill>
              <a:blip r:embed="rId6"/>
              <a:stretch>
                <a:fillRect l="-34889" t="0" r="-34890" b="0"/>
              </a:stretch>
            </a:blipFill>
          </p:spPr>
        </p:sp>
      </p:grpSp>
      <p:sp>
        <p:nvSpPr>
          <p:cNvPr name="Freeform 9" id="9"/>
          <p:cNvSpPr/>
          <p:nvPr/>
        </p:nvSpPr>
        <p:spPr>
          <a:xfrm flipH="false" flipV="false" rot="0">
            <a:off x="15663464" y="7662464"/>
            <a:ext cx="1595836" cy="1595836"/>
          </a:xfrm>
          <a:custGeom>
            <a:avLst/>
            <a:gdLst/>
            <a:ahLst/>
            <a:cxnLst/>
            <a:rect r="r" b="b" t="t" l="l"/>
            <a:pathLst>
              <a:path h="1595836" w="1595836">
                <a:moveTo>
                  <a:pt x="0" y="0"/>
                </a:moveTo>
                <a:lnTo>
                  <a:pt x="1595836" y="0"/>
                </a:lnTo>
                <a:lnTo>
                  <a:pt x="1595836" y="1595836"/>
                </a:lnTo>
                <a:lnTo>
                  <a:pt x="0" y="159583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true" flipV="false" rot="0">
            <a:off x="16133165" y="8202625"/>
            <a:ext cx="789785" cy="515514"/>
          </a:xfrm>
          <a:custGeom>
            <a:avLst/>
            <a:gdLst/>
            <a:ahLst/>
            <a:cxnLst/>
            <a:rect r="r" b="b" t="t" l="l"/>
            <a:pathLst>
              <a:path h="515514" w="789785">
                <a:moveTo>
                  <a:pt x="789785" y="0"/>
                </a:moveTo>
                <a:lnTo>
                  <a:pt x="0" y="0"/>
                </a:lnTo>
                <a:lnTo>
                  <a:pt x="0" y="515514"/>
                </a:lnTo>
                <a:lnTo>
                  <a:pt x="789785" y="515514"/>
                </a:lnTo>
                <a:lnTo>
                  <a:pt x="789785" y="0"/>
                </a:lnTo>
                <a:close/>
              </a:path>
            </a:pathLst>
          </a:custGeom>
          <a:blipFill>
            <a:blip r:embed="rId9">
              <a:extLst>
                <a:ext uri="{96DAC541-7B7A-43D3-8B79-37D633B846F1}">
                  <asvg:svgBlip xmlns:asvg="http://schemas.microsoft.com/office/drawing/2016/SVG/main" r:embed="rId10"/>
                </a:ext>
              </a:extLst>
            </a:blip>
            <a:stretch>
              <a:fillRect l="0" t="-155" r="0" b="-155"/>
            </a:stretch>
          </a:blipFill>
        </p:spPr>
      </p:sp>
      <p:sp>
        <p:nvSpPr>
          <p:cNvPr name="Freeform 11" id="11"/>
          <p:cNvSpPr/>
          <p:nvPr/>
        </p:nvSpPr>
        <p:spPr>
          <a:xfrm flipH="false" flipV="false" rot="0">
            <a:off x="9258300" y="1028700"/>
            <a:ext cx="1850797" cy="275937"/>
          </a:xfrm>
          <a:custGeom>
            <a:avLst/>
            <a:gdLst/>
            <a:ahLst/>
            <a:cxnLst/>
            <a:rect r="r" b="b" t="t" l="l"/>
            <a:pathLst>
              <a:path h="275937" w="1850797">
                <a:moveTo>
                  <a:pt x="0" y="0"/>
                </a:moveTo>
                <a:lnTo>
                  <a:pt x="1850797" y="0"/>
                </a:lnTo>
                <a:lnTo>
                  <a:pt x="1850797" y="275937"/>
                </a:lnTo>
                <a:lnTo>
                  <a:pt x="0" y="275937"/>
                </a:lnTo>
                <a:lnTo>
                  <a:pt x="0" y="0"/>
                </a:lnTo>
                <a:close/>
              </a:path>
            </a:pathLst>
          </a:custGeom>
          <a:blipFill>
            <a:blip r:embed="rId11">
              <a:extLst>
                <a:ext uri="{96DAC541-7B7A-43D3-8B79-37D633B846F1}">
                  <asvg:svgBlip xmlns:asvg="http://schemas.microsoft.com/office/drawing/2016/SVG/main" r:embed="rId12"/>
                </a:ext>
              </a:extLst>
            </a:blip>
            <a:stretch>
              <a:fillRect l="0" t="-1594" r="0" b="-1594"/>
            </a:stretch>
          </a:blipFill>
        </p:spPr>
      </p:sp>
      <p:sp>
        <p:nvSpPr>
          <p:cNvPr name="TextBox 12" id="12"/>
          <p:cNvSpPr txBox="true"/>
          <p:nvPr/>
        </p:nvSpPr>
        <p:spPr>
          <a:xfrm rot="0">
            <a:off x="9144000" y="2188678"/>
            <a:ext cx="11556491" cy="1448943"/>
          </a:xfrm>
          <a:prstGeom prst="rect">
            <a:avLst/>
          </a:prstGeom>
        </p:spPr>
        <p:txBody>
          <a:bodyPr anchor="t" rtlCol="false" tIns="0" lIns="0" bIns="0" rIns="0">
            <a:spAutoFit/>
          </a:bodyPr>
          <a:lstStyle/>
          <a:p>
            <a:pPr algn="l">
              <a:lnSpc>
                <a:spcPts val="5346"/>
              </a:lnSpc>
            </a:pPr>
            <a:r>
              <a:rPr lang="en-US" sz="5400" b="true">
                <a:solidFill>
                  <a:srgbClr val="FFFFFF"/>
                </a:solidFill>
                <a:latin typeface="Poppins Bold"/>
                <a:ea typeface="Poppins Bold"/>
                <a:cs typeface="Poppins Bold"/>
                <a:sym typeface="Poppins Bold"/>
              </a:rPr>
              <a:t>PERENCANAAN PAJAK PENGHASILAN (PPH)</a:t>
            </a:r>
          </a:p>
        </p:txBody>
      </p:sp>
      <p:sp>
        <p:nvSpPr>
          <p:cNvPr name="TextBox 13" id="13"/>
          <p:cNvSpPr txBox="true"/>
          <p:nvPr/>
        </p:nvSpPr>
        <p:spPr>
          <a:xfrm rot="0">
            <a:off x="9144000" y="3181378"/>
            <a:ext cx="6307532" cy="1787169"/>
          </a:xfrm>
          <a:prstGeom prst="rect">
            <a:avLst/>
          </a:prstGeom>
        </p:spPr>
        <p:txBody>
          <a:bodyPr anchor="t" rtlCol="false" tIns="0" lIns="0" bIns="0" rIns="0">
            <a:spAutoFit/>
          </a:bodyPr>
          <a:lstStyle/>
          <a:p>
            <a:pPr algn="l">
              <a:lnSpc>
                <a:spcPts val="13846"/>
              </a:lnSpc>
            </a:pPr>
            <a:r>
              <a:rPr lang="en-US" sz="9891" b="true">
                <a:solidFill>
                  <a:srgbClr val="FFFFFF"/>
                </a:solidFill>
                <a:latin typeface="Poppins Bold"/>
                <a:ea typeface="Poppins Bold"/>
                <a:cs typeface="Poppins Bold"/>
                <a:sym typeface="Poppins Bold"/>
              </a:rPr>
              <a:t>PASAL 21</a:t>
            </a:r>
          </a:p>
        </p:txBody>
      </p:sp>
      <p:grpSp>
        <p:nvGrpSpPr>
          <p:cNvPr name="Group 14" id="14"/>
          <p:cNvGrpSpPr/>
          <p:nvPr/>
        </p:nvGrpSpPr>
        <p:grpSpPr>
          <a:xfrm rot="0">
            <a:off x="11468126" y="1147618"/>
            <a:ext cx="5257004" cy="38100"/>
            <a:chOff x="0" y="0"/>
            <a:chExt cx="7009339" cy="50800"/>
          </a:xfrm>
        </p:grpSpPr>
        <p:sp>
          <p:nvSpPr>
            <p:cNvPr name="Freeform 15" id="15"/>
            <p:cNvSpPr/>
            <p:nvPr/>
          </p:nvSpPr>
          <p:spPr>
            <a:xfrm flipH="false" flipV="false" rot="0">
              <a:off x="25400" y="0"/>
              <a:ext cx="6958584" cy="50800"/>
            </a:xfrm>
            <a:custGeom>
              <a:avLst/>
              <a:gdLst/>
              <a:ahLst/>
              <a:cxnLst/>
              <a:rect r="r" b="b" t="t" l="l"/>
              <a:pathLst>
                <a:path h="50800" w="6958584">
                  <a:moveTo>
                    <a:pt x="0" y="0"/>
                  </a:moveTo>
                  <a:lnTo>
                    <a:pt x="6958584" y="0"/>
                  </a:lnTo>
                  <a:lnTo>
                    <a:pt x="6958584" y="50800"/>
                  </a:lnTo>
                  <a:lnTo>
                    <a:pt x="0" y="50800"/>
                  </a:lnTo>
                  <a:close/>
                </a:path>
              </a:pathLst>
            </a:custGeom>
            <a:solidFill>
              <a:srgbClr val="FFFFFF"/>
            </a:solidFill>
          </p:spPr>
        </p:sp>
      </p:grpSp>
      <p:sp>
        <p:nvSpPr>
          <p:cNvPr name="TextBox 16" id="16"/>
          <p:cNvSpPr txBox="true"/>
          <p:nvPr/>
        </p:nvSpPr>
        <p:spPr>
          <a:xfrm rot="0">
            <a:off x="8088204" y="6690055"/>
            <a:ext cx="8647724" cy="1331976"/>
          </a:xfrm>
          <a:prstGeom prst="rect">
            <a:avLst/>
          </a:prstGeom>
        </p:spPr>
        <p:txBody>
          <a:bodyPr anchor="t" rtlCol="false" tIns="0" lIns="0" bIns="0" rIns="0">
            <a:spAutoFit/>
          </a:bodyPr>
          <a:lstStyle/>
          <a:p>
            <a:pPr algn="l">
              <a:lnSpc>
                <a:spcPts val="5291"/>
              </a:lnSpc>
            </a:pPr>
            <a:r>
              <a:rPr lang="en-US" b="true" sz="4898" spc="44" u="sng">
                <a:solidFill>
                  <a:srgbClr val="1F3864"/>
                </a:solidFill>
                <a:latin typeface="Arimo Bold"/>
                <a:ea typeface="Arimo Bold"/>
                <a:cs typeface="Arimo Bold"/>
                <a:sym typeface="Arimo Bold"/>
              </a:rPr>
              <a:t>Dian Mustika, S.E., M.Sc</a:t>
            </a:r>
          </a:p>
          <a:p>
            <a:pPr algn="l">
              <a:lnSpc>
                <a:spcPts val="5291"/>
              </a:lnSpc>
            </a:pPr>
            <a:r>
              <a:rPr lang="en-US" b="true" sz="4898" spc="43">
                <a:solidFill>
                  <a:srgbClr val="1F3864"/>
                </a:solidFill>
                <a:latin typeface="Arimo Bold"/>
                <a:ea typeface="Arimo Bold"/>
                <a:cs typeface="Arimo Bold"/>
                <a:sym typeface="Arimo Bold"/>
              </a:rPr>
              <a:t>NIDN: 0225019501</a:t>
            </a:r>
          </a:p>
        </p:txBody>
      </p:sp>
      <p:grpSp>
        <p:nvGrpSpPr>
          <p:cNvPr name="Group 17" id="17"/>
          <p:cNvGrpSpPr/>
          <p:nvPr/>
        </p:nvGrpSpPr>
        <p:grpSpPr>
          <a:xfrm rot="0">
            <a:off x="13322278" y="9741488"/>
            <a:ext cx="4990910" cy="552926"/>
            <a:chOff x="0" y="0"/>
            <a:chExt cx="6654546" cy="737234"/>
          </a:xfrm>
        </p:grpSpPr>
        <p:sp>
          <p:nvSpPr>
            <p:cNvPr name="Freeform 18" id="18"/>
            <p:cNvSpPr/>
            <p:nvPr/>
          </p:nvSpPr>
          <p:spPr>
            <a:xfrm flipH="false" flipV="false" rot="0">
              <a:off x="8509" y="8509"/>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p:spPr>
        </p:sp>
        <p:sp>
          <p:nvSpPr>
            <p:cNvPr name="Freeform 19" id="19"/>
            <p:cNvSpPr/>
            <p:nvPr/>
          </p:nvSpPr>
          <p:spPr>
            <a:xfrm flipH="false" flipV="false" rot="0">
              <a:off x="0" y="0"/>
              <a:ext cx="6658864" cy="741553"/>
            </a:xfrm>
            <a:custGeom>
              <a:avLst/>
              <a:gdLst/>
              <a:ahLst/>
              <a:cxnLst/>
              <a:rect r="r" b="b" t="t" l="l"/>
              <a:pathLst>
                <a:path h="741553" w="6658864">
                  <a:moveTo>
                    <a:pt x="8509" y="0"/>
                  </a:moveTo>
                  <a:lnTo>
                    <a:pt x="6650355" y="0"/>
                  </a:lnTo>
                  <a:cubicBezTo>
                    <a:pt x="6655054" y="0"/>
                    <a:pt x="6658864" y="3810"/>
                    <a:pt x="6658864" y="8509"/>
                  </a:cubicBezTo>
                  <a:lnTo>
                    <a:pt x="6658864" y="733044"/>
                  </a:lnTo>
                  <a:cubicBezTo>
                    <a:pt x="6658864" y="737743"/>
                    <a:pt x="6655054" y="741553"/>
                    <a:pt x="6650355" y="741553"/>
                  </a:cubicBezTo>
                  <a:lnTo>
                    <a:pt x="8509" y="741553"/>
                  </a:lnTo>
                  <a:cubicBezTo>
                    <a:pt x="3810" y="741553"/>
                    <a:pt x="0" y="737743"/>
                    <a:pt x="0" y="733044"/>
                  </a:cubicBezTo>
                  <a:lnTo>
                    <a:pt x="0" y="8509"/>
                  </a:lnTo>
                  <a:cubicBezTo>
                    <a:pt x="0" y="3810"/>
                    <a:pt x="3810" y="0"/>
                    <a:pt x="8509" y="0"/>
                  </a:cubicBezTo>
                  <a:moveTo>
                    <a:pt x="8509" y="16891"/>
                  </a:moveTo>
                  <a:lnTo>
                    <a:pt x="8509" y="8509"/>
                  </a:lnTo>
                  <a:lnTo>
                    <a:pt x="17018" y="8509"/>
                  </a:lnTo>
                  <a:lnTo>
                    <a:pt x="17018" y="733044"/>
                  </a:lnTo>
                  <a:lnTo>
                    <a:pt x="8509" y="733044"/>
                  </a:lnTo>
                  <a:lnTo>
                    <a:pt x="8509" y="724535"/>
                  </a:lnTo>
                  <a:lnTo>
                    <a:pt x="6650355" y="724535"/>
                  </a:lnTo>
                  <a:lnTo>
                    <a:pt x="6650355" y="733044"/>
                  </a:lnTo>
                  <a:lnTo>
                    <a:pt x="6641847" y="733044"/>
                  </a:lnTo>
                  <a:lnTo>
                    <a:pt x="6641847" y="8509"/>
                  </a:lnTo>
                  <a:lnTo>
                    <a:pt x="6650355" y="8509"/>
                  </a:lnTo>
                  <a:lnTo>
                    <a:pt x="6650355" y="17018"/>
                  </a:lnTo>
                  <a:lnTo>
                    <a:pt x="8509" y="17018"/>
                  </a:lnTo>
                  <a:close/>
                </a:path>
              </a:pathLst>
            </a:custGeom>
            <a:solidFill>
              <a:srgbClr val="000000"/>
            </a:solidFill>
          </p:spPr>
        </p:sp>
      </p:grpSp>
      <p:grpSp>
        <p:nvGrpSpPr>
          <p:cNvPr name="Group 20" id="20"/>
          <p:cNvGrpSpPr/>
          <p:nvPr/>
        </p:nvGrpSpPr>
        <p:grpSpPr>
          <a:xfrm rot="0">
            <a:off x="-19050" y="9747617"/>
            <a:ext cx="13326999" cy="543401"/>
            <a:chOff x="0" y="0"/>
            <a:chExt cx="17769332" cy="724534"/>
          </a:xfrm>
        </p:grpSpPr>
        <p:sp>
          <p:nvSpPr>
            <p:cNvPr name="Freeform 21" id="21"/>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22" id="22"/>
          <p:cNvSpPr txBox="true"/>
          <p:nvPr/>
        </p:nvSpPr>
        <p:spPr>
          <a:xfrm rot="0">
            <a:off x="22225" y="9741267"/>
            <a:ext cx="13244491" cy="505782"/>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23" id="23"/>
          <p:cNvSpPr txBox="true"/>
          <p:nvPr/>
        </p:nvSpPr>
        <p:spPr>
          <a:xfrm rot="0">
            <a:off x="14076446" y="9765756"/>
            <a:ext cx="3097376" cy="442624"/>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5188CC"/>
        </a:solidFill>
      </p:bgPr>
    </p:bg>
    <p:spTree>
      <p:nvGrpSpPr>
        <p:cNvPr id="1" name=""/>
        <p:cNvGrpSpPr/>
        <p:nvPr/>
      </p:nvGrpSpPr>
      <p:grpSpPr>
        <a:xfrm>
          <a:off x="0" y="0"/>
          <a:ext cx="0" cy="0"/>
          <a:chOff x="0" y="0"/>
          <a:chExt cx="0" cy="0"/>
        </a:xfrm>
      </p:grpSpPr>
      <p:sp>
        <p:nvSpPr>
          <p:cNvPr name="Freeform 2" id="2"/>
          <p:cNvSpPr/>
          <p:nvPr/>
        </p:nvSpPr>
        <p:spPr>
          <a:xfrm flipH="false" flipV="false" rot="0">
            <a:off x="-814863" y="5500664"/>
            <a:ext cx="19123335" cy="5489048"/>
          </a:xfrm>
          <a:custGeom>
            <a:avLst/>
            <a:gdLst/>
            <a:ahLst/>
            <a:cxnLst/>
            <a:rect r="r" b="b" t="t" l="l"/>
            <a:pathLst>
              <a:path h="5489048" w="19123335">
                <a:moveTo>
                  <a:pt x="0" y="0"/>
                </a:moveTo>
                <a:lnTo>
                  <a:pt x="19123335" y="0"/>
                </a:lnTo>
                <a:lnTo>
                  <a:pt x="19123335" y="5489048"/>
                </a:lnTo>
                <a:lnTo>
                  <a:pt x="0" y="54890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3813433" y="3614968"/>
            <a:ext cx="10083734" cy="1885696"/>
          </a:xfrm>
          <a:prstGeom prst="rect">
            <a:avLst/>
          </a:prstGeom>
        </p:spPr>
        <p:txBody>
          <a:bodyPr anchor="t" rtlCol="false" tIns="0" lIns="0" bIns="0" rIns="0">
            <a:spAutoFit/>
          </a:bodyPr>
          <a:lstStyle/>
          <a:p>
            <a:pPr algn="r">
              <a:lnSpc>
                <a:spcPts val="12991"/>
              </a:lnSpc>
            </a:pPr>
            <a:r>
              <a:rPr lang="en-US" sz="11199" b="true">
                <a:solidFill>
                  <a:srgbClr val="EEFDFE"/>
                </a:solidFill>
                <a:latin typeface="Arimo Bold"/>
                <a:ea typeface="Arimo Bold"/>
                <a:cs typeface="Arimo Bold"/>
                <a:sym typeface="Arimo Bold"/>
              </a:rPr>
              <a:t>THANK YOU</a:t>
            </a:r>
          </a:p>
        </p:txBody>
      </p:sp>
      <p:grpSp>
        <p:nvGrpSpPr>
          <p:cNvPr name="Group 4" id="4"/>
          <p:cNvGrpSpPr/>
          <p:nvPr/>
        </p:nvGrpSpPr>
        <p:grpSpPr>
          <a:xfrm rot="0">
            <a:off x="13322278" y="9741488"/>
            <a:ext cx="4990910" cy="552926"/>
            <a:chOff x="0" y="0"/>
            <a:chExt cx="6654546" cy="737234"/>
          </a:xfrm>
        </p:grpSpPr>
        <p:sp>
          <p:nvSpPr>
            <p:cNvPr name="Freeform 5" id="5"/>
            <p:cNvSpPr/>
            <p:nvPr/>
          </p:nvSpPr>
          <p:spPr>
            <a:xfrm flipH="false" flipV="false" rot="0">
              <a:off x="8509" y="8509"/>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p:spPr>
        </p:sp>
        <p:sp>
          <p:nvSpPr>
            <p:cNvPr name="Freeform 6" id="6"/>
            <p:cNvSpPr/>
            <p:nvPr/>
          </p:nvSpPr>
          <p:spPr>
            <a:xfrm flipH="false" flipV="false" rot="0">
              <a:off x="0" y="0"/>
              <a:ext cx="6658864" cy="741553"/>
            </a:xfrm>
            <a:custGeom>
              <a:avLst/>
              <a:gdLst/>
              <a:ahLst/>
              <a:cxnLst/>
              <a:rect r="r" b="b" t="t" l="l"/>
              <a:pathLst>
                <a:path h="741553" w="6658864">
                  <a:moveTo>
                    <a:pt x="8509" y="0"/>
                  </a:moveTo>
                  <a:lnTo>
                    <a:pt x="6650355" y="0"/>
                  </a:lnTo>
                  <a:cubicBezTo>
                    <a:pt x="6655054" y="0"/>
                    <a:pt x="6658864" y="3810"/>
                    <a:pt x="6658864" y="8509"/>
                  </a:cubicBezTo>
                  <a:lnTo>
                    <a:pt x="6658864" y="733044"/>
                  </a:lnTo>
                  <a:cubicBezTo>
                    <a:pt x="6658864" y="737743"/>
                    <a:pt x="6655054" y="741553"/>
                    <a:pt x="6650355" y="741553"/>
                  </a:cubicBezTo>
                  <a:lnTo>
                    <a:pt x="8509" y="741553"/>
                  </a:lnTo>
                  <a:cubicBezTo>
                    <a:pt x="3810" y="741553"/>
                    <a:pt x="0" y="737743"/>
                    <a:pt x="0" y="733044"/>
                  </a:cubicBezTo>
                  <a:lnTo>
                    <a:pt x="0" y="8509"/>
                  </a:lnTo>
                  <a:cubicBezTo>
                    <a:pt x="0" y="3810"/>
                    <a:pt x="3810" y="0"/>
                    <a:pt x="8509" y="0"/>
                  </a:cubicBezTo>
                  <a:moveTo>
                    <a:pt x="8509" y="16891"/>
                  </a:moveTo>
                  <a:lnTo>
                    <a:pt x="8509" y="8509"/>
                  </a:lnTo>
                  <a:lnTo>
                    <a:pt x="17018" y="8509"/>
                  </a:lnTo>
                  <a:lnTo>
                    <a:pt x="17018" y="733044"/>
                  </a:lnTo>
                  <a:lnTo>
                    <a:pt x="8509" y="733044"/>
                  </a:lnTo>
                  <a:lnTo>
                    <a:pt x="8509" y="724535"/>
                  </a:lnTo>
                  <a:lnTo>
                    <a:pt x="6650355" y="724535"/>
                  </a:lnTo>
                  <a:lnTo>
                    <a:pt x="6650355" y="733044"/>
                  </a:lnTo>
                  <a:lnTo>
                    <a:pt x="6641847" y="733044"/>
                  </a:lnTo>
                  <a:lnTo>
                    <a:pt x="6641847" y="8509"/>
                  </a:lnTo>
                  <a:lnTo>
                    <a:pt x="6650355" y="8509"/>
                  </a:lnTo>
                  <a:lnTo>
                    <a:pt x="6650355" y="17018"/>
                  </a:lnTo>
                  <a:lnTo>
                    <a:pt x="8509" y="17018"/>
                  </a:lnTo>
                  <a:close/>
                </a:path>
              </a:pathLst>
            </a:custGeom>
            <a:solidFill>
              <a:srgbClr val="000000"/>
            </a:solidFill>
          </p:spPr>
        </p:sp>
      </p:grpSp>
      <p:grpSp>
        <p:nvGrpSpPr>
          <p:cNvPr name="Group 7" id="7"/>
          <p:cNvGrpSpPr/>
          <p:nvPr/>
        </p:nvGrpSpPr>
        <p:grpSpPr>
          <a:xfrm rot="0">
            <a:off x="-19050" y="9747617"/>
            <a:ext cx="13326999" cy="543401"/>
            <a:chOff x="0" y="0"/>
            <a:chExt cx="17769332" cy="724534"/>
          </a:xfrm>
        </p:grpSpPr>
        <p:sp>
          <p:nvSpPr>
            <p:cNvPr name="Freeform 8" id="8"/>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9" id="9"/>
          <p:cNvSpPr txBox="true"/>
          <p:nvPr/>
        </p:nvSpPr>
        <p:spPr>
          <a:xfrm rot="0">
            <a:off x="22225" y="9741267"/>
            <a:ext cx="13244491" cy="505782"/>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10" id="10"/>
          <p:cNvSpPr txBox="true"/>
          <p:nvPr/>
        </p:nvSpPr>
        <p:spPr>
          <a:xfrm rot="0">
            <a:off x="14076446" y="9765756"/>
            <a:ext cx="3097376" cy="442624"/>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sp>
        <p:nvSpPr>
          <p:cNvPr name="Freeform 11" id="11"/>
          <p:cNvSpPr/>
          <p:nvPr/>
        </p:nvSpPr>
        <p:spPr>
          <a:xfrm flipH="false" flipV="false" rot="0">
            <a:off x="7315200" y="2898203"/>
            <a:ext cx="3657600" cy="545315"/>
          </a:xfrm>
          <a:custGeom>
            <a:avLst/>
            <a:gdLst/>
            <a:ahLst/>
            <a:cxnLst/>
            <a:rect r="r" b="b" t="t" l="l"/>
            <a:pathLst>
              <a:path h="545315" w="3657600">
                <a:moveTo>
                  <a:pt x="0" y="0"/>
                </a:moveTo>
                <a:lnTo>
                  <a:pt x="3657600" y="0"/>
                </a:lnTo>
                <a:lnTo>
                  <a:pt x="3657600" y="545315"/>
                </a:lnTo>
                <a:lnTo>
                  <a:pt x="0" y="545315"/>
                </a:lnTo>
                <a:lnTo>
                  <a:pt x="0" y="0"/>
                </a:lnTo>
                <a:close/>
              </a:path>
            </a:pathLst>
          </a:custGeom>
          <a:blipFill>
            <a:blip r:embed="rId4">
              <a:extLst>
                <a:ext uri="{96DAC541-7B7A-43D3-8B79-37D633B846F1}">
                  <asvg:svgBlip xmlns:asvg="http://schemas.microsoft.com/office/drawing/2016/SVG/main" r:embed="rId5"/>
                </a:ext>
              </a:extLst>
            </a:blip>
            <a:stretch>
              <a:fillRect l="0" t="-1527" r="0" b="-1527"/>
            </a:stretch>
          </a:blipFill>
        </p:spPr>
      </p:sp>
      <p:sp>
        <p:nvSpPr>
          <p:cNvPr name="TextBox 12" id="12"/>
          <p:cNvSpPr txBox="true"/>
          <p:nvPr/>
        </p:nvSpPr>
        <p:spPr>
          <a:xfrm rot="0">
            <a:off x="4791758" y="5100614"/>
            <a:ext cx="9432468" cy="1828463"/>
          </a:xfrm>
          <a:prstGeom prst="rect">
            <a:avLst/>
          </a:prstGeom>
        </p:spPr>
        <p:txBody>
          <a:bodyPr anchor="t" rtlCol="false" tIns="0" lIns="0" bIns="0" rIns="0">
            <a:spAutoFit/>
          </a:bodyPr>
          <a:lstStyle/>
          <a:p>
            <a:pPr algn="just">
              <a:lnSpc>
                <a:spcPts val="13158"/>
              </a:lnSpc>
            </a:pPr>
            <a:r>
              <a:rPr lang="en-US" sz="9399" b="true">
                <a:solidFill>
                  <a:srgbClr val="5188CC"/>
                </a:solidFill>
                <a:latin typeface="Arimo Bold"/>
                <a:ea typeface="Arimo Bold"/>
                <a:cs typeface="Arimo Bold"/>
                <a:sym typeface="Arimo Bold"/>
              </a:rPr>
              <a:t>Any Questions?</a:t>
            </a:r>
          </a:p>
        </p:txBody>
      </p:sp>
      <p:grpSp>
        <p:nvGrpSpPr>
          <p:cNvPr name="Group 13" id="13"/>
          <p:cNvGrpSpPr/>
          <p:nvPr/>
        </p:nvGrpSpPr>
        <p:grpSpPr>
          <a:xfrm rot="0">
            <a:off x="5835968" y="7281502"/>
            <a:ext cx="6616065" cy="123825"/>
            <a:chOff x="0" y="0"/>
            <a:chExt cx="8821420" cy="165100"/>
          </a:xfrm>
        </p:grpSpPr>
        <p:sp>
          <p:nvSpPr>
            <p:cNvPr name="Freeform 14" id="14"/>
            <p:cNvSpPr/>
            <p:nvPr/>
          </p:nvSpPr>
          <p:spPr>
            <a:xfrm flipH="false" flipV="false" rot="0">
              <a:off x="82550" y="0"/>
              <a:ext cx="8656320" cy="165100"/>
            </a:xfrm>
            <a:custGeom>
              <a:avLst/>
              <a:gdLst/>
              <a:ahLst/>
              <a:cxnLst/>
              <a:rect r="r" b="b" t="t" l="l"/>
              <a:pathLst>
                <a:path h="165100" w="8656320">
                  <a:moveTo>
                    <a:pt x="0" y="0"/>
                  </a:moveTo>
                  <a:lnTo>
                    <a:pt x="8656320" y="0"/>
                  </a:lnTo>
                  <a:lnTo>
                    <a:pt x="8656320" y="165100"/>
                  </a:lnTo>
                  <a:lnTo>
                    <a:pt x="0" y="165100"/>
                  </a:lnTo>
                  <a:close/>
                </a:path>
              </a:pathLst>
            </a:custGeom>
            <a:solidFill>
              <a:srgbClr val="5188CC"/>
            </a:solidFill>
          </p:spPr>
        </p:sp>
      </p:grpSp>
    </p:spTree>
  </p:cSld>
  <p:clrMapOvr>
    <a:masterClrMapping/>
  </p:clrMapOvr>
  <p:transition spd="fast">
    <p:fade/>
  </p:transition>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5188CC"/>
        </a:solidFill>
      </p:bgPr>
    </p:bg>
    <p:spTree>
      <p:nvGrpSpPr>
        <p:cNvPr id="1" name=""/>
        <p:cNvGrpSpPr/>
        <p:nvPr/>
      </p:nvGrpSpPr>
      <p:grpSpPr>
        <a:xfrm>
          <a:off x="0" y="0"/>
          <a:ext cx="0" cy="0"/>
          <a:chOff x="0" y="0"/>
          <a:chExt cx="0" cy="0"/>
        </a:xfrm>
      </p:grpSpPr>
      <p:sp>
        <p:nvSpPr>
          <p:cNvPr name="Freeform 2" id="2"/>
          <p:cNvSpPr/>
          <p:nvPr/>
        </p:nvSpPr>
        <p:spPr>
          <a:xfrm flipH="false" flipV="false" rot="0">
            <a:off x="3496913" y="2672465"/>
            <a:ext cx="13762387" cy="6200699"/>
          </a:xfrm>
          <a:custGeom>
            <a:avLst/>
            <a:gdLst/>
            <a:ahLst/>
            <a:cxnLst/>
            <a:rect r="r" b="b" t="t" l="l"/>
            <a:pathLst>
              <a:path h="6200699" w="13762387">
                <a:moveTo>
                  <a:pt x="0" y="0"/>
                </a:moveTo>
                <a:lnTo>
                  <a:pt x="13762387" y="0"/>
                </a:lnTo>
                <a:lnTo>
                  <a:pt x="13762387" y="6200699"/>
                </a:lnTo>
                <a:lnTo>
                  <a:pt x="0" y="620069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216991"/>
            <a:ext cx="1955694" cy="10503991"/>
          </a:xfrm>
          <a:custGeom>
            <a:avLst/>
            <a:gdLst/>
            <a:ahLst/>
            <a:cxnLst/>
            <a:rect r="r" b="b" t="t" l="l"/>
            <a:pathLst>
              <a:path h="10503991" w="1955694">
                <a:moveTo>
                  <a:pt x="0" y="0"/>
                </a:moveTo>
                <a:lnTo>
                  <a:pt x="1955694" y="0"/>
                </a:lnTo>
                <a:lnTo>
                  <a:pt x="1955694" y="10503991"/>
                </a:lnTo>
                <a:lnTo>
                  <a:pt x="0" y="1050399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944117" y="1210183"/>
            <a:ext cx="2552796" cy="2552796"/>
          </a:xfrm>
          <a:custGeom>
            <a:avLst/>
            <a:gdLst/>
            <a:ahLst/>
            <a:cxnLst/>
            <a:rect r="r" b="b" t="t" l="l"/>
            <a:pathLst>
              <a:path h="2552796" w="2552796">
                <a:moveTo>
                  <a:pt x="0" y="0"/>
                </a:moveTo>
                <a:lnTo>
                  <a:pt x="2552796" y="0"/>
                </a:lnTo>
                <a:lnTo>
                  <a:pt x="2552796" y="2552796"/>
                </a:lnTo>
                <a:lnTo>
                  <a:pt x="0" y="25527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true" flipV="false" rot="0">
            <a:off x="1603297" y="2083706"/>
            <a:ext cx="1234436" cy="805750"/>
          </a:xfrm>
          <a:custGeom>
            <a:avLst/>
            <a:gdLst/>
            <a:ahLst/>
            <a:cxnLst/>
            <a:rect r="r" b="b" t="t" l="l"/>
            <a:pathLst>
              <a:path h="805750" w="1234436">
                <a:moveTo>
                  <a:pt x="1234436" y="0"/>
                </a:moveTo>
                <a:lnTo>
                  <a:pt x="0" y="0"/>
                </a:lnTo>
                <a:lnTo>
                  <a:pt x="0" y="805750"/>
                </a:lnTo>
                <a:lnTo>
                  <a:pt x="1234436" y="805750"/>
                </a:lnTo>
                <a:lnTo>
                  <a:pt x="1234436" y="0"/>
                </a:lnTo>
                <a:close/>
              </a:path>
            </a:pathLst>
          </a:custGeom>
          <a:blipFill>
            <a:blip r:embed="rId8">
              <a:extLst>
                <a:ext uri="{96DAC541-7B7A-43D3-8B79-37D633B846F1}">
                  <asvg:svgBlip xmlns:asvg="http://schemas.microsoft.com/office/drawing/2016/SVG/main" r:embed="rId9"/>
                </a:ext>
              </a:extLst>
            </a:blip>
            <a:stretch>
              <a:fillRect l="-298" t="0" r="-298" b="0"/>
            </a:stretch>
          </a:blipFill>
        </p:spPr>
      </p:sp>
      <p:sp>
        <p:nvSpPr>
          <p:cNvPr name="TextBox 6" id="6"/>
          <p:cNvSpPr txBox="true"/>
          <p:nvPr/>
        </p:nvSpPr>
        <p:spPr>
          <a:xfrm rot="0">
            <a:off x="7175566" y="904875"/>
            <a:ext cx="10083734" cy="954913"/>
          </a:xfrm>
          <a:prstGeom prst="rect">
            <a:avLst/>
          </a:prstGeom>
        </p:spPr>
        <p:txBody>
          <a:bodyPr anchor="t" rtlCol="false" tIns="0" lIns="0" bIns="0" rIns="0">
            <a:spAutoFit/>
          </a:bodyPr>
          <a:lstStyle/>
          <a:p>
            <a:pPr algn="r">
              <a:lnSpc>
                <a:spcPts val="7075"/>
              </a:lnSpc>
            </a:pPr>
            <a:r>
              <a:rPr lang="en-US" sz="6100" b="true">
                <a:solidFill>
                  <a:srgbClr val="FEFFFA"/>
                </a:solidFill>
                <a:latin typeface="Poppins Bold"/>
                <a:ea typeface="Poppins Bold"/>
                <a:cs typeface="Poppins Bold"/>
                <a:sym typeface="Poppins Bold"/>
              </a:rPr>
              <a:t>Pengertian PPh Pasal 21</a:t>
            </a:r>
          </a:p>
        </p:txBody>
      </p:sp>
      <p:sp>
        <p:nvSpPr>
          <p:cNvPr name="TextBox 7" id="7"/>
          <p:cNvSpPr txBox="true"/>
          <p:nvPr/>
        </p:nvSpPr>
        <p:spPr>
          <a:xfrm rot="0">
            <a:off x="3879831" y="3093399"/>
            <a:ext cx="13158699" cy="3909206"/>
          </a:xfrm>
          <a:prstGeom prst="rect">
            <a:avLst/>
          </a:prstGeom>
        </p:spPr>
        <p:txBody>
          <a:bodyPr anchor="t" rtlCol="false" tIns="0" lIns="0" bIns="0" rIns="0">
            <a:spAutoFit/>
          </a:bodyPr>
          <a:lstStyle/>
          <a:p>
            <a:pPr algn="just">
              <a:lnSpc>
                <a:spcPts val="3850"/>
              </a:lnSpc>
            </a:pPr>
            <a:r>
              <a:rPr lang="en-US" sz="2750" b="true">
                <a:solidFill>
                  <a:srgbClr val="000000"/>
                </a:solidFill>
                <a:latin typeface="Aileron Bold"/>
                <a:ea typeface="Aileron Bold"/>
                <a:cs typeface="Aileron Bold"/>
                <a:sym typeface="Aileron Bold"/>
              </a:rPr>
              <a:t>Pajak Penghasilan Pasal 21 (PPh Pasal 21) </a:t>
            </a:r>
            <a:r>
              <a:rPr lang="en-US" sz="2750">
                <a:solidFill>
                  <a:srgbClr val="000000"/>
                </a:solidFill>
                <a:latin typeface="Aileron"/>
                <a:ea typeface="Aileron"/>
                <a:cs typeface="Aileron"/>
                <a:sym typeface="Aileron"/>
              </a:rPr>
              <a:t>adalah pajak yang dikenakan kepada karyawan sebagai wajib pajak atas penghasilan yang diterima sehubungan dengan pekerjaan, jasa, atau kegiatan dari pemberi kerja (pemberi kerja, Bendahara pemerintah, dana pensiun, badan, perusahaan, dan penyelenggara kegiatan). </a:t>
            </a:r>
          </a:p>
          <a:p>
            <a:pPr algn="just">
              <a:lnSpc>
                <a:spcPts val="3850"/>
              </a:lnSpc>
            </a:pPr>
            <a:r>
              <a:rPr lang="en-US" sz="2750">
                <a:solidFill>
                  <a:srgbClr val="000000"/>
                </a:solidFill>
                <a:latin typeface="Aileron"/>
                <a:ea typeface="Aileron"/>
                <a:cs typeface="Aileron"/>
                <a:sym typeface="Aileron"/>
              </a:rPr>
              <a:t>Penghitungan PPh Pasal 21 memperhatikan beberapa elemen penting, yaitu:</a:t>
            </a:r>
          </a:p>
          <a:p>
            <a:pPr algn="just" marL="628698" indent="-209566" lvl="2">
              <a:lnSpc>
                <a:spcPts val="3850"/>
              </a:lnSpc>
              <a:buAutoNum type="arabicPeriod" startAt="1"/>
            </a:pPr>
            <a:r>
              <a:rPr lang="en-US" sz="2750">
                <a:solidFill>
                  <a:srgbClr val="000000"/>
                </a:solidFill>
                <a:latin typeface="Aileron"/>
                <a:ea typeface="Aileron"/>
                <a:cs typeface="Aileron"/>
                <a:sym typeface="Aileron"/>
              </a:rPr>
              <a:t>Biaya jabatan</a:t>
            </a:r>
          </a:p>
          <a:p>
            <a:pPr algn="just" marL="628698" indent="-209566" lvl="2">
              <a:lnSpc>
                <a:spcPts val="3850"/>
              </a:lnSpc>
              <a:buAutoNum type="arabicPeriod" startAt="1"/>
            </a:pPr>
            <a:r>
              <a:rPr lang="en-US" sz="2750">
                <a:solidFill>
                  <a:srgbClr val="000000"/>
                </a:solidFill>
                <a:latin typeface="Aileron"/>
                <a:ea typeface="Aileron"/>
                <a:cs typeface="Aileron"/>
                <a:sym typeface="Aileron"/>
              </a:rPr>
              <a:t>Iuran pensiun</a:t>
            </a:r>
          </a:p>
          <a:p>
            <a:pPr algn="just" marL="628698" indent="-209566" lvl="2">
              <a:lnSpc>
                <a:spcPts val="3850"/>
              </a:lnSpc>
              <a:buAutoNum type="arabicPeriod" startAt="1"/>
            </a:pPr>
            <a:r>
              <a:rPr lang="en-US" sz="2750">
                <a:solidFill>
                  <a:srgbClr val="000000"/>
                </a:solidFill>
                <a:latin typeface="Aileron"/>
                <a:ea typeface="Aileron"/>
                <a:cs typeface="Aileron"/>
                <a:sym typeface="Aileron"/>
              </a:rPr>
              <a:t>Penghasilan Tidak Kena Pajak</a:t>
            </a:r>
          </a:p>
        </p:txBody>
      </p:sp>
      <p:grpSp>
        <p:nvGrpSpPr>
          <p:cNvPr name="Group 8" id="8"/>
          <p:cNvGrpSpPr/>
          <p:nvPr/>
        </p:nvGrpSpPr>
        <p:grpSpPr>
          <a:xfrm rot="0">
            <a:off x="13322278" y="9741488"/>
            <a:ext cx="4990910" cy="552926"/>
            <a:chOff x="0" y="0"/>
            <a:chExt cx="6654546" cy="737234"/>
          </a:xfrm>
        </p:grpSpPr>
        <p:sp>
          <p:nvSpPr>
            <p:cNvPr name="Freeform 9" id="9"/>
            <p:cNvSpPr/>
            <p:nvPr/>
          </p:nvSpPr>
          <p:spPr>
            <a:xfrm flipH="false" flipV="false" rot="0">
              <a:off x="8509" y="8509"/>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p:spPr>
        </p:sp>
        <p:sp>
          <p:nvSpPr>
            <p:cNvPr name="Freeform 10" id="10"/>
            <p:cNvSpPr/>
            <p:nvPr/>
          </p:nvSpPr>
          <p:spPr>
            <a:xfrm flipH="false" flipV="false" rot="0">
              <a:off x="0" y="0"/>
              <a:ext cx="6658864" cy="741553"/>
            </a:xfrm>
            <a:custGeom>
              <a:avLst/>
              <a:gdLst/>
              <a:ahLst/>
              <a:cxnLst/>
              <a:rect r="r" b="b" t="t" l="l"/>
              <a:pathLst>
                <a:path h="741553" w="6658864">
                  <a:moveTo>
                    <a:pt x="8509" y="0"/>
                  </a:moveTo>
                  <a:lnTo>
                    <a:pt x="6650355" y="0"/>
                  </a:lnTo>
                  <a:cubicBezTo>
                    <a:pt x="6655054" y="0"/>
                    <a:pt x="6658864" y="3810"/>
                    <a:pt x="6658864" y="8509"/>
                  </a:cubicBezTo>
                  <a:lnTo>
                    <a:pt x="6658864" y="733044"/>
                  </a:lnTo>
                  <a:cubicBezTo>
                    <a:pt x="6658864" y="737743"/>
                    <a:pt x="6655054" y="741553"/>
                    <a:pt x="6650355" y="741553"/>
                  </a:cubicBezTo>
                  <a:lnTo>
                    <a:pt x="8509" y="741553"/>
                  </a:lnTo>
                  <a:cubicBezTo>
                    <a:pt x="3810" y="741553"/>
                    <a:pt x="0" y="737743"/>
                    <a:pt x="0" y="733044"/>
                  </a:cubicBezTo>
                  <a:lnTo>
                    <a:pt x="0" y="8509"/>
                  </a:lnTo>
                  <a:cubicBezTo>
                    <a:pt x="0" y="3810"/>
                    <a:pt x="3810" y="0"/>
                    <a:pt x="8509" y="0"/>
                  </a:cubicBezTo>
                  <a:moveTo>
                    <a:pt x="8509" y="16891"/>
                  </a:moveTo>
                  <a:lnTo>
                    <a:pt x="8509" y="8509"/>
                  </a:lnTo>
                  <a:lnTo>
                    <a:pt x="17018" y="8509"/>
                  </a:lnTo>
                  <a:lnTo>
                    <a:pt x="17018" y="733044"/>
                  </a:lnTo>
                  <a:lnTo>
                    <a:pt x="8509" y="733044"/>
                  </a:lnTo>
                  <a:lnTo>
                    <a:pt x="8509" y="724535"/>
                  </a:lnTo>
                  <a:lnTo>
                    <a:pt x="6650355" y="724535"/>
                  </a:lnTo>
                  <a:lnTo>
                    <a:pt x="6650355" y="733044"/>
                  </a:lnTo>
                  <a:lnTo>
                    <a:pt x="6641847" y="733044"/>
                  </a:lnTo>
                  <a:lnTo>
                    <a:pt x="6641847" y="8509"/>
                  </a:lnTo>
                  <a:lnTo>
                    <a:pt x="6650355" y="8509"/>
                  </a:lnTo>
                  <a:lnTo>
                    <a:pt x="6650355" y="17018"/>
                  </a:lnTo>
                  <a:lnTo>
                    <a:pt x="8509" y="17018"/>
                  </a:lnTo>
                  <a:close/>
                </a:path>
              </a:pathLst>
            </a:custGeom>
            <a:solidFill>
              <a:srgbClr val="000000"/>
            </a:solidFill>
          </p:spPr>
        </p:sp>
      </p:grpSp>
      <p:grpSp>
        <p:nvGrpSpPr>
          <p:cNvPr name="Group 11" id="11"/>
          <p:cNvGrpSpPr/>
          <p:nvPr/>
        </p:nvGrpSpPr>
        <p:grpSpPr>
          <a:xfrm rot="0">
            <a:off x="-19050" y="9747617"/>
            <a:ext cx="13326999" cy="543401"/>
            <a:chOff x="0" y="0"/>
            <a:chExt cx="17769332" cy="724534"/>
          </a:xfrm>
        </p:grpSpPr>
        <p:sp>
          <p:nvSpPr>
            <p:cNvPr name="Freeform 12" id="12"/>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13" id="13"/>
          <p:cNvSpPr txBox="true"/>
          <p:nvPr/>
        </p:nvSpPr>
        <p:spPr>
          <a:xfrm rot="0">
            <a:off x="22225" y="9741267"/>
            <a:ext cx="13244491" cy="505782"/>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14" id="14"/>
          <p:cNvSpPr txBox="true"/>
          <p:nvPr/>
        </p:nvSpPr>
        <p:spPr>
          <a:xfrm rot="0">
            <a:off x="14076446" y="9765756"/>
            <a:ext cx="3097376" cy="442624"/>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sp>
        <p:nvSpPr>
          <p:cNvPr name="TextBox 15" id="15"/>
          <p:cNvSpPr txBox="true"/>
          <p:nvPr/>
        </p:nvSpPr>
        <p:spPr>
          <a:xfrm rot="0">
            <a:off x="3879831" y="7134830"/>
            <a:ext cx="13158699" cy="1501764"/>
          </a:xfrm>
          <a:prstGeom prst="rect">
            <a:avLst/>
          </a:prstGeom>
        </p:spPr>
        <p:txBody>
          <a:bodyPr anchor="t" rtlCol="false" tIns="0" lIns="0" bIns="0" rIns="0">
            <a:spAutoFit/>
          </a:bodyPr>
          <a:lstStyle/>
          <a:p>
            <a:pPr algn="l">
              <a:lnSpc>
                <a:spcPts val="3850"/>
              </a:lnSpc>
            </a:pPr>
            <a:r>
              <a:rPr lang="en-US" sz="2750">
                <a:solidFill>
                  <a:srgbClr val="000000"/>
                </a:solidFill>
                <a:latin typeface="Aileron"/>
                <a:ea typeface="Aileron"/>
                <a:cs typeface="Aileron"/>
                <a:sym typeface="Aileron"/>
              </a:rPr>
              <a:t>Penerapan PPh Pasal 21 tidak hanya bertujuan untuk memnuhi kewajiban perpajakan, tetapi juga mencerminkan prinsip keadilan dalam hubungan kerja antara pemberi kerja dan karyawan.</a:t>
            </a:r>
          </a:p>
        </p:txBody>
      </p:sp>
    </p:spTree>
  </p:cSld>
  <p:clrMapOvr>
    <a:masterClrMapping/>
  </p:clrMapOvr>
  <p:transition spd="fast">
    <p:fade/>
  </p:transition>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5188CC"/>
        </a:solidFill>
      </p:bgPr>
    </p:bg>
    <p:spTree>
      <p:nvGrpSpPr>
        <p:cNvPr id="1" name=""/>
        <p:cNvGrpSpPr/>
        <p:nvPr/>
      </p:nvGrpSpPr>
      <p:grpSpPr>
        <a:xfrm>
          <a:off x="0" y="0"/>
          <a:ext cx="0" cy="0"/>
          <a:chOff x="0" y="0"/>
          <a:chExt cx="0" cy="0"/>
        </a:xfrm>
      </p:grpSpPr>
      <p:sp>
        <p:nvSpPr>
          <p:cNvPr name="Freeform 2" id="2"/>
          <p:cNvSpPr/>
          <p:nvPr/>
        </p:nvSpPr>
        <p:spPr>
          <a:xfrm flipH="false" flipV="false" rot="0">
            <a:off x="3496913" y="2672465"/>
            <a:ext cx="13762387" cy="6200699"/>
          </a:xfrm>
          <a:custGeom>
            <a:avLst/>
            <a:gdLst/>
            <a:ahLst/>
            <a:cxnLst/>
            <a:rect r="r" b="b" t="t" l="l"/>
            <a:pathLst>
              <a:path h="6200699" w="13762387">
                <a:moveTo>
                  <a:pt x="0" y="0"/>
                </a:moveTo>
                <a:lnTo>
                  <a:pt x="13762387" y="0"/>
                </a:lnTo>
                <a:lnTo>
                  <a:pt x="13762387" y="6200699"/>
                </a:lnTo>
                <a:lnTo>
                  <a:pt x="0" y="620069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216991"/>
            <a:ext cx="1955694" cy="10503991"/>
          </a:xfrm>
          <a:custGeom>
            <a:avLst/>
            <a:gdLst/>
            <a:ahLst/>
            <a:cxnLst/>
            <a:rect r="r" b="b" t="t" l="l"/>
            <a:pathLst>
              <a:path h="10503991" w="1955694">
                <a:moveTo>
                  <a:pt x="0" y="0"/>
                </a:moveTo>
                <a:lnTo>
                  <a:pt x="1955694" y="0"/>
                </a:lnTo>
                <a:lnTo>
                  <a:pt x="1955694" y="10503991"/>
                </a:lnTo>
                <a:lnTo>
                  <a:pt x="0" y="1050399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944117" y="1210183"/>
            <a:ext cx="2552796" cy="2552796"/>
          </a:xfrm>
          <a:custGeom>
            <a:avLst/>
            <a:gdLst/>
            <a:ahLst/>
            <a:cxnLst/>
            <a:rect r="r" b="b" t="t" l="l"/>
            <a:pathLst>
              <a:path h="2552796" w="2552796">
                <a:moveTo>
                  <a:pt x="0" y="0"/>
                </a:moveTo>
                <a:lnTo>
                  <a:pt x="2552796" y="0"/>
                </a:lnTo>
                <a:lnTo>
                  <a:pt x="2552796" y="2552796"/>
                </a:lnTo>
                <a:lnTo>
                  <a:pt x="0" y="25527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true" flipV="false" rot="0">
            <a:off x="1603297" y="2083706"/>
            <a:ext cx="1234436" cy="805750"/>
          </a:xfrm>
          <a:custGeom>
            <a:avLst/>
            <a:gdLst/>
            <a:ahLst/>
            <a:cxnLst/>
            <a:rect r="r" b="b" t="t" l="l"/>
            <a:pathLst>
              <a:path h="805750" w="1234436">
                <a:moveTo>
                  <a:pt x="1234436" y="0"/>
                </a:moveTo>
                <a:lnTo>
                  <a:pt x="0" y="0"/>
                </a:lnTo>
                <a:lnTo>
                  <a:pt x="0" y="805750"/>
                </a:lnTo>
                <a:lnTo>
                  <a:pt x="1234436" y="805750"/>
                </a:lnTo>
                <a:lnTo>
                  <a:pt x="1234436" y="0"/>
                </a:lnTo>
                <a:close/>
              </a:path>
            </a:pathLst>
          </a:custGeom>
          <a:blipFill>
            <a:blip r:embed="rId8">
              <a:extLst>
                <a:ext uri="{96DAC541-7B7A-43D3-8B79-37D633B846F1}">
                  <asvg:svgBlip xmlns:asvg="http://schemas.microsoft.com/office/drawing/2016/SVG/main" r:embed="rId9"/>
                </a:ext>
              </a:extLst>
            </a:blip>
            <a:stretch>
              <a:fillRect l="-298" t="0" r="-298" b="0"/>
            </a:stretch>
          </a:blipFill>
        </p:spPr>
      </p:sp>
      <p:sp>
        <p:nvSpPr>
          <p:cNvPr name="TextBox 6" id="6"/>
          <p:cNvSpPr txBox="true"/>
          <p:nvPr/>
        </p:nvSpPr>
        <p:spPr>
          <a:xfrm rot="0">
            <a:off x="7175566" y="904875"/>
            <a:ext cx="10083734" cy="954913"/>
          </a:xfrm>
          <a:prstGeom prst="rect">
            <a:avLst/>
          </a:prstGeom>
        </p:spPr>
        <p:txBody>
          <a:bodyPr anchor="t" rtlCol="false" tIns="0" lIns="0" bIns="0" rIns="0">
            <a:spAutoFit/>
          </a:bodyPr>
          <a:lstStyle/>
          <a:p>
            <a:pPr algn="r">
              <a:lnSpc>
                <a:spcPts val="7075"/>
              </a:lnSpc>
            </a:pPr>
            <a:r>
              <a:rPr lang="en-US" sz="6100" b="true">
                <a:solidFill>
                  <a:srgbClr val="FEFFFA"/>
                </a:solidFill>
                <a:latin typeface="Poppins Bold"/>
                <a:ea typeface="Poppins Bold"/>
                <a:cs typeface="Poppins Bold"/>
                <a:sym typeface="Poppins Bold"/>
              </a:rPr>
              <a:t>Pengertian PPh Pasal 21</a:t>
            </a:r>
          </a:p>
        </p:txBody>
      </p:sp>
      <p:sp>
        <p:nvSpPr>
          <p:cNvPr name="TextBox 7" id="7"/>
          <p:cNvSpPr txBox="true"/>
          <p:nvPr/>
        </p:nvSpPr>
        <p:spPr>
          <a:xfrm rot="0">
            <a:off x="4110513" y="2898709"/>
            <a:ext cx="12205226" cy="591725"/>
          </a:xfrm>
          <a:prstGeom prst="rect">
            <a:avLst/>
          </a:prstGeom>
        </p:spPr>
        <p:txBody>
          <a:bodyPr anchor="t" rtlCol="false" tIns="0" lIns="0" bIns="0" rIns="0">
            <a:spAutoFit/>
          </a:bodyPr>
          <a:lstStyle/>
          <a:p>
            <a:pPr algn="just">
              <a:lnSpc>
                <a:spcPts val="4134"/>
              </a:lnSpc>
            </a:pPr>
            <a:r>
              <a:rPr lang="en-US" sz="2953" b="true">
                <a:solidFill>
                  <a:srgbClr val="000000"/>
                </a:solidFill>
                <a:latin typeface="Arimo Bold"/>
                <a:ea typeface="Arimo Bold"/>
                <a:cs typeface="Arimo Bold"/>
                <a:sym typeface="Arimo Bold"/>
              </a:rPr>
              <a:t>Yang menjadi objek pajak penghasilan, meliputi:</a:t>
            </a:r>
          </a:p>
        </p:txBody>
      </p:sp>
      <p:grpSp>
        <p:nvGrpSpPr>
          <p:cNvPr name="Group 8" id="8"/>
          <p:cNvGrpSpPr/>
          <p:nvPr/>
        </p:nvGrpSpPr>
        <p:grpSpPr>
          <a:xfrm rot="0">
            <a:off x="13322278" y="9741488"/>
            <a:ext cx="4990910" cy="552926"/>
            <a:chOff x="0" y="0"/>
            <a:chExt cx="6654546" cy="737234"/>
          </a:xfrm>
        </p:grpSpPr>
        <p:sp>
          <p:nvSpPr>
            <p:cNvPr name="Freeform 9" id="9"/>
            <p:cNvSpPr/>
            <p:nvPr/>
          </p:nvSpPr>
          <p:spPr>
            <a:xfrm flipH="false" flipV="false" rot="0">
              <a:off x="8509" y="8509"/>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p:spPr>
        </p:sp>
        <p:sp>
          <p:nvSpPr>
            <p:cNvPr name="Freeform 10" id="10"/>
            <p:cNvSpPr/>
            <p:nvPr/>
          </p:nvSpPr>
          <p:spPr>
            <a:xfrm flipH="false" flipV="false" rot="0">
              <a:off x="0" y="0"/>
              <a:ext cx="6658864" cy="741553"/>
            </a:xfrm>
            <a:custGeom>
              <a:avLst/>
              <a:gdLst/>
              <a:ahLst/>
              <a:cxnLst/>
              <a:rect r="r" b="b" t="t" l="l"/>
              <a:pathLst>
                <a:path h="741553" w="6658864">
                  <a:moveTo>
                    <a:pt x="8509" y="0"/>
                  </a:moveTo>
                  <a:lnTo>
                    <a:pt x="6650355" y="0"/>
                  </a:lnTo>
                  <a:cubicBezTo>
                    <a:pt x="6655054" y="0"/>
                    <a:pt x="6658864" y="3810"/>
                    <a:pt x="6658864" y="8509"/>
                  </a:cubicBezTo>
                  <a:lnTo>
                    <a:pt x="6658864" y="733044"/>
                  </a:lnTo>
                  <a:cubicBezTo>
                    <a:pt x="6658864" y="737743"/>
                    <a:pt x="6655054" y="741553"/>
                    <a:pt x="6650355" y="741553"/>
                  </a:cubicBezTo>
                  <a:lnTo>
                    <a:pt x="8509" y="741553"/>
                  </a:lnTo>
                  <a:cubicBezTo>
                    <a:pt x="3810" y="741553"/>
                    <a:pt x="0" y="737743"/>
                    <a:pt x="0" y="733044"/>
                  </a:cubicBezTo>
                  <a:lnTo>
                    <a:pt x="0" y="8509"/>
                  </a:lnTo>
                  <a:cubicBezTo>
                    <a:pt x="0" y="3810"/>
                    <a:pt x="3810" y="0"/>
                    <a:pt x="8509" y="0"/>
                  </a:cubicBezTo>
                  <a:moveTo>
                    <a:pt x="8509" y="16891"/>
                  </a:moveTo>
                  <a:lnTo>
                    <a:pt x="8509" y="8509"/>
                  </a:lnTo>
                  <a:lnTo>
                    <a:pt x="17018" y="8509"/>
                  </a:lnTo>
                  <a:lnTo>
                    <a:pt x="17018" y="733044"/>
                  </a:lnTo>
                  <a:lnTo>
                    <a:pt x="8509" y="733044"/>
                  </a:lnTo>
                  <a:lnTo>
                    <a:pt x="8509" y="724535"/>
                  </a:lnTo>
                  <a:lnTo>
                    <a:pt x="6650355" y="724535"/>
                  </a:lnTo>
                  <a:lnTo>
                    <a:pt x="6650355" y="733044"/>
                  </a:lnTo>
                  <a:lnTo>
                    <a:pt x="6641847" y="733044"/>
                  </a:lnTo>
                  <a:lnTo>
                    <a:pt x="6641847" y="8509"/>
                  </a:lnTo>
                  <a:lnTo>
                    <a:pt x="6650355" y="8509"/>
                  </a:lnTo>
                  <a:lnTo>
                    <a:pt x="6650355" y="17018"/>
                  </a:lnTo>
                  <a:lnTo>
                    <a:pt x="8509" y="17018"/>
                  </a:lnTo>
                  <a:close/>
                </a:path>
              </a:pathLst>
            </a:custGeom>
            <a:solidFill>
              <a:srgbClr val="000000"/>
            </a:solidFill>
          </p:spPr>
        </p:sp>
      </p:grpSp>
      <p:grpSp>
        <p:nvGrpSpPr>
          <p:cNvPr name="Group 11" id="11"/>
          <p:cNvGrpSpPr/>
          <p:nvPr/>
        </p:nvGrpSpPr>
        <p:grpSpPr>
          <a:xfrm rot="0">
            <a:off x="-19050" y="9747617"/>
            <a:ext cx="13326999" cy="543401"/>
            <a:chOff x="0" y="0"/>
            <a:chExt cx="17769332" cy="724534"/>
          </a:xfrm>
        </p:grpSpPr>
        <p:sp>
          <p:nvSpPr>
            <p:cNvPr name="Freeform 12" id="12"/>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13" id="13"/>
          <p:cNvSpPr txBox="true"/>
          <p:nvPr/>
        </p:nvSpPr>
        <p:spPr>
          <a:xfrm rot="0">
            <a:off x="22225" y="9741267"/>
            <a:ext cx="13244491" cy="505782"/>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14" id="14"/>
          <p:cNvSpPr txBox="true"/>
          <p:nvPr/>
        </p:nvSpPr>
        <p:spPr>
          <a:xfrm rot="0">
            <a:off x="14076446" y="9765756"/>
            <a:ext cx="3097376" cy="442624"/>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sp>
        <p:nvSpPr>
          <p:cNvPr name="TextBox 15" id="15"/>
          <p:cNvSpPr txBox="true"/>
          <p:nvPr/>
        </p:nvSpPr>
        <p:spPr>
          <a:xfrm rot="0">
            <a:off x="3945269" y="3667729"/>
            <a:ext cx="6432837" cy="4865911"/>
          </a:xfrm>
          <a:prstGeom prst="rect">
            <a:avLst/>
          </a:prstGeom>
        </p:spPr>
        <p:txBody>
          <a:bodyPr anchor="t" rtlCol="false" tIns="0" lIns="0" bIns="0" rIns="0">
            <a:spAutoFit/>
          </a:bodyPr>
          <a:lstStyle/>
          <a:p>
            <a:pPr algn="l" marL="566302" indent="-188767" lvl="2">
              <a:lnSpc>
                <a:spcPts val="3468"/>
              </a:lnSpc>
              <a:buAutoNum type="arabicPeriod" startAt="1"/>
            </a:pPr>
            <a:r>
              <a:rPr lang="en-US" sz="2476">
                <a:solidFill>
                  <a:srgbClr val="000000"/>
                </a:solidFill>
                <a:latin typeface="Aileron"/>
                <a:ea typeface="Aileron"/>
                <a:cs typeface="Aileron"/>
                <a:sym typeface="Aileron"/>
              </a:rPr>
              <a:t>Penggantian/imbalan terkait dengan pekerjaan/jasa yang diterima</a:t>
            </a:r>
          </a:p>
          <a:p>
            <a:pPr algn="l" marL="566302" indent="-188767" lvl="2">
              <a:lnSpc>
                <a:spcPts val="3468"/>
              </a:lnSpc>
              <a:buAutoNum type="arabicPeriod" startAt="1"/>
            </a:pPr>
            <a:r>
              <a:rPr lang="en-US" sz="2476">
                <a:solidFill>
                  <a:srgbClr val="000000"/>
                </a:solidFill>
                <a:latin typeface="Aileron"/>
                <a:ea typeface="Aileron"/>
                <a:cs typeface="Aileron"/>
                <a:sym typeface="Aileron"/>
              </a:rPr>
              <a:t>Hadiah dari undian </a:t>
            </a:r>
          </a:p>
          <a:p>
            <a:pPr algn="l" marL="566302" indent="-188767" lvl="2">
              <a:lnSpc>
                <a:spcPts val="3468"/>
              </a:lnSpc>
              <a:buAutoNum type="arabicPeriod" startAt="1"/>
            </a:pPr>
            <a:r>
              <a:rPr lang="en-US" sz="2476">
                <a:solidFill>
                  <a:srgbClr val="000000"/>
                </a:solidFill>
                <a:latin typeface="Aileron"/>
                <a:ea typeface="Aileron"/>
                <a:cs typeface="Aileron"/>
                <a:sym typeface="Aileron"/>
              </a:rPr>
              <a:t>Laba usaha</a:t>
            </a:r>
          </a:p>
          <a:p>
            <a:pPr algn="l" marL="566302" indent="-188767" lvl="2">
              <a:lnSpc>
                <a:spcPts val="3468"/>
              </a:lnSpc>
              <a:buAutoNum type="arabicPeriod" startAt="1"/>
            </a:pPr>
            <a:r>
              <a:rPr lang="en-US" sz="2476">
                <a:solidFill>
                  <a:srgbClr val="000000"/>
                </a:solidFill>
                <a:latin typeface="Aileron"/>
                <a:ea typeface="Aileron"/>
                <a:cs typeface="Aileron"/>
                <a:sym typeface="Aileron"/>
              </a:rPr>
              <a:t>Keuntungan karena penjualan/pengalihan harta</a:t>
            </a:r>
          </a:p>
          <a:p>
            <a:pPr algn="l" marL="566302" indent="-188767" lvl="2">
              <a:lnSpc>
                <a:spcPts val="3468"/>
              </a:lnSpc>
              <a:buAutoNum type="arabicPeriod" startAt="1"/>
            </a:pPr>
            <a:r>
              <a:rPr lang="en-US" sz="2476">
                <a:solidFill>
                  <a:srgbClr val="000000"/>
                </a:solidFill>
                <a:latin typeface="Aileron"/>
                <a:ea typeface="Aileron"/>
                <a:cs typeface="Aileron"/>
                <a:sym typeface="Aileron"/>
              </a:rPr>
              <a:t>Penerimaan kembali pembayaran pajak</a:t>
            </a:r>
          </a:p>
          <a:p>
            <a:pPr algn="l" marL="566302" indent="-188767" lvl="2">
              <a:lnSpc>
                <a:spcPts val="3468"/>
              </a:lnSpc>
              <a:buAutoNum type="arabicPeriod" startAt="1"/>
            </a:pPr>
            <a:r>
              <a:rPr lang="en-US" sz="2476">
                <a:solidFill>
                  <a:srgbClr val="000000"/>
                </a:solidFill>
                <a:latin typeface="Aileron"/>
                <a:ea typeface="Aileron"/>
                <a:cs typeface="Aileron"/>
                <a:sym typeface="Aileron"/>
              </a:rPr>
              <a:t>Bunga</a:t>
            </a:r>
          </a:p>
          <a:p>
            <a:pPr algn="l" marL="566302" indent="-188767" lvl="2">
              <a:lnSpc>
                <a:spcPts val="3468"/>
              </a:lnSpc>
              <a:buAutoNum type="arabicPeriod" startAt="1"/>
            </a:pPr>
            <a:r>
              <a:rPr lang="en-US" sz="2476">
                <a:solidFill>
                  <a:srgbClr val="000000"/>
                </a:solidFill>
                <a:latin typeface="Aileron"/>
                <a:ea typeface="Aileron"/>
                <a:cs typeface="Aileron"/>
                <a:sym typeface="Aileron"/>
              </a:rPr>
              <a:t>Deviden</a:t>
            </a:r>
          </a:p>
          <a:p>
            <a:pPr algn="l" marL="566302" indent="-188767" lvl="2">
              <a:lnSpc>
                <a:spcPts val="3468"/>
              </a:lnSpc>
              <a:buAutoNum type="arabicPeriod" startAt="1"/>
            </a:pPr>
            <a:r>
              <a:rPr lang="en-US" sz="2476">
                <a:solidFill>
                  <a:srgbClr val="000000"/>
                </a:solidFill>
                <a:latin typeface="Aileron"/>
                <a:ea typeface="Aileron"/>
                <a:cs typeface="Aileron"/>
                <a:sym typeface="Aileron"/>
              </a:rPr>
              <a:t>Royalti</a:t>
            </a:r>
          </a:p>
          <a:p>
            <a:pPr algn="l" marL="566302" indent="-188767" lvl="2">
              <a:lnSpc>
                <a:spcPts val="3468"/>
              </a:lnSpc>
              <a:buAutoNum type="arabicPeriod" startAt="1"/>
            </a:pPr>
            <a:r>
              <a:rPr lang="en-US" sz="2476">
                <a:solidFill>
                  <a:srgbClr val="000000"/>
                </a:solidFill>
                <a:latin typeface="Aileron"/>
                <a:ea typeface="Aileron"/>
                <a:cs typeface="Aileron"/>
                <a:sym typeface="Aileron"/>
              </a:rPr>
              <a:t>Sewa dan penghasilan lain</a:t>
            </a:r>
          </a:p>
        </p:txBody>
      </p:sp>
      <p:sp>
        <p:nvSpPr>
          <p:cNvPr name="TextBox 16" id="16"/>
          <p:cNvSpPr txBox="true"/>
          <p:nvPr/>
        </p:nvSpPr>
        <p:spPr>
          <a:xfrm rot="0">
            <a:off x="10526143" y="3667729"/>
            <a:ext cx="6432837" cy="4851970"/>
          </a:xfrm>
          <a:prstGeom prst="rect">
            <a:avLst/>
          </a:prstGeom>
        </p:spPr>
        <p:txBody>
          <a:bodyPr anchor="t" rtlCol="false" tIns="0" lIns="0" bIns="0" rIns="0">
            <a:spAutoFit/>
          </a:bodyPr>
          <a:lstStyle/>
          <a:p>
            <a:pPr algn="l">
              <a:lnSpc>
                <a:spcPts val="3468"/>
              </a:lnSpc>
            </a:pPr>
            <a:r>
              <a:rPr lang="en-US" sz="2476">
                <a:solidFill>
                  <a:srgbClr val="000000"/>
                </a:solidFill>
                <a:latin typeface="Aileron"/>
                <a:ea typeface="Aileron"/>
                <a:cs typeface="Aileron"/>
                <a:sym typeface="Aileron"/>
              </a:rPr>
              <a:t>10. Penerimaan/perolehan pembayaran berkala</a:t>
            </a:r>
          </a:p>
          <a:p>
            <a:pPr algn="l">
              <a:lnSpc>
                <a:spcPts val="3468"/>
              </a:lnSpc>
            </a:pPr>
            <a:r>
              <a:rPr lang="en-US" sz="2476">
                <a:solidFill>
                  <a:srgbClr val="000000"/>
                </a:solidFill>
                <a:latin typeface="Aileron"/>
                <a:ea typeface="Aileron"/>
                <a:cs typeface="Aileron"/>
                <a:sym typeface="Aileron"/>
              </a:rPr>
              <a:t>11. Keuntungan atas pembebasan utang</a:t>
            </a:r>
          </a:p>
          <a:p>
            <a:pPr algn="l">
              <a:lnSpc>
                <a:spcPts val="3468"/>
              </a:lnSpc>
            </a:pPr>
            <a:r>
              <a:rPr lang="en-US" sz="2476">
                <a:solidFill>
                  <a:srgbClr val="000000"/>
                </a:solidFill>
                <a:latin typeface="Aileron"/>
                <a:ea typeface="Aileron"/>
                <a:cs typeface="Aileron"/>
                <a:sym typeface="Aileron"/>
              </a:rPr>
              <a:t>12. Keuntungan atas selisih kurs mata uang asing </a:t>
            </a:r>
          </a:p>
          <a:p>
            <a:pPr algn="l">
              <a:lnSpc>
                <a:spcPts val="3468"/>
              </a:lnSpc>
            </a:pPr>
            <a:r>
              <a:rPr lang="en-US" sz="2476">
                <a:solidFill>
                  <a:srgbClr val="000000"/>
                </a:solidFill>
                <a:latin typeface="Aileron"/>
                <a:ea typeface="Aileron"/>
                <a:cs typeface="Aileron"/>
                <a:sym typeface="Aileron"/>
              </a:rPr>
              <a:t>13. Selisih lebih atas penilaian kembali aset</a:t>
            </a:r>
          </a:p>
          <a:p>
            <a:pPr algn="l">
              <a:lnSpc>
                <a:spcPts val="3468"/>
              </a:lnSpc>
            </a:pPr>
            <a:r>
              <a:rPr lang="en-US" sz="2476">
                <a:solidFill>
                  <a:srgbClr val="000000"/>
                </a:solidFill>
                <a:latin typeface="Aileron"/>
                <a:ea typeface="Aileron"/>
                <a:cs typeface="Aileron"/>
                <a:sym typeface="Aileron"/>
              </a:rPr>
              <a:t>14. Premi asuransi</a:t>
            </a:r>
          </a:p>
          <a:p>
            <a:pPr algn="l">
              <a:lnSpc>
                <a:spcPts val="3468"/>
              </a:lnSpc>
            </a:pPr>
            <a:r>
              <a:rPr lang="en-US" sz="2476">
                <a:solidFill>
                  <a:srgbClr val="000000"/>
                </a:solidFill>
                <a:latin typeface="Aileron"/>
                <a:ea typeface="Aileron"/>
                <a:cs typeface="Aileron"/>
                <a:sym typeface="Aileron"/>
              </a:rPr>
              <a:t>15. Iuran</a:t>
            </a:r>
          </a:p>
          <a:p>
            <a:pPr algn="l">
              <a:lnSpc>
                <a:spcPts val="3468"/>
              </a:lnSpc>
            </a:pPr>
            <a:r>
              <a:rPr lang="en-US" sz="2476">
                <a:solidFill>
                  <a:srgbClr val="000000"/>
                </a:solidFill>
                <a:latin typeface="Aileron"/>
                <a:ea typeface="Aileron"/>
                <a:cs typeface="Aileron"/>
                <a:sym typeface="Aileron"/>
              </a:rPr>
              <a:t>16. Tambahan kekayaan neto </a:t>
            </a:r>
          </a:p>
          <a:p>
            <a:pPr algn="l">
              <a:lnSpc>
                <a:spcPts val="3468"/>
              </a:lnSpc>
            </a:pPr>
            <a:r>
              <a:rPr lang="en-US" sz="2476">
                <a:solidFill>
                  <a:srgbClr val="000000"/>
                </a:solidFill>
                <a:latin typeface="Aileron"/>
                <a:ea typeface="Aileron"/>
                <a:cs typeface="Aileron"/>
                <a:sym typeface="Aileron"/>
              </a:rPr>
              <a:t>17. Imbalan bunga</a:t>
            </a:r>
          </a:p>
          <a:p>
            <a:pPr algn="l">
              <a:lnSpc>
                <a:spcPts val="3468"/>
              </a:lnSpc>
            </a:pPr>
            <a:r>
              <a:rPr lang="en-US" sz="2476">
                <a:solidFill>
                  <a:srgbClr val="000000"/>
                </a:solidFill>
                <a:latin typeface="Aileron"/>
                <a:ea typeface="Aileron"/>
                <a:cs typeface="Aileron"/>
                <a:sym typeface="Aileron"/>
              </a:rPr>
              <a:t>18. Surplus Bank Indonesia</a:t>
            </a:r>
          </a:p>
        </p:txBody>
      </p:sp>
    </p:spTree>
  </p:cSld>
  <p:clrMapOvr>
    <a:masterClrMapping/>
  </p:clrMapOvr>
  <p:transition spd="fast">
    <p:fade/>
  </p:transition>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5188CC"/>
        </a:solidFill>
      </p:bgPr>
    </p:bg>
    <p:spTree>
      <p:nvGrpSpPr>
        <p:cNvPr id="1" name=""/>
        <p:cNvGrpSpPr/>
        <p:nvPr/>
      </p:nvGrpSpPr>
      <p:grpSpPr>
        <a:xfrm>
          <a:off x="0" y="0"/>
          <a:ext cx="0" cy="0"/>
          <a:chOff x="0" y="0"/>
          <a:chExt cx="0" cy="0"/>
        </a:xfrm>
      </p:grpSpPr>
      <p:sp>
        <p:nvSpPr>
          <p:cNvPr name="Freeform 2" id="2"/>
          <p:cNvSpPr/>
          <p:nvPr/>
        </p:nvSpPr>
        <p:spPr>
          <a:xfrm flipH="false" flipV="false" rot="0">
            <a:off x="3496913" y="2672465"/>
            <a:ext cx="13762387" cy="6200699"/>
          </a:xfrm>
          <a:custGeom>
            <a:avLst/>
            <a:gdLst/>
            <a:ahLst/>
            <a:cxnLst/>
            <a:rect r="r" b="b" t="t" l="l"/>
            <a:pathLst>
              <a:path h="6200699" w="13762387">
                <a:moveTo>
                  <a:pt x="0" y="0"/>
                </a:moveTo>
                <a:lnTo>
                  <a:pt x="13762387" y="0"/>
                </a:lnTo>
                <a:lnTo>
                  <a:pt x="13762387" y="6200699"/>
                </a:lnTo>
                <a:lnTo>
                  <a:pt x="0" y="620069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216991"/>
            <a:ext cx="1955694" cy="10503991"/>
          </a:xfrm>
          <a:custGeom>
            <a:avLst/>
            <a:gdLst/>
            <a:ahLst/>
            <a:cxnLst/>
            <a:rect r="r" b="b" t="t" l="l"/>
            <a:pathLst>
              <a:path h="10503991" w="1955694">
                <a:moveTo>
                  <a:pt x="0" y="0"/>
                </a:moveTo>
                <a:lnTo>
                  <a:pt x="1955694" y="0"/>
                </a:lnTo>
                <a:lnTo>
                  <a:pt x="1955694" y="10503991"/>
                </a:lnTo>
                <a:lnTo>
                  <a:pt x="0" y="1050399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944117" y="1210183"/>
            <a:ext cx="2552796" cy="2552796"/>
          </a:xfrm>
          <a:custGeom>
            <a:avLst/>
            <a:gdLst/>
            <a:ahLst/>
            <a:cxnLst/>
            <a:rect r="r" b="b" t="t" l="l"/>
            <a:pathLst>
              <a:path h="2552796" w="2552796">
                <a:moveTo>
                  <a:pt x="0" y="0"/>
                </a:moveTo>
                <a:lnTo>
                  <a:pt x="2552796" y="0"/>
                </a:lnTo>
                <a:lnTo>
                  <a:pt x="2552796" y="2552796"/>
                </a:lnTo>
                <a:lnTo>
                  <a:pt x="0" y="25527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true" flipV="false" rot="0">
            <a:off x="1603297" y="2083706"/>
            <a:ext cx="1234436" cy="805750"/>
          </a:xfrm>
          <a:custGeom>
            <a:avLst/>
            <a:gdLst/>
            <a:ahLst/>
            <a:cxnLst/>
            <a:rect r="r" b="b" t="t" l="l"/>
            <a:pathLst>
              <a:path h="805750" w="1234436">
                <a:moveTo>
                  <a:pt x="1234436" y="0"/>
                </a:moveTo>
                <a:lnTo>
                  <a:pt x="0" y="0"/>
                </a:lnTo>
                <a:lnTo>
                  <a:pt x="0" y="805750"/>
                </a:lnTo>
                <a:lnTo>
                  <a:pt x="1234436" y="805750"/>
                </a:lnTo>
                <a:lnTo>
                  <a:pt x="1234436" y="0"/>
                </a:lnTo>
                <a:close/>
              </a:path>
            </a:pathLst>
          </a:custGeom>
          <a:blipFill>
            <a:blip r:embed="rId8">
              <a:extLst>
                <a:ext uri="{96DAC541-7B7A-43D3-8B79-37D633B846F1}">
                  <asvg:svgBlip xmlns:asvg="http://schemas.microsoft.com/office/drawing/2016/SVG/main" r:embed="rId9"/>
                </a:ext>
              </a:extLst>
            </a:blip>
            <a:stretch>
              <a:fillRect l="-298" t="0" r="-298" b="0"/>
            </a:stretch>
          </a:blipFill>
        </p:spPr>
      </p:sp>
      <p:sp>
        <p:nvSpPr>
          <p:cNvPr name="TextBox 6" id="6"/>
          <p:cNvSpPr txBox="true"/>
          <p:nvPr/>
        </p:nvSpPr>
        <p:spPr>
          <a:xfrm rot="0">
            <a:off x="7175566" y="962025"/>
            <a:ext cx="10083734" cy="897763"/>
          </a:xfrm>
          <a:prstGeom prst="rect">
            <a:avLst/>
          </a:prstGeom>
        </p:spPr>
        <p:txBody>
          <a:bodyPr anchor="t" rtlCol="false" tIns="0" lIns="0" bIns="0" rIns="0">
            <a:spAutoFit/>
          </a:bodyPr>
          <a:lstStyle/>
          <a:p>
            <a:pPr algn="r">
              <a:lnSpc>
                <a:spcPts val="7075"/>
              </a:lnSpc>
            </a:pPr>
            <a:r>
              <a:rPr lang="en-US" sz="6100" b="true">
                <a:solidFill>
                  <a:srgbClr val="FEFFFA"/>
                </a:solidFill>
                <a:latin typeface="Aileron Bold"/>
                <a:ea typeface="Aileron Bold"/>
                <a:cs typeface="Aileron Bold"/>
                <a:sym typeface="Aileron Bold"/>
              </a:rPr>
              <a:t>Pengertian PPh Pasal 21</a:t>
            </a:r>
          </a:p>
        </p:txBody>
      </p:sp>
      <p:sp>
        <p:nvSpPr>
          <p:cNvPr name="TextBox 7" id="7"/>
          <p:cNvSpPr txBox="true"/>
          <p:nvPr/>
        </p:nvSpPr>
        <p:spPr>
          <a:xfrm rot="0">
            <a:off x="4110513" y="3171254"/>
            <a:ext cx="12205226" cy="591725"/>
          </a:xfrm>
          <a:prstGeom prst="rect">
            <a:avLst/>
          </a:prstGeom>
        </p:spPr>
        <p:txBody>
          <a:bodyPr anchor="t" rtlCol="false" tIns="0" lIns="0" bIns="0" rIns="0">
            <a:spAutoFit/>
          </a:bodyPr>
          <a:lstStyle/>
          <a:p>
            <a:pPr algn="just">
              <a:lnSpc>
                <a:spcPts val="4134"/>
              </a:lnSpc>
            </a:pPr>
            <a:r>
              <a:rPr lang="en-US" sz="2953" b="true">
                <a:solidFill>
                  <a:srgbClr val="000000"/>
                </a:solidFill>
                <a:latin typeface="Arimo Bold"/>
                <a:ea typeface="Arimo Bold"/>
                <a:cs typeface="Arimo Bold"/>
                <a:sym typeface="Arimo Bold"/>
              </a:rPr>
              <a:t>Yang dikecualikan sebagai objek pajak penghasilan , yakni:</a:t>
            </a:r>
          </a:p>
        </p:txBody>
      </p:sp>
      <p:grpSp>
        <p:nvGrpSpPr>
          <p:cNvPr name="Group 8" id="8"/>
          <p:cNvGrpSpPr/>
          <p:nvPr/>
        </p:nvGrpSpPr>
        <p:grpSpPr>
          <a:xfrm rot="0">
            <a:off x="13322278" y="9741488"/>
            <a:ext cx="4990910" cy="552926"/>
            <a:chOff x="0" y="0"/>
            <a:chExt cx="6654546" cy="737234"/>
          </a:xfrm>
        </p:grpSpPr>
        <p:sp>
          <p:nvSpPr>
            <p:cNvPr name="Freeform 9" id="9"/>
            <p:cNvSpPr/>
            <p:nvPr/>
          </p:nvSpPr>
          <p:spPr>
            <a:xfrm flipH="false" flipV="false" rot="0">
              <a:off x="8509" y="8509"/>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p:spPr>
        </p:sp>
        <p:sp>
          <p:nvSpPr>
            <p:cNvPr name="Freeform 10" id="10"/>
            <p:cNvSpPr/>
            <p:nvPr/>
          </p:nvSpPr>
          <p:spPr>
            <a:xfrm flipH="false" flipV="false" rot="0">
              <a:off x="0" y="0"/>
              <a:ext cx="6658864" cy="741553"/>
            </a:xfrm>
            <a:custGeom>
              <a:avLst/>
              <a:gdLst/>
              <a:ahLst/>
              <a:cxnLst/>
              <a:rect r="r" b="b" t="t" l="l"/>
              <a:pathLst>
                <a:path h="741553" w="6658864">
                  <a:moveTo>
                    <a:pt x="8509" y="0"/>
                  </a:moveTo>
                  <a:lnTo>
                    <a:pt x="6650355" y="0"/>
                  </a:lnTo>
                  <a:cubicBezTo>
                    <a:pt x="6655054" y="0"/>
                    <a:pt x="6658864" y="3810"/>
                    <a:pt x="6658864" y="8509"/>
                  </a:cubicBezTo>
                  <a:lnTo>
                    <a:pt x="6658864" y="733044"/>
                  </a:lnTo>
                  <a:cubicBezTo>
                    <a:pt x="6658864" y="737743"/>
                    <a:pt x="6655054" y="741553"/>
                    <a:pt x="6650355" y="741553"/>
                  </a:cubicBezTo>
                  <a:lnTo>
                    <a:pt x="8509" y="741553"/>
                  </a:lnTo>
                  <a:cubicBezTo>
                    <a:pt x="3810" y="741553"/>
                    <a:pt x="0" y="737743"/>
                    <a:pt x="0" y="733044"/>
                  </a:cubicBezTo>
                  <a:lnTo>
                    <a:pt x="0" y="8509"/>
                  </a:lnTo>
                  <a:cubicBezTo>
                    <a:pt x="0" y="3810"/>
                    <a:pt x="3810" y="0"/>
                    <a:pt x="8509" y="0"/>
                  </a:cubicBezTo>
                  <a:moveTo>
                    <a:pt x="8509" y="16891"/>
                  </a:moveTo>
                  <a:lnTo>
                    <a:pt x="8509" y="8509"/>
                  </a:lnTo>
                  <a:lnTo>
                    <a:pt x="17018" y="8509"/>
                  </a:lnTo>
                  <a:lnTo>
                    <a:pt x="17018" y="733044"/>
                  </a:lnTo>
                  <a:lnTo>
                    <a:pt x="8509" y="733044"/>
                  </a:lnTo>
                  <a:lnTo>
                    <a:pt x="8509" y="724535"/>
                  </a:lnTo>
                  <a:lnTo>
                    <a:pt x="6650355" y="724535"/>
                  </a:lnTo>
                  <a:lnTo>
                    <a:pt x="6650355" y="733044"/>
                  </a:lnTo>
                  <a:lnTo>
                    <a:pt x="6641847" y="733044"/>
                  </a:lnTo>
                  <a:lnTo>
                    <a:pt x="6641847" y="8509"/>
                  </a:lnTo>
                  <a:lnTo>
                    <a:pt x="6650355" y="8509"/>
                  </a:lnTo>
                  <a:lnTo>
                    <a:pt x="6650355" y="17018"/>
                  </a:lnTo>
                  <a:lnTo>
                    <a:pt x="8509" y="17018"/>
                  </a:lnTo>
                  <a:close/>
                </a:path>
              </a:pathLst>
            </a:custGeom>
            <a:solidFill>
              <a:srgbClr val="000000"/>
            </a:solidFill>
          </p:spPr>
        </p:sp>
      </p:grpSp>
      <p:grpSp>
        <p:nvGrpSpPr>
          <p:cNvPr name="Group 11" id="11"/>
          <p:cNvGrpSpPr/>
          <p:nvPr/>
        </p:nvGrpSpPr>
        <p:grpSpPr>
          <a:xfrm rot="0">
            <a:off x="-19050" y="9747617"/>
            <a:ext cx="13326999" cy="543401"/>
            <a:chOff x="0" y="0"/>
            <a:chExt cx="17769332" cy="724534"/>
          </a:xfrm>
        </p:grpSpPr>
        <p:sp>
          <p:nvSpPr>
            <p:cNvPr name="Freeform 12" id="12"/>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13" id="13"/>
          <p:cNvSpPr txBox="true"/>
          <p:nvPr/>
        </p:nvSpPr>
        <p:spPr>
          <a:xfrm rot="0">
            <a:off x="22225" y="9741267"/>
            <a:ext cx="13244491" cy="505782"/>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14" id="14"/>
          <p:cNvSpPr txBox="true"/>
          <p:nvPr/>
        </p:nvSpPr>
        <p:spPr>
          <a:xfrm rot="0">
            <a:off x="14076446" y="9765756"/>
            <a:ext cx="3097376" cy="442624"/>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sp>
        <p:nvSpPr>
          <p:cNvPr name="TextBox 15" id="15"/>
          <p:cNvSpPr txBox="true"/>
          <p:nvPr/>
        </p:nvSpPr>
        <p:spPr>
          <a:xfrm rot="0">
            <a:off x="4110513" y="4064925"/>
            <a:ext cx="5851713" cy="3489884"/>
          </a:xfrm>
          <a:prstGeom prst="rect">
            <a:avLst/>
          </a:prstGeom>
        </p:spPr>
        <p:txBody>
          <a:bodyPr anchor="t" rtlCol="false" tIns="0" lIns="0" bIns="0" rIns="0">
            <a:spAutoFit/>
          </a:bodyPr>
          <a:lstStyle/>
          <a:p>
            <a:pPr algn="l" marL="566301" indent="-188767" lvl="2">
              <a:lnSpc>
                <a:spcPts val="3468"/>
              </a:lnSpc>
              <a:buAutoNum type="arabicPeriod" startAt="1"/>
            </a:pPr>
            <a:r>
              <a:rPr lang="en-US" sz="2476">
                <a:solidFill>
                  <a:srgbClr val="000000"/>
                </a:solidFill>
                <a:latin typeface="Aileron"/>
                <a:ea typeface="Aileron"/>
                <a:cs typeface="Aileron"/>
                <a:sym typeface="Aileron"/>
              </a:rPr>
              <a:t>Bantuan/sumbangan</a:t>
            </a:r>
          </a:p>
          <a:p>
            <a:pPr algn="l" marL="566301" indent="-188767" lvl="2">
              <a:lnSpc>
                <a:spcPts val="3468"/>
              </a:lnSpc>
              <a:buAutoNum type="arabicPeriod" startAt="1"/>
            </a:pPr>
            <a:r>
              <a:rPr lang="en-US" sz="2476">
                <a:solidFill>
                  <a:srgbClr val="000000"/>
                </a:solidFill>
                <a:latin typeface="Aileron"/>
                <a:ea typeface="Aileron"/>
                <a:cs typeface="Aileron"/>
                <a:sym typeface="Aileron"/>
              </a:rPr>
              <a:t>Warisan</a:t>
            </a:r>
          </a:p>
          <a:p>
            <a:pPr algn="l" marL="566301" indent="-188767" lvl="2">
              <a:lnSpc>
                <a:spcPts val="3468"/>
              </a:lnSpc>
              <a:buAutoNum type="arabicPeriod" startAt="1"/>
            </a:pPr>
            <a:r>
              <a:rPr lang="en-US" sz="2476">
                <a:solidFill>
                  <a:srgbClr val="000000"/>
                </a:solidFill>
                <a:latin typeface="Aileron"/>
                <a:ea typeface="Aileron"/>
                <a:cs typeface="Aileron"/>
                <a:sym typeface="Aileron"/>
              </a:rPr>
              <a:t>Harta</a:t>
            </a:r>
          </a:p>
          <a:p>
            <a:pPr algn="l" marL="566301" indent="-188767" lvl="2">
              <a:lnSpc>
                <a:spcPts val="3468"/>
              </a:lnSpc>
              <a:buAutoNum type="arabicPeriod" startAt="1"/>
            </a:pPr>
            <a:r>
              <a:rPr lang="en-US" sz="2476">
                <a:solidFill>
                  <a:srgbClr val="000000"/>
                </a:solidFill>
                <a:latin typeface="Aileron"/>
                <a:ea typeface="Aileron"/>
                <a:cs typeface="Aileron"/>
                <a:sym typeface="Aileron"/>
              </a:rPr>
              <a:t>Pengganti/imbalan terkait dengan pekerjaan/jasa</a:t>
            </a:r>
          </a:p>
          <a:p>
            <a:pPr algn="l" marL="566301" indent="-188767" lvl="2">
              <a:lnSpc>
                <a:spcPts val="3468"/>
              </a:lnSpc>
              <a:buAutoNum type="arabicPeriod" startAt="1"/>
            </a:pPr>
            <a:r>
              <a:rPr lang="en-US" sz="2476">
                <a:solidFill>
                  <a:srgbClr val="000000"/>
                </a:solidFill>
                <a:latin typeface="Aileron"/>
                <a:ea typeface="Aileron"/>
                <a:cs typeface="Aileron"/>
                <a:sym typeface="Aileron"/>
              </a:rPr>
              <a:t>Pembayaran dari perusahaan asuransi ke orang pribadi </a:t>
            </a:r>
          </a:p>
          <a:p>
            <a:pPr algn="l" marL="566301" indent="-188767" lvl="2">
              <a:lnSpc>
                <a:spcPts val="3468"/>
              </a:lnSpc>
              <a:buAutoNum type="arabicPeriod" startAt="1"/>
            </a:pPr>
            <a:r>
              <a:rPr lang="en-US" sz="2476">
                <a:solidFill>
                  <a:srgbClr val="000000"/>
                </a:solidFill>
                <a:latin typeface="Aileron"/>
                <a:ea typeface="Aileron"/>
                <a:cs typeface="Aileron"/>
                <a:sym typeface="Aileron"/>
              </a:rPr>
              <a:t>Deviden yang diterima oleh PT </a:t>
            </a:r>
          </a:p>
        </p:txBody>
      </p:sp>
      <p:sp>
        <p:nvSpPr>
          <p:cNvPr name="TextBox 16" id="16"/>
          <p:cNvSpPr txBox="true"/>
          <p:nvPr/>
        </p:nvSpPr>
        <p:spPr>
          <a:xfrm rot="0">
            <a:off x="10213126" y="4034259"/>
            <a:ext cx="7014643" cy="3537520"/>
          </a:xfrm>
          <a:prstGeom prst="rect">
            <a:avLst/>
          </a:prstGeom>
        </p:spPr>
        <p:txBody>
          <a:bodyPr anchor="t" rtlCol="false" tIns="0" lIns="0" bIns="0" rIns="0">
            <a:spAutoFit/>
          </a:bodyPr>
          <a:lstStyle/>
          <a:p>
            <a:pPr algn="l">
              <a:lnSpc>
                <a:spcPts val="3468"/>
              </a:lnSpc>
            </a:pPr>
            <a:r>
              <a:rPr lang="en-US" sz="2476">
                <a:solidFill>
                  <a:srgbClr val="000000"/>
                </a:solidFill>
                <a:latin typeface="Aileron"/>
                <a:ea typeface="Aileron"/>
                <a:cs typeface="Aileron"/>
                <a:sym typeface="Aileron"/>
              </a:rPr>
              <a:t>7. Iuran yang diterima/diperoleh dana pensiun</a:t>
            </a:r>
          </a:p>
          <a:p>
            <a:pPr algn="l">
              <a:lnSpc>
                <a:spcPts val="3468"/>
              </a:lnSpc>
            </a:pPr>
            <a:r>
              <a:rPr lang="en-US" sz="2476">
                <a:solidFill>
                  <a:srgbClr val="000000"/>
                </a:solidFill>
                <a:latin typeface="Aileron"/>
                <a:ea typeface="Aileron"/>
                <a:cs typeface="Aileron"/>
                <a:sym typeface="Aileron"/>
              </a:rPr>
              <a:t>8. Penghasilan dari modal yang ditanamkan         oleh dana pensiun</a:t>
            </a:r>
          </a:p>
          <a:p>
            <a:pPr algn="l">
              <a:lnSpc>
                <a:spcPts val="3468"/>
              </a:lnSpc>
            </a:pPr>
            <a:r>
              <a:rPr lang="en-US" sz="2476">
                <a:solidFill>
                  <a:srgbClr val="000000"/>
                </a:solidFill>
                <a:latin typeface="Aileron"/>
                <a:ea typeface="Aileron"/>
                <a:cs typeface="Aileron"/>
                <a:sym typeface="Aileron"/>
              </a:rPr>
              <a:t>9. Bagian laba yang diterima/diperoleh Perseroan Komanditer</a:t>
            </a:r>
          </a:p>
          <a:p>
            <a:pPr algn="l">
              <a:lnSpc>
                <a:spcPts val="3468"/>
              </a:lnSpc>
            </a:pPr>
            <a:r>
              <a:rPr lang="en-US" sz="2476">
                <a:solidFill>
                  <a:srgbClr val="000000"/>
                </a:solidFill>
                <a:latin typeface="Aileron"/>
                <a:ea typeface="Aileron"/>
                <a:cs typeface="Aileron"/>
                <a:sym typeface="Aileron"/>
              </a:rPr>
              <a:t>10. Bunga obligasi</a:t>
            </a:r>
          </a:p>
          <a:p>
            <a:pPr algn="l">
              <a:lnSpc>
                <a:spcPts val="3468"/>
              </a:lnSpc>
            </a:pPr>
            <a:r>
              <a:rPr lang="en-US" sz="2476">
                <a:solidFill>
                  <a:srgbClr val="000000"/>
                </a:solidFill>
                <a:latin typeface="Aileron"/>
                <a:ea typeface="Aileron"/>
                <a:cs typeface="Aileron"/>
                <a:sym typeface="Aileron"/>
              </a:rPr>
              <a:t>11. Penghasilan yang diterima/diperoleh perusahaan modal ventura</a:t>
            </a:r>
          </a:p>
        </p:txBody>
      </p:sp>
    </p:spTree>
  </p:cSld>
  <p:clrMapOvr>
    <a:masterClrMapping/>
  </p:clrMapOvr>
  <p:transition spd="fast">
    <p:fade/>
  </p:transition>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5188CC"/>
        </a:solidFill>
      </p:bgPr>
    </p:bg>
    <p:spTree>
      <p:nvGrpSpPr>
        <p:cNvPr id="1" name=""/>
        <p:cNvGrpSpPr/>
        <p:nvPr/>
      </p:nvGrpSpPr>
      <p:grpSpPr>
        <a:xfrm>
          <a:off x="0" y="0"/>
          <a:ext cx="0" cy="0"/>
          <a:chOff x="0" y="0"/>
          <a:chExt cx="0" cy="0"/>
        </a:xfrm>
      </p:grpSpPr>
      <p:sp>
        <p:nvSpPr>
          <p:cNvPr name="Freeform 2" id="2"/>
          <p:cNvSpPr/>
          <p:nvPr/>
        </p:nvSpPr>
        <p:spPr>
          <a:xfrm flipH="false" flipV="false" rot="0">
            <a:off x="3496913" y="2672465"/>
            <a:ext cx="13762387" cy="6200699"/>
          </a:xfrm>
          <a:custGeom>
            <a:avLst/>
            <a:gdLst/>
            <a:ahLst/>
            <a:cxnLst/>
            <a:rect r="r" b="b" t="t" l="l"/>
            <a:pathLst>
              <a:path h="6200699" w="13762387">
                <a:moveTo>
                  <a:pt x="0" y="0"/>
                </a:moveTo>
                <a:lnTo>
                  <a:pt x="13762387" y="0"/>
                </a:lnTo>
                <a:lnTo>
                  <a:pt x="13762387" y="6200699"/>
                </a:lnTo>
                <a:lnTo>
                  <a:pt x="0" y="620069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216991"/>
            <a:ext cx="1955694" cy="10503991"/>
          </a:xfrm>
          <a:custGeom>
            <a:avLst/>
            <a:gdLst/>
            <a:ahLst/>
            <a:cxnLst/>
            <a:rect r="r" b="b" t="t" l="l"/>
            <a:pathLst>
              <a:path h="10503991" w="1955694">
                <a:moveTo>
                  <a:pt x="0" y="0"/>
                </a:moveTo>
                <a:lnTo>
                  <a:pt x="1955694" y="0"/>
                </a:lnTo>
                <a:lnTo>
                  <a:pt x="1955694" y="10503991"/>
                </a:lnTo>
                <a:lnTo>
                  <a:pt x="0" y="1050399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944117" y="1210183"/>
            <a:ext cx="2552796" cy="2552796"/>
          </a:xfrm>
          <a:custGeom>
            <a:avLst/>
            <a:gdLst/>
            <a:ahLst/>
            <a:cxnLst/>
            <a:rect r="r" b="b" t="t" l="l"/>
            <a:pathLst>
              <a:path h="2552796" w="2552796">
                <a:moveTo>
                  <a:pt x="0" y="0"/>
                </a:moveTo>
                <a:lnTo>
                  <a:pt x="2552796" y="0"/>
                </a:lnTo>
                <a:lnTo>
                  <a:pt x="2552796" y="2552796"/>
                </a:lnTo>
                <a:lnTo>
                  <a:pt x="0" y="25527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true" flipV="false" rot="0">
            <a:off x="1603297" y="2083706"/>
            <a:ext cx="1234436" cy="805750"/>
          </a:xfrm>
          <a:custGeom>
            <a:avLst/>
            <a:gdLst/>
            <a:ahLst/>
            <a:cxnLst/>
            <a:rect r="r" b="b" t="t" l="l"/>
            <a:pathLst>
              <a:path h="805750" w="1234436">
                <a:moveTo>
                  <a:pt x="1234436" y="0"/>
                </a:moveTo>
                <a:lnTo>
                  <a:pt x="0" y="0"/>
                </a:lnTo>
                <a:lnTo>
                  <a:pt x="0" y="805750"/>
                </a:lnTo>
                <a:lnTo>
                  <a:pt x="1234436" y="805750"/>
                </a:lnTo>
                <a:lnTo>
                  <a:pt x="1234436" y="0"/>
                </a:lnTo>
                <a:close/>
              </a:path>
            </a:pathLst>
          </a:custGeom>
          <a:blipFill>
            <a:blip r:embed="rId8">
              <a:extLst>
                <a:ext uri="{96DAC541-7B7A-43D3-8B79-37D633B846F1}">
                  <asvg:svgBlip xmlns:asvg="http://schemas.microsoft.com/office/drawing/2016/SVG/main" r:embed="rId9"/>
                </a:ext>
              </a:extLst>
            </a:blip>
            <a:stretch>
              <a:fillRect l="-298" t="0" r="-298" b="0"/>
            </a:stretch>
          </a:blipFill>
        </p:spPr>
      </p:sp>
      <p:sp>
        <p:nvSpPr>
          <p:cNvPr name="TextBox 6" id="6"/>
          <p:cNvSpPr txBox="true"/>
          <p:nvPr/>
        </p:nvSpPr>
        <p:spPr>
          <a:xfrm rot="0">
            <a:off x="7175566" y="904875"/>
            <a:ext cx="10083734" cy="1850263"/>
          </a:xfrm>
          <a:prstGeom prst="rect">
            <a:avLst/>
          </a:prstGeom>
        </p:spPr>
        <p:txBody>
          <a:bodyPr anchor="t" rtlCol="false" tIns="0" lIns="0" bIns="0" rIns="0">
            <a:spAutoFit/>
          </a:bodyPr>
          <a:lstStyle/>
          <a:p>
            <a:pPr algn="r">
              <a:lnSpc>
                <a:spcPts val="7075"/>
              </a:lnSpc>
            </a:pPr>
            <a:r>
              <a:rPr lang="en-US" sz="6100" b="true">
                <a:solidFill>
                  <a:srgbClr val="FEFFFA"/>
                </a:solidFill>
                <a:latin typeface="Poppins Bold"/>
                <a:ea typeface="Poppins Bold"/>
                <a:cs typeface="Poppins Bold"/>
                <a:sym typeface="Poppins Bold"/>
              </a:rPr>
              <a:t>Metode Penghitungan PPh Pasal 21</a:t>
            </a:r>
          </a:p>
        </p:txBody>
      </p:sp>
      <p:sp>
        <p:nvSpPr>
          <p:cNvPr name="TextBox 7" id="7"/>
          <p:cNvSpPr txBox="true"/>
          <p:nvPr/>
        </p:nvSpPr>
        <p:spPr>
          <a:xfrm rot="0">
            <a:off x="4110513" y="3180779"/>
            <a:ext cx="12205226" cy="1106075"/>
          </a:xfrm>
          <a:prstGeom prst="rect">
            <a:avLst/>
          </a:prstGeom>
        </p:spPr>
        <p:txBody>
          <a:bodyPr anchor="t" rtlCol="false" tIns="0" lIns="0" bIns="0" rIns="0">
            <a:spAutoFit/>
          </a:bodyPr>
          <a:lstStyle/>
          <a:p>
            <a:pPr algn="just">
              <a:lnSpc>
                <a:spcPts val="4134"/>
              </a:lnSpc>
            </a:pPr>
            <a:r>
              <a:rPr lang="en-US" sz="2953" b="true">
                <a:solidFill>
                  <a:srgbClr val="000000"/>
                </a:solidFill>
                <a:latin typeface="Aileron Bold"/>
                <a:ea typeface="Aileron Bold"/>
                <a:cs typeface="Aileron Bold"/>
                <a:sym typeface="Aileron Bold"/>
              </a:rPr>
              <a:t>Metode penghitungan </a:t>
            </a:r>
            <a:r>
              <a:rPr lang="en-US" sz="2953">
                <a:solidFill>
                  <a:srgbClr val="000000"/>
                </a:solidFill>
                <a:latin typeface="Aileron"/>
                <a:ea typeface="Aileron"/>
                <a:cs typeface="Aileron"/>
                <a:sym typeface="Aileron"/>
              </a:rPr>
              <a:t>PPh Pasal 21 dapat dilakukan dengan 3 cara, yaitu:</a:t>
            </a:r>
          </a:p>
        </p:txBody>
      </p:sp>
      <p:grpSp>
        <p:nvGrpSpPr>
          <p:cNvPr name="Group 8" id="8"/>
          <p:cNvGrpSpPr/>
          <p:nvPr/>
        </p:nvGrpSpPr>
        <p:grpSpPr>
          <a:xfrm rot="0">
            <a:off x="13322278" y="9741488"/>
            <a:ext cx="4990910" cy="552926"/>
            <a:chOff x="0" y="0"/>
            <a:chExt cx="6654546" cy="737234"/>
          </a:xfrm>
        </p:grpSpPr>
        <p:sp>
          <p:nvSpPr>
            <p:cNvPr name="Freeform 9" id="9"/>
            <p:cNvSpPr/>
            <p:nvPr/>
          </p:nvSpPr>
          <p:spPr>
            <a:xfrm flipH="false" flipV="false" rot="0">
              <a:off x="8509" y="8509"/>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p:spPr>
        </p:sp>
        <p:sp>
          <p:nvSpPr>
            <p:cNvPr name="Freeform 10" id="10"/>
            <p:cNvSpPr/>
            <p:nvPr/>
          </p:nvSpPr>
          <p:spPr>
            <a:xfrm flipH="false" flipV="false" rot="0">
              <a:off x="0" y="0"/>
              <a:ext cx="6658864" cy="741553"/>
            </a:xfrm>
            <a:custGeom>
              <a:avLst/>
              <a:gdLst/>
              <a:ahLst/>
              <a:cxnLst/>
              <a:rect r="r" b="b" t="t" l="l"/>
              <a:pathLst>
                <a:path h="741553" w="6658864">
                  <a:moveTo>
                    <a:pt x="8509" y="0"/>
                  </a:moveTo>
                  <a:lnTo>
                    <a:pt x="6650355" y="0"/>
                  </a:lnTo>
                  <a:cubicBezTo>
                    <a:pt x="6655054" y="0"/>
                    <a:pt x="6658864" y="3810"/>
                    <a:pt x="6658864" y="8509"/>
                  </a:cubicBezTo>
                  <a:lnTo>
                    <a:pt x="6658864" y="733044"/>
                  </a:lnTo>
                  <a:cubicBezTo>
                    <a:pt x="6658864" y="737743"/>
                    <a:pt x="6655054" y="741553"/>
                    <a:pt x="6650355" y="741553"/>
                  </a:cubicBezTo>
                  <a:lnTo>
                    <a:pt x="8509" y="741553"/>
                  </a:lnTo>
                  <a:cubicBezTo>
                    <a:pt x="3810" y="741553"/>
                    <a:pt x="0" y="737743"/>
                    <a:pt x="0" y="733044"/>
                  </a:cubicBezTo>
                  <a:lnTo>
                    <a:pt x="0" y="8509"/>
                  </a:lnTo>
                  <a:cubicBezTo>
                    <a:pt x="0" y="3810"/>
                    <a:pt x="3810" y="0"/>
                    <a:pt x="8509" y="0"/>
                  </a:cubicBezTo>
                  <a:moveTo>
                    <a:pt x="8509" y="16891"/>
                  </a:moveTo>
                  <a:lnTo>
                    <a:pt x="8509" y="8509"/>
                  </a:lnTo>
                  <a:lnTo>
                    <a:pt x="17018" y="8509"/>
                  </a:lnTo>
                  <a:lnTo>
                    <a:pt x="17018" y="733044"/>
                  </a:lnTo>
                  <a:lnTo>
                    <a:pt x="8509" y="733044"/>
                  </a:lnTo>
                  <a:lnTo>
                    <a:pt x="8509" y="724535"/>
                  </a:lnTo>
                  <a:lnTo>
                    <a:pt x="6650355" y="724535"/>
                  </a:lnTo>
                  <a:lnTo>
                    <a:pt x="6650355" y="733044"/>
                  </a:lnTo>
                  <a:lnTo>
                    <a:pt x="6641847" y="733044"/>
                  </a:lnTo>
                  <a:lnTo>
                    <a:pt x="6641847" y="8509"/>
                  </a:lnTo>
                  <a:lnTo>
                    <a:pt x="6650355" y="8509"/>
                  </a:lnTo>
                  <a:lnTo>
                    <a:pt x="6650355" y="17018"/>
                  </a:lnTo>
                  <a:lnTo>
                    <a:pt x="8509" y="17018"/>
                  </a:lnTo>
                  <a:close/>
                </a:path>
              </a:pathLst>
            </a:custGeom>
            <a:solidFill>
              <a:srgbClr val="000000"/>
            </a:solidFill>
          </p:spPr>
        </p:sp>
      </p:grpSp>
      <p:grpSp>
        <p:nvGrpSpPr>
          <p:cNvPr name="Group 11" id="11"/>
          <p:cNvGrpSpPr/>
          <p:nvPr/>
        </p:nvGrpSpPr>
        <p:grpSpPr>
          <a:xfrm rot="0">
            <a:off x="-19050" y="9747617"/>
            <a:ext cx="13326999" cy="543401"/>
            <a:chOff x="0" y="0"/>
            <a:chExt cx="17769332" cy="724534"/>
          </a:xfrm>
        </p:grpSpPr>
        <p:sp>
          <p:nvSpPr>
            <p:cNvPr name="Freeform 12" id="12"/>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13" id="13"/>
          <p:cNvSpPr txBox="true"/>
          <p:nvPr/>
        </p:nvSpPr>
        <p:spPr>
          <a:xfrm rot="0">
            <a:off x="22225" y="9741267"/>
            <a:ext cx="13244491" cy="505782"/>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14" id="14"/>
          <p:cNvSpPr txBox="true"/>
          <p:nvPr/>
        </p:nvSpPr>
        <p:spPr>
          <a:xfrm rot="0">
            <a:off x="14076446" y="9765756"/>
            <a:ext cx="3097376" cy="442624"/>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sp>
        <p:nvSpPr>
          <p:cNvPr name="TextBox 15" id="15"/>
          <p:cNvSpPr txBox="true"/>
          <p:nvPr/>
        </p:nvSpPr>
        <p:spPr>
          <a:xfrm rot="0">
            <a:off x="4110513" y="4472409"/>
            <a:ext cx="12685911" cy="3937559"/>
          </a:xfrm>
          <a:prstGeom prst="rect">
            <a:avLst/>
          </a:prstGeom>
        </p:spPr>
        <p:txBody>
          <a:bodyPr anchor="t" rtlCol="false" tIns="0" lIns="0" bIns="0" rIns="0">
            <a:spAutoFit/>
          </a:bodyPr>
          <a:lstStyle/>
          <a:p>
            <a:pPr algn="l" marL="566301" indent="-188767" lvl="2">
              <a:lnSpc>
                <a:spcPts val="3468"/>
              </a:lnSpc>
              <a:buAutoNum type="arabicPeriod" startAt="1"/>
            </a:pPr>
            <a:r>
              <a:rPr lang="en-US" b="true" sz="2476">
                <a:solidFill>
                  <a:srgbClr val="000000"/>
                </a:solidFill>
                <a:latin typeface="Arimo Bold"/>
                <a:ea typeface="Arimo Bold"/>
                <a:cs typeface="Arimo Bold"/>
                <a:sym typeface="Arimo Bold"/>
              </a:rPr>
              <a:t>Met</a:t>
            </a:r>
            <a:r>
              <a:rPr lang="en-US" b="true" sz="2476">
                <a:solidFill>
                  <a:srgbClr val="000000"/>
                </a:solidFill>
                <a:latin typeface="Arimo Bold"/>
                <a:ea typeface="Arimo Bold"/>
                <a:cs typeface="Arimo Bold"/>
                <a:sym typeface="Arimo Bold"/>
              </a:rPr>
              <a:t>ode Gross</a:t>
            </a:r>
          </a:p>
          <a:p>
            <a:pPr algn="l">
              <a:lnSpc>
                <a:spcPts val="3467"/>
              </a:lnSpc>
            </a:pPr>
            <a:r>
              <a:rPr lang="en-US" sz="2477">
                <a:solidFill>
                  <a:srgbClr val="000000"/>
                </a:solidFill>
                <a:latin typeface="Aileron"/>
                <a:ea typeface="Aileron"/>
                <a:cs typeface="Aileron"/>
                <a:sym typeface="Aileron"/>
              </a:rPr>
              <a:t>Metode ini menyatakan bahwa PPh Pasal 21 sepenuhnya ditanggung oleh karyawan.</a:t>
            </a:r>
          </a:p>
          <a:p>
            <a:pPr algn="l">
              <a:lnSpc>
                <a:spcPts val="3468"/>
              </a:lnSpc>
            </a:pPr>
            <a:r>
              <a:rPr lang="en-US" sz="2476">
                <a:solidFill>
                  <a:srgbClr val="000000"/>
                </a:solidFill>
                <a:latin typeface="Aileron"/>
                <a:ea typeface="Aileron"/>
                <a:cs typeface="Aileron"/>
                <a:sym typeface="Aileron"/>
              </a:rPr>
              <a:t>    </a:t>
            </a:r>
            <a:r>
              <a:rPr lang="en-US" sz="2476">
                <a:solidFill>
                  <a:srgbClr val="000000"/>
                </a:solidFill>
                <a:latin typeface="Aileron"/>
                <a:ea typeface="Aileron"/>
                <a:cs typeface="Aileron"/>
                <a:sym typeface="Aileron"/>
              </a:rPr>
              <a:t>2. </a:t>
            </a:r>
            <a:r>
              <a:rPr lang="en-US" b="true" sz="2476">
                <a:solidFill>
                  <a:srgbClr val="000000"/>
                </a:solidFill>
                <a:latin typeface="Aileron Bold"/>
                <a:ea typeface="Aileron Bold"/>
                <a:cs typeface="Aileron Bold"/>
                <a:sym typeface="Aileron Bold"/>
              </a:rPr>
              <a:t>Metode Net</a:t>
            </a:r>
          </a:p>
          <a:p>
            <a:pPr algn="l">
              <a:lnSpc>
                <a:spcPts val="3467"/>
              </a:lnSpc>
            </a:pPr>
            <a:r>
              <a:rPr lang="en-US" sz="2477">
                <a:solidFill>
                  <a:srgbClr val="000000"/>
                </a:solidFill>
                <a:latin typeface="Aileron"/>
                <a:ea typeface="Aileron"/>
                <a:cs typeface="Aileron"/>
                <a:sym typeface="Aileron"/>
              </a:rPr>
              <a:t>Metode ini menyatakan bahwa kewajiban PPh Pasal 21 sepenuhnya ditanggung menjadi tanggungan perusahan pemberi kerja.</a:t>
            </a:r>
          </a:p>
          <a:p>
            <a:pPr algn="l">
              <a:lnSpc>
                <a:spcPts val="3468"/>
              </a:lnSpc>
            </a:pPr>
            <a:r>
              <a:rPr lang="en-US" sz="2476">
                <a:solidFill>
                  <a:srgbClr val="000000"/>
                </a:solidFill>
                <a:latin typeface="Aileron"/>
                <a:ea typeface="Aileron"/>
                <a:cs typeface="Aileron"/>
                <a:sym typeface="Aileron"/>
              </a:rPr>
              <a:t>    </a:t>
            </a:r>
            <a:r>
              <a:rPr lang="en-US" sz="2476">
                <a:solidFill>
                  <a:srgbClr val="000000"/>
                </a:solidFill>
                <a:latin typeface="Aileron"/>
                <a:ea typeface="Aileron"/>
                <a:cs typeface="Aileron"/>
                <a:sym typeface="Aileron"/>
              </a:rPr>
              <a:t>3. </a:t>
            </a:r>
            <a:r>
              <a:rPr lang="en-US" b="true" sz="2476">
                <a:solidFill>
                  <a:srgbClr val="000000"/>
                </a:solidFill>
                <a:latin typeface="Aileron Bold"/>
                <a:ea typeface="Aileron Bold"/>
                <a:cs typeface="Aileron Bold"/>
                <a:sym typeface="Aileron Bold"/>
              </a:rPr>
              <a:t>Metode Gross Up</a:t>
            </a:r>
          </a:p>
          <a:p>
            <a:pPr algn="l" marL="566301" indent="-188767" lvl="2">
              <a:lnSpc>
                <a:spcPts val="3468"/>
              </a:lnSpc>
            </a:pPr>
            <a:r>
              <a:rPr lang="en-US" sz="2476">
                <a:solidFill>
                  <a:srgbClr val="000000"/>
                </a:solidFill>
                <a:latin typeface="Aileron"/>
                <a:ea typeface="Aileron"/>
                <a:cs typeface="Aileron"/>
                <a:sym typeface="Aileron"/>
              </a:rPr>
              <a:t>Metode ini adalah strategi pengelolaan pajak yang digunakan perusahaan untuk memberikan tunjangan pajak kepada karyawan dengan besaran yang sama dengan pajak penghasilan yang seharusnya dibayarkan oleh karyawan.</a:t>
            </a:r>
          </a:p>
        </p:txBody>
      </p:sp>
    </p:spTree>
  </p:cSld>
  <p:clrMapOvr>
    <a:masterClrMapping/>
  </p:clrMapOvr>
  <p:transition spd="fast">
    <p:fade/>
  </p:transition>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5188CC"/>
        </a:solidFill>
      </p:bgPr>
    </p:bg>
    <p:spTree>
      <p:nvGrpSpPr>
        <p:cNvPr id="1" name=""/>
        <p:cNvGrpSpPr/>
        <p:nvPr/>
      </p:nvGrpSpPr>
      <p:grpSpPr>
        <a:xfrm>
          <a:off x="0" y="0"/>
          <a:ext cx="0" cy="0"/>
          <a:chOff x="0" y="0"/>
          <a:chExt cx="0" cy="0"/>
        </a:xfrm>
      </p:grpSpPr>
      <p:sp>
        <p:nvSpPr>
          <p:cNvPr name="Freeform 2" id="2"/>
          <p:cNvSpPr/>
          <p:nvPr/>
        </p:nvSpPr>
        <p:spPr>
          <a:xfrm flipH="false" flipV="false" rot="0">
            <a:off x="0" y="-216991"/>
            <a:ext cx="1955694" cy="10503991"/>
          </a:xfrm>
          <a:custGeom>
            <a:avLst/>
            <a:gdLst/>
            <a:ahLst/>
            <a:cxnLst/>
            <a:rect r="r" b="b" t="t" l="l"/>
            <a:pathLst>
              <a:path h="10503991" w="1955694">
                <a:moveTo>
                  <a:pt x="0" y="0"/>
                </a:moveTo>
                <a:lnTo>
                  <a:pt x="1955694" y="0"/>
                </a:lnTo>
                <a:lnTo>
                  <a:pt x="1955694" y="10503991"/>
                </a:lnTo>
                <a:lnTo>
                  <a:pt x="0" y="105039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44117" y="1210183"/>
            <a:ext cx="2552796" cy="2552796"/>
          </a:xfrm>
          <a:custGeom>
            <a:avLst/>
            <a:gdLst/>
            <a:ahLst/>
            <a:cxnLst/>
            <a:rect r="r" b="b" t="t" l="l"/>
            <a:pathLst>
              <a:path h="2552796" w="2552796">
                <a:moveTo>
                  <a:pt x="0" y="0"/>
                </a:moveTo>
                <a:lnTo>
                  <a:pt x="2552796" y="0"/>
                </a:lnTo>
                <a:lnTo>
                  <a:pt x="2552796" y="2552796"/>
                </a:lnTo>
                <a:lnTo>
                  <a:pt x="0" y="25527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0">
            <a:off x="1603297" y="2083706"/>
            <a:ext cx="1234436" cy="805750"/>
          </a:xfrm>
          <a:custGeom>
            <a:avLst/>
            <a:gdLst/>
            <a:ahLst/>
            <a:cxnLst/>
            <a:rect r="r" b="b" t="t" l="l"/>
            <a:pathLst>
              <a:path h="805750" w="1234436">
                <a:moveTo>
                  <a:pt x="1234436" y="0"/>
                </a:moveTo>
                <a:lnTo>
                  <a:pt x="0" y="0"/>
                </a:lnTo>
                <a:lnTo>
                  <a:pt x="0" y="805750"/>
                </a:lnTo>
                <a:lnTo>
                  <a:pt x="1234436" y="805750"/>
                </a:lnTo>
                <a:lnTo>
                  <a:pt x="1234436" y="0"/>
                </a:lnTo>
                <a:close/>
              </a:path>
            </a:pathLst>
          </a:custGeom>
          <a:blipFill>
            <a:blip r:embed="rId6">
              <a:extLst>
                <a:ext uri="{96DAC541-7B7A-43D3-8B79-37D633B846F1}">
                  <asvg:svgBlip xmlns:asvg="http://schemas.microsoft.com/office/drawing/2016/SVG/main" r:embed="rId7"/>
                </a:ext>
              </a:extLst>
            </a:blip>
            <a:stretch>
              <a:fillRect l="-298" t="0" r="-298" b="0"/>
            </a:stretch>
          </a:blipFill>
        </p:spPr>
      </p:sp>
      <p:grpSp>
        <p:nvGrpSpPr>
          <p:cNvPr name="Group 5" id="5"/>
          <p:cNvGrpSpPr/>
          <p:nvPr/>
        </p:nvGrpSpPr>
        <p:grpSpPr>
          <a:xfrm rot="0">
            <a:off x="13322278" y="9741488"/>
            <a:ext cx="4990910" cy="552926"/>
            <a:chOff x="0" y="0"/>
            <a:chExt cx="6654546" cy="737234"/>
          </a:xfrm>
        </p:grpSpPr>
        <p:sp>
          <p:nvSpPr>
            <p:cNvPr name="Freeform 6" id="6"/>
            <p:cNvSpPr/>
            <p:nvPr/>
          </p:nvSpPr>
          <p:spPr>
            <a:xfrm flipH="false" flipV="false" rot="0">
              <a:off x="8509" y="8509"/>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p:spPr>
        </p:sp>
        <p:sp>
          <p:nvSpPr>
            <p:cNvPr name="Freeform 7" id="7"/>
            <p:cNvSpPr/>
            <p:nvPr/>
          </p:nvSpPr>
          <p:spPr>
            <a:xfrm flipH="false" flipV="false" rot="0">
              <a:off x="0" y="0"/>
              <a:ext cx="6658864" cy="741553"/>
            </a:xfrm>
            <a:custGeom>
              <a:avLst/>
              <a:gdLst/>
              <a:ahLst/>
              <a:cxnLst/>
              <a:rect r="r" b="b" t="t" l="l"/>
              <a:pathLst>
                <a:path h="741553" w="6658864">
                  <a:moveTo>
                    <a:pt x="8509" y="0"/>
                  </a:moveTo>
                  <a:lnTo>
                    <a:pt x="6650355" y="0"/>
                  </a:lnTo>
                  <a:cubicBezTo>
                    <a:pt x="6655054" y="0"/>
                    <a:pt x="6658864" y="3810"/>
                    <a:pt x="6658864" y="8509"/>
                  </a:cubicBezTo>
                  <a:lnTo>
                    <a:pt x="6658864" y="733044"/>
                  </a:lnTo>
                  <a:cubicBezTo>
                    <a:pt x="6658864" y="737743"/>
                    <a:pt x="6655054" y="741553"/>
                    <a:pt x="6650355" y="741553"/>
                  </a:cubicBezTo>
                  <a:lnTo>
                    <a:pt x="8509" y="741553"/>
                  </a:lnTo>
                  <a:cubicBezTo>
                    <a:pt x="3810" y="741553"/>
                    <a:pt x="0" y="737743"/>
                    <a:pt x="0" y="733044"/>
                  </a:cubicBezTo>
                  <a:lnTo>
                    <a:pt x="0" y="8509"/>
                  </a:lnTo>
                  <a:cubicBezTo>
                    <a:pt x="0" y="3810"/>
                    <a:pt x="3810" y="0"/>
                    <a:pt x="8509" y="0"/>
                  </a:cubicBezTo>
                  <a:moveTo>
                    <a:pt x="8509" y="16891"/>
                  </a:moveTo>
                  <a:lnTo>
                    <a:pt x="8509" y="8509"/>
                  </a:lnTo>
                  <a:lnTo>
                    <a:pt x="17018" y="8509"/>
                  </a:lnTo>
                  <a:lnTo>
                    <a:pt x="17018" y="733044"/>
                  </a:lnTo>
                  <a:lnTo>
                    <a:pt x="8509" y="733044"/>
                  </a:lnTo>
                  <a:lnTo>
                    <a:pt x="8509" y="724535"/>
                  </a:lnTo>
                  <a:lnTo>
                    <a:pt x="6650355" y="724535"/>
                  </a:lnTo>
                  <a:lnTo>
                    <a:pt x="6650355" y="733044"/>
                  </a:lnTo>
                  <a:lnTo>
                    <a:pt x="6641847" y="733044"/>
                  </a:lnTo>
                  <a:lnTo>
                    <a:pt x="6641847" y="8509"/>
                  </a:lnTo>
                  <a:lnTo>
                    <a:pt x="6650355" y="8509"/>
                  </a:lnTo>
                  <a:lnTo>
                    <a:pt x="6650355" y="17018"/>
                  </a:lnTo>
                  <a:lnTo>
                    <a:pt x="8509" y="17018"/>
                  </a:lnTo>
                  <a:close/>
                </a:path>
              </a:pathLst>
            </a:custGeom>
            <a:solidFill>
              <a:srgbClr val="000000"/>
            </a:solidFill>
          </p:spPr>
        </p:sp>
      </p:grpSp>
      <p:grpSp>
        <p:nvGrpSpPr>
          <p:cNvPr name="Group 8" id="8"/>
          <p:cNvGrpSpPr/>
          <p:nvPr/>
        </p:nvGrpSpPr>
        <p:grpSpPr>
          <a:xfrm rot="0">
            <a:off x="-19050" y="9747617"/>
            <a:ext cx="13326999" cy="543401"/>
            <a:chOff x="0" y="0"/>
            <a:chExt cx="17769332" cy="724534"/>
          </a:xfrm>
        </p:grpSpPr>
        <p:sp>
          <p:nvSpPr>
            <p:cNvPr name="Freeform 9" id="9"/>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10" id="10"/>
          <p:cNvSpPr txBox="true"/>
          <p:nvPr/>
        </p:nvSpPr>
        <p:spPr>
          <a:xfrm rot="0">
            <a:off x="22225" y="9741267"/>
            <a:ext cx="13244491" cy="505782"/>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11" id="11"/>
          <p:cNvSpPr txBox="true"/>
          <p:nvPr/>
        </p:nvSpPr>
        <p:spPr>
          <a:xfrm rot="0">
            <a:off x="14076446" y="9765756"/>
            <a:ext cx="3097376" cy="442624"/>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nvGrpSpPr>
          <p:cNvPr name="Group 12" id="12"/>
          <p:cNvGrpSpPr/>
          <p:nvPr/>
        </p:nvGrpSpPr>
        <p:grpSpPr>
          <a:xfrm rot="0">
            <a:off x="6928546" y="1210183"/>
            <a:ext cx="7073812" cy="6107802"/>
            <a:chOff x="0" y="0"/>
            <a:chExt cx="9431749" cy="8143736"/>
          </a:xfrm>
        </p:grpSpPr>
        <p:sp>
          <p:nvSpPr>
            <p:cNvPr name="Freeform 13" id="13"/>
            <p:cNvSpPr/>
            <p:nvPr/>
          </p:nvSpPr>
          <p:spPr>
            <a:xfrm flipH="false" flipV="false" rot="0">
              <a:off x="0" y="0"/>
              <a:ext cx="9431782" cy="8143748"/>
            </a:xfrm>
            <a:custGeom>
              <a:avLst/>
              <a:gdLst/>
              <a:ahLst/>
              <a:cxnLst/>
              <a:rect r="r" b="b" t="t" l="l"/>
              <a:pathLst>
                <a:path h="8143748" w="9431782">
                  <a:moveTo>
                    <a:pt x="0" y="0"/>
                  </a:moveTo>
                  <a:lnTo>
                    <a:pt x="9431782" y="0"/>
                  </a:lnTo>
                  <a:lnTo>
                    <a:pt x="9431782" y="8143748"/>
                  </a:lnTo>
                  <a:lnTo>
                    <a:pt x="0" y="8143748"/>
                  </a:lnTo>
                  <a:lnTo>
                    <a:pt x="0" y="0"/>
                  </a:lnTo>
                  <a:close/>
                </a:path>
              </a:pathLst>
            </a:custGeom>
            <a:blipFill>
              <a:blip r:embed="rId8"/>
              <a:stretch>
                <a:fillRect l="0" t="-644" r="0" b="-644"/>
              </a:stretch>
            </a:blipFill>
          </p:spPr>
        </p:sp>
      </p:grpSp>
      <p:grpSp>
        <p:nvGrpSpPr>
          <p:cNvPr name="Group 14" id="14"/>
          <p:cNvGrpSpPr/>
          <p:nvPr/>
        </p:nvGrpSpPr>
        <p:grpSpPr>
          <a:xfrm rot="0">
            <a:off x="6928546" y="7317985"/>
            <a:ext cx="7073812" cy="2149639"/>
            <a:chOff x="0" y="0"/>
            <a:chExt cx="9431749" cy="2866185"/>
          </a:xfrm>
        </p:grpSpPr>
        <p:sp>
          <p:nvSpPr>
            <p:cNvPr name="Freeform 15" id="15"/>
            <p:cNvSpPr/>
            <p:nvPr/>
          </p:nvSpPr>
          <p:spPr>
            <a:xfrm flipH="false" flipV="false" rot="0">
              <a:off x="0" y="0"/>
              <a:ext cx="9431782" cy="2866136"/>
            </a:xfrm>
            <a:custGeom>
              <a:avLst/>
              <a:gdLst/>
              <a:ahLst/>
              <a:cxnLst/>
              <a:rect r="r" b="b" t="t" l="l"/>
              <a:pathLst>
                <a:path h="2866136" w="9431782">
                  <a:moveTo>
                    <a:pt x="0" y="0"/>
                  </a:moveTo>
                  <a:lnTo>
                    <a:pt x="9431782" y="0"/>
                  </a:lnTo>
                  <a:lnTo>
                    <a:pt x="9431782" y="2866136"/>
                  </a:lnTo>
                  <a:lnTo>
                    <a:pt x="0" y="2866136"/>
                  </a:lnTo>
                  <a:lnTo>
                    <a:pt x="0" y="0"/>
                  </a:lnTo>
                  <a:close/>
                </a:path>
              </a:pathLst>
            </a:custGeom>
            <a:blipFill>
              <a:blip r:embed="rId9"/>
              <a:stretch>
                <a:fillRect l="0" t="0" r="0" b="-1"/>
              </a:stretch>
            </a:blipFill>
          </p:spPr>
        </p:sp>
      </p:grpSp>
      <p:sp>
        <p:nvSpPr>
          <p:cNvPr name="TextBox 16" id="16"/>
          <p:cNvSpPr txBox="true"/>
          <p:nvPr/>
        </p:nvSpPr>
        <p:spPr>
          <a:xfrm rot="0">
            <a:off x="3584259" y="416883"/>
            <a:ext cx="13762387" cy="621309"/>
          </a:xfrm>
          <a:prstGeom prst="rect">
            <a:avLst/>
          </a:prstGeom>
        </p:spPr>
        <p:txBody>
          <a:bodyPr anchor="t" rtlCol="false" tIns="0" lIns="0" bIns="0" rIns="0">
            <a:spAutoFit/>
          </a:bodyPr>
          <a:lstStyle/>
          <a:p>
            <a:pPr algn="l">
              <a:lnSpc>
                <a:spcPts val="4856"/>
              </a:lnSpc>
            </a:pPr>
            <a:r>
              <a:rPr lang="en-US" sz="4186">
                <a:solidFill>
                  <a:srgbClr val="FEFFFA"/>
                </a:solidFill>
                <a:latin typeface="Alice"/>
                <a:ea typeface="Alice"/>
                <a:cs typeface="Alice"/>
                <a:sym typeface="Alice"/>
              </a:rPr>
              <a:t>Perbandingan antara Metode Gross Up dan Metode Net</a:t>
            </a:r>
          </a:p>
        </p:txBody>
      </p:sp>
    </p:spTree>
  </p:cSld>
  <p:clrMapOvr>
    <a:masterClrMapping/>
  </p:clrMapOvr>
  <p:transition spd="fast">
    <p:fade/>
  </p:transition>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5188CC"/>
        </a:solidFill>
      </p:bgPr>
    </p:bg>
    <p:spTree>
      <p:nvGrpSpPr>
        <p:cNvPr id="1" name=""/>
        <p:cNvGrpSpPr/>
        <p:nvPr/>
      </p:nvGrpSpPr>
      <p:grpSpPr>
        <a:xfrm>
          <a:off x="0" y="0"/>
          <a:ext cx="0" cy="0"/>
          <a:chOff x="0" y="0"/>
          <a:chExt cx="0" cy="0"/>
        </a:xfrm>
      </p:grpSpPr>
      <p:sp>
        <p:nvSpPr>
          <p:cNvPr name="Freeform 2" id="2"/>
          <p:cNvSpPr/>
          <p:nvPr/>
        </p:nvSpPr>
        <p:spPr>
          <a:xfrm flipH="false" flipV="false" rot="0">
            <a:off x="0" y="-216991"/>
            <a:ext cx="1955694" cy="10503991"/>
          </a:xfrm>
          <a:custGeom>
            <a:avLst/>
            <a:gdLst/>
            <a:ahLst/>
            <a:cxnLst/>
            <a:rect r="r" b="b" t="t" l="l"/>
            <a:pathLst>
              <a:path h="10503991" w="1955694">
                <a:moveTo>
                  <a:pt x="0" y="0"/>
                </a:moveTo>
                <a:lnTo>
                  <a:pt x="1955694" y="0"/>
                </a:lnTo>
                <a:lnTo>
                  <a:pt x="1955694" y="10503991"/>
                </a:lnTo>
                <a:lnTo>
                  <a:pt x="0" y="105039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44117" y="1210183"/>
            <a:ext cx="2552796" cy="2552796"/>
          </a:xfrm>
          <a:custGeom>
            <a:avLst/>
            <a:gdLst/>
            <a:ahLst/>
            <a:cxnLst/>
            <a:rect r="r" b="b" t="t" l="l"/>
            <a:pathLst>
              <a:path h="2552796" w="2552796">
                <a:moveTo>
                  <a:pt x="0" y="0"/>
                </a:moveTo>
                <a:lnTo>
                  <a:pt x="2552796" y="0"/>
                </a:lnTo>
                <a:lnTo>
                  <a:pt x="2552796" y="2552796"/>
                </a:lnTo>
                <a:lnTo>
                  <a:pt x="0" y="25527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0">
            <a:off x="1603297" y="2083706"/>
            <a:ext cx="1234436" cy="805750"/>
          </a:xfrm>
          <a:custGeom>
            <a:avLst/>
            <a:gdLst/>
            <a:ahLst/>
            <a:cxnLst/>
            <a:rect r="r" b="b" t="t" l="l"/>
            <a:pathLst>
              <a:path h="805750" w="1234436">
                <a:moveTo>
                  <a:pt x="1234436" y="0"/>
                </a:moveTo>
                <a:lnTo>
                  <a:pt x="0" y="0"/>
                </a:lnTo>
                <a:lnTo>
                  <a:pt x="0" y="805750"/>
                </a:lnTo>
                <a:lnTo>
                  <a:pt x="1234436" y="805750"/>
                </a:lnTo>
                <a:lnTo>
                  <a:pt x="1234436" y="0"/>
                </a:lnTo>
                <a:close/>
              </a:path>
            </a:pathLst>
          </a:custGeom>
          <a:blipFill>
            <a:blip r:embed="rId6">
              <a:extLst>
                <a:ext uri="{96DAC541-7B7A-43D3-8B79-37D633B846F1}">
                  <asvg:svgBlip xmlns:asvg="http://schemas.microsoft.com/office/drawing/2016/SVG/main" r:embed="rId7"/>
                </a:ext>
              </a:extLst>
            </a:blip>
            <a:stretch>
              <a:fillRect l="-298" t="0" r="-298" b="0"/>
            </a:stretch>
          </a:blipFill>
        </p:spPr>
      </p:sp>
      <p:grpSp>
        <p:nvGrpSpPr>
          <p:cNvPr name="Group 5" id="5"/>
          <p:cNvGrpSpPr/>
          <p:nvPr/>
        </p:nvGrpSpPr>
        <p:grpSpPr>
          <a:xfrm rot="0">
            <a:off x="13322278" y="9741488"/>
            <a:ext cx="4990910" cy="552926"/>
            <a:chOff x="0" y="0"/>
            <a:chExt cx="6654546" cy="737234"/>
          </a:xfrm>
        </p:grpSpPr>
        <p:sp>
          <p:nvSpPr>
            <p:cNvPr name="Freeform 6" id="6"/>
            <p:cNvSpPr/>
            <p:nvPr/>
          </p:nvSpPr>
          <p:spPr>
            <a:xfrm flipH="false" flipV="false" rot="0">
              <a:off x="8509" y="8509"/>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p:spPr>
        </p:sp>
        <p:sp>
          <p:nvSpPr>
            <p:cNvPr name="Freeform 7" id="7"/>
            <p:cNvSpPr/>
            <p:nvPr/>
          </p:nvSpPr>
          <p:spPr>
            <a:xfrm flipH="false" flipV="false" rot="0">
              <a:off x="0" y="0"/>
              <a:ext cx="6658864" cy="741553"/>
            </a:xfrm>
            <a:custGeom>
              <a:avLst/>
              <a:gdLst/>
              <a:ahLst/>
              <a:cxnLst/>
              <a:rect r="r" b="b" t="t" l="l"/>
              <a:pathLst>
                <a:path h="741553" w="6658864">
                  <a:moveTo>
                    <a:pt x="8509" y="0"/>
                  </a:moveTo>
                  <a:lnTo>
                    <a:pt x="6650355" y="0"/>
                  </a:lnTo>
                  <a:cubicBezTo>
                    <a:pt x="6655054" y="0"/>
                    <a:pt x="6658864" y="3810"/>
                    <a:pt x="6658864" y="8509"/>
                  </a:cubicBezTo>
                  <a:lnTo>
                    <a:pt x="6658864" y="733044"/>
                  </a:lnTo>
                  <a:cubicBezTo>
                    <a:pt x="6658864" y="737743"/>
                    <a:pt x="6655054" y="741553"/>
                    <a:pt x="6650355" y="741553"/>
                  </a:cubicBezTo>
                  <a:lnTo>
                    <a:pt x="8509" y="741553"/>
                  </a:lnTo>
                  <a:cubicBezTo>
                    <a:pt x="3810" y="741553"/>
                    <a:pt x="0" y="737743"/>
                    <a:pt x="0" y="733044"/>
                  </a:cubicBezTo>
                  <a:lnTo>
                    <a:pt x="0" y="8509"/>
                  </a:lnTo>
                  <a:cubicBezTo>
                    <a:pt x="0" y="3810"/>
                    <a:pt x="3810" y="0"/>
                    <a:pt x="8509" y="0"/>
                  </a:cubicBezTo>
                  <a:moveTo>
                    <a:pt x="8509" y="16891"/>
                  </a:moveTo>
                  <a:lnTo>
                    <a:pt x="8509" y="8509"/>
                  </a:lnTo>
                  <a:lnTo>
                    <a:pt x="17018" y="8509"/>
                  </a:lnTo>
                  <a:lnTo>
                    <a:pt x="17018" y="733044"/>
                  </a:lnTo>
                  <a:lnTo>
                    <a:pt x="8509" y="733044"/>
                  </a:lnTo>
                  <a:lnTo>
                    <a:pt x="8509" y="724535"/>
                  </a:lnTo>
                  <a:lnTo>
                    <a:pt x="6650355" y="724535"/>
                  </a:lnTo>
                  <a:lnTo>
                    <a:pt x="6650355" y="733044"/>
                  </a:lnTo>
                  <a:lnTo>
                    <a:pt x="6641847" y="733044"/>
                  </a:lnTo>
                  <a:lnTo>
                    <a:pt x="6641847" y="8509"/>
                  </a:lnTo>
                  <a:lnTo>
                    <a:pt x="6650355" y="8509"/>
                  </a:lnTo>
                  <a:lnTo>
                    <a:pt x="6650355" y="17018"/>
                  </a:lnTo>
                  <a:lnTo>
                    <a:pt x="8509" y="17018"/>
                  </a:lnTo>
                  <a:close/>
                </a:path>
              </a:pathLst>
            </a:custGeom>
            <a:solidFill>
              <a:srgbClr val="000000"/>
            </a:solidFill>
          </p:spPr>
        </p:sp>
      </p:grpSp>
      <p:grpSp>
        <p:nvGrpSpPr>
          <p:cNvPr name="Group 8" id="8"/>
          <p:cNvGrpSpPr/>
          <p:nvPr/>
        </p:nvGrpSpPr>
        <p:grpSpPr>
          <a:xfrm rot="0">
            <a:off x="-19050" y="9747617"/>
            <a:ext cx="13326999" cy="543401"/>
            <a:chOff x="0" y="0"/>
            <a:chExt cx="17769332" cy="724534"/>
          </a:xfrm>
        </p:grpSpPr>
        <p:sp>
          <p:nvSpPr>
            <p:cNvPr name="Freeform 9" id="9"/>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10" id="10"/>
          <p:cNvSpPr txBox="true"/>
          <p:nvPr/>
        </p:nvSpPr>
        <p:spPr>
          <a:xfrm rot="0">
            <a:off x="22225" y="9741267"/>
            <a:ext cx="13244491" cy="505782"/>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11" id="11"/>
          <p:cNvSpPr txBox="true"/>
          <p:nvPr/>
        </p:nvSpPr>
        <p:spPr>
          <a:xfrm rot="0">
            <a:off x="14076446" y="9765756"/>
            <a:ext cx="3097376" cy="442624"/>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sp>
        <p:nvSpPr>
          <p:cNvPr name="TextBox 12" id="12"/>
          <p:cNvSpPr txBox="true"/>
          <p:nvPr/>
        </p:nvSpPr>
        <p:spPr>
          <a:xfrm rot="0">
            <a:off x="5525792" y="904875"/>
            <a:ext cx="11733508" cy="1581706"/>
          </a:xfrm>
          <a:prstGeom prst="rect">
            <a:avLst/>
          </a:prstGeom>
        </p:spPr>
        <p:txBody>
          <a:bodyPr anchor="t" rtlCol="false" tIns="0" lIns="0" bIns="0" rIns="0">
            <a:spAutoFit/>
          </a:bodyPr>
          <a:lstStyle/>
          <a:p>
            <a:pPr algn="r">
              <a:lnSpc>
                <a:spcPts val="6032"/>
              </a:lnSpc>
            </a:pPr>
            <a:r>
              <a:rPr lang="en-US" sz="5200" b="true">
                <a:solidFill>
                  <a:srgbClr val="FEFFFA"/>
                </a:solidFill>
                <a:latin typeface="Poppins Bold"/>
                <a:ea typeface="Poppins Bold"/>
                <a:cs typeface="Poppins Bold"/>
                <a:sym typeface="Poppins Bold"/>
              </a:rPr>
              <a:t>Contoh Soal Perhitungan dengan Metode Gross Up</a:t>
            </a:r>
          </a:p>
        </p:txBody>
      </p:sp>
      <p:sp>
        <p:nvSpPr>
          <p:cNvPr name="Freeform 13" id="13"/>
          <p:cNvSpPr/>
          <p:nvPr/>
        </p:nvSpPr>
        <p:spPr>
          <a:xfrm flipH="false" flipV="false" rot="0">
            <a:off x="3496913" y="2672465"/>
            <a:ext cx="13762387" cy="6200699"/>
          </a:xfrm>
          <a:custGeom>
            <a:avLst/>
            <a:gdLst/>
            <a:ahLst/>
            <a:cxnLst/>
            <a:rect r="r" b="b" t="t" l="l"/>
            <a:pathLst>
              <a:path h="6200699" w="13762387">
                <a:moveTo>
                  <a:pt x="0" y="0"/>
                </a:moveTo>
                <a:lnTo>
                  <a:pt x="13762387" y="0"/>
                </a:lnTo>
                <a:lnTo>
                  <a:pt x="13762387" y="6200699"/>
                </a:lnTo>
                <a:lnTo>
                  <a:pt x="0" y="620069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4" id="14"/>
          <p:cNvSpPr txBox="true"/>
          <p:nvPr/>
        </p:nvSpPr>
        <p:spPr>
          <a:xfrm rot="0">
            <a:off x="3718614" y="3215318"/>
            <a:ext cx="13540686" cy="4724791"/>
          </a:xfrm>
          <a:prstGeom prst="rect">
            <a:avLst/>
          </a:prstGeom>
        </p:spPr>
        <p:txBody>
          <a:bodyPr anchor="t" rtlCol="false" tIns="0" lIns="0" bIns="0" rIns="0">
            <a:spAutoFit/>
          </a:bodyPr>
          <a:lstStyle/>
          <a:p>
            <a:pPr algn="l">
              <a:lnSpc>
                <a:spcPts val="2494"/>
              </a:lnSpc>
            </a:pPr>
            <a:r>
              <a:rPr lang="en-US" sz="2331">
                <a:solidFill>
                  <a:srgbClr val="000000"/>
                </a:solidFill>
                <a:latin typeface="Aileron"/>
                <a:ea typeface="Aileron"/>
                <a:cs typeface="Aileron"/>
                <a:sym typeface="Aileron"/>
              </a:rPr>
              <a:t>Seorang pegawai menerima upah sebesar Rp8.000.000 tanpa tanggungan dan dengan status tidak kawin (TK/0):</a:t>
            </a:r>
          </a:p>
          <a:p>
            <a:pPr algn="l">
              <a:lnSpc>
                <a:spcPts val="2494"/>
              </a:lnSpc>
            </a:pPr>
            <a:r>
              <a:rPr lang="en-US" sz="2331">
                <a:solidFill>
                  <a:srgbClr val="000000"/>
                </a:solidFill>
                <a:latin typeface="Aileron"/>
                <a:ea typeface="Aileron"/>
                <a:cs typeface="Aileron"/>
                <a:sym typeface="Aileron"/>
              </a:rPr>
              <a:t>PTKP TK/0 masuk dalam kategori TER-A dengan tarif pajak 1,5%.</a:t>
            </a:r>
          </a:p>
          <a:p>
            <a:pPr algn="l">
              <a:lnSpc>
                <a:spcPts val="2494"/>
              </a:lnSpc>
            </a:pPr>
          </a:p>
          <a:p>
            <a:pPr algn="l">
              <a:lnSpc>
                <a:spcPts val="2494"/>
              </a:lnSpc>
            </a:pPr>
            <a:r>
              <a:rPr lang="en-US" sz="2331">
                <a:solidFill>
                  <a:srgbClr val="000000"/>
                </a:solidFill>
                <a:latin typeface="Aileron"/>
                <a:ea typeface="Aileron"/>
                <a:cs typeface="Aileron"/>
                <a:sym typeface="Aileron"/>
              </a:rPr>
              <a:t>1. </a:t>
            </a:r>
            <a:r>
              <a:rPr lang="en-US" sz="2331" b="true">
                <a:solidFill>
                  <a:srgbClr val="000000"/>
                </a:solidFill>
                <a:latin typeface="Aileron Bold"/>
                <a:ea typeface="Aileron Bold"/>
                <a:cs typeface="Aileron Bold"/>
                <a:sym typeface="Aileron Bold"/>
              </a:rPr>
              <a:t>Perhitungan Tunjangan Pajak PPh 21</a:t>
            </a:r>
          </a:p>
          <a:p>
            <a:pPr algn="l">
              <a:lnSpc>
                <a:spcPts val="2494"/>
              </a:lnSpc>
            </a:pPr>
            <a:r>
              <a:rPr lang="en-US" sz="2331">
                <a:solidFill>
                  <a:srgbClr val="000000"/>
                </a:solidFill>
                <a:latin typeface="Aileron"/>
                <a:ea typeface="Aileron"/>
                <a:cs typeface="Aileron"/>
                <a:sym typeface="Aileron"/>
              </a:rPr>
              <a:t>Tunjangan pajak PPh 21 = Penghasilan bruto × TER/(100-TER)</a:t>
            </a:r>
          </a:p>
          <a:p>
            <a:pPr algn="l">
              <a:lnSpc>
                <a:spcPts val="2494"/>
              </a:lnSpc>
            </a:pPr>
            <a:r>
              <a:rPr lang="en-US" sz="2331">
                <a:solidFill>
                  <a:srgbClr val="000000"/>
                </a:solidFill>
                <a:latin typeface="Aileron"/>
                <a:ea typeface="Aileron"/>
                <a:cs typeface="Aileron"/>
                <a:sym typeface="Aileron"/>
              </a:rPr>
              <a:t>                                                    = Rp8.000.000 × 1,5/(98,5)</a:t>
            </a:r>
          </a:p>
          <a:p>
            <a:pPr algn="l">
              <a:lnSpc>
                <a:spcPts val="2494"/>
              </a:lnSpc>
            </a:pPr>
            <a:r>
              <a:rPr lang="en-US" sz="2331">
                <a:solidFill>
                  <a:srgbClr val="000000"/>
                </a:solidFill>
                <a:latin typeface="Aileron"/>
                <a:ea typeface="Aileron"/>
                <a:cs typeface="Aileron"/>
                <a:sym typeface="Aileron"/>
              </a:rPr>
              <a:t>                                                    = Rp167.512</a:t>
            </a:r>
          </a:p>
          <a:p>
            <a:pPr algn="l">
              <a:lnSpc>
                <a:spcPts val="2494"/>
              </a:lnSpc>
            </a:pPr>
            <a:r>
              <a:rPr lang="en-US" sz="2331">
                <a:solidFill>
                  <a:srgbClr val="000000"/>
                </a:solidFill>
                <a:latin typeface="Aileron"/>
                <a:ea typeface="Aileron"/>
                <a:cs typeface="Aileron"/>
                <a:sym typeface="Aileron"/>
              </a:rPr>
              <a:t>2.</a:t>
            </a:r>
            <a:r>
              <a:rPr lang="en-US" sz="2331" b="true">
                <a:solidFill>
                  <a:srgbClr val="000000"/>
                </a:solidFill>
                <a:latin typeface="Aileron Bold"/>
                <a:ea typeface="Aileron Bold"/>
                <a:cs typeface="Aileron Bold"/>
                <a:sym typeface="Aileron Bold"/>
              </a:rPr>
              <a:t>Perhitubgan PPh 21 Gross up</a:t>
            </a:r>
          </a:p>
          <a:p>
            <a:pPr algn="l">
              <a:lnSpc>
                <a:spcPts val="2494"/>
              </a:lnSpc>
            </a:pPr>
            <a:r>
              <a:rPr lang="en-US" sz="2331">
                <a:solidFill>
                  <a:srgbClr val="000000"/>
                </a:solidFill>
                <a:latin typeface="Aileron"/>
                <a:ea typeface="Aileron"/>
                <a:cs typeface="Aileron"/>
                <a:sym typeface="Aileron"/>
              </a:rPr>
              <a:t>PPh 21 perbulan  =  (Penghasilan bruto + Tunjangan pajak) × TER</a:t>
            </a:r>
          </a:p>
          <a:p>
            <a:pPr algn="l">
              <a:lnSpc>
                <a:spcPts val="2494"/>
              </a:lnSpc>
            </a:pPr>
            <a:r>
              <a:rPr lang="en-US" sz="2331">
                <a:solidFill>
                  <a:srgbClr val="000000"/>
                </a:solidFill>
                <a:latin typeface="Aileron"/>
                <a:ea typeface="Aileron"/>
                <a:cs typeface="Aileron"/>
                <a:sym typeface="Aileron"/>
              </a:rPr>
              <a:t>                                     = (Rp8.000.000 + Rp121.827) × 1,5%</a:t>
            </a:r>
          </a:p>
          <a:p>
            <a:pPr algn="l">
              <a:lnSpc>
                <a:spcPts val="2494"/>
              </a:lnSpc>
            </a:pPr>
            <a:r>
              <a:rPr lang="en-US" sz="2331">
                <a:solidFill>
                  <a:srgbClr val="000000"/>
                </a:solidFill>
                <a:latin typeface="Aileron"/>
                <a:ea typeface="Aileron"/>
                <a:cs typeface="Aileron"/>
                <a:sym typeface="Aileron"/>
              </a:rPr>
              <a:t>                                     = Rp167.512</a:t>
            </a:r>
          </a:p>
          <a:p>
            <a:pPr algn="l">
              <a:lnSpc>
                <a:spcPts val="2494"/>
              </a:lnSpc>
            </a:pPr>
            <a:r>
              <a:rPr lang="en-US" sz="2331">
                <a:solidFill>
                  <a:srgbClr val="000000"/>
                </a:solidFill>
                <a:latin typeface="Aileron"/>
                <a:ea typeface="Aileron"/>
                <a:cs typeface="Aileron"/>
                <a:sym typeface="Aileron"/>
              </a:rPr>
              <a:t>Maka penghasilan yang bersangkutan secara gross up per bulan sebesar </a:t>
            </a:r>
          </a:p>
          <a:p>
            <a:pPr algn="l">
              <a:lnSpc>
                <a:spcPts val="2494"/>
              </a:lnSpc>
            </a:pPr>
            <a:r>
              <a:rPr lang="en-US" sz="2331">
                <a:solidFill>
                  <a:srgbClr val="000000"/>
                </a:solidFill>
                <a:latin typeface="Aileron"/>
                <a:ea typeface="Aileron"/>
                <a:cs typeface="Aileron"/>
                <a:sym typeface="Aileron"/>
              </a:rPr>
              <a:t>  = Rp8.000.000 + Rp167.512 </a:t>
            </a:r>
          </a:p>
          <a:p>
            <a:pPr algn="l">
              <a:lnSpc>
                <a:spcPts val="2494"/>
              </a:lnSpc>
            </a:pPr>
            <a:r>
              <a:rPr lang="en-US" sz="2331">
                <a:solidFill>
                  <a:srgbClr val="000000"/>
                </a:solidFill>
                <a:latin typeface="Aileron"/>
                <a:ea typeface="Aileron"/>
                <a:cs typeface="Aileron"/>
                <a:sym typeface="Aileron"/>
              </a:rPr>
              <a:t>  = Rp8.167.512</a:t>
            </a:r>
          </a:p>
        </p:txBody>
      </p:sp>
    </p:spTree>
  </p:cSld>
  <p:clrMapOvr>
    <a:masterClrMapping/>
  </p:clrMapOvr>
  <p:transition spd="fast">
    <p:fade/>
  </p:transition>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5188CC"/>
        </a:solidFill>
      </p:bgPr>
    </p:bg>
    <p:spTree>
      <p:nvGrpSpPr>
        <p:cNvPr id="1" name=""/>
        <p:cNvGrpSpPr/>
        <p:nvPr/>
      </p:nvGrpSpPr>
      <p:grpSpPr>
        <a:xfrm>
          <a:off x="0" y="0"/>
          <a:ext cx="0" cy="0"/>
          <a:chOff x="0" y="0"/>
          <a:chExt cx="0" cy="0"/>
        </a:xfrm>
      </p:grpSpPr>
      <p:sp>
        <p:nvSpPr>
          <p:cNvPr name="Freeform 2" id="2"/>
          <p:cNvSpPr/>
          <p:nvPr/>
        </p:nvSpPr>
        <p:spPr>
          <a:xfrm flipH="false" flipV="false" rot="0">
            <a:off x="0" y="-216991"/>
            <a:ext cx="1955694" cy="10503991"/>
          </a:xfrm>
          <a:custGeom>
            <a:avLst/>
            <a:gdLst/>
            <a:ahLst/>
            <a:cxnLst/>
            <a:rect r="r" b="b" t="t" l="l"/>
            <a:pathLst>
              <a:path h="10503991" w="1955694">
                <a:moveTo>
                  <a:pt x="0" y="0"/>
                </a:moveTo>
                <a:lnTo>
                  <a:pt x="1955694" y="0"/>
                </a:lnTo>
                <a:lnTo>
                  <a:pt x="1955694" y="10503991"/>
                </a:lnTo>
                <a:lnTo>
                  <a:pt x="0" y="105039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44117" y="1210183"/>
            <a:ext cx="2552796" cy="2552796"/>
          </a:xfrm>
          <a:custGeom>
            <a:avLst/>
            <a:gdLst/>
            <a:ahLst/>
            <a:cxnLst/>
            <a:rect r="r" b="b" t="t" l="l"/>
            <a:pathLst>
              <a:path h="2552796" w="2552796">
                <a:moveTo>
                  <a:pt x="0" y="0"/>
                </a:moveTo>
                <a:lnTo>
                  <a:pt x="2552796" y="0"/>
                </a:lnTo>
                <a:lnTo>
                  <a:pt x="2552796" y="2552796"/>
                </a:lnTo>
                <a:lnTo>
                  <a:pt x="0" y="25527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0">
            <a:off x="1603297" y="2083706"/>
            <a:ext cx="1234436" cy="805750"/>
          </a:xfrm>
          <a:custGeom>
            <a:avLst/>
            <a:gdLst/>
            <a:ahLst/>
            <a:cxnLst/>
            <a:rect r="r" b="b" t="t" l="l"/>
            <a:pathLst>
              <a:path h="805750" w="1234436">
                <a:moveTo>
                  <a:pt x="1234436" y="0"/>
                </a:moveTo>
                <a:lnTo>
                  <a:pt x="0" y="0"/>
                </a:lnTo>
                <a:lnTo>
                  <a:pt x="0" y="805750"/>
                </a:lnTo>
                <a:lnTo>
                  <a:pt x="1234436" y="805750"/>
                </a:lnTo>
                <a:lnTo>
                  <a:pt x="1234436" y="0"/>
                </a:lnTo>
                <a:close/>
              </a:path>
            </a:pathLst>
          </a:custGeom>
          <a:blipFill>
            <a:blip r:embed="rId6">
              <a:extLst>
                <a:ext uri="{96DAC541-7B7A-43D3-8B79-37D633B846F1}">
                  <asvg:svgBlip xmlns:asvg="http://schemas.microsoft.com/office/drawing/2016/SVG/main" r:embed="rId7"/>
                </a:ext>
              </a:extLst>
            </a:blip>
            <a:stretch>
              <a:fillRect l="-298" t="0" r="-298" b="0"/>
            </a:stretch>
          </a:blipFill>
        </p:spPr>
      </p:sp>
      <p:grpSp>
        <p:nvGrpSpPr>
          <p:cNvPr name="Group 5" id="5"/>
          <p:cNvGrpSpPr/>
          <p:nvPr/>
        </p:nvGrpSpPr>
        <p:grpSpPr>
          <a:xfrm rot="0">
            <a:off x="13322278" y="9741488"/>
            <a:ext cx="4990910" cy="552926"/>
            <a:chOff x="0" y="0"/>
            <a:chExt cx="6654546" cy="737234"/>
          </a:xfrm>
        </p:grpSpPr>
        <p:sp>
          <p:nvSpPr>
            <p:cNvPr name="Freeform 6" id="6"/>
            <p:cNvSpPr/>
            <p:nvPr/>
          </p:nvSpPr>
          <p:spPr>
            <a:xfrm flipH="false" flipV="false" rot="0">
              <a:off x="8509" y="8509"/>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p:spPr>
        </p:sp>
        <p:sp>
          <p:nvSpPr>
            <p:cNvPr name="Freeform 7" id="7"/>
            <p:cNvSpPr/>
            <p:nvPr/>
          </p:nvSpPr>
          <p:spPr>
            <a:xfrm flipH="false" flipV="false" rot="0">
              <a:off x="0" y="0"/>
              <a:ext cx="6658864" cy="741553"/>
            </a:xfrm>
            <a:custGeom>
              <a:avLst/>
              <a:gdLst/>
              <a:ahLst/>
              <a:cxnLst/>
              <a:rect r="r" b="b" t="t" l="l"/>
              <a:pathLst>
                <a:path h="741553" w="6658864">
                  <a:moveTo>
                    <a:pt x="8509" y="0"/>
                  </a:moveTo>
                  <a:lnTo>
                    <a:pt x="6650355" y="0"/>
                  </a:lnTo>
                  <a:cubicBezTo>
                    <a:pt x="6655054" y="0"/>
                    <a:pt x="6658864" y="3810"/>
                    <a:pt x="6658864" y="8509"/>
                  </a:cubicBezTo>
                  <a:lnTo>
                    <a:pt x="6658864" y="733044"/>
                  </a:lnTo>
                  <a:cubicBezTo>
                    <a:pt x="6658864" y="737743"/>
                    <a:pt x="6655054" y="741553"/>
                    <a:pt x="6650355" y="741553"/>
                  </a:cubicBezTo>
                  <a:lnTo>
                    <a:pt x="8509" y="741553"/>
                  </a:lnTo>
                  <a:cubicBezTo>
                    <a:pt x="3810" y="741553"/>
                    <a:pt x="0" y="737743"/>
                    <a:pt x="0" y="733044"/>
                  </a:cubicBezTo>
                  <a:lnTo>
                    <a:pt x="0" y="8509"/>
                  </a:lnTo>
                  <a:cubicBezTo>
                    <a:pt x="0" y="3810"/>
                    <a:pt x="3810" y="0"/>
                    <a:pt x="8509" y="0"/>
                  </a:cubicBezTo>
                  <a:moveTo>
                    <a:pt x="8509" y="16891"/>
                  </a:moveTo>
                  <a:lnTo>
                    <a:pt x="8509" y="8509"/>
                  </a:lnTo>
                  <a:lnTo>
                    <a:pt x="17018" y="8509"/>
                  </a:lnTo>
                  <a:lnTo>
                    <a:pt x="17018" y="733044"/>
                  </a:lnTo>
                  <a:lnTo>
                    <a:pt x="8509" y="733044"/>
                  </a:lnTo>
                  <a:lnTo>
                    <a:pt x="8509" y="724535"/>
                  </a:lnTo>
                  <a:lnTo>
                    <a:pt x="6650355" y="724535"/>
                  </a:lnTo>
                  <a:lnTo>
                    <a:pt x="6650355" y="733044"/>
                  </a:lnTo>
                  <a:lnTo>
                    <a:pt x="6641847" y="733044"/>
                  </a:lnTo>
                  <a:lnTo>
                    <a:pt x="6641847" y="8509"/>
                  </a:lnTo>
                  <a:lnTo>
                    <a:pt x="6650355" y="8509"/>
                  </a:lnTo>
                  <a:lnTo>
                    <a:pt x="6650355" y="17018"/>
                  </a:lnTo>
                  <a:lnTo>
                    <a:pt x="8509" y="17018"/>
                  </a:lnTo>
                  <a:close/>
                </a:path>
              </a:pathLst>
            </a:custGeom>
            <a:solidFill>
              <a:srgbClr val="000000"/>
            </a:solidFill>
          </p:spPr>
        </p:sp>
      </p:grpSp>
      <p:grpSp>
        <p:nvGrpSpPr>
          <p:cNvPr name="Group 8" id="8"/>
          <p:cNvGrpSpPr/>
          <p:nvPr/>
        </p:nvGrpSpPr>
        <p:grpSpPr>
          <a:xfrm rot="0">
            <a:off x="-19050" y="9747617"/>
            <a:ext cx="13326999" cy="543401"/>
            <a:chOff x="0" y="0"/>
            <a:chExt cx="17769332" cy="724534"/>
          </a:xfrm>
        </p:grpSpPr>
        <p:sp>
          <p:nvSpPr>
            <p:cNvPr name="Freeform 9" id="9"/>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10" id="10"/>
          <p:cNvSpPr txBox="true"/>
          <p:nvPr/>
        </p:nvSpPr>
        <p:spPr>
          <a:xfrm rot="0">
            <a:off x="22225" y="9741267"/>
            <a:ext cx="13244491" cy="505782"/>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11" id="11"/>
          <p:cNvSpPr txBox="true"/>
          <p:nvPr/>
        </p:nvSpPr>
        <p:spPr>
          <a:xfrm rot="0">
            <a:off x="14076446" y="9765756"/>
            <a:ext cx="3097376" cy="442624"/>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sp>
        <p:nvSpPr>
          <p:cNvPr name="TextBox 12" id="12"/>
          <p:cNvSpPr txBox="true"/>
          <p:nvPr/>
        </p:nvSpPr>
        <p:spPr>
          <a:xfrm rot="0">
            <a:off x="5525792" y="904875"/>
            <a:ext cx="11733508" cy="1581706"/>
          </a:xfrm>
          <a:prstGeom prst="rect">
            <a:avLst/>
          </a:prstGeom>
        </p:spPr>
        <p:txBody>
          <a:bodyPr anchor="t" rtlCol="false" tIns="0" lIns="0" bIns="0" rIns="0">
            <a:spAutoFit/>
          </a:bodyPr>
          <a:lstStyle/>
          <a:p>
            <a:pPr algn="r">
              <a:lnSpc>
                <a:spcPts val="6032"/>
              </a:lnSpc>
            </a:pPr>
            <a:r>
              <a:rPr lang="en-US" sz="5200" b="true">
                <a:solidFill>
                  <a:srgbClr val="FEFFFA"/>
                </a:solidFill>
                <a:latin typeface="Poppins Bold"/>
                <a:ea typeface="Poppins Bold"/>
                <a:cs typeface="Poppins Bold"/>
                <a:sym typeface="Poppins Bold"/>
              </a:rPr>
              <a:t>Contoh Soal Perhitungan dengan Metode Net</a:t>
            </a:r>
          </a:p>
        </p:txBody>
      </p:sp>
      <p:sp>
        <p:nvSpPr>
          <p:cNvPr name="Freeform 13" id="13"/>
          <p:cNvSpPr/>
          <p:nvPr/>
        </p:nvSpPr>
        <p:spPr>
          <a:xfrm flipH="false" flipV="false" rot="0">
            <a:off x="3496913" y="2672465"/>
            <a:ext cx="13762387" cy="6200699"/>
          </a:xfrm>
          <a:custGeom>
            <a:avLst/>
            <a:gdLst/>
            <a:ahLst/>
            <a:cxnLst/>
            <a:rect r="r" b="b" t="t" l="l"/>
            <a:pathLst>
              <a:path h="6200699" w="13762387">
                <a:moveTo>
                  <a:pt x="0" y="0"/>
                </a:moveTo>
                <a:lnTo>
                  <a:pt x="13762387" y="0"/>
                </a:lnTo>
                <a:lnTo>
                  <a:pt x="13762387" y="6200699"/>
                </a:lnTo>
                <a:lnTo>
                  <a:pt x="0" y="620069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4" id="14"/>
          <p:cNvSpPr txBox="true"/>
          <p:nvPr/>
        </p:nvSpPr>
        <p:spPr>
          <a:xfrm rot="0">
            <a:off x="3718614" y="3215318"/>
            <a:ext cx="13540686" cy="5039116"/>
          </a:xfrm>
          <a:prstGeom prst="rect">
            <a:avLst/>
          </a:prstGeom>
        </p:spPr>
        <p:txBody>
          <a:bodyPr anchor="t" rtlCol="false" tIns="0" lIns="0" bIns="0" rIns="0">
            <a:spAutoFit/>
          </a:bodyPr>
          <a:lstStyle/>
          <a:p>
            <a:pPr algn="l">
              <a:lnSpc>
                <a:spcPts val="2494"/>
              </a:lnSpc>
            </a:pPr>
            <a:r>
              <a:rPr lang="en-US" sz="2331">
                <a:solidFill>
                  <a:srgbClr val="000000"/>
                </a:solidFill>
                <a:latin typeface="Aileron"/>
                <a:ea typeface="Aileron"/>
                <a:cs typeface="Aileron"/>
                <a:sym typeface="Aileron"/>
              </a:rPr>
              <a:t>Seorang pegawai menerima upah sebesar Rp8.000.000 tanpa tanggungan dan dengan status tidak kawin (TK/0):</a:t>
            </a:r>
          </a:p>
          <a:p>
            <a:pPr algn="l">
              <a:lnSpc>
                <a:spcPts val="2494"/>
              </a:lnSpc>
            </a:pPr>
            <a:r>
              <a:rPr lang="en-US" sz="2331">
                <a:solidFill>
                  <a:srgbClr val="000000"/>
                </a:solidFill>
                <a:latin typeface="Aileron"/>
                <a:ea typeface="Aileron"/>
                <a:cs typeface="Aileron"/>
                <a:sym typeface="Aileron"/>
              </a:rPr>
              <a:t>PTKP TK/0 masuk dalam kategori TER-A dengan tarif pajak 1,5%.</a:t>
            </a:r>
          </a:p>
          <a:p>
            <a:pPr algn="l">
              <a:lnSpc>
                <a:spcPts val="2494"/>
              </a:lnSpc>
            </a:pPr>
          </a:p>
          <a:p>
            <a:pPr algn="l">
              <a:lnSpc>
                <a:spcPts val="2494"/>
              </a:lnSpc>
            </a:pPr>
            <a:r>
              <a:rPr lang="en-US" sz="2331">
                <a:solidFill>
                  <a:srgbClr val="000000"/>
                </a:solidFill>
                <a:latin typeface="Aileron"/>
                <a:ea typeface="Aileron"/>
                <a:cs typeface="Aileron"/>
                <a:sym typeface="Aileron"/>
              </a:rPr>
              <a:t>1. </a:t>
            </a:r>
            <a:r>
              <a:rPr lang="en-US" sz="2331" b="true">
                <a:solidFill>
                  <a:srgbClr val="000000"/>
                </a:solidFill>
                <a:latin typeface="Aileron Bold"/>
                <a:ea typeface="Aileron Bold"/>
                <a:cs typeface="Aileron Bold"/>
                <a:sym typeface="Aileron Bold"/>
              </a:rPr>
              <a:t>Gaji perbulan</a:t>
            </a:r>
            <a:r>
              <a:rPr lang="en-US" sz="2331">
                <a:solidFill>
                  <a:srgbClr val="000000"/>
                </a:solidFill>
                <a:latin typeface="Aileron"/>
                <a:ea typeface="Aileron"/>
                <a:cs typeface="Aileron"/>
                <a:sym typeface="Aileron"/>
              </a:rPr>
              <a:t>: Rp8.000.000</a:t>
            </a:r>
          </a:p>
          <a:p>
            <a:pPr algn="l">
              <a:lnSpc>
                <a:spcPts val="2494"/>
              </a:lnSpc>
            </a:pPr>
            <a:r>
              <a:rPr lang="en-US" sz="2331">
                <a:solidFill>
                  <a:srgbClr val="000000"/>
                </a:solidFill>
                <a:latin typeface="Aileron"/>
                <a:ea typeface="Aileron"/>
                <a:cs typeface="Aileron"/>
                <a:sym typeface="Aileron"/>
              </a:rPr>
              <a:t>TK/0 (TER-A) dengan tarif 1,5% perbulan = Rp8.000.000 × 1,5%</a:t>
            </a:r>
          </a:p>
          <a:p>
            <a:pPr algn="l">
              <a:lnSpc>
                <a:spcPts val="2494"/>
              </a:lnSpc>
            </a:pPr>
            <a:r>
              <a:rPr lang="en-US" sz="2331">
                <a:solidFill>
                  <a:srgbClr val="000000"/>
                </a:solidFill>
                <a:latin typeface="Aileron"/>
                <a:ea typeface="Aileron"/>
                <a:cs typeface="Aileron"/>
                <a:sym typeface="Aileron"/>
              </a:rPr>
              <a:t>                                                                                    = Rp120.000.000</a:t>
            </a:r>
          </a:p>
          <a:p>
            <a:pPr algn="l">
              <a:lnSpc>
                <a:spcPts val="2494"/>
              </a:lnSpc>
            </a:pPr>
            <a:r>
              <a:rPr lang="en-US" sz="2331">
                <a:solidFill>
                  <a:srgbClr val="000000"/>
                </a:solidFill>
                <a:latin typeface="Aileron"/>
                <a:ea typeface="Aileron"/>
                <a:cs typeface="Aileron"/>
                <a:sym typeface="Aileron"/>
              </a:rPr>
              <a:t>2. </a:t>
            </a:r>
            <a:r>
              <a:rPr lang="en-US" sz="2331" b="true">
                <a:solidFill>
                  <a:srgbClr val="000000"/>
                </a:solidFill>
                <a:latin typeface="Aileron Bold"/>
                <a:ea typeface="Aileron Bold"/>
                <a:cs typeface="Aileron Bold"/>
                <a:sym typeface="Aileron Bold"/>
              </a:rPr>
              <a:t>Perhitungan pajak Januari - November</a:t>
            </a:r>
          </a:p>
          <a:p>
            <a:pPr algn="l">
              <a:lnSpc>
                <a:spcPts val="2494"/>
              </a:lnSpc>
            </a:pPr>
            <a:r>
              <a:rPr lang="en-US" sz="2331">
                <a:solidFill>
                  <a:srgbClr val="000000"/>
                </a:solidFill>
                <a:latin typeface="Aileron"/>
                <a:ea typeface="Aileron"/>
                <a:cs typeface="Aileron"/>
                <a:sym typeface="Aileron"/>
              </a:rPr>
              <a:t> = Rp120.000.000 × 11 </a:t>
            </a:r>
          </a:p>
          <a:p>
            <a:pPr algn="l">
              <a:lnSpc>
                <a:spcPts val="2494"/>
              </a:lnSpc>
            </a:pPr>
            <a:r>
              <a:rPr lang="en-US" sz="2331">
                <a:solidFill>
                  <a:srgbClr val="000000"/>
                </a:solidFill>
                <a:latin typeface="Aileron"/>
                <a:ea typeface="Aileron"/>
                <a:cs typeface="Aileron"/>
                <a:sym typeface="Aileron"/>
              </a:rPr>
              <a:t> = Rp1.320.000</a:t>
            </a:r>
          </a:p>
          <a:p>
            <a:pPr algn="l">
              <a:lnSpc>
                <a:spcPts val="2494"/>
              </a:lnSpc>
            </a:pPr>
            <a:r>
              <a:rPr lang="en-US" sz="2331">
                <a:solidFill>
                  <a:srgbClr val="000000"/>
                </a:solidFill>
                <a:latin typeface="Aileron"/>
                <a:ea typeface="Aileron"/>
                <a:cs typeface="Aileron"/>
                <a:sym typeface="Aileron"/>
              </a:rPr>
              <a:t>3. </a:t>
            </a:r>
            <a:r>
              <a:rPr lang="en-US" sz="2331" b="true">
                <a:solidFill>
                  <a:srgbClr val="000000"/>
                </a:solidFill>
                <a:latin typeface="Aileron Bold"/>
                <a:ea typeface="Aileron Bold"/>
                <a:cs typeface="Aileron Bold"/>
                <a:sym typeface="Aileron Bold"/>
              </a:rPr>
              <a:t>Perhitungan pajak di Desember</a:t>
            </a:r>
          </a:p>
          <a:p>
            <a:pPr algn="l">
              <a:lnSpc>
                <a:spcPts val="2494"/>
              </a:lnSpc>
            </a:pPr>
            <a:r>
              <a:rPr lang="en-US" sz="2331" b="true">
                <a:solidFill>
                  <a:srgbClr val="000000"/>
                </a:solidFill>
                <a:latin typeface="Aileron Bold"/>
                <a:ea typeface="Aileron Bold"/>
                <a:cs typeface="Aileron Bold"/>
                <a:sym typeface="Aileron Bold"/>
              </a:rPr>
              <a:t> = </a:t>
            </a:r>
            <a:r>
              <a:rPr lang="en-US" sz="2331">
                <a:solidFill>
                  <a:srgbClr val="000000"/>
                </a:solidFill>
                <a:latin typeface="Aileron"/>
                <a:ea typeface="Aileron"/>
                <a:cs typeface="Aileron"/>
                <a:sym typeface="Aileron"/>
              </a:rPr>
              <a:t>Rp8.000.000 × 12</a:t>
            </a:r>
          </a:p>
          <a:p>
            <a:pPr algn="l">
              <a:lnSpc>
                <a:spcPts val="2494"/>
              </a:lnSpc>
            </a:pPr>
            <a:r>
              <a:rPr lang="en-US" sz="2331">
                <a:solidFill>
                  <a:srgbClr val="000000"/>
                </a:solidFill>
                <a:latin typeface="Aileron"/>
                <a:ea typeface="Aileron"/>
                <a:cs typeface="Aileron"/>
                <a:sym typeface="Aileron"/>
              </a:rPr>
              <a:t> = Rp96.000.000</a:t>
            </a:r>
          </a:p>
          <a:p>
            <a:pPr algn="l">
              <a:lnSpc>
                <a:spcPts val="2494"/>
              </a:lnSpc>
            </a:pPr>
            <a:r>
              <a:rPr lang="en-US" sz="2331">
                <a:solidFill>
                  <a:srgbClr val="000000"/>
                </a:solidFill>
                <a:latin typeface="Aileron"/>
                <a:ea typeface="Aileron"/>
                <a:cs typeface="Aileron"/>
                <a:sym typeface="Aileron"/>
              </a:rPr>
              <a:t>4. </a:t>
            </a:r>
            <a:r>
              <a:rPr lang="en-US" sz="2331" b="true">
                <a:solidFill>
                  <a:srgbClr val="000000"/>
                </a:solidFill>
                <a:latin typeface="Aileron Bold"/>
                <a:ea typeface="Aileron Bold"/>
                <a:cs typeface="Aileron Bold"/>
                <a:sym typeface="Aileron Bold"/>
              </a:rPr>
              <a:t>Faktor pengurang pajak</a:t>
            </a:r>
          </a:p>
          <a:p>
            <a:pPr algn="l">
              <a:lnSpc>
                <a:spcPts val="2494"/>
              </a:lnSpc>
            </a:pPr>
            <a:r>
              <a:rPr lang="en-US" sz="2331">
                <a:solidFill>
                  <a:srgbClr val="000000"/>
                </a:solidFill>
                <a:latin typeface="Aileron"/>
                <a:ea typeface="Aileron"/>
                <a:cs typeface="Aileron"/>
                <a:sym typeface="Aileron"/>
              </a:rPr>
              <a:t>Tunjangan jabatan (max Rp6.000.000/tahun) + PTKP TK/0 (Rp54.000.00)</a:t>
            </a:r>
          </a:p>
          <a:p>
            <a:pPr algn="l">
              <a:lnSpc>
                <a:spcPts val="2494"/>
              </a:lnSpc>
            </a:pPr>
            <a:r>
              <a:rPr lang="en-US" sz="2331">
                <a:solidFill>
                  <a:srgbClr val="000000"/>
                </a:solidFill>
                <a:latin typeface="Aileron"/>
                <a:ea typeface="Aileron"/>
                <a:cs typeface="Aileron"/>
                <a:sym typeface="Aileron"/>
              </a:rPr>
              <a:t>=Rp60.000.000</a:t>
            </a:r>
          </a:p>
        </p:txBody>
      </p:sp>
    </p:spTree>
  </p:cSld>
  <p:clrMapOvr>
    <a:masterClrMapping/>
  </p:clrMapOvr>
  <p:transition spd="fast">
    <p:fade/>
  </p:transition>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5188CC"/>
        </a:solidFill>
      </p:bgPr>
    </p:bg>
    <p:spTree>
      <p:nvGrpSpPr>
        <p:cNvPr id="1" name=""/>
        <p:cNvGrpSpPr/>
        <p:nvPr/>
      </p:nvGrpSpPr>
      <p:grpSpPr>
        <a:xfrm>
          <a:off x="0" y="0"/>
          <a:ext cx="0" cy="0"/>
          <a:chOff x="0" y="0"/>
          <a:chExt cx="0" cy="0"/>
        </a:xfrm>
      </p:grpSpPr>
      <p:sp>
        <p:nvSpPr>
          <p:cNvPr name="Freeform 2" id="2"/>
          <p:cNvSpPr/>
          <p:nvPr/>
        </p:nvSpPr>
        <p:spPr>
          <a:xfrm flipH="false" flipV="false" rot="0">
            <a:off x="0" y="-216991"/>
            <a:ext cx="1955694" cy="10503991"/>
          </a:xfrm>
          <a:custGeom>
            <a:avLst/>
            <a:gdLst/>
            <a:ahLst/>
            <a:cxnLst/>
            <a:rect r="r" b="b" t="t" l="l"/>
            <a:pathLst>
              <a:path h="10503991" w="1955694">
                <a:moveTo>
                  <a:pt x="0" y="0"/>
                </a:moveTo>
                <a:lnTo>
                  <a:pt x="1955694" y="0"/>
                </a:lnTo>
                <a:lnTo>
                  <a:pt x="1955694" y="10503991"/>
                </a:lnTo>
                <a:lnTo>
                  <a:pt x="0" y="105039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44117" y="1210183"/>
            <a:ext cx="2552796" cy="2552796"/>
          </a:xfrm>
          <a:custGeom>
            <a:avLst/>
            <a:gdLst/>
            <a:ahLst/>
            <a:cxnLst/>
            <a:rect r="r" b="b" t="t" l="l"/>
            <a:pathLst>
              <a:path h="2552796" w="2552796">
                <a:moveTo>
                  <a:pt x="0" y="0"/>
                </a:moveTo>
                <a:lnTo>
                  <a:pt x="2552796" y="0"/>
                </a:lnTo>
                <a:lnTo>
                  <a:pt x="2552796" y="2552796"/>
                </a:lnTo>
                <a:lnTo>
                  <a:pt x="0" y="25527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0">
            <a:off x="1603297" y="2083706"/>
            <a:ext cx="1234436" cy="805750"/>
          </a:xfrm>
          <a:custGeom>
            <a:avLst/>
            <a:gdLst/>
            <a:ahLst/>
            <a:cxnLst/>
            <a:rect r="r" b="b" t="t" l="l"/>
            <a:pathLst>
              <a:path h="805750" w="1234436">
                <a:moveTo>
                  <a:pt x="1234436" y="0"/>
                </a:moveTo>
                <a:lnTo>
                  <a:pt x="0" y="0"/>
                </a:lnTo>
                <a:lnTo>
                  <a:pt x="0" y="805750"/>
                </a:lnTo>
                <a:lnTo>
                  <a:pt x="1234436" y="805750"/>
                </a:lnTo>
                <a:lnTo>
                  <a:pt x="1234436" y="0"/>
                </a:lnTo>
                <a:close/>
              </a:path>
            </a:pathLst>
          </a:custGeom>
          <a:blipFill>
            <a:blip r:embed="rId6">
              <a:extLst>
                <a:ext uri="{96DAC541-7B7A-43D3-8B79-37D633B846F1}">
                  <asvg:svgBlip xmlns:asvg="http://schemas.microsoft.com/office/drawing/2016/SVG/main" r:embed="rId7"/>
                </a:ext>
              </a:extLst>
            </a:blip>
            <a:stretch>
              <a:fillRect l="-298" t="0" r="-298" b="0"/>
            </a:stretch>
          </a:blipFill>
        </p:spPr>
      </p:sp>
      <p:grpSp>
        <p:nvGrpSpPr>
          <p:cNvPr name="Group 5" id="5"/>
          <p:cNvGrpSpPr/>
          <p:nvPr/>
        </p:nvGrpSpPr>
        <p:grpSpPr>
          <a:xfrm rot="0">
            <a:off x="13322278" y="9741488"/>
            <a:ext cx="4990910" cy="552926"/>
            <a:chOff x="0" y="0"/>
            <a:chExt cx="6654546" cy="737234"/>
          </a:xfrm>
        </p:grpSpPr>
        <p:sp>
          <p:nvSpPr>
            <p:cNvPr name="Freeform 6" id="6"/>
            <p:cNvSpPr/>
            <p:nvPr/>
          </p:nvSpPr>
          <p:spPr>
            <a:xfrm flipH="false" flipV="false" rot="0">
              <a:off x="8509" y="8509"/>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p:spPr>
        </p:sp>
        <p:sp>
          <p:nvSpPr>
            <p:cNvPr name="Freeform 7" id="7"/>
            <p:cNvSpPr/>
            <p:nvPr/>
          </p:nvSpPr>
          <p:spPr>
            <a:xfrm flipH="false" flipV="false" rot="0">
              <a:off x="0" y="0"/>
              <a:ext cx="6658864" cy="741553"/>
            </a:xfrm>
            <a:custGeom>
              <a:avLst/>
              <a:gdLst/>
              <a:ahLst/>
              <a:cxnLst/>
              <a:rect r="r" b="b" t="t" l="l"/>
              <a:pathLst>
                <a:path h="741553" w="6658864">
                  <a:moveTo>
                    <a:pt x="8509" y="0"/>
                  </a:moveTo>
                  <a:lnTo>
                    <a:pt x="6650355" y="0"/>
                  </a:lnTo>
                  <a:cubicBezTo>
                    <a:pt x="6655054" y="0"/>
                    <a:pt x="6658864" y="3810"/>
                    <a:pt x="6658864" y="8509"/>
                  </a:cubicBezTo>
                  <a:lnTo>
                    <a:pt x="6658864" y="733044"/>
                  </a:lnTo>
                  <a:cubicBezTo>
                    <a:pt x="6658864" y="737743"/>
                    <a:pt x="6655054" y="741553"/>
                    <a:pt x="6650355" y="741553"/>
                  </a:cubicBezTo>
                  <a:lnTo>
                    <a:pt x="8509" y="741553"/>
                  </a:lnTo>
                  <a:cubicBezTo>
                    <a:pt x="3810" y="741553"/>
                    <a:pt x="0" y="737743"/>
                    <a:pt x="0" y="733044"/>
                  </a:cubicBezTo>
                  <a:lnTo>
                    <a:pt x="0" y="8509"/>
                  </a:lnTo>
                  <a:cubicBezTo>
                    <a:pt x="0" y="3810"/>
                    <a:pt x="3810" y="0"/>
                    <a:pt x="8509" y="0"/>
                  </a:cubicBezTo>
                  <a:moveTo>
                    <a:pt x="8509" y="16891"/>
                  </a:moveTo>
                  <a:lnTo>
                    <a:pt x="8509" y="8509"/>
                  </a:lnTo>
                  <a:lnTo>
                    <a:pt x="17018" y="8509"/>
                  </a:lnTo>
                  <a:lnTo>
                    <a:pt x="17018" y="733044"/>
                  </a:lnTo>
                  <a:lnTo>
                    <a:pt x="8509" y="733044"/>
                  </a:lnTo>
                  <a:lnTo>
                    <a:pt x="8509" y="724535"/>
                  </a:lnTo>
                  <a:lnTo>
                    <a:pt x="6650355" y="724535"/>
                  </a:lnTo>
                  <a:lnTo>
                    <a:pt x="6650355" y="733044"/>
                  </a:lnTo>
                  <a:lnTo>
                    <a:pt x="6641847" y="733044"/>
                  </a:lnTo>
                  <a:lnTo>
                    <a:pt x="6641847" y="8509"/>
                  </a:lnTo>
                  <a:lnTo>
                    <a:pt x="6650355" y="8509"/>
                  </a:lnTo>
                  <a:lnTo>
                    <a:pt x="6650355" y="17018"/>
                  </a:lnTo>
                  <a:lnTo>
                    <a:pt x="8509" y="17018"/>
                  </a:lnTo>
                  <a:close/>
                </a:path>
              </a:pathLst>
            </a:custGeom>
            <a:solidFill>
              <a:srgbClr val="000000"/>
            </a:solidFill>
          </p:spPr>
        </p:sp>
      </p:grpSp>
      <p:grpSp>
        <p:nvGrpSpPr>
          <p:cNvPr name="Group 8" id="8"/>
          <p:cNvGrpSpPr/>
          <p:nvPr/>
        </p:nvGrpSpPr>
        <p:grpSpPr>
          <a:xfrm rot="0">
            <a:off x="-19050" y="9747617"/>
            <a:ext cx="13326999" cy="543401"/>
            <a:chOff x="0" y="0"/>
            <a:chExt cx="17769332" cy="724534"/>
          </a:xfrm>
        </p:grpSpPr>
        <p:sp>
          <p:nvSpPr>
            <p:cNvPr name="Freeform 9" id="9"/>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10" id="10"/>
          <p:cNvSpPr txBox="true"/>
          <p:nvPr/>
        </p:nvSpPr>
        <p:spPr>
          <a:xfrm rot="0">
            <a:off x="22225" y="9741267"/>
            <a:ext cx="13244491" cy="505782"/>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11" id="11"/>
          <p:cNvSpPr txBox="true"/>
          <p:nvPr/>
        </p:nvSpPr>
        <p:spPr>
          <a:xfrm rot="0">
            <a:off x="14076446" y="9765756"/>
            <a:ext cx="3097376" cy="442624"/>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sp>
        <p:nvSpPr>
          <p:cNvPr name="TextBox 12" id="12"/>
          <p:cNvSpPr txBox="true"/>
          <p:nvPr/>
        </p:nvSpPr>
        <p:spPr>
          <a:xfrm rot="0">
            <a:off x="5525792" y="904875"/>
            <a:ext cx="11733508" cy="1581706"/>
          </a:xfrm>
          <a:prstGeom prst="rect">
            <a:avLst/>
          </a:prstGeom>
        </p:spPr>
        <p:txBody>
          <a:bodyPr anchor="t" rtlCol="false" tIns="0" lIns="0" bIns="0" rIns="0">
            <a:spAutoFit/>
          </a:bodyPr>
          <a:lstStyle/>
          <a:p>
            <a:pPr algn="r">
              <a:lnSpc>
                <a:spcPts val="6032"/>
              </a:lnSpc>
            </a:pPr>
            <a:r>
              <a:rPr lang="en-US" sz="5200" b="true">
                <a:solidFill>
                  <a:srgbClr val="FEFFFA"/>
                </a:solidFill>
                <a:latin typeface="Poppins Bold"/>
                <a:ea typeface="Poppins Bold"/>
                <a:cs typeface="Poppins Bold"/>
                <a:sym typeface="Poppins Bold"/>
              </a:rPr>
              <a:t>Contoh Soal Perhitungan dengan Metode Net</a:t>
            </a:r>
          </a:p>
        </p:txBody>
      </p:sp>
      <p:sp>
        <p:nvSpPr>
          <p:cNvPr name="Freeform 13" id="13"/>
          <p:cNvSpPr/>
          <p:nvPr/>
        </p:nvSpPr>
        <p:spPr>
          <a:xfrm flipH="false" flipV="false" rot="0">
            <a:off x="3496913" y="2672465"/>
            <a:ext cx="13762387" cy="6200699"/>
          </a:xfrm>
          <a:custGeom>
            <a:avLst/>
            <a:gdLst/>
            <a:ahLst/>
            <a:cxnLst/>
            <a:rect r="r" b="b" t="t" l="l"/>
            <a:pathLst>
              <a:path h="6200699" w="13762387">
                <a:moveTo>
                  <a:pt x="0" y="0"/>
                </a:moveTo>
                <a:lnTo>
                  <a:pt x="13762387" y="0"/>
                </a:lnTo>
                <a:lnTo>
                  <a:pt x="13762387" y="6200699"/>
                </a:lnTo>
                <a:lnTo>
                  <a:pt x="0" y="620069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4" id="14"/>
          <p:cNvSpPr txBox="true"/>
          <p:nvPr/>
        </p:nvSpPr>
        <p:spPr>
          <a:xfrm rot="0">
            <a:off x="3909203" y="3698602"/>
            <a:ext cx="12937807" cy="4186525"/>
          </a:xfrm>
          <a:prstGeom prst="rect">
            <a:avLst/>
          </a:prstGeom>
        </p:spPr>
        <p:txBody>
          <a:bodyPr anchor="t" rtlCol="false" tIns="0" lIns="0" bIns="0" rIns="0">
            <a:spAutoFit/>
          </a:bodyPr>
          <a:lstStyle/>
          <a:p>
            <a:pPr algn="l">
              <a:lnSpc>
                <a:spcPts val="3675"/>
              </a:lnSpc>
            </a:pPr>
            <a:r>
              <a:rPr lang="en-US" sz="3434">
                <a:solidFill>
                  <a:srgbClr val="000000"/>
                </a:solidFill>
                <a:latin typeface="Aileron"/>
                <a:ea typeface="Aileron"/>
                <a:cs typeface="Aileron"/>
                <a:sym typeface="Aileron"/>
              </a:rPr>
              <a:t>5. </a:t>
            </a:r>
            <a:r>
              <a:rPr lang="en-US" sz="3434" b="true">
                <a:solidFill>
                  <a:srgbClr val="000000"/>
                </a:solidFill>
                <a:latin typeface="Aileron Bold"/>
                <a:ea typeface="Aileron Bold"/>
                <a:cs typeface="Aileron Bold"/>
                <a:sym typeface="Aileron Bold"/>
              </a:rPr>
              <a:t>Perhitungan pajak selama setahun:</a:t>
            </a:r>
          </a:p>
          <a:p>
            <a:pPr algn="l">
              <a:lnSpc>
                <a:spcPts val="3675"/>
              </a:lnSpc>
            </a:pPr>
            <a:r>
              <a:rPr lang="en-US" sz="3434">
                <a:solidFill>
                  <a:srgbClr val="000000"/>
                </a:solidFill>
                <a:latin typeface="Aileron"/>
                <a:ea typeface="Aileron"/>
                <a:cs typeface="Aileron"/>
                <a:sym typeface="Aileron"/>
              </a:rPr>
              <a:t>Gaji di setahunkan - (Tunjangan Jabatan + PTKP)</a:t>
            </a:r>
          </a:p>
          <a:p>
            <a:pPr algn="l">
              <a:lnSpc>
                <a:spcPts val="3675"/>
              </a:lnSpc>
            </a:pPr>
            <a:r>
              <a:rPr lang="en-US" sz="3434">
                <a:solidFill>
                  <a:srgbClr val="000000"/>
                </a:solidFill>
                <a:latin typeface="Aileron"/>
                <a:ea typeface="Aileron"/>
                <a:cs typeface="Aileron"/>
                <a:sym typeface="Aileron"/>
              </a:rPr>
              <a:t>= Rp96.000.000 - Rp60.000.000</a:t>
            </a:r>
          </a:p>
          <a:p>
            <a:pPr algn="l">
              <a:lnSpc>
                <a:spcPts val="3675"/>
              </a:lnSpc>
            </a:pPr>
            <a:r>
              <a:rPr lang="en-US" sz="3434">
                <a:solidFill>
                  <a:srgbClr val="000000"/>
                </a:solidFill>
                <a:latin typeface="Aileron"/>
                <a:ea typeface="Aileron"/>
                <a:cs typeface="Aileron"/>
                <a:sym typeface="Aileron"/>
              </a:rPr>
              <a:t>=Rp36.000.00</a:t>
            </a:r>
          </a:p>
          <a:p>
            <a:pPr algn="l">
              <a:lnSpc>
                <a:spcPts val="3675"/>
              </a:lnSpc>
            </a:pPr>
            <a:r>
              <a:rPr lang="en-US" sz="3434">
                <a:solidFill>
                  <a:srgbClr val="000000"/>
                </a:solidFill>
                <a:latin typeface="Aileron"/>
                <a:ea typeface="Aileron"/>
                <a:cs typeface="Aileron"/>
                <a:sym typeface="Aileron"/>
              </a:rPr>
              <a:t>6. </a:t>
            </a:r>
            <a:r>
              <a:rPr lang="en-US" sz="3434" b="true">
                <a:solidFill>
                  <a:srgbClr val="000000"/>
                </a:solidFill>
                <a:latin typeface="Aileron Bold"/>
                <a:ea typeface="Aileron Bold"/>
                <a:cs typeface="Aileron Bold"/>
                <a:sym typeface="Aileron Bold"/>
              </a:rPr>
              <a:t>Potongan pajak per tahun sesuai dengan perhitungan tarif pajak progresif:</a:t>
            </a:r>
          </a:p>
          <a:p>
            <a:pPr algn="l">
              <a:lnSpc>
                <a:spcPts val="3675"/>
              </a:lnSpc>
            </a:pPr>
            <a:r>
              <a:rPr lang="en-US" sz="3434">
                <a:solidFill>
                  <a:srgbClr val="000000"/>
                </a:solidFill>
                <a:latin typeface="Aileron"/>
                <a:ea typeface="Aileron"/>
                <a:cs typeface="Aileron"/>
                <a:sym typeface="Aileron"/>
              </a:rPr>
              <a:t>5% × Rp36.000.000           = Rp1.800.000</a:t>
            </a:r>
          </a:p>
          <a:p>
            <a:pPr algn="l">
              <a:lnSpc>
                <a:spcPts val="3675"/>
              </a:lnSpc>
            </a:pPr>
            <a:r>
              <a:rPr lang="en-US" sz="3434">
                <a:solidFill>
                  <a:srgbClr val="000000"/>
                </a:solidFill>
                <a:latin typeface="Aileron"/>
                <a:ea typeface="Aileron"/>
                <a:cs typeface="Aileron"/>
                <a:sym typeface="Aileron"/>
              </a:rPr>
              <a:t>Tarif pajak setahun            = Rp1.800.000</a:t>
            </a:r>
          </a:p>
          <a:p>
            <a:pPr algn="l">
              <a:lnSpc>
                <a:spcPts val="3675"/>
              </a:lnSpc>
            </a:pPr>
            <a:r>
              <a:rPr lang="en-US" sz="3434">
                <a:solidFill>
                  <a:srgbClr val="000000"/>
                </a:solidFill>
                <a:latin typeface="Aileron"/>
                <a:ea typeface="Aileron"/>
                <a:cs typeface="Aileron"/>
                <a:sym typeface="Aileron"/>
              </a:rPr>
              <a:t>Tarif pajak perbulan          = Rp1.800.000/12 = Rp150.000</a:t>
            </a:r>
          </a:p>
        </p:txBody>
      </p:sp>
    </p:spTree>
  </p:cSld>
  <p:clrMapOvr>
    <a:masterClrMapping/>
  </p:clrMapOvr>
  <p:transition spd="fast">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DAGaTCiYX9w</dc:identifier>
  <dcterms:modified xsi:type="dcterms:W3CDTF">2011-08-01T06:04:30Z</dcterms:modified>
  <cp:revision>1</cp:revision>
  <dc:title>DOC-20241225-WA0034.</dc:title>
</cp:coreProperties>
</file>