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1"/>
  </p:notes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Ahkio" charset="1" panose="00000000000000000000"/>
      <p:regular r:id="rId16"/>
    </p:embeddedFont>
    <p:embeddedFont>
      <p:font typeface="Dekko" charset="1" panose="00000500000000000000"/>
      <p:regular r:id="rId17"/>
    </p:embeddedFont>
    <p:embeddedFont>
      <p:font typeface="Arimo" charset="1" panose="020B0604020202020204"/>
      <p:regular r:id="rId18"/>
    </p:embeddedFont>
    <p:embeddedFont>
      <p:font typeface="Roboto Bold" charset="1" panose="02000000000000000000"/>
      <p:regular r:id="rId19"/>
    </p:embeddedFont>
    <p:embeddedFont>
      <p:font typeface="Arimo Bold" charset="1" panose="020B0704020202020204"/>
      <p:regular r:id="rId20"/>
    </p:embeddedFont>
    <p:embeddedFont>
      <p:font typeface="Poppins Bold" charset="1" panose="0000080000000000000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notesMasters/notesMaster1.xml" Type="http://schemas.openxmlformats.org/officeDocument/2006/relationships/notesMaster"/><Relationship Id="rId22" Target="theme/theme2.xml" Type="http://schemas.openxmlformats.org/officeDocument/2006/relationships/theme"/><Relationship Id="rId23" Target="notesSlides/notesSlide1.xml" Type="http://schemas.openxmlformats.org/officeDocument/2006/relationships/notesSlide"/><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6.png" Type="http://schemas.openxmlformats.org/officeDocument/2006/relationships/image"/><Relationship Id="rId4" Target="../media/image17.svg" Type="http://schemas.openxmlformats.org/officeDocument/2006/relationships/image"/><Relationship Id="rId5" Target="../media/image18.png" Type="http://schemas.openxmlformats.org/officeDocument/2006/relationships/image"/><Relationship Id="rId6" Target="../media/image19.svg" Type="http://schemas.openxmlformats.org/officeDocument/2006/relationships/image"/><Relationship Id="rId7" Target="../media/image1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12" Target="../media/image10.png" Type="http://schemas.openxmlformats.org/officeDocument/2006/relationships/image"/><Relationship Id="rId13" Target="../media/image15.pn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png" Type="http://schemas.openxmlformats.org/officeDocument/2006/relationships/image"/><Relationship Id="rId11" Target="../media/image2.svg" Type="http://schemas.openxmlformats.org/officeDocument/2006/relationships/image"/><Relationship Id="rId12" Target="../media/image10.pn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6.png" Type="http://schemas.openxmlformats.org/officeDocument/2006/relationships/image"/><Relationship Id="rId9" Target="../media/image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12" Target="../media/image10.pn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png" Type="http://schemas.openxmlformats.org/officeDocument/2006/relationships/image"/><Relationship Id="rId11" Target="../media/image2.svg" Type="http://schemas.openxmlformats.org/officeDocument/2006/relationships/image"/><Relationship Id="rId12" Target="../media/image10.pn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6.png" Type="http://schemas.openxmlformats.org/officeDocument/2006/relationships/image"/><Relationship Id="rId9" Target="../media/image7.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png" Type="http://schemas.openxmlformats.org/officeDocument/2006/relationships/image"/><Relationship Id="rId11" Target="../media/image2.svg" Type="http://schemas.openxmlformats.org/officeDocument/2006/relationships/image"/><Relationship Id="rId12" Target="../media/image10.pn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6.png" Type="http://schemas.openxmlformats.org/officeDocument/2006/relationships/image"/><Relationship Id="rId9" Target="../media/image7.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12" Target="../media/image10.pn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png" Type="http://schemas.openxmlformats.org/officeDocument/2006/relationships/image"/><Relationship Id="rId11" Target="../media/image2.svg" Type="http://schemas.openxmlformats.org/officeDocument/2006/relationships/image"/><Relationship Id="rId12" Target="../media/image10.pn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6.png" Type="http://schemas.openxmlformats.org/officeDocument/2006/relationships/image"/><Relationship Id="rId9" Target="../media/image7.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png" Type="http://schemas.openxmlformats.org/officeDocument/2006/relationships/image"/><Relationship Id="rId11" Target="../media/image2.svg" Type="http://schemas.openxmlformats.org/officeDocument/2006/relationships/image"/><Relationship Id="rId12" Target="../media/image10.pn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6.png" Type="http://schemas.openxmlformats.org/officeDocument/2006/relationships/image"/><Relationship Id="rId9" Target="../media/image7.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BE6"/>
        </a:solidFill>
      </p:bgPr>
    </p:bg>
    <p:spTree>
      <p:nvGrpSpPr>
        <p:cNvPr id="1" name=""/>
        <p:cNvGrpSpPr/>
        <p:nvPr/>
      </p:nvGrpSpPr>
      <p:grpSpPr>
        <a:xfrm>
          <a:off x="0" y="0"/>
          <a:ext cx="0" cy="0"/>
          <a:chOff x="0" y="0"/>
          <a:chExt cx="0" cy="0"/>
        </a:xfrm>
      </p:grpSpPr>
      <p:sp>
        <p:nvSpPr>
          <p:cNvPr name="Freeform 2" id="2"/>
          <p:cNvSpPr/>
          <p:nvPr/>
        </p:nvSpPr>
        <p:spPr>
          <a:xfrm flipH="false" flipV="false" rot="2961785">
            <a:off x="-2909064" y="7594371"/>
            <a:ext cx="6667576" cy="4982498"/>
          </a:xfrm>
          <a:custGeom>
            <a:avLst/>
            <a:gdLst/>
            <a:ahLst/>
            <a:cxnLst/>
            <a:rect r="r" b="b" t="t" l="l"/>
            <a:pathLst>
              <a:path h="4982498" w="6667576">
                <a:moveTo>
                  <a:pt x="0" y="0"/>
                </a:moveTo>
                <a:lnTo>
                  <a:pt x="6667577" y="0"/>
                </a:lnTo>
                <a:lnTo>
                  <a:pt x="6667577" y="4982498"/>
                </a:lnTo>
                <a:lnTo>
                  <a:pt x="0" y="498249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3249214" y="-679257"/>
            <a:ext cx="11047958" cy="11364188"/>
            <a:chOff x="0" y="0"/>
            <a:chExt cx="13362632" cy="13745116"/>
          </a:xfrm>
        </p:grpSpPr>
        <p:sp>
          <p:nvSpPr>
            <p:cNvPr name="Freeform 4" id="4"/>
            <p:cNvSpPr/>
            <p:nvPr/>
          </p:nvSpPr>
          <p:spPr>
            <a:xfrm flipH="false" flipV="false" rot="0">
              <a:off x="0" y="0"/>
              <a:ext cx="13362680" cy="13745083"/>
            </a:xfrm>
            <a:custGeom>
              <a:avLst/>
              <a:gdLst/>
              <a:ahLst/>
              <a:cxnLst/>
              <a:rect r="r" b="b" t="t" l="l"/>
              <a:pathLst>
                <a:path h="13745083" w="13362680">
                  <a:moveTo>
                    <a:pt x="0" y="6278626"/>
                  </a:moveTo>
                  <a:cubicBezTo>
                    <a:pt x="0" y="2811018"/>
                    <a:pt x="2991288" y="0"/>
                    <a:pt x="6681274" y="0"/>
                  </a:cubicBezTo>
                  <a:cubicBezTo>
                    <a:pt x="10371260" y="0"/>
                    <a:pt x="13362680" y="2811018"/>
                    <a:pt x="13362680" y="6278626"/>
                  </a:cubicBezTo>
                  <a:lnTo>
                    <a:pt x="13362680" y="7466457"/>
                  </a:lnTo>
                  <a:cubicBezTo>
                    <a:pt x="13362680" y="10934065"/>
                    <a:pt x="10371395" y="13745083"/>
                    <a:pt x="6681409" y="13745083"/>
                  </a:cubicBezTo>
                  <a:cubicBezTo>
                    <a:pt x="2991424" y="13745083"/>
                    <a:pt x="0" y="10934065"/>
                    <a:pt x="0" y="7466457"/>
                  </a:cubicBezTo>
                  <a:close/>
                </a:path>
              </a:pathLst>
            </a:custGeom>
            <a:blipFill>
              <a:blip r:embed="rId4"/>
              <a:stretch>
                <a:fillRect l="-37319" t="0" r="-37318" b="0"/>
              </a:stretch>
            </a:blipFill>
          </p:spPr>
        </p:sp>
      </p:grpSp>
      <p:sp>
        <p:nvSpPr>
          <p:cNvPr name="Freeform 5" id="5"/>
          <p:cNvSpPr/>
          <p:nvPr/>
        </p:nvSpPr>
        <p:spPr>
          <a:xfrm flipH="false" flipV="false" rot="0">
            <a:off x="13899403" y="-1482059"/>
            <a:ext cx="6719793" cy="5021518"/>
          </a:xfrm>
          <a:custGeom>
            <a:avLst/>
            <a:gdLst/>
            <a:ahLst/>
            <a:cxnLst/>
            <a:rect r="r" b="b" t="t" l="l"/>
            <a:pathLst>
              <a:path h="5021518" w="6719793">
                <a:moveTo>
                  <a:pt x="0" y="0"/>
                </a:moveTo>
                <a:lnTo>
                  <a:pt x="6719794" y="0"/>
                </a:lnTo>
                <a:lnTo>
                  <a:pt x="6719794" y="5021518"/>
                </a:lnTo>
                <a:lnTo>
                  <a:pt x="0" y="502151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7102080" y="2081277"/>
            <a:ext cx="10892008" cy="4303353"/>
          </a:xfrm>
          <a:prstGeom prst="rect">
            <a:avLst/>
          </a:prstGeom>
        </p:spPr>
        <p:txBody>
          <a:bodyPr anchor="t" rtlCol="false" tIns="0" lIns="0" bIns="0" rIns="0">
            <a:spAutoFit/>
          </a:bodyPr>
          <a:lstStyle/>
          <a:p>
            <a:pPr algn="ctr">
              <a:lnSpc>
                <a:spcPts val="8328"/>
              </a:lnSpc>
            </a:pPr>
            <a:r>
              <a:rPr lang="en-US" sz="8955">
                <a:solidFill>
                  <a:srgbClr val="FD972C"/>
                </a:solidFill>
                <a:latin typeface="Ahkio"/>
                <a:ea typeface="Ahkio"/>
                <a:cs typeface="Ahkio"/>
                <a:sym typeface="Ahkio"/>
              </a:rPr>
              <a:t>PERENCANAAN PAJAK PENGHASILAN (PPh) PASAL 23</a:t>
            </a:r>
          </a:p>
          <a:p>
            <a:pPr algn="ctr">
              <a:lnSpc>
                <a:spcPts val="8328"/>
              </a:lnSpc>
            </a:pPr>
          </a:p>
        </p:txBody>
      </p:sp>
      <p:sp>
        <p:nvSpPr>
          <p:cNvPr name="Freeform 7" id="7"/>
          <p:cNvSpPr/>
          <p:nvPr/>
        </p:nvSpPr>
        <p:spPr>
          <a:xfrm flipH="false" flipV="false" rot="-1153306">
            <a:off x="12358116" y="8496609"/>
            <a:ext cx="6449455" cy="2450793"/>
          </a:xfrm>
          <a:custGeom>
            <a:avLst/>
            <a:gdLst/>
            <a:ahLst/>
            <a:cxnLst/>
            <a:rect r="r" b="b" t="t" l="l"/>
            <a:pathLst>
              <a:path h="2450793" w="6449455">
                <a:moveTo>
                  <a:pt x="0" y="0"/>
                </a:moveTo>
                <a:lnTo>
                  <a:pt x="6449455" y="0"/>
                </a:lnTo>
                <a:lnTo>
                  <a:pt x="6449455" y="2450793"/>
                </a:lnTo>
                <a:lnTo>
                  <a:pt x="0" y="245079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9664655" y="6723084"/>
            <a:ext cx="7594645" cy="1560354"/>
          </a:xfrm>
          <a:custGeom>
            <a:avLst/>
            <a:gdLst/>
            <a:ahLst/>
            <a:cxnLst/>
            <a:rect r="r" b="b" t="t" l="l"/>
            <a:pathLst>
              <a:path h="1560354" w="7594645">
                <a:moveTo>
                  <a:pt x="0" y="0"/>
                </a:moveTo>
                <a:lnTo>
                  <a:pt x="7594645" y="0"/>
                </a:lnTo>
                <a:lnTo>
                  <a:pt x="7594645" y="1560354"/>
                </a:lnTo>
                <a:lnTo>
                  <a:pt x="0" y="156035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9" id="9"/>
          <p:cNvSpPr txBox="true"/>
          <p:nvPr/>
        </p:nvSpPr>
        <p:spPr>
          <a:xfrm rot="0">
            <a:off x="10685270" y="6902175"/>
            <a:ext cx="5553416" cy="1886953"/>
          </a:xfrm>
          <a:prstGeom prst="rect">
            <a:avLst/>
          </a:prstGeom>
        </p:spPr>
        <p:txBody>
          <a:bodyPr anchor="t" rtlCol="false" tIns="0" lIns="0" bIns="0" rIns="0">
            <a:spAutoFit/>
          </a:bodyPr>
          <a:lstStyle/>
          <a:p>
            <a:pPr algn="ctr">
              <a:lnSpc>
                <a:spcPts val="5244"/>
              </a:lnSpc>
            </a:pPr>
            <a:r>
              <a:rPr lang="en-US" sz="4444" spc="40">
                <a:solidFill>
                  <a:srgbClr val="000000"/>
                </a:solidFill>
                <a:latin typeface="Dekko"/>
                <a:ea typeface="Dekko"/>
                <a:cs typeface="Dekko"/>
                <a:sym typeface="Dekko"/>
              </a:rPr>
              <a:t>Dian Mustika, S.E., M.Sc</a:t>
            </a:r>
          </a:p>
          <a:p>
            <a:pPr algn="ctr">
              <a:lnSpc>
                <a:spcPts val="5244"/>
              </a:lnSpc>
            </a:pPr>
            <a:r>
              <a:rPr lang="en-US" sz="4444" spc="40">
                <a:solidFill>
                  <a:srgbClr val="000000"/>
                </a:solidFill>
                <a:latin typeface="Dekko"/>
                <a:ea typeface="Dekko"/>
                <a:cs typeface="Dekko"/>
                <a:sym typeface="Dekko"/>
              </a:rPr>
              <a:t>NIDN: 0225019501</a:t>
            </a:r>
          </a:p>
          <a:p>
            <a:pPr algn="ctr">
              <a:lnSpc>
                <a:spcPts val="4536"/>
              </a:lnSpc>
            </a:pPr>
          </a:p>
        </p:txBody>
      </p:sp>
      <p:grpSp>
        <p:nvGrpSpPr>
          <p:cNvPr name="Group 10" id="10"/>
          <p:cNvGrpSpPr/>
          <p:nvPr/>
        </p:nvGrpSpPr>
        <p:grpSpPr>
          <a:xfrm rot="0">
            <a:off x="-28575" y="9738092"/>
            <a:ext cx="13346091" cy="559758"/>
            <a:chOff x="0" y="0"/>
            <a:chExt cx="17794788" cy="746344"/>
          </a:xfrm>
        </p:grpSpPr>
        <p:sp>
          <p:nvSpPr>
            <p:cNvPr name="Freeform 11" id="11"/>
            <p:cNvSpPr/>
            <p:nvPr/>
          </p:nvSpPr>
          <p:spPr>
            <a:xfrm flipH="false" flipV="false" rot="0">
              <a:off x="12700" y="1270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sp>
          <p:nvSpPr>
            <p:cNvPr name="Freeform 12" id="12"/>
            <p:cNvSpPr/>
            <p:nvPr/>
          </p:nvSpPr>
          <p:spPr>
            <a:xfrm flipH="false" flipV="false" rot="0">
              <a:off x="0" y="0"/>
              <a:ext cx="17794732" cy="749935"/>
            </a:xfrm>
            <a:custGeom>
              <a:avLst/>
              <a:gdLst/>
              <a:ahLst/>
              <a:cxnLst/>
              <a:rect r="r" b="b" t="t" l="l"/>
              <a:pathLst>
                <a:path h="749935" w="17794732">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name="TextBox 13" id="13"/>
            <p:cNvSpPr txBox="true"/>
            <p:nvPr/>
          </p:nvSpPr>
          <p:spPr>
            <a:xfrm>
              <a:off x="0" y="-9525"/>
              <a:ext cx="17794788" cy="755869"/>
            </a:xfrm>
            <a:prstGeom prst="rect">
              <a:avLst/>
            </a:prstGeom>
          </p:spPr>
          <p:txBody>
            <a:bodyPr anchor="ctr" rtlCol="false" tIns="50800" lIns="50800" bIns="50800" rIns="50800"/>
            <a:lstStyle/>
            <a:p>
              <a:pPr algn="l">
                <a:lnSpc>
                  <a:spcPts val="2879"/>
                </a:lnSpc>
              </a:pPr>
              <a:r>
                <a:rPr lang="en-US" sz="2400">
                  <a:solidFill>
                    <a:srgbClr val="FFFFFF"/>
                  </a:solidFill>
                  <a:latin typeface="Arimo"/>
                  <a:ea typeface="Arimo"/>
                  <a:cs typeface="Arimo"/>
                  <a:sym typeface="Arimo"/>
                </a:rPr>
                <a:t>Accounting Department - Informatics and Business Institute of Darmajaya, Lampung, Indonesia</a:t>
              </a:r>
            </a:p>
          </p:txBody>
        </p:sp>
      </p:grpSp>
      <p:sp>
        <p:nvSpPr>
          <p:cNvPr name="Freeform 14" id="14"/>
          <p:cNvSpPr/>
          <p:nvPr/>
        </p:nvSpPr>
        <p:spPr>
          <a:xfrm flipH="false" flipV="false" rot="0">
            <a:off x="13327039" y="9746250"/>
            <a:ext cx="4981432" cy="543442"/>
          </a:xfrm>
          <a:custGeom>
            <a:avLst/>
            <a:gdLst/>
            <a:ahLst/>
            <a:cxnLst/>
            <a:rect r="r" b="b" t="t" l="l"/>
            <a:pathLst>
              <a:path h="543442" w="4981432">
                <a:moveTo>
                  <a:pt x="0" y="0"/>
                </a:moveTo>
                <a:lnTo>
                  <a:pt x="4981433" y="0"/>
                </a:lnTo>
                <a:lnTo>
                  <a:pt x="4981433" y="543442"/>
                </a:lnTo>
                <a:lnTo>
                  <a:pt x="0" y="543442"/>
                </a:lnTo>
                <a:lnTo>
                  <a:pt x="0" y="0"/>
                </a:lnTo>
                <a:close/>
              </a:path>
            </a:pathLst>
          </a:custGeom>
          <a:blipFill>
            <a:blip r:embed="rId11"/>
            <a:stretch>
              <a:fillRect l="-279857" t="-1027086" r="-304792" b="-2401329"/>
            </a:stretch>
          </a:blipFill>
        </p:spPr>
      </p:sp>
      <p:sp>
        <p:nvSpPr>
          <p:cNvPr name="TextBox 15" id="15"/>
          <p:cNvSpPr txBox="true"/>
          <p:nvPr/>
        </p:nvSpPr>
        <p:spPr>
          <a:xfrm rot="0">
            <a:off x="14711077" y="9782425"/>
            <a:ext cx="2404878" cy="425956"/>
          </a:xfrm>
          <a:prstGeom prst="rect">
            <a:avLst/>
          </a:prstGeom>
        </p:spPr>
        <p:txBody>
          <a:bodyPr anchor="t" rtlCol="false" tIns="0" lIns="0" bIns="0" rIns="0">
            <a:spAutoFit/>
          </a:bodyPr>
          <a:lstStyle/>
          <a:p>
            <a:pPr algn="l">
              <a:lnSpc>
                <a:spcPts val="2879"/>
              </a:lnSpc>
            </a:pPr>
            <a:r>
              <a:rPr lang="en-US" b="true" sz="2400">
                <a:solidFill>
                  <a:srgbClr val="FFFFFF"/>
                </a:solidFill>
                <a:latin typeface="Roboto Bold"/>
                <a:ea typeface="Roboto Bold"/>
                <a:cs typeface="Roboto Bold"/>
                <a:sym typeface="Roboto Bold"/>
              </a:rPr>
              <a:t>darmajaya.ac.id</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1"/>
            <a:ext cx="18288000" cy="10287119"/>
          </a:xfrm>
          <a:custGeom>
            <a:avLst/>
            <a:gdLst/>
            <a:ahLst/>
            <a:cxnLst/>
            <a:rect r="r" b="b" t="t" l="l"/>
            <a:pathLst>
              <a:path h="10287119" w="18288000">
                <a:moveTo>
                  <a:pt x="0" y="0"/>
                </a:moveTo>
                <a:lnTo>
                  <a:pt x="18288000" y="0"/>
                </a:lnTo>
                <a:lnTo>
                  <a:pt x="18288000" y="10287119"/>
                </a:lnTo>
                <a:lnTo>
                  <a:pt x="0" y="1028711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3727158" y="3757135"/>
            <a:ext cx="10710852" cy="2396440"/>
          </a:xfrm>
          <a:prstGeom prst="rect">
            <a:avLst/>
          </a:prstGeom>
        </p:spPr>
        <p:txBody>
          <a:bodyPr anchor="t" rtlCol="false" tIns="0" lIns="0" bIns="0" rIns="0">
            <a:spAutoFit/>
          </a:bodyPr>
          <a:lstStyle/>
          <a:p>
            <a:pPr algn="ctr">
              <a:lnSpc>
                <a:spcPts val="17280"/>
              </a:lnSpc>
            </a:pPr>
            <a:r>
              <a:rPr lang="en-US" b="true" sz="14400">
                <a:solidFill>
                  <a:srgbClr val="323F4F"/>
                </a:solidFill>
                <a:latin typeface="Poppins Bold"/>
                <a:ea typeface="Poppins Bold"/>
                <a:cs typeface="Poppins Bold"/>
                <a:sym typeface="Poppins Bold"/>
              </a:rPr>
              <a:t>Thank You</a:t>
            </a:r>
          </a:p>
        </p:txBody>
      </p:sp>
      <p:sp>
        <p:nvSpPr>
          <p:cNvPr name="TextBox 4" id="4"/>
          <p:cNvSpPr txBox="true"/>
          <p:nvPr/>
        </p:nvSpPr>
        <p:spPr>
          <a:xfrm rot="0">
            <a:off x="6492646" y="5980421"/>
            <a:ext cx="5594006" cy="771525"/>
          </a:xfrm>
          <a:prstGeom prst="rect">
            <a:avLst/>
          </a:prstGeom>
        </p:spPr>
        <p:txBody>
          <a:bodyPr anchor="t" rtlCol="false" tIns="0" lIns="0" bIns="0" rIns="0">
            <a:spAutoFit/>
          </a:bodyPr>
          <a:lstStyle/>
          <a:p>
            <a:pPr algn="ctr">
              <a:lnSpc>
                <a:spcPts val="5759"/>
              </a:lnSpc>
            </a:pPr>
            <a:r>
              <a:rPr lang="en-US" b="true" sz="4800">
                <a:solidFill>
                  <a:srgbClr val="000000"/>
                </a:solidFill>
                <a:latin typeface="Poppins Bold"/>
                <a:ea typeface="Poppins Bold"/>
                <a:cs typeface="Poppins Bold"/>
                <a:sym typeface="Poppins Bold"/>
              </a:rPr>
              <a:t>Any Questions.. ?</a:t>
            </a:r>
          </a:p>
        </p:txBody>
      </p:sp>
      <p:sp>
        <p:nvSpPr>
          <p:cNvPr name="Freeform 5" id="5"/>
          <p:cNvSpPr/>
          <p:nvPr/>
        </p:nvSpPr>
        <p:spPr>
          <a:xfrm flipH="false" flipV="false" rot="0">
            <a:off x="3635733" y="1023582"/>
            <a:ext cx="7021773" cy="2534586"/>
          </a:xfrm>
          <a:custGeom>
            <a:avLst/>
            <a:gdLst/>
            <a:ahLst/>
            <a:cxnLst/>
            <a:rect r="r" b="b" t="t" l="l"/>
            <a:pathLst>
              <a:path h="2534586" w="7021773">
                <a:moveTo>
                  <a:pt x="0" y="0"/>
                </a:moveTo>
                <a:lnTo>
                  <a:pt x="7021773" y="0"/>
                </a:lnTo>
                <a:lnTo>
                  <a:pt x="7021773" y="2534586"/>
                </a:lnTo>
                <a:lnTo>
                  <a:pt x="0" y="253458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3327040" y="9746250"/>
            <a:ext cx="4981432" cy="543442"/>
          </a:xfrm>
          <a:custGeom>
            <a:avLst/>
            <a:gdLst/>
            <a:ahLst/>
            <a:cxnLst/>
            <a:rect r="r" b="b" t="t" l="l"/>
            <a:pathLst>
              <a:path h="543442" w="4981432">
                <a:moveTo>
                  <a:pt x="0" y="0"/>
                </a:moveTo>
                <a:lnTo>
                  <a:pt x="4981432" y="0"/>
                </a:lnTo>
                <a:lnTo>
                  <a:pt x="4981432" y="543442"/>
                </a:lnTo>
                <a:lnTo>
                  <a:pt x="0" y="543442"/>
                </a:lnTo>
                <a:lnTo>
                  <a:pt x="0" y="0"/>
                </a:lnTo>
                <a:close/>
              </a:path>
            </a:pathLst>
          </a:custGeom>
          <a:blipFill>
            <a:blip r:embed="rId7"/>
            <a:stretch>
              <a:fillRect l="-279857" t="-1027086" r="-304792" b="-2401329"/>
            </a:stretch>
          </a:blipFill>
        </p:spPr>
      </p:sp>
      <p:grpSp>
        <p:nvGrpSpPr>
          <p:cNvPr name="Group 7" id="7"/>
          <p:cNvGrpSpPr/>
          <p:nvPr/>
        </p:nvGrpSpPr>
        <p:grpSpPr>
          <a:xfrm rot="0">
            <a:off x="-28575" y="9738092"/>
            <a:ext cx="13346091" cy="559758"/>
            <a:chOff x="0" y="0"/>
            <a:chExt cx="17794788" cy="746344"/>
          </a:xfrm>
        </p:grpSpPr>
        <p:sp>
          <p:nvSpPr>
            <p:cNvPr name="Freeform 8" id="8"/>
            <p:cNvSpPr/>
            <p:nvPr/>
          </p:nvSpPr>
          <p:spPr>
            <a:xfrm flipH="false" flipV="false" rot="0">
              <a:off x="12700" y="1270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sp>
          <p:nvSpPr>
            <p:cNvPr name="Freeform 9" id="9"/>
            <p:cNvSpPr/>
            <p:nvPr/>
          </p:nvSpPr>
          <p:spPr>
            <a:xfrm flipH="false" flipV="false" rot="0">
              <a:off x="0" y="0"/>
              <a:ext cx="17794732" cy="749935"/>
            </a:xfrm>
            <a:custGeom>
              <a:avLst/>
              <a:gdLst/>
              <a:ahLst/>
              <a:cxnLst/>
              <a:rect r="r" b="b" t="t" l="l"/>
              <a:pathLst>
                <a:path h="749935" w="17794732">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name="TextBox 10" id="10"/>
            <p:cNvSpPr txBox="true"/>
            <p:nvPr/>
          </p:nvSpPr>
          <p:spPr>
            <a:xfrm>
              <a:off x="0" y="-19050"/>
              <a:ext cx="17794788" cy="765394"/>
            </a:xfrm>
            <a:prstGeom prst="rect">
              <a:avLst/>
            </a:prstGeom>
          </p:spPr>
          <p:txBody>
            <a:bodyPr anchor="ctr" rtlCol="false" tIns="50800" lIns="50800" bIns="50800" rIns="50800"/>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grpSp>
      <p:sp>
        <p:nvSpPr>
          <p:cNvPr name="TextBox 11" id="11"/>
          <p:cNvSpPr txBox="true"/>
          <p:nvPr/>
        </p:nvSpPr>
        <p:spPr>
          <a:xfrm rot="0">
            <a:off x="14076446" y="9782425"/>
            <a:ext cx="3097376" cy="425956"/>
          </a:xfrm>
          <a:prstGeom prst="rect">
            <a:avLst/>
          </a:prstGeom>
        </p:spPr>
        <p:txBody>
          <a:bodyPr anchor="t" rtlCol="false" tIns="0" lIns="0" bIns="0" rIns="0">
            <a:spAutoFit/>
          </a:bodyPr>
          <a:lstStyle/>
          <a:p>
            <a:pPr algn="l">
              <a:lnSpc>
                <a:spcPts val="2879"/>
              </a:lnSpc>
            </a:pPr>
            <a:r>
              <a:rPr lang="en-US" b="true" sz="2400">
                <a:solidFill>
                  <a:srgbClr val="FFFFFF"/>
                </a:solidFill>
                <a:latin typeface="Roboto Bold"/>
                <a:ea typeface="Roboto Bold"/>
                <a:cs typeface="Roboto Bold"/>
                <a:sym typeface="Roboto Bold"/>
              </a:rPr>
              <a:t>        darmajaya.ac.id</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BE6"/>
        </a:solidFill>
      </p:bgPr>
    </p:bg>
    <p:spTree>
      <p:nvGrpSpPr>
        <p:cNvPr id="1" name=""/>
        <p:cNvGrpSpPr/>
        <p:nvPr/>
      </p:nvGrpSpPr>
      <p:grpSpPr>
        <a:xfrm>
          <a:off x="0" y="0"/>
          <a:ext cx="0" cy="0"/>
          <a:chOff x="0" y="0"/>
          <a:chExt cx="0" cy="0"/>
        </a:xfrm>
      </p:grpSpPr>
      <p:sp>
        <p:nvSpPr>
          <p:cNvPr name="Freeform 2" id="2"/>
          <p:cNvSpPr/>
          <p:nvPr/>
        </p:nvSpPr>
        <p:spPr>
          <a:xfrm flipH="false" flipV="false" rot="0">
            <a:off x="14272762" y="-1736409"/>
            <a:ext cx="6719793" cy="5021518"/>
          </a:xfrm>
          <a:custGeom>
            <a:avLst/>
            <a:gdLst/>
            <a:ahLst/>
            <a:cxnLst/>
            <a:rect r="r" b="b" t="t" l="l"/>
            <a:pathLst>
              <a:path h="5021518" w="6719793">
                <a:moveTo>
                  <a:pt x="0" y="0"/>
                </a:moveTo>
                <a:lnTo>
                  <a:pt x="6719794" y="0"/>
                </a:lnTo>
                <a:lnTo>
                  <a:pt x="6719794" y="5021518"/>
                </a:lnTo>
                <a:lnTo>
                  <a:pt x="0" y="502151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4688286">
            <a:off x="-1815773" y="-3897632"/>
            <a:ext cx="6475750" cy="6287365"/>
          </a:xfrm>
          <a:custGeom>
            <a:avLst/>
            <a:gdLst/>
            <a:ahLst/>
            <a:cxnLst/>
            <a:rect r="r" b="b" t="t" l="l"/>
            <a:pathLst>
              <a:path h="6287365" w="6475750">
                <a:moveTo>
                  <a:pt x="0" y="0"/>
                </a:moveTo>
                <a:lnTo>
                  <a:pt x="6475750" y="0"/>
                </a:lnTo>
                <a:lnTo>
                  <a:pt x="6475750" y="6287365"/>
                </a:lnTo>
                <a:lnTo>
                  <a:pt x="0" y="62873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03164" y="433810"/>
            <a:ext cx="17429495" cy="2205453"/>
          </a:xfrm>
          <a:prstGeom prst="rect">
            <a:avLst/>
          </a:prstGeom>
        </p:spPr>
        <p:txBody>
          <a:bodyPr anchor="t" rtlCol="false" tIns="0" lIns="0" bIns="0" rIns="0">
            <a:spAutoFit/>
          </a:bodyPr>
          <a:lstStyle/>
          <a:p>
            <a:pPr algn="ctr">
              <a:lnSpc>
                <a:spcPts val="6044"/>
              </a:lnSpc>
            </a:pPr>
            <a:r>
              <a:rPr lang="en-US" sz="6499">
                <a:solidFill>
                  <a:srgbClr val="FD972C"/>
                </a:solidFill>
                <a:latin typeface="Ahkio"/>
                <a:ea typeface="Ahkio"/>
                <a:cs typeface="Ahkio"/>
                <a:sym typeface="Ahkio"/>
              </a:rPr>
              <a:t>Definisi dan Tarif Pajak Penghasilan (PPh) Pasal 23</a:t>
            </a:r>
          </a:p>
          <a:p>
            <a:pPr algn="ctr">
              <a:lnSpc>
                <a:spcPts val="10252"/>
              </a:lnSpc>
            </a:pPr>
          </a:p>
        </p:txBody>
      </p:sp>
      <p:sp>
        <p:nvSpPr>
          <p:cNvPr name="Freeform 5" id="5"/>
          <p:cNvSpPr/>
          <p:nvPr/>
        </p:nvSpPr>
        <p:spPr>
          <a:xfrm flipH="false" flipV="false" rot="-1153306">
            <a:off x="14197638" y="8807481"/>
            <a:ext cx="6449455" cy="2450793"/>
          </a:xfrm>
          <a:custGeom>
            <a:avLst/>
            <a:gdLst/>
            <a:ahLst/>
            <a:cxnLst/>
            <a:rect r="r" b="b" t="t" l="l"/>
            <a:pathLst>
              <a:path h="2450793" w="6449455">
                <a:moveTo>
                  <a:pt x="0" y="0"/>
                </a:moveTo>
                <a:lnTo>
                  <a:pt x="6449455" y="0"/>
                </a:lnTo>
                <a:lnTo>
                  <a:pt x="6449455" y="2450793"/>
                </a:lnTo>
                <a:lnTo>
                  <a:pt x="0" y="245079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2961785">
            <a:off x="-3333788" y="8001398"/>
            <a:ext cx="6667576" cy="4982498"/>
          </a:xfrm>
          <a:custGeom>
            <a:avLst/>
            <a:gdLst/>
            <a:ahLst/>
            <a:cxnLst/>
            <a:rect r="r" b="b" t="t" l="l"/>
            <a:pathLst>
              <a:path h="4982498" w="6667576">
                <a:moveTo>
                  <a:pt x="0" y="0"/>
                </a:moveTo>
                <a:lnTo>
                  <a:pt x="6667576" y="0"/>
                </a:lnTo>
                <a:lnTo>
                  <a:pt x="6667576" y="4982498"/>
                </a:lnTo>
                <a:lnTo>
                  <a:pt x="0" y="498249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6952885" y="-1168449"/>
            <a:ext cx="3256367" cy="3256367"/>
          </a:xfrm>
          <a:custGeom>
            <a:avLst/>
            <a:gdLst/>
            <a:ahLst/>
            <a:cxnLst/>
            <a:rect r="r" b="b" t="t" l="l"/>
            <a:pathLst>
              <a:path h="3256367" w="3256367">
                <a:moveTo>
                  <a:pt x="0" y="0"/>
                </a:moveTo>
                <a:lnTo>
                  <a:pt x="3256367" y="0"/>
                </a:lnTo>
                <a:lnTo>
                  <a:pt x="3256367" y="3256366"/>
                </a:lnTo>
                <a:lnTo>
                  <a:pt x="0" y="325636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8" id="8"/>
          <p:cNvGrpSpPr/>
          <p:nvPr/>
        </p:nvGrpSpPr>
        <p:grpSpPr>
          <a:xfrm rot="0">
            <a:off x="1484507" y="1848739"/>
            <a:ext cx="15318987" cy="3619335"/>
            <a:chOff x="0" y="0"/>
            <a:chExt cx="4034630" cy="953241"/>
          </a:xfrm>
        </p:grpSpPr>
        <p:sp>
          <p:nvSpPr>
            <p:cNvPr name="Freeform 9" id="9"/>
            <p:cNvSpPr/>
            <p:nvPr/>
          </p:nvSpPr>
          <p:spPr>
            <a:xfrm flipH="false" flipV="false" rot="0">
              <a:off x="0" y="0"/>
              <a:ext cx="4034630" cy="953241"/>
            </a:xfrm>
            <a:custGeom>
              <a:avLst/>
              <a:gdLst/>
              <a:ahLst/>
              <a:cxnLst/>
              <a:rect r="r" b="b" t="t" l="l"/>
              <a:pathLst>
                <a:path h="953241" w="4034630">
                  <a:moveTo>
                    <a:pt x="25774" y="0"/>
                  </a:moveTo>
                  <a:lnTo>
                    <a:pt x="4008856" y="0"/>
                  </a:lnTo>
                  <a:cubicBezTo>
                    <a:pt x="4023091" y="0"/>
                    <a:pt x="4034630" y="11540"/>
                    <a:pt x="4034630" y="25774"/>
                  </a:cubicBezTo>
                  <a:lnTo>
                    <a:pt x="4034630" y="927466"/>
                  </a:lnTo>
                  <a:cubicBezTo>
                    <a:pt x="4034630" y="941701"/>
                    <a:pt x="4023091" y="953241"/>
                    <a:pt x="4008856" y="953241"/>
                  </a:cubicBezTo>
                  <a:lnTo>
                    <a:pt x="25774" y="953241"/>
                  </a:lnTo>
                  <a:cubicBezTo>
                    <a:pt x="11540" y="953241"/>
                    <a:pt x="0" y="941701"/>
                    <a:pt x="0" y="927466"/>
                  </a:cubicBezTo>
                  <a:lnTo>
                    <a:pt x="0" y="25774"/>
                  </a:lnTo>
                  <a:cubicBezTo>
                    <a:pt x="0" y="11540"/>
                    <a:pt x="11540" y="0"/>
                    <a:pt x="25774" y="0"/>
                  </a:cubicBezTo>
                  <a:close/>
                </a:path>
              </a:pathLst>
            </a:custGeom>
            <a:solidFill>
              <a:srgbClr val="B0C25D"/>
            </a:solidFill>
          </p:spPr>
        </p:sp>
        <p:sp>
          <p:nvSpPr>
            <p:cNvPr name="TextBox 10" id="10"/>
            <p:cNvSpPr txBox="true"/>
            <p:nvPr/>
          </p:nvSpPr>
          <p:spPr>
            <a:xfrm>
              <a:off x="0" y="-38100"/>
              <a:ext cx="4034630" cy="991341"/>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28575" y="9738092"/>
            <a:ext cx="13346091" cy="559758"/>
            <a:chOff x="0" y="0"/>
            <a:chExt cx="17794788" cy="746344"/>
          </a:xfrm>
        </p:grpSpPr>
        <p:sp>
          <p:nvSpPr>
            <p:cNvPr name="Freeform 12" id="12"/>
            <p:cNvSpPr/>
            <p:nvPr/>
          </p:nvSpPr>
          <p:spPr>
            <a:xfrm flipH="false" flipV="false" rot="0">
              <a:off x="12700" y="1270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sp>
          <p:nvSpPr>
            <p:cNvPr name="Freeform 13" id="13"/>
            <p:cNvSpPr/>
            <p:nvPr/>
          </p:nvSpPr>
          <p:spPr>
            <a:xfrm flipH="false" flipV="false" rot="0">
              <a:off x="0" y="0"/>
              <a:ext cx="17794732" cy="749935"/>
            </a:xfrm>
            <a:custGeom>
              <a:avLst/>
              <a:gdLst/>
              <a:ahLst/>
              <a:cxnLst/>
              <a:rect r="r" b="b" t="t" l="l"/>
              <a:pathLst>
                <a:path h="749935" w="17794732">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name="TextBox 14" id="14"/>
            <p:cNvSpPr txBox="true"/>
            <p:nvPr/>
          </p:nvSpPr>
          <p:spPr>
            <a:xfrm>
              <a:off x="0" y="-9525"/>
              <a:ext cx="17794788" cy="755869"/>
            </a:xfrm>
            <a:prstGeom prst="rect">
              <a:avLst/>
            </a:prstGeom>
          </p:spPr>
          <p:txBody>
            <a:bodyPr anchor="ctr" rtlCol="false" tIns="50800" lIns="50800" bIns="50800" rIns="50800"/>
            <a:lstStyle/>
            <a:p>
              <a:pPr algn="l">
                <a:lnSpc>
                  <a:spcPts val="2879"/>
                </a:lnSpc>
              </a:pPr>
              <a:r>
                <a:rPr lang="en-US" sz="2400">
                  <a:solidFill>
                    <a:srgbClr val="FFFFFF"/>
                  </a:solidFill>
                  <a:latin typeface="Arimo"/>
                  <a:ea typeface="Arimo"/>
                  <a:cs typeface="Arimo"/>
                  <a:sym typeface="Arimo"/>
                </a:rPr>
                <a:t>Accounting Department - Informatics and Business Institute of Darmajaya, Lampung, Indonesia</a:t>
              </a:r>
            </a:p>
          </p:txBody>
        </p:sp>
      </p:grpSp>
      <p:sp>
        <p:nvSpPr>
          <p:cNvPr name="Freeform 15" id="15"/>
          <p:cNvSpPr/>
          <p:nvPr/>
        </p:nvSpPr>
        <p:spPr>
          <a:xfrm flipH="false" flipV="false" rot="0">
            <a:off x="13327039" y="9746250"/>
            <a:ext cx="4981432" cy="543442"/>
          </a:xfrm>
          <a:custGeom>
            <a:avLst/>
            <a:gdLst/>
            <a:ahLst/>
            <a:cxnLst/>
            <a:rect r="r" b="b" t="t" l="l"/>
            <a:pathLst>
              <a:path h="543442" w="4981432">
                <a:moveTo>
                  <a:pt x="0" y="0"/>
                </a:moveTo>
                <a:lnTo>
                  <a:pt x="4981433" y="0"/>
                </a:lnTo>
                <a:lnTo>
                  <a:pt x="4981433" y="543442"/>
                </a:lnTo>
                <a:lnTo>
                  <a:pt x="0" y="543442"/>
                </a:lnTo>
                <a:lnTo>
                  <a:pt x="0" y="0"/>
                </a:lnTo>
                <a:close/>
              </a:path>
            </a:pathLst>
          </a:custGeom>
          <a:blipFill>
            <a:blip r:embed="rId12"/>
            <a:stretch>
              <a:fillRect l="-279857" t="-1027086" r="-304792" b="-2401329"/>
            </a:stretch>
          </a:blipFill>
        </p:spPr>
      </p:sp>
      <p:grpSp>
        <p:nvGrpSpPr>
          <p:cNvPr name="Group 16" id="16"/>
          <p:cNvGrpSpPr/>
          <p:nvPr/>
        </p:nvGrpSpPr>
        <p:grpSpPr>
          <a:xfrm rot="0">
            <a:off x="1484507" y="5791924"/>
            <a:ext cx="15318987" cy="3619335"/>
            <a:chOff x="0" y="0"/>
            <a:chExt cx="4034630" cy="953241"/>
          </a:xfrm>
        </p:grpSpPr>
        <p:sp>
          <p:nvSpPr>
            <p:cNvPr name="Freeform 17" id="17"/>
            <p:cNvSpPr/>
            <p:nvPr/>
          </p:nvSpPr>
          <p:spPr>
            <a:xfrm flipH="false" flipV="false" rot="0">
              <a:off x="0" y="0"/>
              <a:ext cx="4034630" cy="953241"/>
            </a:xfrm>
            <a:custGeom>
              <a:avLst/>
              <a:gdLst/>
              <a:ahLst/>
              <a:cxnLst/>
              <a:rect r="r" b="b" t="t" l="l"/>
              <a:pathLst>
                <a:path h="953241" w="4034630">
                  <a:moveTo>
                    <a:pt x="25774" y="0"/>
                  </a:moveTo>
                  <a:lnTo>
                    <a:pt x="4008856" y="0"/>
                  </a:lnTo>
                  <a:cubicBezTo>
                    <a:pt x="4023091" y="0"/>
                    <a:pt x="4034630" y="11540"/>
                    <a:pt x="4034630" y="25774"/>
                  </a:cubicBezTo>
                  <a:lnTo>
                    <a:pt x="4034630" y="927466"/>
                  </a:lnTo>
                  <a:cubicBezTo>
                    <a:pt x="4034630" y="941701"/>
                    <a:pt x="4023091" y="953241"/>
                    <a:pt x="4008856" y="953241"/>
                  </a:cubicBezTo>
                  <a:lnTo>
                    <a:pt x="25774" y="953241"/>
                  </a:lnTo>
                  <a:cubicBezTo>
                    <a:pt x="11540" y="953241"/>
                    <a:pt x="0" y="941701"/>
                    <a:pt x="0" y="927466"/>
                  </a:cubicBezTo>
                  <a:lnTo>
                    <a:pt x="0" y="25774"/>
                  </a:lnTo>
                  <a:cubicBezTo>
                    <a:pt x="0" y="11540"/>
                    <a:pt x="11540" y="0"/>
                    <a:pt x="25774" y="0"/>
                  </a:cubicBezTo>
                  <a:close/>
                </a:path>
              </a:pathLst>
            </a:custGeom>
            <a:solidFill>
              <a:srgbClr val="B0C25D"/>
            </a:solidFill>
          </p:spPr>
        </p:sp>
        <p:sp>
          <p:nvSpPr>
            <p:cNvPr name="TextBox 18" id="18"/>
            <p:cNvSpPr txBox="true"/>
            <p:nvPr/>
          </p:nvSpPr>
          <p:spPr>
            <a:xfrm>
              <a:off x="0" y="-38100"/>
              <a:ext cx="4034630" cy="991341"/>
            </a:xfrm>
            <a:prstGeom prst="rect">
              <a:avLst/>
            </a:prstGeom>
          </p:spPr>
          <p:txBody>
            <a:bodyPr anchor="ctr" rtlCol="false" tIns="50800" lIns="50800" bIns="50800" rIns="50800"/>
            <a:lstStyle/>
            <a:p>
              <a:pPr algn="ctr">
                <a:lnSpc>
                  <a:spcPts val="2659"/>
                </a:lnSpc>
                <a:spcBef>
                  <a:spcPct val="0"/>
                </a:spcBef>
              </a:pPr>
            </a:p>
          </p:txBody>
        </p:sp>
      </p:grpSp>
      <p:sp>
        <p:nvSpPr>
          <p:cNvPr name="Freeform 19" id="19"/>
          <p:cNvSpPr/>
          <p:nvPr/>
        </p:nvSpPr>
        <p:spPr>
          <a:xfrm flipH="false" flipV="false" rot="0">
            <a:off x="3026574" y="8033428"/>
            <a:ext cx="12004079" cy="830732"/>
          </a:xfrm>
          <a:custGeom>
            <a:avLst/>
            <a:gdLst/>
            <a:ahLst/>
            <a:cxnLst/>
            <a:rect r="r" b="b" t="t" l="l"/>
            <a:pathLst>
              <a:path h="830732" w="12004079">
                <a:moveTo>
                  <a:pt x="0" y="0"/>
                </a:moveTo>
                <a:lnTo>
                  <a:pt x="12004079" y="0"/>
                </a:lnTo>
                <a:lnTo>
                  <a:pt x="12004079" y="830732"/>
                </a:lnTo>
                <a:lnTo>
                  <a:pt x="0" y="830732"/>
                </a:lnTo>
                <a:lnTo>
                  <a:pt x="0" y="0"/>
                </a:lnTo>
                <a:close/>
              </a:path>
            </a:pathLst>
          </a:custGeom>
          <a:blipFill>
            <a:blip r:embed="rId13"/>
            <a:stretch>
              <a:fillRect l="0" t="0" r="0" b="0"/>
            </a:stretch>
          </a:blipFill>
        </p:spPr>
      </p:sp>
      <p:sp>
        <p:nvSpPr>
          <p:cNvPr name="TextBox 20" id="20"/>
          <p:cNvSpPr txBox="true"/>
          <p:nvPr/>
        </p:nvSpPr>
        <p:spPr>
          <a:xfrm rot="0">
            <a:off x="1706519" y="2348105"/>
            <a:ext cx="14422785" cy="2538438"/>
          </a:xfrm>
          <a:prstGeom prst="rect">
            <a:avLst/>
          </a:prstGeom>
        </p:spPr>
        <p:txBody>
          <a:bodyPr anchor="t" rtlCol="false" tIns="0" lIns="0" bIns="0" rIns="0">
            <a:spAutoFit/>
          </a:bodyPr>
          <a:lstStyle/>
          <a:p>
            <a:pPr algn="l">
              <a:lnSpc>
                <a:spcPts val="5108"/>
              </a:lnSpc>
            </a:pPr>
            <a:r>
              <a:rPr lang="en-US" sz="3648">
                <a:solidFill>
                  <a:srgbClr val="000000"/>
                </a:solidFill>
                <a:latin typeface="Dekko"/>
                <a:ea typeface="Dekko"/>
                <a:cs typeface="Dekko"/>
                <a:sym typeface="Dekko"/>
              </a:rPr>
              <a:t>Pajak Penghasilan (PPh) Pasal 23 adalah pajak pemotongan yang dikenakan pada penghasilan tertentu seperti penyertaan modal, sewa, dan penggunaan harta selain tanah dan bangunan, penyerahan jasa, atau hadiah dan penghargaan, kecuali yang telah dipotong PPh Pasal 21. </a:t>
            </a:r>
          </a:p>
        </p:txBody>
      </p:sp>
      <p:sp>
        <p:nvSpPr>
          <p:cNvPr name="TextBox 21" id="21"/>
          <p:cNvSpPr txBox="true"/>
          <p:nvPr/>
        </p:nvSpPr>
        <p:spPr>
          <a:xfrm rot="0">
            <a:off x="14711077" y="9782425"/>
            <a:ext cx="2404878" cy="425956"/>
          </a:xfrm>
          <a:prstGeom prst="rect">
            <a:avLst/>
          </a:prstGeom>
        </p:spPr>
        <p:txBody>
          <a:bodyPr anchor="t" rtlCol="false" tIns="0" lIns="0" bIns="0" rIns="0">
            <a:spAutoFit/>
          </a:bodyPr>
          <a:lstStyle/>
          <a:p>
            <a:pPr algn="l">
              <a:lnSpc>
                <a:spcPts val="2879"/>
              </a:lnSpc>
            </a:pPr>
            <a:r>
              <a:rPr lang="en-US" b="true" sz="2400">
                <a:solidFill>
                  <a:srgbClr val="FFFFFF"/>
                </a:solidFill>
                <a:latin typeface="Roboto Bold"/>
                <a:ea typeface="Roboto Bold"/>
                <a:cs typeface="Roboto Bold"/>
                <a:sym typeface="Roboto Bold"/>
              </a:rPr>
              <a:t>darmajaya.ac.id</a:t>
            </a:r>
          </a:p>
        </p:txBody>
      </p:sp>
      <p:sp>
        <p:nvSpPr>
          <p:cNvPr name="TextBox 22" id="22"/>
          <p:cNvSpPr txBox="true"/>
          <p:nvPr/>
        </p:nvSpPr>
        <p:spPr>
          <a:xfrm rot="0">
            <a:off x="1896669" y="6065323"/>
            <a:ext cx="14494661" cy="3005862"/>
          </a:xfrm>
          <a:prstGeom prst="rect">
            <a:avLst/>
          </a:prstGeom>
        </p:spPr>
        <p:txBody>
          <a:bodyPr anchor="t" rtlCol="false" tIns="0" lIns="0" bIns="0" rIns="0">
            <a:spAutoFit/>
          </a:bodyPr>
          <a:lstStyle/>
          <a:p>
            <a:pPr algn="l">
              <a:lnSpc>
                <a:spcPts val="4841"/>
              </a:lnSpc>
            </a:pPr>
            <a:r>
              <a:rPr lang="en-US" sz="3458">
                <a:solidFill>
                  <a:srgbClr val="000000"/>
                </a:solidFill>
                <a:latin typeface="Dekko"/>
                <a:ea typeface="Dekko"/>
                <a:cs typeface="Dekko"/>
                <a:sym typeface="Dekko"/>
              </a:rPr>
              <a:t>Perhitungan PPh 23 dilakukan dengan mengalikan tarif pajak dengan dasar pengenaan pajak (DPP) atau jumlah bruto dari penghasilan yang ditetapkan. Proses perhitungan tersebut dapat diilustrasikan sebagai berikut:</a:t>
            </a:r>
          </a:p>
          <a:p>
            <a:pPr algn="l">
              <a:lnSpc>
                <a:spcPts val="4841"/>
              </a:lnSpc>
            </a:pPr>
          </a:p>
          <a:p>
            <a:pPr algn="l">
              <a:lnSpc>
                <a:spcPts val="4841"/>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BE6"/>
        </a:solidFill>
      </p:bgPr>
    </p:bg>
    <p:spTree>
      <p:nvGrpSpPr>
        <p:cNvPr id="1" name=""/>
        <p:cNvGrpSpPr/>
        <p:nvPr/>
      </p:nvGrpSpPr>
      <p:grpSpPr>
        <a:xfrm>
          <a:off x="0" y="0"/>
          <a:ext cx="0" cy="0"/>
          <a:chOff x="0" y="0"/>
          <a:chExt cx="0" cy="0"/>
        </a:xfrm>
      </p:grpSpPr>
      <p:sp>
        <p:nvSpPr>
          <p:cNvPr name="Freeform 2" id="2"/>
          <p:cNvSpPr/>
          <p:nvPr/>
        </p:nvSpPr>
        <p:spPr>
          <a:xfrm flipH="false" flipV="false" rot="0">
            <a:off x="14272762" y="-1736409"/>
            <a:ext cx="6719793" cy="5021518"/>
          </a:xfrm>
          <a:custGeom>
            <a:avLst/>
            <a:gdLst/>
            <a:ahLst/>
            <a:cxnLst/>
            <a:rect r="r" b="b" t="t" l="l"/>
            <a:pathLst>
              <a:path h="5021518" w="6719793">
                <a:moveTo>
                  <a:pt x="0" y="0"/>
                </a:moveTo>
                <a:lnTo>
                  <a:pt x="6719794" y="0"/>
                </a:lnTo>
                <a:lnTo>
                  <a:pt x="6719794" y="5021518"/>
                </a:lnTo>
                <a:lnTo>
                  <a:pt x="0" y="502151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952885" y="-1168449"/>
            <a:ext cx="3256367" cy="3256367"/>
          </a:xfrm>
          <a:custGeom>
            <a:avLst/>
            <a:gdLst/>
            <a:ahLst/>
            <a:cxnLst/>
            <a:rect r="r" b="b" t="t" l="l"/>
            <a:pathLst>
              <a:path h="3256367" w="3256367">
                <a:moveTo>
                  <a:pt x="0" y="0"/>
                </a:moveTo>
                <a:lnTo>
                  <a:pt x="3256367" y="0"/>
                </a:lnTo>
                <a:lnTo>
                  <a:pt x="3256367" y="3256366"/>
                </a:lnTo>
                <a:lnTo>
                  <a:pt x="0" y="32563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688286">
            <a:off x="-1815773" y="-3897632"/>
            <a:ext cx="6475750" cy="6287365"/>
          </a:xfrm>
          <a:custGeom>
            <a:avLst/>
            <a:gdLst/>
            <a:ahLst/>
            <a:cxnLst/>
            <a:rect r="r" b="b" t="t" l="l"/>
            <a:pathLst>
              <a:path h="6287365" w="6475750">
                <a:moveTo>
                  <a:pt x="0" y="0"/>
                </a:moveTo>
                <a:lnTo>
                  <a:pt x="6475750" y="0"/>
                </a:lnTo>
                <a:lnTo>
                  <a:pt x="6475750" y="6287365"/>
                </a:lnTo>
                <a:lnTo>
                  <a:pt x="0" y="62873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686917" y="494184"/>
            <a:ext cx="16912792" cy="2145079"/>
          </a:xfrm>
          <a:prstGeom prst="rect">
            <a:avLst/>
          </a:prstGeom>
        </p:spPr>
        <p:txBody>
          <a:bodyPr anchor="t" rtlCol="false" tIns="0" lIns="0" bIns="0" rIns="0">
            <a:spAutoFit/>
          </a:bodyPr>
          <a:lstStyle/>
          <a:p>
            <a:pPr algn="ctr">
              <a:lnSpc>
                <a:spcPts val="5865"/>
              </a:lnSpc>
            </a:pPr>
            <a:r>
              <a:rPr lang="en-US" sz="6307">
                <a:solidFill>
                  <a:srgbClr val="FD972C"/>
                </a:solidFill>
                <a:latin typeface="Ahkio"/>
                <a:ea typeface="Ahkio"/>
                <a:cs typeface="Ahkio"/>
                <a:sym typeface="Ahkio"/>
              </a:rPr>
              <a:t>Saat Terutang, Penyetoran dan Pelaporan PPh Pasal 23</a:t>
            </a:r>
          </a:p>
          <a:p>
            <a:pPr algn="ctr">
              <a:lnSpc>
                <a:spcPts val="9948"/>
              </a:lnSpc>
            </a:pPr>
          </a:p>
        </p:txBody>
      </p:sp>
      <p:sp>
        <p:nvSpPr>
          <p:cNvPr name="Freeform 6" id="6"/>
          <p:cNvSpPr/>
          <p:nvPr/>
        </p:nvSpPr>
        <p:spPr>
          <a:xfrm flipH="false" flipV="false" rot="-1153306">
            <a:off x="14197638" y="8807481"/>
            <a:ext cx="6449455" cy="2450793"/>
          </a:xfrm>
          <a:custGeom>
            <a:avLst/>
            <a:gdLst/>
            <a:ahLst/>
            <a:cxnLst/>
            <a:rect r="r" b="b" t="t" l="l"/>
            <a:pathLst>
              <a:path h="2450793" w="6449455">
                <a:moveTo>
                  <a:pt x="0" y="0"/>
                </a:moveTo>
                <a:lnTo>
                  <a:pt x="6449455" y="0"/>
                </a:lnTo>
                <a:lnTo>
                  <a:pt x="6449455" y="2450793"/>
                </a:lnTo>
                <a:lnTo>
                  <a:pt x="0" y="245079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2961785">
            <a:off x="-3333788" y="8001398"/>
            <a:ext cx="6667576" cy="4982498"/>
          </a:xfrm>
          <a:custGeom>
            <a:avLst/>
            <a:gdLst/>
            <a:ahLst/>
            <a:cxnLst/>
            <a:rect r="r" b="b" t="t" l="l"/>
            <a:pathLst>
              <a:path h="4982498" w="6667576">
                <a:moveTo>
                  <a:pt x="0" y="0"/>
                </a:moveTo>
                <a:lnTo>
                  <a:pt x="6667576" y="0"/>
                </a:lnTo>
                <a:lnTo>
                  <a:pt x="6667576" y="4982498"/>
                </a:lnTo>
                <a:lnTo>
                  <a:pt x="0" y="498249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8" id="8"/>
          <p:cNvGrpSpPr/>
          <p:nvPr/>
        </p:nvGrpSpPr>
        <p:grpSpPr>
          <a:xfrm rot="0">
            <a:off x="2293299" y="2023837"/>
            <a:ext cx="13524456" cy="2157231"/>
            <a:chOff x="0" y="0"/>
            <a:chExt cx="18032609" cy="2876308"/>
          </a:xfrm>
        </p:grpSpPr>
        <p:grpSp>
          <p:nvGrpSpPr>
            <p:cNvPr name="Group 9" id="9"/>
            <p:cNvGrpSpPr/>
            <p:nvPr/>
          </p:nvGrpSpPr>
          <p:grpSpPr>
            <a:xfrm rot="0">
              <a:off x="1578127" y="184159"/>
              <a:ext cx="16454482" cy="2507991"/>
              <a:chOff x="0" y="0"/>
              <a:chExt cx="3291197" cy="501644"/>
            </a:xfrm>
          </p:grpSpPr>
          <p:sp>
            <p:nvSpPr>
              <p:cNvPr name="Freeform 10" id="10"/>
              <p:cNvSpPr/>
              <p:nvPr/>
            </p:nvSpPr>
            <p:spPr>
              <a:xfrm flipH="false" flipV="false" rot="0">
                <a:off x="0" y="0"/>
                <a:ext cx="3291197" cy="501644"/>
              </a:xfrm>
              <a:custGeom>
                <a:avLst/>
                <a:gdLst/>
                <a:ahLst/>
                <a:cxnLst/>
                <a:rect r="r" b="b" t="t" l="l"/>
                <a:pathLst>
                  <a:path h="501644" w="3291197">
                    <a:moveTo>
                      <a:pt x="31596" y="0"/>
                    </a:moveTo>
                    <a:lnTo>
                      <a:pt x="3259600" y="0"/>
                    </a:lnTo>
                    <a:cubicBezTo>
                      <a:pt x="3277051" y="0"/>
                      <a:pt x="3291197" y="14146"/>
                      <a:pt x="3291197" y="31596"/>
                    </a:cubicBezTo>
                    <a:lnTo>
                      <a:pt x="3291197" y="470048"/>
                    </a:lnTo>
                    <a:cubicBezTo>
                      <a:pt x="3291197" y="487498"/>
                      <a:pt x="3277051" y="501644"/>
                      <a:pt x="3259600" y="501644"/>
                    </a:cubicBezTo>
                    <a:lnTo>
                      <a:pt x="31596" y="501644"/>
                    </a:lnTo>
                    <a:cubicBezTo>
                      <a:pt x="14146" y="501644"/>
                      <a:pt x="0" y="487498"/>
                      <a:pt x="0" y="470048"/>
                    </a:cubicBezTo>
                    <a:lnTo>
                      <a:pt x="0" y="31596"/>
                    </a:lnTo>
                    <a:cubicBezTo>
                      <a:pt x="0" y="14146"/>
                      <a:pt x="14146" y="0"/>
                      <a:pt x="31596" y="0"/>
                    </a:cubicBezTo>
                    <a:close/>
                  </a:path>
                </a:pathLst>
              </a:custGeom>
              <a:solidFill>
                <a:srgbClr val="FFCB8F"/>
              </a:solidFill>
            </p:spPr>
          </p:sp>
          <p:sp>
            <p:nvSpPr>
              <p:cNvPr name="TextBox 11" id="11"/>
              <p:cNvSpPr txBox="true"/>
              <p:nvPr/>
            </p:nvSpPr>
            <p:spPr>
              <a:xfrm>
                <a:off x="0" y="-38100"/>
                <a:ext cx="3291197" cy="539744"/>
              </a:xfrm>
              <a:prstGeom prst="rect">
                <a:avLst/>
              </a:prstGeom>
            </p:spPr>
            <p:txBody>
              <a:bodyPr anchor="ctr" rtlCol="false" tIns="50800" lIns="50800" bIns="50800" rIns="50800"/>
              <a:lstStyle/>
              <a:p>
                <a:pPr algn="ctr">
                  <a:lnSpc>
                    <a:spcPts val="2660"/>
                  </a:lnSpc>
                  <a:spcBef>
                    <a:spcPct val="0"/>
                  </a:spcBef>
                </a:pPr>
              </a:p>
            </p:txBody>
          </p:sp>
        </p:grpSp>
        <p:grpSp>
          <p:nvGrpSpPr>
            <p:cNvPr name="Group 12" id="12"/>
            <p:cNvGrpSpPr/>
            <p:nvPr/>
          </p:nvGrpSpPr>
          <p:grpSpPr>
            <a:xfrm rot="0">
              <a:off x="0" y="0"/>
              <a:ext cx="3156254" cy="2876308"/>
              <a:chOff x="0" y="0"/>
              <a:chExt cx="939255" cy="855948"/>
            </a:xfrm>
          </p:grpSpPr>
          <p:sp>
            <p:nvSpPr>
              <p:cNvPr name="Freeform 13" id="13"/>
              <p:cNvSpPr/>
              <p:nvPr/>
            </p:nvSpPr>
            <p:spPr>
              <a:xfrm flipH="false" flipV="false" rot="0">
                <a:off x="0" y="0"/>
                <a:ext cx="939255" cy="855948"/>
              </a:xfrm>
              <a:custGeom>
                <a:avLst/>
                <a:gdLst/>
                <a:ahLst/>
                <a:cxnLst/>
                <a:rect r="r" b="b" t="t" l="l"/>
                <a:pathLst>
                  <a:path h="855948" w="939255">
                    <a:moveTo>
                      <a:pt x="469628" y="0"/>
                    </a:moveTo>
                    <a:cubicBezTo>
                      <a:pt x="210259" y="0"/>
                      <a:pt x="0" y="191610"/>
                      <a:pt x="0" y="427974"/>
                    </a:cubicBezTo>
                    <a:cubicBezTo>
                      <a:pt x="0" y="664337"/>
                      <a:pt x="210259" y="855948"/>
                      <a:pt x="469628" y="855948"/>
                    </a:cubicBezTo>
                    <a:cubicBezTo>
                      <a:pt x="728996" y="855948"/>
                      <a:pt x="939255" y="664337"/>
                      <a:pt x="939255" y="427974"/>
                    </a:cubicBezTo>
                    <a:cubicBezTo>
                      <a:pt x="939255" y="191610"/>
                      <a:pt x="728996" y="0"/>
                      <a:pt x="469628" y="0"/>
                    </a:cubicBezTo>
                    <a:close/>
                  </a:path>
                </a:pathLst>
              </a:custGeom>
              <a:solidFill>
                <a:srgbClr val="DF8220"/>
              </a:solidFill>
            </p:spPr>
          </p:sp>
          <p:sp>
            <p:nvSpPr>
              <p:cNvPr name="TextBox 14" id="14"/>
              <p:cNvSpPr txBox="true"/>
              <p:nvPr/>
            </p:nvSpPr>
            <p:spPr>
              <a:xfrm>
                <a:off x="88055" y="42145"/>
                <a:ext cx="763145" cy="733557"/>
              </a:xfrm>
              <a:prstGeom prst="rect">
                <a:avLst/>
              </a:prstGeom>
            </p:spPr>
            <p:txBody>
              <a:bodyPr anchor="ctr" rtlCol="false" tIns="50800" lIns="50800" bIns="50800" rIns="50800"/>
              <a:lstStyle/>
              <a:p>
                <a:pPr algn="ctr">
                  <a:lnSpc>
                    <a:spcPts val="2660"/>
                  </a:lnSpc>
                </a:pPr>
              </a:p>
            </p:txBody>
          </p:sp>
        </p:grpSp>
      </p:grpSp>
      <p:sp>
        <p:nvSpPr>
          <p:cNvPr name="TextBox 15" id="15"/>
          <p:cNvSpPr txBox="true"/>
          <p:nvPr/>
        </p:nvSpPr>
        <p:spPr>
          <a:xfrm rot="0">
            <a:off x="2921371" y="2501749"/>
            <a:ext cx="1140291" cy="1439532"/>
          </a:xfrm>
          <a:prstGeom prst="rect">
            <a:avLst/>
          </a:prstGeom>
        </p:spPr>
        <p:txBody>
          <a:bodyPr anchor="t" rtlCol="false" tIns="0" lIns="0" bIns="0" rIns="0">
            <a:spAutoFit/>
          </a:bodyPr>
          <a:lstStyle/>
          <a:p>
            <a:pPr algn="ctr">
              <a:lnSpc>
                <a:spcPts val="10252"/>
              </a:lnSpc>
            </a:pPr>
            <a:r>
              <a:rPr lang="en-US" sz="11024">
                <a:solidFill>
                  <a:srgbClr val="FFFFFF"/>
                </a:solidFill>
                <a:latin typeface="Ahkio"/>
                <a:ea typeface="Ahkio"/>
                <a:cs typeface="Ahkio"/>
                <a:sym typeface="Ahkio"/>
              </a:rPr>
              <a:t>1</a:t>
            </a:r>
          </a:p>
        </p:txBody>
      </p:sp>
      <p:sp>
        <p:nvSpPr>
          <p:cNvPr name="TextBox 16" id="16"/>
          <p:cNvSpPr txBox="true"/>
          <p:nvPr/>
        </p:nvSpPr>
        <p:spPr>
          <a:xfrm rot="0">
            <a:off x="4806896" y="1913116"/>
            <a:ext cx="10741331" cy="2266373"/>
          </a:xfrm>
          <a:prstGeom prst="rect">
            <a:avLst/>
          </a:prstGeom>
        </p:spPr>
        <p:txBody>
          <a:bodyPr anchor="t" rtlCol="false" tIns="0" lIns="0" bIns="0" rIns="0">
            <a:spAutoFit/>
          </a:bodyPr>
          <a:lstStyle/>
          <a:p>
            <a:pPr algn="l">
              <a:lnSpc>
                <a:spcPts val="4266"/>
              </a:lnSpc>
            </a:pPr>
          </a:p>
          <a:p>
            <a:pPr algn="l">
              <a:lnSpc>
                <a:spcPts val="4406"/>
              </a:lnSpc>
            </a:pPr>
            <a:r>
              <a:rPr lang="en-US" sz="3147">
                <a:solidFill>
                  <a:srgbClr val="000000"/>
                </a:solidFill>
                <a:latin typeface="Dekko"/>
                <a:ea typeface="Dekko"/>
                <a:cs typeface="Dekko"/>
                <a:sym typeface="Dekko"/>
              </a:rPr>
              <a:t>PPh Pasal 23 terutang pada akhir bulan dilakukannya pembayaran atau pada akhir bulan terutangnya penghasilan yang bersangkutan.</a:t>
            </a:r>
          </a:p>
          <a:p>
            <a:pPr algn="l">
              <a:lnSpc>
                <a:spcPts val="5246"/>
              </a:lnSpc>
            </a:pPr>
          </a:p>
        </p:txBody>
      </p:sp>
      <p:grpSp>
        <p:nvGrpSpPr>
          <p:cNvPr name="Group 17" id="17"/>
          <p:cNvGrpSpPr/>
          <p:nvPr/>
        </p:nvGrpSpPr>
        <p:grpSpPr>
          <a:xfrm rot="0">
            <a:off x="-28575" y="9738092"/>
            <a:ext cx="13346091" cy="559758"/>
            <a:chOff x="0" y="0"/>
            <a:chExt cx="17794788" cy="746344"/>
          </a:xfrm>
        </p:grpSpPr>
        <p:sp>
          <p:nvSpPr>
            <p:cNvPr name="Freeform 18" id="18"/>
            <p:cNvSpPr/>
            <p:nvPr/>
          </p:nvSpPr>
          <p:spPr>
            <a:xfrm flipH="false" flipV="false" rot="0">
              <a:off x="12700" y="1270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sp>
          <p:nvSpPr>
            <p:cNvPr name="Freeform 19" id="19"/>
            <p:cNvSpPr/>
            <p:nvPr/>
          </p:nvSpPr>
          <p:spPr>
            <a:xfrm flipH="false" flipV="false" rot="0">
              <a:off x="0" y="0"/>
              <a:ext cx="17794732" cy="749935"/>
            </a:xfrm>
            <a:custGeom>
              <a:avLst/>
              <a:gdLst/>
              <a:ahLst/>
              <a:cxnLst/>
              <a:rect r="r" b="b" t="t" l="l"/>
              <a:pathLst>
                <a:path h="749935" w="17794732">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name="TextBox 20" id="20"/>
            <p:cNvSpPr txBox="true"/>
            <p:nvPr/>
          </p:nvSpPr>
          <p:spPr>
            <a:xfrm>
              <a:off x="0" y="-9525"/>
              <a:ext cx="17794788" cy="755869"/>
            </a:xfrm>
            <a:prstGeom prst="rect">
              <a:avLst/>
            </a:prstGeom>
          </p:spPr>
          <p:txBody>
            <a:bodyPr anchor="ctr" rtlCol="false" tIns="50800" lIns="50800" bIns="50800" rIns="50800"/>
            <a:lstStyle/>
            <a:p>
              <a:pPr algn="l">
                <a:lnSpc>
                  <a:spcPts val="2879"/>
                </a:lnSpc>
              </a:pPr>
              <a:r>
                <a:rPr lang="en-US" sz="2400">
                  <a:solidFill>
                    <a:srgbClr val="FFFFFF"/>
                  </a:solidFill>
                  <a:latin typeface="Arimo"/>
                  <a:ea typeface="Arimo"/>
                  <a:cs typeface="Arimo"/>
                  <a:sym typeface="Arimo"/>
                </a:rPr>
                <a:t>Accounting Department - Informatics and Business Institute of Darmajaya, Lampung, Indonesia</a:t>
              </a:r>
            </a:p>
          </p:txBody>
        </p:sp>
      </p:grpSp>
      <p:sp>
        <p:nvSpPr>
          <p:cNvPr name="Freeform 21" id="21"/>
          <p:cNvSpPr/>
          <p:nvPr/>
        </p:nvSpPr>
        <p:spPr>
          <a:xfrm flipH="false" flipV="false" rot="0">
            <a:off x="13327039" y="9746250"/>
            <a:ext cx="4981432" cy="543442"/>
          </a:xfrm>
          <a:custGeom>
            <a:avLst/>
            <a:gdLst/>
            <a:ahLst/>
            <a:cxnLst/>
            <a:rect r="r" b="b" t="t" l="l"/>
            <a:pathLst>
              <a:path h="543442" w="4981432">
                <a:moveTo>
                  <a:pt x="0" y="0"/>
                </a:moveTo>
                <a:lnTo>
                  <a:pt x="4981433" y="0"/>
                </a:lnTo>
                <a:lnTo>
                  <a:pt x="4981433" y="543442"/>
                </a:lnTo>
                <a:lnTo>
                  <a:pt x="0" y="543442"/>
                </a:lnTo>
                <a:lnTo>
                  <a:pt x="0" y="0"/>
                </a:lnTo>
                <a:close/>
              </a:path>
            </a:pathLst>
          </a:custGeom>
          <a:blipFill>
            <a:blip r:embed="rId12"/>
            <a:stretch>
              <a:fillRect l="-279857" t="-1027086" r="-304792" b="-2401329"/>
            </a:stretch>
          </a:blipFill>
        </p:spPr>
      </p:sp>
      <p:sp>
        <p:nvSpPr>
          <p:cNvPr name="TextBox 22" id="22"/>
          <p:cNvSpPr txBox="true"/>
          <p:nvPr/>
        </p:nvSpPr>
        <p:spPr>
          <a:xfrm rot="0">
            <a:off x="14711077" y="9782425"/>
            <a:ext cx="2404878" cy="425956"/>
          </a:xfrm>
          <a:prstGeom prst="rect">
            <a:avLst/>
          </a:prstGeom>
        </p:spPr>
        <p:txBody>
          <a:bodyPr anchor="t" rtlCol="false" tIns="0" lIns="0" bIns="0" rIns="0">
            <a:spAutoFit/>
          </a:bodyPr>
          <a:lstStyle/>
          <a:p>
            <a:pPr algn="l">
              <a:lnSpc>
                <a:spcPts val="2879"/>
              </a:lnSpc>
            </a:pPr>
            <a:r>
              <a:rPr lang="en-US" b="true" sz="2400">
                <a:solidFill>
                  <a:srgbClr val="FFFFFF"/>
                </a:solidFill>
                <a:latin typeface="Roboto Bold"/>
                <a:ea typeface="Roboto Bold"/>
                <a:cs typeface="Roboto Bold"/>
                <a:sym typeface="Roboto Bold"/>
              </a:rPr>
              <a:t>darmajaya.ac.id</a:t>
            </a:r>
          </a:p>
        </p:txBody>
      </p:sp>
      <p:grpSp>
        <p:nvGrpSpPr>
          <p:cNvPr name="Group 23" id="23"/>
          <p:cNvGrpSpPr/>
          <p:nvPr/>
        </p:nvGrpSpPr>
        <p:grpSpPr>
          <a:xfrm rot="0">
            <a:off x="2381085" y="7268592"/>
            <a:ext cx="13524456" cy="2157231"/>
            <a:chOff x="0" y="0"/>
            <a:chExt cx="18032609" cy="2876308"/>
          </a:xfrm>
        </p:grpSpPr>
        <p:grpSp>
          <p:nvGrpSpPr>
            <p:cNvPr name="Group 24" id="24"/>
            <p:cNvGrpSpPr/>
            <p:nvPr/>
          </p:nvGrpSpPr>
          <p:grpSpPr>
            <a:xfrm rot="0">
              <a:off x="1578127" y="184159"/>
              <a:ext cx="16454482" cy="2507991"/>
              <a:chOff x="0" y="0"/>
              <a:chExt cx="3291197" cy="501644"/>
            </a:xfrm>
          </p:grpSpPr>
          <p:sp>
            <p:nvSpPr>
              <p:cNvPr name="Freeform 25" id="25"/>
              <p:cNvSpPr/>
              <p:nvPr/>
            </p:nvSpPr>
            <p:spPr>
              <a:xfrm flipH="false" flipV="false" rot="0">
                <a:off x="0" y="0"/>
                <a:ext cx="3291197" cy="501644"/>
              </a:xfrm>
              <a:custGeom>
                <a:avLst/>
                <a:gdLst/>
                <a:ahLst/>
                <a:cxnLst/>
                <a:rect r="r" b="b" t="t" l="l"/>
                <a:pathLst>
                  <a:path h="501644" w="3291197">
                    <a:moveTo>
                      <a:pt x="31596" y="0"/>
                    </a:moveTo>
                    <a:lnTo>
                      <a:pt x="3259600" y="0"/>
                    </a:lnTo>
                    <a:cubicBezTo>
                      <a:pt x="3277051" y="0"/>
                      <a:pt x="3291197" y="14146"/>
                      <a:pt x="3291197" y="31596"/>
                    </a:cubicBezTo>
                    <a:lnTo>
                      <a:pt x="3291197" y="470048"/>
                    </a:lnTo>
                    <a:cubicBezTo>
                      <a:pt x="3291197" y="487498"/>
                      <a:pt x="3277051" y="501644"/>
                      <a:pt x="3259600" y="501644"/>
                    </a:cubicBezTo>
                    <a:lnTo>
                      <a:pt x="31596" y="501644"/>
                    </a:lnTo>
                    <a:cubicBezTo>
                      <a:pt x="14146" y="501644"/>
                      <a:pt x="0" y="487498"/>
                      <a:pt x="0" y="470048"/>
                    </a:cubicBezTo>
                    <a:lnTo>
                      <a:pt x="0" y="31596"/>
                    </a:lnTo>
                    <a:cubicBezTo>
                      <a:pt x="0" y="14146"/>
                      <a:pt x="14146" y="0"/>
                      <a:pt x="31596" y="0"/>
                    </a:cubicBezTo>
                    <a:close/>
                  </a:path>
                </a:pathLst>
              </a:custGeom>
              <a:solidFill>
                <a:srgbClr val="FFCB8F"/>
              </a:solidFill>
            </p:spPr>
          </p:sp>
          <p:sp>
            <p:nvSpPr>
              <p:cNvPr name="TextBox 26" id="26"/>
              <p:cNvSpPr txBox="true"/>
              <p:nvPr/>
            </p:nvSpPr>
            <p:spPr>
              <a:xfrm>
                <a:off x="0" y="-38100"/>
                <a:ext cx="3291197" cy="539744"/>
              </a:xfrm>
              <a:prstGeom prst="rect">
                <a:avLst/>
              </a:prstGeom>
            </p:spPr>
            <p:txBody>
              <a:bodyPr anchor="ctr" rtlCol="false" tIns="50800" lIns="50800" bIns="50800" rIns="50800"/>
              <a:lstStyle/>
              <a:p>
                <a:pPr algn="ctr">
                  <a:lnSpc>
                    <a:spcPts val="2660"/>
                  </a:lnSpc>
                  <a:spcBef>
                    <a:spcPct val="0"/>
                  </a:spcBef>
                </a:pPr>
              </a:p>
            </p:txBody>
          </p:sp>
        </p:grpSp>
        <p:grpSp>
          <p:nvGrpSpPr>
            <p:cNvPr name="Group 27" id="27"/>
            <p:cNvGrpSpPr/>
            <p:nvPr/>
          </p:nvGrpSpPr>
          <p:grpSpPr>
            <a:xfrm rot="0">
              <a:off x="0" y="0"/>
              <a:ext cx="3156254" cy="2876308"/>
              <a:chOff x="0" y="0"/>
              <a:chExt cx="939255" cy="855948"/>
            </a:xfrm>
          </p:grpSpPr>
          <p:sp>
            <p:nvSpPr>
              <p:cNvPr name="Freeform 28" id="28"/>
              <p:cNvSpPr/>
              <p:nvPr/>
            </p:nvSpPr>
            <p:spPr>
              <a:xfrm flipH="false" flipV="false" rot="0">
                <a:off x="0" y="0"/>
                <a:ext cx="939255" cy="855948"/>
              </a:xfrm>
              <a:custGeom>
                <a:avLst/>
                <a:gdLst/>
                <a:ahLst/>
                <a:cxnLst/>
                <a:rect r="r" b="b" t="t" l="l"/>
                <a:pathLst>
                  <a:path h="855948" w="939255">
                    <a:moveTo>
                      <a:pt x="469628" y="0"/>
                    </a:moveTo>
                    <a:cubicBezTo>
                      <a:pt x="210259" y="0"/>
                      <a:pt x="0" y="191610"/>
                      <a:pt x="0" y="427974"/>
                    </a:cubicBezTo>
                    <a:cubicBezTo>
                      <a:pt x="0" y="664337"/>
                      <a:pt x="210259" y="855948"/>
                      <a:pt x="469628" y="855948"/>
                    </a:cubicBezTo>
                    <a:cubicBezTo>
                      <a:pt x="728996" y="855948"/>
                      <a:pt x="939255" y="664337"/>
                      <a:pt x="939255" y="427974"/>
                    </a:cubicBezTo>
                    <a:cubicBezTo>
                      <a:pt x="939255" y="191610"/>
                      <a:pt x="728996" y="0"/>
                      <a:pt x="469628" y="0"/>
                    </a:cubicBezTo>
                    <a:close/>
                  </a:path>
                </a:pathLst>
              </a:custGeom>
              <a:solidFill>
                <a:srgbClr val="DF8220"/>
              </a:solidFill>
            </p:spPr>
          </p:sp>
          <p:sp>
            <p:nvSpPr>
              <p:cNvPr name="TextBox 29" id="29"/>
              <p:cNvSpPr txBox="true"/>
              <p:nvPr/>
            </p:nvSpPr>
            <p:spPr>
              <a:xfrm>
                <a:off x="88055" y="42145"/>
                <a:ext cx="763145" cy="733557"/>
              </a:xfrm>
              <a:prstGeom prst="rect">
                <a:avLst/>
              </a:prstGeom>
            </p:spPr>
            <p:txBody>
              <a:bodyPr anchor="ctr" rtlCol="false" tIns="50800" lIns="50800" bIns="50800" rIns="50800"/>
              <a:lstStyle/>
              <a:p>
                <a:pPr algn="ctr">
                  <a:lnSpc>
                    <a:spcPts val="2660"/>
                  </a:lnSpc>
                </a:pPr>
              </a:p>
            </p:txBody>
          </p:sp>
        </p:grpSp>
      </p:grpSp>
      <p:grpSp>
        <p:nvGrpSpPr>
          <p:cNvPr name="Group 30" id="30"/>
          <p:cNvGrpSpPr/>
          <p:nvPr/>
        </p:nvGrpSpPr>
        <p:grpSpPr>
          <a:xfrm rot="0">
            <a:off x="2293299" y="4646214"/>
            <a:ext cx="13524456" cy="2157231"/>
            <a:chOff x="0" y="0"/>
            <a:chExt cx="18032609" cy="2876308"/>
          </a:xfrm>
        </p:grpSpPr>
        <p:grpSp>
          <p:nvGrpSpPr>
            <p:cNvPr name="Group 31" id="31"/>
            <p:cNvGrpSpPr/>
            <p:nvPr/>
          </p:nvGrpSpPr>
          <p:grpSpPr>
            <a:xfrm rot="0">
              <a:off x="1578127" y="184159"/>
              <a:ext cx="16454482" cy="2507991"/>
              <a:chOff x="0" y="0"/>
              <a:chExt cx="3291197" cy="501644"/>
            </a:xfrm>
          </p:grpSpPr>
          <p:sp>
            <p:nvSpPr>
              <p:cNvPr name="Freeform 32" id="32"/>
              <p:cNvSpPr/>
              <p:nvPr/>
            </p:nvSpPr>
            <p:spPr>
              <a:xfrm flipH="false" flipV="false" rot="0">
                <a:off x="0" y="0"/>
                <a:ext cx="3291197" cy="501644"/>
              </a:xfrm>
              <a:custGeom>
                <a:avLst/>
                <a:gdLst/>
                <a:ahLst/>
                <a:cxnLst/>
                <a:rect r="r" b="b" t="t" l="l"/>
                <a:pathLst>
                  <a:path h="501644" w="3291197">
                    <a:moveTo>
                      <a:pt x="31596" y="0"/>
                    </a:moveTo>
                    <a:lnTo>
                      <a:pt x="3259600" y="0"/>
                    </a:lnTo>
                    <a:cubicBezTo>
                      <a:pt x="3277051" y="0"/>
                      <a:pt x="3291197" y="14146"/>
                      <a:pt x="3291197" y="31596"/>
                    </a:cubicBezTo>
                    <a:lnTo>
                      <a:pt x="3291197" y="470048"/>
                    </a:lnTo>
                    <a:cubicBezTo>
                      <a:pt x="3291197" y="487498"/>
                      <a:pt x="3277051" y="501644"/>
                      <a:pt x="3259600" y="501644"/>
                    </a:cubicBezTo>
                    <a:lnTo>
                      <a:pt x="31596" y="501644"/>
                    </a:lnTo>
                    <a:cubicBezTo>
                      <a:pt x="14146" y="501644"/>
                      <a:pt x="0" y="487498"/>
                      <a:pt x="0" y="470048"/>
                    </a:cubicBezTo>
                    <a:lnTo>
                      <a:pt x="0" y="31596"/>
                    </a:lnTo>
                    <a:cubicBezTo>
                      <a:pt x="0" y="14146"/>
                      <a:pt x="14146" y="0"/>
                      <a:pt x="31596" y="0"/>
                    </a:cubicBezTo>
                    <a:close/>
                  </a:path>
                </a:pathLst>
              </a:custGeom>
              <a:solidFill>
                <a:srgbClr val="FFCB8F"/>
              </a:solidFill>
            </p:spPr>
          </p:sp>
          <p:sp>
            <p:nvSpPr>
              <p:cNvPr name="TextBox 33" id="33"/>
              <p:cNvSpPr txBox="true"/>
              <p:nvPr/>
            </p:nvSpPr>
            <p:spPr>
              <a:xfrm>
                <a:off x="0" y="-38100"/>
                <a:ext cx="3291197" cy="539744"/>
              </a:xfrm>
              <a:prstGeom prst="rect">
                <a:avLst/>
              </a:prstGeom>
            </p:spPr>
            <p:txBody>
              <a:bodyPr anchor="ctr" rtlCol="false" tIns="50800" lIns="50800" bIns="50800" rIns="50800"/>
              <a:lstStyle/>
              <a:p>
                <a:pPr algn="ctr">
                  <a:lnSpc>
                    <a:spcPts val="2660"/>
                  </a:lnSpc>
                  <a:spcBef>
                    <a:spcPct val="0"/>
                  </a:spcBef>
                </a:pPr>
              </a:p>
            </p:txBody>
          </p:sp>
        </p:grpSp>
        <p:grpSp>
          <p:nvGrpSpPr>
            <p:cNvPr name="Group 34" id="34"/>
            <p:cNvGrpSpPr/>
            <p:nvPr/>
          </p:nvGrpSpPr>
          <p:grpSpPr>
            <a:xfrm rot="0">
              <a:off x="0" y="0"/>
              <a:ext cx="3156254" cy="2876308"/>
              <a:chOff x="0" y="0"/>
              <a:chExt cx="939255" cy="855948"/>
            </a:xfrm>
          </p:grpSpPr>
          <p:sp>
            <p:nvSpPr>
              <p:cNvPr name="Freeform 35" id="35"/>
              <p:cNvSpPr/>
              <p:nvPr/>
            </p:nvSpPr>
            <p:spPr>
              <a:xfrm flipH="false" flipV="false" rot="0">
                <a:off x="0" y="0"/>
                <a:ext cx="939255" cy="855948"/>
              </a:xfrm>
              <a:custGeom>
                <a:avLst/>
                <a:gdLst/>
                <a:ahLst/>
                <a:cxnLst/>
                <a:rect r="r" b="b" t="t" l="l"/>
                <a:pathLst>
                  <a:path h="855948" w="939255">
                    <a:moveTo>
                      <a:pt x="469628" y="0"/>
                    </a:moveTo>
                    <a:cubicBezTo>
                      <a:pt x="210259" y="0"/>
                      <a:pt x="0" y="191610"/>
                      <a:pt x="0" y="427974"/>
                    </a:cubicBezTo>
                    <a:cubicBezTo>
                      <a:pt x="0" y="664337"/>
                      <a:pt x="210259" y="855948"/>
                      <a:pt x="469628" y="855948"/>
                    </a:cubicBezTo>
                    <a:cubicBezTo>
                      <a:pt x="728996" y="855948"/>
                      <a:pt x="939255" y="664337"/>
                      <a:pt x="939255" y="427974"/>
                    </a:cubicBezTo>
                    <a:cubicBezTo>
                      <a:pt x="939255" y="191610"/>
                      <a:pt x="728996" y="0"/>
                      <a:pt x="469628" y="0"/>
                    </a:cubicBezTo>
                    <a:close/>
                  </a:path>
                </a:pathLst>
              </a:custGeom>
              <a:solidFill>
                <a:srgbClr val="DF8220"/>
              </a:solidFill>
            </p:spPr>
          </p:sp>
          <p:sp>
            <p:nvSpPr>
              <p:cNvPr name="TextBox 36" id="36"/>
              <p:cNvSpPr txBox="true"/>
              <p:nvPr/>
            </p:nvSpPr>
            <p:spPr>
              <a:xfrm>
                <a:off x="88055" y="42145"/>
                <a:ext cx="763145" cy="733557"/>
              </a:xfrm>
              <a:prstGeom prst="rect">
                <a:avLst/>
              </a:prstGeom>
            </p:spPr>
            <p:txBody>
              <a:bodyPr anchor="ctr" rtlCol="false" tIns="50800" lIns="50800" bIns="50800" rIns="50800"/>
              <a:lstStyle/>
              <a:p>
                <a:pPr algn="ctr">
                  <a:lnSpc>
                    <a:spcPts val="2660"/>
                  </a:lnSpc>
                </a:pPr>
              </a:p>
            </p:txBody>
          </p:sp>
        </p:grpSp>
      </p:grpSp>
      <p:sp>
        <p:nvSpPr>
          <p:cNvPr name="TextBox 37" id="37"/>
          <p:cNvSpPr txBox="true"/>
          <p:nvPr/>
        </p:nvSpPr>
        <p:spPr>
          <a:xfrm rot="0">
            <a:off x="2921371" y="5124126"/>
            <a:ext cx="1140291" cy="1439532"/>
          </a:xfrm>
          <a:prstGeom prst="rect">
            <a:avLst/>
          </a:prstGeom>
        </p:spPr>
        <p:txBody>
          <a:bodyPr anchor="t" rtlCol="false" tIns="0" lIns="0" bIns="0" rIns="0">
            <a:spAutoFit/>
          </a:bodyPr>
          <a:lstStyle/>
          <a:p>
            <a:pPr algn="ctr">
              <a:lnSpc>
                <a:spcPts val="10252"/>
              </a:lnSpc>
            </a:pPr>
            <a:r>
              <a:rPr lang="en-US" sz="11024">
                <a:solidFill>
                  <a:srgbClr val="FFFFFF"/>
                </a:solidFill>
                <a:latin typeface="Ahkio"/>
                <a:ea typeface="Ahkio"/>
                <a:cs typeface="Ahkio"/>
                <a:sym typeface="Ahkio"/>
              </a:rPr>
              <a:t>2</a:t>
            </a:r>
          </a:p>
        </p:txBody>
      </p:sp>
      <p:sp>
        <p:nvSpPr>
          <p:cNvPr name="TextBox 38" id="38"/>
          <p:cNvSpPr txBox="true"/>
          <p:nvPr/>
        </p:nvSpPr>
        <p:spPr>
          <a:xfrm rot="0">
            <a:off x="2921371" y="7746421"/>
            <a:ext cx="1140291" cy="1439532"/>
          </a:xfrm>
          <a:prstGeom prst="rect">
            <a:avLst/>
          </a:prstGeom>
        </p:spPr>
        <p:txBody>
          <a:bodyPr anchor="t" rtlCol="false" tIns="0" lIns="0" bIns="0" rIns="0">
            <a:spAutoFit/>
          </a:bodyPr>
          <a:lstStyle/>
          <a:p>
            <a:pPr algn="ctr">
              <a:lnSpc>
                <a:spcPts val="10252"/>
              </a:lnSpc>
            </a:pPr>
            <a:r>
              <a:rPr lang="en-US" sz="11024">
                <a:solidFill>
                  <a:srgbClr val="FFFFFF"/>
                </a:solidFill>
                <a:latin typeface="Ahkio"/>
                <a:ea typeface="Ahkio"/>
                <a:cs typeface="Ahkio"/>
                <a:sym typeface="Ahkio"/>
              </a:rPr>
              <a:t>3</a:t>
            </a:r>
          </a:p>
        </p:txBody>
      </p:sp>
      <p:sp>
        <p:nvSpPr>
          <p:cNvPr name="TextBox 39" id="39"/>
          <p:cNvSpPr txBox="true"/>
          <p:nvPr/>
        </p:nvSpPr>
        <p:spPr>
          <a:xfrm rot="0">
            <a:off x="4672131" y="4890526"/>
            <a:ext cx="11010860" cy="1620984"/>
          </a:xfrm>
          <a:prstGeom prst="rect">
            <a:avLst/>
          </a:prstGeom>
        </p:spPr>
        <p:txBody>
          <a:bodyPr anchor="t" rtlCol="false" tIns="0" lIns="0" bIns="0" rIns="0">
            <a:spAutoFit/>
          </a:bodyPr>
          <a:lstStyle/>
          <a:p>
            <a:pPr algn="l">
              <a:lnSpc>
                <a:spcPts val="3258"/>
              </a:lnSpc>
            </a:pPr>
            <a:r>
              <a:rPr lang="en-US" sz="2327">
                <a:solidFill>
                  <a:srgbClr val="000000"/>
                </a:solidFill>
                <a:latin typeface="Dekko"/>
                <a:ea typeface="Dekko"/>
                <a:cs typeface="Dekko"/>
                <a:sym typeface="Dekko"/>
              </a:rPr>
              <a:t>Berdasarkan ketentuan Pasal 2 Peraturan Menteri Keuangan Nomor 80/PMK.03/2010 tanggal 1 april 2010 yang merupakan perubahan atas perubahan Peraturan Menteri Keuangan Nomor 184/PMK.03/2007. PPh Pasal 23 yang dipotong oleh pemotong PPh harus disetor paling lambat tanggal 10 (sepuluh) bulan berikutnya setelah Masa Pajak berakhir</a:t>
            </a:r>
          </a:p>
        </p:txBody>
      </p:sp>
      <p:sp>
        <p:nvSpPr>
          <p:cNvPr name="TextBox 40" id="40"/>
          <p:cNvSpPr txBox="true"/>
          <p:nvPr/>
        </p:nvSpPr>
        <p:spPr>
          <a:xfrm rot="0">
            <a:off x="4806896" y="7450397"/>
            <a:ext cx="11106621" cy="1807903"/>
          </a:xfrm>
          <a:prstGeom prst="rect">
            <a:avLst/>
          </a:prstGeom>
        </p:spPr>
        <p:txBody>
          <a:bodyPr anchor="t" rtlCol="false" tIns="0" lIns="0" bIns="0" rIns="0">
            <a:spAutoFit/>
          </a:bodyPr>
          <a:lstStyle/>
          <a:p>
            <a:pPr algn="l">
              <a:lnSpc>
                <a:spcPts val="4826"/>
              </a:lnSpc>
            </a:pPr>
            <a:r>
              <a:rPr lang="en-US" sz="3447">
                <a:solidFill>
                  <a:srgbClr val="000000"/>
                </a:solidFill>
                <a:latin typeface="Dekko"/>
                <a:ea typeface="Dekko"/>
                <a:cs typeface="Dekko"/>
                <a:sym typeface="Dekko"/>
              </a:rPr>
              <a:t>Pemotongan PPh Pasal 23 diwajibkan menyampaikan Surat Pemberitahuan (SPT) Masa selambat-lambatnya 20 (dua puluh) hari setelah Masa Pajak berakhir</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BE6"/>
        </a:solidFill>
      </p:bgPr>
    </p:bg>
    <p:spTree>
      <p:nvGrpSpPr>
        <p:cNvPr id="1" name=""/>
        <p:cNvGrpSpPr/>
        <p:nvPr/>
      </p:nvGrpSpPr>
      <p:grpSpPr>
        <a:xfrm>
          <a:off x="0" y="0"/>
          <a:ext cx="0" cy="0"/>
          <a:chOff x="0" y="0"/>
          <a:chExt cx="0" cy="0"/>
        </a:xfrm>
      </p:grpSpPr>
      <p:sp>
        <p:nvSpPr>
          <p:cNvPr name="Freeform 2" id="2"/>
          <p:cNvSpPr/>
          <p:nvPr/>
        </p:nvSpPr>
        <p:spPr>
          <a:xfrm flipH="false" flipV="false" rot="0">
            <a:off x="14272762" y="-1736409"/>
            <a:ext cx="6719793" cy="5021518"/>
          </a:xfrm>
          <a:custGeom>
            <a:avLst/>
            <a:gdLst/>
            <a:ahLst/>
            <a:cxnLst/>
            <a:rect r="r" b="b" t="t" l="l"/>
            <a:pathLst>
              <a:path h="5021518" w="6719793">
                <a:moveTo>
                  <a:pt x="0" y="0"/>
                </a:moveTo>
                <a:lnTo>
                  <a:pt x="6719794" y="0"/>
                </a:lnTo>
                <a:lnTo>
                  <a:pt x="6719794" y="5021518"/>
                </a:lnTo>
                <a:lnTo>
                  <a:pt x="0" y="502151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4688286">
            <a:off x="-1815773" y="-3897632"/>
            <a:ext cx="6475750" cy="6287365"/>
          </a:xfrm>
          <a:custGeom>
            <a:avLst/>
            <a:gdLst/>
            <a:ahLst/>
            <a:cxnLst/>
            <a:rect r="r" b="b" t="t" l="l"/>
            <a:pathLst>
              <a:path h="6287365" w="6475750">
                <a:moveTo>
                  <a:pt x="0" y="0"/>
                </a:moveTo>
                <a:lnTo>
                  <a:pt x="6475750" y="0"/>
                </a:lnTo>
                <a:lnTo>
                  <a:pt x="6475750" y="6287365"/>
                </a:lnTo>
                <a:lnTo>
                  <a:pt x="0" y="62873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03164" y="152400"/>
            <a:ext cx="17429495" cy="2967453"/>
          </a:xfrm>
          <a:prstGeom prst="rect">
            <a:avLst/>
          </a:prstGeom>
        </p:spPr>
        <p:txBody>
          <a:bodyPr anchor="t" rtlCol="false" tIns="0" lIns="0" bIns="0" rIns="0">
            <a:spAutoFit/>
          </a:bodyPr>
          <a:lstStyle/>
          <a:p>
            <a:pPr algn="ctr">
              <a:lnSpc>
                <a:spcPts val="6044"/>
              </a:lnSpc>
            </a:pPr>
            <a:r>
              <a:rPr lang="en-US" sz="6499">
                <a:solidFill>
                  <a:srgbClr val="FD972C"/>
                </a:solidFill>
                <a:latin typeface="Ahkio"/>
                <a:ea typeface="Ahkio"/>
                <a:cs typeface="Ahkio"/>
                <a:sym typeface="Ahkio"/>
              </a:rPr>
              <a:t>Mencermati Jasa-Jasa Lainnya yang Identik dengan Jasa Konstruksi dan Objek PPh Pasal 23</a:t>
            </a:r>
          </a:p>
          <a:p>
            <a:pPr algn="ctr">
              <a:lnSpc>
                <a:spcPts val="10252"/>
              </a:lnSpc>
            </a:pPr>
          </a:p>
        </p:txBody>
      </p:sp>
      <p:sp>
        <p:nvSpPr>
          <p:cNvPr name="Freeform 5" id="5"/>
          <p:cNvSpPr/>
          <p:nvPr/>
        </p:nvSpPr>
        <p:spPr>
          <a:xfrm flipH="false" flipV="false" rot="-1153306">
            <a:off x="14197638" y="8807481"/>
            <a:ext cx="6449455" cy="2450793"/>
          </a:xfrm>
          <a:custGeom>
            <a:avLst/>
            <a:gdLst/>
            <a:ahLst/>
            <a:cxnLst/>
            <a:rect r="r" b="b" t="t" l="l"/>
            <a:pathLst>
              <a:path h="2450793" w="6449455">
                <a:moveTo>
                  <a:pt x="0" y="0"/>
                </a:moveTo>
                <a:lnTo>
                  <a:pt x="6449455" y="0"/>
                </a:lnTo>
                <a:lnTo>
                  <a:pt x="6449455" y="2450793"/>
                </a:lnTo>
                <a:lnTo>
                  <a:pt x="0" y="245079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2961785">
            <a:off x="-3333788" y="8001398"/>
            <a:ext cx="6667576" cy="4982498"/>
          </a:xfrm>
          <a:custGeom>
            <a:avLst/>
            <a:gdLst/>
            <a:ahLst/>
            <a:cxnLst/>
            <a:rect r="r" b="b" t="t" l="l"/>
            <a:pathLst>
              <a:path h="4982498" w="6667576">
                <a:moveTo>
                  <a:pt x="0" y="0"/>
                </a:moveTo>
                <a:lnTo>
                  <a:pt x="6667576" y="0"/>
                </a:lnTo>
                <a:lnTo>
                  <a:pt x="6667576" y="4982498"/>
                </a:lnTo>
                <a:lnTo>
                  <a:pt x="0" y="498249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6952885" y="-1168449"/>
            <a:ext cx="3256367" cy="3256367"/>
          </a:xfrm>
          <a:custGeom>
            <a:avLst/>
            <a:gdLst/>
            <a:ahLst/>
            <a:cxnLst/>
            <a:rect r="r" b="b" t="t" l="l"/>
            <a:pathLst>
              <a:path h="3256367" w="3256367">
                <a:moveTo>
                  <a:pt x="0" y="0"/>
                </a:moveTo>
                <a:lnTo>
                  <a:pt x="3256367" y="0"/>
                </a:lnTo>
                <a:lnTo>
                  <a:pt x="3256367" y="3256366"/>
                </a:lnTo>
                <a:lnTo>
                  <a:pt x="0" y="325636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8" id="8"/>
          <p:cNvGrpSpPr/>
          <p:nvPr/>
        </p:nvGrpSpPr>
        <p:grpSpPr>
          <a:xfrm rot="0">
            <a:off x="1028700" y="1848739"/>
            <a:ext cx="16230600" cy="7409561"/>
            <a:chOff x="0" y="0"/>
            <a:chExt cx="4274726" cy="1951489"/>
          </a:xfrm>
        </p:grpSpPr>
        <p:sp>
          <p:nvSpPr>
            <p:cNvPr name="Freeform 9" id="9"/>
            <p:cNvSpPr/>
            <p:nvPr/>
          </p:nvSpPr>
          <p:spPr>
            <a:xfrm flipH="false" flipV="false" rot="0">
              <a:off x="0" y="0"/>
              <a:ext cx="4274726" cy="1951489"/>
            </a:xfrm>
            <a:custGeom>
              <a:avLst/>
              <a:gdLst/>
              <a:ahLst/>
              <a:cxnLst/>
              <a:rect r="r" b="b" t="t" l="l"/>
              <a:pathLst>
                <a:path h="1951489" w="4274726">
                  <a:moveTo>
                    <a:pt x="24327" y="0"/>
                  </a:moveTo>
                  <a:lnTo>
                    <a:pt x="4250399" y="0"/>
                  </a:lnTo>
                  <a:cubicBezTo>
                    <a:pt x="4263834" y="0"/>
                    <a:pt x="4274726" y="10891"/>
                    <a:pt x="4274726" y="24327"/>
                  </a:cubicBezTo>
                  <a:lnTo>
                    <a:pt x="4274726" y="1927163"/>
                  </a:lnTo>
                  <a:cubicBezTo>
                    <a:pt x="4274726" y="1933615"/>
                    <a:pt x="4272163" y="1939802"/>
                    <a:pt x="4267601" y="1944364"/>
                  </a:cubicBezTo>
                  <a:cubicBezTo>
                    <a:pt x="4263039" y="1948926"/>
                    <a:pt x="4256851" y="1951489"/>
                    <a:pt x="4250399" y="1951489"/>
                  </a:cubicBezTo>
                  <a:lnTo>
                    <a:pt x="24327" y="1951489"/>
                  </a:lnTo>
                  <a:cubicBezTo>
                    <a:pt x="10891" y="1951489"/>
                    <a:pt x="0" y="1940598"/>
                    <a:pt x="0" y="1927163"/>
                  </a:cubicBezTo>
                  <a:lnTo>
                    <a:pt x="0" y="24327"/>
                  </a:lnTo>
                  <a:cubicBezTo>
                    <a:pt x="0" y="10891"/>
                    <a:pt x="10891" y="0"/>
                    <a:pt x="24327" y="0"/>
                  </a:cubicBezTo>
                  <a:close/>
                </a:path>
              </a:pathLst>
            </a:custGeom>
            <a:solidFill>
              <a:srgbClr val="B0C25D"/>
            </a:solidFill>
          </p:spPr>
        </p:sp>
        <p:sp>
          <p:nvSpPr>
            <p:cNvPr name="TextBox 10" id="10"/>
            <p:cNvSpPr txBox="true"/>
            <p:nvPr/>
          </p:nvSpPr>
          <p:spPr>
            <a:xfrm>
              <a:off x="0" y="-38100"/>
              <a:ext cx="4274726" cy="1989589"/>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28575" y="9738092"/>
            <a:ext cx="13346091" cy="559758"/>
            <a:chOff x="0" y="0"/>
            <a:chExt cx="17794788" cy="746344"/>
          </a:xfrm>
        </p:grpSpPr>
        <p:sp>
          <p:nvSpPr>
            <p:cNvPr name="Freeform 12" id="12"/>
            <p:cNvSpPr/>
            <p:nvPr/>
          </p:nvSpPr>
          <p:spPr>
            <a:xfrm flipH="false" flipV="false" rot="0">
              <a:off x="12700" y="1270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sp>
          <p:nvSpPr>
            <p:cNvPr name="Freeform 13" id="13"/>
            <p:cNvSpPr/>
            <p:nvPr/>
          </p:nvSpPr>
          <p:spPr>
            <a:xfrm flipH="false" flipV="false" rot="0">
              <a:off x="0" y="0"/>
              <a:ext cx="17794732" cy="749935"/>
            </a:xfrm>
            <a:custGeom>
              <a:avLst/>
              <a:gdLst/>
              <a:ahLst/>
              <a:cxnLst/>
              <a:rect r="r" b="b" t="t" l="l"/>
              <a:pathLst>
                <a:path h="749935" w="17794732">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name="TextBox 14" id="14"/>
            <p:cNvSpPr txBox="true"/>
            <p:nvPr/>
          </p:nvSpPr>
          <p:spPr>
            <a:xfrm>
              <a:off x="0" y="-9525"/>
              <a:ext cx="17794788" cy="755869"/>
            </a:xfrm>
            <a:prstGeom prst="rect">
              <a:avLst/>
            </a:prstGeom>
          </p:spPr>
          <p:txBody>
            <a:bodyPr anchor="ctr" rtlCol="false" tIns="50800" lIns="50800" bIns="50800" rIns="50800"/>
            <a:lstStyle/>
            <a:p>
              <a:pPr algn="l">
                <a:lnSpc>
                  <a:spcPts val="2879"/>
                </a:lnSpc>
              </a:pPr>
              <a:r>
                <a:rPr lang="en-US" sz="2400">
                  <a:solidFill>
                    <a:srgbClr val="FFFFFF"/>
                  </a:solidFill>
                  <a:latin typeface="Arimo"/>
                  <a:ea typeface="Arimo"/>
                  <a:cs typeface="Arimo"/>
                  <a:sym typeface="Arimo"/>
                </a:rPr>
                <a:t>Accounting Department - Informatics and Business Institute of Darmajaya, Lampung, Indonesia</a:t>
              </a:r>
            </a:p>
          </p:txBody>
        </p:sp>
      </p:grpSp>
      <p:sp>
        <p:nvSpPr>
          <p:cNvPr name="Freeform 15" id="15"/>
          <p:cNvSpPr/>
          <p:nvPr/>
        </p:nvSpPr>
        <p:spPr>
          <a:xfrm flipH="false" flipV="false" rot="0">
            <a:off x="13327039" y="9746250"/>
            <a:ext cx="4981432" cy="543442"/>
          </a:xfrm>
          <a:custGeom>
            <a:avLst/>
            <a:gdLst/>
            <a:ahLst/>
            <a:cxnLst/>
            <a:rect r="r" b="b" t="t" l="l"/>
            <a:pathLst>
              <a:path h="543442" w="4981432">
                <a:moveTo>
                  <a:pt x="0" y="0"/>
                </a:moveTo>
                <a:lnTo>
                  <a:pt x="4981433" y="0"/>
                </a:lnTo>
                <a:lnTo>
                  <a:pt x="4981433" y="543442"/>
                </a:lnTo>
                <a:lnTo>
                  <a:pt x="0" y="543442"/>
                </a:lnTo>
                <a:lnTo>
                  <a:pt x="0" y="0"/>
                </a:lnTo>
                <a:close/>
              </a:path>
            </a:pathLst>
          </a:custGeom>
          <a:blipFill>
            <a:blip r:embed="rId12"/>
            <a:stretch>
              <a:fillRect l="-279857" t="-1027086" r="-304792" b="-2401329"/>
            </a:stretch>
          </a:blipFill>
        </p:spPr>
      </p:sp>
      <p:sp>
        <p:nvSpPr>
          <p:cNvPr name="TextBox 16" id="16"/>
          <p:cNvSpPr txBox="true"/>
          <p:nvPr/>
        </p:nvSpPr>
        <p:spPr>
          <a:xfrm rot="0">
            <a:off x="1439282" y="2021242"/>
            <a:ext cx="15513604" cy="7098069"/>
          </a:xfrm>
          <a:prstGeom prst="rect">
            <a:avLst/>
          </a:prstGeom>
        </p:spPr>
        <p:txBody>
          <a:bodyPr anchor="t" rtlCol="false" tIns="0" lIns="0" bIns="0" rIns="0">
            <a:spAutoFit/>
          </a:bodyPr>
          <a:lstStyle/>
          <a:p>
            <a:pPr algn="l">
              <a:lnSpc>
                <a:spcPts val="5142"/>
              </a:lnSpc>
            </a:pPr>
            <a:r>
              <a:rPr lang="en-US" sz="3673">
                <a:solidFill>
                  <a:srgbClr val="000000"/>
                </a:solidFill>
                <a:latin typeface="Dekko"/>
                <a:ea typeface="Dekko"/>
                <a:cs typeface="Dekko"/>
                <a:sym typeface="Dekko"/>
              </a:rPr>
              <a:t>Berdasarkan Peraturan Menkeu No. 141/PMK.03/2015, juga disebut beberapa objek jasa lainnya yang identik dengan jasa konstruksi. Jasa-jasa tersebut adalah:</a:t>
            </a:r>
          </a:p>
          <a:p>
            <a:pPr algn="l" marL="793099" indent="-396549" lvl="1">
              <a:lnSpc>
                <a:spcPts val="5142"/>
              </a:lnSpc>
              <a:buFont typeface="Arial"/>
              <a:buChar char="•"/>
            </a:pPr>
            <a:r>
              <a:rPr lang="en-US" sz="3673">
                <a:solidFill>
                  <a:srgbClr val="000000"/>
                </a:solidFill>
                <a:latin typeface="Dekko"/>
                <a:ea typeface="Dekko"/>
                <a:cs typeface="Dekko"/>
                <a:sym typeface="Dekko"/>
              </a:rPr>
              <a:t>Jasa arsitektur,</a:t>
            </a:r>
          </a:p>
          <a:p>
            <a:pPr algn="l" marL="793099" indent="-396549" lvl="1">
              <a:lnSpc>
                <a:spcPts val="5142"/>
              </a:lnSpc>
              <a:buFont typeface="Arial"/>
              <a:buChar char="•"/>
            </a:pPr>
            <a:r>
              <a:rPr lang="en-US" sz="3673">
                <a:solidFill>
                  <a:srgbClr val="000000"/>
                </a:solidFill>
                <a:latin typeface="Dekko"/>
                <a:ea typeface="Dekko"/>
                <a:cs typeface="Dekko"/>
                <a:sym typeface="Dekko"/>
              </a:rPr>
              <a:t> Jasa perencanaan kota dan arsitektur landscape</a:t>
            </a:r>
          </a:p>
          <a:p>
            <a:pPr algn="l" marL="793099" indent="-396549" lvl="1">
              <a:lnSpc>
                <a:spcPts val="5142"/>
              </a:lnSpc>
              <a:buFont typeface="Arial"/>
              <a:buChar char="•"/>
            </a:pPr>
            <a:r>
              <a:rPr lang="en-US" sz="3673">
                <a:solidFill>
                  <a:srgbClr val="000000"/>
                </a:solidFill>
                <a:latin typeface="Dekko"/>
                <a:ea typeface="Dekko"/>
                <a:cs typeface="Dekko"/>
                <a:sym typeface="Dekko"/>
              </a:rPr>
              <a:t> Jasa perancang (design),</a:t>
            </a:r>
          </a:p>
          <a:p>
            <a:pPr algn="l" marL="793099" indent="-396549" lvl="1">
              <a:lnSpc>
                <a:spcPts val="5142"/>
              </a:lnSpc>
              <a:buFont typeface="Arial"/>
              <a:buChar char="•"/>
            </a:pPr>
            <a:r>
              <a:rPr lang="en-US" sz="3673">
                <a:solidFill>
                  <a:srgbClr val="000000"/>
                </a:solidFill>
                <a:latin typeface="Dekko"/>
                <a:ea typeface="Dekko"/>
                <a:cs typeface="Dekko"/>
                <a:sym typeface="Dekko"/>
              </a:rPr>
              <a:t>Jasa instalasi/pemasangan mesin, peralatan, listrik, telepon, air, gas, AC, dan/atau TV kabel, selain yang dilakukan oleh Wajib Pajak yang ruang lingkupnya di bidang konstruksi dan mempunyai izin dan/atau sertifikasi sebagai pengusaha konstruksi; dan</a:t>
            </a:r>
          </a:p>
          <a:p>
            <a:pPr algn="l" marL="793099" indent="-396549" lvl="1">
              <a:lnSpc>
                <a:spcPts val="5142"/>
              </a:lnSpc>
              <a:buFont typeface="Arial"/>
              <a:buChar char="•"/>
            </a:pPr>
            <a:r>
              <a:rPr lang="en-US" sz="3673">
                <a:solidFill>
                  <a:srgbClr val="000000"/>
                </a:solidFill>
                <a:latin typeface="Dekko"/>
                <a:ea typeface="Dekko"/>
                <a:cs typeface="Dekko"/>
                <a:sym typeface="Dekko"/>
              </a:rPr>
              <a:t>Jasa perawatan/perbaikan/pemeliharaan mesin, peralatan, listrik, telepon, air, gas, AC, TV kabel, dan/atau bangunan</a:t>
            </a:r>
          </a:p>
        </p:txBody>
      </p:sp>
      <p:sp>
        <p:nvSpPr>
          <p:cNvPr name="TextBox 17" id="17"/>
          <p:cNvSpPr txBox="true"/>
          <p:nvPr/>
        </p:nvSpPr>
        <p:spPr>
          <a:xfrm rot="0">
            <a:off x="14711077" y="9782425"/>
            <a:ext cx="2404878" cy="425956"/>
          </a:xfrm>
          <a:prstGeom prst="rect">
            <a:avLst/>
          </a:prstGeom>
        </p:spPr>
        <p:txBody>
          <a:bodyPr anchor="t" rtlCol="false" tIns="0" lIns="0" bIns="0" rIns="0">
            <a:spAutoFit/>
          </a:bodyPr>
          <a:lstStyle/>
          <a:p>
            <a:pPr algn="l">
              <a:lnSpc>
                <a:spcPts val="2879"/>
              </a:lnSpc>
            </a:pPr>
            <a:r>
              <a:rPr lang="en-US" b="true" sz="2400">
                <a:solidFill>
                  <a:srgbClr val="FFFFFF"/>
                </a:solidFill>
                <a:latin typeface="Roboto Bold"/>
                <a:ea typeface="Roboto Bold"/>
                <a:cs typeface="Roboto Bold"/>
                <a:sym typeface="Roboto Bold"/>
              </a:rPr>
              <a:t>darmajaya.ac.id</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BE6"/>
        </a:solidFill>
      </p:bgPr>
    </p:bg>
    <p:spTree>
      <p:nvGrpSpPr>
        <p:cNvPr id="1" name=""/>
        <p:cNvGrpSpPr/>
        <p:nvPr/>
      </p:nvGrpSpPr>
      <p:grpSpPr>
        <a:xfrm>
          <a:off x="0" y="0"/>
          <a:ext cx="0" cy="0"/>
          <a:chOff x="0" y="0"/>
          <a:chExt cx="0" cy="0"/>
        </a:xfrm>
      </p:grpSpPr>
      <p:sp>
        <p:nvSpPr>
          <p:cNvPr name="Freeform 2" id="2"/>
          <p:cNvSpPr/>
          <p:nvPr/>
        </p:nvSpPr>
        <p:spPr>
          <a:xfrm flipH="false" flipV="false" rot="0">
            <a:off x="14272762" y="-1736409"/>
            <a:ext cx="6719793" cy="5021518"/>
          </a:xfrm>
          <a:custGeom>
            <a:avLst/>
            <a:gdLst/>
            <a:ahLst/>
            <a:cxnLst/>
            <a:rect r="r" b="b" t="t" l="l"/>
            <a:pathLst>
              <a:path h="5021518" w="6719793">
                <a:moveTo>
                  <a:pt x="0" y="0"/>
                </a:moveTo>
                <a:lnTo>
                  <a:pt x="6719794" y="0"/>
                </a:lnTo>
                <a:lnTo>
                  <a:pt x="6719794" y="5021518"/>
                </a:lnTo>
                <a:lnTo>
                  <a:pt x="0" y="502151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952885" y="-1168449"/>
            <a:ext cx="3256367" cy="3256367"/>
          </a:xfrm>
          <a:custGeom>
            <a:avLst/>
            <a:gdLst/>
            <a:ahLst/>
            <a:cxnLst/>
            <a:rect r="r" b="b" t="t" l="l"/>
            <a:pathLst>
              <a:path h="3256367" w="3256367">
                <a:moveTo>
                  <a:pt x="0" y="0"/>
                </a:moveTo>
                <a:lnTo>
                  <a:pt x="3256367" y="0"/>
                </a:lnTo>
                <a:lnTo>
                  <a:pt x="3256367" y="3256366"/>
                </a:lnTo>
                <a:lnTo>
                  <a:pt x="0" y="32563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688286">
            <a:off x="-1815773" y="-3897632"/>
            <a:ext cx="6475750" cy="6287365"/>
          </a:xfrm>
          <a:custGeom>
            <a:avLst/>
            <a:gdLst/>
            <a:ahLst/>
            <a:cxnLst/>
            <a:rect r="r" b="b" t="t" l="l"/>
            <a:pathLst>
              <a:path h="6287365" w="6475750">
                <a:moveTo>
                  <a:pt x="0" y="0"/>
                </a:moveTo>
                <a:lnTo>
                  <a:pt x="6475750" y="0"/>
                </a:lnTo>
                <a:lnTo>
                  <a:pt x="6475750" y="6287365"/>
                </a:lnTo>
                <a:lnTo>
                  <a:pt x="0" y="62873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346508" y="602609"/>
            <a:ext cx="16912792" cy="2145079"/>
          </a:xfrm>
          <a:prstGeom prst="rect">
            <a:avLst/>
          </a:prstGeom>
        </p:spPr>
        <p:txBody>
          <a:bodyPr anchor="t" rtlCol="false" tIns="0" lIns="0" bIns="0" rIns="0">
            <a:spAutoFit/>
          </a:bodyPr>
          <a:lstStyle/>
          <a:p>
            <a:pPr algn="ctr">
              <a:lnSpc>
                <a:spcPts val="5865"/>
              </a:lnSpc>
            </a:pPr>
            <a:r>
              <a:rPr lang="en-US" sz="6307">
                <a:solidFill>
                  <a:srgbClr val="FD972C"/>
                </a:solidFill>
                <a:latin typeface="Ahkio"/>
                <a:ea typeface="Ahkio"/>
                <a:cs typeface="Ahkio"/>
                <a:sym typeface="Ahkio"/>
              </a:rPr>
              <a:t>Sanksi-Sanksi dalam Pajak Penghasilan (PPh) Pasal 23</a:t>
            </a:r>
          </a:p>
          <a:p>
            <a:pPr algn="ctr">
              <a:lnSpc>
                <a:spcPts val="9948"/>
              </a:lnSpc>
            </a:pPr>
          </a:p>
        </p:txBody>
      </p:sp>
      <p:sp>
        <p:nvSpPr>
          <p:cNvPr name="Freeform 6" id="6"/>
          <p:cNvSpPr/>
          <p:nvPr/>
        </p:nvSpPr>
        <p:spPr>
          <a:xfrm flipH="false" flipV="false" rot="-1153306">
            <a:off x="14197638" y="8807481"/>
            <a:ext cx="6449455" cy="2450793"/>
          </a:xfrm>
          <a:custGeom>
            <a:avLst/>
            <a:gdLst/>
            <a:ahLst/>
            <a:cxnLst/>
            <a:rect r="r" b="b" t="t" l="l"/>
            <a:pathLst>
              <a:path h="2450793" w="6449455">
                <a:moveTo>
                  <a:pt x="0" y="0"/>
                </a:moveTo>
                <a:lnTo>
                  <a:pt x="6449455" y="0"/>
                </a:lnTo>
                <a:lnTo>
                  <a:pt x="6449455" y="2450793"/>
                </a:lnTo>
                <a:lnTo>
                  <a:pt x="0" y="245079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2961785">
            <a:off x="-3333788" y="8001398"/>
            <a:ext cx="6667576" cy="4982498"/>
          </a:xfrm>
          <a:custGeom>
            <a:avLst/>
            <a:gdLst/>
            <a:ahLst/>
            <a:cxnLst/>
            <a:rect r="r" b="b" t="t" l="l"/>
            <a:pathLst>
              <a:path h="4982498" w="6667576">
                <a:moveTo>
                  <a:pt x="0" y="0"/>
                </a:moveTo>
                <a:lnTo>
                  <a:pt x="6667576" y="0"/>
                </a:lnTo>
                <a:lnTo>
                  <a:pt x="6667576" y="4982498"/>
                </a:lnTo>
                <a:lnTo>
                  <a:pt x="0" y="498249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8" id="8"/>
          <p:cNvGrpSpPr/>
          <p:nvPr/>
        </p:nvGrpSpPr>
        <p:grpSpPr>
          <a:xfrm rot="0">
            <a:off x="3491517" y="2937631"/>
            <a:ext cx="11024217" cy="1758428"/>
            <a:chOff x="0" y="0"/>
            <a:chExt cx="14698956" cy="2344571"/>
          </a:xfrm>
        </p:grpSpPr>
        <p:grpSp>
          <p:nvGrpSpPr>
            <p:cNvPr name="Group 9" id="9"/>
            <p:cNvGrpSpPr/>
            <p:nvPr/>
          </p:nvGrpSpPr>
          <p:grpSpPr>
            <a:xfrm rot="0">
              <a:off x="1286382" y="150114"/>
              <a:ext cx="13412574" cy="2044344"/>
              <a:chOff x="0" y="0"/>
              <a:chExt cx="3291197" cy="501644"/>
            </a:xfrm>
          </p:grpSpPr>
          <p:sp>
            <p:nvSpPr>
              <p:cNvPr name="Freeform 10" id="10"/>
              <p:cNvSpPr/>
              <p:nvPr/>
            </p:nvSpPr>
            <p:spPr>
              <a:xfrm flipH="false" flipV="false" rot="0">
                <a:off x="0" y="0"/>
                <a:ext cx="3291197" cy="501644"/>
              </a:xfrm>
              <a:custGeom>
                <a:avLst/>
                <a:gdLst/>
                <a:ahLst/>
                <a:cxnLst/>
                <a:rect r="r" b="b" t="t" l="l"/>
                <a:pathLst>
                  <a:path h="501644" w="3291197">
                    <a:moveTo>
                      <a:pt x="31596" y="0"/>
                    </a:moveTo>
                    <a:lnTo>
                      <a:pt x="3259600" y="0"/>
                    </a:lnTo>
                    <a:cubicBezTo>
                      <a:pt x="3277051" y="0"/>
                      <a:pt x="3291197" y="14146"/>
                      <a:pt x="3291197" y="31596"/>
                    </a:cubicBezTo>
                    <a:lnTo>
                      <a:pt x="3291197" y="470048"/>
                    </a:lnTo>
                    <a:cubicBezTo>
                      <a:pt x="3291197" y="487498"/>
                      <a:pt x="3277051" y="501644"/>
                      <a:pt x="3259600" y="501644"/>
                    </a:cubicBezTo>
                    <a:lnTo>
                      <a:pt x="31596" y="501644"/>
                    </a:lnTo>
                    <a:cubicBezTo>
                      <a:pt x="14146" y="501644"/>
                      <a:pt x="0" y="487498"/>
                      <a:pt x="0" y="470048"/>
                    </a:cubicBezTo>
                    <a:lnTo>
                      <a:pt x="0" y="31596"/>
                    </a:lnTo>
                    <a:cubicBezTo>
                      <a:pt x="0" y="14146"/>
                      <a:pt x="14146" y="0"/>
                      <a:pt x="31596" y="0"/>
                    </a:cubicBezTo>
                    <a:close/>
                  </a:path>
                </a:pathLst>
              </a:custGeom>
              <a:solidFill>
                <a:srgbClr val="FFCB8F"/>
              </a:solidFill>
            </p:spPr>
          </p:sp>
          <p:sp>
            <p:nvSpPr>
              <p:cNvPr name="TextBox 11" id="11"/>
              <p:cNvSpPr txBox="true"/>
              <p:nvPr/>
            </p:nvSpPr>
            <p:spPr>
              <a:xfrm>
                <a:off x="0" y="-38100"/>
                <a:ext cx="3291197" cy="539744"/>
              </a:xfrm>
              <a:prstGeom prst="rect">
                <a:avLst/>
              </a:prstGeom>
            </p:spPr>
            <p:txBody>
              <a:bodyPr anchor="ctr" rtlCol="false" tIns="50800" lIns="50800" bIns="50800" rIns="50800"/>
              <a:lstStyle/>
              <a:p>
                <a:pPr algn="ctr">
                  <a:lnSpc>
                    <a:spcPts val="2660"/>
                  </a:lnSpc>
                  <a:spcBef>
                    <a:spcPct val="0"/>
                  </a:spcBef>
                </a:pPr>
              </a:p>
            </p:txBody>
          </p:sp>
        </p:grpSp>
        <p:grpSp>
          <p:nvGrpSpPr>
            <p:cNvPr name="Group 12" id="12"/>
            <p:cNvGrpSpPr/>
            <p:nvPr/>
          </p:nvGrpSpPr>
          <p:grpSpPr>
            <a:xfrm rot="0">
              <a:off x="0" y="0"/>
              <a:ext cx="2572763" cy="2344571"/>
              <a:chOff x="0" y="0"/>
              <a:chExt cx="939255" cy="855948"/>
            </a:xfrm>
          </p:grpSpPr>
          <p:sp>
            <p:nvSpPr>
              <p:cNvPr name="Freeform 13" id="13"/>
              <p:cNvSpPr/>
              <p:nvPr/>
            </p:nvSpPr>
            <p:spPr>
              <a:xfrm flipH="false" flipV="false" rot="0">
                <a:off x="0" y="0"/>
                <a:ext cx="939255" cy="855948"/>
              </a:xfrm>
              <a:custGeom>
                <a:avLst/>
                <a:gdLst/>
                <a:ahLst/>
                <a:cxnLst/>
                <a:rect r="r" b="b" t="t" l="l"/>
                <a:pathLst>
                  <a:path h="855948" w="939255">
                    <a:moveTo>
                      <a:pt x="469628" y="0"/>
                    </a:moveTo>
                    <a:cubicBezTo>
                      <a:pt x="210259" y="0"/>
                      <a:pt x="0" y="191610"/>
                      <a:pt x="0" y="427974"/>
                    </a:cubicBezTo>
                    <a:cubicBezTo>
                      <a:pt x="0" y="664337"/>
                      <a:pt x="210259" y="855948"/>
                      <a:pt x="469628" y="855948"/>
                    </a:cubicBezTo>
                    <a:cubicBezTo>
                      <a:pt x="728996" y="855948"/>
                      <a:pt x="939255" y="664337"/>
                      <a:pt x="939255" y="427974"/>
                    </a:cubicBezTo>
                    <a:cubicBezTo>
                      <a:pt x="939255" y="191610"/>
                      <a:pt x="728996" y="0"/>
                      <a:pt x="469628" y="0"/>
                    </a:cubicBezTo>
                    <a:close/>
                  </a:path>
                </a:pathLst>
              </a:custGeom>
              <a:solidFill>
                <a:srgbClr val="DF8220"/>
              </a:solidFill>
            </p:spPr>
          </p:sp>
          <p:sp>
            <p:nvSpPr>
              <p:cNvPr name="TextBox 14" id="14"/>
              <p:cNvSpPr txBox="true"/>
              <p:nvPr/>
            </p:nvSpPr>
            <p:spPr>
              <a:xfrm>
                <a:off x="88055" y="42145"/>
                <a:ext cx="763145" cy="733557"/>
              </a:xfrm>
              <a:prstGeom prst="rect">
                <a:avLst/>
              </a:prstGeom>
            </p:spPr>
            <p:txBody>
              <a:bodyPr anchor="ctr" rtlCol="false" tIns="50800" lIns="50800" bIns="50800" rIns="50800"/>
              <a:lstStyle/>
              <a:p>
                <a:pPr algn="ctr">
                  <a:lnSpc>
                    <a:spcPts val="2660"/>
                  </a:lnSpc>
                </a:pPr>
              </a:p>
            </p:txBody>
          </p:sp>
        </p:grpSp>
      </p:grpSp>
      <p:sp>
        <p:nvSpPr>
          <p:cNvPr name="TextBox 15" id="15"/>
          <p:cNvSpPr txBox="true"/>
          <p:nvPr/>
        </p:nvSpPr>
        <p:spPr>
          <a:xfrm rot="0">
            <a:off x="4023919" y="3175756"/>
            <a:ext cx="1140291" cy="1439532"/>
          </a:xfrm>
          <a:prstGeom prst="rect">
            <a:avLst/>
          </a:prstGeom>
        </p:spPr>
        <p:txBody>
          <a:bodyPr anchor="t" rtlCol="false" tIns="0" lIns="0" bIns="0" rIns="0">
            <a:spAutoFit/>
          </a:bodyPr>
          <a:lstStyle/>
          <a:p>
            <a:pPr algn="ctr">
              <a:lnSpc>
                <a:spcPts val="10252"/>
              </a:lnSpc>
            </a:pPr>
            <a:r>
              <a:rPr lang="en-US" sz="11024">
                <a:solidFill>
                  <a:srgbClr val="FFFFFF"/>
                </a:solidFill>
                <a:latin typeface="Ahkio"/>
                <a:ea typeface="Ahkio"/>
                <a:cs typeface="Ahkio"/>
                <a:sym typeface="Ahkio"/>
              </a:rPr>
              <a:t>1</a:t>
            </a:r>
          </a:p>
        </p:txBody>
      </p:sp>
      <p:grpSp>
        <p:nvGrpSpPr>
          <p:cNvPr name="Group 16" id="16"/>
          <p:cNvGrpSpPr/>
          <p:nvPr/>
        </p:nvGrpSpPr>
        <p:grpSpPr>
          <a:xfrm rot="0">
            <a:off x="-28575" y="9738092"/>
            <a:ext cx="13346091" cy="559758"/>
            <a:chOff x="0" y="0"/>
            <a:chExt cx="17794788" cy="746344"/>
          </a:xfrm>
        </p:grpSpPr>
        <p:sp>
          <p:nvSpPr>
            <p:cNvPr name="Freeform 17" id="17"/>
            <p:cNvSpPr/>
            <p:nvPr/>
          </p:nvSpPr>
          <p:spPr>
            <a:xfrm flipH="false" flipV="false" rot="0">
              <a:off x="12700" y="1270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sp>
          <p:nvSpPr>
            <p:cNvPr name="Freeform 18" id="18"/>
            <p:cNvSpPr/>
            <p:nvPr/>
          </p:nvSpPr>
          <p:spPr>
            <a:xfrm flipH="false" flipV="false" rot="0">
              <a:off x="0" y="0"/>
              <a:ext cx="17794732" cy="749935"/>
            </a:xfrm>
            <a:custGeom>
              <a:avLst/>
              <a:gdLst/>
              <a:ahLst/>
              <a:cxnLst/>
              <a:rect r="r" b="b" t="t" l="l"/>
              <a:pathLst>
                <a:path h="749935" w="17794732">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name="TextBox 19" id="19"/>
            <p:cNvSpPr txBox="true"/>
            <p:nvPr/>
          </p:nvSpPr>
          <p:spPr>
            <a:xfrm>
              <a:off x="0" y="-9525"/>
              <a:ext cx="17794788" cy="755869"/>
            </a:xfrm>
            <a:prstGeom prst="rect">
              <a:avLst/>
            </a:prstGeom>
          </p:spPr>
          <p:txBody>
            <a:bodyPr anchor="ctr" rtlCol="false" tIns="50800" lIns="50800" bIns="50800" rIns="50800"/>
            <a:lstStyle/>
            <a:p>
              <a:pPr algn="l">
                <a:lnSpc>
                  <a:spcPts val="2879"/>
                </a:lnSpc>
              </a:pPr>
              <a:r>
                <a:rPr lang="en-US" sz="2400">
                  <a:solidFill>
                    <a:srgbClr val="FFFFFF"/>
                  </a:solidFill>
                  <a:latin typeface="Arimo"/>
                  <a:ea typeface="Arimo"/>
                  <a:cs typeface="Arimo"/>
                  <a:sym typeface="Arimo"/>
                </a:rPr>
                <a:t>Accounting Department - Informatics and Business Institute of Darmajaya, Lampung, Indonesia</a:t>
              </a:r>
            </a:p>
          </p:txBody>
        </p:sp>
      </p:grpSp>
      <p:sp>
        <p:nvSpPr>
          <p:cNvPr name="Freeform 20" id="20"/>
          <p:cNvSpPr/>
          <p:nvPr/>
        </p:nvSpPr>
        <p:spPr>
          <a:xfrm flipH="false" flipV="false" rot="0">
            <a:off x="13327039" y="9746250"/>
            <a:ext cx="4981432" cy="543442"/>
          </a:xfrm>
          <a:custGeom>
            <a:avLst/>
            <a:gdLst/>
            <a:ahLst/>
            <a:cxnLst/>
            <a:rect r="r" b="b" t="t" l="l"/>
            <a:pathLst>
              <a:path h="543442" w="4981432">
                <a:moveTo>
                  <a:pt x="0" y="0"/>
                </a:moveTo>
                <a:lnTo>
                  <a:pt x="4981433" y="0"/>
                </a:lnTo>
                <a:lnTo>
                  <a:pt x="4981433" y="543442"/>
                </a:lnTo>
                <a:lnTo>
                  <a:pt x="0" y="543442"/>
                </a:lnTo>
                <a:lnTo>
                  <a:pt x="0" y="0"/>
                </a:lnTo>
                <a:close/>
              </a:path>
            </a:pathLst>
          </a:custGeom>
          <a:blipFill>
            <a:blip r:embed="rId12"/>
            <a:stretch>
              <a:fillRect l="-279857" t="-1027086" r="-304792" b="-2401329"/>
            </a:stretch>
          </a:blipFill>
        </p:spPr>
      </p:sp>
      <p:sp>
        <p:nvSpPr>
          <p:cNvPr name="TextBox 21" id="21"/>
          <p:cNvSpPr txBox="true"/>
          <p:nvPr/>
        </p:nvSpPr>
        <p:spPr>
          <a:xfrm rot="0">
            <a:off x="14711077" y="9782425"/>
            <a:ext cx="2404878" cy="425956"/>
          </a:xfrm>
          <a:prstGeom prst="rect">
            <a:avLst/>
          </a:prstGeom>
        </p:spPr>
        <p:txBody>
          <a:bodyPr anchor="t" rtlCol="false" tIns="0" lIns="0" bIns="0" rIns="0">
            <a:spAutoFit/>
          </a:bodyPr>
          <a:lstStyle/>
          <a:p>
            <a:pPr algn="l">
              <a:lnSpc>
                <a:spcPts val="2879"/>
              </a:lnSpc>
            </a:pPr>
            <a:r>
              <a:rPr lang="en-US" b="true" sz="2400">
                <a:solidFill>
                  <a:srgbClr val="FFFFFF"/>
                </a:solidFill>
                <a:latin typeface="Roboto Bold"/>
                <a:ea typeface="Roboto Bold"/>
                <a:cs typeface="Roboto Bold"/>
                <a:sym typeface="Roboto Bold"/>
              </a:rPr>
              <a:t>darmajaya.ac.id</a:t>
            </a:r>
          </a:p>
        </p:txBody>
      </p:sp>
      <p:sp>
        <p:nvSpPr>
          <p:cNvPr name="TextBox 22" id="22"/>
          <p:cNvSpPr txBox="true"/>
          <p:nvPr/>
        </p:nvSpPr>
        <p:spPr>
          <a:xfrm rot="0">
            <a:off x="5846265" y="3373295"/>
            <a:ext cx="11106621" cy="1322763"/>
          </a:xfrm>
          <a:prstGeom prst="rect">
            <a:avLst/>
          </a:prstGeom>
        </p:spPr>
        <p:txBody>
          <a:bodyPr anchor="t" rtlCol="false" tIns="0" lIns="0" bIns="0" rIns="0">
            <a:spAutoFit/>
          </a:bodyPr>
          <a:lstStyle/>
          <a:p>
            <a:pPr algn="l">
              <a:lnSpc>
                <a:spcPts val="5806"/>
              </a:lnSpc>
            </a:pPr>
            <a:r>
              <a:rPr lang="en-US" sz="4147">
                <a:solidFill>
                  <a:srgbClr val="000000"/>
                </a:solidFill>
                <a:latin typeface="Dekko"/>
                <a:ea typeface="Dekko"/>
                <a:cs typeface="Dekko"/>
                <a:sym typeface="Dekko"/>
              </a:rPr>
              <a:t>Sanksi untuk Pihak Pemotong Pajak</a:t>
            </a:r>
          </a:p>
          <a:p>
            <a:pPr algn="l">
              <a:lnSpc>
                <a:spcPts val="4826"/>
              </a:lnSpc>
            </a:pPr>
          </a:p>
        </p:txBody>
      </p:sp>
      <p:grpSp>
        <p:nvGrpSpPr>
          <p:cNvPr name="Group 23" id="23"/>
          <p:cNvGrpSpPr/>
          <p:nvPr/>
        </p:nvGrpSpPr>
        <p:grpSpPr>
          <a:xfrm rot="0">
            <a:off x="3491517" y="5461122"/>
            <a:ext cx="11024217" cy="1758428"/>
            <a:chOff x="0" y="0"/>
            <a:chExt cx="14698956" cy="2344571"/>
          </a:xfrm>
        </p:grpSpPr>
        <p:grpSp>
          <p:nvGrpSpPr>
            <p:cNvPr name="Group 24" id="24"/>
            <p:cNvGrpSpPr/>
            <p:nvPr/>
          </p:nvGrpSpPr>
          <p:grpSpPr>
            <a:xfrm rot="0">
              <a:off x="1286382" y="150114"/>
              <a:ext cx="13412574" cy="2044344"/>
              <a:chOff x="0" y="0"/>
              <a:chExt cx="3291197" cy="501644"/>
            </a:xfrm>
          </p:grpSpPr>
          <p:sp>
            <p:nvSpPr>
              <p:cNvPr name="Freeform 25" id="25"/>
              <p:cNvSpPr/>
              <p:nvPr/>
            </p:nvSpPr>
            <p:spPr>
              <a:xfrm flipH="false" flipV="false" rot="0">
                <a:off x="0" y="0"/>
                <a:ext cx="3291197" cy="501644"/>
              </a:xfrm>
              <a:custGeom>
                <a:avLst/>
                <a:gdLst/>
                <a:ahLst/>
                <a:cxnLst/>
                <a:rect r="r" b="b" t="t" l="l"/>
                <a:pathLst>
                  <a:path h="501644" w="3291197">
                    <a:moveTo>
                      <a:pt x="31596" y="0"/>
                    </a:moveTo>
                    <a:lnTo>
                      <a:pt x="3259600" y="0"/>
                    </a:lnTo>
                    <a:cubicBezTo>
                      <a:pt x="3277051" y="0"/>
                      <a:pt x="3291197" y="14146"/>
                      <a:pt x="3291197" y="31596"/>
                    </a:cubicBezTo>
                    <a:lnTo>
                      <a:pt x="3291197" y="470048"/>
                    </a:lnTo>
                    <a:cubicBezTo>
                      <a:pt x="3291197" y="487498"/>
                      <a:pt x="3277051" y="501644"/>
                      <a:pt x="3259600" y="501644"/>
                    </a:cubicBezTo>
                    <a:lnTo>
                      <a:pt x="31596" y="501644"/>
                    </a:lnTo>
                    <a:cubicBezTo>
                      <a:pt x="14146" y="501644"/>
                      <a:pt x="0" y="487498"/>
                      <a:pt x="0" y="470048"/>
                    </a:cubicBezTo>
                    <a:lnTo>
                      <a:pt x="0" y="31596"/>
                    </a:lnTo>
                    <a:cubicBezTo>
                      <a:pt x="0" y="14146"/>
                      <a:pt x="14146" y="0"/>
                      <a:pt x="31596" y="0"/>
                    </a:cubicBezTo>
                    <a:close/>
                  </a:path>
                </a:pathLst>
              </a:custGeom>
              <a:solidFill>
                <a:srgbClr val="FFCB8F"/>
              </a:solidFill>
            </p:spPr>
          </p:sp>
          <p:sp>
            <p:nvSpPr>
              <p:cNvPr name="TextBox 26" id="26"/>
              <p:cNvSpPr txBox="true"/>
              <p:nvPr/>
            </p:nvSpPr>
            <p:spPr>
              <a:xfrm>
                <a:off x="0" y="-38100"/>
                <a:ext cx="3291197" cy="539744"/>
              </a:xfrm>
              <a:prstGeom prst="rect">
                <a:avLst/>
              </a:prstGeom>
            </p:spPr>
            <p:txBody>
              <a:bodyPr anchor="ctr" rtlCol="false" tIns="50800" lIns="50800" bIns="50800" rIns="50800"/>
              <a:lstStyle/>
              <a:p>
                <a:pPr algn="ctr">
                  <a:lnSpc>
                    <a:spcPts val="2660"/>
                  </a:lnSpc>
                  <a:spcBef>
                    <a:spcPct val="0"/>
                  </a:spcBef>
                </a:pPr>
              </a:p>
            </p:txBody>
          </p:sp>
        </p:grpSp>
        <p:grpSp>
          <p:nvGrpSpPr>
            <p:cNvPr name="Group 27" id="27"/>
            <p:cNvGrpSpPr/>
            <p:nvPr/>
          </p:nvGrpSpPr>
          <p:grpSpPr>
            <a:xfrm rot="0">
              <a:off x="0" y="0"/>
              <a:ext cx="2572763" cy="2344571"/>
              <a:chOff x="0" y="0"/>
              <a:chExt cx="939255" cy="855948"/>
            </a:xfrm>
          </p:grpSpPr>
          <p:sp>
            <p:nvSpPr>
              <p:cNvPr name="Freeform 28" id="28"/>
              <p:cNvSpPr/>
              <p:nvPr/>
            </p:nvSpPr>
            <p:spPr>
              <a:xfrm flipH="false" flipV="false" rot="0">
                <a:off x="0" y="0"/>
                <a:ext cx="939255" cy="855948"/>
              </a:xfrm>
              <a:custGeom>
                <a:avLst/>
                <a:gdLst/>
                <a:ahLst/>
                <a:cxnLst/>
                <a:rect r="r" b="b" t="t" l="l"/>
                <a:pathLst>
                  <a:path h="855948" w="939255">
                    <a:moveTo>
                      <a:pt x="469628" y="0"/>
                    </a:moveTo>
                    <a:cubicBezTo>
                      <a:pt x="210259" y="0"/>
                      <a:pt x="0" y="191610"/>
                      <a:pt x="0" y="427974"/>
                    </a:cubicBezTo>
                    <a:cubicBezTo>
                      <a:pt x="0" y="664337"/>
                      <a:pt x="210259" y="855948"/>
                      <a:pt x="469628" y="855948"/>
                    </a:cubicBezTo>
                    <a:cubicBezTo>
                      <a:pt x="728996" y="855948"/>
                      <a:pt x="939255" y="664337"/>
                      <a:pt x="939255" y="427974"/>
                    </a:cubicBezTo>
                    <a:cubicBezTo>
                      <a:pt x="939255" y="191610"/>
                      <a:pt x="728996" y="0"/>
                      <a:pt x="469628" y="0"/>
                    </a:cubicBezTo>
                    <a:close/>
                  </a:path>
                </a:pathLst>
              </a:custGeom>
              <a:solidFill>
                <a:srgbClr val="DF8220"/>
              </a:solidFill>
            </p:spPr>
          </p:sp>
          <p:sp>
            <p:nvSpPr>
              <p:cNvPr name="TextBox 29" id="29"/>
              <p:cNvSpPr txBox="true"/>
              <p:nvPr/>
            </p:nvSpPr>
            <p:spPr>
              <a:xfrm>
                <a:off x="88055" y="42145"/>
                <a:ext cx="763145" cy="733557"/>
              </a:xfrm>
              <a:prstGeom prst="rect">
                <a:avLst/>
              </a:prstGeom>
            </p:spPr>
            <p:txBody>
              <a:bodyPr anchor="ctr" rtlCol="false" tIns="50800" lIns="50800" bIns="50800" rIns="50800"/>
              <a:lstStyle/>
              <a:p>
                <a:pPr algn="ctr">
                  <a:lnSpc>
                    <a:spcPts val="2660"/>
                  </a:lnSpc>
                </a:pPr>
              </a:p>
            </p:txBody>
          </p:sp>
        </p:grpSp>
      </p:grpSp>
      <p:sp>
        <p:nvSpPr>
          <p:cNvPr name="TextBox 30" id="30"/>
          <p:cNvSpPr txBox="true"/>
          <p:nvPr/>
        </p:nvSpPr>
        <p:spPr>
          <a:xfrm rot="0">
            <a:off x="4023919" y="5699247"/>
            <a:ext cx="1140291" cy="1439532"/>
          </a:xfrm>
          <a:prstGeom prst="rect">
            <a:avLst/>
          </a:prstGeom>
        </p:spPr>
        <p:txBody>
          <a:bodyPr anchor="t" rtlCol="false" tIns="0" lIns="0" bIns="0" rIns="0">
            <a:spAutoFit/>
          </a:bodyPr>
          <a:lstStyle/>
          <a:p>
            <a:pPr algn="ctr">
              <a:lnSpc>
                <a:spcPts val="10252"/>
              </a:lnSpc>
            </a:pPr>
            <a:r>
              <a:rPr lang="en-US" sz="11024">
                <a:solidFill>
                  <a:srgbClr val="FFFFFF"/>
                </a:solidFill>
                <a:latin typeface="Ahkio"/>
                <a:ea typeface="Ahkio"/>
                <a:cs typeface="Ahkio"/>
                <a:sym typeface="Ahkio"/>
              </a:rPr>
              <a:t>2</a:t>
            </a:r>
          </a:p>
        </p:txBody>
      </p:sp>
      <p:sp>
        <p:nvSpPr>
          <p:cNvPr name="TextBox 31" id="31"/>
          <p:cNvSpPr txBox="true"/>
          <p:nvPr/>
        </p:nvSpPr>
        <p:spPr>
          <a:xfrm rot="0">
            <a:off x="926924" y="2000064"/>
            <a:ext cx="16025961" cy="747623"/>
          </a:xfrm>
          <a:prstGeom prst="rect">
            <a:avLst/>
          </a:prstGeom>
        </p:spPr>
        <p:txBody>
          <a:bodyPr anchor="t" rtlCol="false" tIns="0" lIns="0" bIns="0" rIns="0">
            <a:spAutoFit/>
          </a:bodyPr>
          <a:lstStyle/>
          <a:p>
            <a:pPr algn="ctr">
              <a:lnSpc>
                <a:spcPts val="6042"/>
              </a:lnSpc>
              <a:spcBef>
                <a:spcPct val="0"/>
              </a:spcBef>
            </a:pPr>
            <a:r>
              <a:rPr lang="en-US" sz="4316">
                <a:solidFill>
                  <a:srgbClr val="000000"/>
                </a:solidFill>
                <a:latin typeface="Arimo"/>
                <a:ea typeface="Arimo"/>
                <a:cs typeface="Arimo"/>
                <a:sym typeface="Arimo"/>
              </a:rPr>
              <a:t>sanksi pajak yang berlaku berdasarkan peraturan yang ada, yaitu:</a:t>
            </a:r>
          </a:p>
        </p:txBody>
      </p:sp>
      <p:sp>
        <p:nvSpPr>
          <p:cNvPr name="TextBox 32" id="32"/>
          <p:cNvSpPr txBox="true"/>
          <p:nvPr/>
        </p:nvSpPr>
        <p:spPr>
          <a:xfrm rot="0">
            <a:off x="5456467" y="5896787"/>
            <a:ext cx="11106621" cy="1322763"/>
          </a:xfrm>
          <a:prstGeom prst="rect">
            <a:avLst/>
          </a:prstGeom>
        </p:spPr>
        <p:txBody>
          <a:bodyPr anchor="t" rtlCol="false" tIns="0" lIns="0" bIns="0" rIns="0">
            <a:spAutoFit/>
          </a:bodyPr>
          <a:lstStyle/>
          <a:p>
            <a:pPr algn="l">
              <a:lnSpc>
                <a:spcPts val="5806"/>
              </a:lnSpc>
            </a:pPr>
            <a:r>
              <a:rPr lang="en-US" sz="4147">
                <a:solidFill>
                  <a:srgbClr val="000000"/>
                </a:solidFill>
                <a:latin typeface="Dekko"/>
                <a:ea typeface="Dekko"/>
                <a:cs typeface="Dekko"/>
                <a:sym typeface="Dekko"/>
              </a:rPr>
              <a:t>Sanksi untuk Pihak yang Dipotong Pajaknya</a:t>
            </a:r>
          </a:p>
          <a:p>
            <a:pPr algn="l">
              <a:lnSpc>
                <a:spcPts val="4826"/>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BE6"/>
        </a:solidFill>
      </p:bgPr>
    </p:bg>
    <p:spTree>
      <p:nvGrpSpPr>
        <p:cNvPr id="1" name=""/>
        <p:cNvGrpSpPr/>
        <p:nvPr/>
      </p:nvGrpSpPr>
      <p:grpSpPr>
        <a:xfrm>
          <a:off x="0" y="0"/>
          <a:ext cx="0" cy="0"/>
          <a:chOff x="0" y="0"/>
          <a:chExt cx="0" cy="0"/>
        </a:xfrm>
      </p:grpSpPr>
      <p:sp>
        <p:nvSpPr>
          <p:cNvPr name="Freeform 2" id="2"/>
          <p:cNvSpPr/>
          <p:nvPr/>
        </p:nvSpPr>
        <p:spPr>
          <a:xfrm flipH="false" flipV="false" rot="0">
            <a:off x="14272762" y="-1736409"/>
            <a:ext cx="6719793" cy="5021518"/>
          </a:xfrm>
          <a:custGeom>
            <a:avLst/>
            <a:gdLst/>
            <a:ahLst/>
            <a:cxnLst/>
            <a:rect r="r" b="b" t="t" l="l"/>
            <a:pathLst>
              <a:path h="5021518" w="6719793">
                <a:moveTo>
                  <a:pt x="0" y="0"/>
                </a:moveTo>
                <a:lnTo>
                  <a:pt x="6719794" y="0"/>
                </a:lnTo>
                <a:lnTo>
                  <a:pt x="6719794" y="5021518"/>
                </a:lnTo>
                <a:lnTo>
                  <a:pt x="0" y="502151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952885" y="-1168449"/>
            <a:ext cx="3256367" cy="3256367"/>
          </a:xfrm>
          <a:custGeom>
            <a:avLst/>
            <a:gdLst/>
            <a:ahLst/>
            <a:cxnLst/>
            <a:rect r="r" b="b" t="t" l="l"/>
            <a:pathLst>
              <a:path h="3256367" w="3256367">
                <a:moveTo>
                  <a:pt x="0" y="0"/>
                </a:moveTo>
                <a:lnTo>
                  <a:pt x="3256367" y="0"/>
                </a:lnTo>
                <a:lnTo>
                  <a:pt x="3256367" y="3256366"/>
                </a:lnTo>
                <a:lnTo>
                  <a:pt x="0" y="32563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688286">
            <a:off x="-1815773" y="-3897632"/>
            <a:ext cx="6475750" cy="6287365"/>
          </a:xfrm>
          <a:custGeom>
            <a:avLst/>
            <a:gdLst/>
            <a:ahLst/>
            <a:cxnLst/>
            <a:rect r="r" b="b" t="t" l="l"/>
            <a:pathLst>
              <a:path h="6287365" w="6475750">
                <a:moveTo>
                  <a:pt x="0" y="0"/>
                </a:moveTo>
                <a:lnTo>
                  <a:pt x="6475750" y="0"/>
                </a:lnTo>
                <a:lnTo>
                  <a:pt x="6475750" y="6287365"/>
                </a:lnTo>
                <a:lnTo>
                  <a:pt x="0" y="62873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1028700" y="306647"/>
            <a:ext cx="15503707" cy="2754331"/>
          </a:xfrm>
          <a:prstGeom prst="rect">
            <a:avLst/>
          </a:prstGeom>
        </p:spPr>
        <p:txBody>
          <a:bodyPr anchor="t" rtlCol="false" tIns="0" lIns="0" bIns="0" rIns="0">
            <a:spAutoFit/>
          </a:bodyPr>
          <a:lstStyle/>
          <a:p>
            <a:pPr algn="ctr">
              <a:lnSpc>
                <a:spcPts val="5493"/>
              </a:lnSpc>
            </a:pPr>
            <a:r>
              <a:rPr lang="en-US" sz="5907">
                <a:solidFill>
                  <a:srgbClr val="FD972C"/>
                </a:solidFill>
                <a:latin typeface="Ahkio"/>
                <a:ea typeface="Ahkio"/>
                <a:cs typeface="Ahkio"/>
                <a:sym typeface="Ahkio"/>
              </a:rPr>
              <a:t>Perencanaan Pajak dalam Konteks PPh Potong Pungut (PPh 23)</a:t>
            </a:r>
          </a:p>
          <a:p>
            <a:pPr algn="ctr">
              <a:lnSpc>
                <a:spcPts val="9576"/>
              </a:lnSpc>
            </a:pPr>
          </a:p>
        </p:txBody>
      </p:sp>
      <p:sp>
        <p:nvSpPr>
          <p:cNvPr name="Freeform 6" id="6"/>
          <p:cNvSpPr/>
          <p:nvPr/>
        </p:nvSpPr>
        <p:spPr>
          <a:xfrm flipH="false" flipV="false" rot="-1153306">
            <a:off x="14197638" y="8807481"/>
            <a:ext cx="6449455" cy="2450793"/>
          </a:xfrm>
          <a:custGeom>
            <a:avLst/>
            <a:gdLst/>
            <a:ahLst/>
            <a:cxnLst/>
            <a:rect r="r" b="b" t="t" l="l"/>
            <a:pathLst>
              <a:path h="2450793" w="6449455">
                <a:moveTo>
                  <a:pt x="0" y="0"/>
                </a:moveTo>
                <a:lnTo>
                  <a:pt x="6449455" y="0"/>
                </a:lnTo>
                <a:lnTo>
                  <a:pt x="6449455" y="2450793"/>
                </a:lnTo>
                <a:lnTo>
                  <a:pt x="0" y="245079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2961785">
            <a:off x="-3333788" y="8001398"/>
            <a:ext cx="6667576" cy="4982498"/>
          </a:xfrm>
          <a:custGeom>
            <a:avLst/>
            <a:gdLst/>
            <a:ahLst/>
            <a:cxnLst/>
            <a:rect r="r" b="b" t="t" l="l"/>
            <a:pathLst>
              <a:path h="4982498" w="6667576">
                <a:moveTo>
                  <a:pt x="0" y="0"/>
                </a:moveTo>
                <a:lnTo>
                  <a:pt x="6667576" y="0"/>
                </a:lnTo>
                <a:lnTo>
                  <a:pt x="6667576" y="4982498"/>
                </a:lnTo>
                <a:lnTo>
                  <a:pt x="0" y="498249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8" id="8"/>
          <p:cNvGrpSpPr/>
          <p:nvPr/>
        </p:nvGrpSpPr>
        <p:grpSpPr>
          <a:xfrm rot="0">
            <a:off x="-28575" y="9738092"/>
            <a:ext cx="13346091" cy="559758"/>
            <a:chOff x="0" y="0"/>
            <a:chExt cx="17794788" cy="746344"/>
          </a:xfrm>
        </p:grpSpPr>
        <p:sp>
          <p:nvSpPr>
            <p:cNvPr name="Freeform 9" id="9"/>
            <p:cNvSpPr/>
            <p:nvPr/>
          </p:nvSpPr>
          <p:spPr>
            <a:xfrm flipH="false" flipV="false" rot="0">
              <a:off x="12700" y="1270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sp>
          <p:nvSpPr>
            <p:cNvPr name="Freeform 10" id="10"/>
            <p:cNvSpPr/>
            <p:nvPr/>
          </p:nvSpPr>
          <p:spPr>
            <a:xfrm flipH="false" flipV="false" rot="0">
              <a:off x="0" y="0"/>
              <a:ext cx="17794732" cy="749935"/>
            </a:xfrm>
            <a:custGeom>
              <a:avLst/>
              <a:gdLst/>
              <a:ahLst/>
              <a:cxnLst/>
              <a:rect r="r" b="b" t="t" l="l"/>
              <a:pathLst>
                <a:path h="749935" w="17794732">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name="TextBox 11" id="11"/>
            <p:cNvSpPr txBox="true"/>
            <p:nvPr/>
          </p:nvSpPr>
          <p:spPr>
            <a:xfrm>
              <a:off x="0" y="-9525"/>
              <a:ext cx="17794788" cy="755869"/>
            </a:xfrm>
            <a:prstGeom prst="rect">
              <a:avLst/>
            </a:prstGeom>
          </p:spPr>
          <p:txBody>
            <a:bodyPr anchor="ctr" rtlCol="false" tIns="50800" lIns="50800" bIns="50800" rIns="50800"/>
            <a:lstStyle/>
            <a:p>
              <a:pPr algn="l">
                <a:lnSpc>
                  <a:spcPts val="2879"/>
                </a:lnSpc>
              </a:pPr>
              <a:r>
                <a:rPr lang="en-US" sz="2400">
                  <a:solidFill>
                    <a:srgbClr val="FFFFFF"/>
                  </a:solidFill>
                  <a:latin typeface="Arimo"/>
                  <a:ea typeface="Arimo"/>
                  <a:cs typeface="Arimo"/>
                  <a:sym typeface="Arimo"/>
                </a:rPr>
                <a:t>Accounting Department - Informatics and Business Institute of Darmajaya, Lampung, Indonesia</a:t>
              </a:r>
            </a:p>
          </p:txBody>
        </p:sp>
      </p:grpSp>
      <p:sp>
        <p:nvSpPr>
          <p:cNvPr name="Freeform 12" id="12"/>
          <p:cNvSpPr/>
          <p:nvPr/>
        </p:nvSpPr>
        <p:spPr>
          <a:xfrm flipH="false" flipV="false" rot="0">
            <a:off x="13327039" y="9746250"/>
            <a:ext cx="4981432" cy="543442"/>
          </a:xfrm>
          <a:custGeom>
            <a:avLst/>
            <a:gdLst/>
            <a:ahLst/>
            <a:cxnLst/>
            <a:rect r="r" b="b" t="t" l="l"/>
            <a:pathLst>
              <a:path h="543442" w="4981432">
                <a:moveTo>
                  <a:pt x="0" y="0"/>
                </a:moveTo>
                <a:lnTo>
                  <a:pt x="4981433" y="0"/>
                </a:lnTo>
                <a:lnTo>
                  <a:pt x="4981433" y="543442"/>
                </a:lnTo>
                <a:lnTo>
                  <a:pt x="0" y="543442"/>
                </a:lnTo>
                <a:lnTo>
                  <a:pt x="0" y="0"/>
                </a:lnTo>
                <a:close/>
              </a:path>
            </a:pathLst>
          </a:custGeom>
          <a:blipFill>
            <a:blip r:embed="rId12"/>
            <a:stretch>
              <a:fillRect l="-279857" t="-1027086" r="-304792" b="-2401329"/>
            </a:stretch>
          </a:blipFill>
        </p:spPr>
      </p:sp>
      <p:sp>
        <p:nvSpPr>
          <p:cNvPr name="TextBox 13" id="13"/>
          <p:cNvSpPr txBox="true"/>
          <p:nvPr/>
        </p:nvSpPr>
        <p:spPr>
          <a:xfrm rot="0">
            <a:off x="14711077" y="9782425"/>
            <a:ext cx="2404878" cy="425956"/>
          </a:xfrm>
          <a:prstGeom prst="rect">
            <a:avLst/>
          </a:prstGeom>
        </p:spPr>
        <p:txBody>
          <a:bodyPr anchor="t" rtlCol="false" tIns="0" lIns="0" bIns="0" rIns="0">
            <a:spAutoFit/>
          </a:bodyPr>
          <a:lstStyle/>
          <a:p>
            <a:pPr algn="l">
              <a:lnSpc>
                <a:spcPts val="2879"/>
              </a:lnSpc>
            </a:pPr>
            <a:r>
              <a:rPr lang="en-US" b="true" sz="2400">
                <a:solidFill>
                  <a:srgbClr val="FFFFFF"/>
                </a:solidFill>
                <a:latin typeface="Roboto Bold"/>
                <a:ea typeface="Roboto Bold"/>
                <a:cs typeface="Roboto Bold"/>
                <a:sym typeface="Roboto Bold"/>
              </a:rPr>
              <a:t>darmajaya.ac.id</a:t>
            </a:r>
          </a:p>
        </p:txBody>
      </p:sp>
      <p:grpSp>
        <p:nvGrpSpPr>
          <p:cNvPr name="Group 14" id="14"/>
          <p:cNvGrpSpPr/>
          <p:nvPr/>
        </p:nvGrpSpPr>
        <p:grpSpPr>
          <a:xfrm rot="0">
            <a:off x="1887626" y="2765379"/>
            <a:ext cx="6553167" cy="6045936"/>
            <a:chOff x="0" y="0"/>
            <a:chExt cx="1478150" cy="1363737"/>
          </a:xfrm>
        </p:grpSpPr>
        <p:sp>
          <p:nvSpPr>
            <p:cNvPr name="Freeform 15" id="15"/>
            <p:cNvSpPr/>
            <p:nvPr/>
          </p:nvSpPr>
          <p:spPr>
            <a:xfrm flipH="false" flipV="false" rot="0">
              <a:off x="0" y="0"/>
              <a:ext cx="1478150" cy="1363737"/>
            </a:xfrm>
            <a:custGeom>
              <a:avLst/>
              <a:gdLst/>
              <a:ahLst/>
              <a:cxnLst/>
              <a:rect r="r" b="b" t="t" l="l"/>
              <a:pathLst>
                <a:path h="1363737" w="1478150">
                  <a:moveTo>
                    <a:pt x="60251" y="0"/>
                  </a:moveTo>
                  <a:lnTo>
                    <a:pt x="1417898" y="0"/>
                  </a:lnTo>
                  <a:cubicBezTo>
                    <a:pt x="1451174" y="0"/>
                    <a:pt x="1478150" y="26975"/>
                    <a:pt x="1478150" y="60251"/>
                  </a:cubicBezTo>
                  <a:lnTo>
                    <a:pt x="1478150" y="1303486"/>
                  </a:lnTo>
                  <a:cubicBezTo>
                    <a:pt x="1478150" y="1336762"/>
                    <a:pt x="1451174" y="1363737"/>
                    <a:pt x="1417898" y="1363737"/>
                  </a:cubicBezTo>
                  <a:lnTo>
                    <a:pt x="60251" y="1363737"/>
                  </a:lnTo>
                  <a:cubicBezTo>
                    <a:pt x="44272" y="1363737"/>
                    <a:pt x="28947" y="1357389"/>
                    <a:pt x="17647" y="1346090"/>
                  </a:cubicBezTo>
                  <a:cubicBezTo>
                    <a:pt x="6348" y="1334791"/>
                    <a:pt x="0" y="1319465"/>
                    <a:pt x="0" y="1303486"/>
                  </a:cubicBezTo>
                  <a:lnTo>
                    <a:pt x="0" y="60251"/>
                  </a:lnTo>
                  <a:cubicBezTo>
                    <a:pt x="0" y="26975"/>
                    <a:pt x="26975" y="0"/>
                    <a:pt x="60251" y="0"/>
                  </a:cubicBezTo>
                  <a:close/>
                </a:path>
              </a:pathLst>
            </a:custGeom>
            <a:solidFill>
              <a:srgbClr val="FFC06D"/>
            </a:solidFill>
          </p:spPr>
        </p:sp>
        <p:sp>
          <p:nvSpPr>
            <p:cNvPr name="TextBox 16" id="16"/>
            <p:cNvSpPr txBox="true"/>
            <p:nvPr/>
          </p:nvSpPr>
          <p:spPr>
            <a:xfrm>
              <a:off x="0" y="-38100"/>
              <a:ext cx="1478150" cy="1401837"/>
            </a:xfrm>
            <a:prstGeom prst="rect">
              <a:avLst/>
            </a:prstGeom>
          </p:spPr>
          <p:txBody>
            <a:bodyPr anchor="ctr" rtlCol="false" tIns="50800" lIns="50800" bIns="50800" rIns="50800"/>
            <a:lstStyle/>
            <a:p>
              <a:pPr algn="ctr">
                <a:lnSpc>
                  <a:spcPts val="2659"/>
                </a:lnSpc>
                <a:spcBef>
                  <a:spcPct val="0"/>
                </a:spcBef>
              </a:pPr>
            </a:p>
          </p:txBody>
        </p:sp>
      </p:grpSp>
      <p:grpSp>
        <p:nvGrpSpPr>
          <p:cNvPr name="Group 17" id="17"/>
          <p:cNvGrpSpPr/>
          <p:nvPr/>
        </p:nvGrpSpPr>
        <p:grpSpPr>
          <a:xfrm rot="0">
            <a:off x="9771010" y="2765379"/>
            <a:ext cx="6553167" cy="6045936"/>
            <a:chOff x="0" y="0"/>
            <a:chExt cx="1478150" cy="1363737"/>
          </a:xfrm>
        </p:grpSpPr>
        <p:sp>
          <p:nvSpPr>
            <p:cNvPr name="Freeform 18" id="18"/>
            <p:cNvSpPr/>
            <p:nvPr/>
          </p:nvSpPr>
          <p:spPr>
            <a:xfrm flipH="false" flipV="false" rot="0">
              <a:off x="0" y="0"/>
              <a:ext cx="1478150" cy="1363737"/>
            </a:xfrm>
            <a:custGeom>
              <a:avLst/>
              <a:gdLst/>
              <a:ahLst/>
              <a:cxnLst/>
              <a:rect r="r" b="b" t="t" l="l"/>
              <a:pathLst>
                <a:path h="1363737" w="1478150">
                  <a:moveTo>
                    <a:pt x="60251" y="0"/>
                  </a:moveTo>
                  <a:lnTo>
                    <a:pt x="1417898" y="0"/>
                  </a:lnTo>
                  <a:cubicBezTo>
                    <a:pt x="1451174" y="0"/>
                    <a:pt x="1478150" y="26975"/>
                    <a:pt x="1478150" y="60251"/>
                  </a:cubicBezTo>
                  <a:lnTo>
                    <a:pt x="1478150" y="1303486"/>
                  </a:lnTo>
                  <a:cubicBezTo>
                    <a:pt x="1478150" y="1336762"/>
                    <a:pt x="1451174" y="1363737"/>
                    <a:pt x="1417898" y="1363737"/>
                  </a:cubicBezTo>
                  <a:lnTo>
                    <a:pt x="60251" y="1363737"/>
                  </a:lnTo>
                  <a:cubicBezTo>
                    <a:pt x="44272" y="1363737"/>
                    <a:pt x="28947" y="1357389"/>
                    <a:pt x="17647" y="1346090"/>
                  </a:cubicBezTo>
                  <a:cubicBezTo>
                    <a:pt x="6348" y="1334791"/>
                    <a:pt x="0" y="1319465"/>
                    <a:pt x="0" y="1303486"/>
                  </a:cubicBezTo>
                  <a:lnTo>
                    <a:pt x="0" y="60251"/>
                  </a:lnTo>
                  <a:cubicBezTo>
                    <a:pt x="0" y="26975"/>
                    <a:pt x="26975" y="0"/>
                    <a:pt x="60251" y="0"/>
                  </a:cubicBezTo>
                  <a:close/>
                </a:path>
              </a:pathLst>
            </a:custGeom>
            <a:solidFill>
              <a:srgbClr val="FFC06D"/>
            </a:solidFill>
          </p:spPr>
        </p:sp>
        <p:sp>
          <p:nvSpPr>
            <p:cNvPr name="TextBox 19" id="19"/>
            <p:cNvSpPr txBox="true"/>
            <p:nvPr/>
          </p:nvSpPr>
          <p:spPr>
            <a:xfrm>
              <a:off x="0" y="-38100"/>
              <a:ext cx="1478150" cy="1401837"/>
            </a:xfrm>
            <a:prstGeom prst="rect">
              <a:avLst/>
            </a:prstGeom>
          </p:spPr>
          <p:txBody>
            <a:bodyPr anchor="ctr" rtlCol="false" tIns="50800" lIns="50800" bIns="50800" rIns="50800"/>
            <a:lstStyle/>
            <a:p>
              <a:pPr algn="ctr">
                <a:lnSpc>
                  <a:spcPts val="2659"/>
                </a:lnSpc>
                <a:spcBef>
                  <a:spcPct val="0"/>
                </a:spcBef>
              </a:pPr>
            </a:p>
          </p:txBody>
        </p:sp>
      </p:grpSp>
      <p:sp>
        <p:nvSpPr>
          <p:cNvPr name="TextBox 20" id="20"/>
          <p:cNvSpPr txBox="true"/>
          <p:nvPr/>
        </p:nvSpPr>
        <p:spPr>
          <a:xfrm rot="0">
            <a:off x="2057468" y="3227959"/>
            <a:ext cx="6151495" cy="5084220"/>
          </a:xfrm>
          <a:prstGeom prst="rect">
            <a:avLst/>
          </a:prstGeom>
        </p:spPr>
        <p:txBody>
          <a:bodyPr anchor="t" rtlCol="false" tIns="0" lIns="0" bIns="0" rIns="0">
            <a:spAutoFit/>
          </a:bodyPr>
          <a:lstStyle/>
          <a:p>
            <a:pPr algn="just">
              <a:lnSpc>
                <a:spcPts val="4484"/>
              </a:lnSpc>
            </a:pPr>
            <a:r>
              <a:rPr lang="en-US" sz="3203">
                <a:solidFill>
                  <a:srgbClr val="000000"/>
                </a:solidFill>
                <a:latin typeface="Dekko"/>
                <a:ea typeface="Dekko"/>
                <a:cs typeface="Dekko"/>
                <a:sym typeface="Dekko"/>
              </a:rPr>
              <a:t>Perencanaan pajak dalam konteks PPh Potong Pungut (Withholding Tax) adalah strategi yang digunakan oleh perusahaan untuk memaksimalkan efisiensi pajak, baik sebagai pihak pemotong/pemungut pajak (wajib potong) maupun sebagai pihak yang dipotong pajaknya (wajib bayar pajak). </a:t>
            </a:r>
          </a:p>
        </p:txBody>
      </p:sp>
      <p:sp>
        <p:nvSpPr>
          <p:cNvPr name="TextBox 21" id="21"/>
          <p:cNvSpPr txBox="true"/>
          <p:nvPr/>
        </p:nvSpPr>
        <p:spPr>
          <a:xfrm rot="0">
            <a:off x="9971847" y="3003828"/>
            <a:ext cx="6151495" cy="5651823"/>
          </a:xfrm>
          <a:prstGeom prst="rect">
            <a:avLst/>
          </a:prstGeom>
        </p:spPr>
        <p:txBody>
          <a:bodyPr anchor="t" rtlCol="false" tIns="0" lIns="0" bIns="0" rIns="0">
            <a:spAutoFit/>
          </a:bodyPr>
          <a:lstStyle/>
          <a:p>
            <a:pPr algn="just">
              <a:lnSpc>
                <a:spcPts val="4484"/>
              </a:lnSpc>
            </a:pPr>
            <a:r>
              <a:rPr lang="en-US" sz="3203">
                <a:solidFill>
                  <a:srgbClr val="000000"/>
                </a:solidFill>
                <a:latin typeface="Dekko"/>
                <a:ea typeface="Dekko"/>
                <a:cs typeface="Dekko"/>
                <a:sym typeface="Dekko"/>
              </a:rPr>
              <a:t>perencanaan pajak perlu memperhatikan kedua sisi tersebut agar dapat mengoptimalkan kewajiban pajak yang timbul serta menghindari sanksi atau kelebihan pembayaran pajak. Dari sisi sebagai wajib potong, perusahaan memiliki kewajiban untuk memotong pajak pada saat melakukan pembayaran kepada pihak lain.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BE6"/>
        </a:solidFill>
      </p:bgPr>
    </p:bg>
    <p:spTree>
      <p:nvGrpSpPr>
        <p:cNvPr id="1" name=""/>
        <p:cNvGrpSpPr/>
        <p:nvPr/>
      </p:nvGrpSpPr>
      <p:grpSpPr>
        <a:xfrm>
          <a:off x="0" y="0"/>
          <a:ext cx="0" cy="0"/>
          <a:chOff x="0" y="0"/>
          <a:chExt cx="0" cy="0"/>
        </a:xfrm>
      </p:grpSpPr>
      <p:sp>
        <p:nvSpPr>
          <p:cNvPr name="Freeform 2" id="2"/>
          <p:cNvSpPr/>
          <p:nvPr/>
        </p:nvSpPr>
        <p:spPr>
          <a:xfrm flipH="false" flipV="false" rot="0">
            <a:off x="14272762" y="-1736409"/>
            <a:ext cx="6719793" cy="5021518"/>
          </a:xfrm>
          <a:custGeom>
            <a:avLst/>
            <a:gdLst/>
            <a:ahLst/>
            <a:cxnLst/>
            <a:rect r="r" b="b" t="t" l="l"/>
            <a:pathLst>
              <a:path h="5021518" w="6719793">
                <a:moveTo>
                  <a:pt x="0" y="0"/>
                </a:moveTo>
                <a:lnTo>
                  <a:pt x="6719794" y="0"/>
                </a:lnTo>
                <a:lnTo>
                  <a:pt x="6719794" y="5021518"/>
                </a:lnTo>
                <a:lnTo>
                  <a:pt x="0" y="502151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4688286">
            <a:off x="-1815773" y="-3897632"/>
            <a:ext cx="6475750" cy="6287365"/>
          </a:xfrm>
          <a:custGeom>
            <a:avLst/>
            <a:gdLst/>
            <a:ahLst/>
            <a:cxnLst/>
            <a:rect r="r" b="b" t="t" l="l"/>
            <a:pathLst>
              <a:path h="6287365" w="6475750">
                <a:moveTo>
                  <a:pt x="0" y="0"/>
                </a:moveTo>
                <a:lnTo>
                  <a:pt x="6475750" y="0"/>
                </a:lnTo>
                <a:lnTo>
                  <a:pt x="6475750" y="6287365"/>
                </a:lnTo>
                <a:lnTo>
                  <a:pt x="0" y="62873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03164" y="152400"/>
            <a:ext cx="17429495" cy="2205453"/>
          </a:xfrm>
          <a:prstGeom prst="rect">
            <a:avLst/>
          </a:prstGeom>
        </p:spPr>
        <p:txBody>
          <a:bodyPr anchor="t" rtlCol="false" tIns="0" lIns="0" bIns="0" rIns="0">
            <a:spAutoFit/>
          </a:bodyPr>
          <a:lstStyle/>
          <a:p>
            <a:pPr algn="ctr">
              <a:lnSpc>
                <a:spcPts val="6044"/>
              </a:lnSpc>
            </a:pPr>
            <a:r>
              <a:rPr lang="en-US" sz="6499">
                <a:solidFill>
                  <a:srgbClr val="FD972C"/>
                </a:solidFill>
                <a:latin typeface="Ahkio"/>
                <a:ea typeface="Ahkio"/>
                <a:cs typeface="Ahkio"/>
                <a:sym typeface="Ahkio"/>
              </a:rPr>
              <a:t>Perencanaan Pajak pada Posisi sebagai Pemotong</a:t>
            </a:r>
          </a:p>
          <a:p>
            <a:pPr algn="ctr">
              <a:lnSpc>
                <a:spcPts val="10252"/>
              </a:lnSpc>
            </a:pPr>
          </a:p>
        </p:txBody>
      </p:sp>
      <p:sp>
        <p:nvSpPr>
          <p:cNvPr name="Freeform 5" id="5"/>
          <p:cNvSpPr/>
          <p:nvPr/>
        </p:nvSpPr>
        <p:spPr>
          <a:xfrm flipH="false" flipV="false" rot="-1153306">
            <a:off x="14197638" y="8807481"/>
            <a:ext cx="6449455" cy="2450793"/>
          </a:xfrm>
          <a:custGeom>
            <a:avLst/>
            <a:gdLst/>
            <a:ahLst/>
            <a:cxnLst/>
            <a:rect r="r" b="b" t="t" l="l"/>
            <a:pathLst>
              <a:path h="2450793" w="6449455">
                <a:moveTo>
                  <a:pt x="0" y="0"/>
                </a:moveTo>
                <a:lnTo>
                  <a:pt x="6449455" y="0"/>
                </a:lnTo>
                <a:lnTo>
                  <a:pt x="6449455" y="2450793"/>
                </a:lnTo>
                <a:lnTo>
                  <a:pt x="0" y="245079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2961785">
            <a:off x="-3333788" y="8001398"/>
            <a:ext cx="6667576" cy="4982498"/>
          </a:xfrm>
          <a:custGeom>
            <a:avLst/>
            <a:gdLst/>
            <a:ahLst/>
            <a:cxnLst/>
            <a:rect r="r" b="b" t="t" l="l"/>
            <a:pathLst>
              <a:path h="4982498" w="6667576">
                <a:moveTo>
                  <a:pt x="0" y="0"/>
                </a:moveTo>
                <a:lnTo>
                  <a:pt x="6667576" y="0"/>
                </a:lnTo>
                <a:lnTo>
                  <a:pt x="6667576" y="4982498"/>
                </a:lnTo>
                <a:lnTo>
                  <a:pt x="0" y="498249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6952885" y="-1168449"/>
            <a:ext cx="3256367" cy="3256367"/>
          </a:xfrm>
          <a:custGeom>
            <a:avLst/>
            <a:gdLst/>
            <a:ahLst/>
            <a:cxnLst/>
            <a:rect r="r" b="b" t="t" l="l"/>
            <a:pathLst>
              <a:path h="3256367" w="3256367">
                <a:moveTo>
                  <a:pt x="0" y="0"/>
                </a:moveTo>
                <a:lnTo>
                  <a:pt x="3256367" y="0"/>
                </a:lnTo>
                <a:lnTo>
                  <a:pt x="3256367" y="3256366"/>
                </a:lnTo>
                <a:lnTo>
                  <a:pt x="0" y="325636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8" id="8"/>
          <p:cNvGrpSpPr/>
          <p:nvPr/>
        </p:nvGrpSpPr>
        <p:grpSpPr>
          <a:xfrm rot="0">
            <a:off x="1028700" y="1491425"/>
            <a:ext cx="16230600" cy="7766875"/>
            <a:chOff x="0" y="0"/>
            <a:chExt cx="4274726" cy="2045597"/>
          </a:xfrm>
        </p:grpSpPr>
        <p:sp>
          <p:nvSpPr>
            <p:cNvPr name="Freeform 9" id="9"/>
            <p:cNvSpPr/>
            <p:nvPr/>
          </p:nvSpPr>
          <p:spPr>
            <a:xfrm flipH="false" flipV="false" rot="0">
              <a:off x="0" y="0"/>
              <a:ext cx="4274726" cy="2045597"/>
            </a:xfrm>
            <a:custGeom>
              <a:avLst/>
              <a:gdLst/>
              <a:ahLst/>
              <a:cxnLst/>
              <a:rect r="r" b="b" t="t" l="l"/>
              <a:pathLst>
                <a:path h="2045597" w="4274726">
                  <a:moveTo>
                    <a:pt x="24327" y="0"/>
                  </a:moveTo>
                  <a:lnTo>
                    <a:pt x="4250399" y="0"/>
                  </a:lnTo>
                  <a:cubicBezTo>
                    <a:pt x="4263834" y="0"/>
                    <a:pt x="4274726" y="10891"/>
                    <a:pt x="4274726" y="24327"/>
                  </a:cubicBezTo>
                  <a:lnTo>
                    <a:pt x="4274726" y="2021270"/>
                  </a:lnTo>
                  <a:cubicBezTo>
                    <a:pt x="4274726" y="2027722"/>
                    <a:pt x="4272163" y="2033910"/>
                    <a:pt x="4267601" y="2038472"/>
                  </a:cubicBezTo>
                  <a:cubicBezTo>
                    <a:pt x="4263039" y="2043034"/>
                    <a:pt x="4256851" y="2045597"/>
                    <a:pt x="4250399" y="2045597"/>
                  </a:cubicBezTo>
                  <a:lnTo>
                    <a:pt x="24327" y="2045597"/>
                  </a:lnTo>
                  <a:cubicBezTo>
                    <a:pt x="10891" y="2045597"/>
                    <a:pt x="0" y="2034705"/>
                    <a:pt x="0" y="2021270"/>
                  </a:cubicBezTo>
                  <a:lnTo>
                    <a:pt x="0" y="24327"/>
                  </a:lnTo>
                  <a:cubicBezTo>
                    <a:pt x="0" y="10891"/>
                    <a:pt x="10891" y="0"/>
                    <a:pt x="24327" y="0"/>
                  </a:cubicBezTo>
                  <a:close/>
                </a:path>
              </a:pathLst>
            </a:custGeom>
            <a:solidFill>
              <a:srgbClr val="B0C25D"/>
            </a:solidFill>
          </p:spPr>
        </p:sp>
        <p:sp>
          <p:nvSpPr>
            <p:cNvPr name="TextBox 10" id="10"/>
            <p:cNvSpPr txBox="true"/>
            <p:nvPr/>
          </p:nvSpPr>
          <p:spPr>
            <a:xfrm>
              <a:off x="0" y="-38100"/>
              <a:ext cx="4274726" cy="2083697"/>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28575" y="9738092"/>
            <a:ext cx="13346091" cy="559758"/>
            <a:chOff x="0" y="0"/>
            <a:chExt cx="17794788" cy="746344"/>
          </a:xfrm>
        </p:grpSpPr>
        <p:sp>
          <p:nvSpPr>
            <p:cNvPr name="Freeform 12" id="12"/>
            <p:cNvSpPr/>
            <p:nvPr/>
          </p:nvSpPr>
          <p:spPr>
            <a:xfrm flipH="false" flipV="false" rot="0">
              <a:off x="12700" y="1270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sp>
          <p:nvSpPr>
            <p:cNvPr name="Freeform 13" id="13"/>
            <p:cNvSpPr/>
            <p:nvPr/>
          </p:nvSpPr>
          <p:spPr>
            <a:xfrm flipH="false" flipV="false" rot="0">
              <a:off x="0" y="0"/>
              <a:ext cx="17794732" cy="749935"/>
            </a:xfrm>
            <a:custGeom>
              <a:avLst/>
              <a:gdLst/>
              <a:ahLst/>
              <a:cxnLst/>
              <a:rect r="r" b="b" t="t" l="l"/>
              <a:pathLst>
                <a:path h="749935" w="17794732">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name="TextBox 14" id="14"/>
            <p:cNvSpPr txBox="true"/>
            <p:nvPr/>
          </p:nvSpPr>
          <p:spPr>
            <a:xfrm>
              <a:off x="0" y="-9525"/>
              <a:ext cx="17794788" cy="755869"/>
            </a:xfrm>
            <a:prstGeom prst="rect">
              <a:avLst/>
            </a:prstGeom>
          </p:spPr>
          <p:txBody>
            <a:bodyPr anchor="ctr" rtlCol="false" tIns="50800" lIns="50800" bIns="50800" rIns="50800"/>
            <a:lstStyle/>
            <a:p>
              <a:pPr algn="l">
                <a:lnSpc>
                  <a:spcPts val="2879"/>
                </a:lnSpc>
              </a:pPr>
              <a:r>
                <a:rPr lang="en-US" sz="2400">
                  <a:solidFill>
                    <a:srgbClr val="FFFFFF"/>
                  </a:solidFill>
                  <a:latin typeface="Arimo"/>
                  <a:ea typeface="Arimo"/>
                  <a:cs typeface="Arimo"/>
                  <a:sym typeface="Arimo"/>
                </a:rPr>
                <a:t>Accounting Department - Informatics and Business Institute of Darmajaya, Lampung, Indonesia</a:t>
              </a:r>
            </a:p>
          </p:txBody>
        </p:sp>
      </p:grpSp>
      <p:sp>
        <p:nvSpPr>
          <p:cNvPr name="Freeform 15" id="15"/>
          <p:cNvSpPr/>
          <p:nvPr/>
        </p:nvSpPr>
        <p:spPr>
          <a:xfrm flipH="false" flipV="false" rot="0">
            <a:off x="13327039" y="9746250"/>
            <a:ext cx="4981432" cy="543442"/>
          </a:xfrm>
          <a:custGeom>
            <a:avLst/>
            <a:gdLst/>
            <a:ahLst/>
            <a:cxnLst/>
            <a:rect r="r" b="b" t="t" l="l"/>
            <a:pathLst>
              <a:path h="543442" w="4981432">
                <a:moveTo>
                  <a:pt x="0" y="0"/>
                </a:moveTo>
                <a:lnTo>
                  <a:pt x="4981433" y="0"/>
                </a:lnTo>
                <a:lnTo>
                  <a:pt x="4981433" y="543442"/>
                </a:lnTo>
                <a:lnTo>
                  <a:pt x="0" y="543442"/>
                </a:lnTo>
                <a:lnTo>
                  <a:pt x="0" y="0"/>
                </a:lnTo>
                <a:close/>
              </a:path>
            </a:pathLst>
          </a:custGeom>
          <a:blipFill>
            <a:blip r:embed="rId12"/>
            <a:stretch>
              <a:fillRect l="-279857" t="-1027086" r="-304792" b="-2401329"/>
            </a:stretch>
          </a:blipFill>
        </p:spPr>
      </p:sp>
      <p:sp>
        <p:nvSpPr>
          <p:cNvPr name="TextBox 16" id="16"/>
          <p:cNvSpPr txBox="true"/>
          <p:nvPr/>
        </p:nvSpPr>
        <p:spPr>
          <a:xfrm rot="0">
            <a:off x="1288283" y="1749759"/>
            <a:ext cx="17517870" cy="7391632"/>
          </a:xfrm>
          <a:prstGeom prst="rect">
            <a:avLst/>
          </a:prstGeom>
        </p:spPr>
        <p:txBody>
          <a:bodyPr anchor="t" rtlCol="false" tIns="0" lIns="0" bIns="0" rIns="0">
            <a:spAutoFit/>
          </a:bodyPr>
          <a:lstStyle/>
          <a:p>
            <a:pPr algn="l">
              <a:lnSpc>
                <a:spcPts val="4361"/>
              </a:lnSpc>
            </a:pPr>
            <a:r>
              <a:rPr lang="en-US" sz="3115">
                <a:solidFill>
                  <a:srgbClr val="000000"/>
                </a:solidFill>
                <a:latin typeface="Dekko"/>
                <a:ea typeface="Dekko"/>
                <a:cs typeface="Dekko"/>
                <a:sym typeface="Dekko"/>
              </a:rPr>
              <a:t>Adapun kewajiban perusahaan sebagai wajib potong PPh potong pungut adalah sebagai berikut:</a:t>
            </a:r>
          </a:p>
          <a:p>
            <a:pPr algn="l" marL="672639" indent="-336320" lvl="1">
              <a:lnSpc>
                <a:spcPts val="4361"/>
              </a:lnSpc>
              <a:buFont typeface="Arial"/>
              <a:buChar char="•"/>
            </a:pPr>
            <a:r>
              <a:rPr lang="en-US" sz="3115">
                <a:solidFill>
                  <a:srgbClr val="000000"/>
                </a:solidFill>
                <a:latin typeface="Dekko"/>
                <a:ea typeface="Dekko"/>
                <a:cs typeface="Dekko"/>
                <a:sym typeface="Dekko"/>
              </a:rPr>
              <a:t>Kewajiban untuk Memotong PPh atas Objek PPh Potong Pungut</a:t>
            </a:r>
          </a:p>
          <a:p>
            <a:pPr algn="l" marL="672639" indent="-336320" lvl="1">
              <a:lnSpc>
                <a:spcPts val="4361"/>
              </a:lnSpc>
              <a:buFont typeface="Arial"/>
              <a:buChar char="•"/>
            </a:pPr>
            <a:r>
              <a:rPr lang="en-US" sz="3115">
                <a:solidFill>
                  <a:srgbClr val="000000"/>
                </a:solidFill>
                <a:latin typeface="Dekko"/>
                <a:ea typeface="Dekko"/>
                <a:cs typeface="Dekko"/>
                <a:sym typeface="Dekko"/>
              </a:rPr>
              <a:t>Kewajiban Menyetorkan PPh yang Telah Dipotong ke Kas Negara</a:t>
            </a:r>
          </a:p>
          <a:p>
            <a:pPr algn="l" marL="672639" indent="-336320" lvl="1">
              <a:lnSpc>
                <a:spcPts val="4361"/>
              </a:lnSpc>
              <a:buFont typeface="Arial"/>
              <a:buChar char="•"/>
            </a:pPr>
            <a:r>
              <a:rPr lang="en-US" sz="3115">
                <a:solidFill>
                  <a:srgbClr val="000000"/>
                </a:solidFill>
                <a:latin typeface="Dekko"/>
                <a:ea typeface="Dekko"/>
                <a:cs typeface="Dekko"/>
                <a:sym typeface="Dekko"/>
              </a:rPr>
              <a:t>Kewajiban Melaporkan PPh yang Telah Dipotong dan Disetor ke Kantor Pelayanan Pajak (KPP)</a:t>
            </a:r>
          </a:p>
          <a:p>
            <a:pPr algn="l">
              <a:lnSpc>
                <a:spcPts val="6114"/>
              </a:lnSpc>
            </a:pPr>
          </a:p>
          <a:p>
            <a:pPr algn="l">
              <a:lnSpc>
                <a:spcPts val="4361"/>
              </a:lnSpc>
            </a:pPr>
            <a:r>
              <a:rPr lang="en-US" sz="3115">
                <a:solidFill>
                  <a:srgbClr val="000000"/>
                </a:solidFill>
                <a:latin typeface="Dekko"/>
                <a:ea typeface="Dekko"/>
                <a:cs typeface="Dekko"/>
                <a:sym typeface="Dekko"/>
              </a:rPr>
              <a:t>Langkah-langkah untuk Menghindari Sanksi Pajak terkait dengan kewajiban perpajakan di atas, maka perusahaan harus memperhatikan hal-hal berikut:</a:t>
            </a:r>
          </a:p>
          <a:p>
            <a:pPr algn="l">
              <a:lnSpc>
                <a:spcPts val="4361"/>
              </a:lnSpc>
            </a:pPr>
            <a:r>
              <a:rPr lang="en-US" sz="3115">
                <a:solidFill>
                  <a:srgbClr val="000000"/>
                </a:solidFill>
                <a:latin typeface="Dekko"/>
                <a:ea typeface="Dekko"/>
                <a:cs typeface="Dekko"/>
                <a:sym typeface="Dekko"/>
              </a:rPr>
              <a:t>-     Kapan saat terutangnya PPh potong pungut tersebut.</a:t>
            </a:r>
          </a:p>
          <a:p>
            <a:pPr algn="l">
              <a:lnSpc>
                <a:spcPts val="4361"/>
              </a:lnSpc>
            </a:pPr>
            <a:r>
              <a:rPr lang="en-US" sz="3115">
                <a:solidFill>
                  <a:srgbClr val="000000"/>
                </a:solidFill>
                <a:latin typeface="Dekko"/>
                <a:ea typeface="Dekko"/>
                <a:cs typeface="Dekko"/>
                <a:sym typeface="Dekko"/>
              </a:rPr>
              <a:t>-     Apa saja yang merupakan objek PPh potong pungut dan berapa tarif pajaknya.</a:t>
            </a:r>
          </a:p>
          <a:p>
            <a:pPr algn="l">
              <a:lnSpc>
                <a:spcPts val="4361"/>
              </a:lnSpc>
            </a:pPr>
            <a:r>
              <a:rPr lang="en-US" sz="3115">
                <a:solidFill>
                  <a:srgbClr val="000000"/>
                </a:solidFill>
                <a:latin typeface="Dekko"/>
                <a:ea typeface="Dekko"/>
                <a:cs typeface="Dekko"/>
                <a:sym typeface="Dekko"/>
              </a:rPr>
              <a:t>-     Kapan PPh potong pungut harus dibayarkan ke kas negara.</a:t>
            </a:r>
          </a:p>
          <a:p>
            <a:pPr algn="l">
              <a:lnSpc>
                <a:spcPts val="4361"/>
              </a:lnSpc>
            </a:pPr>
            <a:r>
              <a:rPr lang="en-US" sz="3115">
                <a:solidFill>
                  <a:srgbClr val="000000"/>
                </a:solidFill>
                <a:latin typeface="Dekko"/>
                <a:ea typeface="Dekko"/>
                <a:cs typeface="Dekko"/>
                <a:sym typeface="Dekko"/>
              </a:rPr>
              <a:t>-     Kapan PPh yang telah dipotong tersebut harus dilaporkan ke KPP.</a:t>
            </a:r>
          </a:p>
          <a:p>
            <a:pPr algn="l">
              <a:lnSpc>
                <a:spcPts val="4361"/>
              </a:lnSpc>
            </a:pPr>
            <a:r>
              <a:rPr lang="en-US" sz="3115">
                <a:solidFill>
                  <a:srgbClr val="000000"/>
                </a:solidFill>
                <a:latin typeface="Dekko"/>
                <a:ea typeface="Dekko"/>
                <a:cs typeface="Dekko"/>
                <a:sym typeface="Dekko"/>
              </a:rPr>
              <a:t>-     Apa saja sanksi terkait dengan ketiga kewajiban tersebut.</a:t>
            </a:r>
          </a:p>
          <a:p>
            <a:pPr algn="l">
              <a:lnSpc>
                <a:spcPts val="4361"/>
              </a:lnSpc>
            </a:pPr>
          </a:p>
        </p:txBody>
      </p:sp>
      <p:sp>
        <p:nvSpPr>
          <p:cNvPr name="TextBox 17" id="17"/>
          <p:cNvSpPr txBox="true"/>
          <p:nvPr/>
        </p:nvSpPr>
        <p:spPr>
          <a:xfrm rot="0">
            <a:off x="14711077" y="9782425"/>
            <a:ext cx="2404878" cy="425956"/>
          </a:xfrm>
          <a:prstGeom prst="rect">
            <a:avLst/>
          </a:prstGeom>
        </p:spPr>
        <p:txBody>
          <a:bodyPr anchor="t" rtlCol="false" tIns="0" lIns="0" bIns="0" rIns="0">
            <a:spAutoFit/>
          </a:bodyPr>
          <a:lstStyle/>
          <a:p>
            <a:pPr algn="l">
              <a:lnSpc>
                <a:spcPts val="2879"/>
              </a:lnSpc>
            </a:pPr>
            <a:r>
              <a:rPr lang="en-US" b="true" sz="2400">
                <a:solidFill>
                  <a:srgbClr val="FFFFFF"/>
                </a:solidFill>
                <a:latin typeface="Roboto Bold"/>
                <a:ea typeface="Roboto Bold"/>
                <a:cs typeface="Roboto Bold"/>
                <a:sym typeface="Roboto Bold"/>
              </a:rPr>
              <a:t>darmajaya.ac.id</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BE6"/>
        </a:solidFill>
      </p:bgPr>
    </p:bg>
    <p:spTree>
      <p:nvGrpSpPr>
        <p:cNvPr id="1" name=""/>
        <p:cNvGrpSpPr/>
        <p:nvPr/>
      </p:nvGrpSpPr>
      <p:grpSpPr>
        <a:xfrm>
          <a:off x="0" y="0"/>
          <a:ext cx="0" cy="0"/>
          <a:chOff x="0" y="0"/>
          <a:chExt cx="0" cy="0"/>
        </a:xfrm>
      </p:grpSpPr>
      <p:sp>
        <p:nvSpPr>
          <p:cNvPr name="Freeform 2" id="2"/>
          <p:cNvSpPr/>
          <p:nvPr/>
        </p:nvSpPr>
        <p:spPr>
          <a:xfrm flipH="false" flipV="false" rot="0">
            <a:off x="14272762" y="-1736409"/>
            <a:ext cx="6719793" cy="5021518"/>
          </a:xfrm>
          <a:custGeom>
            <a:avLst/>
            <a:gdLst/>
            <a:ahLst/>
            <a:cxnLst/>
            <a:rect r="r" b="b" t="t" l="l"/>
            <a:pathLst>
              <a:path h="5021518" w="6719793">
                <a:moveTo>
                  <a:pt x="0" y="0"/>
                </a:moveTo>
                <a:lnTo>
                  <a:pt x="6719794" y="0"/>
                </a:lnTo>
                <a:lnTo>
                  <a:pt x="6719794" y="5021518"/>
                </a:lnTo>
                <a:lnTo>
                  <a:pt x="0" y="502151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952885" y="-1168449"/>
            <a:ext cx="3256367" cy="3256367"/>
          </a:xfrm>
          <a:custGeom>
            <a:avLst/>
            <a:gdLst/>
            <a:ahLst/>
            <a:cxnLst/>
            <a:rect r="r" b="b" t="t" l="l"/>
            <a:pathLst>
              <a:path h="3256367" w="3256367">
                <a:moveTo>
                  <a:pt x="0" y="0"/>
                </a:moveTo>
                <a:lnTo>
                  <a:pt x="3256367" y="0"/>
                </a:lnTo>
                <a:lnTo>
                  <a:pt x="3256367" y="3256366"/>
                </a:lnTo>
                <a:lnTo>
                  <a:pt x="0" y="32563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688286">
            <a:off x="-1815773" y="-3897632"/>
            <a:ext cx="6475750" cy="6287365"/>
          </a:xfrm>
          <a:custGeom>
            <a:avLst/>
            <a:gdLst/>
            <a:ahLst/>
            <a:cxnLst/>
            <a:rect r="r" b="b" t="t" l="l"/>
            <a:pathLst>
              <a:path h="6287365" w="6475750">
                <a:moveTo>
                  <a:pt x="0" y="0"/>
                </a:moveTo>
                <a:lnTo>
                  <a:pt x="6475750" y="0"/>
                </a:lnTo>
                <a:lnTo>
                  <a:pt x="6475750" y="6287365"/>
                </a:lnTo>
                <a:lnTo>
                  <a:pt x="0" y="62873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1153306">
            <a:off x="14197638" y="8807481"/>
            <a:ext cx="6449455" cy="2450793"/>
          </a:xfrm>
          <a:custGeom>
            <a:avLst/>
            <a:gdLst/>
            <a:ahLst/>
            <a:cxnLst/>
            <a:rect r="r" b="b" t="t" l="l"/>
            <a:pathLst>
              <a:path h="2450793" w="6449455">
                <a:moveTo>
                  <a:pt x="0" y="0"/>
                </a:moveTo>
                <a:lnTo>
                  <a:pt x="6449455" y="0"/>
                </a:lnTo>
                <a:lnTo>
                  <a:pt x="6449455" y="2450793"/>
                </a:lnTo>
                <a:lnTo>
                  <a:pt x="0" y="245079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2961785">
            <a:off x="-3333788" y="8001398"/>
            <a:ext cx="6667576" cy="4982498"/>
          </a:xfrm>
          <a:custGeom>
            <a:avLst/>
            <a:gdLst/>
            <a:ahLst/>
            <a:cxnLst/>
            <a:rect r="r" b="b" t="t" l="l"/>
            <a:pathLst>
              <a:path h="4982498" w="6667576">
                <a:moveTo>
                  <a:pt x="0" y="0"/>
                </a:moveTo>
                <a:lnTo>
                  <a:pt x="6667576" y="0"/>
                </a:lnTo>
                <a:lnTo>
                  <a:pt x="6667576" y="4982498"/>
                </a:lnTo>
                <a:lnTo>
                  <a:pt x="0" y="498249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7" id="7"/>
          <p:cNvGrpSpPr/>
          <p:nvPr/>
        </p:nvGrpSpPr>
        <p:grpSpPr>
          <a:xfrm rot="0">
            <a:off x="2293299" y="2023837"/>
            <a:ext cx="13524456" cy="2157231"/>
            <a:chOff x="0" y="0"/>
            <a:chExt cx="18032609" cy="2876308"/>
          </a:xfrm>
        </p:grpSpPr>
        <p:grpSp>
          <p:nvGrpSpPr>
            <p:cNvPr name="Group 8" id="8"/>
            <p:cNvGrpSpPr/>
            <p:nvPr/>
          </p:nvGrpSpPr>
          <p:grpSpPr>
            <a:xfrm rot="0">
              <a:off x="1578127" y="184159"/>
              <a:ext cx="16454482" cy="2507991"/>
              <a:chOff x="0" y="0"/>
              <a:chExt cx="3291197" cy="501644"/>
            </a:xfrm>
          </p:grpSpPr>
          <p:sp>
            <p:nvSpPr>
              <p:cNvPr name="Freeform 9" id="9"/>
              <p:cNvSpPr/>
              <p:nvPr/>
            </p:nvSpPr>
            <p:spPr>
              <a:xfrm flipH="false" flipV="false" rot="0">
                <a:off x="0" y="0"/>
                <a:ext cx="3291197" cy="501644"/>
              </a:xfrm>
              <a:custGeom>
                <a:avLst/>
                <a:gdLst/>
                <a:ahLst/>
                <a:cxnLst/>
                <a:rect r="r" b="b" t="t" l="l"/>
                <a:pathLst>
                  <a:path h="501644" w="3291197">
                    <a:moveTo>
                      <a:pt x="31596" y="0"/>
                    </a:moveTo>
                    <a:lnTo>
                      <a:pt x="3259600" y="0"/>
                    </a:lnTo>
                    <a:cubicBezTo>
                      <a:pt x="3277051" y="0"/>
                      <a:pt x="3291197" y="14146"/>
                      <a:pt x="3291197" y="31596"/>
                    </a:cubicBezTo>
                    <a:lnTo>
                      <a:pt x="3291197" y="470048"/>
                    </a:lnTo>
                    <a:cubicBezTo>
                      <a:pt x="3291197" y="487498"/>
                      <a:pt x="3277051" y="501644"/>
                      <a:pt x="3259600" y="501644"/>
                    </a:cubicBezTo>
                    <a:lnTo>
                      <a:pt x="31596" y="501644"/>
                    </a:lnTo>
                    <a:cubicBezTo>
                      <a:pt x="14146" y="501644"/>
                      <a:pt x="0" y="487498"/>
                      <a:pt x="0" y="470048"/>
                    </a:cubicBezTo>
                    <a:lnTo>
                      <a:pt x="0" y="31596"/>
                    </a:lnTo>
                    <a:cubicBezTo>
                      <a:pt x="0" y="14146"/>
                      <a:pt x="14146" y="0"/>
                      <a:pt x="31596" y="0"/>
                    </a:cubicBezTo>
                    <a:close/>
                  </a:path>
                </a:pathLst>
              </a:custGeom>
              <a:solidFill>
                <a:srgbClr val="FD972C"/>
              </a:solidFill>
            </p:spPr>
          </p:sp>
          <p:sp>
            <p:nvSpPr>
              <p:cNvPr name="TextBox 10" id="10"/>
              <p:cNvSpPr txBox="true"/>
              <p:nvPr/>
            </p:nvSpPr>
            <p:spPr>
              <a:xfrm>
                <a:off x="0" y="-38100"/>
                <a:ext cx="3291197" cy="539744"/>
              </a:xfrm>
              <a:prstGeom prst="rect">
                <a:avLst/>
              </a:prstGeom>
            </p:spPr>
            <p:txBody>
              <a:bodyPr anchor="ctr" rtlCol="false" tIns="50800" lIns="50800" bIns="50800" rIns="50800"/>
              <a:lstStyle/>
              <a:p>
                <a:pPr algn="ctr">
                  <a:lnSpc>
                    <a:spcPts val="2660"/>
                  </a:lnSpc>
                  <a:spcBef>
                    <a:spcPct val="0"/>
                  </a:spcBef>
                </a:pPr>
              </a:p>
            </p:txBody>
          </p:sp>
        </p:grpSp>
        <p:grpSp>
          <p:nvGrpSpPr>
            <p:cNvPr name="Group 11" id="11"/>
            <p:cNvGrpSpPr/>
            <p:nvPr/>
          </p:nvGrpSpPr>
          <p:grpSpPr>
            <a:xfrm rot="0">
              <a:off x="0" y="0"/>
              <a:ext cx="3156254" cy="2876308"/>
              <a:chOff x="0" y="0"/>
              <a:chExt cx="939255" cy="855948"/>
            </a:xfrm>
          </p:grpSpPr>
          <p:sp>
            <p:nvSpPr>
              <p:cNvPr name="Freeform 12" id="12"/>
              <p:cNvSpPr/>
              <p:nvPr/>
            </p:nvSpPr>
            <p:spPr>
              <a:xfrm flipH="false" flipV="false" rot="0">
                <a:off x="0" y="0"/>
                <a:ext cx="939255" cy="855948"/>
              </a:xfrm>
              <a:custGeom>
                <a:avLst/>
                <a:gdLst/>
                <a:ahLst/>
                <a:cxnLst/>
                <a:rect r="r" b="b" t="t" l="l"/>
                <a:pathLst>
                  <a:path h="855948" w="939255">
                    <a:moveTo>
                      <a:pt x="469628" y="0"/>
                    </a:moveTo>
                    <a:cubicBezTo>
                      <a:pt x="210259" y="0"/>
                      <a:pt x="0" y="191610"/>
                      <a:pt x="0" y="427974"/>
                    </a:cubicBezTo>
                    <a:cubicBezTo>
                      <a:pt x="0" y="664337"/>
                      <a:pt x="210259" y="855948"/>
                      <a:pt x="469628" y="855948"/>
                    </a:cubicBezTo>
                    <a:cubicBezTo>
                      <a:pt x="728996" y="855948"/>
                      <a:pt x="939255" y="664337"/>
                      <a:pt x="939255" y="427974"/>
                    </a:cubicBezTo>
                    <a:cubicBezTo>
                      <a:pt x="939255" y="191610"/>
                      <a:pt x="728996" y="0"/>
                      <a:pt x="469628" y="0"/>
                    </a:cubicBezTo>
                    <a:close/>
                  </a:path>
                </a:pathLst>
              </a:custGeom>
              <a:solidFill>
                <a:srgbClr val="DF8220"/>
              </a:solidFill>
            </p:spPr>
          </p:sp>
          <p:sp>
            <p:nvSpPr>
              <p:cNvPr name="TextBox 13" id="13"/>
              <p:cNvSpPr txBox="true"/>
              <p:nvPr/>
            </p:nvSpPr>
            <p:spPr>
              <a:xfrm>
                <a:off x="88055" y="42145"/>
                <a:ext cx="763145" cy="733557"/>
              </a:xfrm>
              <a:prstGeom prst="rect">
                <a:avLst/>
              </a:prstGeom>
            </p:spPr>
            <p:txBody>
              <a:bodyPr anchor="ctr" rtlCol="false" tIns="50800" lIns="50800" bIns="50800" rIns="50800"/>
              <a:lstStyle/>
              <a:p>
                <a:pPr algn="ctr">
                  <a:lnSpc>
                    <a:spcPts val="2660"/>
                  </a:lnSpc>
                </a:pPr>
              </a:p>
            </p:txBody>
          </p:sp>
        </p:grpSp>
      </p:grpSp>
      <p:sp>
        <p:nvSpPr>
          <p:cNvPr name="TextBox 14" id="14"/>
          <p:cNvSpPr txBox="true"/>
          <p:nvPr/>
        </p:nvSpPr>
        <p:spPr>
          <a:xfrm rot="0">
            <a:off x="2921371" y="2501749"/>
            <a:ext cx="1140291" cy="1439532"/>
          </a:xfrm>
          <a:prstGeom prst="rect">
            <a:avLst/>
          </a:prstGeom>
        </p:spPr>
        <p:txBody>
          <a:bodyPr anchor="t" rtlCol="false" tIns="0" lIns="0" bIns="0" rIns="0">
            <a:spAutoFit/>
          </a:bodyPr>
          <a:lstStyle/>
          <a:p>
            <a:pPr algn="ctr">
              <a:lnSpc>
                <a:spcPts val="10252"/>
              </a:lnSpc>
            </a:pPr>
            <a:r>
              <a:rPr lang="en-US" sz="11024">
                <a:solidFill>
                  <a:srgbClr val="FFFFFF"/>
                </a:solidFill>
                <a:latin typeface="Ahkio"/>
                <a:ea typeface="Ahkio"/>
                <a:cs typeface="Ahkio"/>
                <a:sym typeface="Ahkio"/>
              </a:rPr>
              <a:t>1</a:t>
            </a:r>
          </a:p>
        </p:txBody>
      </p:sp>
      <p:sp>
        <p:nvSpPr>
          <p:cNvPr name="TextBox 15" id="15"/>
          <p:cNvSpPr txBox="true"/>
          <p:nvPr/>
        </p:nvSpPr>
        <p:spPr>
          <a:xfrm rot="0">
            <a:off x="4806896" y="2315794"/>
            <a:ext cx="10741331" cy="2795328"/>
          </a:xfrm>
          <a:prstGeom prst="rect">
            <a:avLst/>
          </a:prstGeom>
        </p:spPr>
        <p:txBody>
          <a:bodyPr anchor="t" rtlCol="false" tIns="0" lIns="0" bIns="0" rIns="0">
            <a:spAutoFit/>
          </a:bodyPr>
          <a:lstStyle/>
          <a:p>
            <a:pPr algn="ctr">
              <a:lnSpc>
                <a:spcPts val="5806"/>
              </a:lnSpc>
            </a:pPr>
            <a:r>
              <a:rPr lang="en-US" sz="4147">
                <a:solidFill>
                  <a:srgbClr val="000000"/>
                </a:solidFill>
                <a:latin typeface="Dekko"/>
                <a:ea typeface="Dekko"/>
                <a:cs typeface="Dekko"/>
                <a:sym typeface="Dekko"/>
              </a:rPr>
              <a:t>Didukung oleh Bukti Potong Asli (atau Legalisir Sesuai Asli)</a:t>
            </a:r>
          </a:p>
          <a:p>
            <a:pPr algn="ctr">
              <a:lnSpc>
                <a:spcPts val="5526"/>
              </a:lnSpc>
            </a:pPr>
          </a:p>
          <a:p>
            <a:pPr algn="l">
              <a:lnSpc>
                <a:spcPts val="5246"/>
              </a:lnSpc>
            </a:pPr>
          </a:p>
        </p:txBody>
      </p:sp>
      <p:grpSp>
        <p:nvGrpSpPr>
          <p:cNvPr name="Group 16" id="16"/>
          <p:cNvGrpSpPr/>
          <p:nvPr/>
        </p:nvGrpSpPr>
        <p:grpSpPr>
          <a:xfrm rot="0">
            <a:off x="-28575" y="9738092"/>
            <a:ext cx="13346091" cy="559758"/>
            <a:chOff x="0" y="0"/>
            <a:chExt cx="17794788" cy="746344"/>
          </a:xfrm>
        </p:grpSpPr>
        <p:sp>
          <p:nvSpPr>
            <p:cNvPr name="Freeform 17" id="17"/>
            <p:cNvSpPr/>
            <p:nvPr/>
          </p:nvSpPr>
          <p:spPr>
            <a:xfrm flipH="false" flipV="false" rot="0">
              <a:off x="12700" y="1270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sp>
          <p:nvSpPr>
            <p:cNvPr name="Freeform 18" id="18"/>
            <p:cNvSpPr/>
            <p:nvPr/>
          </p:nvSpPr>
          <p:spPr>
            <a:xfrm flipH="false" flipV="false" rot="0">
              <a:off x="0" y="0"/>
              <a:ext cx="17794732" cy="749935"/>
            </a:xfrm>
            <a:custGeom>
              <a:avLst/>
              <a:gdLst/>
              <a:ahLst/>
              <a:cxnLst/>
              <a:rect r="r" b="b" t="t" l="l"/>
              <a:pathLst>
                <a:path h="749935" w="17794732">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name="TextBox 19" id="19"/>
            <p:cNvSpPr txBox="true"/>
            <p:nvPr/>
          </p:nvSpPr>
          <p:spPr>
            <a:xfrm>
              <a:off x="0" y="-9525"/>
              <a:ext cx="17794788" cy="755869"/>
            </a:xfrm>
            <a:prstGeom prst="rect">
              <a:avLst/>
            </a:prstGeom>
          </p:spPr>
          <p:txBody>
            <a:bodyPr anchor="ctr" rtlCol="false" tIns="50800" lIns="50800" bIns="50800" rIns="50800"/>
            <a:lstStyle/>
            <a:p>
              <a:pPr algn="l">
                <a:lnSpc>
                  <a:spcPts val="2879"/>
                </a:lnSpc>
              </a:pPr>
              <a:r>
                <a:rPr lang="en-US" sz="2400">
                  <a:solidFill>
                    <a:srgbClr val="FFFFFF"/>
                  </a:solidFill>
                  <a:latin typeface="Arimo"/>
                  <a:ea typeface="Arimo"/>
                  <a:cs typeface="Arimo"/>
                  <a:sym typeface="Arimo"/>
                </a:rPr>
                <a:t>Accounting Department - Informatics and Business Institute of Darmajaya, Lampung, Indonesia</a:t>
              </a:r>
            </a:p>
          </p:txBody>
        </p:sp>
      </p:grpSp>
      <p:sp>
        <p:nvSpPr>
          <p:cNvPr name="Freeform 20" id="20"/>
          <p:cNvSpPr/>
          <p:nvPr/>
        </p:nvSpPr>
        <p:spPr>
          <a:xfrm flipH="false" flipV="false" rot="0">
            <a:off x="13327039" y="9746250"/>
            <a:ext cx="4981432" cy="543442"/>
          </a:xfrm>
          <a:custGeom>
            <a:avLst/>
            <a:gdLst/>
            <a:ahLst/>
            <a:cxnLst/>
            <a:rect r="r" b="b" t="t" l="l"/>
            <a:pathLst>
              <a:path h="543442" w="4981432">
                <a:moveTo>
                  <a:pt x="0" y="0"/>
                </a:moveTo>
                <a:lnTo>
                  <a:pt x="4981433" y="0"/>
                </a:lnTo>
                <a:lnTo>
                  <a:pt x="4981433" y="543442"/>
                </a:lnTo>
                <a:lnTo>
                  <a:pt x="0" y="543442"/>
                </a:lnTo>
                <a:lnTo>
                  <a:pt x="0" y="0"/>
                </a:lnTo>
                <a:close/>
              </a:path>
            </a:pathLst>
          </a:custGeom>
          <a:blipFill>
            <a:blip r:embed="rId12"/>
            <a:stretch>
              <a:fillRect l="-279857" t="-1027086" r="-304792" b="-2401329"/>
            </a:stretch>
          </a:blipFill>
        </p:spPr>
      </p:sp>
      <p:sp>
        <p:nvSpPr>
          <p:cNvPr name="TextBox 21" id="21"/>
          <p:cNvSpPr txBox="true"/>
          <p:nvPr/>
        </p:nvSpPr>
        <p:spPr>
          <a:xfrm rot="0">
            <a:off x="14711077" y="9782425"/>
            <a:ext cx="2404878" cy="425956"/>
          </a:xfrm>
          <a:prstGeom prst="rect">
            <a:avLst/>
          </a:prstGeom>
        </p:spPr>
        <p:txBody>
          <a:bodyPr anchor="t" rtlCol="false" tIns="0" lIns="0" bIns="0" rIns="0">
            <a:spAutoFit/>
          </a:bodyPr>
          <a:lstStyle/>
          <a:p>
            <a:pPr algn="l">
              <a:lnSpc>
                <a:spcPts val="2879"/>
              </a:lnSpc>
            </a:pPr>
            <a:r>
              <a:rPr lang="en-US" b="true" sz="2400">
                <a:solidFill>
                  <a:srgbClr val="FFFFFF"/>
                </a:solidFill>
                <a:latin typeface="Roboto Bold"/>
                <a:ea typeface="Roboto Bold"/>
                <a:cs typeface="Roboto Bold"/>
                <a:sym typeface="Roboto Bold"/>
              </a:rPr>
              <a:t>darmajaya.ac.id</a:t>
            </a:r>
          </a:p>
        </p:txBody>
      </p:sp>
      <p:grpSp>
        <p:nvGrpSpPr>
          <p:cNvPr name="Group 22" id="22"/>
          <p:cNvGrpSpPr/>
          <p:nvPr/>
        </p:nvGrpSpPr>
        <p:grpSpPr>
          <a:xfrm rot="0">
            <a:off x="2381085" y="7268592"/>
            <a:ext cx="13524456" cy="2157231"/>
            <a:chOff x="0" y="0"/>
            <a:chExt cx="18032609" cy="2876308"/>
          </a:xfrm>
        </p:grpSpPr>
        <p:grpSp>
          <p:nvGrpSpPr>
            <p:cNvPr name="Group 23" id="23"/>
            <p:cNvGrpSpPr/>
            <p:nvPr/>
          </p:nvGrpSpPr>
          <p:grpSpPr>
            <a:xfrm rot="0">
              <a:off x="1578127" y="184159"/>
              <a:ext cx="16454482" cy="2507991"/>
              <a:chOff x="0" y="0"/>
              <a:chExt cx="3291197" cy="501644"/>
            </a:xfrm>
          </p:grpSpPr>
          <p:sp>
            <p:nvSpPr>
              <p:cNvPr name="Freeform 24" id="24"/>
              <p:cNvSpPr/>
              <p:nvPr/>
            </p:nvSpPr>
            <p:spPr>
              <a:xfrm flipH="false" flipV="false" rot="0">
                <a:off x="0" y="0"/>
                <a:ext cx="3291197" cy="501644"/>
              </a:xfrm>
              <a:custGeom>
                <a:avLst/>
                <a:gdLst/>
                <a:ahLst/>
                <a:cxnLst/>
                <a:rect r="r" b="b" t="t" l="l"/>
                <a:pathLst>
                  <a:path h="501644" w="3291197">
                    <a:moveTo>
                      <a:pt x="31596" y="0"/>
                    </a:moveTo>
                    <a:lnTo>
                      <a:pt x="3259600" y="0"/>
                    </a:lnTo>
                    <a:cubicBezTo>
                      <a:pt x="3277051" y="0"/>
                      <a:pt x="3291197" y="14146"/>
                      <a:pt x="3291197" y="31596"/>
                    </a:cubicBezTo>
                    <a:lnTo>
                      <a:pt x="3291197" y="470048"/>
                    </a:lnTo>
                    <a:cubicBezTo>
                      <a:pt x="3291197" y="487498"/>
                      <a:pt x="3277051" y="501644"/>
                      <a:pt x="3259600" y="501644"/>
                    </a:cubicBezTo>
                    <a:lnTo>
                      <a:pt x="31596" y="501644"/>
                    </a:lnTo>
                    <a:cubicBezTo>
                      <a:pt x="14146" y="501644"/>
                      <a:pt x="0" y="487498"/>
                      <a:pt x="0" y="470048"/>
                    </a:cubicBezTo>
                    <a:lnTo>
                      <a:pt x="0" y="31596"/>
                    </a:lnTo>
                    <a:cubicBezTo>
                      <a:pt x="0" y="14146"/>
                      <a:pt x="14146" y="0"/>
                      <a:pt x="31596" y="0"/>
                    </a:cubicBezTo>
                    <a:close/>
                  </a:path>
                </a:pathLst>
              </a:custGeom>
              <a:solidFill>
                <a:srgbClr val="FD972C"/>
              </a:solidFill>
            </p:spPr>
          </p:sp>
          <p:sp>
            <p:nvSpPr>
              <p:cNvPr name="TextBox 25" id="25"/>
              <p:cNvSpPr txBox="true"/>
              <p:nvPr/>
            </p:nvSpPr>
            <p:spPr>
              <a:xfrm>
                <a:off x="0" y="-38100"/>
                <a:ext cx="3291197" cy="539744"/>
              </a:xfrm>
              <a:prstGeom prst="rect">
                <a:avLst/>
              </a:prstGeom>
            </p:spPr>
            <p:txBody>
              <a:bodyPr anchor="ctr" rtlCol="false" tIns="50800" lIns="50800" bIns="50800" rIns="50800"/>
              <a:lstStyle/>
              <a:p>
                <a:pPr algn="ctr">
                  <a:lnSpc>
                    <a:spcPts val="2660"/>
                  </a:lnSpc>
                  <a:spcBef>
                    <a:spcPct val="0"/>
                  </a:spcBef>
                </a:pPr>
              </a:p>
            </p:txBody>
          </p:sp>
        </p:grpSp>
        <p:grpSp>
          <p:nvGrpSpPr>
            <p:cNvPr name="Group 26" id="26"/>
            <p:cNvGrpSpPr/>
            <p:nvPr/>
          </p:nvGrpSpPr>
          <p:grpSpPr>
            <a:xfrm rot="0">
              <a:off x="0" y="0"/>
              <a:ext cx="3156254" cy="2876308"/>
              <a:chOff x="0" y="0"/>
              <a:chExt cx="939255" cy="855948"/>
            </a:xfrm>
          </p:grpSpPr>
          <p:sp>
            <p:nvSpPr>
              <p:cNvPr name="Freeform 27" id="27"/>
              <p:cNvSpPr/>
              <p:nvPr/>
            </p:nvSpPr>
            <p:spPr>
              <a:xfrm flipH="false" flipV="false" rot="0">
                <a:off x="0" y="0"/>
                <a:ext cx="939255" cy="855948"/>
              </a:xfrm>
              <a:custGeom>
                <a:avLst/>
                <a:gdLst/>
                <a:ahLst/>
                <a:cxnLst/>
                <a:rect r="r" b="b" t="t" l="l"/>
                <a:pathLst>
                  <a:path h="855948" w="939255">
                    <a:moveTo>
                      <a:pt x="469628" y="0"/>
                    </a:moveTo>
                    <a:cubicBezTo>
                      <a:pt x="210259" y="0"/>
                      <a:pt x="0" y="191610"/>
                      <a:pt x="0" y="427974"/>
                    </a:cubicBezTo>
                    <a:cubicBezTo>
                      <a:pt x="0" y="664337"/>
                      <a:pt x="210259" y="855948"/>
                      <a:pt x="469628" y="855948"/>
                    </a:cubicBezTo>
                    <a:cubicBezTo>
                      <a:pt x="728996" y="855948"/>
                      <a:pt x="939255" y="664337"/>
                      <a:pt x="939255" y="427974"/>
                    </a:cubicBezTo>
                    <a:cubicBezTo>
                      <a:pt x="939255" y="191610"/>
                      <a:pt x="728996" y="0"/>
                      <a:pt x="469628" y="0"/>
                    </a:cubicBezTo>
                    <a:close/>
                  </a:path>
                </a:pathLst>
              </a:custGeom>
              <a:solidFill>
                <a:srgbClr val="DF8220"/>
              </a:solidFill>
            </p:spPr>
          </p:sp>
          <p:sp>
            <p:nvSpPr>
              <p:cNvPr name="TextBox 28" id="28"/>
              <p:cNvSpPr txBox="true"/>
              <p:nvPr/>
            </p:nvSpPr>
            <p:spPr>
              <a:xfrm>
                <a:off x="88055" y="42145"/>
                <a:ext cx="763145" cy="733557"/>
              </a:xfrm>
              <a:prstGeom prst="rect">
                <a:avLst/>
              </a:prstGeom>
            </p:spPr>
            <p:txBody>
              <a:bodyPr anchor="ctr" rtlCol="false" tIns="50800" lIns="50800" bIns="50800" rIns="50800"/>
              <a:lstStyle/>
              <a:p>
                <a:pPr algn="ctr">
                  <a:lnSpc>
                    <a:spcPts val="2660"/>
                  </a:lnSpc>
                </a:pPr>
              </a:p>
            </p:txBody>
          </p:sp>
        </p:grpSp>
      </p:grpSp>
      <p:grpSp>
        <p:nvGrpSpPr>
          <p:cNvPr name="Group 29" id="29"/>
          <p:cNvGrpSpPr/>
          <p:nvPr/>
        </p:nvGrpSpPr>
        <p:grpSpPr>
          <a:xfrm rot="0">
            <a:off x="2293299" y="4646214"/>
            <a:ext cx="13524456" cy="2157231"/>
            <a:chOff x="0" y="0"/>
            <a:chExt cx="18032609" cy="2876308"/>
          </a:xfrm>
        </p:grpSpPr>
        <p:grpSp>
          <p:nvGrpSpPr>
            <p:cNvPr name="Group 30" id="30"/>
            <p:cNvGrpSpPr/>
            <p:nvPr/>
          </p:nvGrpSpPr>
          <p:grpSpPr>
            <a:xfrm rot="0">
              <a:off x="1578127" y="184159"/>
              <a:ext cx="16454482" cy="2507991"/>
              <a:chOff x="0" y="0"/>
              <a:chExt cx="3291197" cy="501644"/>
            </a:xfrm>
          </p:grpSpPr>
          <p:sp>
            <p:nvSpPr>
              <p:cNvPr name="Freeform 31" id="31"/>
              <p:cNvSpPr/>
              <p:nvPr/>
            </p:nvSpPr>
            <p:spPr>
              <a:xfrm flipH="false" flipV="false" rot="0">
                <a:off x="0" y="0"/>
                <a:ext cx="3291197" cy="501644"/>
              </a:xfrm>
              <a:custGeom>
                <a:avLst/>
                <a:gdLst/>
                <a:ahLst/>
                <a:cxnLst/>
                <a:rect r="r" b="b" t="t" l="l"/>
                <a:pathLst>
                  <a:path h="501644" w="3291197">
                    <a:moveTo>
                      <a:pt x="31596" y="0"/>
                    </a:moveTo>
                    <a:lnTo>
                      <a:pt x="3259600" y="0"/>
                    </a:lnTo>
                    <a:cubicBezTo>
                      <a:pt x="3277051" y="0"/>
                      <a:pt x="3291197" y="14146"/>
                      <a:pt x="3291197" y="31596"/>
                    </a:cubicBezTo>
                    <a:lnTo>
                      <a:pt x="3291197" y="470048"/>
                    </a:lnTo>
                    <a:cubicBezTo>
                      <a:pt x="3291197" y="487498"/>
                      <a:pt x="3277051" y="501644"/>
                      <a:pt x="3259600" y="501644"/>
                    </a:cubicBezTo>
                    <a:lnTo>
                      <a:pt x="31596" y="501644"/>
                    </a:lnTo>
                    <a:cubicBezTo>
                      <a:pt x="14146" y="501644"/>
                      <a:pt x="0" y="487498"/>
                      <a:pt x="0" y="470048"/>
                    </a:cubicBezTo>
                    <a:lnTo>
                      <a:pt x="0" y="31596"/>
                    </a:lnTo>
                    <a:cubicBezTo>
                      <a:pt x="0" y="14146"/>
                      <a:pt x="14146" y="0"/>
                      <a:pt x="31596" y="0"/>
                    </a:cubicBezTo>
                    <a:close/>
                  </a:path>
                </a:pathLst>
              </a:custGeom>
              <a:solidFill>
                <a:srgbClr val="FD972C"/>
              </a:solidFill>
            </p:spPr>
          </p:sp>
          <p:sp>
            <p:nvSpPr>
              <p:cNvPr name="TextBox 32" id="32"/>
              <p:cNvSpPr txBox="true"/>
              <p:nvPr/>
            </p:nvSpPr>
            <p:spPr>
              <a:xfrm>
                <a:off x="0" y="-38100"/>
                <a:ext cx="3291197" cy="539744"/>
              </a:xfrm>
              <a:prstGeom prst="rect">
                <a:avLst/>
              </a:prstGeom>
            </p:spPr>
            <p:txBody>
              <a:bodyPr anchor="ctr" rtlCol="false" tIns="50800" lIns="50800" bIns="50800" rIns="50800"/>
              <a:lstStyle/>
              <a:p>
                <a:pPr algn="ctr">
                  <a:lnSpc>
                    <a:spcPts val="2660"/>
                  </a:lnSpc>
                  <a:spcBef>
                    <a:spcPct val="0"/>
                  </a:spcBef>
                </a:pPr>
              </a:p>
            </p:txBody>
          </p:sp>
        </p:grpSp>
        <p:grpSp>
          <p:nvGrpSpPr>
            <p:cNvPr name="Group 33" id="33"/>
            <p:cNvGrpSpPr/>
            <p:nvPr/>
          </p:nvGrpSpPr>
          <p:grpSpPr>
            <a:xfrm rot="0">
              <a:off x="0" y="0"/>
              <a:ext cx="3156254" cy="2876308"/>
              <a:chOff x="0" y="0"/>
              <a:chExt cx="939255" cy="855948"/>
            </a:xfrm>
          </p:grpSpPr>
          <p:sp>
            <p:nvSpPr>
              <p:cNvPr name="Freeform 34" id="34"/>
              <p:cNvSpPr/>
              <p:nvPr/>
            </p:nvSpPr>
            <p:spPr>
              <a:xfrm flipH="false" flipV="false" rot="0">
                <a:off x="0" y="0"/>
                <a:ext cx="939255" cy="855948"/>
              </a:xfrm>
              <a:custGeom>
                <a:avLst/>
                <a:gdLst/>
                <a:ahLst/>
                <a:cxnLst/>
                <a:rect r="r" b="b" t="t" l="l"/>
                <a:pathLst>
                  <a:path h="855948" w="939255">
                    <a:moveTo>
                      <a:pt x="469628" y="0"/>
                    </a:moveTo>
                    <a:cubicBezTo>
                      <a:pt x="210259" y="0"/>
                      <a:pt x="0" y="191610"/>
                      <a:pt x="0" y="427974"/>
                    </a:cubicBezTo>
                    <a:cubicBezTo>
                      <a:pt x="0" y="664337"/>
                      <a:pt x="210259" y="855948"/>
                      <a:pt x="469628" y="855948"/>
                    </a:cubicBezTo>
                    <a:cubicBezTo>
                      <a:pt x="728996" y="855948"/>
                      <a:pt x="939255" y="664337"/>
                      <a:pt x="939255" y="427974"/>
                    </a:cubicBezTo>
                    <a:cubicBezTo>
                      <a:pt x="939255" y="191610"/>
                      <a:pt x="728996" y="0"/>
                      <a:pt x="469628" y="0"/>
                    </a:cubicBezTo>
                    <a:close/>
                  </a:path>
                </a:pathLst>
              </a:custGeom>
              <a:solidFill>
                <a:srgbClr val="DF8220"/>
              </a:solidFill>
            </p:spPr>
          </p:sp>
          <p:sp>
            <p:nvSpPr>
              <p:cNvPr name="TextBox 35" id="35"/>
              <p:cNvSpPr txBox="true"/>
              <p:nvPr/>
            </p:nvSpPr>
            <p:spPr>
              <a:xfrm>
                <a:off x="88055" y="42145"/>
                <a:ext cx="763145" cy="733557"/>
              </a:xfrm>
              <a:prstGeom prst="rect">
                <a:avLst/>
              </a:prstGeom>
            </p:spPr>
            <p:txBody>
              <a:bodyPr anchor="ctr" rtlCol="false" tIns="50800" lIns="50800" bIns="50800" rIns="50800"/>
              <a:lstStyle/>
              <a:p>
                <a:pPr algn="ctr">
                  <a:lnSpc>
                    <a:spcPts val="2660"/>
                  </a:lnSpc>
                </a:pPr>
              </a:p>
            </p:txBody>
          </p:sp>
        </p:grpSp>
      </p:grpSp>
      <p:sp>
        <p:nvSpPr>
          <p:cNvPr name="TextBox 36" id="36"/>
          <p:cNvSpPr txBox="true"/>
          <p:nvPr/>
        </p:nvSpPr>
        <p:spPr>
          <a:xfrm rot="0">
            <a:off x="2921371" y="5124126"/>
            <a:ext cx="1140291" cy="1439532"/>
          </a:xfrm>
          <a:prstGeom prst="rect">
            <a:avLst/>
          </a:prstGeom>
        </p:spPr>
        <p:txBody>
          <a:bodyPr anchor="t" rtlCol="false" tIns="0" lIns="0" bIns="0" rIns="0">
            <a:spAutoFit/>
          </a:bodyPr>
          <a:lstStyle/>
          <a:p>
            <a:pPr algn="ctr">
              <a:lnSpc>
                <a:spcPts val="10252"/>
              </a:lnSpc>
            </a:pPr>
            <a:r>
              <a:rPr lang="en-US" sz="11024">
                <a:solidFill>
                  <a:srgbClr val="FFFFFF"/>
                </a:solidFill>
                <a:latin typeface="Ahkio"/>
                <a:ea typeface="Ahkio"/>
                <a:cs typeface="Ahkio"/>
                <a:sym typeface="Ahkio"/>
              </a:rPr>
              <a:t>2</a:t>
            </a:r>
          </a:p>
        </p:txBody>
      </p:sp>
      <p:sp>
        <p:nvSpPr>
          <p:cNvPr name="TextBox 37" id="37"/>
          <p:cNvSpPr txBox="true"/>
          <p:nvPr/>
        </p:nvSpPr>
        <p:spPr>
          <a:xfrm rot="0">
            <a:off x="2921371" y="7746421"/>
            <a:ext cx="1140291" cy="1439532"/>
          </a:xfrm>
          <a:prstGeom prst="rect">
            <a:avLst/>
          </a:prstGeom>
        </p:spPr>
        <p:txBody>
          <a:bodyPr anchor="t" rtlCol="false" tIns="0" lIns="0" bIns="0" rIns="0">
            <a:spAutoFit/>
          </a:bodyPr>
          <a:lstStyle/>
          <a:p>
            <a:pPr algn="ctr">
              <a:lnSpc>
                <a:spcPts val="10252"/>
              </a:lnSpc>
            </a:pPr>
            <a:r>
              <a:rPr lang="en-US" sz="11024">
                <a:solidFill>
                  <a:srgbClr val="FFFFFF"/>
                </a:solidFill>
                <a:latin typeface="Ahkio"/>
                <a:ea typeface="Ahkio"/>
                <a:cs typeface="Ahkio"/>
                <a:sym typeface="Ahkio"/>
              </a:rPr>
              <a:t>3</a:t>
            </a:r>
          </a:p>
        </p:txBody>
      </p:sp>
      <p:sp>
        <p:nvSpPr>
          <p:cNvPr name="TextBox 38" id="38"/>
          <p:cNvSpPr txBox="true"/>
          <p:nvPr/>
        </p:nvSpPr>
        <p:spPr>
          <a:xfrm rot="0">
            <a:off x="4672131" y="5153025"/>
            <a:ext cx="11010860" cy="1921383"/>
          </a:xfrm>
          <a:prstGeom prst="rect">
            <a:avLst/>
          </a:prstGeom>
        </p:spPr>
        <p:txBody>
          <a:bodyPr anchor="t" rtlCol="false" tIns="0" lIns="0" bIns="0" rIns="0">
            <a:spAutoFit/>
          </a:bodyPr>
          <a:lstStyle/>
          <a:p>
            <a:pPr algn="ctr">
              <a:lnSpc>
                <a:spcPts val="5031"/>
              </a:lnSpc>
            </a:pPr>
            <a:r>
              <a:rPr lang="en-US" sz="4300">
                <a:solidFill>
                  <a:srgbClr val="000000"/>
                </a:solidFill>
                <a:latin typeface="Dekko"/>
                <a:ea typeface="Dekko"/>
                <a:cs typeface="Dekko"/>
                <a:sym typeface="Dekko"/>
              </a:rPr>
              <a:t>Tahun Pengkreditan Harus Sesuai dengan Tahun yang Tertera pada Bukti Potong</a:t>
            </a:r>
          </a:p>
          <a:p>
            <a:pPr algn="l">
              <a:lnSpc>
                <a:spcPts val="5031"/>
              </a:lnSpc>
            </a:pPr>
          </a:p>
        </p:txBody>
      </p:sp>
      <p:sp>
        <p:nvSpPr>
          <p:cNvPr name="TextBox 39" id="39"/>
          <p:cNvSpPr txBox="true"/>
          <p:nvPr/>
        </p:nvSpPr>
        <p:spPr>
          <a:xfrm rot="0">
            <a:off x="4806896" y="7464933"/>
            <a:ext cx="11106621" cy="2769293"/>
          </a:xfrm>
          <a:prstGeom prst="rect">
            <a:avLst/>
          </a:prstGeom>
        </p:spPr>
        <p:txBody>
          <a:bodyPr anchor="t" rtlCol="false" tIns="0" lIns="0" bIns="0" rIns="0">
            <a:spAutoFit/>
          </a:bodyPr>
          <a:lstStyle/>
          <a:p>
            <a:pPr algn="ctr">
              <a:lnSpc>
                <a:spcPts val="5806"/>
              </a:lnSpc>
            </a:pPr>
            <a:r>
              <a:rPr lang="en-US" sz="4147">
                <a:solidFill>
                  <a:srgbClr val="000000"/>
                </a:solidFill>
                <a:latin typeface="Dekko"/>
                <a:ea typeface="Dekko"/>
                <a:cs typeface="Dekko"/>
                <a:sym typeface="Dekko"/>
              </a:rPr>
              <a:t>Jenis Pajak yang Tercantum pada Bukti Potong dan SSP Harus Benar</a:t>
            </a:r>
          </a:p>
          <a:p>
            <a:pPr algn="ctr">
              <a:lnSpc>
                <a:spcPts val="5526"/>
              </a:lnSpc>
            </a:pPr>
          </a:p>
          <a:p>
            <a:pPr algn="l">
              <a:lnSpc>
                <a:spcPts val="4966"/>
              </a:lnSpc>
            </a:pPr>
          </a:p>
        </p:txBody>
      </p:sp>
      <p:sp>
        <p:nvSpPr>
          <p:cNvPr name="TextBox 40" id="40"/>
          <p:cNvSpPr txBox="true"/>
          <p:nvPr/>
        </p:nvSpPr>
        <p:spPr>
          <a:xfrm rot="0">
            <a:off x="203164" y="224022"/>
            <a:ext cx="17429495" cy="1863895"/>
          </a:xfrm>
          <a:prstGeom prst="rect">
            <a:avLst/>
          </a:prstGeom>
        </p:spPr>
        <p:txBody>
          <a:bodyPr anchor="t" rtlCol="false" tIns="0" lIns="0" bIns="0" rIns="0">
            <a:spAutoFit/>
          </a:bodyPr>
          <a:lstStyle/>
          <a:p>
            <a:pPr algn="ctr">
              <a:lnSpc>
                <a:spcPts val="5394"/>
              </a:lnSpc>
            </a:pPr>
            <a:r>
              <a:rPr lang="en-US" sz="5800">
                <a:solidFill>
                  <a:srgbClr val="FD972C"/>
                </a:solidFill>
                <a:latin typeface="Ahkio"/>
                <a:ea typeface="Ahkio"/>
                <a:cs typeface="Ahkio"/>
                <a:sym typeface="Ahkio"/>
              </a:rPr>
              <a:t>Perencanaan Pajak pada Posisi sebagai Pihak yang Dipotong</a:t>
            </a:r>
          </a:p>
          <a:p>
            <a:pPr algn="ctr">
              <a:lnSpc>
                <a:spcPts val="8393"/>
              </a:lnSpc>
            </a:pPr>
          </a:p>
        </p:txBody>
      </p:sp>
      <p:sp>
        <p:nvSpPr>
          <p:cNvPr name="TextBox 41" id="41"/>
          <p:cNvSpPr txBox="true"/>
          <p:nvPr/>
        </p:nvSpPr>
        <p:spPr>
          <a:xfrm rot="0">
            <a:off x="650031" y="1017857"/>
            <a:ext cx="16302855" cy="1587891"/>
          </a:xfrm>
          <a:prstGeom prst="rect">
            <a:avLst/>
          </a:prstGeom>
        </p:spPr>
        <p:txBody>
          <a:bodyPr anchor="t" rtlCol="false" tIns="0" lIns="0" bIns="0" rIns="0">
            <a:spAutoFit/>
          </a:bodyPr>
          <a:lstStyle/>
          <a:p>
            <a:pPr algn="ctr">
              <a:lnSpc>
                <a:spcPts val="4219"/>
              </a:lnSpc>
            </a:pPr>
            <a:r>
              <a:rPr lang="en-US" sz="3013">
                <a:solidFill>
                  <a:srgbClr val="000000"/>
                </a:solidFill>
                <a:latin typeface="Arimo"/>
                <a:ea typeface="Arimo"/>
                <a:cs typeface="Arimo"/>
                <a:sym typeface="Arimo"/>
              </a:rPr>
              <a:t>Hak pengkreditan ini tidak bersifat otomatis, karena untuk dapat mengkreditkan pajak yang telah dipotong, perusahaan harus memenuhi persyaratan-persyaratan tertentu, yakni:</a:t>
            </a:r>
          </a:p>
          <a:p>
            <a:pPr algn="ctr">
              <a:lnSpc>
                <a:spcPts val="4219"/>
              </a:lnSpc>
              <a:spcBef>
                <a:spcPct val="0"/>
              </a:spcBef>
            </a:pPr>
            <a:r>
              <a:rPr lang="en-US" sz="3013">
                <a:solidFill>
                  <a:srgbClr val="000000"/>
                </a:solidFill>
                <a:latin typeface="Arimo"/>
                <a:ea typeface="Arimo"/>
                <a:cs typeface="Arimo"/>
                <a:sym typeface="Arimo"/>
              </a:rPr>
              <a:t>:</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BE6"/>
        </a:solidFill>
      </p:bgPr>
    </p:bg>
    <p:spTree>
      <p:nvGrpSpPr>
        <p:cNvPr id="1" name=""/>
        <p:cNvGrpSpPr/>
        <p:nvPr/>
      </p:nvGrpSpPr>
      <p:grpSpPr>
        <a:xfrm>
          <a:off x="0" y="0"/>
          <a:ext cx="0" cy="0"/>
          <a:chOff x="0" y="0"/>
          <a:chExt cx="0" cy="0"/>
        </a:xfrm>
      </p:grpSpPr>
      <p:sp>
        <p:nvSpPr>
          <p:cNvPr name="Freeform 2" id="2"/>
          <p:cNvSpPr/>
          <p:nvPr/>
        </p:nvSpPr>
        <p:spPr>
          <a:xfrm flipH="false" flipV="false" rot="0">
            <a:off x="14272762" y="-1736409"/>
            <a:ext cx="6719793" cy="5021518"/>
          </a:xfrm>
          <a:custGeom>
            <a:avLst/>
            <a:gdLst/>
            <a:ahLst/>
            <a:cxnLst/>
            <a:rect r="r" b="b" t="t" l="l"/>
            <a:pathLst>
              <a:path h="5021518" w="6719793">
                <a:moveTo>
                  <a:pt x="0" y="0"/>
                </a:moveTo>
                <a:lnTo>
                  <a:pt x="6719794" y="0"/>
                </a:lnTo>
                <a:lnTo>
                  <a:pt x="6719794" y="5021518"/>
                </a:lnTo>
                <a:lnTo>
                  <a:pt x="0" y="502151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952885" y="-1168449"/>
            <a:ext cx="3256367" cy="3256367"/>
          </a:xfrm>
          <a:custGeom>
            <a:avLst/>
            <a:gdLst/>
            <a:ahLst/>
            <a:cxnLst/>
            <a:rect r="r" b="b" t="t" l="l"/>
            <a:pathLst>
              <a:path h="3256367" w="3256367">
                <a:moveTo>
                  <a:pt x="0" y="0"/>
                </a:moveTo>
                <a:lnTo>
                  <a:pt x="3256367" y="0"/>
                </a:lnTo>
                <a:lnTo>
                  <a:pt x="3256367" y="3256366"/>
                </a:lnTo>
                <a:lnTo>
                  <a:pt x="0" y="32563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688286">
            <a:off x="-1815773" y="-3897632"/>
            <a:ext cx="6475750" cy="6287365"/>
          </a:xfrm>
          <a:custGeom>
            <a:avLst/>
            <a:gdLst/>
            <a:ahLst/>
            <a:cxnLst/>
            <a:rect r="r" b="b" t="t" l="l"/>
            <a:pathLst>
              <a:path h="6287365" w="6475750">
                <a:moveTo>
                  <a:pt x="0" y="0"/>
                </a:moveTo>
                <a:lnTo>
                  <a:pt x="6475750" y="0"/>
                </a:lnTo>
                <a:lnTo>
                  <a:pt x="6475750" y="6287365"/>
                </a:lnTo>
                <a:lnTo>
                  <a:pt x="0" y="62873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1153306">
            <a:off x="14197638" y="8807481"/>
            <a:ext cx="6449455" cy="2450793"/>
          </a:xfrm>
          <a:custGeom>
            <a:avLst/>
            <a:gdLst/>
            <a:ahLst/>
            <a:cxnLst/>
            <a:rect r="r" b="b" t="t" l="l"/>
            <a:pathLst>
              <a:path h="2450793" w="6449455">
                <a:moveTo>
                  <a:pt x="0" y="0"/>
                </a:moveTo>
                <a:lnTo>
                  <a:pt x="6449455" y="0"/>
                </a:lnTo>
                <a:lnTo>
                  <a:pt x="6449455" y="2450793"/>
                </a:lnTo>
                <a:lnTo>
                  <a:pt x="0" y="245079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2961785">
            <a:off x="-3333788" y="8001398"/>
            <a:ext cx="6667576" cy="4982498"/>
          </a:xfrm>
          <a:custGeom>
            <a:avLst/>
            <a:gdLst/>
            <a:ahLst/>
            <a:cxnLst/>
            <a:rect r="r" b="b" t="t" l="l"/>
            <a:pathLst>
              <a:path h="4982498" w="6667576">
                <a:moveTo>
                  <a:pt x="0" y="0"/>
                </a:moveTo>
                <a:lnTo>
                  <a:pt x="6667576" y="0"/>
                </a:lnTo>
                <a:lnTo>
                  <a:pt x="6667576" y="4982498"/>
                </a:lnTo>
                <a:lnTo>
                  <a:pt x="0" y="498249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7" id="7"/>
          <p:cNvGrpSpPr/>
          <p:nvPr/>
        </p:nvGrpSpPr>
        <p:grpSpPr>
          <a:xfrm rot="0">
            <a:off x="-28575" y="9738092"/>
            <a:ext cx="13346091" cy="559758"/>
            <a:chOff x="0" y="0"/>
            <a:chExt cx="17794788" cy="746344"/>
          </a:xfrm>
        </p:grpSpPr>
        <p:sp>
          <p:nvSpPr>
            <p:cNvPr name="Freeform 8" id="8"/>
            <p:cNvSpPr/>
            <p:nvPr/>
          </p:nvSpPr>
          <p:spPr>
            <a:xfrm flipH="false" flipV="false" rot="0">
              <a:off x="12700" y="1270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sp>
          <p:nvSpPr>
            <p:cNvPr name="Freeform 9" id="9"/>
            <p:cNvSpPr/>
            <p:nvPr/>
          </p:nvSpPr>
          <p:spPr>
            <a:xfrm flipH="false" flipV="false" rot="0">
              <a:off x="0" y="0"/>
              <a:ext cx="17794732" cy="749935"/>
            </a:xfrm>
            <a:custGeom>
              <a:avLst/>
              <a:gdLst/>
              <a:ahLst/>
              <a:cxnLst/>
              <a:rect r="r" b="b" t="t" l="l"/>
              <a:pathLst>
                <a:path h="749935" w="17794732">
                  <a:moveTo>
                    <a:pt x="12700" y="0"/>
                  </a:moveTo>
                  <a:lnTo>
                    <a:pt x="17782032" y="0"/>
                  </a:lnTo>
                  <a:cubicBezTo>
                    <a:pt x="17789018" y="0"/>
                    <a:pt x="17794732" y="5715"/>
                    <a:pt x="17794732" y="12700"/>
                  </a:cubicBezTo>
                  <a:lnTo>
                    <a:pt x="17794732" y="737235"/>
                  </a:lnTo>
                  <a:cubicBezTo>
                    <a:pt x="17794732" y="744220"/>
                    <a:pt x="17789018" y="749935"/>
                    <a:pt x="17782032" y="749935"/>
                  </a:cubicBezTo>
                  <a:lnTo>
                    <a:pt x="12700" y="749935"/>
                  </a:lnTo>
                  <a:cubicBezTo>
                    <a:pt x="5715" y="749935"/>
                    <a:pt x="0" y="744220"/>
                    <a:pt x="0" y="737235"/>
                  </a:cubicBezTo>
                  <a:lnTo>
                    <a:pt x="0" y="12700"/>
                  </a:lnTo>
                  <a:cubicBezTo>
                    <a:pt x="0" y="5715"/>
                    <a:pt x="5715" y="0"/>
                    <a:pt x="12700" y="0"/>
                  </a:cubicBezTo>
                  <a:moveTo>
                    <a:pt x="12700" y="25400"/>
                  </a:moveTo>
                  <a:lnTo>
                    <a:pt x="12700" y="12700"/>
                  </a:lnTo>
                  <a:lnTo>
                    <a:pt x="25400" y="12700"/>
                  </a:lnTo>
                  <a:lnTo>
                    <a:pt x="25400" y="737235"/>
                  </a:lnTo>
                  <a:lnTo>
                    <a:pt x="12700" y="737235"/>
                  </a:lnTo>
                  <a:lnTo>
                    <a:pt x="12700" y="724535"/>
                  </a:lnTo>
                  <a:lnTo>
                    <a:pt x="17782032" y="724535"/>
                  </a:lnTo>
                  <a:lnTo>
                    <a:pt x="17782032" y="737235"/>
                  </a:lnTo>
                  <a:lnTo>
                    <a:pt x="17769332" y="737235"/>
                  </a:lnTo>
                  <a:lnTo>
                    <a:pt x="17769332" y="12700"/>
                  </a:lnTo>
                  <a:lnTo>
                    <a:pt x="17782032" y="12700"/>
                  </a:lnTo>
                  <a:lnTo>
                    <a:pt x="17782032" y="25400"/>
                  </a:lnTo>
                  <a:lnTo>
                    <a:pt x="12700" y="25400"/>
                  </a:lnTo>
                  <a:close/>
                </a:path>
              </a:pathLst>
            </a:custGeom>
            <a:solidFill>
              <a:srgbClr val="6FA3D1"/>
            </a:solidFill>
          </p:spPr>
        </p:sp>
        <p:sp>
          <p:nvSpPr>
            <p:cNvPr name="TextBox 10" id="10"/>
            <p:cNvSpPr txBox="true"/>
            <p:nvPr/>
          </p:nvSpPr>
          <p:spPr>
            <a:xfrm>
              <a:off x="0" y="-9525"/>
              <a:ext cx="17794788" cy="755869"/>
            </a:xfrm>
            <a:prstGeom prst="rect">
              <a:avLst/>
            </a:prstGeom>
          </p:spPr>
          <p:txBody>
            <a:bodyPr anchor="ctr" rtlCol="false" tIns="50800" lIns="50800" bIns="50800" rIns="50800"/>
            <a:lstStyle/>
            <a:p>
              <a:pPr algn="l">
                <a:lnSpc>
                  <a:spcPts val="2879"/>
                </a:lnSpc>
              </a:pPr>
              <a:r>
                <a:rPr lang="en-US" sz="2400">
                  <a:solidFill>
                    <a:srgbClr val="FFFFFF"/>
                  </a:solidFill>
                  <a:latin typeface="Arimo"/>
                  <a:ea typeface="Arimo"/>
                  <a:cs typeface="Arimo"/>
                  <a:sym typeface="Arimo"/>
                </a:rPr>
                <a:t>Accounting Department - Informatics and Business Institute of Darmajaya, Lampung, Indonesia</a:t>
              </a:r>
            </a:p>
          </p:txBody>
        </p:sp>
      </p:grpSp>
      <p:sp>
        <p:nvSpPr>
          <p:cNvPr name="Freeform 11" id="11"/>
          <p:cNvSpPr/>
          <p:nvPr/>
        </p:nvSpPr>
        <p:spPr>
          <a:xfrm flipH="false" flipV="false" rot="0">
            <a:off x="13327039" y="9746250"/>
            <a:ext cx="4981432" cy="543442"/>
          </a:xfrm>
          <a:custGeom>
            <a:avLst/>
            <a:gdLst/>
            <a:ahLst/>
            <a:cxnLst/>
            <a:rect r="r" b="b" t="t" l="l"/>
            <a:pathLst>
              <a:path h="543442" w="4981432">
                <a:moveTo>
                  <a:pt x="0" y="0"/>
                </a:moveTo>
                <a:lnTo>
                  <a:pt x="4981433" y="0"/>
                </a:lnTo>
                <a:lnTo>
                  <a:pt x="4981433" y="543442"/>
                </a:lnTo>
                <a:lnTo>
                  <a:pt x="0" y="543442"/>
                </a:lnTo>
                <a:lnTo>
                  <a:pt x="0" y="0"/>
                </a:lnTo>
                <a:close/>
              </a:path>
            </a:pathLst>
          </a:custGeom>
          <a:blipFill>
            <a:blip r:embed="rId12"/>
            <a:stretch>
              <a:fillRect l="-279857" t="-1027086" r="-304792" b="-2401329"/>
            </a:stretch>
          </a:blipFill>
        </p:spPr>
      </p:sp>
      <p:sp>
        <p:nvSpPr>
          <p:cNvPr name="TextBox 12" id="12"/>
          <p:cNvSpPr txBox="true"/>
          <p:nvPr/>
        </p:nvSpPr>
        <p:spPr>
          <a:xfrm rot="0">
            <a:off x="14711077" y="9782425"/>
            <a:ext cx="2404878" cy="425956"/>
          </a:xfrm>
          <a:prstGeom prst="rect">
            <a:avLst/>
          </a:prstGeom>
        </p:spPr>
        <p:txBody>
          <a:bodyPr anchor="t" rtlCol="false" tIns="0" lIns="0" bIns="0" rIns="0">
            <a:spAutoFit/>
          </a:bodyPr>
          <a:lstStyle/>
          <a:p>
            <a:pPr algn="l">
              <a:lnSpc>
                <a:spcPts val="2879"/>
              </a:lnSpc>
            </a:pPr>
            <a:r>
              <a:rPr lang="en-US" b="true" sz="2400">
                <a:solidFill>
                  <a:srgbClr val="FFFFFF"/>
                </a:solidFill>
                <a:latin typeface="Roboto Bold"/>
                <a:ea typeface="Roboto Bold"/>
                <a:cs typeface="Roboto Bold"/>
                <a:sym typeface="Roboto Bold"/>
              </a:rPr>
              <a:t>darmajaya.ac.id</a:t>
            </a:r>
          </a:p>
        </p:txBody>
      </p:sp>
      <p:grpSp>
        <p:nvGrpSpPr>
          <p:cNvPr name="Group 13" id="13"/>
          <p:cNvGrpSpPr/>
          <p:nvPr/>
        </p:nvGrpSpPr>
        <p:grpSpPr>
          <a:xfrm rot="0">
            <a:off x="1887626" y="2765379"/>
            <a:ext cx="6553167" cy="6045936"/>
            <a:chOff x="0" y="0"/>
            <a:chExt cx="1478150" cy="1363737"/>
          </a:xfrm>
        </p:grpSpPr>
        <p:sp>
          <p:nvSpPr>
            <p:cNvPr name="Freeform 14" id="14"/>
            <p:cNvSpPr/>
            <p:nvPr/>
          </p:nvSpPr>
          <p:spPr>
            <a:xfrm flipH="false" flipV="false" rot="0">
              <a:off x="0" y="0"/>
              <a:ext cx="1478150" cy="1363737"/>
            </a:xfrm>
            <a:custGeom>
              <a:avLst/>
              <a:gdLst/>
              <a:ahLst/>
              <a:cxnLst/>
              <a:rect r="r" b="b" t="t" l="l"/>
              <a:pathLst>
                <a:path h="1363737" w="1478150">
                  <a:moveTo>
                    <a:pt x="60251" y="0"/>
                  </a:moveTo>
                  <a:lnTo>
                    <a:pt x="1417898" y="0"/>
                  </a:lnTo>
                  <a:cubicBezTo>
                    <a:pt x="1451174" y="0"/>
                    <a:pt x="1478150" y="26975"/>
                    <a:pt x="1478150" y="60251"/>
                  </a:cubicBezTo>
                  <a:lnTo>
                    <a:pt x="1478150" y="1303486"/>
                  </a:lnTo>
                  <a:cubicBezTo>
                    <a:pt x="1478150" y="1336762"/>
                    <a:pt x="1451174" y="1363737"/>
                    <a:pt x="1417898" y="1363737"/>
                  </a:cubicBezTo>
                  <a:lnTo>
                    <a:pt x="60251" y="1363737"/>
                  </a:lnTo>
                  <a:cubicBezTo>
                    <a:pt x="44272" y="1363737"/>
                    <a:pt x="28947" y="1357389"/>
                    <a:pt x="17647" y="1346090"/>
                  </a:cubicBezTo>
                  <a:cubicBezTo>
                    <a:pt x="6348" y="1334791"/>
                    <a:pt x="0" y="1319465"/>
                    <a:pt x="0" y="1303486"/>
                  </a:cubicBezTo>
                  <a:lnTo>
                    <a:pt x="0" y="60251"/>
                  </a:lnTo>
                  <a:cubicBezTo>
                    <a:pt x="0" y="26975"/>
                    <a:pt x="26975" y="0"/>
                    <a:pt x="60251" y="0"/>
                  </a:cubicBezTo>
                  <a:close/>
                </a:path>
              </a:pathLst>
            </a:custGeom>
            <a:solidFill>
              <a:srgbClr val="B0C25D"/>
            </a:solidFill>
          </p:spPr>
        </p:sp>
        <p:sp>
          <p:nvSpPr>
            <p:cNvPr name="TextBox 15" id="15"/>
            <p:cNvSpPr txBox="true"/>
            <p:nvPr/>
          </p:nvSpPr>
          <p:spPr>
            <a:xfrm>
              <a:off x="0" y="-38100"/>
              <a:ext cx="1478150" cy="1401837"/>
            </a:xfrm>
            <a:prstGeom prst="rect">
              <a:avLst/>
            </a:prstGeom>
          </p:spPr>
          <p:txBody>
            <a:bodyPr anchor="ctr" rtlCol="false" tIns="50800" lIns="50800" bIns="50800" rIns="50800"/>
            <a:lstStyle/>
            <a:p>
              <a:pPr algn="ctr">
                <a:lnSpc>
                  <a:spcPts val="2659"/>
                </a:lnSpc>
                <a:spcBef>
                  <a:spcPct val="0"/>
                </a:spcBef>
              </a:pPr>
            </a:p>
          </p:txBody>
        </p:sp>
      </p:grpSp>
      <p:grpSp>
        <p:nvGrpSpPr>
          <p:cNvPr name="Group 16" id="16"/>
          <p:cNvGrpSpPr/>
          <p:nvPr/>
        </p:nvGrpSpPr>
        <p:grpSpPr>
          <a:xfrm rot="0">
            <a:off x="9771010" y="2765379"/>
            <a:ext cx="6553167" cy="6045936"/>
            <a:chOff x="0" y="0"/>
            <a:chExt cx="1478150" cy="1363737"/>
          </a:xfrm>
        </p:grpSpPr>
        <p:sp>
          <p:nvSpPr>
            <p:cNvPr name="Freeform 17" id="17"/>
            <p:cNvSpPr/>
            <p:nvPr/>
          </p:nvSpPr>
          <p:spPr>
            <a:xfrm flipH="false" flipV="false" rot="0">
              <a:off x="0" y="0"/>
              <a:ext cx="1478150" cy="1363737"/>
            </a:xfrm>
            <a:custGeom>
              <a:avLst/>
              <a:gdLst/>
              <a:ahLst/>
              <a:cxnLst/>
              <a:rect r="r" b="b" t="t" l="l"/>
              <a:pathLst>
                <a:path h="1363737" w="1478150">
                  <a:moveTo>
                    <a:pt x="60251" y="0"/>
                  </a:moveTo>
                  <a:lnTo>
                    <a:pt x="1417898" y="0"/>
                  </a:lnTo>
                  <a:cubicBezTo>
                    <a:pt x="1451174" y="0"/>
                    <a:pt x="1478150" y="26975"/>
                    <a:pt x="1478150" y="60251"/>
                  </a:cubicBezTo>
                  <a:lnTo>
                    <a:pt x="1478150" y="1303486"/>
                  </a:lnTo>
                  <a:cubicBezTo>
                    <a:pt x="1478150" y="1336762"/>
                    <a:pt x="1451174" y="1363737"/>
                    <a:pt x="1417898" y="1363737"/>
                  </a:cubicBezTo>
                  <a:lnTo>
                    <a:pt x="60251" y="1363737"/>
                  </a:lnTo>
                  <a:cubicBezTo>
                    <a:pt x="44272" y="1363737"/>
                    <a:pt x="28947" y="1357389"/>
                    <a:pt x="17647" y="1346090"/>
                  </a:cubicBezTo>
                  <a:cubicBezTo>
                    <a:pt x="6348" y="1334791"/>
                    <a:pt x="0" y="1319465"/>
                    <a:pt x="0" y="1303486"/>
                  </a:cubicBezTo>
                  <a:lnTo>
                    <a:pt x="0" y="60251"/>
                  </a:lnTo>
                  <a:cubicBezTo>
                    <a:pt x="0" y="26975"/>
                    <a:pt x="26975" y="0"/>
                    <a:pt x="60251" y="0"/>
                  </a:cubicBezTo>
                  <a:close/>
                </a:path>
              </a:pathLst>
            </a:custGeom>
            <a:solidFill>
              <a:srgbClr val="B0C25D"/>
            </a:solidFill>
          </p:spPr>
        </p:sp>
        <p:sp>
          <p:nvSpPr>
            <p:cNvPr name="TextBox 18" id="18"/>
            <p:cNvSpPr txBox="true"/>
            <p:nvPr/>
          </p:nvSpPr>
          <p:spPr>
            <a:xfrm>
              <a:off x="0" y="-38100"/>
              <a:ext cx="1478150" cy="1401837"/>
            </a:xfrm>
            <a:prstGeom prst="rect">
              <a:avLst/>
            </a:prstGeom>
          </p:spPr>
          <p:txBody>
            <a:bodyPr anchor="ctr" rtlCol="false" tIns="50800" lIns="50800" bIns="50800" rIns="50800"/>
            <a:lstStyle/>
            <a:p>
              <a:pPr algn="ctr">
                <a:lnSpc>
                  <a:spcPts val="2659"/>
                </a:lnSpc>
                <a:spcBef>
                  <a:spcPct val="0"/>
                </a:spcBef>
              </a:pPr>
            </a:p>
          </p:txBody>
        </p:sp>
      </p:grpSp>
      <p:sp>
        <p:nvSpPr>
          <p:cNvPr name="TextBox 19" id="19"/>
          <p:cNvSpPr txBox="true"/>
          <p:nvPr/>
        </p:nvSpPr>
        <p:spPr>
          <a:xfrm rot="0">
            <a:off x="2057468" y="3227959"/>
            <a:ext cx="6151495" cy="5651823"/>
          </a:xfrm>
          <a:prstGeom prst="rect">
            <a:avLst/>
          </a:prstGeom>
        </p:spPr>
        <p:txBody>
          <a:bodyPr anchor="t" rtlCol="false" tIns="0" lIns="0" bIns="0" rIns="0">
            <a:spAutoFit/>
          </a:bodyPr>
          <a:lstStyle/>
          <a:p>
            <a:pPr algn="just">
              <a:lnSpc>
                <a:spcPts val="4484"/>
              </a:lnSpc>
            </a:pPr>
            <a:r>
              <a:rPr lang="en-US" sz="3203">
                <a:solidFill>
                  <a:srgbClr val="000000"/>
                </a:solidFill>
                <a:latin typeface="Dekko"/>
                <a:ea typeface="Dekko"/>
                <a:cs typeface="Dekko"/>
                <a:sym typeface="Dekko"/>
              </a:rPr>
              <a:t>langkah yang harus segera diambil adalah dengan mengajukan permohonan pemindahbukuan ke KPP tempat pemotong terdaftar. Agar pajak yang telah dipotong tersebut dapat dijadikan kredit pajak oleh pihak yang dipotong, maka pihak yang dipotong harus diberikan bukti Surat Keputusan Pemindahbukuan (SK PBK) tersebut</a:t>
            </a:r>
          </a:p>
        </p:txBody>
      </p:sp>
      <p:sp>
        <p:nvSpPr>
          <p:cNvPr name="TextBox 20" id="20"/>
          <p:cNvSpPr txBox="true"/>
          <p:nvPr/>
        </p:nvSpPr>
        <p:spPr>
          <a:xfrm rot="0">
            <a:off x="9971847" y="3477939"/>
            <a:ext cx="6151495" cy="4563667"/>
          </a:xfrm>
          <a:prstGeom prst="rect">
            <a:avLst/>
          </a:prstGeom>
        </p:spPr>
        <p:txBody>
          <a:bodyPr anchor="t" rtlCol="false" tIns="0" lIns="0" bIns="0" rIns="0">
            <a:spAutoFit/>
          </a:bodyPr>
          <a:lstStyle/>
          <a:p>
            <a:pPr algn="just">
              <a:lnSpc>
                <a:spcPts val="5184"/>
              </a:lnSpc>
            </a:pPr>
            <a:r>
              <a:rPr lang="en-US" sz="3703">
                <a:solidFill>
                  <a:srgbClr val="000000"/>
                </a:solidFill>
                <a:latin typeface="Dekko"/>
                <a:ea typeface="Dekko"/>
                <a:cs typeface="Dekko"/>
                <a:sym typeface="Dekko"/>
              </a:rPr>
              <a:t>maka kewajiban menyetorkan pajak yang terutang tetap harus dilakukan. Namun, kewajiban menanggung beban pajak tersebut menjadi beralih kepada pihak pemberi penghasilan (pihak pemotong). </a:t>
            </a:r>
          </a:p>
        </p:txBody>
      </p:sp>
      <p:grpSp>
        <p:nvGrpSpPr>
          <p:cNvPr name="Group 21" id="21"/>
          <p:cNvGrpSpPr/>
          <p:nvPr/>
        </p:nvGrpSpPr>
        <p:grpSpPr>
          <a:xfrm rot="0">
            <a:off x="2555755" y="2087917"/>
            <a:ext cx="5022012" cy="1094711"/>
            <a:chOff x="0" y="0"/>
            <a:chExt cx="1643078" cy="358162"/>
          </a:xfrm>
        </p:grpSpPr>
        <p:sp>
          <p:nvSpPr>
            <p:cNvPr name="Freeform 22" id="22"/>
            <p:cNvSpPr/>
            <p:nvPr/>
          </p:nvSpPr>
          <p:spPr>
            <a:xfrm flipH="false" flipV="false" rot="0">
              <a:off x="0" y="0"/>
              <a:ext cx="1643078" cy="358162"/>
            </a:xfrm>
            <a:custGeom>
              <a:avLst/>
              <a:gdLst/>
              <a:ahLst/>
              <a:cxnLst/>
              <a:rect r="r" b="b" t="t" l="l"/>
              <a:pathLst>
                <a:path h="358162" w="1643078">
                  <a:moveTo>
                    <a:pt x="78621" y="0"/>
                  </a:moveTo>
                  <a:lnTo>
                    <a:pt x="1564457" y="0"/>
                  </a:lnTo>
                  <a:cubicBezTo>
                    <a:pt x="1607878" y="0"/>
                    <a:pt x="1643078" y="35200"/>
                    <a:pt x="1643078" y="78621"/>
                  </a:cubicBezTo>
                  <a:lnTo>
                    <a:pt x="1643078" y="279541"/>
                  </a:lnTo>
                  <a:cubicBezTo>
                    <a:pt x="1643078" y="322962"/>
                    <a:pt x="1607878" y="358162"/>
                    <a:pt x="1564457" y="358162"/>
                  </a:cubicBezTo>
                  <a:lnTo>
                    <a:pt x="78621" y="358162"/>
                  </a:lnTo>
                  <a:cubicBezTo>
                    <a:pt x="35200" y="358162"/>
                    <a:pt x="0" y="322962"/>
                    <a:pt x="0" y="279541"/>
                  </a:cubicBezTo>
                  <a:lnTo>
                    <a:pt x="0" y="78621"/>
                  </a:lnTo>
                  <a:cubicBezTo>
                    <a:pt x="0" y="35200"/>
                    <a:pt x="35200" y="0"/>
                    <a:pt x="78621" y="0"/>
                  </a:cubicBezTo>
                  <a:close/>
                </a:path>
              </a:pathLst>
            </a:custGeom>
            <a:solidFill>
              <a:srgbClr val="DF8220"/>
            </a:solidFill>
          </p:spPr>
        </p:sp>
        <p:sp>
          <p:nvSpPr>
            <p:cNvPr name="TextBox 23" id="23"/>
            <p:cNvSpPr txBox="true"/>
            <p:nvPr/>
          </p:nvSpPr>
          <p:spPr>
            <a:xfrm>
              <a:off x="0" y="-38100"/>
              <a:ext cx="1643078" cy="396262"/>
            </a:xfrm>
            <a:prstGeom prst="rect">
              <a:avLst/>
            </a:prstGeom>
          </p:spPr>
          <p:txBody>
            <a:bodyPr anchor="ctr" rtlCol="false" tIns="40894" lIns="40894" bIns="40894" rIns="40894"/>
            <a:lstStyle/>
            <a:p>
              <a:pPr algn="ctr">
                <a:lnSpc>
                  <a:spcPts val="2660"/>
                </a:lnSpc>
                <a:spcBef>
                  <a:spcPct val="0"/>
                </a:spcBef>
              </a:pPr>
            </a:p>
          </p:txBody>
        </p:sp>
      </p:grpSp>
      <p:sp>
        <p:nvSpPr>
          <p:cNvPr name="TextBox 24" id="24"/>
          <p:cNvSpPr txBox="true"/>
          <p:nvPr/>
        </p:nvSpPr>
        <p:spPr>
          <a:xfrm rot="0">
            <a:off x="2734248" y="2043081"/>
            <a:ext cx="4797936" cy="1139547"/>
          </a:xfrm>
          <a:prstGeom prst="rect">
            <a:avLst/>
          </a:prstGeom>
        </p:spPr>
        <p:txBody>
          <a:bodyPr anchor="t" rtlCol="false" tIns="0" lIns="0" bIns="0" rIns="0">
            <a:spAutoFit/>
          </a:bodyPr>
          <a:lstStyle/>
          <a:p>
            <a:pPr algn="ctr">
              <a:lnSpc>
                <a:spcPts val="4525"/>
              </a:lnSpc>
              <a:spcBef>
                <a:spcPct val="0"/>
              </a:spcBef>
            </a:pPr>
            <a:r>
              <a:rPr lang="en-US" b="true" sz="3232">
                <a:solidFill>
                  <a:srgbClr val="000000"/>
                </a:solidFill>
                <a:latin typeface="Arimo Bold"/>
                <a:ea typeface="Arimo Bold"/>
                <a:cs typeface="Arimo Bold"/>
                <a:sym typeface="Arimo Bold"/>
              </a:rPr>
              <a:t>Jika Terjadi Kesalahan Potong</a:t>
            </a:r>
          </a:p>
        </p:txBody>
      </p:sp>
      <p:grpSp>
        <p:nvGrpSpPr>
          <p:cNvPr name="Group 25" id="25"/>
          <p:cNvGrpSpPr/>
          <p:nvPr/>
        </p:nvGrpSpPr>
        <p:grpSpPr>
          <a:xfrm rot="0">
            <a:off x="10536588" y="1966267"/>
            <a:ext cx="5022012" cy="1094711"/>
            <a:chOff x="0" y="0"/>
            <a:chExt cx="1643078" cy="358162"/>
          </a:xfrm>
        </p:grpSpPr>
        <p:sp>
          <p:nvSpPr>
            <p:cNvPr name="Freeform 26" id="26"/>
            <p:cNvSpPr/>
            <p:nvPr/>
          </p:nvSpPr>
          <p:spPr>
            <a:xfrm flipH="false" flipV="false" rot="0">
              <a:off x="0" y="0"/>
              <a:ext cx="1643078" cy="358162"/>
            </a:xfrm>
            <a:custGeom>
              <a:avLst/>
              <a:gdLst/>
              <a:ahLst/>
              <a:cxnLst/>
              <a:rect r="r" b="b" t="t" l="l"/>
              <a:pathLst>
                <a:path h="358162" w="1643078">
                  <a:moveTo>
                    <a:pt x="78621" y="0"/>
                  </a:moveTo>
                  <a:lnTo>
                    <a:pt x="1564457" y="0"/>
                  </a:lnTo>
                  <a:cubicBezTo>
                    <a:pt x="1607878" y="0"/>
                    <a:pt x="1643078" y="35200"/>
                    <a:pt x="1643078" y="78621"/>
                  </a:cubicBezTo>
                  <a:lnTo>
                    <a:pt x="1643078" y="279541"/>
                  </a:lnTo>
                  <a:cubicBezTo>
                    <a:pt x="1643078" y="322962"/>
                    <a:pt x="1607878" y="358162"/>
                    <a:pt x="1564457" y="358162"/>
                  </a:cubicBezTo>
                  <a:lnTo>
                    <a:pt x="78621" y="358162"/>
                  </a:lnTo>
                  <a:cubicBezTo>
                    <a:pt x="35200" y="358162"/>
                    <a:pt x="0" y="322962"/>
                    <a:pt x="0" y="279541"/>
                  </a:cubicBezTo>
                  <a:lnTo>
                    <a:pt x="0" y="78621"/>
                  </a:lnTo>
                  <a:cubicBezTo>
                    <a:pt x="0" y="35200"/>
                    <a:pt x="35200" y="0"/>
                    <a:pt x="78621" y="0"/>
                  </a:cubicBezTo>
                  <a:close/>
                </a:path>
              </a:pathLst>
            </a:custGeom>
            <a:solidFill>
              <a:srgbClr val="DF8220"/>
            </a:solidFill>
          </p:spPr>
        </p:sp>
        <p:sp>
          <p:nvSpPr>
            <p:cNvPr name="TextBox 27" id="27"/>
            <p:cNvSpPr txBox="true"/>
            <p:nvPr/>
          </p:nvSpPr>
          <p:spPr>
            <a:xfrm>
              <a:off x="0" y="-38100"/>
              <a:ext cx="1643078" cy="396262"/>
            </a:xfrm>
            <a:prstGeom prst="rect">
              <a:avLst/>
            </a:prstGeom>
          </p:spPr>
          <p:txBody>
            <a:bodyPr anchor="ctr" rtlCol="false" tIns="40894" lIns="40894" bIns="40894" rIns="40894"/>
            <a:lstStyle/>
            <a:p>
              <a:pPr algn="ctr">
                <a:lnSpc>
                  <a:spcPts val="2660"/>
                </a:lnSpc>
                <a:spcBef>
                  <a:spcPct val="0"/>
                </a:spcBef>
              </a:pPr>
            </a:p>
          </p:txBody>
        </p:sp>
      </p:grpSp>
      <p:sp>
        <p:nvSpPr>
          <p:cNvPr name="TextBox 28" id="28"/>
          <p:cNvSpPr txBox="true"/>
          <p:nvPr/>
        </p:nvSpPr>
        <p:spPr>
          <a:xfrm rot="0">
            <a:off x="719867" y="308014"/>
            <a:ext cx="16912792" cy="2113488"/>
          </a:xfrm>
          <a:prstGeom prst="rect">
            <a:avLst/>
          </a:prstGeom>
        </p:spPr>
        <p:txBody>
          <a:bodyPr anchor="t" rtlCol="false" tIns="0" lIns="0" bIns="0" rIns="0">
            <a:spAutoFit/>
          </a:bodyPr>
          <a:lstStyle/>
          <a:p>
            <a:pPr algn="ctr">
              <a:lnSpc>
                <a:spcPts val="5493"/>
              </a:lnSpc>
            </a:pPr>
            <a:r>
              <a:rPr lang="en-US" sz="5907">
                <a:solidFill>
                  <a:srgbClr val="FD972C"/>
                </a:solidFill>
                <a:latin typeface="Ahkio"/>
                <a:ea typeface="Ahkio"/>
                <a:cs typeface="Ahkio"/>
                <a:sym typeface="Ahkio"/>
              </a:rPr>
              <a:t>Perencanaan Pajak pada Posisi sebagai Pihak yang Dipotong</a:t>
            </a:r>
          </a:p>
          <a:p>
            <a:pPr algn="ctr">
              <a:lnSpc>
                <a:spcPts val="9948"/>
              </a:lnSpc>
            </a:pPr>
          </a:p>
        </p:txBody>
      </p:sp>
      <p:sp>
        <p:nvSpPr>
          <p:cNvPr name="TextBox 29" id="29"/>
          <p:cNvSpPr txBox="true"/>
          <p:nvPr/>
        </p:nvSpPr>
        <p:spPr>
          <a:xfrm rot="0">
            <a:off x="10840991" y="1928355"/>
            <a:ext cx="4413206" cy="1132623"/>
          </a:xfrm>
          <a:prstGeom prst="rect">
            <a:avLst/>
          </a:prstGeom>
        </p:spPr>
        <p:txBody>
          <a:bodyPr anchor="t" rtlCol="false" tIns="0" lIns="0" bIns="0" rIns="0">
            <a:spAutoFit/>
          </a:bodyPr>
          <a:lstStyle/>
          <a:p>
            <a:pPr algn="ctr">
              <a:lnSpc>
                <a:spcPts val="3001"/>
              </a:lnSpc>
              <a:spcBef>
                <a:spcPct val="0"/>
              </a:spcBef>
            </a:pPr>
            <a:r>
              <a:rPr lang="en-US" b="true" sz="2143">
                <a:solidFill>
                  <a:srgbClr val="000000"/>
                </a:solidFill>
                <a:latin typeface="Arimo Bold"/>
                <a:ea typeface="Arimo Bold"/>
                <a:cs typeface="Arimo Bold"/>
                <a:sym typeface="Arimo Bold"/>
              </a:rPr>
              <a:t>Jika Pihak Penerima Penghasilan Tidak Mau Dipotong Pajak (Kontrak "Net of Tax")</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DAGaa3DAIgE</dc:identifier>
  <dcterms:modified xsi:type="dcterms:W3CDTF">2011-08-01T06:04:30Z</dcterms:modified>
  <cp:revision>1</cp:revision>
  <dc:title>BAB 8</dc:title>
</cp:coreProperties>
</file>