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Oswald Bold" charset="1" panose="00000800000000000000"/>
      <p:regular r:id="rId15"/>
    </p:embeddedFont>
    <p:embeddedFont>
      <p:font typeface="Arimo Bold" charset="1" panose="020B0704020202020204"/>
      <p:regular r:id="rId16"/>
    </p:embeddedFont>
    <p:embeddedFont>
      <p:font typeface="Arimo" charset="1" panose="020B0604020202020204"/>
      <p:regular r:id="rId17"/>
    </p:embeddedFont>
    <p:embeddedFont>
      <p:font typeface="Source Sans Pro Bold" charset="1" panose="020B0703030403020204"/>
      <p:regular r:id="rId18"/>
    </p:embeddedFont>
    <p:embeddedFont>
      <p:font typeface="Source Sans Pro" charset="1" panose="020B0503030403020204"/>
      <p:regular r:id="rId19"/>
    </p:embeddedFont>
    <p:embeddedFont>
      <p:font typeface="Oswald" charset="1" panose="000005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6.jpe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8.png" Type="http://schemas.openxmlformats.org/officeDocument/2006/relationships/image"/><Relationship Id="rId5" Target="../media/image9.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5E0"/>
        </a:solidFill>
      </p:bgPr>
    </p:bg>
    <p:spTree>
      <p:nvGrpSpPr>
        <p:cNvPr id="1" name=""/>
        <p:cNvGrpSpPr/>
        <p:nvPr/>
      </p:nvGrpSpPr>
      <p:grpSpPr>
        <a:xfrm>
          <a:off x="0" y="0"/>
          <a:ext cx="0" cy="0"/>
          <a:chOff x="0" y="0"/>
          <a:chExt cx="0" cy="0"/>
        </a:xfrm>
      </p:grpSpPr>
      <p:grpSp>
        <p:nvGrpSpPr>
          <p:cNvPr name="Group 2" id="2"/>
          <p:cNvGrpSpPr/>
          <p:nvPr/>
        </p:nvGrpSpPr>
        <p:grpSpPr>
          <a:xfrm rot="0">
            <a:off x="-4378703" y="0"/>
            <a:ext cx="32918400" cy="10287000"/>
            <a:chOff x="0" y="0"/>
            <a:chExt cx="43891200" cy="13716000"/>
          </a:xfrm>
        </p:grpSpPr>
        <p:sp>
          <p:nvSpPr>
            <p:cNvPr name="Freeform 3" id="3"/>
            <p:cNvSpPr/>
            <p:nvPr/>
          </p:nvSpPr>
          <p:spPr>
            <a:xfrm flipH="true" flipV="false" rot="0">
              <a:off x="21945600" y="0"/>
              <a:ext cx="21945600" cy="13716000"/>
            </a:xfrm>
            <a:custGeom>
              <a:avLst/>
              <a:gdLst/>
              <a:ahLst/>
              <a:cxnLst/>
              <a:rect r="r" b="b" t="t" l="l"/>
              <a:pathLst>
                <a:path h="13716000" w="21945600">
                  <a:moveTo>
                    <a:pt x="21945600" y="0"/>
                  </a:moveTo>
                  <a:lnTo>
                    <a:pt x="0" y="0"/>
                  </a:lnTo>
                  <a:lnTo>
                    <a:pt x="0" y="13716000"/>
                  </a:lnTo>
                  <a:lnTo>
                    <a:pt x="21945600" y="13716000"/>
                  </a:lnTo>
                  <a:lnTo>
                    <a:pt x="2194560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0"/>
              <a:ext cx="21945600" cy="13716000"/>
            </a:xfrm>
            <a:custGeom>
              <a:avLst/>
              <a:gdLst/>
              <a:ahLst/>
              <a:cxnLst/>
              <a:rect r="r" b="b" t="t" l="l"/>
              <a:pathLst>
                <a:path h="13716000" w="21945600">
                  <a:moveTo>
                    <a:pt x="0" y="0"/>
                  </a:moveTo>
                  <a:lnTo>
                    <a:pt x="21945600" y="0"/>
                  </a:lnTo>
                  <a:lnTo>
                    <a:pt x="21945600" y="13716000"/>
                  </a:lnTo>
                  <a:lnTo>
                    <a:pt x="0" y="13716000"/>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102985" y="629870"/>
            <a:ext cx="363670" cy="36367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5E0"/>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028700" y="7863548"/>
            <a:ext cx="6180196" cy="1247976"/>
            <a:chOff x="0" y="0"/>
            <a:chExt cx="1627706" cy="328685"/>
          </a:xfrm>
        </p:grpSpPr>
        <p:sp>
          <p:nvSpPr>
            <p:cNvPr name="Freeform 9" id="9"/>
            <p:cNvSpPr/>
            <p:nvPr/>
          </p:nvSpPr>
          <p:spPr>
            <a:xfrm flipH="false" flipV="false" rot="0">
              <a:off x="0" y="0"/>
              <a:ext cx="1627706" cy="328685"/>
            </a:xfrm>
            <a:custGeom>
              <a:avLst/>
              <a:gdLst/>
              <a:ahLst/>
              <a:cxnLst/>
              <a:rect r="r" b="b" t="t" l="l"/>
              <a:pathLst>
                <a:path h="328685" w="1627706">
                  <a:moveTo>
                    <a:pt x="71404" y="0"/>
                  </a:moveTo>
                  <a:lnTo>
                    <a:pt x="1556302" y="0"/>
                  </a:lnTo>
                  <a:cubicBezTo>
                    <a:pt x="1595737" y="0"/>
                    <a:pt x="1627706" y="31969"/>
                    <a:pt x="1627706" y="71404"/>
                  </a:cubicBezTo>
                  <a:lnTo>
                    <a:pt x="1627706" y="257281"/>
                  </a:lnTo>
                  <a:cubicBezTo>
                    <a:pt x="1627706" y="296717"/>
                    <a:pt x="1595737" y="328685"/>
                    <a:pt x="1556302" y="328685"/>
                  </a:cubicBezTo>
                  <a:lnTo>
                    <a:pt x="71404" y="328685"/>
                  </a:lnTo>
                  <a:cubicBezTo>
                    <a:pt x="31969" y="328685"/>
                    <a:pt x="0" y="296717"/>
                    <a:pt x="0" y="257281"/>
                  </a:cubicBezTo>
                  <a:lnTo>
                    <a:pt x="0" y="71404"/>
                  </a:lnTo>
                  <a:cubicBezTo>
                    <a:pt x="0" y="31969"/>
                    <a:pt x="31969" y="0"/>
                    <a:pt x="71404" y="0"/>
                  </a:cubicBezTo>
                  <a:close/>
                </a:path>
              </a:pathLst>
            </a:custGeom>
            <a:solidFill>
              <a:srgbClr val="2F775E"/>
            </a:solidFill>
          </p:spPr>
        </p:sp>
        <p:sp>
          <p:nvSpPr>
            <p:cNvPr name="TextBox 10" id="10"/>
            <p:cNvSpPr txBox="true"/>
            <p:nvPr/>
          </p:nvSpPr>
          <p:spPr>
            <a:xfrm>
              <a:off x="0" y="-38100"/>
              <a:ext cx="1627706" cy="366785"/>
            </a:xfrm>
            <a:prstGeom prst="rect">
              <a:avLst/>
            </a:prstGeom>
          </p:spPr>
          <p:txBody>
            <a:bodyPr anchor="ctr" rtlCol="false" tIns="50800" lIns="50800" bIns="50800" rIns="50800"/>
            <a:lstStyle/>
            <a:p>
              <a:pPr algn="ctr">
                <a:lnSpc>
                  <a:spcPts val="2659"/>
                </a:lnSpc>
              </a:pPr>
            </a:p>
          </p:txBody>
        </p:sp>
      </p:grpSp>
      <p:grpSp>
        <p:nvGrpSpPr>
          <p:cNvPr name="Group 11" id="11"/>
          <p:cNvGrpSpPr/>
          <p:nvPr/>
        </p:nvGrpSpPr>
        <p:grpSpPr>
          <a:xfrm rot="0">
            <a:off x="9458321" y="1175476"/>
            <a:ext cx="8353553" cy="7936048"/>
            <a:chOff x="0" y="0"/>
            <a:chExt cx="11138071" cy="10581397"/>
          </a:xfrm>
        </p:grpSpPr>
        <p:grpSp>
          <p:nvGrpSpPr>
            <p:cNvPr name="Group 12" id="12"/>
            <p:cNvGrpSpPr/>
            <p:nvPr/>
          </p:nvGrpSpPr>
          <p:grpSpPr>
            <a:xfrm rot="0">
              <a:off x="0" y="0"/>
              <a:ext cx="11138071" cy="10581397"/>
              <a:chOff x="0" y="0"/>
              <a:chExt cx="2014441" cy="1913760"/>
            </a:xfrm>
          </p:grpSpPr>
          <p:sp>
            <p:nvSpPr>
              <p:cNvPr name="Freeform 13" id="13"/>
              <p:cNvSpPr/>
              <p:nvPr/>
            </p:nvSpPr>
            <p:spPr>
              <a:xfrm flipH="false" flipV="false" rot="0">
                <a:off x="0" y="0"/>
                <a:ext cx="2014441" cy="1913760"/>
              </a:xfrm>
              <a:custGeom>
                <a:avLst/>
                <a:gdLst/>
                <a:ahLst/>
                <a:cxnLst/>
                <a:rect r="r" b="b" t="t" l="l"/>
                <a:pathLst>
                  <a:path h="1913760" w="2014441">
                    <a:moveTo>
                      <a:pt x="20244" y="0"/>
                    </a:moveTo>
                    <a:lnTo>
                      <a:pt x="1994196" y="0"/>
                    </a:lnTo>
                    <a:cubicBezTo>
                      <a:pt x="1999566" y="0"/>
                      <a:pt x="2004715" y="2133"/>
                      <a:pt x="2008511" y="5929"/>
                    </a:cubicBezTo>
                    <a:cubicBezTo>
                      <a:pt x="2012308" y="9726"/>
                      <a:pt x="2014441" y="14875"/>
                      <a:pt x="2014441" y="20244"/>
                    </a:cubicBezTo>
                    <a:lnTo>
                      <a:pt x="2014441" y="1893516"/>
                    </a:lnTo>
                    <a:cubicBezTo>
                      <a:pt x="2014441" y="1898885"/>
                      <a:pt x="2012308" y="1904035"/>
                      <a:pt x="2008511" y="1907831"/>
                    </a:cubicBezTo>
                    <a:cubicBezTo>
                      <a:pt x="2004715" y="1911628"/>
                      <a:pt x="1999566" y="1913760"/>
                      <a:pt x="1994196" y="1913760"/>
                    </a:cubicBezTo>
                    <a:lnTo>
                      <a:pt x="20244" y="1913760"/>
                    </a:lnTo>
                    <a:cubicBezTo>
                      <a:pt x="9064" y="1913760"/>
                      <a:pt x="0" y="1904697"/>
                      <a:pt x="0" y="1893516"/>
                    </a:cubicBezTo>
                    <a:lnTo>
                      <a:pt x="0" y="20244"/>
                    </a:lnTo>
                    <a:cubicBezTo>
                      <a:pt x="0" y="14875"/>
                      <a:pt x="2133" y="9726"/>
                      <a:pt x="5929" y="5929"/>
                    </a:cubicBezTo>
                    <a:cubicBezTo>
                      <a:pt x="9726" y="2133"/>
                      <a:pt x="14875" y="0"/>
                      <a:pt x="20244" y="0"/>
                    </a:cubicBezTo>
                    <a:close/>
                  </a:path>
                </a:pathLst>
              </a:custGeom>
              <a:solidFill>
                <a:srgbClr val="2F775E"/>
              </a:solidFill>
            </p:spPr>
          </p:sp>
          <p:sp>
            <p:nvSpPr>
              <p:cNvPr name="TextBox 14" id="14"/>
              <p:cNvSpPr txBox="true"/>
              <p:nvPr/>
            </p:nvSpPr>
            <p:spPr>
              <a:xfrm>
                <a:off x="0" y="-38100"/>
                <a:ext cx="2014441" cy="1951860"/>
              </a:xfrm>
              <a:prstGeom prst="rect">
                <a:avLst/>
              </a:prstGeom>
            </p:spPr>
            <p:txBody>
              <a:bodyPr anchor="ctr" rtlCol="false" tIns="50800" lIns="50800" bIns="50800" rIns="50800"/>
              <a:lstStyle/>
              <a:p>
                <a:pPr algn="ctr">
                  <a:lnSpc>
                    <a:spcPts val="2659"/>
                  </a:lnSpc>
                </a:pPr>
              </a:p>
            </p:txBody>
          </p:sp>
        </p:grpSp>
        <p:grpSp>
          <p:nvGrpSpPr>
            <p:cNvPr name="Group 15" id="15"/>
            <p:cNvGrpSpPr/>
            <p:nvPr/>
          </p:nvGrpSpPr>
          <p:grpSpPr>
            <a:xfrm rot="0">
              <a:off x="10308758" y="391767"/>
              <a:ext cx="631989" cy="631989"/>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5E0"/>
              </a:solidFill>
              <a:ln w="9525" cap="sq">
                <a:solidFill>
                  <a:srgbClr val="FFFFFF"/>
                </a:solidFill>
                <a:prstDash val="solid"/>
                <a:miter/>
              </a:ln>
            </p:spPr>
          </p:sp>
          <p:sp>
            <p:nvSpPr>
              <p:cNvPr name="TextBox 17" id="1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18" id="18"/>
            <p:cNvGrpSpPr/>
            <p:nvPr/>
          </p:nvGrpSpPr>
          <p:grpSpPr>
            <a:xfrm rot="0">
              <a:off x="9657613" y="391767"/>
              <a:ext cx="631989" cy="63198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F775E"/>
              </a:solidFill>
              <a:ln w="9525" cap="sq">
                <a:solidFill>
                  <a:srgbClr val="F0A4A6"/>
                </a:solidFill>
                <a:prstDash val="solid"/>
                <a:miter/>
              </a:ln>
            </p:spPr>
          </p:sp>
          <p:sp>
            <p:nvSpPr>
              <p:cNvPr name="TextBox 20" id="20"/>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21" id="21"/>
            <p:cNvGrpSpPr/>
            <p:nvPr/>
          </p:nvGrpSpPr>
          <p:grpSpPr>
            <a:xfrm rot="0">
              <a:off x="306770" y="1770493"/>
              <a:ext cx="10574408" cy="8596748"/>
              <a:chOff x="0" y="0"/>
              <a:chExt cx="1124998" cy="914597"/>
            </a:xfrm>
          </p:grpSpPr>
          <p:sp>
            <p:nvSpPr>
              <p:cNvPr name="Freeform 22" id="22"/>
              <p:cNvSpPr/>
              <p:nvPr/>
            </p:nvSpPr>
            <p:spPr>
              <a:xfrm flipH="false" flipV="false" rot="0">
                <a:off x="0" y="0"/>
                <a:ext cx="1124998" cy="914597"/>
              </a:xfrm>
              <a:custGeom>
                <a:avLst/>
                <a:gdLst/>
                <a:ahLst/>
                <a:cxnLst/>
                <a:rect r="r" b="b" t="t" l="l"/>
                <a:pathLst>
                  <a:path h="914597" w="1124998">
                    <a:moveTo>
                      <a:pt x="21323" y="0"/>
                    </a:moveTo>
                    <a:lnTo>
                      <a:pt x="1103675" y="0"/>
                    </a:lnTo>
                    <a:cubicBezTo>
                      <a:pt x="1115451" y="0"/>
                      <a:pt x="1124998" y="9547"/>
                      <a:pt x="1124998" y="21323"/>
                    </a:cubicBezTo>
                    <a:lnTo>
                      <a:pt x="1124998" y="893274"/>
                    </a:lnTo>
                    <a:cubicBezTo>
                      <a:pt x="1124998" y="898929"/>
                      <a:pt x="1122751" y="904353"/>
                      <a:pt x="1118752" y="908352"/>
                    </a:cubicBezTo>
                    <a:cubicBezTo>
                      <a:pt x="1114754" y="912351"/>
                      <a:pt x="1109330" y="914597"/>
                      <a:pt x="1103675" y="914597"/>
                    </a:cubicBezTo>
                    <a:lnTo>
                      <a:pt x="21323" y="914597"/>
                    </a:lnTo>
                    <a:cubicBezTo>
                      <a:pt x="15668" y="914597"/>
                      <a:pt x="10244" y="912351"/>
                      <a:pt x="6245" y="908352"/>
                    </a:cubicBezTo>
                    <a:cubicBezTo>
                      <a:pt x="2247" y="904353"/>
                      <a:pt x="0" y="898929"/>
                      <a:pt x="0" y="893274"/>
                    </a:cubicBezTo>
                    <a:lnTo>
                      <a:pt x="0" y="21323"/>
                    </a:lnTo>
                    <a:cubicBezTo>
                      <a:pt x="0" y="15668"/>
                      <a:pt x="2247" y="10244"/>
                      <a:pt x="6245" y="6245"/>
                    </a:cubicBezTo>
                    <a:cubicBezTo>
                      <a:pt x="10244" y="2247"/>
                      <a:pt x="15668" y="0"/>
                      <a:pt x="21323" y="0"/>
                    </a:cubicBezTo>
                    <a:close/>
                  </a:path>
                </a:pathLst>
              </a:custGeom>
              <a:blipFill>
                <a:blip r:embed="rId4"/>
                <a:stretch>
                  <a:fillRect l="-22587" t="0" r="-22587" b="0"/>
                </a:stretch>
              </a:blipFill>
            </p:spPr>
          </p:sp>
        </p:grpSp>
        <p:sp>
          <p:nvSpPr>
            <p:cNvPr name="AutoShape 23" id="23"/>
            <p:cNvSpPr/>
            <p:nvPr/>
          </p:nvSpPr>
          <p:spPr>
            <a:xfrm flipV="true">
              <a:off x="566906" y="1488807"/>
              <a:ext cx="10057842" cy="6935"/>
            </a:xfrm>
            <a:prstGeom prst="line">
              <a:avLst/>
            </a:prstGeom>
            <a:ln cap="flat" w="13871">
              <a:solidFill>
                <a:srgbClr val="FFF5E0"/>
              </a:solidFill>
              <a:prstDash val="solid"/>
              <a:headEnd type="none" len="sm" w="sm"/>
              <a:tailEnd type="none" len="sm" w="sm"/>
            </a:ln>
          </p:spPr>
        </p:sp>
        <p:sp>
          <p:nvSpPr>
            <p:cNvPr name="Freeform 24" id="24"/>
            <p:cNvSpPr/>
            <p:nvPr/>
          </p:nvSpPr>
          <p:spPr>
            <a:xfrm flipH="true" flipV="false" rot="0">
              <a:off x="10514327" y="524484"/>
              <a:ext cx="220850" cy="366557"/>
            </a:xfrm>
            <a:custGeom>
              <a:avLst/>
              <a:gdLst/>
              <a:ahLst/>
              <a:cxnLst/>
              <a:rect r="r" b="b" t="t" l="l"/>
              <a:pathLst>
                <a:path h="366557" w="220850">
                  <a:moveTo>
                    <a:pt x="220851" y="0"/>
                  </a:moveTo>
                  <a:lnTo>
                    <a:pt x="0" y="0"/>
                  </a:lnTo>
                  <a:lnTo>
                    <a:pt x="0" y="366556"/>
                  </a:lnTo>
                  <a:lnTo>
                    <a:pt x="220851" y="366556"/>
                  </a:lnTo>
                  <a:lnTo>
                    <a:pt x="220851"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5" id="25"/>
            <p:cNvSpPr/>
            <p:nvPr/>
          </p:nvSpPr>
          <p:spPr>
            <a:xfrm flipH="false" flipV="false" rot="0">
              <a:off x="9863183" y="524484"/>
              <a:ext cx="220850" cy="366557"/>
            </a:xfrm>
            <a:custGeom>
              <a:avLst/>
              <a:gdLst/>
              <a:ahLst/>
              <a:cxnLst/>
              <a:rect r="r" b="b" t="t" l="l"/>
              <a:pathLst>
                <a:path h="366557" w="220850">
                  <a:moveTo>
                    <a:pt x="0" y="0"/>
                  </a:moveTo>
                  <a:lnTo>
                    <a:pt x="220850" y="0"/>
                  </a:lnTo>
                  <a:lnTo>
                    <a:pt x="220850" y="366556"/>
                  </a:lnTo>
                  <a:lnTo>
                    <a:pt x="0" y="36655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
        <p:nvSpPr>
          <p:cNvPr name="Freeform 26" id="26"/>
          <p:cNvSpPr/>
          <p:nvPr/>
        </p:nvSpPr>
        <p:spPr>
          <a:xfrm flipH="false" flipV="false" rot="0">
            <a:off x="14423092" y="388852"/>
            <a:ext cx="2836208" cy="422853"/>
          </a:xfrm>
          <a:custGeom>
            <a:avLst/>
            <a:gdLst/>
            <a:ahLst/>
            <a:cxnLst/>
            <a:rect r="r" b="b" t="t" l="l"/>
            <a:pathLst>
              <a:path h="422853" w="2836208">
                <a:moveTo>
                  <a:pt x="0" y="0"/>
                </a:moveTo>
                <a:lnTo>
                  <a:pt x="2836208" y="0"/>
                </a:lnTo>
                <a:lnTo>
                  <a:pt x="2836208" y="422853"/>
                </a:lnTo>
                <a:lnTo>
                  <a:pt x="0" y="42285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7" id="27"/>
          <p:cNvSpPr txBox="true"/>
          <p:nvPr/>
        </p:nvSpPr>
        <p:spPr>
          <a:xfrm rot="0">
            <a:off x="349770" y="1375501"/>
            <a:ext cx="8794230" cy="5974900"/>
          </a:xfrm>
          <a:prstGeom prst="rect">
            <a:avLst/>
          </a:prstGeom>
        </p:spPr>
        <p:txBody>
          <a:bodyPr anchor="t" rtlCol="false" tIns="0" lIns="0" bIns="0" rIns="0">
            <a:spAutoFit/>
          </a:bodyPr>
          <a:lstStyle/>
          <a:p>
            <a:pPr algn="l">
              <a:lnSpc>
                <a:spcPts val="9306"/>
              </a:lnSpc>
            </a:pPr>
            <a:r>
              <a:rPr lang="en-US" sz="9593" b="true">
                <a:solidFill>
                  <a:srgbClr val="265545"/>
                </a:solidFill>
                <a:latin typeface="Oswald Bold"/>
                <a:ea typeface="Oswald Bold"/>
                <a:cs typeface="Oswald Bold"/>
                <a:sym typeface="Oswald Bold"/>
              </a:rPr>
              <a:t>PERENCANAAN </a:t>
            </a:r>
          </a:p>
          <a:p>
            <a:pPr algn="l">
              <a:lnSpc>
                <a:spcPts val="9306"/>
              </a:lnSpc>
            </a:pPr>
            <a:r>
              <a:rPr lang="en-US" sz="9593" b="true">
                <a:solidFill>
                  <a:srgbClr val="265545"/>
                </a:solidFill>
                <a:latin typeface="Oswald Bold"/>
                <a:ea typeface="Oswald Bold"/>
                <a:cs typeface="Oswald Bold"/>
                <a:sym typeface="Oswald Bold"/>
              </a:rPr>
              <a:t>Pajak Penghasilan (PPh)</a:t>
            </a:r>
          </a:p>
          <a:p>
            <a:pPr algn="l">
              <a:lnSpc>
                <a:spcPts val="9306"/>
              </a:lnSpc>
            </a:pPr>
            <a:r>
              <a:rPr lang="en-US" sz="9593" b="true">
                <a:solidFill>
                  <a:srgbClr val="265545"/>
                </a:solidFill>
                <a:latin typeface="Oswald Bold"/>
                <a:ea typeface="Oswald Bold"/>
                <a:cs typeface="Oswald Bold"/>
                <a:sym typeface="Oswald Bold"/>
              </a:rPr>
              <a:t>Final (4 Ayat 2)</a:t>
            </a:r>
          </a:p>
        </p:txBody>
      </p:sp>
      <p:sp>
        <p:nvSpPr>
          <p:cNvPr name="TextBox 28" id="28"/>
          <p:cNvSpPr txBox="true"/>
          <p:nvPr/>
        </p:nvSpPr>
        <p:spPr>
          <a:xfrm rot="0">
            <a:off x="1274175" y="8043374"/>
            <a:ext cx="5689246" cy="1007364"/>
          </a:xfrm>
          <a:prstGeom prst="rect">
            <a:avLst/>
          </a:prstGeom>
        </p:spPr>
        <p:txBody>
          <a:bodyPr anchor="t" rtlCol="false" tIns="0" lIns="0" bIns="0" rIns="0">
            <a:spAutoFit/>
          </a:bodyPr>
          <a:lstStyle/>
          <a:p>
            <a:pPr algn="ctr">
              <a:lnSpc>
                <a:spcPts val="3888"/>
              </a:lnSpc>
            </a:pPr>
            <a:r>
              <a:rPr lang="en-US" b="true" sz="3600" spc="33" u="sng">
                <a:solidFill>
                  <a:srgbClr val="FFF5E0"/>
                </a:solidFill>
                <a:latin typeface="Arimo Bold"/>
                <a:ea typeface="Arimo Bold"/>
                <a:cs typeface="Arimo Bold"/>
                <a:sym typeface="Arimo Bold"/>
              </a:rPr>
              <a:t>Dian Mustika, S.E., M.Sc</a:t>
            </a:r>
          </a:p>
          <a:p>
            <a:pPr algn="ctr">
              <a:lnSpc>
                <a:spcPts val="3888"/>
              </a:lnSpc>
            </a:pPr>
            <a:r>
              <a:rPr lang="en-US" b="true" sz="3600" spc="32">
                <a:solidFill>
                  <a:srgbClr val="FFF5E0"/>
                </a:solidFill>
                <a:latin typeface="Arimo Bold"/>
                <a:ea typeface="Arimo Bold"/>
                <a:cs typeface="Arimo Bold"/>
                <a:sym typeface="Arimo Bold"/>
              </a:rPr>
              <a:t>NIDN: 0225019501</a:t>
            </a:r>
          </a:p>
        </p:txBody>
      </p:sp>
      <p:sp>
        <p:nvSpPr>
          <p:cNvPr name="AutoShape 29" id="29"/>
          <p:cNvSpPr/>
          <p:nvPr/>
        </p:nvSpPr>
        <p:spPr>
          <a:xfrm>
            <a:off x="349770" y="600278"/>
            <a:ext cx="6492240" cy="0"/>
          </a:xfrm>
          <a:prstGeom prst="line">
            <a:avLst/>
          </a:prstGeom>
          <a:ln cap="flat" w="123825">
            <a:solidFill>
              <a:srgbClr val="2F775E"/>
            </a:solidFill>
            <a:prstDash val="solid"/>
            <a:headEnd type="none" len="sm" w="sm"/>
            <a:tailEnd type="none" len="sm" w="sm"/>
          </a:ln>
        </p:spPr>
      </p:sp>
      <p:sp>
        <p:nvSpPr>
          <p:cNvPr name="AutoShape 30" id="30"/>
          <p:cNvSpPr/>
          <p:nvPr/>
        </p:nvSpPr>
        <p:spPr>
          <a:xfrm>
            <a:off x="6842010" y="600278"/>
            <a:ext cx="6492240" cy="0"/>
          </a:xfrm>
          <a:prstGeom prst="line">
            <a:avLst/>
          </a:prstGeom>
          <a:ln cap="flat" w="123825">
            <a:solidFill>
              <a:srgbClr val="2F775E"/>
            </a:solidFill>
            <a:prstDash val="solid"/>
            <a:headEnd type="none" len="sm" w="sm"/>
            <a:tailEnd type="none" len="sm" w="sm"/>
          </a:ln>
        </p:spPr>
      </p:sp>
      <p:grpSp>
        <p:nvGrpSpPr>
          <p:cNvPr name="Group 31" id="31"/>
          <p:cNvGrpSpPr/>
          <p:nvPr/>
        </p:nvGrpSpPr>
        <p:grpSpPr>
          <a:xfrm rot="0">
            <a:off x="-19050" y="9746250"/>
            <a:ext cx="18327522" cy="544768"/>
            <a:chOff x="0" y="0"/>
            <a:chExt cx="24436696" cy="726358"/>
          </a:xfrm>
        </p:grpSpPr>
        <p:grpSp>
          <p:nvGrpSpPr>
            <p:cNvPr name="Group 32" id="32"/>
            <p:cNvGrpSpPr/>
            <p:nvPr/>
          </p:nvGrpSpPr>
          <p:grpSpPr>
            <a:xfrm rot="0">
              <a:off x="17794787" y="0"/>
              <a:ext cx="6641909" cy="724589"/>
              <a:chOff x="0" y="0"/>
              <a:chExt cx="6641909" cy="724589"/>
            </a:xfrm>
          </p:grpSpPr>
          <p:sp>
            <p:nvSpPr>
              <p:cNvPr name="Freeform 33" id="33"/>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34" id="34"/>
            <p:cNvGrpSpPr/>
            <p:nvPr/>
          </p:nvGrpSpPr>
          <p:grpSpPr>
            <a:xfrm rot="0">
              <a:off x="0" y="1823"/>
              <a:ext cx="17769332" cy="724535"/>
              <a:chOff x="0" y="0"/>
              <a:chExt cx="17769332" cy="724535"/>
            </a:xfrm>
          </p:grpSpPr>
          <p:sp>
            <p:nvSpPr>
              <p:cNvPr name="Freeform 35" id="35"/>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36" id="36"/>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37" id="37"/>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2F775E"/>
        </a:solidFill>
      </p:bgPr>
    </p:bg>
    <p:spTree>
      <p:nvGrpSpPr>
        <p:cNvPr id="1" name=""/>
        <p:cNvGrpSpPr/>
        <p:nvPr/>
      </p:nvGrpSpPr>
      <p:grpSpPr>
        <a:xfrm>
          <a:off x="0" y="0"/>
          <a:ext cx="0" cy="0"/>
          <a:chOff x="0" y="0"/>
          <a:chExt cx="0" cy="0"/>
        </a:xfrm>
      </p:grpSpPr>
      <p:grpSp>
        <p:nvGrpSpPr>
          <p:cNvPr name="Group 2" id="2"/>
          <p:cNvGrpSpPr/>
          <p:nvPr/>
        </p:nvGrpSpPr>
        <p:grpSpPr>
          <a:xfrm rot="0">
            <a:off x="-4378703" y="0"/>
            <a:ext cx="32918400" cy="10287000"/>
            <a:chOff x="0" y="0"/>
            <a:chExt cx="43891200" cy="13716000"/>
          </a:xfrm>
        </p:grpSpPr>
        <p:sp>
          <p:nvSpPr>
            <p:cNvPr name="Freeform 3" id="3"/>
            <p:cNvSpPr/>
            <p:nvPr/>
          </p:nvSpPr>
          <p:spPr>
            <a:xfrm flipH="true" flipV="false" rot="0">
              <a:off x="21945600" y="0"/>
              <a:ext cx="21945600" cy="13716000"/>
            </a:xfrm>
            <a:custGeom>
              <a:avLst/>
              <a:gdLst/>
              <a:ahLst/>
              <a:cxnLst/>
              <a:rect r="r" b="b" t="t" l="l"/>
              <a:pathLst>
                <a:path h="13716000" w="21945600">
                  <a:moveTo>
                    <a:pt x="21945600" y="0"/>
                  </a:moveTo>
                  <a:lnTo>
                    <a:pt x="0" y="0"/>
                  </a:lnTo>
                  <a:lnTo>
                    <a:pt x="0" y="13716000"/>
                  </a:lnTo>
                  <a:lnTo>
                    <a:pt x="21945600" y="13716000"/>
                  </a:lnTo>
                  <a:lnTo>
                    <a:pt x="2194560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0"/>
              <a:ext cx="21945600" cy="13716000"/>
            </a:xfrm>
            <a:custGeom>
              <a:avLst/>
              <a:gdLst/>
              <a:ahLst/>
              <a:cxnLst/>
              <a:rect r="r" b="b" t="t" l="l"/>
              <a:pathLst>
                <a:path h="13716000" w="21945600">
                  <a:moveTo>
                    <a:pt x="0" y="0"/>
                  </a:moveTo>
                  <a:lnTo>
                    <a:pt x="21945600" y="0"/>
                  </a:lnTo>
                  <a:lnTo>
                    <a:pt x="21945600" y="13716000"/>
                  </a:lnTo>
                  <a:lnTo>
                    <a:pt x="0" y="13716000"/>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sp>
        <p:nvSpPr>
          <p:cNvPr name="TextBox 5" id="5"/>
          <p:cNvSpPr txBox="true"/>
          <p:nvPr/>
        </p:nvSpPr>
        <p:spPr>
          <a:xfrm rot="0">
            <a:off x="1102985" y="331335"/>
            <a:ext cx="14594073" cy="1987588"/>
          </a:xfrm>
          <a:prstGeom prst="rect">
            <a:avLst/>
          </a:prstGeom>
        </p:spPr>
        <p:txBody>
          <a:bodyPr anchor="t" rtlCol="false" tIns="0" lIns="0" bIns="0" rIns="0">
            <a:spAutoFit/>
          </a:bodyPr>
          <a:lstStyle/>
          <a:p>
            <a:pPr algn="l">
              <a:lnSpc>
                <a:spcPts val="7762"/>
              </a:lnSpc>
            </a:pPr>
            <a:r>
              <a:rPr lang="en-US" sz="7323" b="true">
                <a:solidFill>
                  <a:srgbClr val="FFF5E0"/>
                </a:solidFill>
                <a:latin typeface="Oswald Bold"/>
                <a:ea typeface="Oswald Bold"/>
                <a:cs typeface="Oswald Bold"/>
                <a:sym typeface="Oswald Bold"/>
              </a:rPr>
              <a:t>Definisi dan Tarif Pajak Penghasilan (PPh) Pasal 4 Ayat (2)</a:t>
            </a:r>
          </a:p>
        </p:txBody>
      </p:sp>
      <p:sp>
        <p:nvSpPr>
          <p:cNvPr name="AutoShape 6" id="6"/>
          <p:cNvSpPr/>
          <p:nvPr/>
        </p:nvSpPr>
        <p:spPr>
          <a:xfrm>
            <a:off x="1352429" y="2571093"/>
            <a:ext cx="3718740" cy="0"/>
          </a:xfrm>
          <a:prstGeom prst="line">
            <a:avLst/>
          </a:prstGeom>
          <a:ln cap="flat" w="28575">
            <a:solidFill>
              <a:srgbClr val="2F775E"/>
            </a:solidFill>
            <a:prstDash val="solid"/>
            <a:headEnd type="none" len="sm" w="sm"/>
            <a:tailEnd type="none" len="sm" w="sm"/>
          </a:ln>
        </p:spPr>
      </p:sp>
      <p:grpSp>
        <p:nvGrpSpPr>
          <p:cNvPr name="Group 7" id="7"/>
          <p:cNvGrpSpPr/>
          <p:nvPr/>
        </p:nvGrpSpPr>
        <p:grpSpPr>
          <a:xfrm rot="0">
            <a:off x="1102985" y="2823264"/>
            <a:ext cx="15862178" cy="6435036"/>
            <a:chOff x="0" y="0"/>
            <a:chExt cx="4177693" cy="1694824"/>
          </a:xfrm>
        </p:grpSpPr>
        <p:sp>
          <p:nvSpPr>
            <p:cNvPr name="Freeform 8" id="8"/>
            <p:cNvSpPr/>
            <p:nvPr/>
          </p:nvSpPr>
          <p:spPr>
            <a:xfrm flipH="false" flipV="false" rot="0">
              <a:off x="0" y="0"/>
              <a:ext cx="4177693" cy="1694824"/>
            </a:xfrm>
            <a:custGeom>
              <a:avLst/>
              <a:gdLst/>
              <a:ahLst/>
              <a:cxnLst/>
              <a:rect r="r" b="b" t="t" l="l"/>
              <a:pathLst>
                <a:path h="1694824" w="4177693">
                  <a:moveTo>
                    <a:pt x="21475" y="0"/>
                  </a:moveTo>
                  <a:lnTo>
                    <a:pt x="4156218" y="0"/>
                  </a:lnTo>
                  <a:cubicBezTo>
                    <a:pt x="4168078" y="0"/>
                    <a:pt x="4177693" y="9615"/>
                    <a:pt x="4177693" y="21475"/>
                  </a:cubicBezTo>
                  <a:lnTo>
                    <a:pt x="4177693" y="1673349"/>
                  </a:lnTo>
                  <a:cubicBezTo>
                    <a:pt x="4177693" y="1679045"/>
                    <a:pt x="4175430" y="1684507"/>
                    <a:pt x="4171403" y="1688535"/>
                  </a:cubicBezTo>
                  <a:cubicBezTo>
                    <a:pt x="4167376" y="1692562"/>
                    <a:pt x="4161913" y="1694824"/>
                    <a:pt x="4156218" y="1694824"/>
                  </a:cubicBezTo>
                  <a:lnTo>
                    <a:pt x="21475" y="1694824"/>
                  </a:lnTo>
                  <a:cubicBezTo>
                    <a:pt x="9615" y="1694824"/>
                    <a:pt x="0" y="1685210"/>
                    <a:pt x="0" y="1673349"/>
                  </a:cubicBezTo>
                  <a:lnTo>
                    <a:pt x="0" y="21475"/>
                  </a:lnTo>
                  <a:cubicBezTo>
                    <a:pt x="0" y="9615"/>
                    <a:pt x="9615" y="0"/>
                    <a:pt x="21475" y="0"/>
                  </a:cubicBezTo>
                  <a:close/>
                </a:path>
              </a:pathLst>
            </a:custGeom>
            <a:solidFill>
              <a:srgbClr val="FFF5E0"/>
            </a:solidFill>
          </p:spPr>
        </p:sp>
        <p:sp>
          <p:nvSpPr>
            <p:cNvPr name="TextBox 9" id="9"/>
            <p:cNvSpPr txBox="true"/>
            <p:nvPr/>
          </p:nvSpPr>
          <p:spPr>
            <a:xfrm>
              <a:off x="0" y="-38100"/>
              <a:ext cx="4177693" cy="1732924"/>
            </a:xfrm>
            <a:prstGeom prst="rect">
              <a:avLst/>
            </a:prstGeom>
          </p:spPr>
          <p:txBody>
            <a:bodyPr anchor="ctr" rtlCol="false" tIns="50800" lIns="50800" bIns="50800" rIns="50800"/>
            <a:lstStyle/>
            <a:p>
              <a:pPr algn="ctr">
                <a:lnSpc>
                  <a:spcPts val="2659"/>
                </a:lnSpc>
              </a:pPr>
            </a:p>
          </p:txBody>
        </p:sp>
      </p:grpSp>
      <p:sp>
        <p:nvSpPr>
          <p:cNvPr name="TextBox 10" id="10"/>
          <p:cNvSpPr txBox="true"/>
          <p:nvPr/>
        </p:nvSpPr>
        <p:spPr>
          <a:xfrm rot="0">
            <a:off x="1894640" y="3320175"/>
            <a:ext cx="14061855" cy="5339012"/>
          </a:xfrm>
          <a:prstGeom prst="rect">
            <a:avLst/>
          </a:prstGeom>
        </p:spPr>
        <p:txBody>
          <a:bodyPr anchor="t" rtlCol="false" tIns="0" lIns="0" bIns="0" rIns="0">
            <a:spAutoFit/>
          </a:bodyPr>
          <a:lstStyle/>
          <a:p>
            <a:pPr algn="l">
              <a:lnSpc>
                <a:spcPts val="7073"/>
              </a:lnSpc>
              <a:spcBef>
                <a:spcPct val="0"/>
              </a:spcBef>
            </a:pPr>
            <a:r>
              <a:rPr lang="en-US" b="true" sz="5052">
                <a:solidFill>
                  <a:srgbClr val="2F775E"/>
                </a:solidFill>
                <a:latin typeface="Source Sans Pro Bold"/>
                <a:ea typeface="Source Sans Pro Bold"/>
                <a:cs typeface="Source Sans Pro Bold"/>
                <a:sym typeface="Source Sans Pro Bold"/>
              </a:rPr>
              <a:t>Pajak Penghasilan (PPh) Pasal 4 Ayat (2)</a:t>
            </a:r>
            <a:r>
              <a:rPr lang="en-US" sz="5052">
                <a:solidFill>
                  <a:srgbClr val="2F775E"/>
                </a:solidFill>
                <a:latin typeface="Source Sans Pro"/>
                <a:ea typeface="Source Sans Pro"/>
                <a:cs typeface="Source Sans Pro"/>
                <a:sym typeface="Source Sans Pro"/>
              </a:rPr>
              <a:t>  adalah pungutan wajib yang diterapkan atas penghasilan tertentu, seperti sewa tanah atau bangunan, pengalihan hak atas tanah atau bangunan, hadiah undian, jasa konstruksi, dan beberala jenis penghasilan lainnya.</a:t>
            </a:r>
          </a:p>
        </p:txBody>
      </p:sp>
      <p:grpSp>
        <p:nvGrpSpPr>
          <p:cNvPr name="Group 11" id="11"/>
          <p:cNvGrpSpPr/>
          <p:nvPr/>
        </p:nvGrpSpPr>
        <p:grpSpPr>
          <a:xfrm rot="0">
            <a:off x="-19050" y="9746250"/>
            <a:ext cx="18327522" cy="544768"/>
            <a:chOff x="0" y="0"/>
            <a:chExt cx="24436696" cy="726358"/>
          </a:xfrm>
        </p:grpSpPr>
        <p:grpSp>
          <p:nvGrpSpPr>
            <p:cNvPr name="Group 12" id="12"/>
            <p:cNvGrpSpPr/>
            <p:nvPr/>
          </p:nvGrpSpPr>
          <p:grpSpPr>
            <a:xfrm rot="0">
              <a:off x="17794787" y="0"/>
              <a:ext cx="6641909" cy="724589"/>
              <a:chOff x="0" y="0"/>
              <a:chExt cx="6641909" cy="724589"/>
            </a:xfrm>
          </p:grpSpPr>
          <p:sp>
            <p:nvSpPr>
              <p:cNvPr name="Freeform 13" id="13"/>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14" id="14"/>
            <p:cNvGrpSpPr/>
            <p:nvPr/>
          </p:nvGrpSpPr>
          <p:grpSpPr>
            <a:xfrm rot="0">
              <a:off x="0" y="1823"/>
              <a:ext cx="17769332" cy="724535"/>
              <a:chOff x="0" y="0"/>
              <a:chExt cx="17769332" cy="724535"/>
            </a:xfrm>
          </p:grpSpPr>
          <p:sp>
            <p:nvSpPr>
              <p:cNvPr name="Freeform 15" id="15"/>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6" id="16"/>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7" id="17"/>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Tree>
  </p:cSld>
  <p:clrMapOvr>
    <a:masterClrMapping/>
  </p:clrMapOvr>
  <p:transition spd="fast">
    <p:push dir="l"/>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5E0"/>
        </a:solidFill>
      </p:bgPr>
    </p:bg>
    <p:spTree>
      <p:nvGrpSpPr>
        <p:cNvPr id="1" name=""/>
        <p:cNvGrpSpPr/>
        <p:nvPr/>
      </p:nvGrpSpPr>
      <p:grpSpPr>
        <a:xfrm>
          <a:off x="0" y="0"/>
          <a:ext cx="0" cy="0"/>
          <a:chOff x="0" y="0"/>
          <a:chExt cx="0" cy="0"/>
        </a:xfrm>
      </p:grpSpPr>
      <p:grpSp>
        <p:nvGrpSpPr>
          <p:cNvPr name="Group 2" id="2"/>
          <p:cNvGrpSpPr/>
          <p:nvPr/>
        </p:nvGrpSpPr>
        <p:grpSpPr>
          <a:xfrm rot="0">
            <a:off x="-4378703" y="0"/>
            <a:ext cx="32918400" cy="10287000"/>
            <a:chOff x="0" y="0"/>
            <a:chExt cx="43891200" cy="13716000"/>
          </a:xfrm>
        </p:grpSpPr>
        <p:sp>
          <p:nvSpPr>
            <p:cNvPr name="Freeform 3" id="3"/>
            <p:cNvSpPr/>
            <p:nvPr/>
          </p:nvSpPr>
          <p:spPr>
            <a:xfrm flipH="true" flipV="false" rot="0">
              <a:off x="21945600" y="0"/>
              <a:ext cx="21945600" cy="13716000"/>
            </a:xfrm>
            <a:custGeom>
              <a:avLst/>
              <a:gdLst/>
              <a:ahLst/>
              <a:cxnLst/>
              <a:rect r="r" b="b" t="t" l="l"/>
              <a:pathLst>
                <a:path h="13716000" w="21945600">
                  <a:moveTo>
                    <a:pt x="21945600" y="0"/>
                  </a:moveTo>
                  <a:lnTo>
                    <a:pt x="0" y="0"/>
                  </a:lnTo>
                  <a:lnTo>
                    <a:pt x="0" y="13716000"/>
                  </a:lnTo>
                  <a:lnTo>
                    <a:pt x="21945600" y="13716000"/>
                  </a:lnTo>
                  <a:lnTo>
                    <a:pt x="2194560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0"/>
              <a:ext cx="21945600" cy="13716000"/>
            </a:xfrm>
            <a:custGeom>
              <a:avLst/>
              <a:gdLst/>
              <a:ahLst/>
              <a:cxnLst/>
              <a:rect r="r" b="b" t="t" l="l"/>
              <a:pathLst>
                <a:path h="13716000" w="21945600">
                  <a:moveTo>
                    <a:pt x="0" y="0"/>
                  </a:moveTo>
                  <a:lnTo>
                    <a:pt x="21945600" y="0"/>
                  </a:lnTo>
                  <a:lnTo>
                    <a:pt x="21945600" y="13716000"/>
                  </a:lnTo>
                  <a:lnTo>
                    <a:pt x="0" y="13716000"/>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102985" y="629870"/>
            <a:ext cx="363670" cy="36367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5E0"/>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028700" y="1368871"/>
            <a:ext cx="16230600" cy="7188663"/>
            <a:chOff x="0" y="0"/>
            <a:chExt cx="3578016" cy="1584732"/>
          </a:xfrm>
        </p:grpSpPr>
        <p:sp>
          <p:nvSpPr>
            <p:cNvPr name="Freeform 9" id="9"/>
            <p:cNvSpPr/>
            <p:nvPr/>
          </p:nvSpPr>
          <p:spPr>
            <a:xfrm flipH="false" flipV="false" rot="0">
              <a:off x="0" y="0"/>
              <a:ext cx="3578016" cy="1584732"/>
            </a:xfrm>
            <a:custGeom>
              <a:avLst/>
              <a:gdLst/>
              <a:ahLst/>
              <a:cxnLst/>
              <a:rect r="r" b="b" t="t" l="l"/>
              <a:pathLst>
                <a:path h="1584732" w="3578016">
                  <a:moveTo>
                    <a:pt x="19080" y="0"/>
                  </a:moveTo>
                  <a:lnTo>
                    <a:pt x="3558936" y="0"/>
                  </a:lnTo>
                  <a:cubicBezTo>
                    <a:pt x="3563996" y="0"/>
                    <a:pt x="3568850" y="2010"/>
                    <a:pt x="3572428" y="5588"/>
                  </a:cubicBezTo>
                  <a:cubicBezTo>
                    <a:pt x="3576006" y="9167"/>
                    <a:pt x="3578016" y="14020"/>
                    <a:pt x="3578016" y="19080"/>
                  </a:cubicBezTo>
                  <a:lnTo>
                    <a:pt x="3578016" y="1565652"/>
                  </a:lnTo>
                  <a:cubicBezTo>
                    <a:pt x="3578016" y="1576190"/>
                    <a:pt x="3569474" y="1584732"/>
                    <a:pt x="3558936" y="1584732"/>
                  </a:cubicBezTo>
                  <a:lnTo>
                    <a:pt x="19080" y="1584732"/>
                  </a:lnTo>
                  <a:cubicBezTo>
                    <a:pt x="8542" y="1584732"/>
                    <a:pt x="0" y="1576190"/>
                    <a:pt x="0" y="1565652"/>
                  </a:cubicBezTo>
                  <a:lnTo>
                    <a:pt x="0" y="19080"/>
                  </a:lnTo>
                  <a:cubicBezTo>
                    <a:pt x="0" y="8542"/>
                    <a:pt x="8542" y="0"/>
                    <a:pt x="19080" y="0"/>
                  </a:cubicBezTo>
                  <a:close/>
                </a:path>
              </a:pathLst>
            </a:custGeom>
            <a:solidFill>
              <a:srgbClr val="2F775E"/>
            </a:solidFill>
          </p:spPr>
        </p:sp>
        <p:sp>
          <p:nvSpPr>
            <p:cNvPr name="TextBox 10" id="10"/>
            <p:cNvSpPr txBox="true"/>
            <p:nvPr/>
          </p:nvSpPr>
          <p:spPr>
            <a:xfrm>
              <a:off x="0" y="-38100"/>
              <a:ext cx="3578016" cy="1622832"/>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587120" y="1934888"/>
            <a:ext cx="15252477" cy="5980430"/>
          </a:xfrm>
          <a:prstGeom prst="rect">
            <a:avLst/>
          </a:prstGeom>
        </p:spPr>
        <p:txBody>
          <a:bodyPr anchor="t" rtlCol="false" tIns="0" lIns="0" bIns="0" rIns="0">
            <a:spAutoFit/>
          </a:bodyPr>
          <a:lstStyle/>
          <a:p>
            <a:pPr algn="l" marL="820421" indent="-410210" lvl="1">
              <a:lnSpc>
                <a:spcPts val="5320"/>
              </a:lnSpc>
              <a:buFont typeface="Arial"/>
              <a:buChar char="•"/>
            </a:pPr>
            <a:r>
              <a:rPr lang="en-US" b="true" sz="3800">
                <a:solidFill>
                  <a:srgbClr val="FFF5E0"/>
                </a:solidFill>
                <a:latin typeface="Source Sans Pro Bold"/>
                <a:ea typeface="Source Sans Pro Bold"/>
                <a:cs typeface="Source Sans Pro Bold"/>
                <a:sym typeface="Source Sans Pro Bold"/>
              </a:rPr>
              <a:t>Objek Pajak PPh Pasal 4 ayat 2</a:t>
            </a:r>
          </a:p>
          <a:p>
            <a:pPr algn="l">
              <a:lnSpc>
                <a:spcPts val="5320"/>
              </a:lnSpc>
            </a:pPr>
            <a:r>
              <a:rPr lang="en-US" sz="3800">
                <a:solidFill>
                  <a:srgbClr val="FFF5E0"/>
                </a:solidFill>
                <a:latin typeface="Source Sans Pro"/>
                <a:ea typeface="Source Sans Pro"/>
                <a:cs typeface="Source Sans Pro"/>
                <a:sym typeface="Source Sans Pro"/>
              </a:rPr>
              <a:t>Objek Pajak Penghasilan Pasal 4 ayat 2 dikenakan pada penghasilan atau pendapatan tertentu yang meliputi berbagai jenis pendapatan dengan ketentuan sebagai berikut:</a:t>
            </a:r>
          </a:p>
          <a:p>
            <a:pPr algn="l" marL="820421" indent="-410210" lvl="1">
              <a:lnSpc>
                <a:spcPts val="5320"/>
              </a:lnSpc>
              <a:buAutoNum type="arabicPeriod" startAt="1"/>
            </a:pPr>
            <a:r>
              <a:rPr lang="en-US" sz="3800">
                <a:solidFill>
                  <a:srgbClr val="FFF5E0"/>
                </a:solidFill>
                <a:latin typeface="Source Sans Pro"/>
                <a:ea typeface="Source Sans Pro"/>
                <a:cs typeface="Source Sans Pro"/>
                <a:sym typeface="Source Sans Pro"/>
              </a:rPr>
              <a:t>Bunga deposito dan obligasi</a:t>
            </a:r>
          </a:p>
          <a:p>
            <a:pPr algn="l" marL="820421" indent="-410210" lvl="1">
              <a:lnSpc>
                <a:spcPts val="5320"/>
              </a:lnSpc>
              <a:buAutoNum type="arabicPeriod" startAt="1"/>
            </a:pPr>
            <a:r>
              <a:rPr lang="en-US" sz="3800">
                <a:solidFill>
                  <a:srgbClr val="FFF5E0"/>
                </a:solidFill>
                <a:latin typeface="Source Sans Pro"/>
                <a:ea typeface="Source Sans Pro"/>
                <a:cs typeface="Source Sans Pro"/>
                <a:sym typeface="Source Sans Pro"/>
              </a:rPr>
              <a:t>Hadiah</a:t>
            </a:r>
          </a:p>
          <a:p>
            <a:pPr algn="l" marL="820421" indent="-410210" lvl="1">
              <a:lnSpc>
                <a:spcPts val="5320"/>
              </a:lnSpc>
              <a:buAutoNum type="arabicPeriod" startAt="1"/>
            </a:pPr>
            <a:r>
              <a:rPr lang="en-US" sz="3800">
                <a:solidFill>
                  <a:srgbClr val="FFF5E0"/>
                </a:solidFill>
                <a:latin typeface="Source Sans Pro"/>
                <a:ea typeface="Source Sans Pro"/>
                <a:cs typeface="Source Sans Pro"/>
                <a:sym typeface="Source Sans Pro"/>
              </a:rPr>
              <a:t>Transaksi saham dan surat berharga</a:t>
            </a:r>
          </a:p>
          <a:p>
            <a:pPr algn="l" marL="820421" indent="-410210" lvl="1">
              <a:lnSpc>
                <a:spcPts val="5320"/>
              </a:lnSpc>
              <a:buAutoNum type="arabicPeriod" startAt="1"/>
            </a:pPr>
            <a:r>
              <a:rPr lang="en-US" sz="3800">
                <a:solidFill>
                  <a:srgbClr val="FFF5E0"/>
                </a:solidFill>
                <a:latin typeface="Source Sans Pro"/>
                <a:ea typeface="Source Sans Pro"/>
                <a:cs typeface="Source Sans Pro"/>
                <a:sym typeface="Source Sans Pro"/>
              </a:rPr>
              <a:t>Pengalihan aset dan sewa tanah/bangunan</a:t>
            </a:r>
          </a:p>
          <a:p>
            <a:pPr algn="l" marL="820421" indent="-410210" lvl="1">
              <a:lnSpc>
                <a:spcPts val="5320"/>
              </a:lnSpc>
              <a:buAutoNum type="arabicPeriod" startAt="1"/>
            </a:pPr>
            <a:r>
              <a:rPr lang="en-US" sz="3800">
                <a:solidFill>
                  <a:srgbClr val="FFF5E0"/>
                </a:solidFill>
                <a:latin typeface="Source Sans Pro"/>
                <a:ea typeface="Source Sans Pro"/>
                <a:cs typeface="Source Sans Pro"/>
                <a:sym typeface="Source Sans Pro"/>
              </a:rPr>
              <a:t>Usaha jasa konstruksi dan real estate </a:t>
            </a:r>
          </a:p>
        </p:txBody>
      </p:sp>
      <p:sp>
        <p:nvSpPr>
          <p:cNvPr name="TextBox 12" id="12"/>
          <p:cNvSpPr txBox="true"/>
          <p:nvPr/>
        </p:nvSpPr>
        <p:spPr>
          <a:xfrm rot="0">
            <a:off x="1587120" y="686941"/>
            <a:ext cx="1450103" cy="230477"/>
          </a:xfrm>
          <a:prstGeom prst="rect">
            <a:avLst/>
          </a:prstGeom>
        </p:spPr>
        <p:txBody>
          <a:bodyPr anchor="t" rtlCol="false" tIns="0" lIns="0" bIns="0" rIns="0">
            <a:spAutoFit/>
          </a:bodyPr>
          <a:lstStyle/>
          <a:p>
            <a:pPr algn="just">
              <a:lnSpc>
                <a:spcPts val="1996"/>
              </a:lnSpc>
            </a:pPr>
            <a:r>
              <a:rPr lang="en-US" sz="1426">
                <a:solidFill>
                  <a:srgbClr val="FFF5E0"/>
                </a:solidFill>
                <a:latin typeface="Oswald"/>
                <a:ea typeface="Oswald"/>
                <a:cs typeface="Oswald"/>
                <a:sym typeface="Oswald"/>
              </a:rPr>
              <a:t>Studio Shodwe</a:t>
            </a:r>
          </a:p>
        </p:txBody>
      </p:sp>
      <p:grpSp>
        <p:nvGrpSpPr>
          <p:cNvPr name="Group 13" id="13"/>
          <p:cNvGrpSpPr/>
          <p:nvPr/>
        </p:nvGrpSpPr>
        <p:grpSpPr>
          <a:xfrm rot="0">
            <a:off x="-19050" y="9746250"/>
            <a:ext cx="18327522" cy="544768"/>
            <a:chOff x="0" y="0"/>
            <a:chExt cx="24436696" cy="726358"/>
          </a:xfrm>
        </p:grpSpPr>
        <p:grpSp>
          <p:nvGrpSpPr>
            <p:cNvPr name="Group 14" id="14"/>
            <p:cNvGrpSpPr/>
            <p:nvPr/>
          </p:nvGrpSpPr>
          <p:grpSpPr>
            <a:xfrm rot="0">
              <a:off x="17794787" y="0"/>
              <a:ext cx="6641909" cy="724589"/>
              <a:chOff x="0" y="0"/>
              <a:chExt cx="6641909" cy="724589"/>
            </a:xfrm>
          </p:grpSpPr>
          <p:sp>
            <p:nvSpPr>
              <p:cNvPr name="Freeform 15" id="15"/>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16" id="16"/>
            <p:cNvGrpSpPr/>
            <p:nvPr/>
          </p:nvGrpSpPr>
          <p:grpSpPr>
            <a:xfrm rot="0">
              <a:off x="0" y="1823"/>
              <a:ext cx="17769332" cy="724535"/>
              <a:chOff x="0" y="0"/>
              <a:chExt cx="17769332" cy="724535"/>
            </a:xfrm>
          </p:grpSpPr>
          <p:sp>
            <p:nvSpPr>
              <p:cNvPr name="Freeform 17" id="17"/>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8" id="18"/>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9" id="19"/>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grpSp>
        <p:nvGrpSpPr>
          <p:cNvPr name="Group 20" id="20"/>
          <p:cNvGrpSpPr/>
          <p:nvPr/>
        </p:nvGrpSpPr>
        <p:grpSpPr>
          <a:xfrm rot="0">
            <a:off x="1738938" y="8861257"/>
            <a:ext cx="14945235" cy="249900"/>
            <a:chOff x="0" y="0"/>
            <a:chExt cx="19926980" cy="333199"/>
          </a:xfrm>
        </p:grpSpPr>
        <p:sp>
          <p:nvSpPr>
            <p:cNvPr name="AutoShape 21" id="21"/>
            <p:cNvSpPr/>
            <p:nvPr/>
          </p:nvSpPr>
          <p:spPr>
            <a:xfrm>
              <a:off x="0" y="282399"/>
              <a:ext cx="8656320" cy="0"/>
            </a:xfrm>
            <a:prstGeom prst="line">
              <a:avLst/>
            </a:prstGeom>
            <a:ln cap="flat" w="101600">
              <a:solidFill>
                <a:srgbClr val="265545"/>
              </a:solidFill>
              <a:prstDash val="solid"/>
              <a:headEnd type="none" len="sm" w="sm"/>
              <a:tailEnd type="none" len="sm" w="sm"/>
            </a:ln>
          </p:spPr>
        </p:sp>
        <p:sp>
          <p:nvSpPr>
            <p:cNvPr name="AutoShape 22" id="22"/>
            <p:cNvSpPr/>
            <p:nvPr/>
          </p:nvSpPr>
          <p:spPr>
            <a:xfrm>
              <a:off x="6441052" y="282399"/>
              <a:ext cx="8656320" cy="0"/>
            </a:xfrm>
            <a:prstGeom prst="line">
              <a:avLst/>
            </a:prstGeom>
            <a:ln cap="flat" w="101600">
              <a:solidFill>
                <a:srgbClr val="265545"/>
              </a:solidFill>
              <a:prstDash val="solid"/>
              <a:headEnd type="none" len="sm" w="sm"/>
              <a:tailEnd type="none" len="sm" w="sm"/>
            </a:ln>
          </p:spPr>
        </p:sp>
        <p:sp>
          <p:nvSpPr>
            <p:cNvPr name="Freeform 23" id="23"/>
            <p:cNvSpPr/>
            <p:nvPr/>
          </p:nvSpPr>
          <p:spPr>
            <a:xfrm flipH="false" flipV="false" rot="0">
              <a:off x="17686984" y="0"/>
              <a:ext cx="2239996" cy="333199"/>
            </a:xfrm>
            <a:custGeom>
              <a:avLst/>
              <a:gdLst/>
              <a:ahLst/>
              <a:cxnLst/>
              <a:rect r="r" b="b" t="t" l="l"/>
              <a:pathLst>
                <a:path h="333199" w="2239996">
                  <a:moveTo>
                    <a:pt x="0" y="0"/>
                  </a:moveTo>
                  <a:lnTo>
                    <a:pt x="2239996" y="0"/>
                  </a:lnTo>
                  <a:lnTo>
                    <a:pt x="2239996" y="333199"/>
                  </a:lnTo>
                  <a:lnTo>
                    <a:pt x="0" y="3331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24" id="24"/>
            <p:cNvSpPr/>
            <p:nvPr/>
          </p:nvSpPr>
          <p:spPr>
            <a:xfrm>
              <a:off x="8234850" y="282399"/>
              <a:ext cx="8656320" cy="0"/>
            </a:xfrm>
            <a:prstGeom prst="line">
              <a:avLst/>
            </a:prstGeom>
            <a:ln cap="flat" w="101600">
              <a:solidFill>
                <a:srgbClr val="265545"/>
              </a:solidFill>
              <a:prstDash val="solid"/>
              <a:headEnd type="none" len="sm" w="sm"/>
              <a:tailEnd type="none" len="sm" w="sm"/>
            </a:ln>
          </p:spPr>
        </p:sp>
      </p:grpSp>
    </p:spTree>
  </p:cSld>
  <p:clrMapOvr>
    <a:masterClrMapping/>
  </p:clrMapOvr>
  <p:transition spd="fast">
    <p:push dir="l"/>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F775E"/>
        </a:solidFill>
      </p:bgPr>
    </p:bg>
    <p:spTree>
      <p:nvGrpSpPr>
        <p:cNvPr id="1" name=""/>
        <p:cNvGrpSpPr/>
        <p:nvPr/>
      </p:nvGrpSpPr>
      <p:grpSpPr>
        <a:xfrm>
          <a:off x="0" y="0"/>
          <a:ext cx="0" cy="0"/>
          <a:chOff x="0" y="0"/>
          <a:chExt cx="0" cy="0"/>
        </a:xfrm>
      </p:grpSpPr>
      <p:grpSp>
        <p:nvGrpSpPr>
          <p:cNvPr name="Group 2" id="2"/>
          <p:cNvGrpSpPr/>
          <p:nvPr/>
        </p:nvGrpSpPr>
        <p:grpSpPr>
          <a:xfrm rot="0">
            <a:off x="-4378703" y="0"/>
            <a:ext cx="32918400" cy="10287000"/>
            <a:chOff x="0" y="0"/>
            <a:chExt cx="43891200" cy="13716000"/>
          </a:xfrm>
        </p:grpSpPr>
        <p:sp>
          <p:nvSpPr>
            <p:cNvPr name="Freeform 3" id="3"/>
            <p:cNvSpPr/>
            <p:nvPr/>
          </p:nvSpPr>
          <p:spPr>
            <a:xfrm flipH="true" flipV="false" rot="0">
              <a:off x="21945600" y="0"/>
              <a:ext cx="21945600" cy="13716000"/>
            </a:xfrm>
            <a:custGeom>
              <a:avLst/>
              <a:gdLst/>
              <a:ahLst/>
              <a:cxnLst/>
              <a:rect r="r" b="b" t="t" l="l"/>
              <a:pathLst>
                <a:path h="13716000" w="21945600">
                  <a:moveTo>
                    <a:pt x="21945600" y="0"/>
                  </a:moveTo>
                  <a:lnTo>
                    <a:pt x="0" y="0"/>
                  </a:lnTo>
                  <a:lnTo>
                    <a:pt x="0" y="13716000"/>
                  </a:lnTo>
                  <a:lnTo>
                    <a:pt x="21945600" y="13716000"/>
                  </a:lnTo>
                  <a:lnTo>
                    <a:pt x="2194560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0"/>
              <a:ext cx="21945600" cy="13716000"/>
            </a:xfrm>
            <a:custGeom>
              <a:avLst/>
              <a:gdLst/>
              <a:ahLst/>
              <a:cxnLst/>
              <a:rect r="r" b="b" t="t" l="l"/>
              <a:pathLst>
                <a:path h="13716000" w="21945600">
                  <a:moveTo>
                    <a:pt x="0" y="0"/>
                  </a:moveTo>
                  <a:lnTo>
                    <a:pt x="21945600" y="0"/>
                  </a:lnTo>
                  <a:lnTo>
                    <a:pt x="21945600" y="13716000"/>
                  </a:lnTo>
                  <a:lnTo>
                    <a:pt x="0" y="13716000"/>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sp>
        <p:nvSpPr>
          <p:cNvPr name="AutoShape 5" id="5"/>
          <p:cNvSpPr/>
          <p:nvPr/>
        </p:nvSpPr>
        <p:spPr>
          <a:xfrm>
            <a:off x="1352429" y="2571093"/>
            <a:ext cx="3718740" cy="0"/>
          </a:xfrm>
          <a:prstGeom prst="line">
            <a:avLst/>
          </a:prstGeom>
          <a:ln cap="flat" w="28575">
            <a:solidFill>
              <a:srgbClr val="2F775E"/>
            </a:solidFill>
            <a:prstDash val="solid"/>
            <a:headEnd type="none" len="sm" w="sm"/>
            <a:tailEnd type="none" len="sm" w="sm"/>
          </a:ln>
        </p:spPr>
      </p:sp>
      <p:grpSp>
        <p:nvGrpSpPr>
          <p:cNvPr name="Group 6" id="6"/>
          <p:cNvGrpSpPr/>
          <p:nvPr/>
        </p:nvGrpSpPr>
        <p:grpSpPr>
          <a:xfrm rot="0">
            <a:off x="-19050" y="9746250"/>
            <a:ext cx="18327522" cy="544768"/>
            <a:chOff x="0" y="0"/>
            <a:chExt cx="24436696" cy="726358"/>
          </a:xfrm>
        </p:grpSpPr>
        <p:grpSp>
          <p:nvGrpSpPr>
            <p:cNvPr name="Group 7" id="7"/>
            <p:cNvGrpSpPr/>
            <p:nvPr/>
          </p:nvGrpSpPr>
          <p:grpSpPr>
            <a:xfrm rot="0">
              <a:off x="17794787" y="0"/>
              <a:ext cx="6641909" cy="724589"/>
              <a:chOff x="0" y="0"/>
              <a:chExt cx="6641909" cy="724589"/>
            </a:xfrm>
          </p:grpSpPr>
          <p:sp>
            <p:nvSpPr>
              <p:cNvPr name="Freeform 8" id="8"/>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9" id="9"/>
            <p:cNvGrpSpPr/>
            <p:nvPr/>
          </p:nvGrpSpPr>
          <p:grpSpPr>
            <a:xfrm rot="0">
              <a:off x="0" y="1823"/>
              <a:ext cx="17769332" cy="724535"/>
              <a:chOff x="0" y="0"/>
              <a:chExt cx="17769332" cy="724535"/>
            </a:xfrm>
          </p:grpSpPr>
          <p:sp>
            <p:nvSpPr>
              <p:cNvPr name="Freeform 10" id="10"/>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1" id="11"/>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2" id="12"/>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grpSp>
        <p:nvGrpSpPr>
          <p:cNvPr name="Group 13" id="13"/>
          <p:cNvGrpSpPr/>
          <p:nvPr/>
        </p:nvGrpSpPr>
        <p:grpSpPr>
          <a:xfrm rot="0">
            <a:off x="1028700" y="1368871"/>
            <a:ext cx="16230600" cy="7188663"/>
            <a:chOff x="0" y="0"/>
            <a:chExt cx="3578016" cy="1584732"/>
          </a:xfrm>
        </p:grpSpPr>
        <p:sp>
          <p:nvSpPr>
            <p:cNvPr name="Freeform 14" id="14"/>
            <p:cNvSpPr/>
            <p:nvPr/>
          </p:nvSpPr>
          <p:spPr>
            <a:xfrm flipH="false" flipV="false" rot="0">
              <a:off x="0" y="0"/>
              <a:ext cx="3578016" cy="1584732"/>
            </a:xfrm>
            <a:custGeom>
              <a:avLst/>
              <a:gdLst/>
              <a:ahLst/>
              <a:cxnLst/>
              <a:rect r="r" b="b" t="t" l="l"/>
              <a:pathLst>
                <a:path h="1584732" w="3578016">
                  <a:moveTo>
                    <a:pt x="19080" y="0"/>
                  </a:moveTo>
                  <a:lnTo>
                    <a:pt x="3558936" y="0"/>
                  </a:lnTo>
                  <a:cubicBezTo>
                    <a:pt x="3563996" y="0"/>
                    <a:pt x="3568850" y="2010"/>
                    <a:pt x="3572428" y="5588"/>
                  </a:cubicBezTo>
                  <a:cubicBezTo>
                    <a:pt x="3576006" y="9167"/>
                    <a:pt x="3578016" y="14020"/>
                    <a:pt x="3578016" y="19080"/>
                  </a:cubicBezTo>
                  <a:lnTo>
                    <a:pt x="3578016" y="1565652"/>
                  </a:lnTo>
                  <a:cubicBezTo>
                    <a:pt x="3578016" y="1576190"/>
                    <a:pt x="3569474" y="1584732"/>
                    <a:pt x="3558936" y="1584732"/>
                  </a:cubicBezTo>
                  <a:lnTo>
                    <a:pt x="19080" y="1584732"/>
                  </a:lnTo>
                  <a:cubicBezTo>
                    <a:pt x="8542" y="1584732"/>
                    <a:pt x="0" y="1576190"/>
                    <a:pt x="0" y="1565652"/>
                  </a:cubicBezTo>
                  <a:lnTo>
                    <a:pt x="0" y="19080"/>
                  </a:lnTo>
                  <a:cubicBezTo>
                    <a:pt x="0" y="8542"/>
                    <a:pt x="8542" y="0"/>
                    <a:pt x="19080" y="0"/>
                  </a:cubicBezTo>
                  <a:close/>
                </a:path>
              </a:pathLst>
            </a:custGeom>
            <a:solidFill>
              <a:srgbClr val="FFF5E0"/>
            </a:solidFill>
          </p:spPr>
        </p:sp>
        <p:sp>
          <p:nvSpPr>
            <p:cNvPr name="TextBox 15" id="15"/>
            <p:cNvSpPr txBox="true"/>
            <p:nvPr/>
          </p:nvSpPr>
          <p:spPr>
            <a:xfrm>
              <a:off x="0" y="-38100"/>
              <a:ext cx="3578016" cy="1622832"/>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1352429" y="1790976"/>
            <a:ext cx="15162272" cy="5590952"/>
          </a:xfrm>
          <a:prstGeom prst="rect">
            <a:avLst/>
          </a:prstGeom>
        </p:spPr>
        <p:txBody>
          <a:bodyPr anchor="t" rtlCol="false" tIns="0" lIns="0" bIns="0" rIns="0">
            <a:spAutoFit/>
          </a:bodyPr>
          <a:lstStyle/>
          <a:p>
            <a:pPr algn="l" marL="1152919" indent="-576460" lvl="1">
              <a:lnSpc>
                <a:spcPts val="7476"/>
              </a:lnSpc>
              <a:buFont typeface="Arial"/>
              <a:buChar char="•"/>
            </a:pPr>
            <a:r>
              <a:rPr lang="en-US" b="true" sz="5340">
                <a:solidFill>
                  <a:srgbClr val="2F775E"/>
                </a:solidFill>
                <a:latin typeface="Source Sans Pro Bold"/>
                <a:ea typeface="Source Sans Pro Bold"/>
                <a:cs typeface="Source Sans Pro Bold"/>
                <a:sym typeface="Source Sans Pro Bold"/>
              </a:rPr>
              <a:t>Tarif PPh Pasal 4 ayat 2</a:t>
            </a:r>
          </a:p>
          <a:p>
            <a:pPr algn="l">
              <a:lnSpc>
                <a:spcPts val="7476"/>
              </a:lnSpc>
            </a:pPr>
            <a:r>
              <a:rPr lang="en-US" sz="5340">
                <a:solidFill>
                  <a:srgbClr val="2F775E"/>
                </a:solidFill>
                <a:latin typeface="Source Sans Pro"/>
                <a:ea typeface="Source Sans Pro"/>
                <a:cs typeface="Source Sans Pro"/>
                <a:sym typeface="Source Sans Pro"/>
              </a:rPr>
              <a:t>Tarif Pajak Penghasilan Pasal 4 ayat 2 yang dikenakan kepada wajib pajak badan (WP Badan) dan wajib pajak orang pribadi (WPOP) berapa persen akan merujuk pada sumber-sumber penghasilan yang di terima.</a:t>
            </a:r>
          </a:p>
        </p:txBody>
      </p:sp>
      <p:grpSp>
        <p:nvGrpSpPr>
          <p:cNvPr name="Group 17" id="17"/>
          <p:cNvGrpSpPr/>
          <p:nvPr/>
        </p:nvGrpSpPr>
        <p:grpSpPr>
          <a:xfrm rot="0">
            <a:off x="1416396" y="778800"/>
            <a:ext cx="14945235" cy="249900"/>
            <a:chOff x="0" y="0"/>
            <a:chExt cx="19926980" cy="333199"/>
          </a:xfrm>
        </p:grpSpPr>
        <p:sp>
          <p:nvSpPr>
            <p:cNvPr name="AutoShape 18" id="18"/>
            <p:cNvSpPr/>
            <p:nvPr/>
          </p:nvSpPr>
          <p:spPr>
            <a:xfrm>
              <a:off x="0" y="282399"/>
              <a:ext cx="8656320" cy="0"/>
            </a:xfrm>
            <a:prstGeom prst="line">
              <a:avLst/>
            </a:prstGeom>
            <a:ln cap="flat" w="101600">
              <a:solidFill>
                <a:srgbClr val="FFF5E0"/>
              </a:solidFill>
              <a:prstDash val="solid"/>
              <a:headEnd type="none" len="sm" w="sm"/>
              <a:tailEnd type="none" len="sm" w="sm"/>
            </a:ln>
          </p:spPr>
        </p:sp>
        <p:sp>
          <p:nvSpPr>
            <p:cNvPr name="AutoShape 19" id="19"/>
            <p:cNvSpPr/>
            <p:nvPr/>
          </p:nvSpPr>
          <p:spPr>
            <a:xfrm>
              <a:off x="6441052" y="282399"/>
              <a:ext cx="8656320" cy="0"/>
            </a:xfrm>
            <a:prstGeom prst="line">
              <a:avLst/>
            </a:prstGeom>
            <a:ln cap="flat" w="101600">
              <a:solidFill>
                <a:srgbClr val="FFF5E0"/>
              </a:solidFill>
              <a:prstDash val="solid"/>
              <a:headEnd type="none" len="sm" w="sm"/>
              <a:tailEnd type="none" len="sm" w="sm"/>
            </a:ln>
          </p:spPr>
        </p:sp>
        <p:sp>
          <p:nvSpPr>
            <p:cNvPr name="Freeform 20" id="20"/>
            <p:cNvSpPr/>
            <p:nvPr/>
          </p:nvSpPr>
          <p:spPr>
            <a:xfrm flipH="false" flipV="false" rot="0">
              <a:off x="17686984" y="0"/>
              <a:ext cx="2239996" cy="333199"/>
            </a:xfrm>
            <a:custGeom>
              <a:avLst/>
              <a:gdLst/>
              <a:ahLst/>
              <a:cxnLst/>
              <a:rect r="r" b="b" t="t" l="l"/>
              <a:pathLst>
                <a:path h="333199" w="2239996">
                  <a:moveTo>
                    <a:pt x="0" y="0"/>
                  </a:moveTo>
                  <a:lnTo>
                    <a:pt x="2239996" y="0"/>
                  </a:lnTo>
                  <a:lnTo>
                    <a:pt x="2239996" y="333199"/>
                  </a:lnTo>
                  <a:lnTo>
                    <a:pt x="0" y="3331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21" id="21"/>
            <p:cNvSpPr/>
            <p:nvPr/>
          </p:nvSpPr>
          <p:spPr>
            <a:xfrm>
              <a:off x="8234850" y="282399"/>
              <a:ext cx="8656320" cy="0"/>
            </a:xfrm>
            <a:prstGeom prst="line">
              <a:avLst/>
            </a:prstGeom>
            <a:ln cap="flat" w="101600">
              <a:solidFill>
                <a:srgbClr val="FFF5E0"/>
              </a:solidFill>
              <a:prstDash val="solid"/>
              <a:headEnd type="none" len="sm" w="sm"/>
              <a:tailEnd type="none" len="sm" w="sm"/>
            </a:ln>
          </p:spPr>
        </p:sp>
      </p:grpSp>
    </p:spTree>
  </p:cSld>
  <p:clrMapOvr>
    <a:masterClrMapping/>
  </p:clrMapOvr>
  <p:transition spd="fast">
    <p:push dir="l"/>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5E0"/>
        </a:solidFill>
      </p:bgPr>
    </p:bg>
    <p:spTree>
      <p:nvGrpSpPr>
        <p:cNvPr id="1" name=""/>
        <p:cNvGrpSpPr/>
        <p:nvPr/>
      </p:nvGrpSpPr>
      <p:grpSpPr>
        <a:xfrm>
          <a:off x="0" y="0"/>
          <a:ext cx="0" cy="0"/>
          <a:chOff x="0" y="0"/>
          <a:chExt cx="0" cy="0"/>
        </a:xfrm>
      </p:grpSpPr>
      <p:grpSp>
        <p:nvGrpSpPr>
          <p:cNvPr name="Group 2" id="2"/>
          <p:cNvGrpSpPr/>
          <p:nvPr/>
        </p:nvGrpSpPr>
        <p:grpSpPr>
          <a:xfrm rot="0">
            <a:off x="-4378703" y="0"/>
            <a:ext cx="32918400" cy="10287000"/>
            <a:chOff x="0" y="0"/>
            <a:chExt cx="43891200" cy="13716000"/>
          </a:xfrm>
        </p:grpSpPr>
        <p:sp>
          <p:nvSpPr>
            <p:cNvPr name="Freeform 3" id="3"/>
            <p:cNvSpPr/>
            <p:nvPr/>
          </p:nvSpPr>
          <p:spPr>
            <a:xfrm flipH="true" flipV="false" rot="0">
              <a:off x="21945600" y="0"/>
              <a:ext cx="21945600" cy="13716000"/>
            </a:xfrm>
            <a:custGeom>
              <a:avLst/>
              <a:gdLst/>
              <a:ahLst/>
              <a:cxnLst/>
              <a:rect r="r" b="b" t="t" l="l"/>
              <a:pathLst>
                <a:path h="13716000" w="21945600">
                  <a:moveTo>
                    <a:pt x="21945600" y="0"/>
                  </a:moveTo>
                  <a:lnTo>
                    <a:pt x="0" y="0"/>
                  </a:lnTo>
                  <a:lnTo>
                    <a:pt x="0" y="13716000"/>
                  </a:lnTo>
                  <a:lnTo>
                    <a:pt x="21945600" y="13716000"/>
                  </a:lnTo>
                  <a:lnTo>
                    <a:pt x="2194560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0"/>
              <a:ext cx="21945600" cy="13716000"/>
            </a:xfrm>
            <a:custGeom>
              <a:avLst/>
              <a:gdLst/>
              <a:ahLst/>
              <a:cxnLst/>
              <a:rect r="r" b="b" t="t" l="l"/>
              <a:pathLst>
                <a:path h="13716000" w="21945600">
                  <a:moveTo>
                    <a:pt x="0" y="0"/>
                  </a:moveTo>
                  <a:lnTo>
                    <a:pt x="21945600" y="0"/>
                  </a:lnTo>
                  <a:lnTo>
                    <a:pt x="21945600" y="13716000"/>
                  </a:lnTo>
                  <a:lnTo>
                    <a:pt x="0" y="13716000"/>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grpSp>
        <p:nvGrpSpPr>
          <p:cNvPr name="Group 5" id="5"/>
          <p:cNvGrpSpPr/>
          <p:nvPr/>
        </p:nvGrpSpPr>
        <p:grpSpPr>
          <a:xfrm rot="0">
            <a:off x="1102985" y="629870"/>
            <a:ext cx="363670" cy="363670"/>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5E0"/>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1028700" y="1368871"/>
            <a:ext cx="16230600" cy="7188663"/>
            <a:chOff x="0" y="0"/>
            <a:chExt cx="3578016" cy="1584732"/>
          </a:xfrm>
        </p:grpSpPr>
        <p:sp>
          <p:nvSpPr>
            <p:cNvPr name="Freeform 9" id="9"/>
            <p:cNvSpPr/>
            <p:nvPr/>
          </p:nvSpPr>
          <p:spPr>
            <a:xfrm flipH="false" flipV="false" rot="0">
              <a:off x="0" y="0"/>
              <a:ext cx="3578016" cy="1584732"/>
            </a:xfrm>
            <a:custGeom>
              <a:avLst/>
              <a:gdLst/>
              <a:ahLst/>
              <a:cxnLst/>
              <a:rect r="r" b="b" t="t" l="l"/>
              <a:pathLst>
                <a:path h="1584732" w="3578016">
                  <a:moveTo>
                    <a:pt x="19080" y="0"/>
                  </a:moveTo>
                  <a:lnTo>
                    <a:pt x="3558936" y="0"/>
                  </a:lnTo>
                  <a:cubicBezTo>
                    <a:pt x="3563996" y="0"/>
                    <a:pt x="3568850" y="2010"/>
                    <a:pt x="3572428" y="5588"/>
                  </a:cubicBezTo>
                  <a:cubicBezTo>
                    <a:pt x="3576006" y="9167"/>
                    <a:pt x="3578016" y="14020"/>
                    <a:pt x="3578016" y="19080"/>
                  </a:cubicBezTo>
                  <a:lnTo>
                    <a:pt x="3578016" y="1565652"/>
                  </a:lnTo>
                  <a:cubicBezTo>
                    <a:pt x="3578016" y="1576190"/>
                    <a:pt x="3569474" y="1584732"/>
                    <a:pt x="3558936" y="1584732"/>
                  </a:cubicBezTo>
                  <a:lnTo>
                    <a:pt x="19080" y="1584732"/>
                  </a:lnTo>
                  <a:cubicBezTo>
                    <a:pt x="8542" y="1584732"/>
                    <a:pt x="0" y="1576190"/>
                    <a:pt x="0" y="1565652"/>
                  </a:cubicBezTo>
                  <a:lnTo>
                    <a:pt x="0" y="19080"/>
                  </a:lnTo>
                  <a:cubicBezTo>
                    <a:pt x="0" y="8542"/>
                    <a:pt x="8542" y="0"/>
                    <a:pt x="19080" y="0"/>
                  </a:cubicBezTo>
                  <a:close/>
                </a:path>
              </a:pathLst>
            </a:custGeom>
            <a:solidFill>
              <a:srgbClr val="2F775E"/>
            </a:solidFill>
          </p:spPr>
        </p:sp>
        <p:sp>
          <p:nvSpPr>
            <p:cNvPr name="TextBox 10" id="10"/>
            <p:cNvSpPr txBox="true"/>
            <p:nvPr/>
          </p:nvSpPr>
          <p:spPr>
            <a:xfrm>
              <a:off x="0" y="-38100"/>
              <a:ext cx="3578016" cy="1622832"/>
            </a:xfrm>
            <a:prstGeom prst="rect">
              <a:avLst/>
            </a:prstGeom>
          </p:spPr>
          <p:txBody>
            <a:bodyPr anchor="ctr" rtlCol="false" tIns="50800" lIns="50800" bIns="50800" rIns="50800"/>
            <a:lstStyle/>
            <a:p>
              <a:pPr algn="ctr">
                <a:lnSpc>
                  <a:spcPts val="2659"/>
                </a:lnSpc>
              </a:pPr>
            </a:p>
          </p:txBody>
        </p:sp>
      </p:grpSp>
      <p:sp>
        <p:nvSpPr>
          <p:cNvPr name="TextBox 11" id="11"/>
          <p:cNvSpPr txBox="true"/>
          <p:nvPr/>
        </p:nvSpPr>
        <p:spPr>
          <a:xfrm rot="0">
            <a:off x="1452877" y="1641335"/>
            <a:ext cx="15517356" cy="6584828"/>
          </a:xfrm>
          <a:prstGeom prst="rect">
            <a:avLst/>
          </a:prstGeom>
        </p:spPr>
        <p:txBody>
          <a:bodyPr anchor="t" rtlCol="false" tIns="0" lIns="0" bIns="0" rIns="0">
            <a:spAutoFit/>
          </a:bodyPr>
          <a:lstStyle/>
          <a:p>
            <a:pPr algn="l">
              <a:lnSpc>
                <a:spcPts val="5274"/>
              </a:lnSpc>
            </a:pPr>
            <a:r>
              <a:rPr lang="en-US" sz="3767">
                <a:solidFill>
                  <a:srgbClr val="FFF5E0"/>
                </a:solidFill>
                <a:latin typeface="Source Sans Pro"/>
                <a:ea typeface="Source Sans Pro"/>
                <a:cs typeface="Source Sans Pro"/>
                <a:sym typeface="Source Sans Pro"/>
              </a:rPr>
              <a:t>Sistem pembayaran PPh Pasal 4 ayat 2 dapat dilakukan melalui dua cara, yakni:</a:t>
            </a:r>
          </a:p>
          <a:p>
            <a:pPr algn="l" marL="813371" indent="-406686" lvl="1">
              <a:lnSpc>
                <a:spcPts val="5274"/>
              </a:lnSpc>
              <a:buAutoNum type="arabicPeriod" startAt="1"/>
            </a:pPr>
            <a:r>
              <a:rPr lang="en-US" b="true" sz="3767">
                <a:solidFill>
                  <a:srgbClr val="FFF5E0"/>
                </a:solidFill>
                <a:latin typeface="Source Sans Pro Bold"/>
                <a:ea typeface="Source Sans Pro Bold"/>
                <a:cs typeface="Source Sans Pro Bold"/>
                <a:sym typeface="Source Sans Pro Bold"/>
              </a:rPr>
              <a:t>Pemotongan oleh pihak tertentu</a:t>
            </a:r>
          </a:p>
          <a:p>
            <a:pPr algn="l">
              <a:lnSpc>
                <a:spcPts val="5274"/>
              </a:lnSpc>
            </a:pPr>
            <a:r>
              <a:rPr lang="en-US" sz="3767">
                <a:solidFill>
                  <a:srgbClr val="FFF5E0"/>
                </a:solidFill>
                <a:latin typeface="Source Sans Pro"/>
                <a:ea typeface="Source Sans Pro"/>
                <a:cs typeface="Source Sans Pro"/>
                <a:sym typeface="Source Sans Pro"/>
              </a:rPr>
              <a:t>Pihak yang dapat melakukan pemotongan antara lain, Badan pemerintah, Subjek pajak badan dalam negeri, Penyelenggara kegiatan, Kerja sama operasi, Perwakilan perusahaan luar negeri, dan Orang pribadi yang ditetapkan oleh Direktorat Jenderal Pajak (DJP).</a:t>
            </a:r>
          </a:p>
          <a:p>
            <a:pPr algn="l">
              <a:lnSpc>
                <a:spcPts val="5274"/>
              </a:lnSpc>
            </a:pPr>
            <a:r>
              <a:rPr lang="en-US" sz="3767">
                <a:solidFill>
                  <a:srgbClr val="FFF5E0"/>
                </a:solidFill>
                <a:latin typeface="Source Sans Pro"/>
                <a:ea typeface="Source Sans Pro"/>
                <a:cs typeface="Source Sans Pro"/>
                <a:sym typeface="Source Sans Pro"/>
              </a:rPr>
              <a:t>    2. </a:t>
            </a:r>
            <a:r>
              <a:rPr lang="en-US" sz="3767" b="true">
                <a:solidFill>
                  <a:srgbClr val="FFF5E0"/>
                </a:solidFill>
                <a:latin typeface="Source Sans Pro Bold"/>
                <a:ea typeface="Source Sans Pro Bold"/>
                <a:cs typeface="Source Sans Pro Bold"/>
                <a:sym typeface="Source Sans Pro Bold"/>
              </a:rPr>
              <a:t>Melakukan pembayaran sendiri</a:t>
            </a:r>
          </a:p>
          <a:p>
            <a:pPr algn="l">
              <a:lnSpc>
                <a:spcPts val="5274"/>
              </a:lnSpc>
            </a:pPr>
            <a:r>
              <a:rPr lang="en-US" sz="3767">
                <a:solidFill>
                  <a:srgbClr val="FFF5E0"/>
                </a:solidFill>
                <a:latin typeface="Source Sans Pro"/>
                <a:ea typeface="Source Sans Pro"/>
                <a:cs typeface="Source Sans Pro"/>
                <a:sym typeface="Source Sans Pro"/>
              </a:rPr>
              <a:t>Pembayaran pajak penghasilan dilakukan langsung oleh pihak yang dikenakan pajak.</a:t>
            </a:r>
          </a:p>
        </p:txBody>
      </p:sp>
      <p:sp>
        <p:nvSpPr>
          <p:cNvPr name="TextBox 12" id="12"/>
          <p:cNvSpPr txBox="true"/>
          <p:nvPr/>
        </p:nvSpPr>
        <p:spPr>
          <a:xfrm rot="0">
            <a:off x="1587120" y="686941"/>
            <a:ext cx="1450103" cy="230477"/>
          </a:xfrm>
          <a:prstGeom prst="rect">
            <a:avLst/>
          </a:prstGeom>
        </p:spPr>
        <p:txBody>
          <a:bodyPr anchor="t" rtlCol="false" tIns="0" lIns="0" bIns="0" rIns="0">
            <a:spAutoFit/>
          </a:bodyPr>
          <a:lstStyle/>
          <a:p>
            <a:pPr algn="just">
              <a:lnSpc>
                <a:spcPts val="1996"/>
              </a:lnSpc>
            </a:pPr>
            <a:r>
              <a:rPr lang="en-US" sz="1426">
                <a:solidFill>
                  <a:srgbClr val="FFF5E0"/>
                </a:solidFill>
                <a:latin typeface="Oswald"/>
                <a:ea typeface="Oswald"/>
                <a:cs typeface="Oswald"/>
                <a:sym typeface="Oswald"/>
              </a:rPr>
              <a:t>Studio Shodwe</a:t>
            </a:r>
          </a:p>
        </p:txBody>
      </p:sp>
      <p:grpSp>
        <p:nvGrpSpPr>
          <p:cNvPr name="Group 13" id="13"/>
          <p:cNvGrpSpPr/>
          <p:nvPr/>
        </p:nvGrpSpPr>
        <p:grpSpPr>
          <a:xfrm rot="0">
            <a:off x="-19050" y="9746250"/>
            <a:ext cx="18327522" cy="544768"/>
            <a:chOff x="0" y="0"/>
            <a:chExt cx="24436696" cy="726358"/>
          </a:xfrm>
        </p:grpSpPr>
        <p:grpSp>
          <p:nvGrpSpPr>
            <p:cNvPr name="Group 14" id="14"/>
            <p:cNvGrpSpPr/>
            <p:nvPr/>
          </p:nvGrpSpPr>
          <p:grpSpPr>
            <a:xfrm rot="0">
              <a:off x="17794787" y="0"/>
              <a:ext cx="6641909" cy="724589"/>
              <a:chOff x="0" y="0"/>
              <a:chExt cx="6641909" cy="724589"/>
            </a:xfrm>
          </p:grpSpPr>
          <p:sp>
            <p:nvSpPr>
              <p:cNvPr name="Freeform 15" id="15"/>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16" id="16"/>
            <p:cNvGrpSpPr/>
            <p:nvPr/>
          </p:nvGrpSpPr>
          <p:grpSpPr>
            <a:xfrm rot="0">
              <a:off x="0" y="1823"/>
              <a:ext cx="17769332" cy="724535"/>
              <a:chOff x="0" y="0"/>
              <a:chExt cx="17769332" cy="724535"/>
            </a:xfrm>
          </p:grpSpPr>
          <p:sp>
            <p:nvSpPr>
              <p:cNvPr name="Freeform 17" id="17"/>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8" id="18"/>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9" id="19"/>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grpSp>
        <p:nvGrpSpPr>
          <p:cNvPr name="Group 20" id="20"/>
          <p:cNvGrpSpPr/>
          <p:nvPr/>
        </p:nvGrpSpPr>
        <p:grpSpPr>
          <a:xfrm rot="0">
            <a:off x="1738938" y="8861257"/>
            <a:ext cx="14945235" cy="249900"/>
            <a:chOff x="0" y="0"/>
            <a:chExt cx="19926980" cy="333199"/>
          </a:xfrm>
        </p:grpSpPr>
        <p:sp>
          <p:nvSpPr>
            <p:cNvPr name="AutoShape 21" id="21"/>
            <p:cNvSpPr/>
            <p:nvPr/>
          </p:nvSpPr>
          <p:spPr>
            <a:xfrm>
              <a:off x="0" y="282399"/>
              <a:ext cx="8656320" cy="0"/>
            </a:xfrm>
            <a:prstGeom prst="line">
              <a:avLst/>
            </a:prstGeom>
            <a:ln cap="flat" w="101600">
              <a:solidFill>
                <a:srgbClr val="265545"/>
              </a:solidFill>
              <a:prstDash val="solid"/>
              <a:headEnd type="none" len="sm" w="sm"/>
              <a:tailEnd type="none" len="sm" w="sm"/>
            </a:ln>
          </p:spPr>
        </p:sp>
        <p:sp>
          <p:nvSpPr>
            <p:cNvPr name="AutoShape 22" id="22"/>
            <p:cNvSpPr/>
            <p:nvPr/>
          </p:nvSpPr>
          <p:spPr>
            <a:xfrm>
              <a:off x="6441052" y="282399"/>
              <a:ext cx="8656320" cy="0"/>
            </a:xfrm>
            <a:prstGeom prst="line">
              <a:avLst/>
            </a:prstGeom>
            <a:ln cap="flat" w="101600">
              <a:solidFill>
                <a:srgbClr val="265545"/>
              </a:solidFill>
              <a:prstDash val="solid"/>
              <a:headEnd type="none" len="sm" w="sm"/>
              <a:tailEnd type="none" len="sm" w="sm"/>
            </a:ln>
          </p:spPr>
        </p:sp>
        <p:sp>
          <p:nvSpPr>
            <p:cNvPr name="Freeform 23" id="23"/>
            <p:cNvSpPr/>
            <p:nvPr/>
          </p:nvSpPr>
          <p:spPr>
            <a:xfrm flipH="false" flipV="false" rot="0">
              <a:off x="17686984" y="0"/>
              <a:ext cx="2239996" cy="333199"/>
            </a:xfrm>
            <a:custGeom>
              <a:avLst/>
              <a:gdLst/>
              <a:ahLst/>
              <a:cxnLst/>
              <a:rect r="r" b="b" t="t" l="l"/>
              <a:pathLst>
                <a:path h="333199" w="2239996">
                  <a:moveTo>
                    <a:pt x="0" y="0"/>
                  </a:moveTo>
                  <a:lnTo>
                    <a:pt x="2239996" y="0"/>
                  </a:lnTo>
                  <a:lnTo>
                    <a:pt x="2239996" y="333199"/>
                  </a:lnTo>
                  <a:lnTo>
                    <a:pt x="0" y="3331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24" id="24"/>
            <p:cNvSpPr/>
            <p:nvPr/>
          </p:nvSpPr>
          <p:spPr>
            <a:xfrm>
              <a:off x="8234850" y="282399"/>
              <a:ext cx="8656320" cy="0"/>
            </a:xfrm>
            <a:prstGeom prst="line">
              <a:avLst/>
            </a:prstGeom>
            <a:ln cap="flat" w="101600">
              <a:solidFill>
                <a:srgbClr val="265545"/>
              </a:solidFill>
              <a:prstDash val="solid"/>
              <a:headEnd type="none" len="sm" w="sm"/>
              <a:tailEnd type="none" len="sm" w="sm"/>
            </a:ln>
          </p:spPr>
        </p:sp>
      </p:grpSp>
    </p:spTree>
  </p:cSld>
  <p:clrMapOvr>
    <a:masterClrMapping/>
  </p:clrMapOvr>
  <p:transition spd="fast">
    <p:push dir="l"/>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2F775E"/>
        </a:solidFill>
      </p:bgPr>
    </p:bg>
    <p:spTree>
      <p:nvGrpSpPr>
        <p:cNvPr id="1" name=""/>
        <p:cNvGrpSpPr/>
        <p:nvPr/>
      </p:nvGrpSpPr>
      <p:grpSpPr>
        <a:xfrm>
          <a:off x="0" y="0"/>
          <a:ext cx="0" cy="0"/>
          <a:chOff x="0" y="0"/>
          <a:chExt cx="0" cy="0"/>
        </a:xfrm>
      </p:grpSpPr>
      <p:grpSp>
        <p:nvGrpSpPr>
          <p:cNvPr name="Group 2" id="2"/>
          <p:cNvGrpSpPr/>
          <p:nvPr/>
        </p:nvGrpSpPr>
        <p:grpSpPr>
          <a:xfrm rot="0">
            <a:off x="-4378703" y="0"/>
            <a:ext cx="32918400" cy="10287000"/>
            <a:chOff x="0" y="0"/>
            <a:chExt cx="43891200" cy="13716000"/>
          </a:xfrm>
        </p:grpSpPr>
        <p:sp>
          <p:nvSpPr>
            <p:cNvPr name="Freeform 3" id="3"/>
            <p:cNvSpPr/>
            <p:nvPr/>
          </p:nvSpPr>
          <p:spPr>
            <a:xfrm flipH="true" flipV="false" rot="0">
              <a:off x="21945600" y="0"/>
              <a:ext cx="21945600" cy="13716000"/>
            </a:xfrm>
            <a:custGeom>
              <a:avLst/>
              <a:gdLst/>
              <a:ahLst/>
              <a:cxnLst/>
              <a:rect r="r" b="b" t="t" l="l"/>
              <a:pathLst>
                <a:path h="13716000" w="21945600">
                  <a:moveTo>
                    <a:pt x="21945600" y="0"/>
                  </a:moveTo>
                  <a:lnTo>
                    <a:pt x="0" y="0"/>
                  </a:lnTo>
                  <a:lnTo>
                    <a:pt x="0" y="13716000"/>
                  </a:lnTo>
                  <a:lnTo>
                    <a:pt x="21945600" y="13716000"/>
                  </a:lnTo>
                  <a:lnTo>
                    <a:pt x="2194560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0"/>
              <a:ext cx="21945600" cy="13716000"/>
            </a:xfrm>
            <a:custGeom>
              <a:avLst/>
              <a:gdLst/>
              <a:ahLst/>
              <a:cxnLst/>
              <a:rect r="r" b="b" t="t" l="l"/>
              <a:pathLst>
                <a:path h="13716000" w="21945600">
                  <a:moveTo>
                    <a:pt x="0" y="0"/>
                  </a:moveTo>
                  <a:lnTo>
                    <a:pt x="21945600" y="0"/>
                  </a:lnTo>
                  <a:lnTo>
                    <a:pt x="21945600" y="13716000"/>
                  </a:lnTo>
                  <a:lnTo>
                    <a:pt x="0" y="13716000"/>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sp>
        <p:nvSpPr>
          <p:cNvPr name="AutoShape 5" id="5"/>
          <p:cNvSpPr/>
          <p:nvPr/>
        </p:nvSpPr>
        <p:spPr>
          <a:xfrm>
            <a:off x="1352429" y="2571093"/>
            <a:ext cx="3718740" cy="0"/>
          </a:xfrm>
          <a:prstGeom prst="line">
            <a:avLst/>
          </a:prstGeom>
          <a:ln cap="flat" w="28575">
            <a:solidFill>
              <a:srgbClr val="2F775E"/>
            </a:solidFill>
            <a:prstDash val="solid"/>
            <a:headEnd type="none" len="sm" w="sm"/>
            <a:tailEnd type="none" len="sm" w="sm"/>
          </a:ln>
        </p:spPr>
      </p:sp>
      <p:grpSp>
        <p:nvGrpSpPr>
          <p:cNvPr name="Group 6" id="6"/>
          <p:cNvGrpSpPr/>
          <p:nvPr/>
        </p:nvGrpSpPr>
        <p:grpSpPr>
          <a:xfrm rot="0">
            <a:off x="-19050" y="9746250"/>
            <a:ext cx="18327522" cy="544768"/>
            <a:chOff x="0" y="0"/>
            <a:chExt cx="24436696" cy="726358"/>
          </a:xfrm>
        </p:grpSpPr>
        <p:grpSp>
          <p:nvGrpSpPr>
            <p:cNvPr name="Group 7" id="7"/>
            <p:cNvGrpSpPr/>
            <p:nvPr/>
          </p:nvGrpSpPr>
          <p:grpSpPr>
            <a:xfrm rot="0">
              <a:off x="17794787" y="0"/>
              <a:ext cx="6641909" cy="724589"/>
              <a:chOff x="0" y="0"/>
              <a:chExt cx="6641909" cy="724589"/>
            </a:xfrm>
          </p:grpSpPr>
          <p:sp>
            <p:nvSpPr>
              <p:cNvPr name="Freeform 8" id="8"/>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9" id="9"/>
            <p:cNvGrpSpPr/>
            <p:nvPr/>
          </p:nvGrpSpPr>
          <p:grpSpPr>
            <a:xfrm rot="0">
              <a:off x="0" y="1823"/>
              <a:ext cx="17769332" cy="724535"/>
              <a:chOff x="0" y="0"/>
              <a:chExt cx="17769332" cy="724535"/>
            </a:xfrm>
          </p:grpSpPr>
          <p:sp>
            <p:nvSpPr>
              <p:cNvPr name="Freeform 10" id="10"/>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1" id="11"/>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2" id="12"/>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grpSp>
        <p:nvGrpSpPr>
          <p:cNvPr name="Group 13" id="13"/>
          <p:cNvGrpSpPr/>
          <p:nvPr/>
        </p:nvGrpSpPr>
        <p:grpSpPr>
          <a:xfrm rot="0">
            <a:off x="1028700" y="1368871"/>
            <a:ext cx="16230600" cy="7188663"/>
            <a:chOff x="0" y="0"/>
            <a:chExt cx="3578016" cy="1584732"/>
          </a:xfrm>
        </p:grpSpPr>
        <p:sp>
          <p:nvSpPr>
            <p:cNvPr name="Freeform 14" id="14"/>
            <p:cNvSpPr/>
            <p:nvPr/>
          </p:nvSpPr>
          <p:spPr>
            <a:xfrm flipH="false" flipV="false" rot="0">
              <a:off x="0" y="0"/>
              <a:ext cx="3578016" cy="1584732"/>
            </a:xfrm>
            <a:custGeom>
              <a:avLst/>
              <a:gdLst/>
              <a:ahLst/>
              <a:cxnLst/>
              <a:rect r="r" b="b" t="t" l="l"/>
              <a:pathLst>
                <a:path h="1584732" w="3578016">
                  <a:moveTo>
                    <a:pt x="19080" y="0"/>
                  </a:moveTo>
                  <a:lnTo>
                    <a:pt x="3558936" y="0"/>
                  </a:lnTo>
                  <a:cubicBezTo>
                    <a:pt x="3563996" y="0"/>
                    <a:pt x="3568850" y="2010"/>
                    <a:pt x="3572428" y="5588"/>
                  </a:cubicBezTo>
                  <a:cubicBezTo>
                    <a:pt x="3576006" y="9167"/>
                    <a:pt x="3578016" y="14020"/>
                    <a:pt x="3578016" y="19080"/>
                  </a:cubicBezTo>
                  <a:lnTo>
                    <a:pt x="3578016" y="1565652"/>
                  </a:lnTo>
                  <a:cubicBezTo>
                    <a:pt x="3578016" y="1576190"/>
                    <a:pt x="3569474" y="1584732"/>
                    <a:pt x="3558936" y="1584732"/>
                  </a:cubicBezTo>
                  <a:lnTo>
                    <a:pt x="19080" y="1584732"/>
                  </a:lnTo>
                  <a:cubicBezTo>
                    <a:pt x="8542" y="1584732"/>
                    <a:pt x="0" y="1576190"/>
                    <a:pt x="0" y="1565652"/>
                  </a:cubicBezTo>
                  <a:lnTo>
                    <a:pt x="0" y="19080"/>
                  </a:lnTo>
                  <a:cubicBezTo>
                    <a:pt x="0" y="8542"/>
                    <a:pt x="8542" y="0"/>
                    <a:pt x="19080" y="0"/>
                  </a:cubicBezTo>
                  <a:close/>
                </a:path>
              </a:pathLst>
            </a:custGeom>
            <a:solidFill>
              <a:srgbClr val="FFF5E0"/>
            </a:solidFill>
          </p:spPr>
        </p:sp>
        <p:sp>
          <p:nvSpPr>
            <p:cNvPr name="TextBox 15" id="15"/>
            <p:cNvSpPr txBox="true"/>
            <p:nvPr/>
          </p:nvSpPr>
          <p:spPr>
            <a:xfrm>
              <a:off x="0" y="-38100"/>
              <a:ext cx="3578016" cy="1622832"/>
            </a:xfrm>
            <a:prstGeom prst="rect">
              <a:avLst/>
            </a:prstGeom>
          </p:spPr>
          <p:txBody>
            <a:bodyPr anchor="ctr" rtlCol="false" tIns="50800" lIns="50800" bIns="50800" rIns="50800"/>
            <a:lstStyle/>
            <a:p>
              <a:pPr algn="ctr">
                <a:lnSpc>
                  <a:spcPts val="2659"/>
                </a:lnSpc>
              </a:pPr>
            </a:p>
          </p:txBody>
        </p:sp>
      </p:grpSp>
      <p:sp>
        <p:nvSpPr>
          <p:cNvPr name="Freeform 16" id="16"/>
          <p:cNvSpPr/>
          <p:nvPr/>
        </p:nvSpPr>
        <p:spPr>
          <a:xfrm flipH="false" flipV="false" rot="0">
            <a:off x="5549997" y="2791538"/>
            <a:ext cx="7189428" cy="5608774"/>
          </a:xfrm>
          <a:custGeom>
            <a:avLst/>
            <a:gdLst/>
            <a:ahLst/>
            <a:cxnLst/>
            <a:rect r="r" b="b" t="t" l="l"/>
            <a:pathLst>
              <a:path h="5608774" w="7189428">
                <a:moveTo>
                  <a:pt x="0" y="0"/>
                </a:moveTo>
                <a:lnTo>
                  <a:pt x="7189428" y="0"/>
                </a:lnTo>
                <a:lnTo>
                  <a:pt x="7189428" y="5608774"/>
                </a:lnTo>
                <a:lnTo>
                  <a:pt x="0" y="5608774"/>
                </a:lnTo>
                <a:lnTo>
                  <a:pt x="0" y="0"/>
                </a:lnTo>
                <a:close/>
              </a:path>
            </a:pathLst>
          </a:custGeom>
          <a:blipFill>
            <a:blip r:embed="rId4"/>
            <a:stretch>
              <a:fillRect l="0" t="0" r="0" b="0"/>
            </a:stretch>
          </a:blipFill>
        </p:spPr>
      </p:sp>
      <p:sp>
        <p:nvSpPr>
          <p:cNvPr name="TextBox 17" id="17"/>
          <p:cNvSpPr txBox="true"/>
          <p:nvPr/>
        </p:nvSpPr>
        <p:spPr>
          <a:xfrm rot="0">
            <a:off x="1416396" y="1292671"/>
            <a:ext cx="15456629" cy="1335390"/>
          </a:xfrm>
          <a:prstGeom prst="rect">
            <a:avLst/>
          </a:prstGeom>
        </p:spPr>
        <p:txBody>
          <a:bodyPr anchor="t" rtlCol="false" tIns="0" lIns="0" bIns="0" rIns="0">
            <a:spAutoFit/>
          </a:bodyPr>
          <a:lstStyle/>
          <a:p>
            <a:pPr algn="l">
              <a:lnSpc>
                <a:spcPts val="5415"/>
              </a:lnSpc>
            </a:pPr>
            <a:r>
              <a:rPr lang="en-US" sz="3868">
                <a:solidFill>
                  <a:srgbClr val="2F775E"/>
                </a:solidFill>
                <a:latin typeface="Source Sans Pro"/>
                <a:ea typeface="Source Sans Pro"/>
                <a:cs typeface="Source Sans Pro"/>
                <a:sym typeface="Source Sans Pro"/>
              </a:rPr>
              <a:t>Batas waktu penyetoran dan pelaporan Pajak Penghasilan Pasal 4 ayat 2 berdasarkan jenis penghasilan: </a:t>
            </a:r>
          </a:p>
        </p:txBody>
      </p:sp>
      <p:grpSp>
        <p:nvGrpSpPr>
          <p:cNvPr name="Group 18" id="18"/>
          <p:cNvGrpSpPr/>
          <p:nvPr/>
        </p:nvGrpSpPr>
        <p:grpSpPr>
          <a:xfrm rot="0">
            <a:off x="1416396" y="778800"/>
            <a:ext cx="14945235" cy="249900"/>
            <a:chOff x="0" y="0"/>
            <a:chExt cx="19926980" cy="333199"/>
          </a:xfrm>
        </p:grpSpPr>
        <p:sp>
          <p:nvSpPr>
            <p:cNvPr name="AutoShape 19" id="19"/>
            <p:cNvSpPr/>
            <p:nvPr/>
          </p:nvSpPr>
          <p:spPr>
            <a:xfrm>
              <a:off x="0" y="282399"/>
              <a:ext cx="8656320" cy="0"/>
            </a:xfrm>
            <a:prstGeom prst="line">
              <a:avLst/>
            </a:prstGeom>
            <a:ln cap="flat" w="101600">
              <a:solidFill>
                <a:srgbClr val="FFF5E0"/>
              </a:solidFill>
              <a:prstDash val="solid"/>
              <a:headEnd type="none" len="sm" w="sm"/>
              <a:tailEnd type="none" len="sm" w="sm"/>
            </a:ln>
          </p:spPr>
        </p:sp>
        <p:sp>
          <p:nvSpPr>
            <p:cNvPr name="AutoShape 20" id="20"/>
            <p:cNvSpPr/>
            <p:nvPr/>
          </p:nvSpPr>
          <p:spPr>
            <a:xfrm>
              <a:off x="6441052" y="282399"/>
              <a:ext cx="8656320" cy="0"/>
            </a:xfrm>
            <a:prstGeom prst="line">
              <a:avLst/>
            </a:prstGeom>
            <a:ln cap="flat" w="101600">
              <a:solidFill>
                <a:srgbClr val="FFF5E0"/>
              </a:solidFill>
              <a:prstDash val="solid"/>
              <a:headEnd type="none" len="sm" w="sm"/>
              <a:tailEnd type="none" len="sm" w="sm"/>
            </a:ln>
          </p:spPr>
        </p:sp>
        <p:sp>
          <p:nvSpPr>
            <p:cNvPr name="Freeform 21" id="21"/>
            <p:cNvSpPr/>
            <p:nvPr/>
          </p:nvSpPr>
          <p:spPr>
            <a:xfrm flipH="false" flipV="false" rot="0">
              <a:off x="17686984" y="0"/>
              <a:ext cx="2239996" cy="333199"/>
            </a:xfrm>
            <a:custGeom>
              <a:avLst/>
              <a:gdLst/>
              <a:ahLst/>
              <a:cxnLst/>
              <a:rect r="r" b="b" t="t" l="l"/>
              <a:pathLst>
                <a:path h="333199" w="2239996">
                  <a:moveTo>
                    <a:pt x="0" y="0"/>
                  </a:moveTo>
                  <a:lnTo>
                    <a:pt x="2239996" y="0"/>
                  </a:lnTo>
                  <a:lnTo>
                    <a:pt x="2239996" y="333199"/>
                  </a:lnTo>
                  <a:lnTo>
                    <a:pt x="0" y="33319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AutoShape 22" id="22"/>
            <p:cNvSpPr/>
            <p:nvPr/>
          </p:nvSpPr>
          <p:spPr>
            <a:xfrm>
              <a:off x="8234850" y="282399"/>
              <a:ext cx="8656320" cy="0"/>
            </a:xfrm>
            <a:prstGeom prst="line">
              <a:avLst/>
            </a:prstGeom>
            <a:ln cap="flat" w="101600">
              <a:solidFill>
                <a:srgbClr val="FFF5E0"/>
              </a:solidFill>
              <a:prstDash val="solid"/>
              <a:headEnd type="none" len="sm" w="sm"/>
              <a:tailEnd type="none" len="sm" w="sm"/>
            </a:ln>
          </p:spPr>
        </p:sp>
      </p:grpSp>
    </p:spTree>
  </p:cSld>
  <p:clrMapOvr>
    <a:masterClrMapping/>
  </p:clrMapOvr>
  <p:transition spd="fast">
    <p:push dir="l"/>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5E0"/>
        </a:solidFill>
      </p:bgPr>
    </p:bg>
    <p:spTree>
      <p:nvGrpSpPr>
        <p:cNvPr id="1" name=""/>
        <p:cNvGrpSpPr/>
        <p:nvPr/>
      </p:nvGrpSpPr>
      <p:grpSpPr>
        <a:xfrm>
          <a:off x="0" y="0"/>
          <a:ext cx="0" cy="0"/>
          <a:chOff x="0" y="0"/>
          <a:chExt cx="0" cy="0"/>
        </a:xfrm>
      </p:grpSpPr>
      <p:grpSp>
        <p:nvGrpSpPr>
          <p:cNvPr name="Group 2" id="2"/>
          <p:cNvGrpSpPr/>
          <p:nvPr/>
        </p:nvGrpSpPr>
        <p:grpSpPr>
          <a:xfrm rot="0">
            <a:off x="-5033890" y="-268366"/>
            <a:ext cx="32918400" cy="10287000"/>
            <a:chOff x="0" y="0"/>
            <a:chExt cx="43891200" cy="13716000"/>
          </a:xfrm>
        </p:grpSpPr>
        <p:sp>
          <p:nvSpPr>
            <p:cNvPr name="Freeform 3" id="3"/>
            <p:cNvSpPr/>
            <p:nvPr/>
          </p:nvSpPr>
          <p:spPr>
            <a:xfrm flipH="true" flipV="false" rot="0">
              <a:off x="21945600" y="0"/>
              <a:ext cx="21945600" cy="13716000"/>
            </a:xfrm>
            <a:custGeom>
              <a:avLst/>
              <a:gdLst/>
              <a:ahLst/>
              <a:cxnLst/>
              <a:rect r="r" b="b" t="t" l="l"/>
              <a:pathLst>
                <a:path h="13716000" w="21945600">
                  <a:moveTo>
                    <a:pt x="21945600" y="0"/>
                  </a:moveTo>
                  <a:lnTo>
                    <a:pt x="0" y="0"/>
                  </a:lnTo>
                  <a:lnTo>
                    <a:pt x="0" y="13716000"/>
                  </a:lnTo>
                  <a:lnTo>
                    <a:pt x="21945600" y="13716000"/>
                  </a:lnTo>
                  <a:lnTo>
                    <a:pt x="2194560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0"/>
              <a:ext cx="21945600" cy="13716000"/>
            </a:xfrm>
            <a:custGeom>
              <a:avLst/>
              <a:gdLst/>
              <a:ahLst/>
              <a:cxnLst/>
              <a:rect r="r" b="b" t="t" l="l"/>
              <a:pathLst>
                <a:path h="13716000" w="21945600">
                  <a:moveTo>
                    <a:pt x="0" y="0"/>
                  </a:moveTo>
                  <a:lnTo>
                    <a:pt x="21945600" y="0"/>
                  </a:lnTo>
                  <a:lnTo>
                    <a:pt x="21945600" y="13716000"/>
                  </a:lnTo>
                  <a:lnTo>
                    <a:pt x="0" y="13716000"/>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sp>
        <p:nvSpPr>
          <p:cNvPr name="TextBox 5" id="5"/>
          <p:cNvSpPr txBox="true"/>
          <p:nvPr/>
        </p:nvSpPr>
        <p:spPr>
          <a:xfrm rot="0">
            <a:off x="1102985" y="331335"/>
            <a:ext cx="14594073" cy="1987588"/>
          </a:xfrm>
          <a:prstGeom prst="rect">
            <a:avLst/>
          </a:prstGeom>
        </p:spPr>
        <p:txBody>
          <a:bodyPr anchor="t" rtlCol="false" tIns="0" lIns="0" bIns="0" rIns="0">
            <a:spAutoFit/>
          </a:bodyPr>
          <a:lstStyle/>
          <a:p>
            <a:pPr algn="l">
              <a:lnSpc>
                <a:spcPts val="7762"/>
              </a:lnSpc>
            </a:pPr>
            <a:r>
              <a:rPr lang="en-US" sz="7323" b="true">
                <a:solidFill>
                  <a:srgbClr val="265545"/>
                </a:solidFill>
                <a:latin typeface="Oswald Bold"/>
                <a:ea typeface="Oswald Bold"/>
                <a:cs typeface="Oswald Bold"/>
                <a:sym typeface="Oswald Bold"/>
              </a:rPr>
              <a:t>Perencanaan Pajak Penghasilan (PPh) Pasal 4 ayat 2</a:t>
            </a:r>
          </a:p>
        </p:txBody>
      </p:sp>
      <p:grpSp>
        <p:nvGrpSpPr>
          <p:cNvPr name="Group 6" id="6"/>
          <p:cNvGrpSpPr/>
          <p:nvPr/>
        </p:nvGrpSpPr>
        <p:grpSpPr>
          <a:xfrm rot="0">
            <a:off x="1102985" y="2823264"/>
            <a:ext cx="15862178" cy="6435036"/>
            <a:chOff x="0" y="0"/>
            <a:chExt cx="4177693" cy="1694824"/>
          </a:xfrm>
        </p:grpSpPr>
        <p:sp>
          <p:nvSpPr>
            <p:cNvPr name="Freeform 7" id="7"/>
            <p:cNvSpPr/>
            <p:nvPr/>
          </p:nvSpPr>
          <p:spPr>
            <a:xfrm flipH="false" flipV="false" rot="0">
              <a:off x="0" y="0"/>
              <a:ext cx="4177693" cy="1694824"/>
            </a:xfrm>
            <a:custGeom>
              <a:avLst/>
              <a:gdLst/>
              <a:ahLst/>
              <a:cxnLst/>
              <a:rect r="r" b="b" t="t" l="l"/>
              <a:pathLst>
                <a:path h="1694824" w="4177693">
                  <a:moveTo>
                    <a:pt x="21475" y="0"/>
                  </a:moveTo>
                  <a:lnTo>
                    <a:pt x="4156218" y="0"/>
                  </a:lnTo>
                  <a:cubicBezTo>
                    <a:pt x="4168078" y="0"/>
                    <a:pt x="4177693" y="9615"/>
                    <a:pt x="4177693" y="21475"/>
                  </a:cubicBezTo>
                  <a:lnTo>
                    <a:pt x="4177693" y="1673349"/>
                  </a:lnTo>
                  <a:cubicBezTo>
                    <a:pt x="4177693" y="1679045"/>
                    <a:pt x="4175430" y="1684507"/>
                    <a:pt x="4171403" y="1688535"/>
                  </a:cubicBezTo>
                  <a:cubicBezTo>
                    <a:pt x="4167376" y="1692562"/>
                    <a:pt x="4161913" y="1694824"/>
                    <a:pt x="4156218" y="1694824"/>
                  </a:cubicBezTo>
                  <a:lnTo>
                    <a:pt x="21475" y="1694824"/>
                  </a:lnTo>
                  <a:cubicBezTo>
                    <a:pt x="9615" y="1694824"/>
                    <a:pt x="0" y="1685210"/>
                    <a:pt x="0" y="1673349"/>
                  </a:cubicBezTo>
                  <a:lnTo>
                    <a:pt x="0" y="21475"/>
                  </a:lnTo>
                  <a:cubicBezTo>
                    <a:pt x="0" y="9615"/>
                    <a:pt x="9615" y="0"/>
                    <a:pt x="21475" y="0"/>
                  </a:cubicBezTo>
                  <a:close/>
                </a:path>
              </a:pathLst>
            </a:custGeom>
            <a:solidFill>
              <a:srgbClr val="265545"/>
            </a:solidFill>
          </p:spPr>
        </p:sp>
        <p:sp>
          <p:nvSpPr>
            <p:cNvPr name="TextBox 8" id="8"/>
            <p:cNvSpPr txBox="true"/>
            <p:nvPr/>
          </p:nvSpPr>
          <p:spPr>
            <a:xfrm>
              <a:off x="0" y="-38100"/>
              <a:ext cx="4177693" cy="1732924"/>
            </a:xfrm>
            <a:prstGeom prst="rect">
              <a:avLst/>
            </a:prstGeom>
          </p:spPr>
          <p:txBody>
            <a:bodyPr anchor="ctr" rtlCol="false" tIns="50800" lIns="50800" bIns="50800" rIns="50800"/>
            <a:lstStyle/>
            <a:p>
              <a:pPr algn="ctr">
                <a:lnSpc>
                  <a:spcPts val="2659"/>
                </a:lnSpc>
              </a:pPr>
            </a:p>
          </p:txBody>
        </p:sp>
      </p:grpSp>
      <p:sp>
        <p:nvSpPr>
          <p:cNvPr name="TextBox 9" id="9"/>
          <p:cNvSpPr txBox="true"/>
          <p:nvPr/>
        </p:nvSpPr>
        <p:spPr>
          <a:xfrm rot="0">
            <a:off x="1894640" y="3329700"/>
            <a:ext cx="14712921" cy="5353230"/>
          </a:xfrm>
          <a:prstGeom prst="rect">
            <a:avLst/>
          </a:prstGeom>
        </p:spPr>
        <p:txBody>
          <a:bodyPr anchor="t" rtlCol="false" tIns="0" lIns="0" bIns="0" rIns="0">
            <a:spAutoFit/>
          </a:bodyPr>
          <a:lstStyle/>
          <a:p>
            <a:pPr algn="l">
              <a:lnSpc>
                <a:spcPts val="6094"/>
              </a:lnSpc>
            </a:pPr>
            <a:r>
              <a:rPr lang="en-US" sz="4353" b="true">
                <a:solidFill>
                  <a:srgbClr val="FFF5E0"/>
                </a:solidFill>
                <a:latin typeface="Source Sans Pro Bold"/>
                <a:ea typeface="Source Sans Pro Bold"/>
                <a:cs typeface="Source Sans Pro Bold"/>
                <a:sym typeface="Source Sans Pro Bold"/>
              </a:rPr>
              <a:t>Perencanaan Pajak </a:t>
            </a:r>
            <a:r>
              <a:rPr lang="en-US" sz="4353">
                <a:solidFill>
                  <a:srgbClr val="FFF5E0"/>
                </a:solidFill>
                <a:latin typeface="Source Sans Pro"/>
                <a:ea typeface="Source Sans Pro"/>
                <a:cs typeface="Source Sans Pro"/>
                <a:sym typeface="Source Sans Pro"/>
              </a:rPr>
              <a:t>merupakan cara yang paling efisien bagi wajib pajak dalam mengambil manfaat secara legal untuk mengurangi atau menghemat pajak penghasilan.</a:t>
            </a:r>
          </a:p>
          <a:p>
            <a:pPr algn="l">
              <a:lnSpc>
                <a:spcPts val="6094"/>
              </a:lnSpc>
            </a:pPr>
            <a:r>
              <a:rPr lang="en-US" sz="4353" b="true">
                <a:solidFill>
                  <a:srgbClr val="FFF5E0"/>
                </a:solidFill>
                <a:latin typeface="Source Sans Pro Bold"/>
                <a:ea typeface="Source Sans Pro Bold"/>
                <a:cs typeface="Source Sans Pro Bold"/>
                <a:sym typeface="Source Sans Pro Bold"/>
              </a:rPr>
              <a:t>PPh Final </a:t>
            </a:r>
            <a:r>
              <a:rPr lang="en-US" sz="4353">
                <a:solidFill>
                  <a:srgbClr val="FFF5E0"/>
                </a:solidFill>
                <a:latin typeface="Source Sans Pro"/>
                <a:ea typeface="Source Sans Pro"/>
                <a:cs typeface="Source Sans Pro"/>
                <a:sym typeface="Source Sans Pro"/>
              </a:rPr>
              <a:t>adalah pemajakan atas penghasilan tertentu dihitung atas dasar tarif yang ditetapkan dikalikan dengan  penghasilan bruto dan bersifat final.</a:t>
            </a:r>
          </a:p>
          <a:p>
            <a:pPr algn="l">
              <a:lnSpc>
                <a:spcPts val="6094"/>
              </a:lnSpc>
              <a:spcBef>
                <a:spcPct val="0"/>
              </a:spcBef>
            </a:pPr>
          </a:p>
        </p:txBody>
      </p:sp>
      <p:grpSp>
        <p:nvGrpSpPr>
          <p:cNvPr name="Group 10" id="10"/>
          <p:cNvGrpSpPr/>
          <p:nvPr/>
        </p:nvGrpSpPr>
        <p:grpSpPr>
          <a:xfrm rot="0">
            <a:off x="-19050" y="9746250"/>
            <a:ext cx="18327522" cy="544768"/>
            <a:chOff x="0" y="0"/>
            <a:chExt cx="24436696" cy="726358"/>
          </a:xfrm>
        </p:grpSpPr>
        <p:grpSp>
          <p:nvGrpSpPr>
            <p:cNvPr name="Group 11" id="11"/>
            <p:cNvGrpSpPr/>
            <p:nvPr/>
          </p:nvGrpSpPr>
          <p:grpSpPr>
            <a:xfrm rot="0">
              <a:off x="17794787" y="0"/>
              <a:ext cx="6641909" cy="724589"/>
              <a:chOff x="0" y="0"/>
              <a:chExt cx="6641909" cy="724589"/>
            </a:xfrm>
          </p:grpSpPr>
          <p:sp>
            <p:nvSpPr>
              <p:cNvPr name="Freeform 12" id="12"/>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13" id="13"/>
            <p:cNvGrpSpPr/>
            <p:nvPr/>
          </p:nvGrpSpPr>
          <p:grpSpPr>
            <a:xfrm rot="0">
              <a:off x="0" y="1823"/>
              <a:ext cx="17769332" cy="724535"/>
              <a:chOff x="0" y="0"/>
              <a:chExt cx="17769332" cy="724535"/>
            </a:xfrm>
          </p:grpSpPr>
          <p:sp>
            <p:nvSpPr>
              <p:cNvPr name="Freeform 14" id="14"/>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5" id="15"/>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6" id="16"/>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Tree>
  </p:cSld>
  <p:clrMapOvr>
    <a:masterClrMapping/>
  </p:clrMapOvr>
  <p:transition spd="fast">
    <p:push dir="l"/>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2F775E"/>
        </a:solidFill>
      </p:bgPr>
    </p:bg>
    <p:spTree>
      <p:nvGrpSpPr>
        <p:cNvPr id="1" name=""/>
        <p:cNvGrpSpPr/>
        <p:nvPr/>
      </p:nvGrpSpPr>
      <p:grpSpPr>
        <a:xfrm>
          <a:off x="0" y="0"/>
          <a:ext cx="0" cy="0"/>
          <a:chOff x="0" y="0"/>
          <a:chExt cx="0" cy="0"/>
        </a:xfrm>
      </p:grpSpPr>
      <p:grpSp>
        <p:nvGrpSpPr>
          <p:cNvPr name="Group 2" id="2"/>
          <p:cNvGrpSpPr/>
          <p:nvPr/>
        </p:nvGrpSpPr>
        <p:grpSpPr>
          <a:xfrm rot="0">
            <a:off x="-4378703" y="0"/>
            <a:ext cx="32918400" cy="10287000"/>
            <a:chOff x="0" y="0"/>
            <a:chExt cx="43891200" cy="13716000"/>
          </a:xfrm>
        </p:grpSpPr>
        <p:sp>
          <p:nvSpPr>
            <p:cNvPr name="Freeform 3" id="3"/>
            <p:cNvSpPr/>
            <p:nvPr/>
          </p:nvSpPr>
          <p:spPr>
            <a:xfrm flipH="true" flipV="false" rot="0">
              <a:off x="21945600" y="0"/>
              <a:ext cx="21945600" cy="13716000"/>
            </a:xfrm>
            <a:custGeom>
              <a:avLst/>
              <a:gdLst/>
              <a:ahLst/>
              <a:cxnLst/>
              <a:rect r="r" b="b" t="t" l="l"/>
              <a:pathLst>
                <a:path h="13716000" w="21945600">
                  <a:moveTo>
                    <a:pt x="21945600" y="0"/>
                  </a:moveTo>
                  <a:lnTo>
                    <a:pt x="0" y="0"/>
                  </a:lnTo>
                  <a:lnTo>
                    <a:pt x="0" y="13716000"/>
                  </a:lnTo>
                  <a:lnTo>
                    <a:pt x="21945600" y="13716000"/>
                  </a:lnTo>
                  <a:lnTo>
                    <a:pt x="2194560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0"/>
              <a:ext cx="21945600" cy="13716000"/>
            </a:xfrm>
            <a:custGeom>
              <a:avLst/>
              <a:gdLst/>
              <a:ahLst/>
              <a:cxnLst/>
              <a:rect r="r" b="b" t="t" l="l"/>
              <a:pathLst>
                <a:path h="13716000" w="21945600">
                  <a:moveTo>
                    <a:pt x="0" y="0"/>
                  </a:moveTo>
                  <a:lnTo>
                    <a:pt x="21945600" y="0"/>
                  </a:lnTo>
                  <a:lnTo>
                    <a:pt x="21945600" y="13716000"/>
                  </a:lnTo>
                  <a:lnTo>
                    <a:pt x="0" y="13716000"/>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sp>
        <p:nvSpPr>
          <p:cNvPr name="AutoShape 5" id="5"/>
          <p:cNvSpPr/>
          <p:nvPr/>
        </p:nvSpPr>
        <p:spPr>
          <a:xfrm>
            <a:off x="1352429" y="2571093"/>
            <a:ext cx="3718740" cy="0"/>
          </a:xfrm>
          <a:prstGeom prst="line">
            <a:avLst/>
          </a:prstGeom>
          <a:ln cap="flat" w="28575">
            <a:solidFill>
              <a:srgbClr val="2F775E"/>
            </a:solidFill>
            <a:prstDash val="solid"/>
            <a:headEnd type="none" len="sm" w="sm"/>
            <a:tailEnd type="none" len="sm" w="sm"/>
          </a:ln>
        </p:spPr>
      </p:sp>
      <p:grpSp>
        <p:nvGrpSpPr>
          <p:cNvPr name="Group 6" id="6"/>
          <p:cNvGrpSpPr/>
          <p:nvPr/>
        </p:nvGrpSpPr>
        <p:grpSpPr>
          <a:xfrm rot="0">
            <a:off x="-19050" y="9746250"/>
            <a:ext cx="18327522" cy="544768"/>
            <a:chOff x="0" y="0"/>
            <a:chExt cx="24436696" cy="726358"/>
          </a:xfrm>
        </p:grpSpPr>
        <p:grpSp>
          <p:nvGrpSpPr>
            <p:cNvPr name="Group 7" id="7"/>
            <p:cNvGrpSpPr/>
            <p:nvPr/>
          </p:nvGrpSpPr>
          <p:grpSpPr>
            <a:xfrm rot="0">
              <a:off x="17794787" y="0"/>
              <a:ext cx="6641909" cy="724589"/>
              <a:chOff x="0" y="0"/>
              <a:chExt cx="6641909" cy="724589"/>
            </a:xfrm>
          </p:grpSpPr>
          <p:sp>
            <p:nvSpPr>
              <p:cNvPr name="Freeform 8" id="8"/>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9" id="9"/>
            <p:cNvGrpSpPr/>
            <p:nvPr/>
          </p:nvGrpSpPr>
          <p:grpSpPr>
            <a:xfrm rot="0">
              <a:off x="0" y="1823"/>
              <a:ext cx="17769332" cy="724535"/>
              <a:chOff x="0" y="0"/>
              <a:chExt cx="17769332" cy="724535"/>
            </a:xfrm>
          </p:grpSpPr>
          <p:sp>
            <p:nvSpPr>
              <p:cNvPr name="Freeform 10" id="10"/>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1" id="11"/>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2" id="12"/>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grpSp>
        <p:nvGrpSpPr>
          <p:cNvPr name="Group 13" id="13"/>
          <p:cNvGrpSpPr/>
          <p:nvPr/>
        </p:nvGrpSpPr>
        <p:grpSpPr>
          <a:xfrm rot="0">
            <a:off x="1028700" y="1368871"/>
            <a:ext cx="16230600" cy="7188663"/>
            <a:chOff x="0" y="0"/>
            <a:chExt cx="3578016" cy="1584732"/>
          </a:xfrm>
        </p:grpSpPr>
        <p:sp>
          <p:nvSpPr>
            <p:cNvPr name="Freeform 14" id="14"/>
            <p:cNvSpPr/>
            <p:nvPr/>
          </p:nvSpPr>
          <p:spPr>
            <a:xfrm flipH="false" flipV="false" rot="0">
              <a:off x="0" y="0"/>
              <a:ext cx="3578016" cy="1584732"/>
            </a:xfrm>
            <a:custGeom>
              <a:avLst/>
              <a:gdLst/>
              <a:ahLst/>
              <a:cxnLst/>
              <a:rect r="r" b="b" t="t" l="l"/>
              <a:pathLst>
                <a:path h="1584732" w="3578016">
                  <a:moveTo>
                    <a:pt x="19080" y="0"/>
                  </a:moveTo>
                  <a:lnTo>
                    <a:pt x="3558936" y="0"/>
                  </a:lnTo>
                  <a:cubicBezTo>
                    <a:pt x="3563996" y="0"/>
                    <a:pt x="3568850" y="2010"/>
                    <a:pt x="3572428" y="5588"/>
                  </a:cubicBezTo>
                  <a:cubicBezTo>
                    <a:pt x="3576006" y="9167"/>
                    <a:pt x="3578016" y="14020"/>
                    <a:pt x="3578016" y="19080"/>
                  </a:cubicBezTo>
                  <a:lnTo>
                    <a:pt x="3578016" y="1565652"/>
                  </a:lnTo>
                  <a:cubicBezTo>
                    <a:pt x="3578016" y="1576190"/>
                    <a:pt x="3569474" y="1584732"/>
                    <a:pt x="3558936" y="1584732"/>
                  </a:cubicBezTo>
                  <a:lnTo>
                    <a:pt x="19080" y="1584732"/>
                  </a:lnTo>
                  <a:cubicBezTo>
                    <a:pt x="8542" y="1584732"/>
                    <a:pt x="0" y="1576190"/>
                    <a:pt x="0" y="1565652"/>
                  </a:cubicBezTo>
                  <a:lnTo>
                    <a:pt x="0" y="19080"/>
                  </a:lnTo>
                  <a:cubicBezTo>
                    <a:pt x="0" y="8542"/>
                    <a:pt x="8542" y="0"/>
                    <a:pt x="19080" y="0"/>
                  </a:cubicBezTo>
                  <a:close/>
                </a:path>
              </a:pathLst>
            </a:custGeom>
            <a:solidFill>
              <a:srgbClr val="FFF5E0"/>
            </a:solidFill>
          </p:spPr>
        </p:sp>
        <p:sp>
          <p:nvSpPr>
            <p:cNvPr name="TextBox 15" id="15"/>
            <p:cNvSpPr txBox="true"/>
            <p:nvPr/>
          </p:nvSpPr>
          <p:spPr>
            <a:xfrm>
              <a:off x="0" y="-38100"/>
              <a:ext cx="3578016" cy="1622832"/>
            </a:xfrm>
            <a:prstGeom prst="rect">
              <a:avLst/>
            </a:prstGeom>
          </p:spPr>
          <p:txBody>
            <a:bodyPr anchor="ctr" rtlCol="false" tIns="50800" lIns="50800" bIns="50800" rIns="50800"/>
            <a:lstStyle/>
            <a:p>
              <a:pPr algn="ctr">
                <a:lnSpc>
                  <a:spcPts val="2659"/>
                </a:lnSpc>
              </a:pPr>
            </a:p>
          </p:txBody>
        </p:sp>
      </p:grpSp>
      <p:sp>
        <p:nvSpPr>
          <p:cNvPr name="TextBox 16" id="16"/>
          <p:cNvSpPr txBox="true"/>
          <p:nvPr/>
        </p:nvSpPr>
        <p:spPr>
          <a:xfrm rot="0">
            <a:off x="1352429" y="2018627"/>
            <a:ext cx="16054927" cy="5822476"/>
          </a:xfrm>
          <a:prstGeom prst="rect">
            <a:avLst/>
          </a:prstGeom>
        </p:spPr>
        <p:txBody>
          <a:bodyPr anchor="t" rtlCol="false" tIns="0" lIns="0" bIns="0" rIns="0">
            <a:spAutoFit/>
          </a:bodyPr>
          <a:lstStyle/>
          <a:p>
            <a:pPr algn="l">
              <a:lnSpc>
                <a:spcPts val="5131"/>
              </a:lnSpc>
            </a:pPr>
            <a:r>
              <a:rPr lang="en-US" sz="3665">
                <a:solidFill>
                  <a:srgbClr val="2F775E"/>
                </a:solidFill>
                <a:latin typeface="Source Sans Pro"/>
                <a:ea typeface="Source Sans Pro"/>
                <a:cs typeface="Source Sans Pro"/>
                <a:sym typeface="Source Sans Pro"/>
              </a:rPr>
              <a:t>Beberapa hal yang harus diperhatikan dalam Perencanaan Pajak (Tax Planning) </a:t>
            </a:r>
          </a:p>
          <a:p>
            <a:pPr algn="l" marL="791407" indent="-395703" lvl="1">
              <a:lnSpc>
                <a:spcPts val="5131"/>
              </a:lnSpc>
              <a:buAutoNum type="arabicPeriod" startAt="1"/>
            </a:pPr>
            <a:r>
              <a:rPr lang="en-US" sz="3665">
                <a:solidFill>
                  <a:srgbClr val="2F775E"/>
                </a:solidFill>
                <a:latin typeface="Source Sans Pro"/>
                <a:ea typeface="Source Sans Pro"/>
                <a:cs typeface="Source Sans Pro"/>
                <a:sym typeface="Source Sans Pro"/>
              </a:rPr>
              <a:t>Mencermati objek dan tarif pemotongan PPh Pasal 4 ayat 2</a:t>
            </a:r>
          </a:p>
          <a:p>
            <a:pPr algn="l" marL="791407" indent="-395703" lvl="1">
              <a:lnSpc>
                <a:spcPts val="5131"/>
              </a:lnSpc>
              <a:buAutoNum type="arabicPeriod" startAt="1"/>
            </a:pPr>
            <a:r>
              <a:rPr lang="en-US" sz="3665">
                <a:solidFill>
                  <a:srgbClr val="2F775E"/>
                </a:solidFill>
                <a:latin typeface="Source Sans Pro"/>
                <a:ea typeface="Source Sans Pro"/>
                <a:cs typeface="Source Sans Pro"/>
                <a:sym typeface="Source Sans Pro"/>
              </a:rPr>
              <a:t>Menentukan saat pemotongan PPh Pasal 4 ayat 2</a:t>
            </a:r>
          </a:p>
          <a:p>
            <a:pPr algn="l" marL="791407" indent="-395703" lvl="1">
              <a:lnSpc>
                <a:spcPts val="5131"/>
              </a:lnSpc>
              <a:buAutoNum type="arabicPeriod" startAt="1"/>
            </a:pPr>
            <a:r>
              <a:rPr lang="en-US" sz="3665">
                <a:solidFill>
                  <a:srgbClr val="2F775E"/>
                </a:solidFill>
                <a:latin typeface="Source Sans Pro"/>
                <a:ea typeface="Source Sans Pro"/>
                <a:cs typeface="Source Sans Pro"/>
                <a:sym typeface="Source Sans Pro"/>
              </a:rPr>
              <a:t>Membedakan bunga sebagai objek PPh final dan objek PPh non final</a:t>
            </a:r>
          </a:p>
          <a:p>
            <a:pPr algn="l" marL="791407" indent="-395703" lvl="1">
              <a:lnSpc>
                <a:spcPts val="5131"/>
              </a:lnSpc>
              <a:buAutoNum type="arabicPeriod" startAt="1"/>
            </a:pPr>
            <a:r>
              <a:rPr lang="en-US" sz="3665">
                <a:solidFill>
                  <a:srgbClr val="2F775E"/>
                </a:solidFill>
                <a:latin typeface="Source Sans Pro"/>
                <a:ea typeface="Source Sans Pro"/>
                <a:cs typeface="Source Sans Pro"/>
                <a:sym typeface="Source Sans Pro"/>
              </a:rPr>
              <a:t>Membedakan hadiah sebagai objek PPh final, objek PPh non final dan non objek PPh </a:t>
            </a:r>
          </a:p>
          <a:p>
            <a:pPr algn="l" marL="791407" indent="-395703" lvl="1">
              <a:lnSpc>
                <a:spcPts val="5131"/>
              </a:lnSpc>
              <a:buAutoNum type="arabicPeriod" startAt="1"/>
            </a:pPr>
            <a:r>
              <a:rPr lang="en-US" sz="3665">
                <a:solidFill>
                  <a:srgbClr val="2F775E"/>
                </a:solidFill>
                <a:latin typeface="Source Sans Pro"/>
                <a:ea typeface="Source Sans Pro"/>
                <a:cs typeface="Source Sans Pro"/>
                <a:sym typeface="Source Sans Pro"/>
              </a:rPr>
              <a:t>Mencermati permasalahan transaksi pengalihan tanah dan/atau bangunan </a:t>
            </a:r>
          </a:p>
          <a:p>
            <a:pPr algn="l" marL="791407" indent="-395703" lvl="1">
              <a:lnSpc>
                <a:spcPts val="5131"/>
              </a:lnSpc>
              <a:buAutoNum type="arabicPeriod" startAt="1"/>
            </a:pPr>
            <a:r>
              <a:rPr lang="en-US" sz="3665">
                <a:solidFill>
                  <a:srgbClr val="2F775E"/>
                </a:solidFill>
                <a:latin typeface="Source Sans Pro"/>
                <a:ea typeface="Source Sans Pro"/>
                <a:cs typeface="Source Sans Pro"/>
                <a:sym typeface="Source Sans Pro"/>
              </a:rPr>
              <a:t>Mencermati permasalahan penyewaan tanah dan/atau bangunan</a:t>
            </a:r>
          </a:p>
          <a:p>
            <a:pPr algn="l" marL="791407" indent="-395703" lvl="1">
              <a:lnSpc>
                <a:spcPts val="5131"/>
              </a:lnSpc>
              <a:buAutoNum type="arabicPeriod" startAt="1"/>
            </a:pPr>
            <a:r>
              <a:rPr lang="en-US" sz="3665">
                <a:solidFill>
                  <a:srgbClr val="2F775E"/>
                </a:solidFill>
                <a:latin typeface="Source Sans Pro"/>
                <a:ea typeface="Source Sans Pro"/>
                <a:cs typeface="Source Sans Pro"/>
                <a:sym typeface="Source Sans Pro"/>
              </a:rPr>
              <a:t>Mencermati permasalahan jasa konstruksi </a:t>
            </a:r>
          </a:p>
        </p:txBody>
      </p:sp>
      <p:grpSp>
        <p:nvGrpSpPr>
          <p:cNvPr name="Group 17" id="17"/>
          <p:cNvGrpSpPr/>
          <p:nvPr/>
        </p:nvGrpSpPr>
        <p:grpSpPr>
          <a:xfrm rot="0">
            <a:off x="1416396" y="778800"/>
            <a:ext cx="14945235" cy="249900"/>
            <a:chOff x="0" y="0"/>
            <a:chExt cx="19926980" cy="333199"/>
          </a:xfrm>
        </p:grpSpPr>
        <p:sp>
          <p:nvSpPr>
            <p:cNvPr name="AutoShape 18" id="18"/>
            <p:cNvSpPr/>
            <p:nvPr/>
          </p:nvSpPr>
          <p:spPr>
            <a:xfrm>
              <a:off x="0" y="282399"/>
              <a:ext cx="8656320" cy="0"/>
            </a:xfrm>
            <a:prstGeom prst="line">
              <a:avLst/>
            </a:prstGeom>
            <a:ln cap="flat" w="101600">
              <a:solidFill>
                <a:srgbClr val="FFF5E0"/>
              </a:solidFill>
              <a:prstDash val="solid"/>
              <a:headEnd type="none" len="sm" w="sm"/>
              <a:tailEnd type="none" len="sm" w="sm"/>
            </a:ln>
          </p:spPr>
        </p:sp>
        <p:sp>
          <p:nvSpPr>
            <p:cNvPr name="AutoShape 19" id="19"/>
            <p:cNvSpPr/>
            <p:nvPr/>
          </p:nvSpPr>
          <p:spPr>
            <a:xfrm>
              <a:off x="6441052" y="282399"/>
              <a:ext cx="8656320" cy="0"/>
            </a:xfrm>
            <a:prstGeom prst="line">
              <a:avLst/>
            </a:prstGeom>
            <a:ln cap="flat" w="101600">
              <a:solidFill>
                <a:srgbClr val="FFF5E0"/>
              </a:solidFill>
              <a:prstDash val="solid"/>
              <a:headEnd type="none" len="sm" w="sm"/>
              <a:tailEnd type="none" len="sm" w="sm"/>
            </a:ln>
          </p:spPr>
        </p:sp>
        <p:sp>
          <p:nvSpPr>
            <p:cNvPr name="Freeform 20" id="20"/>
            <p:cNvSpPr/>
            <p:nvPr/>
          </p:nvSpPr>
          <p:spPr>
            <a:xfrm flipH="false" flipV="false" rot="0">
              <a:off x="17686984" y="0"/>
              <a:ext cx="2239996" cy="333199"/>
            </a:xfrm>
            <a:custGeom>
              <a:avLst/>
              <a:gdLst/>
              <a:ahLst/>
              <a:cxnLst/>
              <a:rect r="r" b="b" t="t" l="l"/>
              <a:pathLst>
                <a:path h="333199" w="2239996">
                  <a:moveTo>
                    <a:pt x="0" y="0"/>
                  </a:moveTo>
                  <a:lnTo>
                    <a:pt x="2239996" y="0"/>
                  </a:lnTo>
                  <a:lnTo>
                    <a:pt x="2239996" y="333199"/>
                  </a:lnTo>
                  <a:lnTo>
                    <a:pt x="0" y="3331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21" id="21"/>
            <p:cNvSpPr/>
            <p:nvPr/>
          </p:nvSpPr>
          <p:spPr>
            <a:xfrm>
              <a:off x="8234850" y="282399"/>
              <a:ext cx="8656320" cy="0"/>
            </a:xfrm>
            <a:prstGeom prst="line">
              <a:avLst/>
            </a:prstGeom>
            <a:ln cap="flat" w="101600">
              <a:solidFill>
                <a:srgbClr val="FFF5E0"/>
              </a:solidFill>
              <a:prstDash val="solid"/>
              <a:headEnd type="none" len="sm" w="sm"/>
              <a:tailEnd type="none" len="sm" w="sm"/>
            </a:ln>
          </p:spPr>
        </p:sp>
      </p:grpSp>
    </p:spTree>
  </p:cSld>
  <p:clrMapOvr>
    <a:masterClrMapping/>
  </p:clrMapOvr>
  <p:transition spd="fast">
    <p:push dir="l"/>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5E0"/>
        </a:solidFill>
      </p:bgPr>
    </p:bg>
    <p:spTree>
      <p:nvGrpSpPr>
        <p:cNvPr id="1" name=""/>
        <p:cNvGrpSpPr/>
        <p:nvPr/>
      </p:nvGrpSpPr>
      <p:grpSpPr>
        <a:xfrm>
          <a:off x="0" y="0"/>
          <a:ext cx="0" cy="0"/>
          <a:chOff x="0" y="0"/>
          <a:chExt cx="0" cy="0"/>
        </a:xfrm>
      </p:grpSpPr>
      <p:grpSp>
        <p:nvGrpSpPr>
          <p:cNvPr name="Group 2" id="2"/>
          <p:cNvGrpSpPr/>
          <p:nvPr/>
        </p:nvGrpSpPr>
        <p:grpSpPr>
          <a:xfrm rot="0">
            <a:off x="-4378703" y="0"/>
            <a:ext cx="32918400" cy="10287000"/>
            <a:chOff x="0" y="0"/>
            <a:chExt cx="43891200" cy="13716000"/>
          </a:xfrm>
        </p:grpSpPr>
        <p:sp>
          <p:nvSpPr>
            <p:cNvPr name="Freeform 3" id="3"/>
            <p:cNvSpPr/>
            <p:nvPr/>
          </p:nvSpPr>
          <p:spPr>
            <a:xfrm flipH="true" flipV="false" rot="0">
              <a:off x="21945600" y="0"/>
              <a:ext cx="21945600" cy="13716000"/>
            </a:xfrm>
            <a:custGeom>
              <a:avLst/>
              <a:gdLst/>
              <a:ahLst/>
              <a:cxnLst/>
              <a:rect r="r" b="b" t="t" l="l"/>
              <a:pathLst>
                <a:path h="13716000" w="21945600">
                  <a:moveTo>
                    <a:pt x="21945600" y="0"/>
                  </a:moveTo>
                  <a:lnTo>
                    <a:pt x="0" y="0"/>
                  </a:lnTo>
                  <a:lnTo>
                    <a:pt x="0" y="13716000"/>
                  </a:lnTo>
                  <a:lnTo>
                    <a:pt x="21945600" y="13716000"/>
                  </a:lnTo>
                  <a:lnTo>
                    <a:pt x="2194560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0" y="0"/>
              <a:ext cx="21945600" cy="13716000"/>
            </a:xfrm>
            <a:custGeom>
              <a:avLst/>
              <a:gdLst/>
              <a:ahLst/>
              <a:cxnLst/>
              <a:rect r="r" b="b" t="t" l="l"/>
              <a:pathLst>
                <a:path h="13716000" w="21945600">
                  <a:moveTo>
                    <a:pt x="0" y="0"/>
                  </a:moveTo>
                  <a:lnTo>
                    <a:pt x="21945600" y="0"/>
                  </a:lnTo>
                  <a:lnTo>
                    <a:pt x="21945600" y="13716000"/>
                  </a:lnTo>
                  <a:lnTo>
                    <a:pt x="0" y="13716000"/>
                  </a:lnTo>
                  <a:lnTo>
                    <a:pt x="0" y="0"/>
                  </a:lnTo>
                  <a:close/>
                </a:path>
              </a:pathLst>
            </a:custGeom>
            <a:blipFill>
              <a:blip r:embed="rId2">
                <a:alphaModFix amt="12000"/>
                <a:extLst>
                  <a:ext uri="{96DAC541-7B7A-43D3-8B79-37D633B846F1}">
                    <asvg:svgBlip xmlns:asvg="http://schemas.microsoft.com/office/drawing/2016/SVG/main" r:embed="rId3"/>
                  </a:ext>
                </a:extLst>
              </a:blip>
              <a:stretch>
                <a:fillRect l="0" t="0" r="0" b="0"/>
              </a:stretch>
            </a:blipFill>
          </p:spPr>
        </p:sp>
      </p:grpSp>
      <p:sp>
        <p:nvSpPr>
          <p:cNvPr name="AutoShape 5" id="5"/>
          <p:cNvSpPr/>
          <p:nvPr/>
        </p:nvSpPr>
        <p:spPr>
          <a:xfrm>
            <a:off x="5897880" y="2215083"/>
            <a:ext cx="6492240" cy="0"/>
          </a:xfrm>
          <a:prstGeom prst="line">
            <a:avLst/>
          </a:prstGeom>
          <a:ln cap="flat" w="76200">
            <a:solidFill>
              <a:srgbClr val="2F775E"/>
            </a:solidFill>
            <a:prstDash val="solid"/>
            <a:headEnd type="none" len="sm" w="sm"/>
            <a:tailEnd type="none" len="sm" w="sm"/>
          </a:ln>
        </p:spPr>
      </p:sp>
      <p:sp>
        <p:nvSpPr>
          <p:cNvPr name="Freeform 6" id="6"/>
          <p:cNvSpPr/>
          <p:nvPr/>
        </p:nvSpPr>
        <p:spPr>
          <a:xfrm flipH="false" flipV="false" rot="0">
            <a:off x="8304001" y="1116666"/>
            <a:ext cx="1679997" cy="249900"/>
          </a:xfrm>
          <a:custGeom>
            <a:avLst/>
            <a:gdLst/>
            <a:ahLst/>
            <a:cxnLst/>
            <a:rect r="r" b="b" t="t" l="l"/>
            <a:pathLst>
              <a:path h="249900" w="1679997">
                <a:moveTo>
                  <a:pt x="0" y="0"/>
                </a:moveTo>
                <a:lnTo>
                  <a:pt x="1679998" y="0"/>
                </a:lnTo>
                <a:lnTo>
                  <a:pt x="1679998" y="249899"/>
                </a:lnTo>
                <a:lnTo>
                  <a:pt x="0" y="2498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7" id="7"/>
          <p:cNvSpPr/>
          <p:nvPr/>
        </p:nvSpPr>
        <p:spPr>
          <a:xfrm>
            <a:off x="5897880" y="8159883"/>
            <a:ext cx="6492240" cy="0"/>
          </a:xfrm>
          <a:prstGeom prst="line">
            <a:avLst/>
          </a:prstGeom>
          <a:ln cap="flat" w="76200">
            <a:solidFill>
              <a:srgbClr val="2F775E"/>
            </a:solidFill>
            <a:prstDash val="solid"/>
            <a:headEnd type="none" len="sm" w="sm"/>
            <a:tailEnd type="none" len="sm" w="sm"/>
          </a:ln>
        </p:spPr>
      </p:sp>
      <p:sp>
        <p:nvSpPr>
          <p:cNvPr name="Freeform 8" id="8"/>
          <p:cNvSpPr/>
          <p:nvPr/>
        </p:nvSpPr>
        <p:spPr>
          <a:xfrm flipH="false" flipV="false" rot="0">
            <a:off x="8304001" y="9008400"/>
            <a:ext cx="1679997" cy="249900"/>
          </a:xfrm>
          <a:custGeom>
            <a:avLst/>
            <a:gdLst/>
            <a:ahLst/>
            <a:cxnLst/>
            <a:rect r="r" b="b" t="t" l="l"/>
            <a:pathLst>
              <a:path h="249900" w="1679997">
                <a:moveTo>
                  <a:pt x="0" y="0"/>
                </a:moveTo>
                <a:lnTo>
                  <a:pt x="1679998" y="0"/>
                </a:lnTo>
                <a:lnTo>
                  <a:pt x="1679998" y="249900"/>
                </a:lnTo>
                <a:lnTo>
                  <a:pt x="0" y="2499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5351544" y="3802767"/>
            <a:ext cx="7038576" cy="1987588"/>
          </a:xfrm>
          <a:prstGeom prst="rect">
            <a:avLst/>
          </a:prstGeom>
        </p:spPr>
        <p:txBody>
          <a:bodyPr anchor="t" rtlCol="false" tIns="0" lIns="0" bIns="0" rIns="0">
            <a:spAutoFit/>
          </a:bodyPr>
          <a:lstStyle/>
          <a:p>
            <a:pPr algn="ctr">
              <a:lnSpc>
                <a:spcPts val="7762"/>
              </a:lnSpc>
            </a:pPr>
            <a:r>
              <a:rPr lang="en-US" sz="7323" b="true">
                <a:solidFill>
                  <a:srgbClr val="2F775E"/>
                </a:solidFill>
                <a:latin typeface="Oswald Bold"/>
                <a:ea typeface="Oswald Bold"/>
                <a:cs typeface="Oswald Bold"/>
                <a:sym typeface="Oswald Bold"/>
              </a:rPr>
              <a:t>THANK YOU</a:t>
            </a:r>
          </a:p>
          <a:p>
            <a:pPr algn="ctr">
              <a:lnSpc>
                <a:spcPts val="7762"/>
              </a:lnSpc>
            </a:pPr>
            <a:r>
              <a:rPr lang="en-US" sz="7323" b="true">
                <a:solidFill>
                  <a:srgbClr val="2F775E"/>
                </a:solidFill>
                <a:latin typeface="Oswald Bold"/>
                <a:ea typeface="Oswald Bold"/>
                <a:cs typeface="Oswald Bold"/>
                <a:sym typeface="Oswald Bold"/>
              </a:rPr>
              <a:t>ANY QUESTIONS?</a:t>
            </a:r>
          </a:p>
        </p:txBody>
      </p:sp>
      <p:grpSp>
        <p:nvGrpSpPr>
          <p:cNvPr name="Group 10" id="10"/>
          <p:cNvGrpSpPr/>
          <p:nvPr/>
        </p:nvGrpSpPr>
        <p:grpSpPr>
          <a:xfrm rot="0">
            <a:off x="-19050" y="9746250"/>
            <a:ext cx="18327522" cy="544768"/>
            <a:chOff x="0" y="0"/>
            <a:chExt cx="24436696" cy="726358"/>
          </a:xfrm>
        </p:grpSpPr>
        <p:grpSp>
          <p:nvGrpSpPr>
            <p:cNvPr name="Group 11" id="11"/>
            <p:cNvGrpSpPr/>
            <p:nvPr/>
          </p:nvGrpSpPr>
          <p:grpSpPr>
            <a:xfrm rot="0">
              <a:off x="17794787" y="0"/>
              <a:ext cx="6641909" cy="724589"/>
              <a:chOff x="0" y="0"/>
              <a:chExt cx="6641909" cy="724589"/>
            </a:xfrm>
          </p:grpSpPr>
          <p:sp>
            <p:nvSpPr>
              <p:cNvPr name="Freeform 12" id="12"/>
              <p:cNvSpPr/>
              <p:nvPr/>
            </p:nvSpPr>
            <p:spPr>
              <a:xfrm flipH="false" flipV="false" rot="0">
                <a:off x="0" y="0"/>
                <a:ext cx="6641846" cy="724535"/>
              </a:xfrm>
              <a:custGeom>
                <a:avLst/>
                <a:gdLst/>
                <a:ahLst/>
                <a:cxnLst/>
                <a:rect r="r" b="b" t="t" l="l"/>
                <a:pathLst>
                  <a:path h="724535" w="6641846">
                    <a:moveTo>
                      <a:pt x="0" y="0"/>
                    </a:moveTo>
                    <a:lnTo>
                      <a:pt x="6641846" y="0"/>
                    </a:lnTo>
                    <a:lnTo>
                      <a:pt x="6641846" y="724535"/>
                    </a:lnTo>
                    <a:lnTo>
                      <a:pt x="0" y="724535"/>
                    </a:lnTo>
                    <a:lnTo>
                      <a:pt x="0" y="0"/>
                    </a:lnTo>
                    <a:close/>
                  </a:path>
                </a:pathLst>
              </a:custGeom>
              <a:solidFill>
                <a:srgbClr val="FFDE59"/>
              </a:solidFill>
              <a:ln w="12700">
                <a:solidFill>
                  <a:srgbClr val="000000"/>
                </a:solidFill>
              </a:ln>
            </p:spPr>
          </p:sp>
        </p:grpSp>
        <p:grpSp>
          <p:nvGrpSpPr>
            <p:cNvPr name="Group 13" id="13"/>
            <p:cNvGrpSpPr/>
            <p:nvPr/>
          </p:nvGrpSpPr>
          <p:grpSpPr>
            <a:xfrm rot="0">
              <a:off x="0" y="1823"/>
              <a:ext cx="17769332" cy="724535"/>
              <a:chOff x="0" y="0"/>
              <a:chExt cx="17769332" cy="724535"/>
            </a:xfrm>
          </p:grpSpPr>
          <p:sp>
            <p:nvSpPr>
              <p:cNvPr name="Freeform 14" id="14"/>
              <p:cNvSpPr/>
              <p:nvPr/>
            </p:nvSpPr>
            <p:spPr>
              <a:xfrm flipH="false" flipV="false" rot="0">
                <a:off x="0" y="0"/>
                <a:ext cx="17769332" cy="724535"/>
              </a:xfrm>
              <a:custGeom>
                <a:avLst/>
                <a:gdLst/>
                <a:ahLst/>
                <a:cxnLst/>
                <a:rect r="r" b="b" t="t" l="l"/>
                <a:pathLst>
                  <a:path h="724535" w="17769332">
                    <a:moveTo>
                      <a:pt x="0" y="0"/>
                    </a:moveTo>
                    <a:lnTo>
                      <a:pt x="17769332" y="0"/>
                    </a:lnTo>
                    <a:lnTo>
                      <a:pt x="17769332" y="724535"/>
                    </a:lnTo>
                    <a:lnTo>
                      <a:pt x="0" y="724535"/>
                    </a:lnTo>
                    <a:close/>
                  </a:path>
                </a:pathLst>
              </a:custGeom>
              <a:solidFill>
                <a:srgbClr val="1F3864"/>
              </a:solidFill>
            </p:spPr>
          </p:sp>
        </p:grpSp>
        <p:sp>
          <p:nvSpPr>
            <p:cNvPr name="TextBox 15" id="15"/>
            <p:cNvSpPr txBox="true"/>
            <p:nvPr/>
          </p:nvSpPr>
          <p:spPr>
            <a:xfrm rot="0">
              <a:off x="55033" y="18756"/>
              <a:ext cx="17659321" cy="648977"/>
            </a:xfrm>
            <a:prstGeom prst="rect">
              <a:avLst/>
            </a:prstGeom>
          </p:spPr>
          <p:txBody>
            <a:bodyPr anchor="t" rtlCol="false" tIns="0" lIns="0" bIns="0" rIns="0">
              <a:spAutoFit/>
            </a:bodyPr>
            <a:lstStyle/>
            <a:p>
              <a:pPr algn="l">
                <a:lnSpc>
                  <a:spcPts val="3240"/>
                </a:lnSpc>
              </a:pPr>
              <a:r>
                <a:rPr lang="en-US" sz="2700">
                  <a:solidFill>
                    <a:srgbClr val="FFFFFF"/>
                  </a:solidFill>
                  <a:latin typeface="Arimo"/>
                  <a:ea typeface="Arimo"/>
                  <a:cs typeface="Arimo"/>
                  <a:sym typeface="Arimo"/>
                </a:rPr>
                <a:t>Informatics and Business Institute of Darmajaya, Lampung, Indonesia</a:t>
              </a:r>
            </a:p>
          </p:txBody>
        </p:sp>
        <p:sp>
          <p:nvSpPr>
            <p:cNvPr name="TextBox 16" id="16"/>
            <p:cNvSpPr txBox="true"/>
            <p:nvPr/>
          </p:nvSpPr>
          <p:spPr>
            <a:xfrm rot="0">
              <a:off x="18793995" y="38708"/>
              <a:ext cx="4129835" cy="577466"/>
            </a:xfrm>
            <a:prstGeom prst="rect">
              <a:avLst/>
            </a:prstGeom>
          </p:spPr>
          <p:txBody>
            <a:bodyPr anchor="t" rtlCol="false" tIns="0" lIns="0" bIns="0" rIns="0">
              <a:spAutoFit/>
            </a:bodyPr>
            <a:lstStyle/>
            <a:p>
              <a:pPr algn="l">
                <a:lnSpc>
                  <a:spcPts val="2879"/>
                </a:lnSpc>
              </a:pPr>
              <a:r>
                <a:rPr lang="en-US" sz="2400" b="true">
                  <a:solidFill>
                    <a:srgbClr val="FFFFFF"/>
                  </a:solidFill>
                  <a:latin typeface="Arimo Bold"/>
                  <a:ea typeface="Arimo Bold"/>
                  <a:cs typeface="Arimo Bold"/>
                  <a:sym typeface="Arimo Bold"/>
                </a:rPr>
                <a:t>        darmajaya.ac.id</a:t>
              </a:r>
            </a:p>
          </p:txBody>
        </p:sp>
      </p:grpSp>
    </p:spTree>
  </p:cSld>
  <p:clrMapOvr>
    <a:masterClrMapping/>
  </p:clrMapOvr>
  <p:transition spd="fast">
    <p:push dir="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DAGaKERJUNk</dc:identifier>
  <dcterms:modified xsi:type="dcterms:W3CDTF">2011-08-01T06:04:30Z</dcterms:modified>
  <cp:revision>1</cp:revision>
  <dc:title>BAB 3</dc:title>
</cp:coreProperties>
</file>