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Bright Retro" charset="1" panose="00000000000000000000"/>
      <p:regular r:id="rId17"/>
    </p:embeddedFont>
    <p:embeddedFont>
      <p:font typeface="Roca One" charset="1" panose="00000500000000000000"/>
      <p:regular r:id="rId18"/>
    </p:embeddedFont>
    <p:embeddedFont>
      <p:font typeface="Arimo" charset="1" panose="020B0604020202020204"/>
      <p:regular r:id="rId19"/>
    </p:embeddedFont>
    <p:embeddedFont>
      <p:font typeface="Roboto Bold" charset="1" panose="02000000000000000000"/>
      <p:regular r:id="rId20"/>
    </p:embeddedFont>
    <p:embeddedFont>
      <p:font typeface="Montserrat" charset="1" panose="00000500000000000000"/>
      <p:regular r:id="rId21"/>
    </p:embeddedFont>
    <p:embeddedFont>
      <p:font typeface="Arimo Bold" charset="1" panose="020B0704020202020204"/>
      <p:regular r:id="rId22"/>
    </p:embeddedFont>
    <p:embeddedFont>
      <p:font typeface="Poppins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klikpajak.id/blog/wajib-pajak-pribadi-ketentuan-dan-kewajiban-perpajakannya/" TargetMode="External" Type="http://schemas.openxmlformats.org/officeDocument/2006/relationships/hyperlink"/><Relationship Id="rId5"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klikpajak.id/blog/uu-hpp/" TargetMode="External" Type="http://schemas.openxmlformats.org/officeDocument/2006/relationships/hyperlink"/><Relationship Id="rId5" Target="https://klikpajak.id/blog/ppn-final-untuk-umkm/" TargetMode="External" Type="http://schemas.openxmlformats.org/officeDocument/2006/relationships/hyperlink"/><Relationship Id="rId6"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https://klikpajak.id/wp-content/uploads/2021/11/UU-Nomor-42-Tahun-2009.pdf" TargetMode="External" Type="http://schemas.openxmlformats.org/officeDocument/2006/relationships/hyperlink"/><Relationship Id="rId11" Target="https://klikpajak.id/wp-content/uploads/2021/11/UU-Nomor-42-Tahun-2009.pdf" TargetMode="External" Type="http://schemas.openxmlformats.org/officeDocument/2006/relationships/hyperlink"/><Relationship Id="rId12" Target="https://klikpajak.id/wp-content/uploads/2021/04/UU-Nomor-7-Tahun-2021-2.pdf" TargetMode="External" Type="http://schemas.openxmlformats.org/officeDocument/2006/relationships/hyperlink"/><Relationship Id="rId13" Target="https://klikpajak.id/wp-content/uploads/2024/09/UU_Nomor_11_Tahun_2020.pdf" TargetMode="External" Type="http://schemas.openxmlformats.org/officeDocument/2006/relationships/hyperlink"/><Relationship Id="rId14" Target="../media/image6.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https://klikpajak.id/wp-content/uploads/2024/05/UU-Nomor-8-Tahun-1983.pdf" TargetMode="External" Type="http://schemas.openxmlformats.org/officeDocument/2006/relationships/hyperlink"/><Relationship Id="rId9" Target="https://klikpajak.id/wp-content/uploads/2024/10/UU-Nomor-18-Tahun-2000.pdf"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klikpajak.id/blog/jenis-jenis-barang-kena-pajak/" TargetMode="External" Type="http://schemas.openxmlformats.org/officeDocument/2006/relationships/hyperlink"/><Relationship Id="rId5" Target="https://klikpajak.id/blog/kenali-ppn-kegiatan-membangun-sendiri/" TargetMode="External" Type="http://schemas.openxmlformats.org/officeDocument/2006/relationships/hyperlink"/><Relationship Id="rId6"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30572" y="2077660"/>
            <a:ext cx="9750057" cy="4398308"/>
          </a:xfrm>
          <a:prstGeom prst="rect">
            <a:avLst/>
          </a:prstGeom>
        </p:spPr>
        <p:txBody>
          <a:bodyPr anchor="t" rtlCol="false" tIns="0" lIns="0" bIns="0" rIns="0">
            <a:spAutoFit/>
          </a:bodyPr>
          <a:lstStyle/>
          <a:p>
            <a:pPr algn="ctr">
              <a:lnSpc>
                <a:spcPts val="5623"/>
              </a:lnSpc>
            </a:pPr>
            <a:r>
              <a:rPr lang="en-US" sz="8799" spc="140">
                <a:solidFill>
                  <a:srgbClr val="ED673F"/>
                </a:solidFill>
                <a:latin typeface="Bright Retro"/>
                <a:ea typeface="Bright Retro"/>
                <a:cs typeface="Bright Retro"/>
                <a:sym typeface="Bright Retro"/>
              </a:rPr>
              <a:t>PERENCANAAN PAJAK PERTAMBAHAN NILAI (PPN) DAN PAJAK PENJUALAN BARANG MEWAH (PPNBM)</a:t>
            </a:r>
          </a:p>
          <a:p>
            <a:pPr algn="ctr">
              <a:lnSpc>
                <a:spcPts val="5631"/>
              </a:lnSpc>
            </a:pPr>
          </a:p>
        </p:txBody>
      </p:sp>
      <p:sp>
        <p:nvSpPr>
          <p:cNvPr name="Freeform 3" id="3"/>
          <p:cNvSpPr/>
          <p:nvPr/>
        </p:nvSpPr>
        <p:spPr>
          <a:xfrm flipH="false" flipV="false" rot="0">
            <a:off x="-2021656" y="-243025"/>
            <a:ext cx="4639906" cy="1635567"/>
          </a:xfrm>
          <a:custGeom>
            <a:avLst/>
            <a:gdLst/>
            <a:ahLst/>
            <a:cxnLst/>
            <a:rect r="r" b="b" t="t" l="l"/>
            <a:pathLst>
              <a:path h="1635567" w="4639906">
                <a:moveTo>
                  <a:pt x="0" y="0"/>
                </a:moveTo>
                <a:lnTo>
                  <a:pt x="4639906" y="0"/>
                </a:lnTo>
                <a:lnTo>
                  <a:pt x="4639906" y="1635567"/>
                </a:lnTo>
                <a:lnTo>
                  <a:pt x="0" y="1635567"/>
                </a:lnTo>
                <a:lnTo>
                  <a:pt x="0" y="0"/>
                </a:lnTo>
                <a:close/>
              </a:path>
            </a:pathLst>
          </a:custGeom>
          <a:blipFill>
            <a:blip r:embed="rId2">
              <a:extLst>
                <a:ext uri="{96DAC541-7B7A-43D3-8B79-37D633B846F1}">
                  <asvg:svgBlip xmlns:asvg="http://schemas.microsoft.com/office/drawing/2016/SVG/main" r:embed="rId3"/>
                </a:ext>
              </a:extLst>
            </a:blip>
            <a:stretch>
              <a:fillRect l="0" t="-5226" r="0" b="-5226"/>
            </a:stretch>
          </a:blipFill>
        </p:spPr>
      </p:sp>
      <p:sp>
        <p:nvSpPr>
          <p:cNvPr name="Freeform 4" id="4"/>
          <p:cNvSpPr/>
          <p:nvPr/>
        </p:nvSpPr>
        <p:spPr>
          <a:xfrm flipH="false" flipV="false" rot="0">
            <a:off x="14836629" y="8408425"/>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sp>
        <p:nvSpPr>
          <p:cNvPr name="Freeform 5" id="5"/>
          <p:cNvSpPr/>
          <p:nvPr/>
        </p:nvSpPr>
        <p:spPr>
          <a:xfrm flipH="false" flipV="false" rot="0">
            <a:off x="14099702" y="-2046872"/>
            <a:ext cx="6615262" cy="5639511"/>
          </a:xfrm>
          <a:custGeom>
            <a:avLst/>
            <a:gdLst/>
            <a:ahLst/>
            <a:cxnLst/>
            <a:rect r="r" b="b" t="t" l="l"/>
            <a:pathLst>
              <a:path h="5639511" w="6615262">
                <a:moveTo>
                  <a:pt x="0" y="0"/>
                </a:moveTo>
                <a:lnTo>
                  <a:pt x="6615262" y="0"/>
                </a:lnTo>
                <a:lnTo>
                  <a:pt x="6615262" y="5639511"/>
                </a:lnTo>
                <a:lnTo>
                  <a:pt x="0" y="5639511"/>
                </a:lnTo>
                <a:lnTo>
                  <a:pt x="0" y="0"/>
                </a:lnTo>
                <a:close/>
              </a:path>
            </a:pathLst>
          </a:custGeom>
          <a:blipFill>
            <a:blip r:embed="rId4">
              <a:extLst>
                <a:ext uri="{96DAC541-7B7A-43D3-8B79-37D633B846F1}">
                  <asvg:svgBlip xmlns:asvg="http://schemas.microsoft.com/office/drawing/2016/SVG/main" r:embed="rId5"/>
                </a:ext>
              </a:extLst>
            </a:blip>
            <a:stretch>
              <a:fillRect l="0" t="-127" r="0" b="-127"/>
            </a:stretch>
          </a:blipFill>
        </p:spPr>
      </p:sp>
      <p:sp>
        <p:nvSpPr>
          <p:cNvPr name="Freeform 6" id="6"/>
          <p:cNvSpPr/>
          <p:nvPr/>
        </p:nvSpPr>
        <p:spPr>
          <a:xfrm flipH="false" flipV="false" rot="-10800000">
            <a:off x="-2619245" y="6694361"/>
            <a:ext cx="6615262" cy="5639511"/>
          </a:xfrm>
          <a:custGeom>
            <a:avLst/>
            <a:gdLst/>
            <a:ahLst/>
            <a:cxnLst/>
            <a:rect r="r" b="b" t="t" l="l"/>
            <a:pathLst>
              <a:path h="5639511" w="6615262">
                <a:moveTo>
                  <a:pt x="0" y="0"/>
                </a:moveTo>
                <a:lnTo>
                  <a:pt x="6615262" y="0"/>
                </a:lnTo>
                <a:lnTo>
                  <a:pt x="6615262" y="5639511"/>
                </a:lnTo>
                <a:lnTo>
                  <a:pt x="0" y="5639511"/>
                </a:lnTo>
                <a:lnTo>
                  <a:pt x="0" y="0"/>
                </a:lnTo>
                <a:close/>
              </a:path>
            </a:pathLst>
          </a:custGeom>
          <a:blipFill>
            <a:blip r:embed="rId4">
              <a:extLst>
                <a:ext uri="{96DAC541-7B7A-43D3-8B79-37D633B846F1}">
                  <asvg:svgBlip xmlns:asvg="http://schemas.microsoft.com/office/drawing/2016/SVG/main" r:embed="rId5"/>
                </a:ext>
              </a:extLst>
            </a:blip>
            <a:stretch>
              <a:fillRect l="0" t="-127" r="0" b="-127"/>
            </a:stretch>
          </a:blipFill>
        </p:spPr>
      </p:sp>
      <p:sp>
        <p:nvSpPr>
          <p:cNvPr name="TextBox 7" id="7"/>
          <p:cNvSpPr txBox="true"/>
          <p:nvPr/>
        </p:nvSpPr>
        <p:spPr>
          <a:xfrm rot="0">
            <a:off x="-282220" y="5854375"/>
            <a:ext cx="10262849" cy="1718073"/>
          </a:xfrm>
          <a:prstGeom prst="rect">
            <a:avLst/>
          </a:prstGeom>
        </p:spPr>
        <p:txBody>
          <a:bodyPr anchor="t" rtlCol="false" tIns="0" lIns="0" bIns="0" rIns="0">
            <a:spAutoFit/>
          </a:bodyPr>
          <a:lstStyle/>
          <a:p>
            <a:pPr algn="ctr">
              <a:lnSpc>
                <a:spcPts val="4518"/>
              </a:lnSpc>
            </a:pPr>
            <a:r>
              <a:rPr lang="en-US" sz="4145" spc="37" u="sng">
                <a:solidFill>
                  <a:srgbClr val="2E3A7F"/>
                </a:solidFill>
                <a:latin typeface="Roca One"/>
                <a:ea typeface="Roca One"/>
                <a:cs typeface="Roca One"/>
                <a:sym typeface="Roca One"/>
              </a:rPr>
              <a:t>Dian Mustika, S.E., M.Sc</a:t>
            </a:r>
          </a:p>
          <a:p>
            <a:pPr algn="ctr">
              <a:lnSpc>
                <a:spcPts val="4518"/>
              </a:lnSpc>
            </a:pPr>
            <a:r>
              <a:rPr lang="en-US" sz="4145" spc="37">
                <a:solidFill>
                  <a:srgbClr val="2E3A7F"/>
                </a:solidFill>
                <a:latin typeface="Roca One"/>
                <a:ea typeface="Roca One"/>
                <a:cs typeface="Roca One"/>
                <a:sym typeface="Roca One"/>
              </a:rPr>
              <a:t>NIDN: 0225019501</a:t>
            </a:r>
          </a:p>
          <a:p>
            <a:pPr algn="ctr">
              <a:lnSpc>
                <a:spcPts val="4518"/>
              </a:lnSpc>
            </a:pPr>
          </a:p>
        </p:txBody>
      </p:sp>
      <p:grpSp>
        <p:nvGrpSpPr>
          <p:cNvPr name="Group 8" id="8"/>
          <p:cNvGrpSpPr/>
          <p:nvPr/>
        </p:nvGrpSpPr>
        <p:grpSpPr>
          <a:xfrm rot="0">
            <a:off x="9980629" y="-243025"/>
            <a:ext cx="9743590" cy="10665226"/>
            <a:chOff x="0" y="0"/>
            <a:chExt cx="12557332" cy="13745116"/>
          </a:xfrm>
        </p:grpSpPr>
        <p:sp>
          <p:nvSpPr>
            <p:cNvPr name="Freeform 9" id="9"/>
            <p:cNvSpPr/>
            <p:nvPr/>
          </p:nvSpPr>
          <p:spPr>
            <a:xfrm flipH="false" flipV="false" rot="0">
              <a:off x="0" y="0"/>
              <a:ext cx="12557379" cy="13745083"/>
            </a:xfrm>
            <a:custGeom>
              <a:avLst/>
              <a:gdLst/>
              <a:ahLst/>
              <a:cxnLst/>
              <a:rect r="r" b="b" t="t" l="l"/>
              <a:pathLst>
                <a:path h="13745083" w="12557379">
                  <a:moveTo>
                    <a:pt x="0" y="6278626"/>
                  </a:moveTo>
                  <a:cubicBezTo>
                    <a:pt x="0" y="2811018"/>
                    <a:pt x="2811018" y="0"/>
                    <a:pt x="6278626" y="0"/>
                  </a:cubicBezTo>
                  <a:cubicBezTo>
                    <a:pt x="9746235" y="0"/>
                    <a:pt x="12557379" y="2811018"/>
                    <a:pt x="12557379" y="6278626"/>
                  </a:cubicBezTo>
                  <a:lnTo>
                    <a:pt x="12557379" y="7466457"/>
                  </a:lnTo>
                  <a:cubicBezTo>
                    <a:pt x="12557379" y="10934065"/>
                    <a:pt x="9746362" y="13745083"/>
                    <a:pt x="6278753" y="13745083"/>
                  </a:cubicBezTo>
                  <a:cubicBezTo>
                    <a:pt x="2811145" y="13745083"/>
                    <a:pt x="0" y="10934065"/>
                    <a:pt x="0" y="7466457"/>
                  </a:cubicBezTo>
                  <a:close/>
                </a:path>
              </a:pathLst>
            </a:custGeom>
            <a:blipFill>
              <a:blip r:embed="rId6"/>
              <a:stretch>
                <a:fillRect l="-42919" t="0" r="-42918" b="0"/>
              </a:stretch>
            </a:blipFill>
          </p:spPr>
        </p:sp>
      </p:grpSp>
      <p:grpSp>
        <p:nvGrpSpPr>
          <p:cNvPr name="Group 10" id="10"/>
          <p:cNvGrpSpPr/>
          <p:nvPr/>
        </p:nvGrpSpPr>
        <p:grpSpPr>
          <a:xfrm rot="0">
            <a:off x="-28575" y="9738092"/>
            <a:ext cx="13346091" cy="559758"/>
            <a:chOff x="0" y="0"/>
            <a:chExt cx="17794788" cy="746344"/>
          </a:xfrm>
        </p:grpSpPr>
        <p:sp>
          <p:nvSpPr>
            <p:cNvPr name="Freeform 11" id="11"/>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2" id="12"/>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3" id="13"/>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4" id="14"/>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7"/>
            <a:stretch>
              <a:fillRect l="-279857" t="-1027086" r="-304792" b="-2401329"/>
            </a:stretch>
          </a:blipFill>
        </p:spPr>
      </p:sp>
      <p:sp>
        <p:nvSpPr>
          <p:cNvPr name="TextBox 15" id="15"/>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87316" y="454937"/>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sp>
        <p:nvSpPr>
          <p:cNvPr name="Freeform 3" id="3"/>
          <p:cNvSpPr/>
          <p:nvPr/>
        </p:nvSpPr>
        <p:spPr>
          <a:xfrm flipH="false" flipV="false" rot="0">
            <a:off x="14836629" y="8408425"/>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grpSp>
        <p:nvGrpSpPr>
          <p:cNvPr name="Group 4" id="4"/>
          <p:cNvGrpSpPr/>
          <p:nvPr/>
        </p:nvGrpSpPr>
        <p:grpSpPr>
          <a:xfrm rot="0">
            <a:off x="775600" y="2053101"/>
            <a:ext cx="16736800" cy="2364113"/>
            <a:chOff x="0" y="0"/>
            <a:chExt cx="4408046" cy="622647"/>
          </a:xfrm>
        </p:grpSpPr>
        <p:sp>
          <p:nvSpPr>
            <p:cNvPr name="Freeform 5" id="5"/>
            <p:cNvSpPr/>
            <p:nvPr/>
          </p:nvSpPr>
          <p:spPr>
            <a:xfrm flipH="false" flipV="false" rot="0">
              <a:off x="0" y="0"/>
              <a:ext cx="4408046" cy="622647"/>
            </a:xfrm>
            <a:custGeom>
              <a:avLst/>
              <a:gdLst/>
              <a:ahLst/>
              <a:cxnLst/>
              <a:rect r="r" b="b" t="t" l="l"/>
              <a:pathLst>
                <a:path h="622647" w="4408046">
                  <a:moveTo>
                    <a:pt x="0" y="0"/>
                  </a:moveTo>
                  <a:lnTo>
                    <a:pt x="4408046" y="0"/>
                  </a:lnTo>
                  <a:lnTo>
                    <a:pt x="4408046" y="622647"/>
                  </a:lnTo>
                  <a:lnTo>
                    <a:pt x="0" y="622647"/>
                  </a:lnTo>
                  <a:close/>
                </a:path>
              </a:pathLst>
            </a:custGeom>
            <a:solidFill>
              <a:srgbClr val="253D80"/>
            </a:solidFill>
          </p:spPr>
        </p:sp>
        <p:sp>
          <p:nvSpPr>
            <p:cNvPr name="TextBox 6" id="6"/>
            <p:cNvSpPr txBox="true"/>
            <p:nvPr/>
          </p:nvSpPr>
          <p:spPr>
            <a:xfrm>
              <a:off x="0" y="-28575"/>
              <a:ext cx="4408046" cy="651222"/>
            </a:xfrm>
            <a:prstGeom prst="rect">
              <a:avLst/>
            </a:prstGeom>
          </p:spPr>
          <p:txBody>
            <a:bodyPr anchor="ctr" rtlCol="false" tIns="50800" lIns="50800" bIns="50800" rIns="50800"/>
            <a:lstStyle/>
            <a:p>
              <a:pPr algn="ctr">
                <a:lnSpc>
                  <a:spcPts val="3088"/>
                </a:lnSpc>
              </a:pPr>
            </a:p>
          </p:txBody>
        </p:sp>
      </p:grpSp>
      <p:grpSp>
        <p:nvGrpSpPr>
          <p:cNvPr name="Group 7" id="7"/>
          <p:cNvGrpSpPr/>
          <p:nvPr/>
        </p:nvGrpSpPr>
        <p:grpSpPr>
          <a:xfrm rot="0">
            <a:off x="775600" y="6243288"/>
            <a:ext cx="16736800" cy="2975979"/>
            <a:chOff x="0" y="0"/>
            <a:chExt cx="4408046" cy="783797"/>
          </a:xfrm>
        </p:grpSpPr>
        <p:sp>
          <p:nvSpPr>
            <p:cNvPr name="Freeform 8" id="8"/>
            <p:cNvSpPr/>
            <p:nvPr/>
          </p:nvSpPr>
          <p:spPr>
            <a:xfrm flipH="false" flipV="false" rot="0">
              <a:off x="0" y="0"/>
              <a:ext cx="4408046" cy="783797"/>
            </a:xfrm>
            <a:custGeom>
              <a:avLst/>
              <a:gdLst/>
              <a:ahLst/>
              <a:cxnLst/>
              <a:rect r="r" b="b" t="t" l="l"/>
              <a:pathLst>
                <a:path h="783797" w="4408046">
                  <a:moveTo>
                    <a:pt x="0" y="0"/>
                  </a:moveTo>
                  <a:lnTo>
                    <a:pt x="4408046" y="0"/>
                  </a:lnTo>
                  <a:lnTo>
                    <a:pt x="4408046" y="783797"/>
                  </a:lnTo>
                  <a:lnTo>
                    <a:pt x="0" y="783797"/>
                  </a:lnTo>
                  <a:close/>
                </a:path>
              </a:pathLst>
            </a:custGeom>
            <a:solidFill>
              <a:srgbClr val="253D80"/>
            </a:solidFill>
          </p:spPr>
        </p:sp>
        <p:sp>
          <p:nvSpPr>
            <p:cNvPr name="TextBox 9" id="9"/>
            <p:cNvSpPr txBox="true"/>
            <p:nvPr/>
          </p:nvSpPr>
          <p:spPr>
            <a:xfrm>
              <a:off x="0" y="-28575"/>
              <a:ext cx="4408046" cy="812372"/>
            </a:xfrm>
            <a:prstGeom prst="rect">
              <a:avLst/>
            </a:prstGeom>
          </p:spPr>
          <p:txBody>
            <a:bodyPr anchor="ctr" rtlCol="false" tIns="50800" lIns="50800" bIns="50800" rIns="50800"/>
            <a:lstStyle/>
            <a:p>
              <a:pPr algn="ctr">
                <a:lnSpc>
                  <a:spcPts val="3088"/>
                </a:lnSpc>
              </a:pPr>
            </a:p>
          </p:txBody>
        </p:sp>
      </p:grpSp>
      <p:sp>
        <p:nvSpPr>
          <p:cNvPr name="TextBox 10" id="10"/>
          <p:cNvSpPr txBox="true"/>
          <p:nvPr/>
        </p:nvSpPr>
        <p:spPr>
          <a:xfrm rot="0">
            <a:off x="1028700" y="6669477"/>
            <a:ext cx="16230600" cy="2905531"/>
          </a:xfrm>
          <a:prstGeom prst="rect">
            <a:avLst/>
          </a:prstGeom>
        </p:spPr>
        <p:txBody>
          <a:bodyPr anchor="t" rtlCol="false" tIns="0" lIns="0" bIns="0" rIns="0">
            <a:spAutoFit/>
          </a:bodyPr>
          <a:lstStyle/>
          <a:p>
            <a:pPr algn="just">
              <a:lnSpc>
                <a:spcPts val="3858"/>
              </a:lnSpc>
            </a:pPr>
            <a:r>
              <a:rPr lang="en-US" sz="2968" spc="-26">
                <a:solidFill>
                  <a:srgbClr val="FFFFFF"/>
                </a:solidFill>
                <a:latin typeface="Montserrat"/>
                <a:ea typeface="Montserrat"/>
                <a:cs typeface="Montserrat"/>
                <a:sym typeface="Montserrat"/>
              </a:rPr>
              <a:t>Strategi yang dapat digunakan oleh wajib pajak, terutama pelaku usaha, untuk mengelola Pajak Pertambahan Nilai (PPN) secara efisien. Melalui perencanaan pajak yang tepat, pelaku usaha dapat memanfaatkan peluang perpajakan untuk memaksimalkan efisiensi operasional, mengurangi beban pajak, dan memitigasi risiko pajak. </a:t>
            </a:r>
          </a:p>
          <a:p>
            <a:pPr algn="just">
              <a:lnSpc>
                <a:spcPts val="3858"/>
              </a:lnSpc>
            </a:pPr>
          </a:p>
        </p:txBody>
      </p:sp>
      <p:sp>
        <p:nvSpPr>
          <p:cNvPr name="Freeform 11" id="11"/>
          <p:cNvSpPr/>
          <p:nvPr/>
        </p:nvSpPr>
        <p:spPr>
          <a:xfrm flipH="false" flipV="false" rot="0">
            <a:off x="2859854" y="3235158"/>
            <a:ext cx="11976775" cy="855484"/>
          </a:xfrm>
          <a:custGeom>
            <a:avLst/>
            <a:gdLst/>
            <a:ahLst/>
            <a:cxnLst/>
            <a:rect r="r" b="b" t="t" l="l"/>
            <a:pathLst>
              <a:path h="855484" w="11976775">
                <a:moveTo>
                  <a:pt x="0" y="0"/>
                </a:moveTo>
                <a:lnTo>
                  <a:pt x="11976775" y="0"/>
                </a:lnTo>
                <a:lnTo>
                  <a:pt x="11976775" y="855484"/>
                </a:lnTo>
                <a:lnTo>
                  <a:pt x="0" y="855484"/>
                </a:lnTo>
                <a:lnTo>
                  <a:pt x="0" y="0"/>
                </a:lnTo>
                <a:close/>
              </a:path>
            </a:pathLst>
          </a:custGeom>
          <a:blipFill>
            <a:blip r:embed="rId4"/>
            <a:stretch>
              <a:fillRect l="0" t="0" r="0" b="0"/>
            </a:stretch>
          </a:blipFill>
        </p:spPr>
      </p:sp>
      <p:sp>
        <p:nvSpPr>
          <p:cNvPr name="TextBox 12" id="12"/>
          <p:cNvSpPr txBox="true"/>
          <p:nvPr/>
        </p:nvSpPr>
        <p:spPr>
          <a:xfrm rot="0">
            <a:off x="1028700" y="2191707"/>
            <a:ext cx="15827272" cy="1370024"/>
          </a:xfrm>
          <a:prstGeom prst="rect">
            <a:avLst/>
          </a:prstGeom>
        </p:spPr>
        <p:txBody>
          <a:bodyPr anchor="t" rtlCol="false" tIns="0" lIns="0" bIns="0" rIns="0">
            <a:spAutoFit/>
          </a:bodyPr>
          <a:lstStyle/>
          <a:p>
            <a:pPr algn="just">
              <a:lnSpc>
                <a:spcPts val="3656"/>
              </a:lnSpc>
            </a:pPr>
            <a:r>
              <a:rPr lang="en-US" sz="2812" spc="-25">
                <a:solidFill>
                  <a:srgbClr val="FFFFFF"/>
                </a:solidFill>
                <a:latin typeface="Montserrat"/>
                <a:ea typeface="Montserrat"/>
                <a:cs typeface="Montserrat"/>
                <a:sym typeface="Montserrat"/>
              </a:rPr>
              <a:t>Perhitungan PPN yang terutang dilakukan dengan cara mengalikan tarif pajak dengan DPP. ​ Proses perhitungan tersebut dapat diilustrasikan sebagai berikut:</a:t>
            </a:r>
          </a:p>
          <a:p>
            <a:pPr algn="just">
              <a:lnSpc>
                <a:spcPts val="3656"/>
              </a:lnSpc>
            </a:pPr>
          </a:p>
        </p:txBody>
      </p:sp>
      <p:sp>
        <p:nvSpPr>
          <p:cNvPr name="TextBox 13" id="13"/>
          <p:cNvSpPr txBox="true"/>
          <p:nvPr/>
        </p:nvSpPr>
        <p:spPr>
          <a:xfrm rot="0">
            <a:off x="2397362" y="4836315"/>
            <a:ext cx="12439267" cy="2670619"/>
          </a:xfrm>
          <a:prstGeom prst="rect">
            <a:avLst/>
          </a:prstGeom>
        </p:spPr>
        <p:txBody>
          <a:bodyPr anchor="t" rtlCol="false" tIns="0" lIns="0" bIns="0" rIns="0">
            <a:spAutoFit/>
          </a:bodyPr>
          <a:lstStyle/>
          <a:p>
            <a:pPr algn="ctr">
              <a:lnSpc>
                <a:spcPts val="5181"/>
              </a:lnSpc>
            </a:pPr>
          </a:p>
          <a:p>
            <a:pPr algn="ctr">
              <a:lnSpc>
                <a:spcPts val="5181"/>
              </a:lnSpc>
            </a:pPr>
            <a:r>
              <a:rPr lang="en-US" b="true" sz="5292" spc="-216">
                <a:solidFill>
                  <a:srgbClr val="000000"/>
                </a:solidFill>
                <a:latin typeface="Arimo Bold"/>
                <a:ea typeface="Arimo Bold"/>
                <a:cs typeface="Arimo Bold"/>
                <a:sym typeface="Arimo Bold"/>
              </a:rPr>
              <a:t>Strategi Perencanaan Pajak Untuk PPN</a:t>
            </a:r>
          </a:p>
          <a:p>
            <a:pPr algn="ctr">
              <a:lnSpc>
                <a:spcPts val="5181"/>
              </a:lnSpc>
            </a:pPr>
          </a:p>
          <a:p>
            <a:pPr algn="l">
              <a:lnSpc>
                <a:spcPts val="5186"/>
              </a:lnSpc>
            </a:pPr>
          </a:p>
        </p:txBody>
      </p:sp>
      <p:sp>
        <p:nvSpPr>
          <p:cNvPr name="TextBox 14" id="14"/>
          <p:cNvSpPr txBox="true"/>
          <p:nvPr/>
        </p:nvSpPr>
        <p:spPr>
          <a:xfrm rot="0">
            <a:off x="2397362" y="1114425"/>
            <a:ext cx="12439267" cy="1376939"/>
          </a:xfrm>
          <a:prstGeom prst="rect">
            <a:avLst/>
          </a:prstGeom>
        </p:spPr>
        <p:txBody>
          <a:bodyPr anchor="t" rtlCol="false" tIns="0" lIns="0" bIns="0" rIns="0">
            <a:spAutoFit/>
          </a:bodyPr>
          <a:lstStyle/>
          <a:p>
            <a:pPr algn="ctr">
              <a:lnSpc>
                <a:spcPts val="5181"/>
              </a:lnSpc>
            </a:pPr>
            <a:r>
              <a:rPr lang="en-US" b="true" sz="5292" spc="-216">
                <a:solidFill>
                  <a:srgbClr val="000000"/>
                </a:solidFill>
                <a:latin typeface="Arimo Bold"/>
                <a:ea typeface="Arimo Bold"/>
                <a:cs typeface="Arimo Bold"/>
                <a:sym typeface="Arimo Bold"/>
              </a:rPr>
              <a:t>Rumus dan Cara Menghitung</a:t>
            </a:r>
          </a:p>
          <a:p>
            <a:pPr algn="l">
              <a:lnSpc>
                <a:spcPts val="5186"/>
              </a:lnSpc>
            </a:pPr>
          </a:p>
        </p:txBody>
      </p:sp>
      <p:grpSp>
        <p:nvGrpSpPr>
          <p:cNvPr name="Group 15" id="15"/>
          <p:cNvGrpSpPr/>
          <p:nvPr/>
        </p:nvGrpSpPr>
        <p:grpSpPr>
          <a:xfrm rot="0">
            <a:off x="-28575" y="9738092"/>
            <a:ext cx="13346091" cy="559758"/>
            <a:chOff x="0" y="0"/>
            <a:chExt cx="17794788" cy="746344"/>
          </a:xfrm>
        </p:grpSpPr>
        <p:sp>
          <p:nvSpPr>
            <p:cNvPr name="Freeform 16" id="16"/>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7" id="17"/>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8" id="18"/>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9" id="19"/>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5"/>
            <a:stretch>
              <a:fillRect l="-279857" t="-1027086" r="-304792" b="-2401329"/>
            </a:stretch>
          </a:blipFill>
        </p:spPr>
      </p:sp>
      <p:sp>
        <p:nvSpPr>
          <p:cNvPr name="TextBox 20" id="20"/>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
            <a:ext cx="18288000" cy="10287119"/>
          </a:xfrm>
          <a:custGeom>
            <a:avLst/>
            <a:gdLst/>
            <a:ahLst/>
            <a:cxnLst/>
            <a:rect r="r" b="b" t="t" l="l"/>
            <a:pathLst>
              <a:path h="10287119" w="18288000">
                <a:moveTo>
                  <a:pt x="0" y="0"/>
                </a:moveTo>
                <a:lnTo>
                  <a:pt x="18288000" y="0"/>
                </a:lnTo>
                <a:lnTo>
                  <a:pt x="18288000" y="10287119"/>
                </a:lnTo>
                <a:lnTo>
                  <a:pt x="0" y="102871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3727158" y="3757135"/>
            <a:ext cx="10710852" cy="2396440"/>
          </a:xfrm>
          <a:prstGeom prst="rect">
            <a:avLst/>
          </a:prstGeom>
        </p:spPr>
        <p:txBody>
          <a:bodyPr anchor="t" rtlCol="false" tIns="0" lIns="0" bIns="0" rIns="0">
            <a:spAutoFit/>
          </a:bodyPr>
          <a:lstStyle/>
          <a:p>
            <a:pPr algn="ctr">
              <a:lnSpc>
                <a:spcPts val="17280"/>
              </a:lnSpc>
            </a:pPr>
            <a:r>
              <a:rPr lang="en-US" b="true" sz="14400">
                <a:solidFill>
                  <a:srgbClr val="323F4F"/>
                </a:solidFill>
                <a:latin typeface="Poppins Bold"/>
                <a:ea typeface="Poppins Bold"/>
                <a:cs typeface="Poppins Bold"/>
                <a:sym typeface="Poppins Bold"/>
              </a:rPr>
              <a:t>Thank You</a:t>
            </a:r>
          </a:p>
        </p:txBody>
      </p:sp>
      <p:sp>
        <p:nvSpPr>
          <p:cNvPr name="TextBox 4" id="4"/>
          <p:cNvSpPr txBox="true"/>
          <p:nvPr/>
        </p:nvSpPr>
        <p:spPr>
          <a:xfrm rot="0">
            <a:off x="6492646" y="5980421"/>
            <a:ext cx="5594006" cy="771525"/>
          </a:xfrm>
          <a:prstGeom prst="rect">
            <a:avLst/>
          </a:prstGeom>
        </p:spPr>
        <p:txBody>
          <a:bodyPr anchor="t" rtlCol="false" tIns="0" lIns="0" bIns="0" rIns="0">
            <a:spAutoFit/>
          </a:bodyPr>
          <a:lstStyle/>
          <a:p>
            <a:pPr algn="ctr">
              <a:lnSpc>
                <a:spcPts val="5759"/>
              </a:lnSpc>
            </a:pPr>
            <a:r>
              <a:rPr lang="en-US" b="true" sz="4800">
                <a:solidFill>
                  <a:srgbClr val="000000"/>
                </a:solidFill>
                <a:latin typeface="Poppins Bold"/>
                <a:ea typeface="Poppins Bold"/>
                <a:cs typeface="Poppins Bold"/>
                <a:sym typeface="Poppins Bold"/>
              </a:rPr>
              <a:t>Any Questions.. ?</a:t>
            </a:r>
          </a:p>
        </p:txBody>
      </p:sp>
      <p:sp>
        <p:nvSpPr>
          <p:cNvPr name="Freeform 5" id="5"/>
          <p:cNvSpPr/>
          <p:nvPr/>
        </p:nvSpPr>
        <p:spPr>
          <a:xfrm flipH="false" flipV="false" rot="0">
            <a:off x="3635733" y="1023582"/>
            <a:ext cx="7021773" cy="2534586"/>
          </a:xfrm>
          <a:custGeom>
            <a:avLst/>
            <a:gdLst/>
            <a:ahLst/>
            <a:cxnLst/>
            <a:rect r="r" b="b" t="t" l="l"/>
            <a:pathLst>
              <a:path h="2534586" w="7021773">
                <a:moveTo>
                  <a:pt x="0" y="0"/>
                </a:moveTo>
                <a:lnTo>
                  <a:pt x="7021773" y="0"/>
                </a:lnTo>
                <a:lnTo>
                  <a:pt x="7021773" y="2534586"/>
                </a:lnTo>
                <a:lnTo>
                  <a:pt x="0" y="25345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3327040" y="9746250"/>
            <a:ext cx="4981432" cy="543442"/>
          </a:xfrm>
          <a:custGeom>
            <a:avLst/>
            <a:gdLst/>
            <a:ahLst/>
            <a:cxnLst/>
            <a:rect r="r" b="b" t="t" l="l"/>
            <a:pathLst>
              <a:path h="543442" w="4981432">
                <a:moveTo>
                  <a:pt x="0" y="0"/>
                </a:moveTo>
                <a:lnTo>
                  <a:pt x="4981432" y="0"/>
                </a:lnTo>
                <a:lnTo>
                  <a:pt x="4981432" y="543442"/>
                </a:lnTo>
                <a:lnTo>
                  <a:pt x="0" y="543442"/>
                </a:lnTo>
                <a:lnTo>
                  <a:pt x="0" y="0"/>
                </a:lnTo>
                <a:close/>
              </a:path>
            </a:pathLst>
          </a:custGeom>
          <a:blipFill>
            <a:blip r:embed="rId7"/>
            <a:stretch>
              <a:fillRect l="-279857" t="-1027086" r="-304792" b="-2401329"/>
            </a:stretch>
          </a:blipFill>
        </p:spPr>
      </p:sp>
      <p:grpSp>
        <p:nvGrpSpPr>
          <p:cNvPr name="Group 7" id="7"/>
          <p:cNvGrpSpPr/>
          <p:nvPr/>
        </p:nvGrpSpPr>
        <p:grpSpPr>
          <a:xfrm rot="0">
            <a:off x="-28575" y="9738092"/>
            <a:ext cx="13346091" cy="559758"/>
            <a:chOff x="0" y="0"/>
            <a:chExt cx="17794788" cy="746344"/>
          </a:xfrm>
        </p:grpSpPr>
        <p:sp>
          <p:nvSpPr>
            <p:cNvPr name="Freeform 8" id="8"/>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9" id="9"/>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0" id="10"/>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TextBox 11" id="11"/>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87316" y="454937"/>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sp>
        <p:nvSpPr>
          <p:cNvPr name="Freeform 3" id="3"/>
          <p:cNvSpPr/>
          <p:nvPr/>
        </p:nvSpPr>
        <p:spPr>
          <a:xfrm flipH="false" flipV="false" rot="0">
            <a:off x="14836629" y="8408425"/>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grpSp>
        <p:nvGrpSpPr>
          <p:cNvPr name="Group 4" id="4"/>
          <p:cNvGrpSpPr/>
          <p:nvPr/>
        </p:nvGrpSpPr>
        <p:grpSpPr>
          <a:xfrm rot="0">
            <a:off x="802611" y="1028700"/>
            <a:ext cx="15827272" cy="3923303"/>
            <a:chOff x="0" y="0"/>
            <a:chExt cx="4168500" cy="1033298"/>
          </a:xfrm>
        </p:grpSpPr>
        <p:sp>
          <p:nvSpPr>
            <p:cNvPr name="Freeform 5" id="5"/>
            <p:cNvSpPr/>
            <p:nvPr/>
          </p:nvSpPr>
          <p:spPr>
            <a:xfrm flipH="false" flipV="false" rot="0">
              <a:off x="0" y="0"/>
              <a:ext cx="4168500" cy="1033298"/>
            </a:xfrm>
            <a:custGeom>
              <a:avLst/>
              <a:gdLst/>
              <a:ahLst/>
              <a:cxnLst/>
              <a:rect r="r" b="b" t="t" l="l"/>
              <a:pathLst>
                <a:path h="1033298" w="4168500">
                  <a:moveTo>
                    <a:pt x="0" y="0"/>
                  </a:moveTo>
                  <a:lnTo>
                    <a:pt x="4168500" y="0"/>
                  </a:lnTo>
                  <a:lnTo>
                    <a:pt x="4168500" y="1033298"/>
                  </a:lnTo>
                  <a:lnTo>
                    <a:pt x="0" y="1033298"/>
                  </a:lnTo>
                  <a:close/>
                </a:path>
              </a:pathLst>
            </a:custGeom>
            <a:solidFill>
              <a:srgbClr val="253D80"/>
            </a:solidFill>
          </p:spPr>
        </p:sp>
        <p:sp>
          <p:nvSpPr>
            <p:cNvPr name="TextBox 6" id="6"/>
            <p:cNvSpPr txBox="true"/>
            <p:nvPr/>
          </p:nvSpPr>
          <p:spPr>
            <a:xfrm>
              <a:off x="0" y="-28575"/>
              <a:ext cx="4168500" cy="1061873"/>
            </a:xfrm>
            <a:prstGeom prst="rect">
              <a:avLst/>
            </a:prstGeom>
          </p:spPr>
          <p:txBody>
            <a:bodyPr anchor="ctr" rtlCol="false" tIns="50800" lIns="50800" bIns="50800" rIns="50800"/>
            <a:lstStyle/>
            <a:p>
              <a:pPr algn="ctr">
                <a:lnSpc>
                  <a:spcPts val="3088"/>
                </a:lnSpc>
              </a:pPr>
            </a:p>
          </p:txBody>
        </p:sp>
      </p:grpSp>
      <p:sp>
        <p:nvSpPr>
          <p:cNvPr name="TextBox 7" id="7"/>
          <p:cNvSpPr txBox="true"/>
          <p:nvPr/>
        </p:nvSpPr>
        <p:spPr>
          <a:xfrm rot="0">
            <a:off x="1469676" y="1397822"/>
            <a:ext cx="14493144" cy="3131337"/>
          </a:xfrm>
          <a:prstGeom prst="rect">
            <a:avLst/>
          </a:prstGeom>
        </p:spPr>
        <p:txBody>
          <a:bodyPr anchor="t" rtlCol="false" tIns="0" lIns="0" bIns="0" rIns="0">
            <a:spAutoFit/>
          </a:bodyPr>
          <a:lstStyle/>
          <a:p>
            <a:pPr algn="just">
              <a:lnSpc>
                <a:spcPts val="4144"/>
              </a:lnSpc>
            </a:pPr>
            <a:r>
              <a:rPr lang="en-US" sz="3188" spc="-31">
                <a:solidFill>
                  <a:srgbClr val="FFFFFF"/>
                </a:solidFill>
                <a:latin typeface="Montserrat"/>
                <a:ea typeface="Montserrat"/>
                <a:cs typeface="Montserrat"/>
                <a:sym typeface="Montserrat"/>
              </a:rPr>
              <a:t>PPN adalah pajak tidak langsung yang dikenakan pada setiap tahap produksi dan distribusi barang atau jasa hingga mencapai konsumen akhir. Pajak Pertambahan Nilai atau PPN merupakan pajak yang dipungut oleh </a:t>
            </a:r>
            <a:r>
              <a:rPr lang="en-US" sz="3188" spc="-31" u="sng">
                <a:solidFill>
                  <a:srgbClr val="FFFFFF"/>
                </a:solidFill>
                <a:latin typeface="Montserrat"/>
                <a:ea typeface="Montserrat"/>
                <a:cs typeface="Montserrat"/>
                <a:sym typeface="Montserrat"/>
                <a:hlinkClick r:id="rId4" tooltip="https://klikpajak.id/blog/wajib-pajak-pribadi-ketentuan-dan-kewajiban-perpajakannya/"/>
              </a:rPr>
              <a:t>Wajib Pajak Orang Pribadi,</a:t>
            </a:r>
            <a:r>
              <a:rPr lang="en-US" sz="3188" spc="-31">
                <a:solidFill>
                  <a:srgbClr val="FFFFFF"/>
                </a:solidFill>
                <a:latin typeface="Montserrat"/>
                <a:ea typeface="Montserrat"/>
                <a:cs typeface="Montserrat"/>
                <a:sym typeface="Montserrat"/>
              </a:rPr>
              <a:t> WP Badan, dan Pemerintah yang berstatus Pengusaha Kena Pajak (PKP) atas transaksi jual-beli Barang Kena Pajak (BKP) dan/atau Jasa Kena Pajak (JKP). </a:t>
            </a:r>
          </a:p>
        </p:txBody>
      </p:sp>
      <p:grpSp>
        <p:nvGrpSpPr>
          <p:cNvPr name="Group 8" id="8"/>
          <p:cNvGrpSpPr/>
          <p:nvPr/>
        </p:nvGrpSpPr>
        <p:grpSpPr>
          <a:xfrm rot="0">
            <a:off x="1028700" y="5334997"/>
            <a:ext cx="15827272" cy="4497065"/>
            <a:chOff x="0" y="0"/>
            <a:chExt cx="4168500" cy="1184412"/>
          </a:xfrm>
        </p:grpSpPr>
        <p:sp>
          <p:nvSpPr>
            <p:cNvPr name="Freeform 9" id="9"/>
            <p:cNvSpPr/>
            <p:nvPr/>
          </p:nvSpPr>
          <p:spPr>
            <a:xfrm flipH="false" flipV="false" rot="0">
              <a:off x="0" y="0"/>
              <a:ext cx="4168500" cy="1184412"/>
            </a:xfrm>
            <a:custGeom>
              <a:avLst/>
              <a:gdLst/>
              <a:ahLst/>
              <a:cxnLst/>
              <a:rect r="r" b="b" t="t" l="l"/>
              <a:pathLst>
                <a:path h="1184412" w="4168500">
                  <a:moveTo>
                    <a:pt x="0" y="0"/>
                  </a:moveTo>
                  <a:lnTo>
                    <a:pt x="4168500" y="0"/>
                  </a:lnTo>
                  <a:lnTo>
                    <a:pt x="4168500" y="1184412"/>
                  </a:lnTo>
                  <a:lnTo>
                    <a:pt x="0" y="1184412"/>
                  </a:lnTo>
                  <a:close/>
                </a:path>
              </a:pathLst>
            </a:custGeom>
            <a:solidFill>
              <a:srgbClr val="253D80"/>
            </a:solidFill>
          </p:spPr>
        </p:sp>
        <p:sp>
          <p:nvSpPr>
            <p:cNvPr name="TextBox 10" id="10"/>
            <p:cNvSpPr txBox="true"/>
            <p:nvPr/>
          </p:nvSpPr>
          <p:spPr>
            <a:xfrm>
              <a:off x="0" y="-28575"/>
              <a:ext cx="4168500" cy="1212987"/>
            </a:xfrm>
            <a:prstGeom prst="rect">
              <a:avLst/>
            </a:prstGeom>
          </p:spPr>
          <p:txBody>
            <a:bodyPr anchor="ctr" rtlCol="false" tIns="50800" lIns="50800" bIns="50800" rIns="50800"/>
            <a:lstStyle/>
            <a:p>
              <a:pPr algn="ctr">
                <a:lnSpc>
                  <a:spcPts val="3088"/>
                </a:lnSpc>
              </a:pPr>
            </a:p>
          </p:txBody>
        </p:sp>
      </p:grpSp>
      <p:sp>
        <p:nvSpPr>
          <p:cNvPr name="TextBox 11" id="11"/>
          <p:cNvSpPr txBox="true"/>
          <p:nvPr/>
        </p:nvSpPr>
        <p:spPr>
          <a:xfrm rot="0">
            <a:off x="1028700" y="5532403"/>
            <a:ext cx="15493740" cy="4366412"/>
          </a:xfrm>
          <a:prstGeom prst="rect">
            <a:avLst/>
          </a:prstGeom>
        </p:spPr>
        <p:txBody>
          <a:bodyPr anchor="t" rtlCol="false" tIns="0" lIns="0" bIns="0" rIns="0">
            <a:spAutoFit/>
          </a:bodyPr>
          <a:lstStyle/>
          <a:p>
            <a:pPr algn="just">
              <a:lnSpc>
                <a:spcPts val="3494"/>
              </a:lnSpc>
            </a:pPr>
            <a:r>
              <a:rPr lang="en-US" sz="2688" spc="-24">
                <a:solidFill>
                  <a:srgbClr val="FFFFFF"/>
                </a:solidFill>
                <a:latin typeface="Montserrat"/>
                <a:ea typeface="Montserrat"/>
                <a:cs typeface="Montserrat"/>
                <a:sym typeface="Montserrat"/>
              </a:rPr>
              <a:t>Yang dikenakan Pajak Pertambahan Nilai atau biasa disebut dengan Objek PPN adalah:</a:t>
            </a:r>
          </a:p>
          <a:p>
            <a:pPr algn="just" marL="580347" indent="-290174" lvl="1">
              <a:lnSpc>
                <a:spcPts val="3494"/>
              </a:lnSpc>
              <a:buAutoNum type="arabicPeriod" startAt="1"/>
            </a:pPr>
            <a:r>
              <a:rPr lang="en-US" sz="2688" spc="-24">
                <a:solidFill>
                  <a:srgbClr val="FFFFFF"/>
                </a:solidFill>
                <a:latin typeface="Montserrat"/>
                <a:ea typeface="Montserrat"/>
                <a:cs typeface="Montserrat"/>
                <a:sym typeface="Montserrat"/>
              </a:rPr>
              <a:t>Penyerahan Barang Kena Pajak (BKP) dan Jasa Kena Pajak (JKP) di dalam Daerah Pabean yang dilakukan oleh pengusaha</a:t>
            </a:r>
          </a:p>
          <a:p>
            <a:pPr algn="just" marL="580347" indent="-290174" lvl="1">
              <a:lnSpc>
                <a:spcPts val="3494"/>
              </a:lnSpc>
              <a:buAutoNum type="arabicPeriod" startAt="1"/>
            </a:pPr>
            <a:r>
              <a:rPr lang="en-US" sz="2688" spc="-24">
                <a:solidFill>
                  <a:srgbClr val="FFFFFF"/>
                </a:solidFill>
                <a:latin typeface="Montserrat"/>
                <a:ea typeface="Montserrat"/>
                <a:cs typeface="Montserrat"/>
                <a:sym typeface="Montserrat"/>
              </a:rPr>
              <a:t>Impor Barang Kena Pajak</a:t>
            </a:r>
          </a:p>
          <a:p>
            <a:pPr algn="just" marL="580347" indent="-290174" lvl="1">
              <a:lnSpc>
                <a:spcPts val="3494"/>
              </a:lnSpc>
              <a:buAutoNum type="arabicPeriod" startAt="1"/>
            </a:pPr>
            <a:r>
              <a:rPr lang="en-US" sz="2688" spc="-24">
                <a:solidFill>
                  <a:srgbClr val="FFFFFF"/>
                </a:solidFill>
                <a:latin typeface="Montserrat"/>
                <a:ea typeface="Montserrat"/>
                <a:cs typeface="Montserrat"/>
                <a:sym typeface="Montserrat"/>
              </a:rPr>
              <a:t>Pemanfaatan Barang Kena Pajak tidak berwujud dari luar Daerah Pabean di dalam Daerah P</a:t>
            </a:r>
            <a:r>
              <a:rPr lang="en-US" sz="2688" spc="-24" u="none">
                <a:solidFill>
                  <a:srgbClr val="FFFFFF"/>
                </a:solidFill>
                <a:latin typeface="Montserrat"/>
                <a:ea typeface="Montserrat"/>
                <a:cs typeface="Montserrat"/>
                <a:sym typeface="Montserrat"/>
              </a:rPr>
              <a:t>ab</a:t>
            </a:r>
            <a:r>
              <a:rPr lang="en-US" sz="2688" spc="-24">
                <a:solidFill>
                  <a:srgbClr val="FFFFFF"/>
                </a:solidFill>
                <a:latin typeface="Montserrat"/>
                <a:ea typeface="Montserrat"/>
                <a:cs typeface="Montserrat"/>
                <a:sym typeface="Montserrat"/>
              </a:rPr>
              <a:t>ean</a:t>
            </a:r>
          </a:p>
          <a:p>
            <a:pPr algn="just" marL="580347" indent="-290174" lvl="1">
              <a:lnSpc>
                <a:spcPts val="3494"/>
              </a:lnSpc>
              <a:buAutoNum type="arabicPeriod" startAt="1"/>
            </a:pPr>
            <a:r>
              <a:rPr lang="en-US" sz="2688" spc="-24">
                <a:solidFill>
                  <a:srgbClr val="FFFFFF"/>
                </a:solidFill>
                <a:latin typeface="Montserrat"/>
                <a:ea typeface="Montserrat"/>
                <a:cs typeface="Montserrat"/>
                <a:sym typeface="Montserrat"/>
              </a:rPr>
              <a:t>Pemanfaatan Jasa Kena</a:t>
            </a:r>
            <a:r>
              <a:rPr lang="en-US" sz="2688" spc="-24" u="none">
                <a:solidFill>
                  <a:srgbClr val="FFFFFF"/>
                </a:solidFill>
                <a:latin typeface="Montserrat"/>
                <a:ea typeface="Montserrat"/>
                <a:cs typeface="Montserrat"/>
                <a:sym typeface="Montserrat"/>
              </a:rPr>
              <a:t> Pajak </a:t>
            </a:r>
            <a:r>
              <a:rPr lang="en-US" sz="2688" spc="-24">
                <a:solidFill>
                  <a:srgbClr val="FFFFFF"/>
                </a:solidFill>
                <a:latin typeface="Montserrat"/>
                <a:ea typeface="Montserrat"/>
                <a:cs typeface="Montserrat"/>
                <a:sym typeface="Montserrat"/>
              </a:rPr>
              <a:t>da</a:t>
            </a:r>
            <a:r>
              <a:rPr lang="en-US" sz="2688" spc="-24" u="none">
                <a:solidFill>
                  <a:srgbClr val="FFFFFF"/>
                </a:solidFill>
                <a:latin typeface="Montserrat"/>
                <a:ea typeface="Montserrat"/>
                <a:cs typeface="Montserrat"/>
                <a:sym typeface="Montserrat"/>
              </a:rPr>
              <a:t>r</a:t>
            </a:r>
            <a:r>
              <a:rPr lang="en-US" sz="2688" spc="-24">
                <a:solidFill>
                  <a:srgbClr val="FFFFFF"/>
                </a:solidFill>
                <a:latin typeface="Montserrat"/>
                <a:ea typeface="Montserrat"/>
                <a:cs typeface="Montserrat"/>
                <a:sym typeface="Montserrat"/>
              </a:rPr>
              <a:t>i lu</a:t>
            </a:r>
            <a:r>
              <a:rPr lang="en-US" sz="2688" spc="-24" u="none">
                <a:solidFill>
                  <a:srgbClr val="FFFFFF"/>
                </a:solidFill>
                <a:latin typeface="Montserrat"/>
                <a:ea typeface="Montserrat"/>
                <a:cs typeface="Montserrat"/>
                <a:sym typeface="Montserrat"/>
              </a:rPr>
              <a:t>a</a:t>
            </a:r>
            <a:r>
              <a:rPr lang="en-US" sz="2688" spc="-24">
                <a:solidFill>
                  <a:srgbClr val="FFFFFF"/>
                </a:solidFill>
                <a:latin typeface="Montserrat"/>
                <a:ea typeface="Montserrat"/>
                <a:cs typeface="Montserrat"/>
                <a:sym typeface="Montserrat"/>
              </a:rPr>
              <a:t>r</a:t>
            </a:r>
            <a:r>
              <a:rPr lang="en-US" sz="2688" spc="-24" u="none">
                <a:solidFill>
                  <a:srgbClr val="FFFFFF"/>
                </a:solidFill>
                <a:latin typeface="Montserrat"/>
                <a:ea typeface="Montserrat"/>
                <a:cs typeface="Montserrat"/>
                <a:sym typeface="Montserrat"/>
              </a:rPr>
              <a:t> </a:t>
            </a:r>
            <a:r>
              <a:rPr lang="en-US" sz="2688" spc="-24">
                <a:solidFill>
                  <a:srgbClr val="FFFFFF"/>
                </a:solidFill>
                <a:latin typeface="Montserrat"/>
                <a:ea typeface="Montserrat"/>
                <a:cs typeface="Montserrat"/>
                <a:sym typeface="Montserrat"/>
              </a:rPr>
              <a:t>Dae</a:t>
            </a:r>
            <a:r>
              <a:rPr lang="en-US" sz="2688" spc="-24" u="none">
                <a:solidFill>
                  <a:srgbClr val="FFFFFF"/>
                </a:solidFill>
                <a:latin typeface="Montserrat"/>
                <a:ea typeface="Montserrat"/>
                <a:cs typeface="Montserrat"/>
                <a:sym typeface="Montserrat"/>
              </a:rPr>
              <a:t>ra</a:t>
            </a:r>
            <a:r>
              <a:rPr lang="en-US" sz="2688" spc="-24">
                <a:solidFill>
                  <a:srgbClr val="FFFFFF"/>
                </a:solidFill>
                <a:latin typeface="Montserrat"/>
                <a:ea typeface="Montserrat"/>
                <a:cs typeface="Montserrat"/>
                <a:sym typeface="Montserrat"/>
              </a:rPr>
              <a:t>h Pabean di dalam Daerah Pabean</a:t>
            </a:r>
          </a:p>
          <a:p>
            <a:pPr algn="just" marL="580347" indent="-290174" lvl="1">
              <a:lnSpc>
                <a:spcPts val="3494"/>
              </a:lnSpc>
              <a:buAutoNum type="arabicPeriod" startAt="1"/>
            </a:pPr>
            <a:r>
              <a:rPr lang="en-US" sz="2688" spc="-24">
                <a:solidFill>
                  <a:srgbClr val="FFFFFF"/>
                </a:solidFill>
                <a:latin typeface="Montserrat"/>
                <a:ea typeface="Montserrat"/>
                <a:cs typeface="Montserrat"/>
                <a:sym typeface="Montserrat"/>
              </a:rPr>
              <a:t>Ekspor Barang Kena Pajak berwujud atau tidak berwujud dan Ekspor Jasa Kena Pajak oleh Pengusaha Kena Pajak (PKP)</a:t>
            </a:r>
          </a:p>
          <a:p>
            <a:pPr algn="just">
              <a:lnSpc>
                <a:spcPts val="3494"/>
              </a:lnSpc>
            </a:pPr>
          </a:p>
        </p:txBody>
      </p:sp>
      <p:grpSp>
        <p:nvGrpSpPr>
          <p:cNvPr name="Group 12" id="12"/>
          <p:cNvGrpSpPr/>
          <p:nvPr/>
        </p:nvGrpSpPr>
        <p:grpSpPr>
          <a:xfrm rot="0">
            <a:off x="-28575" y="9738092"/>
            <a:ext cx="13346091" cy="559758"/>
            <a:chOff x="0" y="0"/>
            <a:chExt cx="17794788" cy="746344"/>
          </a:xfrm>
        </p:grpSpPr>
        <p:sp>
          <p:nvSpPr>
            <p:cNvPr name="Freeform 13" id="13"/>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4" id="14"/>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5" id="15"/>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6" id="16"/>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5"/>
            <a:stretch>
              <a:fillRect l="-279857" t="-1027086" r="-304792" b="-2401329"/>
            </a:stretch>
          </a:blipFill>
        </p:spPr>
      </p:sp>
      <p:sp>
        <p:nvSpPr>
          <p:cNvPr name="TextBox 17" id="17"/>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804582" y="519101"/>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grpSp>
        <p:nvGrpSpPr>
          <p:cNvPr name="Group 3" id="3"/>
          <p:cNvGrpSpPr/>
          <p:nvPr/>
        </p:nvGrpSpPr>
        <p:grpSpPr>
          <a:xfrm rot="0">
            <a:off x="1621623" y="1537385"/>
            <a:ext cx="15044755" cy="7720915"/>
            <a:chOff x="0" y="0"/>
            <a:chExt cx="3962405" cy="2033492"/>
          </a:xfrm>
        </p:grpSpPr>
        <p:sp>
          <p:nvSpPr>
            <p:cNvPr name="Freeform 4" id="4"/>
            <p:cNvSpPr/>
            <p:nvPr/>
          </p:nvSpPr>
          <p:spPr>
            <a:xfrm flipH="false" flipV="false" rot="0">
              <a:off x="0" y="0"/>
              <a:ext cx="3962405" cy="2033492"/>
            </a:xfrm>
            <a:custGeom>
              <a:avLst/>
              <a:gdLst/>
              <a:ahLst/>
              <a:cxnLst/>
              <a:rect r="r" b="b" t="t" l="l"/>
              <a:pathLst>
                <a:path h="2033492" w="3962405">
                  <a:moveTo>
                    <a:pt x="0" y="0"/>
                  </a:moveTo>
                  <a:lnTo>
                    <a:pt x="3962405" y="0"/>
                  </a:lnTo>
                  <a:lnTo>
                    <a:pt x="3962405" y="2033492"/>
                  </a:lnTo>
                  <a:lnTo>
                    <a:pt x="0" y="2033492"/>
                  </a:lnTo>
                  <a:close/>
                </a:path>
              </a:pathLst>
            </a:custGeom>
            <a:solidFill>
              <a:srgbClr val="253D80"/>
            </a:solidFill>
          </p:spPr>
        </p:sp>
        <p:sp>
          <p:nvSpPr>
            <p:cNvPr name="TextBox 5" id="5"/>
            <p:cNvSpPr txBox="true"/>
            <p:nvPr/>
          </p:nvSpPr>
          <p:spPr>
            <a:xfrm>
              <a:off x="0" y="-28575"/>
              <a:ext cx="3962405" cy="2062067"/>
            </a:xfrm>
            <a:prstGeom prst="rect">
              <a:avLst/>
            </a:prstGeom>
          </p:spPr>
          <p:txBody>
            <a:bodyPr anchor="ctr" rtlCol="false" tIns="50800" lIns="50800" bIns="50800" rIns="50800"/>
            <a:lstStyle/>
            <a:p>
              <a:pPr algn="ctr">
                <a:lnSpc>
                  <a:spcPts val="3088"/>
                </a:lnSpc>
              </a:pPr>
            </a:p>
          </p:txBody>
        </p:sp>
      </p:grpSp>
      <p:sp>
        <p:nvSpPr>
          <p:cNvPr name="TextBox 6" id="6"/>
          <p:cNvSpPr txBox="true"/>
          <p:nvPr/>
        </p:nvSpPr>
        <p:spPr>
          <a:xfrm rot="0">
            <a:off x="2654990" y="372655"/>
            <a:ext cx="12978021" cy="1397814"/>
          </a:xfrm>
          <a:prstGeom prst="rect">
            <a:avLst/>
          </a:prstGeom>
        </p:spPr>
        <p:txBody>
          <a:bodyPr anchor="t" rtlCol="false" tIns="0" lIns="0" bIns="0" rIns="0">
            <a:spAutoFit/>
          </a:bodyPr>
          <a:lstStyle/>
          <a:p>
            <a:pPr algn="ctr">
              <a:lnSpc>
                <a:spcPts val="5263"/>
              </a:lnSpc>
            </a:pPr>
            <a:r>
              <a:rPr lang="en-US" b="true" sz="5370" spc="-220">
                <a:solidFill>
                  <a:srgbClr val="000000"/>
                </a:solidFill>
                <a:latin typeface="Arimo Bold"/>
                <a:ea typeface="Arimo Bold"/>
                <a:cs typeface="Arimo Bold"/>
                <a:sym typeface="Arimo Bold"/>
              </a:rPr>
              <a:t>Peraturan Terbaru Tarif PPN</a:t>
            </a:r>
          </a:p>
          <a:p>
            <a:pPr algn="ctr">
              <a:lnSpc>
                <a:spcPts val="5263"/>
              </a:lnSpc>
            </a:pPr>
          </a:p>
        </p:txBody>
      </p:sp>
      <p:sp>
        <p:nvSpPr>
          <p:cNvPr name="TextBox 7" id="7"/>
          <p:cNvSpPr txBox="true"/>
          <p:nvPr/>
        </p:nvSpPr>
        <p:spPr>
          <a:xfrm rot="0">
            <a:off x="1863437" y="1914163"/>
            <a:ext cx="14561125" cy="6798462"/>
          </a:xfrm>
          <a:prstGeom prst="rect">
            <a:avLst/>
          </a:prstGeom>
        </p:spPr>
        <p:txBody>
          <a:bodyPr anchor="t" rtlCol="false" tIns="0" lIns="0" bIns="0" rIns="0">
            <a:spAutoFit/>
          </a:bodyPr>
          <a:lstStyle/>
          <a:p>
            <a:pPr algn="just">
              <a:lnSpc>
                <a:spcPts val="4144"/>
              </a:lnSpc>
            </a:pPr>
            <a:r>
              <a:rPr lang="en-US" sz="3188" spc="-28">
                <a:solidFill>
                  <a:srgbClr val="FFFFFF"/>
                </a:solidFill>
                <a:latin typeface="Montserrat"/>
                <a:ea typeface="Montserrat"/>
                <a:cs typeface="Montserrat"/>
                <a:sym typeface="Montserrat"/>
              </a:rPr>
              <a:t>Melalui Undang-Undang No. 7 Tahun 2021 tentang Harmonisasi Peraturan Perpajakan ( </a:t>
            </a:r>
            <a:r>
              <a:rPr lang="en-US" sz="3188" spc="-28" u="sng">
                <a:solidFill>
                  <a:srgbClr val="FFFFFF"/>
                </a:solidFill>
                <a:latin typeface="Montserrat"/>
                <a:ea typeface="Montserrat"/>
                <a:cs typeface="Montserrat"/>
                <a:sym typeface="Montserrat"/>
                <a:hlinkClick r:id="rId4" tooltip="https://klikpajak.id/blog/uu-hpp/"/>
              </a:rPr>
              <a:t>UU HPP</a:t>
            </a:r>
            <a:r>
              <a:rPr lang="en-US" sz="3188" spc="-28">
                <a:solidFill>
                  <a:srgbClr val="FFFFFF"/>
                </a:solidFill>
                <a:latin typeface="Montserrat"/>
                <a:ea typeface="Montserrat"/>
                <a:cs typeface="Montserrat"/>
                <a:sym typeface="Montserrat"/>
              </a:rPr>
              <a:t> ), tarif PPN mengalami kenaikan secara bertahap:</a:t>
            </a:r>
          </a:p>
          <a:p>
            <a:pPr algn="just">
              <a:lnSpc>
                <a:spcPts val="4144"/>
              </a:lnSpc>
            </a:pPr>
            <a:r>
              <a:rPr lang="en-US" sz="3188" spc="-28">
                <a:solidFill>
                  <a:srgbClr val="FFFFFF"/>
                </a:solidFill>
                <a:latin typeface="Montserrat"/>
                <a:ea typeface="Montserrat"/>
                <a:cs typeface="Montserrat"/>
                <a:sym typeface="Montserrat"/>
              </a:rPr>
              <a:t>1.  Tarif Umum</a:t>
            </a:r>
          </a:p>
          <a:p>
            <a:pPr algn="just">
              <a:lnSpc>
                <a:spcPts val="4144"/>
              </a:lnSpc>
            </a:pPr>
            <a:r>
              <a:rPr lang="en-US" sz="3188" spc="-28">
                <a:solidFill>
                  <a:srgbClr val="FFFFFF"/>
                </a:solidFill>
                <a:latin typeface="Montserrat"/>
                <a:ea typeface="Montserrat"/>
                <a:cs typeface="Montserrat"/>
                <a:sym typeface="Montserrat"/>
              </a:rPr>
              <a:t>a.    Tarif PPN 11% berlaku mulai 1 April 2022</a:t>
            </a:r>
          </a:p>
          <a:p>
            <a:pPr algn="just">
              <a:lnSpc>
                <a:spcPts val="4144"/>
              </a:lnSpc>
            </a:pPr>
            <a:r>
              <a:rPr lang="en-US" sz="3188" spc="-28">
                <a:solidFill>
                  <a:srgbClr val="FFFFFF"/>
                </a:solidFill>
                <a:latin typeface="Montserrat"/>
                <a:ea typeface="Montserrat"/>
                <a:cs typeface="Montserrat"/>
                <a:sym typeface="Montserrat"/>
              </a:rPr>
              <a:t>b.   Tarif PPN 12% paling lambat diberlakukan 1 Januari 2025</a:t>
            </a:r>
          </a:p>
          <a:p>
            <a:pPr algn="just">
              <a:lnSpc>
                <a:spcPts val="4144"/>
              </a:lnSpc>
            </a:pPr>
            <a:r>
              <a:rPr lang="en-US" sz="3188" spc="-28">
                <a:solidFill>
                  <a:srgbClr val="FFFFFF"/>
                </a:solidFill>
                <a:latin typeface="Montserrat"/>
                <a:ea typeface="Montserrat"/>
                <a:cs typeface="Montserrat"/>
                <a:sym typeface="Montserrat"/>
              </a:rPr>
              <a:t>c.    </a:t>
            </a:r>
            <a:r>
              <a:rPr lang="en-US" sz="3188" spc="-28">
                <a:solidFill>
                  <a:srgbClr val="FFFFFF"/>
                </a:solidFill>
                <a:latin typeface="Montserrat"/>
                <a:ea typeface="Montserrat"/>
                <a:cs typeface="Montserrat"/>
                <a:sym typeface="Montserrat"/>
              </a:rPr>
              <a:t>Perubahan tarif PPN diatur dalam PP (Bersama DPR dalam RAPBN)</a:t>
            </a:r>
          </a:p>
          <a:p>
            <a:pPr algn="just">
              <a:lnSpc>
                <a:spcPts val="4144"/>
              </a:lnSpc>
            </a:pPr>
          </a:p>
          <a:p>
            <a:pPr algn="just">
              <a:lnSpc>
                <a:spcPts val="4144"/>
              </a:lnSpc>
            </a:pPr>
            <a:r>
              <a:rPr lang="en-US" sz="3188" spc="-28">
                <a:solidFill>
                  <a:srgbClr val="FFFFFF"/>
                </a:solidFill>
                <a:latin typeface="Montserrat"/>
                <a:ea typeface="Montserrat"/>
                <a:cs typeface="Montserrat"/>
                <a:sym typeface="Montserrat"/>
              </a:rPr>
              <a:t>2. T</a:t>
            </a:r>
            <a:r>
              <a:rPr lang="en-US" sz="3188" spc="-28">
                <a:solidFill>
                  <a:srgbClr val="FFFFFF"/>
                </a:solidFill>
                <a:latin typeface="Montserrat"/>
                <a:ea typeface="Montserrat"/>
                <a:cs typeface="Montserrat"/>
                <a:sym typeface="Montserrat"/>
              </a:rPr>
              <a:t>arif Khusus</a:t>
            </a:r>
          </a:p>
          <a:p>
            <a:pPr algn="just">
              <a:lnSpc>
                <a:spcPts val="4144"/>
              </a:lnSpc>
            </a:pPr>
            <a:r>
              <a:rPr lang="en-US" sz="3188" spc="-31">
                <a:solidFill>
                  <a:srgbClr val="FFFFFF"/>
                </a:solidFill>
                <a:latin typeface="Montserrat"/>
                <a:ea typeface="Montserrat"/>
                <a:cs typeface="Montserrat"/>
                <a:sym typeface="Montserrat"/>
              </a:rPr>
              <a:t>Sed</a:t>
            </a:r>
            <a:r>
              <a:rPr lang="en-US" sz="3188" spc="-31" u="none">
                <a:solidFill>
                  <a:srgbClr val="FFFFFF"/>
                </a:solidFill>
                <a:latin typeface="Montserrat"/>
                <a:ea typeface="Montserrat"/>
                <a:cs typeface="Montserrat"/>
                <a:sym typeface="Montserrat"/>
              </a:rPr>
              <a:t>angkan t</a:t>
            </a:r>
            <a:r>
              <a:rPr lang="en-US" sz="3188" spc="-31">
                <a:solidFill>
                  <a:srgbClr val="FFFFFF"/>
                </a:solidFill>
                <a:latin typeface="Montserrat"/>
                <a:ea typeface="Montserrat"/>
                <a:cs typeface="Montserrat"/>
                <a:sym typeface="Montserrat"/>
              </a:rPr>
              <a:t>a</a:t>
            </a:r>
            <a:r>
              <a:rPr lang="en-US" sz="3188" spc="-31" u="none">
                <a:solidFill>
                  <a:srgbClr val="FFFFFF"/>
                </a:solidFill>
                <a:latin typeface="Montserrat"/>
                <a:ea typeface="Montserrat"/>
                <a:cs typeface="Montserrat"/>
                <a:sym typeface="Montserrat"/>
              </a:rPr>
              <a:t>r</a:t>
            </a:r>
            <a:r>
              <a:rPr lang="en-US" sz="3188" spc="-31">
                <a:solidFill>
                  <a:srgbClr val="FFFFFF"/>
                </a:solidFill>
                <a:latin typeface="Montserrat"/>
                <a:ea typeface="Montserrat"/>
                <a:cs typeface="Montserrat"/>
                <a:sym typeface="Montserrat"/>
              </a:rPr>
              <a:t>if khusus</a:t>
            </a:r>
            <a:r>
              <a:rPr lang="en-US" sz="3188" spc="-31" u="none">
                <a:solidFill>
                  <a:srgbClr val="FFFFFF"/>
                </a:solidFill>
                <a:latin typeface="Montserrat"/>
                <a:ea typeface="Montserrat"/>
                <a:cs typeface="Montserrat"/>
                <a:sym typeface="Montserrat"/>
              </a:rPr>
              <a:t> untuk k</a:t>
            </a:r>
            <a:r>
              <a:rPr lang="en-US" sz="3188" spc="-31">
                <a:solidFill>
                  <a:srgbClr val="FFFFFF"/>
                </a:solidFill>
                <a:latin typeface="Montserrat"/>
                <a:ea typeface="Montserrat"/>
                <a:cs typeface="Montserrat"/>
                <a:sym typeface="Montserrat"/>
              </a:rPr>
              <a:t>emud</a:t>
            </a:r>
            <a:r>
              <a:rPr lang="en-US" sz="3188" spc="-31" u="none">
                <a:solidFill>
                  <a:srgbClr val="FFFFFF"/>
                </a:solidFill>
                <a:latin typeface="Montserrat"/>
                <a:ea typeface="Montserrat"/>
                <a:cs typeface="Montserrat"/>
                <a:sym typeface="Montserrat"/>
              </a:rPr>
              <a:t>a</a:t>
            </a:r>
            <a:r>
              <a:rPr lang="en-US" sz="3188" spc="-31">
                <a:solidFill>
                  <a:srgbClr val="FFFFFF"/>
                </a:solidFill>
                <a:latin typeface="Montserrat"/>
                <a:ea typeface="Montserrat"/>
                <a:cs typeface="Montserrat"/>
                <a:sym typeface="Montserrat"/>
              </a:rPr>
              <a:t>han dalam pemungutan PPN, atas jenis barang/jasa tertentu atau sektor usaha tertentu diterapkan tarif </a:t>
            </a:r>
            <a:r>
              <a:rPr lang="en-US" sz="3188" spc="-31" u="sng">
                <a:solidFill>
                  <a:srgbClr val="FFFFFF"/>
                </a:solidFill>
                <a:latin typeface="Montserrat"/>
                <a:ea typeface="Montserrat"/>
                <a:cs typeface="Montserrat"/>
                <a:sym typeface="Montserrat"/>
                <a:hlinkClick r:id="rId5" tooltip="https://klikpajak.id/blog/ppn-final-untuk-umkm/"/>
              </a:rPr>
              <a:t>PPN final</a:t>
            </a:r>
            <a:r>
              <a:rPr lang="en-US" sz="3188" spc="-31">
                <a:solidFill>
                  <a:srgbClr val="FFFFFF"/>
                </a:solidFill>
                <a:latin typeface="Montserrat"/>
                <a:ea typeface="Montserrat"/>
                <a:cs typeface="Montserrat"/>
                <a:sym typeface="Montserrat"/>
              </a:rPr>
              <a:t>, misalnya 1%, 2% atau 3% dari peredaran usaha, yang diatur dengan PMK. </a:t>
            </a:r>
          </a:p>
        </p:txBody>
      </p:sp>
      <p:grpSp>
        <p:nvGrpSpPr>
          <p:cNvPr name="Group 8" id="8"/>
          <p:cNvGrpSpPr/>
          <p:nvPr/>
        </p:nvGrpSpPr>
        <p:grpSpPr>
          <a:xfrm rot="0">
            <a:off x="-28575" y="9738092"/>
            <a:ext cx="13346091" cy="559758"/>
            <a:chOff x="0" y="0"/>
            <a:chExt cx="17794788" cy="746344"/>
          </a:xfrm>
        </p:grpSpPr>
        <p:sp>
          <p:nvSpPr>
            <p:cNvPr name="Freeform 9" id="9"/>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0" id="10"/>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1" id="11"/>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2" id="12"/>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6"/>
            <a:stretch>
              <a:fillRect l="-279857" t="-1027086" r="-304792" b="-2401329"/>
            </a:stretch>
          </a:blipFill>
        </p:spPr>
      </p:sp>
      <p:sp>
        <p:nvSpPr>
          <p:cNvPr name="TextBox 13" id="13"/>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7805" y="1232380"/>
            <a:ext cx="21343610" cy="9947934"/>
          </a:xfrm>
          <a:custGeom>
            <a:avLst/>
            <a:gdLst/>
            <a:ahLst/>
            <a:cxnLst/>
            <a:rect r="r" b="b" t="t" l="l"/>
            <a:pathLst>
              <a:path h="9947934" w="21343610">
                <a:moveTo>
                  <a:pt x="0" y="0"/>
                </a:moveTo>
                <a:lnTo>
                  <a:pt x="21343610" y="0"/>
                </a:lnTo>
                <a:lnTo>
                  <a:pt x="21343610" y="9947934"/>
                </a:lnTo>
                <a:lnTo>
                  <a:pt x="0" y="9947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4787778" y="6803916"/>
            <a:ext cx="5758085" cy="4908767"/>
          </a:xfrm>
          <a:custGeom>
            <a:avLst/>
            <a:gdLst/>
            <a:ahLst/>
            <a:cxnLst/>
            <a:rect r="r" b="b" t="t" l="l"/>
            <a:pathLst>
              <a:path h="4908767" w="5758085">
                <a:moveTo>
                  <a:pt x="0" y="0"/>
                </a:moveTo>
                <a:lnTo>
                  <a:pt x="5758085" y="0"/>
                </a:lnTo>
                <a:lnTo>
                  <a:pt x="5758085" y="4908767"/>
                </a:lnTo>
                <a:lnTo>
                  <a:pt x="0" y="4908767"/>
                </a:lnTo>
                <a:lnTo>
                  <a:pt x="0" y="0"/>
                </a:lnTo>
                <a:close/>
              </a:path>
            </a:pathLst>
          </a:custGeom>
          <a:blipFill>
            <a:blip r:embed="rId4">
              <a:extLst>
                <a:ext uri="{96DAC541-7B7A-43D3-8B79-37D633B846F1}">
                  <asvg:svgBlip xmlns:asvg="http://schemas.microsoft.com/office/drawing/2016/SVG/main" r:embed="rId5"/>
                </a:ext>
              </a:extLst>
            </a:blip>
            <a:stretch>
              <a:fillRect l="0" t="-216" r="0" b="-216"/>
            </a:stretch>
          </a:blipFill>
        </p:spPr>
      </p:sp>
      <p:sp>
        <p:nvSpPr>
          <p:cNvPr name="TextBox 4" id="4"/>
          <p:cNvSpPr txBox="true"/>
          <p:nvPr/>
        </p:nvSpPr>
        <p:spPr>
          <a:xfrm rot="0">
            <a:off x="2957924" y="-9525"/>
            <a:ext cx="12372152" cy="2159024"/>
          </a:xfrm>
          <a:prstGeom prst="rect">
            <a:avLst/>
          </a:prstGeom>
        </p:spPr>
        <p:txBody>
          <a:bodyPr anchor="t" rtlCol="false" tIns="0" lIns="0" bIns="0" rIns="0">
            <a:spAutoFit/>
          </a:bodyPr>
          <a:lstStyle/>
          <a:p>
            <a:pPr algn="ctr">
              <a:lnSpc>
                <a:spcPts val="5665"/>
              </a:lnSpc>
            </a:pPr>
            <a:r>
              <a:rPr lang="en-US" b="true" sz="4765" spc="-195">
                <a:solidFill>
                  <a:srgbClr val="000000"/>
                </a:solidFill>
                <a:latin typeface="Arimo Bold"/>
                <a:ea typeface="Arimo Bold"/>
                <a:cs typeface="Arimo Bold"/>
                <a:sym typeface="Arimo Bold"/>
              </a:rPr>
              <a:t>Undang-Undang yang Mengatur Pajak Pertambahan Nilai</a:t>
            </a:r>
          </a:p>
          <a:p>
            <a:pPr algn="ctr">
              <a:lnSpc>
                <a:spcPts val="5670"/>
              </a:lnSpc>
            </a:pPr>
          </a:p>
        </p:txBody>
      </p:sp>
      <p:sp>
        <p:nvSpPr>
          <p:cNvPr name="Freeform 5" id="5"/>
          <p:cNvSpPr/>
          <p:nvPr/>
        </p:nvSpPr>
        <p:spPr>
          <a:xfrm flipH="false" flipV="false" rot="0">
            <a:off x="1028700" y="3096488"/>
            <a:ext cx="811907" cy="811907"/>
          </a:xfrm>
          <a:custGeom>
            <a:avLst/>
            <a:gdLst/>
            <a:ahLst/>
            <a:cxnLst/>
            <a:rect r="r" b="b" t="t" l="l"/>
            <a:pathLst>
              <a:path h="811907" w="811907">
                <a:moveTo>
                  <a:pt x="0" y="0"/>
                </a:moveTo>
                <a:lnTo>
                  <a:pt x="811907" y="0"/>
                </a:lnTo>
                <a:lnTo>
                  <a:pt x="811907" y="811908"/>
                </a:lnTo>
                <a:lnTo>
                  <a:pt x="0" y="8119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992498" y="3154529"/>
            <a:ext cx="5651978" cy="1143620"/>
          </a:xfrm>
          <a:prstGeom prst="rect">
            <a:avLst/>
          </a:prstGeom>
        </p:spPr>
        <p:txBody>
          <a:bodyPr anchor="t" rtlCol="false" tIns="0" lIns="0" bIns="0" rIns="0">
            <a:spAutoFit/>
          </a:bodyPr>
          <a:lstStyle/>
          <a:p>
            <a:pPr algn="l">
              <a:lnSpc>
                <a:spcPts val="4491"/>
              </a:lnSpc>
            </a:pPr>
            <a:r>
              <a:rPr lang="en-US" b="true" sz="3871" spc="-115">
                <a:solidFill>
                  <a:srgbClr val="FFFFFF"/>
                </a:solidFill>
                <a:latin typeface="Arimo Bold"/>
                <a:ea typeface="Arimo Bold"/>
                <a:cs typeface="Arimo Bold"/>
                <a:sym typeface="Arimo Bold"/>
                <a:hlinkClick r:id="rId8" tooltip="https://klikpajak.id/wp-content/uploads/2024/05/UU-Nomor-8-Tahun-1983.pdf"/>
              </a:rPr>
              <a:t>Undang-Undang Nomor 8 Tahun 1983</a:t>
            </a:r>
          </a:p>
        </p:txBody>
      </p:sp>
      <p:sp>
        <p:nvSpPr>
          <p:cNvPr name="TextBox 7" id="7"/>
          <p:cNvSpPr txBox="true"/>
          <p:nvPr/>
        </p:nvSpPr>
        <p:spPr>
          <a:xfrm rot="0">
            <a:off x="1219719" y="3112704"/>
            <a:ext cx="429868" cy="712801"/>
          </a:xfrm>
          <a:prstGeom prst="rect">
            <a:avLst/>
          </a:prstGeom>
        </p:spPr>
        <p:txBody>
          <a:bodyPr anchor="t" rtlCol="false" tIns="0" lIns="0" bIns="0" rIns="0">
            <a:spAutoFit/>
          </a:bodyPr>
          <a:lstStyle/>
          <a:p>
            <a:pPr algn="ctr">
              <a:lnSpc>
                <a:spcPts val="5125"/>
              </a:lnSpc>
            </a:pPr>
            <a:r>
              <a:rPr lang="en-US" b="true" sz="3942" spc="38">
                <a:solidFill>
                  <a:srgbClr val="FFFFFF"/>
                </a:solidFill>
                <a:latin typeface="Arimo Bold"/>
                <a:ea typeface="Arimo Bold"/>
                <a:cs typeface="Arimo Bold"/>
                <a:sym typeface="Arimo Bold"/>
              </a:rPr>
              <a:t>1</a:t>
            </a:r>
          </a:p>
        </p:txBody>
      </p:sp>
      <p:sp>
        <p:nvSpPr>
          <p:cNvPr name="TextBox 8" id="8"/>
          <p:cNvSpPr txBox="true"/>
          <p:nvPr/>
        </p:nvSpPr>
        <p:spPr>
          <a:xfrm rot="0">
            <a:off x="1488544" y="1741574"/>
            <a:ext cx="13723441" cy="495538"/>
          </a:xfrm>
          <a:prstGeom prst="rect">
            <a:avLst/>
          </a:prstGeom>
        </p:spPr>
        <p:txBody>
          <a:bodyPr anchor="t" rtlCol="false" tIns="0" lIns="0" bIns="0" rIns="0">
            <a:spAutoFit/>
          </a:bodyPr>
          <a:lstStyle/>
          <a:p>
            <a:pPr algn="ctr">
              <a:lnSpc>
                <a:spcPts val="3868"/>
              </a:lnSpc>
              <a:spcBef>
                <a:spcPct val="0"/>
              </a:spcBef>
            </a:pPr>
            <a:r>
              <a:rPr lang="en-US" b="true" sz="2974" spc="28">
                <a:solidFill>
                  <a:srgbClr val="FFFFFF"/>
                </a:solidFill>
                <a:latin typeface="Arimo Bold"/>
                <a:ea typeface="Arimo Bold"/>
                <a:cs typeface="Arimo Bold"/>
                <a:sym typeface="Arimo Bold"/>
              </a:rPr>
              <a:t>Berikut adalah perubahan UU terkait Pajak Pertambahan Nilai di Indonesia:</a:t>
            </a:r>
          </a:p>
        </p:txBody>
      </p:sp>
      <p:sp>
        <p:nvSpPr>
          <p:cNvPr name="Freeform 9" id="9"/>
          <p:cNvSpPr/>
          <p:nvPr/>
        </p:nvSpPr>
        <p:spPr>
          <a:xfrm flipH="false" flipV="false" rot="0">
            <a:off x="9664715" y="3179379"/>
            <a:ext cx="811907" cy="811907"/>
          </a:xfrm>
          <a:custGeom>
            <a:avLst/>
            <a:gdLst/>
            <a:ahLst/>
            <a:cxnLst/>
            <a:rect r="r" b="b" t="t" l="l"/>
            <a:pathLst>
              <a:path h="811907" w="811907">
                <a:moveTo>
                  <a:pt x="0" y="0"/>
                </a:moveTo>
                <a:lnTo>
                  <a:pt x="811907" y="0"/>
                </a:lnTo>
                <a:lnTo>
                  <a:pt x="811907" y="811908"/>
                </a:lnTo>
                <a:lnTo>
                  <a:pt x="0" y="8119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9855734" y="3243655"/>
            <a:ext cx="429868" cy="664741"/>
          </a:xfrm>
          <a:prstGeom prst="rect">
            <a:avLst/>
          </a:prstGeom>
        </p:spPr>
        <p:txBody>
          <a:bodyPr anchor="t" rtlCol="false" tIns="0" lIns="0" bIns="0" rIns="0">
            <a:spAutoFit/>
          </a:bodyPr>
          <a:lstStyle/>
          <a:p>
            <a:pPr algn="ctr">
              <a:lnSpc>
                <a:spcPts val="5125"/>
              </a:lnSpc>
            </a:pPr>
            <a:r>
              <a:rPr lang="en-US" b="true" sz="3942" spc="38">
                <a:solidFill>
                  <a:srgbClr val="FFFFFF"/>
                </a:solidFill>
                <a:latin typeface="Arimo Bold"/>
                <a:ea typeface="Arimo Bold"/>
                <a:cs typeface="Arimo Bold"/>
                <a:sym typeface="Arimo Bold"/>
              </a:rPr>
              <a:t>2</a:t>
            </a:r>
          </a:p>
        </p:txBody>
      </p:sp>
      <p:sp>
        <p:nvSpPr>
          <p:cNvPr name="TextBox 11" id="11"/>
          <p:cNvSpPr txBox="true"/>
          <p:nvPr/>
        </p:nvSpPr>
        <p:spPr>
          <a:xfrm rot="0">
            <a:off x="10819522" y="3179379"/>
            <a:ext cx="5651978" cy="1143620"/>
          </a:xfrm>
          <a:prstGeom prst="rect">
            <a:avLst/>
          </a:prstGeom>
        </p:spPr>
        <p:txBody>
          <a:bodyPr anchor="t" rtlCol="false" tIns="0" lIns="0" bIns="0" rIns="0">
            <a:spAutoFit/>
          </a:bodyPr>
          <a:lstStyle/>
          <a:p>
            <a:pPr algn="l">
              <a:lnSpc>
                <a:spcPts val="4491"/>
              </a:lnSpc>
            </a:pPr>
            <a:r>
              <a:rPr lang="en-US" b="true" sz="3871" spc="-115">
                <a:solidFill>
                  <a:srgbClr val="FFFFFF"/>
                </a:solidFill>
                <a:latin typeface="Arimo Bold"/>
                <a:ea typeface="Arimo Bold"/>
                <a:cs typeface="Arimo Bold"/>
                <a:sym typeface="Arimo Bold"/>
                <a:hlinkClick r:id="rId9" tooltip="https://klikpajak.id/wp-content/uploads/2024/10/UU-Nomor-18-Tahun-2000.pdf"/>
              </a:rPr>
              <a:t>Undang-Undang Nomor 18 Tahun 2000</a:t>
            </a:r>
          </a:p>
        </p:txBody>
      </p:sp>
      <p:sp>
        <p:nvSpPr>
          <p:cNvPr name="Freeform 12" id="12"/>
          <p:cNvSpPr/>
          <p:nvPr/>
        </p:nvSpPr>
        <p:spPr>
          <a:xfrm flipH="false" flipV="false" rot="0">
            <a:off x="1028700" y="5800393"/>
            <a:ext cx="811907" cy="811907"/>
          </a:xfrm>
          <a:custGeom>
            <a:avLst/>
            <a:gdLst/>
            <a:ahLst/>
            <a:cxnLst/>
            <a:rect r="r" b="b" t="t" l="l"/>
            <a:pathLst>
              <a:path h="811907" w="811907">
                <a:moveTo>
                  <a:pt x="0" y="0"/>
                </a:moveTo>
                <a:lnTo>
                  <a:pt x="811907" y="0"/>
                </a:lnTo>
                <a:lnTo>
                  <a:pt x="811907" y="811908"/>
                </a:lnTo>
                <a:lnTo>
                  <a:pt x="0" y="8119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1219719" y="5840639"/>
            <a:ext cx="429868" cy="664741"/>
          </a:xfrm>
          <a:prstGeom prst="rect">
            <a:avLst/>
          </a:prstGeom>
        </p:spPr>
        <p:txBody>
          <a:bodyPr anchor="t" rtlCol="false" tIns="0" lIns="0" bIns="0" rIns="0">
            <a:spAutoFit/>
          </a:bodyPr>
          <a:lstStyle/>
          <a:p>
            <a:pPr algn="ctr">
              <a:lnSpc>
                <a:spcPts val="5125"/>
              </a:lnSpc>
            </a:pPr>
            <a:r>
              <a:rPr lang="en-US" b="true" sz="3942" spc="38">
                <a:solidFill>
                  <a:srgbClr val="FFFFFF"/>
                </a:solidFill>
                <a:latin typeface="Arimo Bold"/>
                <a:ea typeface="Arimo Bold"/>
                <a:cs typeface="Arimo Bold"/>
                <a:sym typeface="Arimo Bold"/>
              </a:rPr>
              <a:t>3</a:t>
            </a:r>
          </a:p>
        </p:txBody>
      </p:sp>
      <p:sp>
        <p:nvSpPr>
          <p:cNvPr name="TextBox 14" id="14"/>
          <p:cNvSpPr txBox="true"/>
          <p:nvPr/>
        </p:nvSpPr>
        <p:spPr>
          <a:xfrm rot="0">
            <a:off x="1992498" y="5800393"/>
            <a:ext cx="5651978" cy="1705595"/>
          </a:xfrm>
          <a:prstGeom prst="rect">
            <a:avLst/>
          </a:prstGeom>
        </p:spPr>
        <p:txBody>
          <a:bodyPr anchor="t" rtlCol="false" tIns="0" lIns="0" bIns="0" rIns="0">
            <a:spAutoFit/>
          </a:bodyPr>
          <a:lstStyle/>
          <a:p>
            <a:pPr algn="l">
              <a:lnSpc>
                <a:spcPts val="4491"/>
              </a:lnSpc>
            </a:pPr>
            <a:r>
              <a:rPr lang="en-US" b="true" sz="3871" spc="-112">
                <a:solidFill>
                  <a:srgbClr val="FFFFFF"/>
                </a:solidFill>
                <a:latin typeface="Arimo Bold"/>
                <a:ea typeface="Arimo Bold"/>
                <a:cs typeface="Arimo Bold"/>
                <a:sym typeface="Arimo Bold"/>
                <a:hlinkClick r:id="rId10" tooltip="https://klikpajak.id/wp-content/uploads/2021/11/UU-Nomor-42-Tahun-2009.pdf"/>
              </a:rPr>
              <a:t>Undang-Undang Nomor 42 Tahun 2009</a:t>
            </a:r>
          </a:p>
          <a:p>
            <a:pPr algn="l">
              <a:lnSpc>
                <a:spcPts val="4491"/>
              </a:lnSpc>
            </a:pPr>
          </a:p>
        </p:txBody>
      </p:sp>
      <p:sp>
        <p:nvSpPr>
          <p:cNvPr name="Freeform 15" id="15"/>
          <p:cNvSpPr/>
          <p:nvPr/>
        </p:nvSpPr>
        <p:spPr>
          <a:xfrm flipH="false" flipV="false" rot="0">
            <a:off x="9664715" y="5992009"/>
            <a:ext cx="811907" cy="811907"/>
          </a:xfrm>
          <a:custGeom>
            <a:avLst/>
            <a:gdLst/>
            <a:ahLst/>
            <a:cxnLst/>
            <a:rect r="r" b="b" t="t" l="l"/>
            <a:pathLst>
              <a:path h="811907" w="811907">
                <a:moveTo>
                  <a:pt x="0" y="0"/>
                </a:moveTo>
                <a:lnTo>
                  <a:pt x="811907" y="0"/>
                </a:lnTo>
                <a:lnTo>
                  <a:pt x="811907" y="811907"/>
                </a:lnTo>
                <a:lnTo>
                  <a:pt x="0" y="8119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5176525" y="8096680"/>
            <a:ext cx="811907" cy="811907"/>
          </a:xfrm>
          <a:custGeom>
            <a:avLst/>
            <a:gdLst/>
            <a:ahLst/>
            <a:cxnLst/>
            <a:rect r="r" b="b" t="t" l="l"/>
            <a:pathLst>
              <a:path h="811907" w="811907">
                <a:moveTo>
                  <a:pt x="0" y="0"/>
                </a:moveTo>
                <a:lnTo>
                  <a:pt x="811907" y="0"/>
                </a:lnTo>
                <a:lnTo>
                  <a:pt x="811907" y="811907"/>
                </a:lnTo>
                <a:lnTo>
                  <a:pt x="0" y="8119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9855734" y="5988450"/>
            <a:ext cx="429868" cy="664741"/>
          </a:xfrm>
          <a:prstGeom prst="rect">
            <a:avLst/>
          </a:prstGeom>
        </p:spPr>
        <p:txBody>
          <a:bodyPr anchor="t" rtlCol="false" tIns="0" lIns="0" bIns="0" rIns="0">
            <a:spAutoFit/>
          </a:bodyPr>
          <a:lstStyle/>
          <a:p>
            <a:pPr algn="ctr">
              <a:lnSpc>
                <a:spcPts val="5125"/>
              </a:lnSpc>
            </a:pPr>
            <a:r>
              <a:rPr lang="en-US" b="true" sz="3942" spc="38">
                <a:solidFill>
                  <a:srgbClr val="FFFFFF"/>
                </a:solidFill>
                <a:latin typeface="Arimo Bold"/>
                <a:ea typeface="Arimo Bold"/>
                <a:cs typeface="Arimo Bold"/>
                <a:sym typeface="Arimo Bold"/>
              </a:rPr>
              <a:t>4</a:t>
            </a:r>
          </a:p>
        </p:txBody>
      </p:sp>
      <p:sp>
        <p:nvSpPr>
          <p:cNvPr name="TextBox 18" id="18"/>
          <p:cNvSpPr txBox="true"/>
          <p:nvPr/>
        </p:nvSpPr>
        <p:spPr>
          <a:xfrm rot="0">
            <a:off x="5367544" y="8136925"/>
            <a:ext cx="429868" cy="664741"/>
          </a:xfrm>
          <a:prstGeom prst="rect">
            <a:avLst/>
          </a:prstGeom>
        </p:spPr>
        <p:txBody>
          <a:bodyPr anchor="t" rtlCol="false" tIns="0" lIns="0" bIns="0" rIns="0">
            <a:spAutoFit/>
          </a:bodyPr>
          <a:lstStyle/>
          <a:p>
            <a:pPr algn="ctr">
              <a:lnSpc>
                <a:spcPts val="5125"/>
              </a:lnSpc>
            </a:pPr>
            <a:r>
              <a:rPr lang="en-US" b="true" sz="3942" spc="38">
                <a:solidFill>
                  <a:srgbClr val="FFFFFF"/>
                </a:solidFill>
                <a:latin typeface="Arimo Bold"/>
                <a:ea typeface="Arimo Bold"/>
                <a:cs typeface="Arimo Bold"/>
                <a:sym typeface="Arimo Bold"/>
              </a:rPr>
              <a:t>5</a:t>
            </a:r>
          </a:p>
        </p:txBody>
      </p:sp>
      <p:sp>
        <p:nvSpPr>
          <p:cNvPr name="TextBox 19" id="19"/>
          <p:cNvSpPr txBox="true"/>
          <p:nvPr/>
        </p:nvSpPr>
        <p:spPr>
          <a:xfrm rot="0">
            <a:off x="6318011" y="8096680"/>
            <a:ext cx="5651978" cy="2267570"/>
          </a:xfrm>
          <a:prstGeom prst="rect">
            <a:avLst/>
          </a:prstGeom>
        </p:spPr>
        <p:txBody>
          <a:bodyPr anchor="t" rtlCol="false" tIns="0" lIns="0" bIns="0" rIns="0">
            <a:spAutoFit/>
          </a:bodyPr>
          <a:lstStyle/>
          <a:p>
            <a:pPr algn="l">
              <a:lnSpc>
                <a:spcPts val="4491"/>
              </a:lnSpc>
            </a:pPr>
            <a:r>
              <a:rPr lang="en-US" b="true" sz="3871" spc="-112">
                <a:solidFill>
                  <a:srgbClr val="FFFFFF"/>
                </a:solidFill>
                <a:latin typeface="Arimo Bold"/>
                <a:ea typeface="Arimo Bold"/>
                <a:cs typeface="Arimo Bold"/>
                <a:sym typeface="Arimo Bold"/>
                <a:hlinkClick r:id="rId11" tooltip="https://klikpajak.id/wp-content/uploads/2021/11/UU-Nomor-42-Tahun-2009.pdf"/>
              </a:rPr>
              <a:t>Terbaru dalam </a:t>
            </a:r>
            <a:r>
              <a:rPr lang="en-US" b="true" sz="3871" spc="-112">
                <a:solidFill>
                  <a:srgbClr val="FFFFFF"/>
                </a:solidFill>
                <a:latin typeface="Arimo Bold"/>
                <a:ea typeface="Arimo Bold"/>
                <a:cs typeface="Arimo Bold"/>
                <a:sym typeface="Arimo Bold"/>
                <a:hlinkClick r:id="rId12" tooltip="https://klikpajak.id/wp-content/uploads/2021/04/UU-Nomor-7-Tahun-2021-2.pdf"/>
              </a:rPr>
              <a:t>Undang-Undang Nomor 7 Tahun 2021</a:t>
            </a:r>
          </a:p>
          <a:p>
            <a:pPr algn="l">
              <a:lnSpc>
                <a:spcPts val="4491"/>
              </a:lnSpc>
            </a:pPr>
          </a:p>
        </p:txBody>
      </p:sp>
      <p:sp>
        <p:nvSpPr>
          <p:cNvPr name="TextBox 20" id="20"/>
          <p:cNvSpPr txBox="true"/>
          <p:nvPr/>
        </p:nvSpPr>
        <p:spPr>
          <a:xfrm rot="0">
            <a:off x="10819522" y="5800393"/>
            <a:ext cx="5651978" cy="1705595"/>
          </a:xfrm>
          <a:prstGeom prst="rect">
            <a:avLst/>
          </a:prstGeom>
        </p:spPr>
        <p:txBody>
          <a:bodyPr anchor="t" rtlCol="false" tIns="0" lIns="0" bIns="0" rIns="0">
            <a:spAutoFit/>
          </a:bodyPr>
          <a:lstStyle/>
          <a:p>
            <a:pPr algn="l">
              <a:lnSpc>
                <a:spcPts val="4491"/>
              </a:lnSpc>
            </a:pPr>
            <a:r>
              <a:rPr lang="en-US" b="true" sz="3871" spc="-112">
                <a:solidFill>
                  <a:srgbClr val="FFFFFF"/>
                </a:solidFill>
                <a:latin typeface="Arimo Bold"/>
                <a:ea typeface="Arimo Bold"/>
                <a:cs typeface="Arimo Bold"/>
                <a:sym typeface="Arimo Bold"/>
                <a:hlinkClick r:id="rId13" tooltip="https://klikpajak.id/wp-content/uploads/2024/09/UU_Nomor_11_Tahun_2020.pdf"/>
              </a:rPr>
              <a:t>Undang-Undang Nomor 11 Tahun 2020</a:t>
            </a:r>
          </a:p>
          <a:p>
            <a:pPr algn="l">
              <a:lnSpc>
                <a:spcPts val="4491"/>
              </a:lnSpc>
            </a:pPr>
          </a:p>
        </p:txBody>
      </p:sp>
      <p:grpSp>
        <p:nvGrpSpPr>
          <p:cNvPr name="Group 21" id="21"/>
          <p:cNvGrpSpPr/>
          <p:nvPr/>
        </p:nvGrpSpPr>
        <p:grpSpPr>
          <a:xfrm rot="0">
            <a:off x="-28575" y="9738092"/>
            <a:ext cx="13346091" cy="559758"/>
            <a:chOff x="0" y="0"/>
            <a:chExt cx="17794788" cy="746344"/>
          </a:xfrm>
        </p:grpSpPr>
        <p:sp>
          <p:nvSpPr>
            <p:cNvPr name="Freeform 22" id="22"/>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23" id="23"/>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24" id="24"/>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25" id="25"/>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4"/>
            <a:stretch>
              <a:fillRect l="-279857" t="-1027086" r="-304792" b="-2401329"/>
            </a:stretch>
          </a:blipFill>
        </p:spPr>
      </p:sp>
      <p:sp>
        <p:nvSpPr>
          <p:cNvPr name="TextBox 26" id="26"/>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145006" y="-818878"/>
            <a:ext cx="4334493" cy="3695155"/>
          </a:xfrm>
          <a:custGeom>
            <a:avLst/>
            <a:gdLst/>
            <a:ahLst/>
            <a:cxnLst/>
            <a:rect r="r" b="b" t="t" l="l"/>
            <a:pathLst>
              <a:path h="3695155" w="4334493">
                <a:moveTo>
                  <a:pt x="0" y="0"/>
                </a:moveTo>
                <a:lnTo>
                  <a:pt x="4334493" y="0"/>
                </a:lnTo>
                <a:lnTo>
                  <a:pt x="4334493" y="3695155"/>
                </a:lnTo>
                <a:lnTo>
                  <a:pt x="0" y="3695155"/>
                </a:lnTo>
                <a:lnTo>
                  <a:pt x="0" y="0"/>
                </a:lnTo>
                <a:close/>
              </a:path>
            </a:pathLst>
          </a:custGeom>
          <a:blipFill>
            <a:blip r:embed="rId2">
              <a:extLst>
                <a:ext uri="{96DAC541-7B7A-43D3-8B79-37D633B846F1}">
                  <asvg:svgBlip xmlns:asvg="http://schemas.microsoft.com/office/drawing/2016/SVG/main" r:embed="rId3"/>
                </a:ext>
              </a:extLst>
            </a:blip>
            <a:stretch>
              <a:fillRect l="0" t="-162" r="0" b="-162"/>
            </a:stretch>
          </a:blipFill>
        </p:spPr>
      </p:sp>
      <p:sp>
        <p:nvSpPr>
          <p:cNvPr name="Freeform 3" id="3"/>
          <p:cNvSpPr/>
          <p:nvPr/>
        </p:nvSpPr>
        <p:spPr>
          <a:xfrm flipH="false" flipV="false" rot="0">
            <a:off x="2026581" y="5166159"/>
            <a:ext cx="673456" cy="673456"/>
          </a:xfrm>
          <a:custGeom>
            <a:avLst/>
            <a:gdLst/>
            <a:ahLst/>
            <a:cxnLst/>
            <a:rect r="r" b="b" t="t" l="l"/>
            <a:pathLst>
              <a:path h="673456" w="673456">
                <a:moveTo>
                  <a:pt x="0" y="0"/>
                </a:moveTo>
                <a:lnTo>
                  <a:pt x="673456" y="0"/>
                </a:lnTo>
                <a:lnTo>
                  <a:pt x="673456" y="673456"/>
                </a:lnTo>
                <a:lnTo>
                  <a:pt x="0" y="6734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210524" y="5166159"/>
            <a:ext cx="673456" cy="673456"/>
          </a:xfrm>
          <a:custGeom>
            <a:avLst/>
            <a:gdLst/>
            <a:ahLst/>
            <a:cxnLst/>
            <a:rect r="r" b="b" t="t" l="l"/>
            <a:pathLst>
              <a:path h="673456" w="673456">
                <a:moveTo>
                  <a:pt x="0" y="0"/>
                </a:moveTo>
                <a:lnTo>
                  <a:pt x="673456" y="0"/>
                </a:lnTo>
                <a:lnTo>
                  <a:pt x="673456" y="673456"/>
                </a:lnTo>
                <a:lnTo>
                  <a:pt x="0" y="6734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627990" y="1282388"/>
            <a:ext cx="17032020" cy="8440997"/>
            <a:chOff x="0" y="0"/>
            <a:chExt cx="4485799" cy="2223143"/>
          </a:xfrm>
        </p:grpSpPr>
        <p:sp>
          <p:nvSpPr>
            <p:cNvPr name="Freeform 6" id="6"/>
            <p:cNvSpPr/>
            <p:nvPr/>
          </p:nvSpPr>
          <p:spPr>
            <a:xfrm flipH="false" flipV="false" rot="0">
              <a:off x="0" y="0"/>
              <a:ext cx="4485799" cy="2223143"/>
            </a:xfrm>
            <a:custGeom>
              <a:avLst/>
              <a:gdLst/>
              <a:ahLst/>
              <a:cxnLst/>
              <a:rect r="r" b="b" t="t" l="l"/>
              <a:pathLst>
                <a:path h="2223143" w="4485799">
                  <a:moveTo>
                    <a:pt x="23182" y="0"/>
                  </a:moveTo>
                  <a:lnTo>
                    <a:pt x="4462618" y="0"/>
                  </a:lnTo>
                  <a:cubicBezTo>
                    <a:pt x="4475421" y="0"/>
                    <a:pt x="4485799" y="10379"/>
                    <a:pt x="4485799" y="23182"/>
                  </a:cubicBezTo>
                  <a:lnTo>
                    <a:pt x="4485799" y="2199961"/>
                  </a:lnTo>
                  <a:cubicBezTo>
                    <a:pt x="4485799" y="2212764"/>
                    <a:pt x="4475421" y="2223143"/>
                    <a:pt x="4462618" y="2223143"/>
                  </a:cubicBezTo>
                  <a:lnTo>
                    <a:pt x="23182" y="2223143"/>
                  </a:lnTo>
                  <a:cubicBezTo>
                    <a:pt x="10379" y="2223143"/>
                    <a:pt x="0" y="2212764"/>
                    <a:pt x="0" y="2199961"/>
                  </a:cubicBezTo>
                  <a:lnTo>
                    <a:pt x="0" y="23182"/>
                  </a:lnTo>
                  <a:cubicBezTo>
                    <a:pt x="0" y="10379"/>
                    <a:pt x="10379" y="0"/>
                    <a:pt x="23182" y="0"/>
                  </a:cubicBezTo>
                  <a:close/>
                </a:path>
              </a:pathLst>
            </a:custGeom>
            <a:solidFill>
              <a:srgbClr val="253D80"/>
            </a:solidFill>
          </p:spPr>
        </p:sp>
        <p:sp>
          <p:nvSpPr>
            <p:cNvPr name="TextBox 7" id="7"/>
            <p:cNvSpPr txBox="true"/>
            <p:nvPr/>
          </p:nvSpPr>
          <p:spPr>
            <a:xfrm>
              <a:off x="0" y="-28575"/>
              <a:ext cx="4485799" cy="2251718"/>
            </a:xfrm>
            <a:prstGeom prst="rect">
              <a:avLst/>
            </a:prstGeom>
          </p:spPr>
          <p:txBody>
            <a:bodyPr anchor="ctr" rtlCol="false" tIns="50800" lIns="50800" bIns="50800" rIns="50800"/>
            <a:lstStyle/>
            <a:p>
              <a:pPr algn="ctr">
                <a:lnSpc>
                  <a:spcPts val="3088"/>
                </a:lnSpc>
              </a:pPr>
            </a:p>
          </p:txBody>
        </p:sp>
      </p:grpSp>
      <p:sp>
        <p:nvSpPr>
          <p:cNvPr name="TextBox 8" id="8"/>
          <p:cNvSpPr txBox="true"/>
          <p:nvPr/>
        </p:nvSpPr>
        <p:spPr>
          <a:xfrm rot="0">
            <a:off x="2270721" y="-14067"/>
            <a:ext cx="11810385" cy="2066485"/>
          </a:xfrm>
          <a:prstGeom prst="rect">
            <a:avLst/>
          </a:prstGeom>
        </p:spPr>
        <p:txBody>
          <a:bodyPr anchor="t" rtlCol="false" tIns="0" lIns="0" bIns="0" rIns="0">
            <a:spAutoFit/>
          </a:bodyPr>
          <a:lstStyle/>
          <a:p>
            <a:pPr algn="ctr">
              <a:lnSpc>
                <a:spcPts val="8092"/>
              </a:lnSpc>
            </a:pPr>
            <a:r>
              <a:rPr lang="en-US" b="true" sz="6806" spc="-279">
                <a:solidFill>
                  <a:srgbClr val="000000"/>
                </a:solidFill>
                <a:latin typeface="Arimo Bold"/>
                <a:ea typeface="Arimo Bold"/>
                <a:cs typeface="Arimo Bold"/>
                <a:sym typeface="Arimo Bold"/>
              </a:rPr>
              <a:t>Fungsi PPN</a:t>
            </a:r>
          </a:p>
          <a:p>
            <a:pPr algn="l">
              <a:lnSpc>
                <a:spcPts val="8098"/>
              </a:lnSpc>
            </a:pPr>
          </a:p>
        </p:txBody>
      </p:sp>
      <p:sp>
        <p:nvSpPr>
          <p:cNvPr name="TextBox 9" id="9"/>
          <p:cNvSpPr txBox="true"/>
          <p:nvPr/>
        </p:nvSpPr>
        <p:spPr>
          <a:xfrm rot="0">
            <a:off x="2700037" y="2699808"/>
            <a:ext cx="13319787" cy="1024183"/>
          </a:xfrm>
          <a:prstGeom prst="rect">
            <a:avLst/>
          </a:prstGeom>
        </p:spPr>
        <p:txBody>
          <a:bodyPr anchor="t" rtlCol="false" tIns="0" lIns="0" bIns="0" rIns="0">
            <a:spAutoFit/>
          </a:bodyPr>
          <a:lstStyle/>
          <a:p>
            <a:pPr algn="l">
              <a:lnSpc>
                <a:spcPts val="3656"/>
              </a:lnSpc>
            </a:pPr>
            <a:r>
              <a:rPr lang="en-US" sz="3730" spc="-108" b="true">
                <a:solidFill>
                  <a:srgbClr val="FFFFFF"/>
                </a:solidFill>
                <a:latin typeface="Arimo Bold"/>
                <a:ea typeface="Arimo Bold"/>
                <a:cs typeface="Arimo Bold"/>
                <a:sym typeface="Arimo Bold"/>
              </a:rPr>
              <a:t>Sebagai perhitungan kekurangan pajak atau kelebihan pajak</a:t>
            </a:r>
          </a:p>
          <a:p>
            <a:pPr algn="l">
              <a:lnSpc>
                <a:spcPts val="4049"/>
              </a:lnSpc>
            </a:pPr>
          </a:p>
        </p:txBody>
      </p:sp>
      <p:sp>
        <p:nvSpPr>
          <p:cNvPr name="Freeform 10" id="10"/>
          <p:cNvSpPr/>
          <p:nvPr/>
        </p:nvSpPr>
        <p:spPr>
          <a:xfrm flipH="false" flipV="false" rot="0">
            <a:off x="1425701" y="2419266"/>
            <a:ext cx="1010184" cy="1010184"/>
          </a:xfrm>
          <a:custGeom>
            <a:avLst/>
            <a:gdLst/>
            <a:ahLst/>
            <a:cxnLst/>
            <a:rect r="r" b="b" t="t" l="l"/>
            <a:pathLst>
              <a:path h="1010184" w="1010184">
                <a:moveTo>
                  <a:pt x="0" y="0"/>
                </a:moveTo>
                <a:lnTo>
                  <a:pt x="1010184" y="0"/>
                </a:lnTo>
                <a:lnTo>
                  <a:pt x="1010184" y="1010184"/>
                </a:lnTo>
                <a:lnTo>
                  <a:pt x="0" y="1010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689853" y="2450320"/>
            <a:ext cx="481880" cy="737767"/>
          </a:xfrm>
          <a:prstGeom prst="rect">
            <a:avLst/>
          </a:prstGeom>
        </p:spPr>
        <p:txBody>
          <a:bodyPr anchor="t" rtlCol="false" tIns="0" lIns="0" bIns="0" rIns="0">
            <a:spAutoFit/>
          </a:bodyPr>
          <a:lstStyle/>
          <a:p>
            <a:pPr algn="ctr">
              <a:lnSpc>
                <a:spcPts val="5744"/>
              </a:lnSpc>
            </a:pPr>
            <a:r>
              <a:rPr lang="en-US" b="true" sz="4418" spc="43">
                <a:solidFill>
                  <a:srgbClr val="000000"/>
                </a:solidFill>
                <a:latin typeface="Arimo Bold"/>
                <a:ea typeface="Arimo Bold"/>
                <a:cs typeface="Arimo Bold"/>
                <a:sym typeface="Arimo Bold"/>
              </a:rPr>
              <a:t>1</a:t>
            </a:r>
          </a:p>
        </p:txBody>
      </p:sp>
      <p:sp>
        <p:nvSpPr>
          <p:cNvPr name="TextBox 12" id="12"/>
          <p:cNvSpPr txBox="true"/>
          <p:nvPr/>
        </p:nvSpPr>
        <p:spPr>
          <a:xfrm rot="0">
            <a:off x="2700037" y="1421071"/>
            <a:ext cx="11976240" cy="1095924"/>
          </a:xfrm>
          <a:prstGeom prst="rect">
            <a:avLst/>
          </a:prstGeom>
        </p:spPr>
        <p:txBody>
          <a:bodyPr anchor="t" rtlCol="false" tIns="0" lIns="0" bIns="0" rIns="0">
            <a:spAutoFit/>
          </a:bodyPr>
          <a:lstStyle/>
          <a:p>
            <a:pPr algn="ctr">
              <a:lnSpc>
                <a:spcPts val="4342"/>
              </a:lnSpc>
            </a:pPr>
            <a:r>
              <a:rPr lang="en-US" b="true" sz="3340" spc="30">
                <a:solidFill>
                  <a:srgbClr val="FFFFFF"/>
                </a:solidFill>
                <a:latin typeface="Arimo Bold"/>
                <a:ea typeface="Arimo Bold"/>
                <a:cs typeface="Arimo Bold"/>
                <a:sym typeface="Arimo Bold"/>
              </a:rPr>
              <a:t>Berikut adalah beberapa dari fungsi PPN:</a:t>
            </a:r>
          </a:p>
          <a:p>
            <a:pPr algn="ctr">
              <a:lnSpc>
                <a:spcPts val="4342"/>
              </a:lnSpc>
              <a:spcBef>
                <a:spcPct val="0"/>
              </a:spcBef>
            </a:pPr>
          </a:p>
        </p:txBody>
      </p:sp>
      <p:sp>
        <p:nvSpPr>
          <p:cNvPr name="Freeform 13" id="13"/>
          <p:cNvSpPr/>
          <p:nvPr/>
        </p:nvSpPr>
        <p:spPr>
          <a:xfrm flipH="false" flipV="false" rot="0">
            <a:off x="1425701" y="3800925"/>
            <a:ext cx="1010184" cy="1010184"/>
          </a:xfrm>
          <a:custGeom>
            <a:avLst/>
            <a:gdLst/>
            <a:ahLst/>
            <a:cxnLst/>
            <a:rect r="r" b="b" t="t" l="l"/>
            <a:pathLst>
              <a:path h="1010184" w="1010184">
                <a:moveTo>
                  <a:pt x="0" y="0"/>
                </a:moveTo>
                <a:lnTo>
                  <a:pt x="1010184" y="0"/>
                </a:lnTo>
                <a:lnTo>
                  <a:pt x="1010184" y="1010184"/>
                </a:lnTo>
                <a:lnTo>
                  <a:pt x="0" y="1010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25701" y="5182584"/>
            <a:ext cx="1010184" cy="1010184"/>
          </a:xfrm>
          <a:custGeom>
            <a:avLst/>
            <a:gdLst/>
            <a:ahLst/>
            <a:cxnLst/>
            <a:rect r="r" b="b" t="t" l="l"/>
            <a:pathLst>
              <a:path h="1010184" w="1010184">
                <a:moveTo>
                  <a:pt x="0" y="0"/>
                </a:moveTo>
                <a:lnTo>
                  <a:pt x="1010184" y="0"/>
                </a:lnTo>
                <a:lnTo>
                  <a:pt x="1010184" y="1010184"/>
                </a:lnTo>
                <a:lnTo>
                  <a:pt x="0" y="1010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425701" y="6659493"/>
            <a:ext cx="1010184" cy="1010184"/>
          </a:xfrm>
          <a:custGeom>
            <a:avLst/>
            <a:gdLst/>
            <a:ahLst/>
            <a:cxnLst/>
            <a:rect r="r" b="b" t="t" l="l"/>
            <a:pathLst>
              <a:path h="1010184" w="1010184">
                <a:moveTo>
                  <a:pt x="0" y="0"/>
                </a:moveTo>
                <a:lnTo>
                  <a:pt x="1010184" y="0"/>
                </a:lnTo>
                <a:lnTo>
                  <a:pt x="1010184" y="1010184"/>
                </a:lnTo>
                <a:lnTo>
                  <a:pt x="0" y="1010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425701" y="8136402"/>
            <a:ext cx="1010184" cy="1010184"/>
          </a:xfrm>
          <a:custGeom>
            <a:avLst/>
            <a:gdLst/>
            <a:ahLst/>
            <a:cxnLst/>
            <a:rect r="r" b="b" t="t" l="l"/>
            <a:pathLst>
              <a:path h="1010184" w="1010184">
                <a:moveTo>
                  <a:pt x="0" y="0"/>
                </a:moveTo>
                <a:lnTo>
                  <a:pt x="1010184" y="0"/>
                </a:lnTo>
                <a:lnTo>
                  <a:pt x="1010184" y="1010184"/>
                </a:lnTo>
                <a:lnTo>
                  <a:pt x="0" y="1010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7" id="17"/>
          <p:cNvSpPr txBox="true"/>
          <p:nvPr/>
        </p:nvSpPr>
        <p:spPr>
          <a:xfrm rot="0">
            <a:off x="1689853" y="3895584"/>
            <a:ext cx="481880" cy="737767"/>
          </a:xfrm>
          <a:prstGeom prst="rect">
            <a:avLst/>
          </a:prstGeom>
        </p:spPr>
        <p:txBody>
          <a:bodyPr anchor="t" rtlCol="false" tIns="0" lIns="0" bIns="0" rIns="0">
            <a:spAutoFit/>
          </a:bodyPr>
          <a:lstStyle/>
          <a:p>
            <a:pPr algn="ctr">
              <a:lnSpc>
                <a:spcPts val="5744"/>
              </a:lnSpc>
            </a:pPr>
            <a:r>
              <a:rPr lang="en-US" b="true" sz="4418" spc="43">
                <a:solidFill>
                  <a:srgbClr val="000000"/>
                </a:solidFill>
                <a:latin typeface="Arimo Bold"/>
                <a:ea typeface="Arimo Bold"/>
                <a:cs typeface="Arimo Bold"/>
                <a:sym typeface="Arimo Bold"/>
              </a:rPr>
              <a:t>2</a:t>
            </a:r>
          </a:p>
        </p:txBody>
      </p:sp>
      <p:sp>
        <p:nvSpPr>
          <p:cNvPr name="TextBox 18" id="18"/>
          <p:cNvSpPr txBox="true"/>
          <p:nvPr/>
        </p:nvSpPr>
        <p:spPr>
          <a:xfrm rot="0">
            <a:off x="1689853" y="5333081"/>
            <a:ext cx="481880" cy="737767"/>
          </a:xfrm>
          <a:prstGeom prst="rect">
            <a:avLst/>
          </a:prstGeom>
        </p:spPr>
        <p:txBody>
          <a:bodyPr anchor="t" rtlCol="false" tIns="0" lIns="0" bIns="0" rIns="0">
            <a:spAutoFit/>
          </a:bodyPr>
          <a:lstStyle/>
          <a:p>
            <a:pPr algn="ctr">
              <a:lnSpc>
                <a:spcPts val="5744"/>
              </a:lnSpc>
            </a:pPr>
            <a:r>
              <a:rPr lang="en-US" b="true" sz="4418" spc="43">
                <a:solidFill>
                  <a:srgbClr val="000000"/>
                </a:solidFill>
                <a:latin typeface="Arimo Bold"/>
                <a:ea typeface="Arimo Bold"/>
                <a:cs typeface="Arimo Bold"/>
                <a:sym typeface="Arimo Bold"/>
              </a:rPr>
              <a:t>3</a:t>
            </a:r>
          </a:p>
        </p:txBody>
      </p:sp>
      <p:sp>
        <p:nvSpPr>
          <p:cNvPr name="TextBox 19" id="19"/>
          <p:cNvSpPr txBox="true"/>
          <p:nvPr/>
        </p:nvSpPr>
        <p:spPr>
          <a:xfrm rot="0">
            <a:off x="1689853" y="6762365"/>
            <a:ext cx="481880" cy="737767"/>
          </a:xfrm>
          <a:prstGeom prst="rect">
            <a:avLst/>
          </a:prstGeom>
        </p:spPr>
        <p:txBody>
          <a:bodyPr anchor="t" rtlCol="false" tIns="0" lIns="0" bIns="0" rIns="0">
            <a:spAutoFit/>
          </a:bodyPr>
          <a:lstStyle/>
          <a:p>
            <a:pPr algn="ctr">
              <a:lnSpc>
                <a:spcPts val="5744"/>
              </a:lnSpc>
            </a:pPr>
            <a:r>
              <a:rPr lang="en-US" b="true" sz="4418" spc="43">
                <a:solidFill>
                  <a:srgbClr val="000000"/>
                </a:solidFill>
                <a:latin typeface="Arimo Bold"/>
                <a:ea typeface="Arimo Bold"/>
                <a:cs typeface="Arimo Bold"/>
                <a:sym typeface="Arimo Bold"/>
              </a:rPr>
              <a:t>4</a:t>
            </a:r>
          </a:p>
        </p:txBody>
      </p:sp>
      <p:sp>
        <p:nvSpPr>
          <p:cNvPr name="TextBox 20" id="20"/>
          <p:cNvSpPr txBox="true"/>
          <p:nvPr/>
        </p:nvSpPr>
        <p:spPr>
          <a:xfrm rot="0">
            <a:off x="1689853" y="8212602"/>
            <a:ext cx="481880" cy="737767"/>
          </a:xfrm>
          <a:prstGeom prst="rect">
            <a:avLst/>
          </a:prstGeom>
        </p:spPr>
        <p:txBody>
          <a:bodyPr anchor="t" rtlCol="false" tIns="0" lIns="0" bIns="0" rIns="0">
            <a:spAutoFit/>
          </a:bodyPr>
          <a:lstStyle/>
          <a:p>
            <a:pPr algn="ctr">
              <a:lnSpc>
                <a:spcPts val="5744"/>
              </a:lnSpc>
            </a:pPr>
            <a:r>
              <a:rPr lang="en-US" b="true" sz="4418" spc="43">
                <a:solidFill>
                  <a:srgbClr val="000000"/>
                </a:solidFill>
                <a:latin typeface="Arimo Bold"/>
                <a:ea typeface="Arimo Bold"/>
                <a:cs typeface="Arimo Bold"/>
                <a:sym typeface="Arimo Bold"/>
              </a:rPr>
              <a:t>5</a:t>
            </a:r>
          </a:p>
        </p:txBody>
      </p:sp>
      <p:sp>
        <p:nvSpPr>
          <p:cNvPr name="TextBox 21" id="21"/>
          <p:cNvSpPr txBox="true"/>
          <p:nvPr/>
        </p:nvSpPr>
        <p:spPr>
          <a:xfrm rot="0">
            <a:off x="2700037" y="4009884"/>
            <a:ext cx="13319787" cy="1024183"/>
          </a:xfrm>
          <a:prstGeom prst="rect">
            <a:avLst/>
          </a:prstGeom>
        </p:spPr>
        <p:txBody>
          <a:bodyPr anchor="t" rtlCol="false" tIns="0" lIns="0" bIns="0" rIns="0">
            <a:spAutoFit/>
          </a:bodyPr>
          <a:lstStyle/>
          <a:p>
            <a:pPr algn="l">
              <a:lnSpc>
                <a:spcPts val="3656"/>
              </a:lnSpc>
            </a:pPr>
            <a:r>
              <a:rPr lang="en-US" sz="3730" spc="-108" b="true">
                <a:solidFill>
                  <a:srgbClr val="FFFFFF"/>
                </a:solidFill>
                <a:latin typeface="Arimo Bold"/>
                <a:ea typeface="Arimo Bold"/>
                <a:cs typeface="Arimo Bold"/>
                <a:sym typeface="Arimo Bold"/>
              </a:rPr>
              <a:t>Fungsi PPN sebagai fungsi anggaran</a:t>
            </a:r>
          </a:p>
          <a:p>
            <a:pPr algn="l">
              <a:lnSpc>
                <a:spcPts val="4049"/>
              </a:lnSpc>
            </a:pPr>
          </a:p>
        </p:txBody>
      </p:sp>
      <p:sp>
        <p:nvSpPr>
          <p:cNvPr name="TextBox 22" id="22"/>
          <p:cNvSpPr txBox="true"/>
          <p:nvPr/>
        </p:nvSpPr>
        <p:spPr>
          <a:xfrm rot="0">
            <a:off x="2700037" y="5466431"/>
            <a:ext cx="13319787" cy="553472"/>
          </a:xfrm>
          <a:prstGeom prst="rect">
            <a:avLst/>
          </a:prstGeom>
        </p:spPr>
        <p:txBody>
          <a:bodyPr anchor="t" rtlCol="false" tIns="0" lIns="0" bIns="0" rIns="0">
            <a:spAutoFit/>
          </a:bodyPr>
          <a:lstStyle/>
          <a:p>
            <a:pPr algn="l">
              <a:lnSpc>
                <a:spcPts val="4049"/>
              </a:lnSpc>
            </a:pPr>
            <a:r>
              <a:rPr lang="en-US" b="true" sz="4130" spc="-122">
                <a:solidFill>
                  <a:srgbClr val="FFFFFF"/>
                </a:solidFill>
                <a:latin typeface="Arimo Bold"/>
                <a:ea typeface="Arimo Bold"/>
                <a:cs typeface="Arimo Bold"/>
                <a:sym typeface="Arimo Bold"/>
              </a:rPr>
              <a:t>Fungsi PPN sebagai fungsi regulasi pemerintah</a:t>
            </a:r>
          </a:p>
        </p:txBody>
      </p:sp>
      <p:sp>
        <p:nvSpPr>
          <p:cNvPr name="TextBox 23" id="23"/>
          <p:cNvSpPr txBox="true"/>
          <p:nvPr/>
        </p:nvSpPr>
        <p:spPr>
          <a:xfrm rot="0">
            <a:off x="2700037" y="6876665"/>
            <a:ext cx="13319787" cy="1024183"/>
          </a:xfrm>
          <a:prstGeom prst="rect">
            <a:avLst/>
          </a:prstGeom>
        </p:spPr>
        <p:txBody>
          <a:bodyPr anchor="t" rtlCol="false" tIns="0" lIns="0" bIns="0" rIns="0">
            <a:spAutoFit/>
          </a:bodyPr>
          <a:lstStyle/>
          <a:p>
            <a:pPr algn="l">
              <a:lnSpc>
                <a:spcPts val="3656"/>
              </a:lnSpc>
            </a:pPr>
            <a:r>
              <a:rPr lang="en-US" sz="3730" spc="-108" b="true">
                <a:solidFill>
                  <a:srgbClr val="FFFFFF"/>
                </a:solidFill>
                <a:latin typeface="Arimo Bold"/>
                <a:ea typeface="Arimo Bold"/>
                <a:cs typeface="Arimo Bold"/>
                <a:sym typeface="Arimo Bold"/>
              </a:rPr>
              <a:t>Sebagai fungsi stabilitas penerimaan negara</a:t>
            </a:r>
          </a:p>
          <a:p>
            <a:pPr algn="l">
              <a:lnSpc>
                <a:spcPts val="4049"/>
              </a:lnSpc>
            </a:pPr>
          </a:p>
        </p:txBody>
      </p:sp>
      <p:sp>
        <p:nvSpPr>
          <p:cNvPr name="TextBox 24" id="24"/>
          <p:cNvSpPr txBox="true"/>
          <p:nvPr/>
        </p:nvSpPr>
        <p:spPr>
          <a:xfrm rot="0">
            <a:off x="2700037" y="8462090"/>
            <a:ext cx="13319787" cy="1024183"/>
          </a:xfrm>
          <a:prstGeom prst="rect">
            <a:avLst/>
          </a:prstGeom>
        </p:spPr>
        <p:txBody>
          <a:bodyPr anchor="t" rtlCol="false" tIns="0" lIns="0" bIns="0" rIns="0">
            <a:spAutoFit/>
          </a:bodyPr>
          <a:lstStyle/>
          <a:p>
            <a:pPr algn="l">
              <a:lnSpc>
                <a:spcPts val="3656"/>
              </a:lnSpc>
            </a:pPr>
            <a:r>
              <a:rPr lang="en-US" sz="3730" spc="-108" b="true">
                <a:solidFill>
                  <a:srgbClr val="FFFFFF"/>
                </a:solidFill>
                <a:latin typeface="Arimo Bold"/>
                <a:ea typeface="Arimo Bold"/>
                <a:cs typeface="Arimo Bold"/>
                <a:sym typeface="Arimo Bold"/>
              </a:rPr>
              <a:t>Fungsi PPN sebagai fungsi pembiayaan negara</a:t>
            </a:r>
          </a:p>
          <a:p>
            <a:pPr algn="l">
              <a:lnSpc>
                <a:spcPts val="4049"/>
              </a:lnSpc>
            </a:pPr>
          </a:p>
        </p:txBody>
      </p:sp>
      <p:grpSp>
        <p:nvGrpSpPr>
          <p:cNvPr name="Group 25" id="25"/>
          <p:cNvGrpSpPr/>
          <p:nvPr/>
        </p:nvGrpSpPr>
        <p:grpSpPr>
          <a:xfrm rot="0">
            <a:off x="-28575" y="9738092"/>
            <a:ext cx="13346091" cy="559758"/>
            <a:chOff x="0" y="0"/>
            <a:chExt cx="17794788" cy="746344"/>
          </a:xfrm>
        </p:grpSpPr>
        <p:sp>
          <p:nvSpPr>
            <p:cNvPr name="Freeform 26" id="26"/>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27" id="27"/>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28" id="28"/>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29" id="29"/>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6"/>
            <a:stretch>
              <a:fillRect l="-279857" t="-1027086" r="-304792" b="-2401329"/>
            </a:stretch>
          </a:blipFill>
        </p:spPr>
      </p:sp>
      <p:sp>
        <p:nvSpPr>
          <p:cNvPr name="TextBox 30" id="30"/>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804582" y="519101"/>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grpSp>
        <p:nvGrpSpPr>
          <p:cNvPr name="Group 3" id="3"/>
          <p:cNvGrpSpPr/>
          <p:nvPr/>
        </p:nvGrpSpPr>
        <p:grpSpPr>
          <a:xfrm rot="0">
            <a:off x="1621623" y="1537385"/>
            <a:ext cx="15044755" cy="7720915"/>
            <a:chOff x="0" y="0"/>
            <a:chExt cx="3962405" cy="2033492"/>
          </a:xfrm>
        </p:grpSpPr>
        <p:sp>
          <p:nvSpPr>
            <p:cNvPr name="Freeform 4" id="4"/>
            <p:cNvSpPr/>
            <p:nvPr/>
          </p:nvSpPr>
          <p:spPr>
            <a:xfrm flipH="false" flipV="false" rot="0">
              <a:off x="0" y="0"/>
              <a:ext cx="3962405" cy="2033492"/>
            </a:xfrm>
            <a:custGeom>
              <a:avLst/>
              <a:gdLst/>
              <a:ahLst/>
              <a:cxnLst/>
              <a:rect r="r" b="b" t="t" l="l"/>
              <a:pathLst>
                <a:path h="2033492" w="3962405">
                  <a:moveTo>
                    <a:pt x="0" y="0"/>
                  </a:moveTo>
                  <a:lnTo>
                    <a:pt x="3962405" y="0"/>
                  </a:lnTo>
                  <a:lnTo>
                    <a:pt x="3962405" y="2033492"/>
                  </a:lnTo>
                  <a:lnTo>
                    <a:pt x="0" y="2033492"/>
                  </a:lnTo>
                  <a:close/>
                </a:path>
              </a:pathLst>
            </a:custGeom>
            <a:solidFill>
              <a:srgbClr val="253D80"/>
            </a:solidFill>
          </p:spPr>
        </p:sp>
        <p:sp>
          <p:nvSpPr>
            <p:cNvPr name="TextBox 5" id="5"/>
            <p:cNvSpPr txBox="true"/>
            <p:nvPr/>
          </p:nvSpPr>
          <p:spPr>
            <a:xfrm>
              <a:off x="0" y="-28575"/>
              <a:ext cx="3962405" cy="2062067"/>
            </a:xfrm>
            <a:prstGeom prst="rect">
              <a:avLst/>
            </a:prstGeom>
          </p:spPr>
          <p:txBody>
            <a:bodyPr anchor="ctr" rtlCol="false" tIns="50800" lIns="50800" bIns="50800" rIns="50800"/>
            <a:lstStyle/>
            <a:p>
              <a:pPr algn="ctr">
                <a:lnSpc>
                  <a:spcPts val="3088"/>
                </a:lnSpc>
              </a:pPr>
            </a:p>
          </p:txBody>
        </p:sp>
      </p:grpSp>
      <p:sp>
        <p:nvSpPr>
          <p:cNvPr name="TextBox 6" id="6"/>
          <p:cNvSpPr txBox="true"/>
          <p:nvPr/>
        </p:nvSpPr>
        <p:spPr>
          <a:xfrm rot="0">
            <a:off x="2654990" y="372655"/>
            <a:ext cx="12978021" cy="1397814"/>
          </a:xfrm>
          <a:prstGeom prst="rect">
            <a:avLst/>
          </a:prstGeom>
        </p:spPr>
        <p:txBody>
          <a:bodyPr anchor="t" rtlCol="false" tIns="0" lIns="0" bIns="0" rIns="0">
            <a:spAutoFit/>
          </a:bodyPr>
          <a:lstStyle/>
          <a:p>
            <a:pPr algn="ctr">
              <a:lnSpc>
                <a:spcPts val="5263"/>
              </a:lnSpc>
            </a:pPr>
            <a:r>
              <a:rPr lang="en-US" b="true" sz="5370" spc="-220">
                <a:solidFill>
                  <a:srgbClr val="000000"/>
                </a:solidFill>
                <a:latin typeface="Arimo Bold"/>
                <a:ea typeface="Arimo Bold"/>
                <a:cs typeface="Arimo Bold"/>
                <a:sym typeface="Arimo Bold"/>
              </a:rPr>
              <a:t>Objek PPN (Pajak Pertambahan Nilai)</a:t>
            </a:r>
          </a:p>
          <a:p>
            <a:pPr algn="ctr">
              <a:lnSpc>
                <a:spcPts val="5263"/>
              </a:lnSpc>
            </a:pPr>
          </a:p>
        </p:txBody>
      </p:sp>
      <p:sp>
        <p:nvSpPr>
          <p:cNvPr name="TextBox 7" id="7"/>
          <p:cNvSpPr txBox="true"/>
          <p:nvPr/>
        </p:nvSpPr>
        <p:spPr>
          <a:xfrm rot="0">
            <a:off x="1961077" y="1741895"/>
            <a:ext cx="14359023" cy="7442923"/>
          </a:xfrm>
          <a:prstGeom prst="rect">
            <a:avLst/>
          </a:prstGeom>
        </p:spPr>
        <p:txBody>
          <a:bodyPr anchor="t" rtlCol="false" tIns="0" lIns="0" bIns="0" rIns="0">
            <a:spAutoFit/>
          </a:bodyPr>
          <a:lstStyle/>
          <a:p>
            <a:pPr algn="just">
              <a:lnSpc>
                <a:spcPts val="3501"/>
              </a:lnSpc>
            </a:pPr>
            <a:r>
              <a:rPr lang="en-US" sz="2693" spc="-24">
                <a:solidFill>
                  <a:srgbClr val="FFFFFF"/>
                </a:solidFill>
                <a:latin typeface="Montserrat"/>
                <a:ea typeface="Montserrat"/>
                <a:cs typeface="Montserrat"/>
                <a:sym typeface="Montserrat"/>
              </a:rPr>
              <a:t>Yang dikenakan Pajak Pertambahan Nilai atau biasa disebut dengan Objek PPN adalah: </a:t>
            </a:r>
          </a:p>
          <a:p>
            <a:pPr algn="just" marL="581439" indent="-290719" lvl="1">
              <a:lnSpc>
                <a:spcPts val="3501"/>
              </a:lnSpc>
              <a:buFont typeface="Arial"/>
              <a:buChar char="•"/>
            </a:pPr>
            <a:r>
              <a:rPr lang="en-US" sz="2693" spc="-24">
                <a:solidFill>
                  <a:srgbClr val="FFFFFF"/>
                </a:solidFill>
                <a:latin typeface="Montserrat"/>
                <a:ea typeface="Montserrat"/>
                <a:cs typeface="Montserrat"/>
                <a:sym typeface="Montserrat"/>
              </a:rPr>
              <a:t>Penyerahan Barang Kena Pajak (BPK) dan Jasa Kena</a:t>
            </a:r>
            <a:r>
              <a:rPr lang="en-US" sz="2693" spc="-24" u="none">
                <a:solidFill>
                  <a:srgbClr val="FFFFFF"/>
                </a:solidFill>
                <a:latin typeface="Montserrat"/>
                <a:ea typeface="Montserrat"/>
                <a:cs typeface="Montserrat"/>
                <a:sym typeface="Montserrat"/>
              </a:rPr>
              <a:t> P</a:t>
            </a:r>
            <a:r>
              <a:rPr lang="en-US" sz="2693" spc="-24">
                <a:solidFill>
                  <a:srgbClr val="FFFFFF"/>
                </a:solidFill>
                <a:latin typeface="Montserrat"/>
                <a:ea typeface="Montserrat"/>
                <a:cs typeface="Montserrat"/>
                <a:sym typeface="Montserrat"/>
              </a:rPr>
              <a:t>ajak (JKP) di dalam daerah Pabean yang dilakukan oleh pengusaha.</a:t>
            </a:r>
          </a:p>
          <a:p>
            <a:pPr algn="just" marL="581439" indent="-290719" lvl="1">
              <a:lnSpc>
                <a:spcPts val="3501"/>
              </a:lnSpc>
              <a:buFont typeface="Arial"/>
              <a:buChar char="•"/>
            </a:pPr>
            <a:r>
              <a:rPr lang="en-US" sz="2693" spc="-24">
                <a:solidFill>
                  <a:srgbClr val="FFFFFF"/>
                </a:solidFill>
                <a:latin typeface="Montserrat"/>
                <a:ea typeface="Montserrat"/>
                <a:cs typeface="Montserrat"/>
                <a:sym typeface="Montserrat"/>
              </a:rPr>
              <a:t>Impor Barang Kena Pajak.</a:t>
            </a:r>
          </a:p>
          <a:p>
            <a:pPr algn="just" marL="581439" indent="-290719" lvl="1">
              <a:lnSpc>
                <a:spcPts val="3501"/>
              </a:lnSpc>
              <a:buFont typeface="Arial"/>
              <a:buChar char="•"/>
            </a:pPr>
            <a:r>
              <a:rPr lang="en-US" sz="2693" spc="-24">
                <a:solidFill>
                  <a:srgbClr val="FFFFFF"/>
                </a:solidFill>
                <a:latin typeface="Montserrat"/>
                <a:ea typeface="Montserrat"/>
                <a:cs typeface="Montserrat"/>
                <a:sym typeface="Montserrat"/>
              </a:rPr>
              <a:t>Pemanfaatan barang kena pajak tidak berwujud dari luar daerah pabean di dalam daerah pabean.</a:t>
            </a:r>
          </a:p>
          <a:p>
            <a:pPr algn="just" marL="581439" indent="-290719" lvl="1">
              <a:lnSpc>
                <a:spcPts val="3501"/>
              </a:lnSpc>
              <a:buFont typeface="Arial"/>
              <a:buChar char="•"/>
            </a:pPr>
            <a:r>
              <a:rPr lang="en-US" sz="2693" spc="-24">
                <a:solidFill>
                  <a:srgbClr val="FFFFFF"/>
                </a:solidFill>
                <a:latin typeface="Montserrat"/>
                <a:ea typeface="Montserrat"/>
                <a:cs typeface="Montserrat"/>
                <a:sym typeface="Montserrat"/>
              </a:rPr>
              <a:t>Pemanfaatan jasa kena pajak dari luar daerah pabean di dalam daerah pabean.</a:t>
            </a:r>
          </a:p>
          <a:p>
            <a:pPr algn="just" marL="581439" indent="-290719" lvl="1">
              <a:lnSpc>
                <a:spcPts val="3501"/>
              </a:lnSpc>
              <a:buFont typeface="Arial"/>
              <a:buChar char="•"/>
            </a:pPr>
            <a:r>
              <a:rPr lang="en-US" sz="2693" spc="-24">
                <a:solidFill>
                  <a:srgbClr val="FFFFFF"/>
                </a:solidFill>
                <a:latin typeface="Montserrat"/>
                <a:ea typeface="Montserrat"/>
                <a:cs typeface="Montserrat"/>
                <a:sym typeface="Montserrat"/>
              </a:rPr>
              <a:t>Ekspor </a:t>
            </a:r>
            <a:r>
              <a:rPr lang="en-US" sz="2693" spc="-24" u="sng">
                <a:solidFill>
                  <a:srgbClr val="FFFFFF"/>
                </a:solidFill>
                <a:latin typeface="Montserrat"/>
                <a:ea typeface="Montserrat"/>
                <a:cs typeface="Montserrat"/>
                <a:sym typeface="Montserrat"/>
                <a:hlinkClick r:id="rId4" tooltip="https://klikpajak.id/blog/jenis-jenis-barang-kena-pajak/"/>
              </a:rPr>
              <a:t>Barang Kena Pajak</a:t>
            </a:r>
            <a:r>
              <a:rPr lang="en-US" sz="2693" spc="-24">
                <a:solidFill>
                  <a:srgbClr val="FFFFFF"/>
                </a:solidFill>
                <a:latin typeface="Montserrat"/>
                <a:ea typeface="Montserrat"/>
                <a:cs typeface="Montserrat"/>
                <a:sym typeface="Montserrat"/>
              </a:rPr>
              <a:t> berwujud atau tidak berwujud dan ekspor Jasa Kena</a:t>
            </a:r>
            <a:r>
              <a:rPr lang="en-US" sz="2693" spc="-24">
                <a:solidFill>
                  <a:srgbClr val="FFFFFF"/>
                </a:solidFill>
                <a:latin typeface="Montserrat"/>
                <a:ea typeface="Montserrat"/>
                <a:cs typeface="Montserrat"/>
                <a:sym typeface="Montserrat"/>
              </a:rPr>
              <a:t> Pajak oleh </a:t>
            </a:r>
            <a:r>
              <a:rPr lang="en-US" sz="2693" spc="-24">
                <a:solidFill>
                  <a:srgbClr val="FFFFFF"/>
                </a:solidFill>
                <a:latin typeface="Montserrat"/>
                <a:ea typeface="Montserrat"/>
                <a:cs typeface="Montserrat"/>
                <a:sym typeface="Montserrat"/>
              </a:rPr>
              <a:t>Pengusaha Kena Pajak (PKP).</a:t>
            </a:r>
          </a:p>
          <a:p>
            <a:pPr algn="just" marL="581439" indent="-290719" lvl="1">
              <a:lnSpc>
                <a:spcPts val="3501"/>
              </a:lnSpc>
              <a:buFont typeface="Arial"/>
              <a:buChar char="•"/>
            </a:pPr>
            <a:r>
              <a:rPr lang="en-US" sz="2693" spc="-24" u="sng">
                <a:solidFill>
                  <a:srgbClr val="FFFFFF"/>
                </a:solidFill>
                <a:latin typeface="Montserrat"/>
                <a:ea typeface="Montserrat"/>
                <a:cs typeface="Montserrat"/>
                <a:sym typeface="Montserrat"/>
                <a:hlinkClick r:id="rId5" tooltip="https://klikpajak.id/blog/kenali-ppn-kegiatan-membangun-sendiri/"/>
              </a:rPr>
              <a:t>Kegiatan Membangun Sendiri</a:t>
            </a:r>
            <a:r>
              <a:rPr lang="en-US" sz="2693" spc="-24">
                <a:solidFill>
                  <a:srgbClr val="FFFFFF"/>
                </a:solidFill>
                <a:latin typeface="Montserrat"/>
                <a:ea typeface="Montserrat"/>
                <a:cs typeface="Montserrat"/>
                <a:sym typeface="Montserrat"/>
              </a:rPr>
              <a:t> bangunan dengan luas lebih</a:t>
            </a:r>
            <a:r>
              <a:rPr lang="en-US" sz="2693" spc="-24">
                <a:solidFill>
                  <a:srgbClr val="FFFFFF"/>
                </a:solidFill>
                <a:latin typeface="Montserrat"/>
                <a:ea typeface="Montserrat"/>
                <a:cs typeface="Montserrat"/>
                <a:sym typeface="Montserrat"/>
              </a:rPr>
              <a:t> d</a:t>
            </a:r>
            <a:r>
              <a:rPr lang="en-US" sz="2693" spc="-24">
                <a:solidFill>
                  <a:srgbClr val="FFFFFF"/>
                </a:solidFill>
                <a:latin typeface="Montserrat"/>
                <a:ea typeface="Montserrat"/>
                <a:cs typeface="Montserrat"/>
                <a:sym typeface="Montserrat"/>
              </a:rPr>
              <a:t>ari 200m2 y</a:t>
            </a:r>
            <a:r>
              <a:rPr lang="en-US" sz="2693" spc="-24" u="none">
                <a:solidFill>
                  <a:srgbClr val="FFFFFF"/>
                </a:solidFill>
                <a:latin typeface="Montserrat"/>
                <a:ea typeface="Montserrat"/>
                <a:cs typeface="Montserrat"/>
                <a:sym typeface="Montserrat"/>
              </a:rPr>
              <a:t>ang dilakukan d</a:t>
            </a:r>
            <a:r>
              <a:rPr lang="en-US" sz="2693" spc="-24">
                <a:solidFill>
                  <a:srgbClr val="FFFFFF"/>
                </a:solidFill>
                <a:latin typeface="Montserrat"/>
                <a:ea typeface="Montserrat"/>
                <a:cs typeface="Montserrat"/>
                <a:sym typeface="Montserrat"/>
              </a:rPr>
              <a:t>i luar</a:t>
            </a:r>
            <a:r>
              <a:rPr lang="en-US" sz="2693" spc="-24" u="none">
                <a:solidFill>
                  <a:srgbClr val="FFFFFF"/>
                </a:solidFill>
                <a:latin typeface="Montserrat"/>
                <a:ea typeface="Montserrat"/>
                <a:cs typeface="Montserrat"/>
                <a:sym typeface="Montserrat"/>
              </a:rPr>
              <a:t> lingkungan p</a:t>
            </a:r>
            <a:r>
              <a:rPr lang="en-US" sz="2693" spc="-24">
                <a:solidFill>
                  <a:srgbClr val="FFFFFF"/>
                </a:solidFill>
                <a:latin typeface="Montserrat"/>
                <a:ea typeface="Montserrat"/>
                <a:cs typeface="Montserrat"/>
                <a:sym typeface="Montserrat"/>
              </a:rPr>
              <a:t>erus</a:t>
            </a:r>
            <a:r>
              <a:rPr lang="en-US" sz="2693" spc="-24" u="none">
                <a:solidFill>
                  <a:srgbClr val="FFFFFF"/>
                </a:solidFill>
                <a:latin typeface="Montserrat"/>
                <a:ea typeface="Montserrat"/>
                <a:cs typeface="Montserrat"/>
                <a:sym typeface="Montserrat"/>
              </a:rPr>
              <a:t>a</a:t>
            </a:r>
            <a:r>
              <a:rPr lang="en-US" sz="2693" spc="-24">
                <a:solidFill>
                  <a:srgbClr val="FFFFFF"/>
                </a:solidFill>
                <a:latin typeface="Montserrat"/>
                <a:ea typeface="Montserrat"/>
                <a:cs typeface="Montserrat"/>
                <a:sym typeface="Montserrat"/>
              </a:rPr>
              <a:t>haan dan/atau pekerjaan oleh Orang Pribadi atau Badan yang hasilnya digunakan sendiri atau pihak lain.</a:t>
            </a:r>
          </a:p>
          <a:p>
            <a:pPr algn="just" marL="581439" indent="-290719" lvl="1">
              <a:lnSpc>
                <a:spcPts val="3501"/>
              </a:lnSpc>
              <a:buFont typeface="Arial"/>
              <a:buChar char="•"/>
            </a:pPr>
            <a:r>
              <a:rPr lang="en-US" sz="2693" spc="-24">
                <a:solidFill>
                  <a:srgbClr val="FFFFFF"/>
                </a:solidFill>
                <a:latin typeface="Montserrat"/>
                <a:ea typeface="Montserrat"/>
                <a:cs typeface="Montserrat"/>
                <a:sym typeface="Montserrat"/>
              </a:rPr>
              <a:t>Penyerahan aktiva yang menurut tujuan semula tidak untuk diperjualbelikan, sepanjang Pajak Masukan yang dibayar pada saat perolehan aktiva tersebut boleh dikreditkan.</a:t>
            </a:r>
          </a:p>
          <a:p>
            <a:pPr algn="just">
              <a:lnSpc>
                <a:spcPts val="3501"/>
              </a:lnSpc>
            </a:pPr>
          </a:p>
        </p:txBody>
      </p:sp>
      <p:grpSp>
        <p:nvGrpSpPr>
          <p:cNvPr name="Group 8" id="8"/>
          <p:cNvGrpSpPr/>
          <p:nvPr/>
        </p:nvGrpSpPr>
        <p:grpSpPr>
          <a:xfrm rot="0">
            <a:off x="-28575" y="9738092"/>
            <a:ext cx="13346091" cy="559758"/>
            <a:chOff x="0" y="0"/>
            <a:chExt cx="17794788" cy="746344"/>
          </a:xfrm>
        </p:grpSpPr>
        <p:sp>
          <p:nvSpPr>
            <p:cNvPr name="Freeform 9" id="9"/>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0" id="10"/>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1" id="11"/>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2" id="12"/>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6"/>
            <a:stretch>
              <a:fillRect l="-279857" t="-1027086" r="-304792" b="-2401329"/>
            </a:stretch>
          </a:blipFill>
        </p:spPr>
      </p:sp>
      <p:sp>
        <p:nvSpPr>
          <p:cNvPr name="TextBox 13" id="13"/>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7805" y="1232380"/>
            <a:ext cx="21343610" cy="9947934"/>
          </a:xfrm>
          <a:custGeom>
            <a:avLst/>
            <a:gdLst/>
            <a:ahLst/>
            <a:cxnLst/>
            <a:rect r="r" b="b" t="t" l="l"/>
            <a:pathLst>
              <a:path h="9947934" w="21343610">
                <a:moveTo>
                  <a:pt x="0" y="0"/>
                </a:moveTo>
                <a:lnTo>
                  <a:pt x="21343610" y="0"/>
                </a:lnTo>
                <a:lnTo>
                  <a:pt x="21343610" y="9947934"/>
                </a:lnTo>
                <a:lnTo>
                  <a:pt x="0" y="99479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4787778" y="6803916"/>
            <a:ext cx="5758085" cy="4908767"/>
          </a:xfrm>
          <a:custGeom>
            <a:avLst/>
            <a:gdLst/>
            <a:ahLst/>
            <a:cxnLst/>
            <a:rect r="r" b="b" t="t" l="l"/>
            <a:pathLst>
              <a:path h="4908767" w="5758085">
                <a:moveTo>
                  <a:pt x="0" y="0"/>
                </a:moveTo>
                <a:lnTo>
                  <a:pt x="5758085" y="0"/>
                </a:lnTo>
                <a:lnTo>
                  <a:pt x="5758085" y="4908767"/>
                </a:lnTo>
                <a:lnTo>
                  <a:pt x="0" y="4908767"/>
                </a:lnTo>
                <a:lnTo>
                  <a:pt x="0" y="0"/>
                </a:lnTo>
                <a:close/>
              </a:path>
            </a:pathLst>
          </a:custGeom>
          <a:blipFill>
            <a:blip r:embed="rId4">
              <a:extLst>
                <a:ext uri="{96DAC541-7B7A-43D3-8B79-37D633B846F1}">
                  <asvg:svgBlip xmlns:asvg="http://schemas.microsoft.com/office/drawing/2016/SVG/main" r:embed="rId5"/>
                </a:ext>
              </a:extLst>
            </a:blip>
            <a:stretch>
              <a:fillRect l="0" t="-216" r="0" b="-216"/>
            </a:stretch>
          </a:blipFill>
        </p:spPr>
      </p:sp>
      <p:grpSp>
        <p:nvGrpSpPr>
          <p:cNvPr name="Group 4" id="4"/>
          <p:cNvGrpSpPr/>
          <p:nvPr/>
        </p:nvGrpSpPr>
        <p:grpSpPr>
          <a:xfrm rot="0">
            <a:off x="554651" y="2046843"/>
            <a:ext cx="7828636" cy="7406356"/>
            <a:chOff x="0" y="0"/>
            <a:chExt cx="2061863" cy="1950645"/>
          </a:xfrm>
        </p:grpSpPr>
        <p:sp>
          <p:nvSpPr>
            <p:cNvPr name="Freeform 5" id="5"/>
            <p:cNvSpPr/>
            <p:nvPr/>
          </p:nvSpPr>
          <p:spPr>
            <a:xfrm flipH="false" flipV="false" rot="0">
              <a:off x="0" y="0"/>
              <a:ext cx="2061863" cy="1950645"/>
            </a:xfrm>
            <a:custGeom>
              <a:avLst/>
              <a:gdLst/>
              <a:ahLst/>
              <a:cxnLst/>
              <a:rect r="r" b="b" t="t" l="l"/>
              <a:pathLst>
                <a:path h="1950645" w="2061863">
                  <a:moveTo>
                    <a:pt x="50435" y="0"/>
                  </a:moveTo>
                  <a:lnTo>
                    <a:pt x="2011428" y="0"/>
                  </a:lnTo>
                  <a:cubicBezTo>
                    <a:pt x="2039283" y="0"/>
                    <a:pt x="2061863" y="22581"/>
                    <a:pt x="2061863" y="50435"/>
                  </a:cubicBezTo>
                  <a:lnTo>
                    <a:pt x="2061863" y="1900210"/>
                  </a:lnTo>
                  <a:cubicBezTo>
                    <a:pt x="2061863" y="1928064"/>
                    <a:pt x="2039283" y="1950645"/>
                    <a:pt x="2011428" y="1950645"/>
                  </a:cubicBezTo>
                  <a:lnTo>
                    <a:pt x="50435" y="1950645"/>
                  </a:lnTo>
                  <a:cubicBezTo>
                    <a:pt x="22581" y="1950645"/>
                    <a:pt x="0" y="1928064"/>
                    <a:pt x="0" y="1900210"/>
                  </a:cubicBezTo>
                  <a:lnTo>
                    <a:pt x="0" y="50435"/>
                  </a:lnTo>
                  <a:cubicBezTo>
                    <a:pt x="0" y="22581"/>
                    <a:pt x="22581" y="0"/>
                    <a:pt x="50435" y="0"/>
                  </a:cubicBezTo>
                  <a:close/>
                </a:path>
              </a:pathLst>
            </a:custGeom>
            <a:solidFill>
              <a:srgbClr val="F39322"/>
            </a:solidFill>
          </p:spPr>
        </p:sp>
        <p:sp>
          <p:nvSpPr>
            <p:cNvPr name="TextBox 6" id="6"/>
            <p:cNvSpPr txBox="true"/>
            <p:nvPr/>
          </p:nvSpPr>
          <p:spPr>
            <a:xfrm>
              <a:off x="0" y="-28575"/>
              <a:ext cx="2061863" cy="1979220"/>
            </a:xfrm>
            <a:prstGeom prst="rect">
              <a:avLst/>
            </a:prstGeom>
          </p:spPr>
          <p:txBody>
            <a:bodyPr anchor="ctr" rtlCol="false" tIns="50800" lIns="50800" bIns="50800" rIns="50800"/>
            <a:lstStyle/>
            <a:p>
              <a:pPr algn="ctr">
                <a:lnSpc>
                  <a:spcPts val="3088"/>
                </a:lnSpc>
              </a:pPr>
            </a:p>
          </p:txBody>
        </p:sp>
      </p:grpSp>
      <p:sp>
        <p:nvSpPr>
          <p:cNvPr name="TextBox 7" id="7"/>
          <p:cNvSpPr txBox="true"/>
          <p:nvPr/>
        </p:nvSpPr>
        <p:spPr>
          <a:xfrm rot="0">
            <a:off x="2746784" y="192227"/>
            <a:ext cx="12794433" cy="1444573"/>
          </a:xfrm>
          <a:prstGeom prst="rect">
            <a:avLst/>
          </a:prstGeom>
        </p:spPr>
        <p:txBody>
          <a:bodyPr anchor="t" rtlCol="false" tIns="0" lIns="0" bIns="0" rIns="0">
            <a:spAutoFit/>
          </a:bodyPr>
          <a:lstStyle/>
          <a:p>
            <a:pPr algn="ctr">
              <a:lnSpc>
                <a:spcPts val="5427"/>
              </a:lnSpc>
            </a:pPr>
            <a:r>
              <a:rPr lang="en-US" b="true" sz="4565" spc="-187">
                <a:solidFill>
                  <a:srgbClr val="000000"/>
                </a:solidFill>
                <a:latin typeface="Arimo Bold"/>
                <a:ea typeface="Arimo Bold"/>
                <a:cs typeface="Arimo Bold"/>
                <a:sym typeface="Arimo Bold"/>
              </a:rPr>
              <a:t>Dasar Pengenaan PPN (Pajak Pertambahan Nilai)</a:t>
            </a:r>
          </a:p>
          <a:p>
            <a:pPr algn="ctr">
              <a:lnSpc>
                <a:spcPts val="5789"/>
              </a:lnSpc>
            </a:pPr>
          </a:p>
        </p:txBody>
      </p:sp>
      <p:grpSp>
        <p:nvGrpSpPr>
          <p:cNvPr name="Group 8" id="8"/>
          <p:cNvGrpSpPr/>
          <p:nvPr/>
        </p:nvGrpSpPr>
        <p:grpSpPr>
          <a:xfrm rot="0">
            <a:off x="9430664" y="2046843"/>
            <a:ext cx="7828636" cy="7406356"/>
            <a:chOff x="0" y="0"/>
            <a:chExt cx="2061863" cy="1950645"/>
          </a:xfrm>
        </p:grpSpPr>
        <p:sp>
          <p:nvSpPr>
            <p:cNvPr name="Freeform 9" id="9"/>
            <p:cNvSpPr/>
            <p:nvPr/>
          </p:nvSpPr>
          <p:spPr>
            <a:xfrm flipH="false" flipV="false" rot="0">
              <a:off x="0" y="0"/>
              <a:ext cx="2061863" cy="1950645"/>
            </a:xfrm>
            <a:custGeom>
              <a:avLst/>
              <a:gdLst/>
              <a:ahLst/>
              <a:cxnLst/>
              <a:rect r="r" b="b" t="t" l="l"/>
              <a:pathLst>
                <a:path h="1950645" w="2061863">
                  <a:moveTo>
                    <a:pt x="50435" y="0"/>
                  </a:moveTo>
                  <a:lnTo>
                    <a:pt x="2011428" y="0"/>
                  </a:lnTo>
                  <a:cubicBezTo>
                    <a:pt x="2039283" y="0"/>
                    <a:pt x="2061863" y="22581"/>
                    <a:pt x="2061863" y="50435"/>
                  </a:cubicBezTo>
                  <a:lnTo>
                    <a:pt x="2061863" y="1900210"/>
                  </a:lnTo>
                  <a:cubicBezTo>
                    <a:pt x="2061863" y="1928064"/>
                    <a:pt x="2039283" y="1950645"/>
                    <a:pt x="2011428" y="1950645"/>
                  </a:cubicBezTo>
                  <a:lnTo>
                    <a:pt x="50435" y="1950645"/>
                  </a:lnTo>
                  <a:cubicBezTo>
                    <a:pt x="22581" y="1950645"/>
                    <a:pt x="0" y="1928064"/>
                    <a:pt x="0" y="1900210"/>
                  </a:cubicBezTo>
                  <a:lnTo>
                    <a:pt x="0" y="50435"/>
                  </a:lnTo>
                  <a:cubicBezTo>
                    <a:pt x="0" y="22581"/>
                    <a:pt x="22581" y="0"/>
                    <a:pt x="50435" y="0"/>
                  </a:cubicBezTo>
                  <a:close/>
                </a:path>
              </a:pathLst>
            </a:custGeom>
            <a:solidFill>
              <a:srgbClr val="F39322"/>
            </a:solidFill>
          </p:spPr>
        </p:sp>
        <p:sp>
          <p:nvSpPr>
            <p:cNvPr name="TextBox 10" id="10"/>
            <p:cNvSpPr txBox="true"/>
            <p:nvPr/>
          </p:nvSpPr>
          <p:spPr>
            <a:xfrm>
              <a:off x="0" y="-28575"/>
              <a:ext cx="2061863" cy="1979220"/>
            </a:xfrm>
            <a:prstGeom prst="rect">
              <a:avLst/>
            </a:prstGeom>
          </p:spPr>
          <p:txBody>
            <a:bodyPr anchor="ctr" rtlCol="false" tIns="50800" lIns="50800" bIns="50800" rIns="50800"/>
            <a:lstStyle/>
            <a:p>
              <a:pPr algn="ctr">
                <a:lnSpc>
                  <a:spcPts val="3088"/>
                </a:lnSpc>
              </a:pPr>
            </a:p>
          </p:txBody>
        </p:sp>
      </p:grpSp>
      <p:sp>
        <p:nvSpPr>
          <p:cNvPr name="TextBox 11" id="11"/>
          <p:cNvSpPr txBox="true"/>
          <p:nvPr/>
        </p:nvSpPr>
        <p:spPr>
          <a:xfrm rot="0">
            <a:off x="813877" y="2911287"/>
            <a:ext cx="7310185" cy="5235663"/>
          </a:xfrm>
          <a:prstGeom prst="rect">
            <a:avLst/>
          </a:prstGeom>
        </p:spPr>
        <p:txBody>
          <a:bodyPr anchor="t" rtlCol="false" tIns="0" lIns="0" bIns="0" rIns="0">
            <a:spAutoFit/>
          </a:bodyPr>
          <a:lstStyle/>
          <a:p>
            <a:pPr algn="just">
              <a:lnSpc>
                <a:spcPts val="5190"/>
              </a:lnSpc>
            </a:pPr>
            <a:r>
              <a:rPr lang="en-US" sz="3993" spc="-35">
                <a:solidFill>
                  <a:srgbClr val="FFFFFF"/>
                </a:solidFill>
                <a:latin typeface="Montserrat"/>
                <a:ea typeface="Montserrat"/>
                <a:cs typeface="Montserrat"/>
                <a:sym typeface="Montserrat"/>
              </a:rPr>
              <a:t>Dasar Pengenaan Pajak (DPP) sendiri terdiri dari:</a:t>
            </a:r>
          </a:p>
          <a:p>
            <a:pPr algn="just">
              <a:lnSpc>
                <a:spcPts val="5190"/>
              </a:lnSpc>
            </a:pPr>
          </a:p>
          <a:p>
            <a:pPr algn="just" marL="862102" indent="-431051" lvl="1">
              <a:lnSpc>
                <a:spcPts val="5190"/>
              </a:lnSpc>
              <a:buAutoNum type="arabicPeriod" startAt="1"/>
            </a:pPr>
            <a:r>
              <a:rPr lang="en-US" sz="3993" spc="-35">
                <a:solidFill>
                  <a:srgbClr val="FFFFFF"/>
                </a:solidFill>
                <a:latin typeface="Montserrat"/>
                <a:ea typeface="Montserrat"/>
                <a:cs typeface="Montserrat"/>
                <a:sym typeface="Montserrat"/>
              </a:rPr>
              <a:t>Harga Jual</a:t>
            </a:r>
          </a:p>
          <a:p>
            <a:pPr algn="just" marL="862102" indent="-431051" lvl="1">
              <a:lnSpc>
                <a:spcPts val="5190"/>
              </a:lnSpc>
              <a:buAutoNum type="arabicPeriod" startAt="1"/>
            </a:pPr>
            <a:r>
              <a:rPr lang="en-US" sz="3993" spc="-35">
                <a:solidFill>
                  <a:srgbClr val="FFFFFF"/>
                </a:solidFill>
                <a:latin typeface="Montserrat"/>
                <a:ea typeface="Montserrat"/>
                <a:cs typeface="Montserrat"/>
                <a:sym typeface="Montserrat"/>
              </a:rPr>
              <a:t>Penggantian</a:t>
            </a:r>
          </a:p>
          <a:p>
            <a:pPr algn="just" marL="862102" indent="-431051" lvl="1">
              <a:lnSpc>
                <a:spcPts val="5190"/>
              </a:lnSpc>
              <a:buAutoNum type="arabicPeriod" startAt="1"/>
            </a:pPr>
            <a:r>
              <a:rPr lang="en-US" sz="3993" spc="-35">
                <a:solidFill>
                  <a:srgbClr val="FFFFFF"/>
                </a:solidFill>
                <a:latin typeface="Montserrat"/>
                <a:ea typeface="Montserrat"/>
                <a:cs typeface="Montserrat"/>
                <a:sym typeface="Montserrat"/>
              </a:rPr>
              <a:t>Nilai Impor</a:t>
            </a:r>
          </a:p>
          <a:p>
            <a:pPr algn="just" marL="862102" indent="-431051" lvl="1">
              <a:lnSpc>
                <a:spcPts val="5190"/>
              </a:lnSpc>
              <a:buAutoNum type="arabicPeriod" startAt="1"/>
            </a:pPr>
            <a:r>
              <a:rPr lang="en-US" sz="3993" spc="-35">
                <a:solidFill>
                  <a:srgbClr val="FFFFFF"/>
                </a:solidFill>
                <a:latin typeface="Montserrat"/>
                <a:ea typeface="Montserrat"/>
                <a:cs typeface="Montserrat"/>
                <a:sym typeface="Montserrat"/>
              </a:rPr>
              <a:t>Nilai Ekspor</a:t>
            </a:r>
          </a:p>
          <a:p>
            <a:pPr algn="just" marL="862102" indent="-431051" lvl="1">
              <a:lnSpc>
                <a:spcPts val="5190"/>
              </a:lnSpc>
              <a:buAutoNum type="arabicPeriod" startAt="1"/>
            </a:pPr>
            <a:r>
              <a:rPr lang="en-US" sz="3993" spc="-39">
                <a:solidFill>
                  <a:srgbClr val="FFFFFF"/>
                </a:solidFill>
                <a:latin typeface="Montserrat"/>
                <a:ea typeface="Montserrat"/>
                <a:cs typeface="Montserrat"/>
                <a:sym typeface="Montserrat"/>
              </a:rPr>
              <a:t>Nilai Lain</a:t>
            </a:r>
          </a:p>
        </p:txBody>
      </p:sp>
      <p:sp>
        <p:nvSpPr>
          <p:cNvPr name="TextBox 12" id="12"/>
          <p:cNvSpPr txBox="true"/>
          <p:nvPr/>
        </p:nvSpPr>
        <p:spPr>
          <a:xfrm rot="0">
            <a:off x="9744572" y="2141496"/>
            <a:ext cx="7200819" cy="7377704"/>
          </a:xfrm>
          <a:prstGeom prst="rect">
            <a:avLst/>
          </a:prstGeom>
        </p:spPr>
        <p:txBody>
          <a:bodyPr anchor="t" rtlCol="false" tIns="0" lIns="0" bIns="0" rIns="0">
            <a:spAutoFit/>
          </a:bodyPr>
          <a:lstStyle/>
          <a:p>
            <a:pPr algn="just">
              <a:lnSpc>
                <a:spcPts val="3286"/>
              </a:lnSpc>
            </a:pPr>
            <a:r>
              <a:rPr lang="en-US" sz="2528" spc="-22">
                <a:solidFill>
                  <a:srgbClr val="FFFFFF"/>
                </a:solidFill>
                <a:latin typeface="Montserrat"/>
                <a:ea typeface="Montserrat"/>
                <a:cs typeface="Montserrat"/>
                <a:sym typeface="Montserrat"/>
              </a:rPr>
              <a:t>DPP PPN (Dasar Pengenaan Pajak Pertambahan Nilai) yang diatur dalam Pasal 9 ayat 1 sebagai berikut:</a:t>
            </a:r>
          </a:p>
          <a:p>
            <a:pPr algn="just" marL="545880" indent="-272940" lvl="1">
              <a:lnSpc>
                <a:spcPts val="3286"/>
              </a:lnSpc>
              <a:buFont typeface="Arial"/>
              <a:buChar char="•"/>
            </a:pPr>
            <a:r>
              <a:rPr lang="en-US" sz="2528" spc="-22">
                <a:solidFill>
                  <a:srgbClr val="FFFFFF"/>
                </a:solidFill>
                <a:latin typeface="Montserrat"/>
                <a:ea typeface="Montserrat"/>
                <a:cs typeface="Montserrat"/>
                <a:sym typeface="Montserrat"/>
              </a:rPr>
              <a:t>Untuk penyerahan BKP atau pemanfaatan BKP tidak berwujud, DPP-nya adalah jumlah h</a:t>
            </a:r>
            <a:r>
              <a:rPr lang="en-US" sz="2528" spc="-22">
                <a:solidFill>
                  <a:srgbClr val="FFFFFF"/>
                </a:solidFill>
                <a:latin typeface="Montserrat"/>
                <a:ea typeface="Montserrat"/>
                <a:cs typeface="Montserrat"/>
                <a:sym typeface="Montserrat"/>
              </a:rPr>
              <a:t>arga jual.</a:t>
            </a:r>
          </a:p>
          <a:p>
            <a:pPr algn="just" marL="545880" indent="-272940" lvl="1">
              <a:lnSpc>
                <a:spcPts val="3286"/>
              </a:lnSpc>
              <a:buFont typeface="Arial"/>
              <a:buChar char="•"/>
            </a:pPr>
            <a:r>
              <a:rPr lang="en-US" sz="2528" spc="-22">
                <a:solidFill>
                  <a:srgbClr val="FFFFFF"/>
                </a:solidFill>
                <a:latin typeface="Montserrat"/>
                <a:ea typeface="Montserrat"/>
                <a:cs typeface="Montserrat"/>
                <a:sym typeface="Montserrat"/>
              </a:rPr>
              <a:t>Untuk pengimporan BKP, DPP-nya adalah nilai impor (definisi nilai impor lihat Pasal 1 angka 20 UU PPN).</a:t>
            </a:r>
          </a:p>
          <a:p>
            <a:pPr algn="just" marL="545880" indent="-272940" lvl="1">
              <a:lnSpc>
                <a:spcPts val="3286"/>
              </a:lnSpc>
              <a:buFont typeface="Arial"/>
              <a:buChar char="•"/>
            </a:pPr>
            <a:r>
              <a:rPr lang="en-US" sz="2528" spc="-22">
                <a:solidFill>
                  <a:srgbClr val="FFFFFF"/>
                </a:solidFill>
                <a:latin typeface="Montserrat"/>
                <a:ea typeface="Montserrat"/>
                <a:cs typeface="Montserrat"/>
                <a:sym typeface="Montserrat"/>
              </a:rPr>
              <a:t>Untuk pengeksporan BKP, DPP-nya adalah nilai ekspor.</a:t>
            </a:r>
          </a:p>
          <a:p>
            <a:pPr algn="just" marL="545880" indent="-272940" lvl="1">
              <a:lnSpc>
                <a:spcPts val="3286"/>
              </a:lnSpc>
              <a:buFont typeface="Arial"/>
              <a:buChar char="•"/>
            </a:pPr>
            <a:r>
              <a:rPr lang="en-US" sz="2528" spc="-22">
                <a:solidFill>
                  <a:srgbClr val="FFFFFF"/>
                </a:solidFill>
                <a:latin typeface="Montserrat"/>
                <a:ea typeface="Montserrat"/>
                <a:cs typeface="Montserrat"/>
                <a:sym typeface="Montserrat"/>
              </a:rPr>
              <a:t>Untuk kasus penyerahan BKP/JKP tertentu, DPP-nya adalah nilai lain. Nilai lain adalah suatu jumlah yang ditetapkan Menteri Keuangan sebagai Dasar Pengenaan Pajak Pertambahan Nilai atas jenis penyerahan BKP/JKP tertentu.</a:t>
            </a:r>
          </a:p>
          <a:p>
            <a:pPr algn="just">
              <a:lnSpc>
                <a:spcPts val="3416"/>
              </a:lnSpc>
            </a:pPr>
          </a:p>
        </p:txBody>
      </p:sp>
      <p:grpSp>
        <p:nvGrpSpPr>
          <p:cNvPr name="Group 13" id="13"/>
          <p:cNvGrpSpPr/>
          <p:nvPr/>
        </p:nvGrpSpPr>
        <p:grpSpPr>
          <a:xfrm rot="0">
            <a:off x="-28575" y="9738092"/>
            <a:ext cx="13346091" cy="559758"/>
            <a:chOff x="0" y="0"/>
            <a:chExt cx="17794788" cy="746344"/>
          </a:xfrm>
        </p:grpSpPr>
        <p:sp>
          <p:nvSpPr>
            <p:cNvPr name="Freeform 14" id="14"/>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5" id="15"/>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6" id="16"/>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7" id="17"/>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6"/>
            <a:stretch>
              <a:fillRect l="-279857" t="-1027086" r="-304792" b="-2401329"/>
            </a:stretch>
          </a:blipFill>
        </p:spPr>
      </p:sp>
      <p:sp>
        <p:nvSpPr>
          <p:cNvPr name="TextBox 18" id="18"/>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41246" y="-1115175"/>
            <a:ext cx="5758085" cy="4908767"/>
          </a:xfrm>
          <a:custGeom>
            <a:avLst/>
            <a:gdLst/>
            <a:ahLst/>
            <a:cxnLst/>
            <a:rect r="r" b="b" t="t" l="l"/>
            <a:pathLst>
              <a:path h="4908767" w="5758085">
                <a:moveTo>
                  <a:pt x="0" y="0"/>
                </a:moveTo>
                <a:lnTo>
                  <a:pt x="5758085" y="0"/>
                </a:lnTo>
                <a:lnTo>
                  <a:pt x="5758085" y="4908767"/>
                </a:lnTo>
                <a:lnTo>
                  <a:pt x="0" y="4908767"/>
                </a:lnTo>
                <a:lnTo>
                  <a:pt x="0" y="0"/>
                </a:lnTo>
                <a:close/>
              </a:path>
            </a:pathLst>
          </a:custGeom>
          <a:blipFill>
            <a:blip r:embed="rId2">
              <a:extLst>
                <a:ext uri="{96DAC541-7B7A-43D3-8B79-37D633B846F1}">
                  <asvg:svgBlip xmlns:asvg="http://schemas.microsoft.com/office/drawing/2016/SVG/main" r:embed="rId3"/>
                </a:ext>
              </a:extLst>
            </a:blip>
            <a:stretch>
              <a:fillRect l="0" t="-216" r="0" b="-216"/>
            </a:stretch>
          </a:blipFill>
        </p:spPr>
      </p:sp>
      <p:sp>
        <p:nvSpPr>
          <p:cNvPr name="TextBox 3" id="3"/>
          <p:cNvSpPr txBox="true"/>
          <p:nvPr/>
        </p:nvSpPr>
        <p:spPr>
          <a:xfrm rot="0">
            <a:off x="1028700" y="221306"/>
            <a:ext cx="12901759" cy="2096825"/>
          </a:xfrm>
          <a:prstGeom prst="rect">
            <a:avLst/>
          </a:prstGeom>
        </p:spPr>
        <p:txBody>
          <a:bodyPr anchor="t" rtlCol="false" tIns="0" lIns="0" bIns="0" rIns="0">
            <a:spAutoFit/>
          </a:bodyPr>
          <a:lstStyle/>
          <a:p>
            <a:pPr algn="ctr">
              <a:lnSpc>
                <a:spcPts val="5373"/>
              </a:lnSpc>
            </a:pPr>
            <a:r>
              <a:rPr lang="en-US" b="true" sz="5489" spc="-225">
                <a:solidFill>
                  <a:srgbClr val="000000"/>
                </a:solidFill>
                <a:latin typeface="Arimo Bold"/>
                <a:ea typeface="Arimo Bold"/>
                <a:cs typeface="Arimo Bold"/>
                <a:sym typeface="Arimo Bold"/>
              </a:rPr>
              <a:t>Fasilitas Pajak Pertambahan Nilai yang Bisa Dimanfaatkan PKP</a:t>
            </a:r>
          </a:p>
          <a:p>
            <a:pPr algn="l">
              <a:lnSpc>
                <a:spcPts val="5379"/>
              </a:lnSpc>
            </a:pPr>
          </a:p>
        </p:txBody>
      </p:sp>
      <p:sp>
        <p:nvSpPr>
          <p:cNvPr name="Freeform 4" id="4"/>
          <p:cNvSpPr/>
          <p:nvPr/>
        </p:nvSpPr>
        <p:spPr>
          <a:xfrm flipH="false" flipV="false" rot="0">
            <a:off x="2247760" y="5226408"/>
            <a:ext cx="3844158" cy="3844158"/>
          </a:xfrm>
          <a:custGeom>
            <a:avLst/>
            <a:gdLst/>
            <a:ahLst/>
            <a:cxnLst/>
            <a:rect r="r" b="b" t="t" l="l"/>
            <a:pathLst>
              <a:path h="3844158" w="3844158">
                <a:moveTo>
                  <a:pt x="0" y="0"/>
                </a:moveTo>
                <a:lnTo>
                  <a:pt x="3844158" y="0"/>
                </a:lnTo>
                <a:lnTo>
                  <a:pt x="3844158" y="3844158"/>
                </a:lnTo>
                <a:lnTo>
                  <a:pt x="0" y="3844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72700" y="4520066"/>
            <a:ext cx="1140552" cy="1140552"/>
          </a:xfrm>
          <a:custGeom>
            <a:avLst/>
            <a:gdLst/>
            <a:ahLst/>
            <a:cxnLst/>
            <a:rect r="r" b="b" t="t" l="l"/>
            <a:pathLst>
              <a:path h="1140552" w="1140552">
                <a:moveTo>
                  <a:pt x="0" y="0"/>
                </a:moveTo>
                <a:lnTo>
                  <a:pt x="1140552" y="0"/>
                </a:lnTo>
                <a:lnTo>
                  <a:pt x="1140552" y="1140552"/>
                </a:lnTo>
                <a:lnTo>
                  <a:pt x="0" y="11405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273606" y="4520066"/>
            <a:ext cx="1140552" cy="1140552"/>
          </a:xfrm>
          <a:custGeom>
            <a:avLst/>
            <a:gdLst/>
            <a:ahLst/>
            <a:cxnLst/>
            <a:rect r="r" b="b" t="t" l="l"/>
            <a:pathLst>
              <a:path h="1140552" w="1140552">
                <a:moveTo>
                  <a:pt x="0" y="0"/>
                </a:moveTo>
                <a:lnTo>
                  <a:pt x="1140552" y="0"/>
                </a:lnTo>
                <a:lnTo>
                  <a:pt x="1140552" y="1140552"/>
                </a:lnTo>
                <a:lnTo>
                  <a:pt x="0" y="11405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6582677" y="4085857"/>
            <a:ext cx="1140552" cy="1140552"/>
          </a:xfrm>
          <a:custGeom>
            <a:avLst/>
            <a:gdLst/>
            <a:ahLst/>
            <a:cxnLst/>
            <a:rect r="r" b="b" t="t" l="l"/>
            <a:pathLst>
              <a:path h="1140552" w="1140552">
                <a:moveTo>
                  <a:pt x="0" y="0"/>
                </a:moveTo>
                <a:lnTo>
                  <a:pt x="1140552" y="0"/>
                </a:lnTo>
                <a:lnTo>
                  <a:pt x="1140552" y="1140552"/>
                </a:lnTo>
                <a:lnTo>
                  <a:pt x="0" y="11405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640904" y="6595665"/>
            <a:ext cx="3057871" cy="1151992"/>
          </a:xfrm>
          <a:prstGeom prst="rect">
            <a:avLst/>
          </a:prstGeom>
        </p:spPr>
        <p:txBody>
          <a:bodyPr anchor="t" rtlCol="false" tIns="0" lIns="0" bIns="0" rIns="0">
            <a:spAutoFit/>
          </a:bodyPr>
          <a:lstStyle/>
          <a:p>
            <a:pPr algn="ctr">
              <a:lnSpc>
                <a:spcPts val="2987"/>
              </a:lnSpc>
            </a:pPr>
            <a:r>
              <a:rPr lang="en-US" b="true" sz="3048" spc="-90">
                <a:solidFill>
                  <a:srgbClr val="FFFFFF"/>
                </a:solidFill>
                <a:latin typeface="Arimo Bold"/>
                <a:ea typeface="Arimo Bold"/>
                <a:cs typeface="Arimo Bold"/>
                <a:sym typeface="Arimo Bold"/>
              </a:rPr>
              <a:t>PPN Tidak Dipungut dan Dibebaskan</a:t>
            </a:r>
          </a:p>
        </p:txBody>
      </p:sp>
      <p:sp>
        <p:nvSpPr>
          <p:cNvPr name="Freeform 9" id="9"/>
          <p:cNvSpPr/>
          <p:nvPr/>
        </p:nvSpPr>
        <p:spPr>
          <a:xfrm flipH="false" flipV="false" rot="0">
            <a:off x="12861625" y="5226408"/>
            <a:ext cx="3844158" cy="3844158"/>
          </a:xfrm>
          <a:custGeom>
            <a:avLst/>
            <a:gdLst/>
            <a:ahLst/>
            <a:cxnLst/>
            <a:rect r="r" b="b" t="t" l="l"/>
            <a:pathLst>
              <a:path h="3844158" w="3844158">
                <a:moveTo>
                  <a:pt x="0" y="0"/>
                </a:moveTo>
                <a:lnTo>
                  <a:pt x="3844158" y="0"/>
                </a:lnTo>
                <a:lnTo>
                  <a:pt x="3844158" y="3844158"/>
                </a:lnTo>
                <a:lnTo>
                  <a:pt x="0" y="3844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3486344" y="6956217"/>
            <a:ext cx="2594720" cy="430886"/>
          </a:xfrm>
          <a:prstGeom prst="rect">
            <a:avLst/>
          </a:prstGeom>
        </p:spPr>
        <p:txBody>
          <a:bodyPr anchor="t" rtlCol="false" tIns="0" lIns="0" bIns="0" rIns="0">
            <a:spAutoFit/>
          </a:bodyPr>
          <a:lstStyle/>
          <a:p>
            <a:pPr algn="ctr">
              <a:lnSpc>
                <a:spcPts val="3085"/>
              </a:lnSpc>
            </a:pPr>
            <a:r>
              <a:rPr lang="en-US" b="true" sz="3148" spc="-93">
                <a:solidFill>
                  <a:srgbClr val="FFFFFF"/>
                </a:solidFill>
                <a:latin typeface="Arimo Bold"/>
                <a:ea typeface="Arimo Bold"/>
                <a:cs typeface="Arimo Bold"/>
                <a:sym typeface="Arimo Bold"/>
              </a:rPr>
              <a:t>PPN Tarif 0 %</a:t>
            </a:r>
          </a:p>
        </p:txBody>
      </p:sp>
      <p:sp>
        <p:nvSpPr>
          <p:cNvPr name="Freeform 11" id="11"/>
          <p:cNvSpPr/>
          <p:nvPr/>
        </p:nvSpPr>
        <p:spPr>
          <a:xfrm flipH="false" flipV="false" rot="0">
            <a:off x="7554693" y="4365209"/>
            <a:ext cx="3844158" cy="3844158"/>
          </a:xfrm>
          <a:custGeom>
            <a:avLst/>
            <a:gdLst/>
            <a:ahLst/>
            <a:cxnLst/>
            <a:rect r="r" b="b" t="t" l="l"/>
            <a:pathLst>
              <a:path h="3844158" w="3844158">
                <a:moveTo>
                  <a:pt x="0" y="0"/>
                </a:moveTo>
                <a:lnTo>
                  <a:pt x="3844158" y="0"/>
                </a:lnTo>
                <a:lnTo>
                  <a:pt x="3844158" y="3844158"/>
                </a:lnTo>
                <a:lnTo>
                  <a:pt x="0" y="3844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7787602" y="5658191"/>
            <a:ext cx="3378340" cy="1523659"/>
          </a:xfrm>
          <a:prstGeom prst="rect">
            <a:avLst/>
          </a:prstGeom>
        </p:spPr>
        <p:txBody>
          <a:bodyPr anchor="t" rtlCol="false" tIns="0" lIns="0" bIns="0" rIns="0">
            <a:spAutoFit/>
          </a:bodyPr>
          <a:lstStyle/>
          <a:p>
            <a:pPr algn="ctr">
              <a:lnSpc>
                <a:spcPts val="2984"/>
              </a:lnSpc>
            </a:pPr>
            <a:r>
              <a:rPr lang="en-US" b="true" sz="3048" spc="-88">
                <a:solidFill>
                  <a:srgbClr val="FFFFFF"/>
                </a:solidFill>
                <a:latin typeface="Arimo Bold"/>
                <a:ea typeface="Arimo Bold"/>
                <a:cs typeface="Arimo Bold"/>
                <a:sym typeface="Arimo Bold"/>
              </a:rPr>
              <a:t>Fasilitas PPN Ditanggung Pemerintah (DTP)</a:t>
            </a:r>
          </a:p>
          <a:p>
            <a:pPr algn="ctr">
              <a:lnSpc>
                <a:spcPts val="2987"/>
              </a:lnSpc>
            </a:pPr>
          </a:p>
        </p:txBody>
      </p:sp>
      <p:sp>
        <p:nvSpPr>
          <p:cNvPr name="TextBox 13" id="13"/>
          <p:cNvSpPr txBox="true"/>
          <p:nvPr/>
        </p:nvSpPr>
        <p:spPr>
          <a:xfrm rot="0">
            <a:off x="1911888" y="4667324"/>
            <a:ext cx="644432" cy="834326"/>
          </a:xfrm>
          <a:prstGeom prst="rect">
            <a:avLst/>
          </a:prstGeom>
        </p:spPr>
        <p:txBody>
          <a:bodyPr anchor="t" rtlCol="false" tIns="0" lIns="0" bIns="0" rIns="0">
            <a:spAutoFit/>
          </a:bodyPr>
          <a:lstStyle/>
          <a:p>
            <a:pPr algn="ctr">
              <a:lnSpc>
                <a:spcPts val="6241"/>
              </a:lnSpc>
            </a:pPr>
            <a:r>
              <a:rPr lang="en-US" b="true" sz="4800" spc="47">
                <a:solidFill>
                  <a:srgbClr val="FFFFFF"/>
                </a:solidFill>
                <a:latin typeface="Arimo Bold"/>
                <a:ea typeface="Arimo Bold"/>
                <a:cs typeface="Arimo Bold"/>
                <a:sym typeface="Arimo Bold"/>
              </a:rPr>
              <a:t>1</a:t>
            </a:r>
          </a:p>
        </p:txBody>
      </p:sp>
      <p:sp>
        <p:nvSpPr>
          <p:cNvPr name="TextBox 14" id="14"/>
          <p:cNvSpPr txBox="true"/>
          <p:nvPr/>
        </p:nvSpPr>
        <p:spPr>
          <a:xfrm rot="0">
            <a:off x="12512794" y="4665691"/>
            <a:ext cx="644432" cy="835959"/>
          </a:xfrm>
          <a:prstGeom prst="rect">
            <a:avLst/>
          </a:prstGeom>
        </p:spPr>
        <p:txBody>
          <a:bodyPr anchor="t" rtlCol="false" tIns="0" lIns="0" bIns="0" rIns="0">
            <a:spAutoFit/>
          </a:bodyPr>
          <a:lstStyle/>
          <a:p>
            <a:pPr algn="ctr">
              <a:lnSpc>
                <a:spcPts val="6241"/>
              </a:lnSpc>
            </a:pPr>
            <a:r>
              <a:rPr lang="en-US" b="true" sz="4800" spc="47">
                <a:solidFill>
                  <a:srgbClr val="FFFFFF"/>
                </a:solidFill>
                <a:latin typeface="Arimo Bold"/>
                <a:ea typeface="Arimo Bold"/>
                <a:cs typeface="Arimo Bold"/>
                <a:sym typeface="Arimo Bold"/>
              </a:rPr>
              <a:t>3</a:t>
            </a:r>
          </a:p>
        </p:txBody>
      </p:sp>
      <p:sp>
        <p:nvSpPr>
          <p:cNvPr name="TextBox 15" id="15"/>
          <p:cNvSpPr txBox="true"/>
          <p:nvPr/>
        </p:nvSpPr>
        <p:spPr>
          <a:xfrm rot="0">
            <a:off x="6821865" y="4231481"/>
            <a:ext cx="644432" cy="835959"/>
          </a:xfrm>
          <a:prstGeom prst="rect">
            <a:avLst/>
          </a:prstGeom>
        </p:spPr>
        <p:txBody>
          <a:bodyPr anchor="t" rtlCol="false" tIns="0" lIns="0" bIns="0" rIns="0">
            <a:spAutoFit/>
          </a:bodyPr>
          <a:lstStyle/>
          <a:p>
            <a:pPr algn="ctr">
              <a:lnSpc>
                <a:spcPts val="6241"/>
              </a:lnSpc>
            </a:pPr>
            <a:r>
              <a:rPr lang="en-US" b="true" sz="4800" spc="47">
                <a:solidFill>
                  <a:srgbClr val="FFFFFF"/>
                </a:solidFill>
                <a:latin typeface="Arimo Bold"/>
                <a:ea typeface="Arimo Bold"/>
                <a:cs typeface="Arimo Bold"/>
                <a:sym typeface="Arimo Bold"/>
              </a:rPr>
              <a:t>2</a:t>
            </a:r>
          </a:p>
        </p:txBody>
      </p:sp>
      <p:grpSp>
        <p:nvGrpSpPr>
          <p:cNvPr name="Group 16" id="16"/>
          <p:cNvGrpSpPr/>
          <p:nvPr/>
        </p:nvGrpSpPr>
        <p:grpSpPr>
          <a:xfrm rot="0">
            <a:off x="-28575" y="9738092"/>
            <a:ext cx="13346091" cy="559758"/>
            <a:chOff x="0" y="0"/>
            <a:chExt cx="17794788" cy="746344"/>
          </a:xfrm>
        </p:grpSpPr>
        <p:sp>
          <p:nvSpPr>
            <p:cNvPr name="Freeform 17" id="17"/>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8" id="18"/>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9" id="19"/>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20" id="20"/>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8"/>
            <a:stretch>
              <a:fillRect l="-279857" t="-1027086" r="-304792" b="-2401329"/>
            </a:stretch>
          </a:blipFill>
        </p:spPr>
      </p:sp>
      <p:sp>
        <p:nvSpPr>
          <p:cNvPr name="TextBox 21" id="21"/>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87316" y="454937"/>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sp>
        <p:nvSpPr>
          <p:cNvPr name="Freeform 3" id="3"/>
          <p:cNvSpPr/>
          <p:nvPr/>
        </p:nvSpPr>
        <p:spPr>
          <a:xfrm flipH="false" flipV="false" rot="0">
            <a:off x="14836629" y="8408425"/>
            <a:ext cx="4038687" cy="1423637"/>
          </a:xfrm>
          <a:custGeom>
            <a:avLst/>
            <a:gdLst/>
            <a:ahLst/>
            <a:cxnLst/>
            <a:rect r="r" b="b" t="t" l="l"/>
            <a:pathLst>
              <a:path h="1423637" w="4038687">
                <a:moveTo>
                  <a:pt x="0" y="0"/>
                </a:moveTo>
                <a:lnTo>
                  <a:pt x="4038687" y="0"/>
                </a:lnTo>
                <a:lnTo>
                  <a:pt x="4038687" y="1423637"/>
                </a:lnTo>
                <a:lnTo>
                  <a:pt x="0" y="1423637"/>
                </a:lnTo>
                <a:lnTo>
                  <a:pt x="0" y="0"/>
                </a:lnTo>
                <a:close/>
              </a:path>
            </a:pathLst>
          </a:custGeom>
          <a:blipFill>
            <a:blip r:embed="rId2">
              <a:extLst>
                <a:ext uri="{96DAC541-7B7A-43D3-8B79-37D633B846F1}">
                  <asvg:svgBlip xmlns:asvg="http://schemas.microsoft.com/office/drawing/2016/SVG/main" r:embed="rId3"/>
                </a:ext>
              </a:extLst>
            </a:blip>
            <a:stretch>
              <a:fillRect l="0" t="-5068" r="0" b="-5068"/>
            </a:stretch>
          </a:blipFill>
        </p:spPr>
      </p:sp>
      <p:grpSp>
        <p:nvGrpSpPr>
          <p:cNvPr name="Group 4" id="4"/>
          <p:cNvGrpSpPr/>
          <p:nvPr/>
        </p:nvGrpSpPr>
        <p:grpSpPr>
          <a:xfrm rot="0">
            <a:off x="802611" y="1028700"/>
            <a:ext cx="16736800" cy="2364113"/>
            <a:chOff x="0" y="0"/>
            <a:chExt cx="4408046" cy="622647"/>
          </a:xfrm>
        </p:grpSpPr>
        <p:sp>
          <p:nvSpPr>
            <p:cNvPr name="Freeform 5" id="5"/>
            <p:cNvSpPr/>
            <p:nvPr/>
          </p:nvSpPr>
          <p:spPr>
            <a:xfrm flipH="false" flipV="false" rot="0">
              <a:off x="0" y="0"/>
              <a:ext cx="4408046" cy="622647"/>
            </a:xfrm>
            <a:custGeom>
              <a:avLst/>
              <a:gdLst/>
              <a:ahLst/>
              <a:cxnLst/>
              <a:rect r="r" b="b" t="t" l="l"/>
              <a:pathLst>
                <a:path h="622647" w="4408046">
                  <a:moveTo>
                    <a:pt x="0" y="0"/>
                  </a:moveTo>
                  <a:lnTo>
                    <a:pt x="4408046" y="0"/>
                  </a:lnTo>
                  <a:lnTo>
                    <a:pt x="4408046" y="622647"/>
                  </a:lnTo>
                  <a:lnTo>
                    <a:pt x="0" y="622647"/>
                  </a:lnTo>
                  <a:close/>
                </a:path>
              </a:pathLst>
            </a:custGeom>
            <a:solidFill>
              <a:srgbClr val="253D80"/>
            </a:solidFill>
          </p:spPr>
        </p:sp>
        <p:sp>
          <p:nvSpPr>
            <p:cNvPr name="TextBox 6" id="6"/>
            <p:cNvSpPr txBox="true"/>
            <p:nvPr/>
          </p:nvSpPr>
          <p:spPr>
            <a:xfrm>
              <a:off x="0" y="-28575"/>
              <a:ext cx="4408046" cy="651222"/>
            </a:xfrm>
            <a:prstGeom prst="rect">
              <a:avLst/>
            </a:prstGeom>
          </p:spPr>
          <p:txBody>
            <a:bodyPr anchor="ctr" rtlCol="false" tIns="50800" lIns="50800" bIns="50800" rIns="50800"/>
            <a:lstStyle/>
            <a:p>
              <a:pPr algn="ctr">
                <a:lnSpc>
                  <a:spcPts val="3088"/>
                </a:lnSpc>
              </a:pPr>
            </a:p>
          </p:txBody>
        </p:sp>
      </p:grpSp>
      <p:sp>
        <p:nvSpPr>
          <p:cNvPr name="TextBox 7" id="7"/>
          <p:cNvSpPr txBox="true"/>
          <p:nvPr/>
        </p:nvSpPr>
        <p:spPr>
          <a:xfrm rot="0">
            <a:off x="1469676" y="1397822"/>
            <a:ext cx="15386297" cy="1559712"/>
          </a:xfrm>
          <a:prstGeom prst="rect">
            <a:avLst/>
          </a:prstGeom>
        </p:spPr>
        <p:txBody>
          <a:bodyPr anchor="t" rtlCol="false" tIns="0" lIns="0" bIns="0" rIns="0">
            <a:spAutoFit/>
          </a:bodyPr>
          <a:lstStyle/>
          <a:p>
            <a:pPr algn="just">
              <a:lnSpc>
                <a:spcPts val="4144"/>
              </a:lnSpc>
            </a:pPr>
            <a:r>
              <a:rPr lang="en-US" sz="3188" spc="-31">
                <a:solidFill>
                  <a:srgbClr val="FFFFFF"/>
                </a:solidFill>
                <a:latin typeface="Montserrat"/>
                <a:ea typeface="Montserrat"/>
                <a:cs typeface="Montserrat"/>
                <a:sym typeface="Montserrat"/>
              </a:rPr>
              <a:t>Pengusaha Kena Pajak (PKP) adalah pihak yang wajib menyetor dan melaporkan PPN. Setiap tanggal di akhir bulan adalah batas akhir waktu penyetoran dan pelaporan PPN oleh PKP.</a:t>
            </a:r>
          </a:p>
        </p:txBody>
      </p:sp>
      <p:grpSp>
        <p:nvGrpSpPr>
          <p:cNvPr name="Group 8" id="8"/>
          <p:cNvGrpSpPr/>
          <p:nvPr/>
        </p:nvGrpSpPr>
        <p:grpSpPr>
          <a:xfrm rot="0">
            <a:off x="802611" y="3840773"/>
            <a:ext cx="16736800" cy="5991289"/>
            <a:chOff x="0" y="0"/>
            <a:chExt cx="4408046" cy="1577953"/>
          </a:xfrm>
        </p:grpSpPr>
        <p:sp>
          <p:nvSpPr>
            <p:cNvPr name="Freeform 9" id="9"/>
            <p:cNvSpPr/>
            <p:nvPr/>
          </p:nvSpPr>
          <p:spPr>
            <a:xfrm flipH="false" flipV="false" rot="0">
              <a:off x="0" y="0"/>
              <a:ext cx="4408046" cy="1577953"/>
            </a:xfrm>
            <a:custGeom>
              <a:avLst/>
              <a:gdLst/>
              <a:ahLst/>
              <a:cxnLst/>
              <a:rect r="r" b="b" t="t" l="l"/>
              <a:pathLst>
                <a:path h="1577953" w="4408046">
                  <a:moveTo>
                    <a:pt x="0" y="0"/>
                  </a:moveTo>
                  <a:lnTo>
                    <a:pt x="4408046" y="0"/>
                  </a:lnTo>
                  <a:lnTo>
                    <a:pt x="4408046" y="1577953"/>
                  </a:lnTo>
                  <a:lnTo>
                    <a:pt x="0" y="1577953"/>
                  </a:lnTo>
                  <a:close/>
                </a:path>
              </a:pathLst>
            </a:custGeom>
            <a:solidFill>
              <a:srgbClr val="253D80"/>
            </a:solidFill>
          </p:spPr>
        </p:sp>
        <p:sp>
          <p:nvSpPr>
            <p:cNvPr name="TextBox 10" id="10"/>
            <p:cNvSpPr txBox="true"/>
            <p:nvPr/>
          </p:nvSpPr>
          <p:spPr>
            <a:xfrm>
              <a:off x="0" y="-28575"/>
              <a:ext cx="4408046" cy="1606528"/>
            </a:xfrm>
            <a:prstGeom prst="rect">
              <a:avLst/>
            </a:prstGeom>
          </p:spPr>
          <p:txBody>
            <a:bodyPr anchor="ctr" rtlCol="false" tIns="50800" lIns="50800" bIns="50800" rIns="50800"/>
            <a:lstStyle/>
            <a:p>
              <a:pPr algn="ctr">
                <a:lnSpc>
                  <a:spcPts val="3088"/>
                </a:lnSpc>
              </a:pPr>
            </a:p>
          </p:txBody>
        </p:sp>
      </p:grpSp>
      <p:sp>
        <p:nvSpPr>
          <p:cNvPr name="TextBox 11" id="11"/>
          <p:cNvSpPr txBox="true"/>
          <p:nvPr/>
        </p:nvSpPr>
        <p:spPr>
          <a:xfrm rot="0">
            <a:off x="1028700" y="3812198"/>
            <a:ext cx="16230600" cy="6282461"/>
          </a:xfrm>
          <a:prstGeom prst="rect">
            <a:avLst/>
          </a:prstGeom>
        </p:spPr>
        <p:txBody>
          <a:bodyPr anchor="t" rtlCol="false" tIns="0" lIns="0" bIns="0" rIns="0">
            <a:spAutoFit/>
          </a:bodyPr>
          <a:lstStyle/>
          <a:p>
            <a:pPr algn="just">
              <a:lnSpc>
                <a:spcPts val="3338"/>
              </a:lnSpc>
            </a:pPr>
            <a:r>
              <a:rPr lang="en-US" sz="2568" spc="-23">
                <a:solidFill>
                  <a:srgbClr val="FFFFFF"/>
                </a:solidFill>
                <a:latin typeface="Montserrat"/>
                <a:ea typeface="Montserrat"/>
                <a:cs typeface="Montserrat"/>
                <a:sym typeface="Montserrat"/>
              </a:rPr>
              <a:t>mekanisme yang berlaku terhadap PPN di Indonesia sebagai berikut:</a:t>
            </a:r>
          </a:p>
          <a:p>
            <a:pPr algn="just">
              <a:lnSpc>
                <a:spcPts val="3338"/>
              </a:lnSpc>
            </a:pPr>
            <a:r>
              <a:rPr lang="en-US" sz="2568" spc="-23">
                <a:solidFill>
                  <a:srgbClr val="FFFFFF"/>
                </a:solidFill>
                <a:latin typeface="Montserrat"/>
                <a:ea typeface="Montserrat"/>
                <a:cs typeface="Montserrat"/>
                <a:sym typeface="Montserrat"/>
              </a:rPr>
              <a:t>1. PKP yang melakukan penyerahan BKP/JKP wajib memungut Pajak Pertambahan Nilai dari pembeli/penerima BKP/JKP, dan membuat Faktur Pajak sebagai bukti pemungutannya.</a:t>
            </a:r>
          </a:p>
          <a:p>
            <a:pPr algn="just">
              <a:lnSpc>
                <a:spcPts val="3338"/>
              </a:lnSpc>
            </a:pPr>
            <a:r>
              <a:rPr lang="en-US" sz="2568" spc="-23">
                <a:solidFill>
                  <a:srgbClr val="FFFFFF"/>
                </a:solidFill>
                <a:latin typeface="Montserrat"/>
                <a:ea typeface="Montserrat"/>
                <a:cs typeface="Montserrat"/>
                <a:sym typeface="Montserrat"/>
              </a:rPr>
              <a:t>2. Pajak Pertambahan Nilai yang tercantum dalam Faktur Pajak tersebut merupakan Pajak Keluaran bagi PKP Penjual BKP/JKP, yang sifatnya sebagai pajak yang harus dibayar (utang pajak).</a:t>
            </a:r>
          </a:p>
          <a:p>
            <a:pPr algn="just">
              <a:lnSpc>
                <a:spcPts val="3338"/>
              </a:lnSpc>
            </a:pPr>
            <a:r>
              <a:rPr lang="en-US" sz="2568" spc="-23">
                <a:solidFill>
                  <a:srgbClr val="FFFFFF"/>
                </a:solidFill>
                <a:latin typeface="Montserrat"/>
                <a:ea typeface="Montserrat"/>
                <a:cs typeface="Montserrat"/>
                <a:sym typeface="Montserrat"/>
              </a:rPr>
              <a:t>3. Pada waktu PKP melakukan pembelian/perolehan BKP/JKP yang dikenakan PPN yang merupakan Pajak Masukan yang sifatnya sebagai pajak yang dibayar di muka, sepanjang BKP/JKP yang dibeli tersebut berhubungan langsung dengan kegiatan usahanya.</a:t>
            </a:r>
          </a:p>
          <a:p>
            <a:pPr algn="just">
              <a:lnSpc>
                <a:spcPts val="3338"/>
              </a:lnSpc>
            </a:pPr>
            <a:r>
              <a:rPr lang="en-US" sz="2568" spc="-23">
                <a:solidFill>
                  <a:srgbClr val="FFFFFF"/>
                </a:solidFill>
                <a:latin typeface="Montserrat"/>
                <a:ea typeface="Montserrat"/>
                <a:cs typeface="Montserrat"/>
                <a:sym typeface="Montserrat"/>
              </a:rPr>
              <a:t>4. Untuk setiap Masa Pajak (setiap bulan), apabila jumlah Pajak Keluaran lebih besar daripada Pajak Masukan, maka selisihnya harus disetor ke Kas Negara paling lama akhir bulan berikutnya setelah berakhirnya Masa Pajak dan sebelum Surat Pemberitahuan Masa Pajak Pertambahan Nilai disampaikan.</a:t>
            </a:r>
          </a:p>
          <a:p>
            <a:pPr algn="just">
              <a:lnSpc>
                <a:spcPts val="3338"/>
              </a:lnSpc>
            </a:pPr>
            <a:r>
              <a:rPr lang="en-US" sz="2568" spc="-23">
                <a:solidFill>
                  <a:srgbClr val="FFFFFF"/>
                </a:solidFill>
                <a:latin typeface="Montserrat"/>
                <a:ea typeface="Montserrat"/>
                <a:cs typeface="Montserrat"/>
                <a:sym typeface="Montserrat"/>
              </a:rPr>
              <a:t>5. PKP di atas wajib menyampaikan SPT Masa PPN setiap bulan ke KPP terkait paling lama akhir bulan berikutnya setelah berakhirnya Masa Pajak.</a:t>
            </a:r>
          </a:p>
          <a:p>
            <a:pPr algn="just">
              <a:lnSpc>
                <a:spcPts val="3338"/>
              </a:lnSpc>
            </a:pPr>
          </a:p>
        </p:txBody>
      </p:sp>
      <p:grpSp>
        <p:nvGrpSpPr>
          <p:cNvPr name="Group 12" id="12"/>
          <p:cNvGrpSpPr/>
          <p:nvPr/>
        </p:nvGrpSpPr>
        <p:grpSpPr>
          <a:xfrm rot="0">
            <a:off x="-28575" y="9738092"/>
            <a:ext cx="13346091" cy="559758"/>
            <a:chOff x="0" y="0"/>
            <a:chExt cx="17794788" cy="746344"/>
          </a:xfrm>
        </p:grpSpPr>
        <p:sp>
          <p:nvSpPr>
            <p:cNvPr name="Freeform 13" id="13"/>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4" id="14"/>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5" id="15"/>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Freeform 16" id="16"/>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4"/>
            <a:stretch>
              <a:fillRect l="-279857" t="-1027086" r="-304792" b="-2401329"/>
            </a:stretch>
          </a:blipFill>
        </p:spPr>
      </p:sp>
      <p:sp>
        <p:nvSpPr>
          <p:cNvPr name="TextBox 17" id="17"/>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DAGaaylSc_8</dc:identifier>
  <dcterms:modified xsi:type="dcterms:W3CDTF">2011-08-01T06:04:30Z</dcterms:modified>
  <cp:revision>1</cp:revision>
  <dc:title>Orange and White Geometric Innovative Strategy Presentation.pptx</dc:title>
</cp:coreProperties>
</file>