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Bernoru SemiCondensed" charset="1" panose="00000A06000000000000"/>
      <p:regular r:id="rId24"/>
    </p:embeddedFont>
    <p:embeddedFont>
      <p:font typeface="Arimo Bold" charset="1" panose="020B0704020202020204"/>
      <p:regular r:id="rId25"/>
    </p:embeddedFont>
    <p:embeddedFont>
      <p:font typeface="Arimo" charset="1" panose="020B0604020202020204"/>
      <p:regular r:id="rId26"/>
    </p:embeddedFont>
    <p:embeddedFont>
      <p:font typeface="ABeeZee Bold" charset="1" panose="02000000000000000000"/>
      <p:regular r:id="rId27"/>
    </p:embeddedFont>
    <p:embeddedFont>
      <p:font typeface="ABeeZee" charset="1" panose="02000000000000000000"/>
      <p:regular r:id="rId28"/>
    </p:embeddedFont>
    <p:embeddedFont>
      <p:font typeface="Open Sans Bold" charset="1" panose="020B0806030504020204"/>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22157" y="2911866"/>
            <a:ext cx="8968346" cy="3438772"/>
          </a:xfrm>
          <a:prstGeom prst="rect">
            <a:avLst/>
          </a:prstGeom>
        </p:spPr>
        <p:txBody>
          <a:bodyPr anchor="t" rtlCol="false" tIns="0" lIns="0" bIns="0" rIns="0">
            <a:spAutoFit/>
          </a:bodyPr>
          <a:lstStyle/>
          <a:p>
            <a:pPr algn="l">
              <a:lnSpc>
                <a:spcPts val="13347"/>
              </a:lnSpc>
            </a:pPr>
            <a:r>
              <a:rPr lang="en-US" sz="12134">
                <a:solidFill>
                  <a:srgbClr val="06053F"/>
                </a:solidFill>
                <a:latin typeface="Bernoru SemiCondensed"/>
                <a:ea typeface="Bernoru SemiCondensed"/>
                <a:cs typeface="Bernoru SemiCondensed"/>
                <a:sym typeface="Bernoru SemiCondensed"/>
              </a:rPr>
              <a:t>TAX</a:t>
            </a:r>
          </a:p>
          <a:p>
            <a:pPr algn="l">
              <a:lnSpc>
                <a:spcPts val="13347"/>
              </a:lnSpc>
            </a:pPr>
            <a:r>
              <a:rPr lang="en-US" sz="12134">
                <a:solidFill>
                  <a:srgbClr val="F3630F"/>
                </a:solidFill>
                <a:latin typeface="Bernoru SemiCondensed"/>
                <a:ea typeface="Bernoru SemiCondensed"/>
                <a:cs typeface="Bernoru SemiCondensed"/>
                <a:sym typeface="Bernoru SemiCondensed"/>
              </a:rPr>
              <a:t>ORGANIZING</a:t>
            </a:r>
          </a:p>
        </p:txBody>
      </p:sp>
      <p:grpSp>
        <p:nvGrpSpPr>
          <p:cNvPr name="Group 3" id="3"/>
          <p:cNvGrpSpPr/>
          <p:nvPr/>
        </p:nvGrpSpPr>
        <p:grpSpPr>
          <a:xfrm rot="0">
            <a:off x="8671115" y="-429360"/>
            <a:ext cx="11878824" cy="10016449"/>
            <a:chOff x="0" y="0"/>
            <a:chExt cx="4397909" cy="3708400"/>
          </a:xfrm>
        </p:grpSpPr>
        <p:sp>
          <p:nvSpPr>
            <p:cNvPr name="Freeform 4" id="4"/>
            <p:cNvSpPr/>
            <p:nvPr/>
          </p:nvSpPr>
          <p:spPr>
            <a:xfrm flipH="false" flipV="false" rot="0">
              <a:off x="0" y="0"/>
              <a:ext cx="4397909" cy="3708400"/>
            </a:xfrm>
            <a:custGeom>
              <a:avLst/>
              <a:gdLst/>
              <a:ahLst/>
              <a:cxnLst/>
              <a:rect r="r" b="b" t="t" l="l"/>
              <a:pathLst>
                <a:path h="3708400" w="4397909">
                  <a:moveTo>
                    <a:pt x="3298432" y="0"/>
                  </a:moveTo>
                  <a:lnTo>
                    <a:pt x="1099477" y="0"/>
                  </a:lnTo>
                  <a:lnTo>
                    <a:pt x="0" y="1854200"/>
                  </a:lnTo>
                  <a:lnTo>
                    <a:pt x="1099477" y="3708400"/>
                  </a:lnTo>
                  <a:lnTo>
                    <a:pt x="3298432" y="3708400"/>
                  </a:lnTo>
                  <a:lnTo>
                    <a:pt x="4397909" y="1854200"/>
                  </a:lnTo>
                  <a:close/>
                </a:path>
              </a:pathLst>
            </a:custGeom>
            <a:solidFill>
              <a:srgbClr val="06053F"/>
            </a:solidFill>
            <a:ln w="12700">
              <a:solidFill>
                <a:srgbClr val="000000"/>
              </a:solidFill>
            </a:ln>
          </p:spPr>
        </p:sp>
      </p:grpSp>
      <p:grpSp>
        <p:nvGrpSpPr>
          <p:cNvPr name="Group 5" id="5"/>
          <p:cNvGrpSpPr/>
          <p:nvPr/>
        </p:nvGrpSpPr>
        <p:grpSpPr>
          <a:xfrm rot="0">
            <a:off x="8968600" y="-429360"/>
            <a:ext cx="11878824" cy="10016449"/>
            <a:chOff x="0" y="0"/>
            <a:chExt cx="4397909" cy="3708400"/>
          </a:xfrm>
        </p:grpSpPr>
        <p:sp>
          <p:nvSpPr>
            <p:cNvPr name="Freeform 6" id="6"/>
            <p:cNvSpPr/>
            <p:nvPr/>
          </p:nvSpPr>
          <p:spPr>
            <a:xfrm flipH="false" flipV="false" rot="0">
              <a:off x="0" y="0"/>
              <a:ext cx="4397909" cy="3708400"/>
            </a:xfrm>
            <a:custGeom>
              <a:avLst/>
              <a:gdLst/>
              <a:ahLst/>
              <a:cxnLst/>
              <a:rect r="r" b="b" t="t" l="l"/>
              <a:pathLst>
                <a:path h="3708400" w="4397909">
                  <a:moveTo>
                    <a:pt x="3298432" y="0"/>
                  </a:moveTo>
                  <a:lnTo>
                    <a:pt x="1099477" y="0"/>
                  </a:lnTo>
                  <a:lnTo>
                    <a:pt x="0" y="1854200"/>
                  </a:lnTo>
                  <a:lnTo>
                    <a:pt x="1099477" y="3708400"/>
                  </a:lnTo>
                  <a:lnTo>
                    <a:pt x="3298432" y="3708400"/>
                  </a:lnTo>
                  <a:lnTo>
                    <a:pt x="4397909" y="1854200"/>
                  </a:lnTo>
                  <a:close/>
                </a:path>
              </a:pathLst>
            </a:custGeom>
            <a:solidFill>
              <a:srgbClr val="F3630F"/>
            </a:solidFill>
            <a:ln w="12700">
              <a:solidFill>
                <a:srgbClr val="000000"/>
              </a:solidFill>
            </a:ln>
          </p:spPr>
        </p:sp>
      </p:grpSp>
      <p:grpSp>
        <p:nvGrpSpPr>
          <p:cNvPr name="Group 7" id="7"/>
          <p:cNvGrpSpPr/>
          <p:nvPr/>
        </p:nvGrpSpPr>
        <p:grpSpPr>
          <a:xfrm rot="0">
            <a:off x="9277350" y="-429360"/>
            <a:ext cx="11878824" cy="10016449"/>
            <a:chOff x="0" y="0"/>
            <a:chExt cx="4397909" cy="3708400"/>
          </a:xfrm>
        </p:grpSpPr>
        <p:sp>
          <p:nvSpPr>
            <p:cNvPr name="Freeform 8" id="8"/>
            <p:cNvSpPr/>
            <p:nvPr/>
          </p:nvSpPr>
          <p:spPr>
            <a:xfrm flipH="false" flipV="false" rot="0">
              <a:off x="0" y="0"/>
              <a:ext cx="4397909" cy="3708400"/>
            </a:xfrm>
            <a:custGeom>
              <a:avLst/>
              <a:gdLst/>
              <a:ahLst/>
              <a:cxnLst/>
              <a:rect r="r" b="b" t="t" l="l"/>
              <a:pathLst>
                <a:path h="3708400" w="4397909">
                  <a:moveTo>
                    <a:pt x="3298432" y="0"/>
                  </a:moveTo>
                  <a:lnTo>
                    <a:pt x="1099477" y="0"/>
                  </a:lnTo>
                  <a:lnTo>
                    <a:pt x="0" y="1854200"/>
                  </a:lnTo>
                  <a:lnTo>
                    <a:pt x="1099477" y="3708400"/>
                  </a:lnTo>
                  <a:lnTo>
                    <a:pt x="3298432" y="3708400"/>
                  </a:lnTo>
                  <a:lnTo>
                    <a:pt x="4397909" y="1854200"/>
                  </a:lnTo>
                  <a:close/>
                </a:path>
              </a:pathLst>
            </a:custGeom>
            <a:blipFill>
              <a:blip r:embed="rId2"/>
              <a:stretch>
                <a:fillRect l="-25287" t="0" r="-25287" b="0"/>
              </a:stretch>
            </a:blipFill>
          </p:spPr>
        </p:sp>
      </p:grpSp>
      <p:grpSp>
        <p:nvGrpSpPr>
          <p:cNvPr name="Group 9" id="9"/>
          <p:cNvGrpSpPr/>
          <p:nvPr/>
        </p:nvGrpSpPr>
        <p:grpSpPr>
          <a:xfrm rot="0">
            <a:off x="14345581" y="6637134"/>
            <a:ext cx="6810594" cy="4278950"/>
            <a:chOff x="0" y="0"/>
            <a:chExt cx="812800" cy="510665"/>
          </a:xfrm>
        </p:grpSpPr>
        <p:sp>
          <p:nvSpPr>
            <p:cNvPr name="Freeform 10" id="10"/>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06053F"/>
            </a:solidFill>
          </p:spPr>
        </p:sp>
        <p:sp>
          <p:nvSpPr>
            <p:cNvPr name="TextBox 11" id="11"/>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3106965" y="-4238682"/>
            <a:ext cx="6810594" cy="5257857"/>
            <a:chOff x="0" y="0"/>
            <a:chExt cx="812800" cy="627491"/>
          </a:xfrm>
        </p:grpSpPr>
        <p:sp>
          <p:nvSpPr>
            <p:cNvPr name="Freeform 13" id="13"/>
            <p:cNvSpPr/>
            <p:nvPr/>
          </p:nvSpPr>
          <p:spPr>
            <a:xfrm flipH="false" flipV="false" rot="0">
              <a:off x="0" y="0"/>
              <a:ext cx="812800" cy="627491"/>
            </a:xfrm>
            <a:custGeom>
              <a:avLst/>
              <a:gdLst/>
              <a:ahLst/>
              <a:cxnLst/>
              <a:rect r="r" b="b" t="t" l="l"/>
              <a:pathLst>
                <a:path h="627491" w="812800">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name="TextBox 14" id="14"/>
            <p:cNvSpPr txBox="true"/>
            <p:nvPr/>
          </p:nvSpPr>
          <p:spPr>
            <a:xfrm>
              <a:off x="114300" y="-38100"/>
              <a:ext cx="584200" cy="665591"/>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0420834" y="8776609"/>
            <a:ext cx="5280478" cy="3317611"/>
            <a:chOff x="0" y="0"/>
            <a:chExt cx="812800" cy="510665"/>
          </a:xfrm>
        </p:grpSpPr>
        <p:sp>
          <p:nvSpPr>
            <p:cNvPr name="Freeform 16" id="16"/>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name="TextBox 17" id="17"/>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2267774" y="7664435"/>
            <a:ext cx="5280478" cy="3845308"/>
            <a:chOff x="0" y="0"/>
            <a:chExt cx="812800" cy="591891"/>
          </a:xfrm>
        </p:grpSpPr>
        <p:sp>
          <p:nvSpPr>
            <p:cNvPr name="Freeform 19" id="19"/>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20" id="20"/>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2218082" y="-3336403"/>
            <a:ext cx="5280478" cy="3845308"/>
            <a:chOff x="0" y="0"/>
            <a:chExt cx="812800" cy="591891"/>
          </a:xfrm>
        </p:grpSpPr>
        <p:sp>
          <p:nvSpPr>
            <p:cNvPr name="Freeform 22" id="22"/>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23" id="23"/>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1647920" y="9324226"/>
            <a:ext cx="10925270" cy="1610908"/>
            <a:chOff x="0" y="0"/>
            <a:chExt cx="2877437" cy="424272"/>
          </a:xfrm>
        </p:grpSpPr>
        <p:sp>
          <p:nvSpPr>
            <p:cNvPr name="Freeform 25" id="25"/>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26" id="26"/>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938671" y="9725211"/>
            <a:ext cx="10925270" cy="1610908"/>
            <a:chOff x="0" y="0"/>
            <a:chExt cx="2877437" cy="424272"/>
          </a:xfrm>
        </p:grpSpPr>
        <p:sp>
          <p:nvSpPr>
            <p:cNvPr name="Freeform 28" id="28"/>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29" id="29"/>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sp>
        <p:nvSpPr>
          <p:cNvPr name="Freeform 30" id="30"/>
          <p:cNvSpPr/>
          <p:nvPr/>
        </p:nvSpPr>
        <p:spPr>
          <a:xfrm flipH="false" flipV="false" rot="0">
            <a:off x="11974056" y="9372253"/>
            <a:ext cx="2174034" cy="324129"/>
          </a:xfrm>
          <a:custGeom>
            <a:avLst/>
            <a:gdLst/>
            <a:ahLst/>
            <a:cxnLst/>
            <a:rect r="r" b="b" t="t" l="l"/>
            <a:pathLst>
              <a:path h="324129" w="2174034">
                <a:moveTo>
                  <a:pt x="0" y="0"/>
                </a:moveTo>
                <a:lnTo>
                  <a:pt x="2174034" y="0"/>
                </a:lnTo>
                <a:lnTo>
                  <a:pt x="2174034" y="324129"/>
                </a:lnTo>
                <a:lnTo>
                  <a:pt x="0" y="3241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1" id="31"/>
          <p:cNvSpPr/>
          <p:nvPr/>
        </p:nvSpPr>
        <p:spPr>
          <a:xfrm flipH="false" flipV="false" rot="0">
            <a:off x="8063826" y="678255"/>
            <a:ext cx="1393699" cy="1317679"/>
          </a:xfrm>
          <a:custGeom>
            <a:avLst/>
            <a:gdLst/>
            <a:ahLst/>
            <a:cxnLst/>
            <a:rect r="r" b="b" t="t" l="l"/>
            <a:pathLst>
              <a:path h="1317679" w="1393699">
                <a:moveTo>
                  <a:pt x="0" y="0"/>
                </a:moveTo>
                <a:lnTo>
                  <a:pt x="1393699" y="0"/>
                </a:lnTo>
                <a:lnTo>
                  <a:pt x="1393699" y="1317679"/>
                </a:lnTo>
                <a:lnTo>
                  <a:pt x="0" y="13176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32" id="32"/>
          <p:cNvSpPr txBox="true"/>
          <p:nvPr/>
        </p:nvSpPr>
        <p:spPr>
          <a:xfrm rot="0">
            <a:off x="591054" y="7085830"/>
            <a:ext cx="5689246" cy="1007364"/>
          </a:xfrm>
          <a:prstGeom prst="rect">
            <a:avLst/>
          </a:prstGeom>
        </p:spPr>
        <p:txBody>
          <a:bodyPr anchor="t" rtlCol="false" tIns="0" lIns="0" bIns="0" rIns="0">
            <a:spAutoFit/>
          </a:bodyPr>
          <a:lstStyle/>
          <a:p>
            <a:pPr algn="l">
              <a:lnSpc>
                <a:spcPts val="3888"/>
              </a:lnSpc>
            </a:pPr>
            <a:r>
              <a:rPr lang="en-US" b="true" sz="3600" spc="33" u="sng">
                <a:solidFill>
                  <a:srgbClr val="1F3864"/>
                </a:solidFill>
                <a:latin typeface="Arimo Bold"/>
                <a:ea typeface="Arimo Bold"/>
                <a:cs typeface="Arimo Bold"/>
                <a:sym typeface="Arimo Bold"/>
              </a:rPr>
              <a:t>Dian Mustika, S.E., M.Sc</a:t>
            </a:r>
          </a:p>
          <a:p>
            <a:pPr algn="l">
              <a:lnSpc>
                <a:spcPts val="3888"/>
              </a:lnSpc>
            </a:pPr>
            <a:r>
              <a:rPr lang="en-US" sz="3600" spc="32" b="true">
                <a:solidFill>
                  <a:srgbClr val="1F3864"/>
                </a:solidFill>
                <a:latin typeface="Arimo Bold"/>
                <a:ea typeface="Arimo Bold"/>
                <a:cs typeface="Arimo Bold"/>
                <a:sym typeface="Arimo Bold"/>
              </a:rPr>
              <a:t>NIDN: 0225019501</a:t>
            </a:r>
          </a:p>
        </p:txBody>
      </p:sp>
      <p:grpSp>
        <p:nvGrpSpPr>
          <p:cNvPr name="Group 33" id="33"/>
          <p:cNvGrpSpPr/>
          <p:nvPr/>
        </p:nvGrpSpPr>
        <p:grpSpPr>
          <a:xfrm rot="0">
            <a:off x="-19050" y="9746250"/>
            <a:ext cx="18327522" cy="544768"/>
            <a:chOff x="0" y="0"/>
            <a:chExt cx="24436696" cy="726358"/>
          </a:xfrm>
        </p:grpSpPr>
        <p:grpSp>
          <p:nvGrpSpPr>
            <p:cNvPr name="Group 34" id="34"/>
            <p:cNvGrpSpPr/>
            <p:nvPr/>
          </p:nvGrpSpPr>
          <p:grpSpPr>
            <a:xfrm rot="0">
              <a:off x="17794787" y="0"/>
              <a:ext cx="6641909" cy="724589"/>
              <a:chOff x="0" y="0"/>
              <a:chExt cx="6641909" cy="724589"/>
            </a:xfrm>
          </p:grpSpPr>
          <p:sp>
            <p:nvSpPr>
              <p:cNvPr name="Freeform 35" id="35"/>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36" id="36"/>
            <p:cNvGrpSpPr/>
            <p:nvPr/>
          </p:nvGrpSpPr>
          <p:grpSpPr>
            <a:xfrm rot="0">
              <a:off x="0" y="1823"/>
              <a:ext cx="17769332" cy="724535"/>
              <a:chOff x="0" y="0"/>
              <a:chExt cx="17769332" cy="724535"/>
            </a:xfrm>
          </p:grpSpPr>
          <p:sp>
            <p:nvSpPr>
              <p:cNvPr name="Freeform 37" id="37"/>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38" id="38"/>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39" id="39"/>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57300" y="1239327"/>
            <a:ext cx="12205655" cy="2133602"/>
          </a:xfrm>
          <a:prstGeom prst="rect">
            <a:avLst/>
          </a:prstGeom>
        </p:spPr>
        <p:txBody>
          <a:bodyPr anchor="t" rtlCol="false" tIns="0" lIns="0" bIns="0" rIns="0">
            <a:spAutoFit/>
          </a:bodyPr>
          <a:lstStyle/>
          <a:p>
            <a:pPr algn="l">
              <a:lnSpc>
                <a:spcPts val="8250"/>
              </a:lnSpc>
            </a:pPr>
            <a:r>
              <a:rPr lang="en-US" sz="7500">
                <a:solidFill>
                  <a:srgbClr val="06053F"/>
                </a:solidFill>
                <a:latin typeface="Bernoru SemiCondensed"/>
                <a:ea typeface="Bernoru SemiCondensed"/>
                <a:cs typeface="Bernoru SemiCondensed"/>
                <a:sym typeface="Bernoru SemiCondensed"/>
              </a:rPr>
              <a:t>MONITORING DAN EVALUASI </a:t>
            </a:r>
          </a:p>
          <a:p>
            <a:pPr algn="l">
              <a:lnSpc>
                <a:spcPts val="8250"/>
              </a:lnSpc>
            </a:pPr>
            <a:r>
              <a:rPr lang="en-US" sz="7500">
                <a:solidFill>
                  <a:srgbClr val="06053F"/>
                </a:solidFill>
                <a:latin typeface="Bernoru SemiCondensed"/>
                <a:ea typeface="Bernoru SemiCondensed"/>
                <a:cs typeface="Bernoru SemiCondensed"/>
                <a:sym typeface="Bernoru SemiCondensed"/>
              </a:rPr>
              <a:t>DALAM TAX ORGANIZING </a:t>
            </a:r>
          </a:p>
        </p:txBody>
      </p:sp>
      <p:grpSp>
        <p:nvGrpSpPr>
          <p:cNvPr name="Group 3" id="3"/>
          <p:cNvGrpSpPr/>
          <p:nvPr/>
        </p:nvGrpSpPr>
        <p:grpSpPr>
          <a:xfrm rot="0">
            <a:off x="-2741781" y="-4229157"/>
            <a:ext cx="6810594" cy="5257857"/>
            <a:chOff x="0" y="0"/>
            <a:chExt cx="812800" cy="627491"/>
          </a:xfrm>
        </p:grpSpPr>
        <p:sp>
          <p:nvSpPr>
            <p:cNvPr name="Freeform 4" id="4"/>
            <p:cNvSpPr/>
            <p:nvPr/>
          </p:nvSpPr>
          <p:spPr>
            <a:xfrm flipH="false" flipV="false" rot="0">
              <a:off x="0" y="0"/>
              <a:ext cx="812800" cy="627491"/>
            </a:xfrm>
            <a:custGeom>
              <a:avLst/>
              <a:gdLst/>
              <a:ahLst/>
              <a:cxnLst/>
              <a:rect r="r" b="b" t="t" l="l"/>
              <a:pathLst>
                <a:path h="627491" w="812800">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name="TextBox 5" id="5"/>
            <p:cNvSpPr txBox="true"/>
            <p:nvPr/>
          </p:nvSpPr>
          <p:spPr>
            <a:xfrm>
              <a:off x="114300" y="-38100"/>
              <a:ext cx="584200" cy="665591"/>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3854003" y="9136434"/>
            <a:ext cx="6810594" cy="5257857"/>
            <a:chOff x="0" y="0"/>
            <a:chExt cx="812800" cy="627491"/>
          </a:xfrm>
        </p:grpSpPr>
        <p:sp>
          <p:nvSpPr>
            <p:cNvPr name="Freeform 7" id="7"/>
            <p:cNvSpPr/>
            <p:nvPr/>
          </p:nvSpPr>
          <p:spPr>
            <a:xfrm flipH="false" flipV="false" rot="0">
              <a:off x="0" y="0"/>
              <a:ext cx="812800" cy="627491"/>
            </a:xfrm>
            <a:custGeom>
              <a:avLst/>
              <a:gdLst/>
              <a:ahLst/>
              <a:cxnLst/>
              <a:rect r="r" b="b" t="t" l="l"/>
              <a:pathLst>
                <a:path h="627491" w="812800">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name="TextBox 8" id="8"/>
            <p:cNvSpPr txBox="true"/>
            <p:nvPr/>
          </p:nvSpPr>
          <p:spPr>
            <a:xfrm>
              <a:off x="114300" y="-38100"/>
              <a:ext cx="584200" cy="665591"/>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852898" y="-3326878"/>
            <a:ext cx="5280478" cy="3845308"/>
            <a:chOff x="0" y="0"/>
            <a:chExt cx="812800" cy="591891"/>
          </a:xfrm>
        </p:grpSpPr>
        <p:sp>
          <p:nvSpPr>
            <p:cNvPr name="Freeform 10" id="10"/>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1" id="11"/>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4619061" y="9716927"/>
            <a:ext cx="5280478" cy="3845308"/>
            <a:chOff x="0" y="0"/>
            <a:chExt cx="812800" cy="591891"/>
          </a:xfrm>
        </p:grpSpPr>
        <p:sp>
          <p:nvSpPr>
            <p:cNvPr name="Freeform 13" id="13"/>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4" id="14"/>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3462955" y="-1922654"/>
            <a:ext cx="5280478" cy="3845308"/>
            <a:chOff x="0" y="0"/>
            <a:chExt cx="812800" cy="591891"/>
          </a:xfrm>
        </p:grpSpPr>
        <p:sp>
          <p:nvSpPr>
            <p:cNvPr name="Freeform 16" id="16"/>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7" id="17"/>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3854003" y="-1926861"/>
            <a:ext cx="5280478" cy="3317611"/>
            <a:chOff x="0" y="0"/>
            <a:chExt cx="812800" cy="510665"/>
          </a:xfrm>
        </p:grpSpPr>
        <p:sp>
          <p:nvSpPr>
            <p:cNvPr name="Freeform 19" id="19"/>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name="TextBox 20" id="20"/>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15407225" y="518430"/>
            <a:ext cx="2174034" cy="324129"/>
          </a:xfrm>
          <a:custGeom>
            <a:avLst/>
            <a:gdLst/>
            <a:ahLst/>
            <a:cxnLst/>
            <a:rect r="r" b="b" t="t" l="l"/>
            <a:pathLst>
              <a:path h="324129" w="2174034">
                <a:moveTo>
                  <a:pt x="0" y="0"/>
                </a:moveTo>
                <a:lnTo>
                  <a:pt x="2174034" y="0"/>
                </a:lnTo>
                <a:lnTo>
                  <a:pt x="2174034" y="324129"/>
                </a:lnTo>
                <a:lnTo>
                  <a:pt x="0" y="3241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2" id="22"/>
          <p:cNvGrpSpPr/>
          <p:nvPr/>
        </p:nvGrpSpPr>
        <p:grpSpPr>
          <a:xfrm rot="0">
            <a:off x="-405951" y="9906004"/>
            <a:ext cx="10925270" cy="1610908"/>
            <a:chOff x="0" y="0"/>
            <a:chExt cx="2877437" cy="424272"/>
          </a:xfrm>
        </p:grpSpPr>
        <p:sp>
          <p:nvSpPr>
            <p:cNvPr name="Freeform 23" id="23"/>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24" id="24"/>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0">
            <a:off x="-5493050" y="9906004"/>
            <a:ext cx="10925270" cy="1610908"/>
            <a:chOff x="0" y="0"/>
            <a:chExt cx="2877437" cy="424272"/>
          </a:xfrm>
        </p:grpSpPr>
        <p:sp>
          <p:nvSpPr>
            <p:cNvPr name="Freeform 26" id="26"/>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27" id="27"/>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sp>
        <p:nvSpPr>
          <p:cNvPr name="Freeform 28" id="28"/>
          <p:cNvSpPr/>
          <p:nvPr/>
        </p:nvSpPr>
        <p:spPr>
          <a:xfrm flipH="false" flipV="false" rot="0">
            <a:off x="11510682" y="2652727"/>
            <a:ext cx="1952273" cy="291066"/>
          </a:xfrm>
          <a:custGeom>
            <a:avLst/>
            <a:gdLst/>
            <a:ahLst/>
            <a:cxnLst/>
            <a:rect r="r" b="b" t="t" l="l"/>
            <a:pathLst>
              <a:path h="291066" w="1952273">
                <a:moveTo>
                  <a:pt x="0" y="0"/>
                </a:moveTo>
                <a:lnTo>
                  <a:pt x="1952273" y="0"/>
                </a:lnTo>
                <a:lnTo>
                  <a:pt x="1952273" y="291066"/>
                </a:lnTo>
                <a:lnTo>
                  <a:pt x="0" y="2910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9" id="29"/>
          <p:cNvGrpSpPr/>
          <p:nvPr/>
        </p:nvGrpSpPr>
        <p:grpSpPr>
          <a:xfrm rot="0">
            <a:off x="-19050" y="9746250"/>
            <a:ext cx="18327522" cy="544768"/>
            <a:chOff x="0" y="0"/>
            <a:chExt cx="24436696" cy="726358"/>
          </a:xfrm>
        </p:grpSpPr>
        <p:grpSp>
          <p:nvGrpSpPr>
            <p:cNvPr name="Group 30" id="30"/>
            <p:cNvGrpSpPr/>
            <p:nvPr/>
          </p:nvGrpSpPr>
          <p:grpSpPr>
            <a:xfrm rot="0">
              <a:off x="17794787" y="0"/>
              <a:ext cx="6641909" cy="724589"/>
              <a:chOff x="0" y="0"/>
              <a:chExt cx="6641909" cy="724589"/>
            </a:xfrm>
          </p:grpSpPr>
          <p:sp>
            <p:nvSpPr>
              <p:cNvPr name="Freeform 31" id="31"/>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32" id="32"/>
            <p:cNvGrpSpPr/>
            <p:nvPr/>
          </p:nvGrpSpPr>
          <p:grpSpPr>
            <a:xfrm rot="0">
              <a:off x="0" y="1823"/>
              <a:ext cx="17769332" cy="724535"/>
              <a:chOff x="0" y="0"/>
              <a:chExt cx="17769332" cy="724535"/>
            </a:xfrm>
          </p:grpSpPr>
          <p:sp>
            <p:nvSpPr>
              <p:cNvPr name="Freeform 33" id="33"/>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34" id="34"/>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35" id="35"/>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
        <p:nvSpPr>
          <p:cNvPr name="TextBox 36" id="36"/>
          <p:cNvSpPr txBox="true"/>
          <p:nvPr/>
        </p:nvSpPr>
        <p:spPr>
          <a:xfrm rot="0">
            <a:off x="1257300" y="4525454"/>
            <a:ext cx="16002000" cy="3280054"/>
          </a:xfrm>
          <a:prstGeom prst="rect">
            <a:avLst/>
          </a:prstGeom>
        </p:spPr>
        <p:txBody>
          <a:bodyPr anchor="t" rtlCol="false" tIns="0" lIns="0" bIns="0" rIns="0">
            <a:spAutoFit/>
          </a:bodyPr>
          <a:lstStyle/>
          <a:p>
            <a:pPr algn="l">
              <a:lnSpc>
                <a:spcPts val="6518"/>
              </a:lnSpc>
            </a:pPr>
            <a:r>
              <a:rPr lang="en-US" sz="4656">
                <a:solidFill>
                  <a:srgbClr val="000000"/>
                </a:solidFill>
                <a:latin typeface="ABeeZee Bold"/>
                <a:ea typeface="ABeeZee Bold"/>
                <a:cs typeface="ABeeZee Bold"/>
                <a:sym typeface="ABeeZee Bold"/>
              </a:rPr>
              <a:t>Evaluasi Kinerja Sistem Pajak</a:t>
            </a:r>
          </a:p>
          <a:p>
            <a:pPr algn="l">
              <a:lnSpc>
                <a:spcPts val="6518"/>
              </a:lnSpc>
            </a:pPr>
            <a:r>
              <a:rPr lang="en-US" sz="4656">
                <a:solidFill>
                  <a:srgbClr val="000000"/>
                </a:solidFill>
                <a:latin typeface="ABeeZee"/>
                <a:ea typeface="ABeeZee"/>
                <a:cs typeface="ABeeZee"/>
                <a:sym typeface="ABeeZee"/>
              </a:rPr>
              <a:t>Di</a:t>
            </a:r>
            <a:r>
              <a:rPr lang="en-US" sz="4656">
                <a:solidFill>
                  <a:srgbClr val="000000"/>
                </a:solidFill>
                <a:latin typeface="ABeeZee"/>
                <a:ea typeface="ABeeZee"/>
                <a:cs typeface="ABeeZee"/>
                <a:sym typeface="ABeeZee"/>
              </a:rPr>
              <a:t>lakukan untuk menilai efektivitas sistem tax organizing, penilaian dapat menghasilkan rekomendasi perbaikan.</a:t>
            </a:r>
          </a:p>
        </p:txBody>
      </p:sp>
    </p:spTree>
  </p:cSld>
  <p:clrMapOvr>
    <a:masterClrMapping/>
  </p:clrMapOvr>
  <p:transition spd="fast">
    <p:wipe dir="l"/>
  </p:transition>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57300" y="1239327"/>
            <a:ext cx="12205655" cy="2133602"/>
          </a:xfrm>
          <a:prstGeom prst="rect">
            <a:avLst/>
          </a:prstGeom>
        </p:spPr>
        <p:txBody>
          <a:bodyPr anchor="t" rtlCol="false" tIns="0" lIns="0" bIns="0" rIns="0">
            <a:spAutoFit/>
          </a:bodyPr>
          <a:lstStyle/>
          <a:p>
            <a:pPr algn="l">
              <a:lnSpc>
                <a:spcPts val="8250"/>
              </a:lnSpc>
            </a:pPr>
            <a:r>
              <a:rPr lang="en-US" sz="7500">
                <a:solidFill>
                  <a:srgbClr val="06053F"/>
                </a:solidFill>
                <a:latin typeface="Bernoru SemiCondensed"/>
                <a:ea typeface="Bernoru SemiCondensed"/>
                <a:cs typeface="Bernoru SemiCondensed"/>
                <a:sym typeface="Bernoru SemiCondensed"/>
              </a:rPr>
              <a:t>MONITORING DAN EVALUASI </a:t>
            </a:r>
          </a:p>
          <a:p>
            <a:pPr algn="l">
              <a:lnSpc>
                <a:spcPts val="8250"/>
              </a:lnSpc>
            </a:pPr>
            <a:r>
              <a:rPr lang="en-US" sz="7500">
                <a:solidFill>
                  <a:srgbClr val="06053F"/>
                </a:solidFill>
                <a:latin typeface="Bernoru SemiCondensed"/>
                <a:ea typeface="Bernoru SemiCondensed"/>
                <a:cs typeface="Bernoru SemiCondensed"/>
                <a:sym typeface="Bernoru SemiCondensed"/>
              </a:rPr>
              <a:t>DALAM TAX ORGANIZING </a:t>
            </a:r>
          </a:p>
        </p:txBody>
      </p:sp>
      <p:grpSp>
        <p:nvGrpSpPr>
          <p:cNvPr name="Group 3" id="3"/>
          <p:cNvGrpSpPr/>
          <p:nvPr/>
        </p:nvGrpSpPr>
        <p:grpSpPr>
          <a:xfrm rot="0">
            <a:off x="-2741781" y="-4229157"/>
            <a:ext cx="6810594" cy="5257857"/>
            <a:chOff x="0" y="0"/>
            <a:chExt cx="812800" cy="627491"/>
          </a:xfrm>
        </p:grpSpPr>
        <p:sp>
          <p:nvSpPr>
            <p:cNvPr name="Freeform 4" id="4"/>
            <p:cNvSpPr/>
            <p:nvPr/>
          </p:nvSpPr>
          <p:spPr>
            <a:xfrm flipH="false" flipV="false" rot="0">
              <a:off x="0" y="0"/>
              <a:ext cx="812800" cy="627491"/>
            </a:xfrm>
            <a:custGeom>
              <a:avLst/>
              <a:gdLst/>
              <a:ahLst/>
              <a:cxnLst/>
              <a:rect r="r" b="b" t="t" l="l"/>
              <a:pathLst>
                <a:path h="627491" w="812800">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name="TextBox 5" id="5"/>
            <p:cNvSpPr txBox="true"/>
            <p:nvPr/>
          </p:nvSpPr>
          <p:spPr>
            <a:xfrm>
              <a:off x="114300" y="-38100"/>
              <a:ext cx="584200" cy="665591"/>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3854003" y="9136434"/>
            <a:ext cx="6810594" cy="5257857"/>
            <a:chOff x="0" y="0"/>
            <a:chExt cx="812800" cy="627491"/>
          </a:xfrm>
        </p:grpSpPr>
        <p:sp>
          <p:nvSpPr>
            <p:cNvPr name="Freeform 7" id="7"/>
            <p:cNvSpPr/>
            <p:nvPr/>
          </p:nvSpPr>
          <p:spPr>
            <a:xfrm flipH="false" flipV="false" rot="0">
              <a:off x="0" y="0"/>
              <a:ext cx="812800" cy="627491"/>
            </a:xfrm>
            <a:custGeom>
              <a:avLst/>
              <a:gdLst/>
              <a:ahLst/>
              <a:cxnLst/>
              <a:rect r="r" b="b" t="t" l="l"/>
              <a:pathLst>
                <a:path h="627491" w="812800">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name="TextBox 8" id="8"/>
            <p:cNvSpPr txBox="true"/>
            <p:nvPr/>
          </p:nvSpPr>
          <p:spPr>
            <a:xfrm>
              <a:off x="114300" y="-38100"/>
              <a:ext cx="584200" cy="665591"/>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852898" y="-3326878"/>
            <a:ext cx="5280478" cy="3845308"/>
            <a:chOff x="0" y="0"/>
            <a:chExt cx="812800" cy="591891"/>
          </a:xfrm>
        </p:grpSpPr>
        <p:sp>
          <p:nvSpPr>
            <p:cNvPr name="Freeform 10" id="10"/>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1" id="11"/>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4619061" y="9716927"/>
            <a:ext cx="5280478" cy="3845308"/>
            <a:chOff x="0" y="0"/>
            <a:chExt cx="812800" cy="591891"/>
          </a:xfrm>
        </p:grpSpPr>
        <p:sp>
          <p:nvSpPr>
            <p:cNvPr name="Freeform 13" id="13"/>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4" id="14"/>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3462955" y="-1922654"/>
            <a:ext cx="5280478" cy="3845308"/>
            <a:chOff x="0" y="0"/>
            <a:chExt cx="812800" cy="591891"/>
          </a:xfrm>
        </p:grpSpPr>
        <p:sp>
          <p:nvSpPr>
            <p:cNvPr name="Freeform 16" id="16"/>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7" id="17"/>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3854003" y="-1926861"/>
            <a:ext cx="5280478" cy="3317611"/>
            <a:chOff x="0" y="0"/>
            <a:chExt cx="812800" cy="510665"/>
          </a:xfrm>
        </p:grpSpPr>
        <p:sp>
          <p:nvSpPr>
            <p:cNvPr name="Freeform 19" id="19"/>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name="TextBox 20" id="20"/>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15407225" y="518430"/>
            <a:ext cx="2174034" cy="324129"/>
          </a:xfrm>
          <a:custGeom>
            <a:avLst/>
            <a:gdLst/>
            <a:ahLst/>
            <a:cxnLst/>
            <a:rect r="r" b="b" t="t" l="l"/>
            <a:pathLst>
              <a:path h="324129" w="2174034">
                <a:moveTo>
                  <a:pt x="0" y="0"/>
                </a:moveTo>
                <a:lnTo>
                  <a:pt x="2174034" y="0"/>
                </a:lnTo>
                <a:lnTo>
                  <a:pt x="2174034" y="324129"/>
                </a:lnTo>
                <a:lnTo>
                  <a:pt x="0" y="3241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2" id="22"/>
          <p:cNvGrpSpPr/>
          <p:nvPr/>
        </p:nvGrpSpPr>
        <p:grpSpPr>
          <a:xfrm rot="0">
            <a:off x="-405951" y="9906004"/>
            <a:ext cx="10925270" cy="1610908"/>
            <a:chOff x="0" y="0"/>
            <a:chExt cx="2877437" cy="424272"/>
          </a:xfrm>
        </p:grpSpPr>
        <p:sp>
          <p:nvSpPr>
            <p:cNvPr name="Freeform 23" id="23"/>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24" id="24"/>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0">
            <a:off x="-5493050" y="9906004"/>
            <a:ext cx="10925270" cy="1610908"/>
            <a:chOff x="0" y="0"/>
            <a:chExt cx="2877437" cy="424272"/>
          </a:xfrm>
        </p:grpSpPr>
        <p:sp>
          <p:nvSpPr>
            <p:cNvPr name="Freeform 26" id="26"/>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27" id="27"/>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sp>
        <p:nvSpPr>
          <p:cNvPr name="Freeform 28" id="28"/>
          <p:cNvSpPr/>
          <p:nvPr/>
        </p:nvSpPr>
        <p:spPr>
          <a:xfrm flipH="false" flipV="false" rot="0">
            <a:off x="11510682" y="2652727"/>
            <a:ext cx="1952273" cy="291066"/>
          </a:xfrm>
          <a:custGeom>
            <a:avLst/>
            <a:gdLst/>
            <a:ahLst/>
            <a:cxnLst/>
            <a:rect r="r" b="b" t="t" l="l"/>
            <a:pathLst>
              <a:path h="291066" w="1952273">
                <a:moveTo>
                  <a:pt x="0" y="0"/>
                </a:moveTo>
                <a:lnTo>
                  <a:pt x="1952273" y="0"/>
                </a:lnTo>
                <a:lnTo>
                  <a:pt x="1952273" y="291066"/>
                </a:lnTo>
                <a:lnTo>
                  <a:pt x="0" y="2910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9" id="29"/>
          <p:cNvGrpSpPr/>
          <p:nvPr/>
        </p:nvGrpSpPr>
        <p:grpSpPr>
          <a:xfrm rot="0">
            <a:off x="-19050" y="9746250"/>
            <a:ext cx="18327522" cy="544768"/>
            <a:chOff x="0" y="0"/>
            <a:chExt cx="24436696" cy="726358"/>
          </a:xfrm>
        </p:grpSpPr>
        <p:grpSp>
          <p:nvGrpSpPr>
            <p:cNvPr name="Group 30" id="30"/>
            <p:cNvGrpSpPr/>
            <p:nvPr/>
          </p:nvGrpSpPr>
          <p:grpSpPr>
            <a:xfrm rot="0">
              <a:off x="17794787" y="0"/>
              <a:ext cx="6641909" cy="724589"/>
              <a:chOff x="0" y="0"/>
              <a:chExt cx="6641909" cy="724589"/>
            </a:xfrm>
          </p:grpSpPr>
          <p:sp>
            <p:nvSpPr>
              <p:cNvPr name="Freeform 31" id="31"/>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32" id="32"/>
            <p:cNvGrpSpPr/>
            <p:nvPr/>
          </p:nvGrpSpPr>
          <p:grpSpPr>
            <a:xfrm rot="0">
              <a:off x="0" y="1823"/>
              <a:ext cx="17769332" cy="724535"/>
              <a:chOff x="0" y="0"/>
              <a:chExt cx="17769332" cy="724535"/>
            </a:xfrm>
          </p:grpSpPr>
          <p:sp>
            <p:nvSpPr>
              <p:cNvPr name="Freeform 33" id="33"/>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34" id="34"/>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35" id="35"/>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
        <p:nvSpPr>
          <p:cNvPr name="Freeform 36" id="36"/>
          <p:cNvSpPr/>
          <p:nvPr/>
        </p:nvSpPr>
        <p:spPr>
          <a:xfrm flipH="false" flipV="false" rot="0">
            <a:off x="2310739" y="4204490"/>
            <a:ext cx="13667945" cy="4100383"/>
          </a:xfrm>
          <a:custGeom>
            <a:avLst/>
            <a:gdLst/>
            <a:ahLst/>
            <a:cxnLst/>
            <a:rect r="r" b="b" t="t" l="l"/>
            <a:pathLst>
              <a:path h="4100383" w="13667945">
                <a:moveTo>
                  <a:pt x="0" y="0"/>
                </a:moveTo>
                <a:lnTo>
                  <a:pt x="13667944" y="0"/>
                </a:lnTo>
                <a:lnTo>
                  <a:pt x="13667944" y="4100383"/>
                </a:lnTo>
                <a:lnTo>
                  <a:pt x="0" y="410038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7" id="37"/>
          <p:cNvSpPr txBox="true"/>
          <p:nvPr/>
        </p:nvSpPr>
        <p:spPr>
          <a:xfrm rot="0">
            <a:off x="7768680" y="5439377"/>
            <a:ext cx="2750639" cy="1468685"/>
          </a:xfrm>
          <a:prstGeom prst="rect">
            <a:avLst/>
          </a:prstGeom>
        </p:spPr>
        <p:txBody>
          <a:bodyPr anchor="t" rtlCol="false" tIns="0" lIns="0" bIns="0" rIns="0">
            <a:spAutoFit/>
          </a:bodyPr>
          <a:lstStyle/>
          <a:p>
            <a:pPr algn="ctr">
              <a:lnSpc>
                <a:spcPts val="12013"/>
              </a:lnSpc>
            </a:pPr>
            <a:r>
              <a:rPr lang="en-US" sz="8581" b="true">
                <a:solidFill>
                  <a:srgbClr val="06053F"/>
                </a:solidFill>
                <a:latin typeface="Open Sans Bold"/>
                <a:ea typeface="Open Sans Bold"/>
                <a:cs typeface="Open Sans Bold"/>
                <a:sym typeface="Open Sans Bold"/>
              </a:rPr>
              <a:t>ALAT</a:t>
            </a:r>
          </a:p>
        </p:txBody>
      </p:sp>
      <p:sp>
        <p:nvSpPr>
          <p:cNvPr name="TextBox 38" id="38"/>
          <p:cNvSpPr txBox="true"/>
          <p:nvPr/>
        </p:nvSpPr>
        <p:spPr>
          <a:xfrm rot="0">
            <a:off x="2789917" y="5810099"/>
            <a:ext cx="2902487" cy="1060616"/>
          </a:xfrm>
          <a:prstGeom prst="rect">
            <a:avLst/>
          </a:prstGeom>
        </p:spPr>
        <p:txBody>
          <a:bodyPr anchor="t" rtlCol="false" tIns="0" lIns="0" bIns="0" rIns="0">
            <a:spAutoFit/>
          </a:bodyPr>
          <a:lstStyle/>
          <a:p>
            <a:pPr algn="ctr">
              <a:lnSpc>
                <a:spcPts val="4036"/>
              </a:lnSpc>
            </a:pPr>
            <a:r>
              <a:rPr lang="en-US" sz="4805" b="true">
                <a:solidFill>
                  <a:srgbClr val="06053F"/>
                </a:solidFill>
                <a:latin typeface="Open Sans Bold"/>
                <a:ea typeface="Open Sans Bold"/>
                <a:cs typeface="Open Sans Bold"/>
                <a:sym typeface="Open Sans Bold"/>
              </a:rPr>
              <a:t>Software </a:t>
            </a:r>
          </a:p>
          <a:p>
            <a:pPr algn="ctr">
              <a:lnSpc>
                <a:spcPts val="4036"/>
              </a:lnSpc>
            </a:pPr>
            <a:r>
              <a:rPr lang="en-US" sz="4805" b="true">
                <a:solidFill>
                  <a:srgbClr val="06053F"/>
                </a:solidFill>
                <a:latin typeface="Open Sans Bold"/>
                <a:ea typeface="Open Sans Bold"/>
                <a:cs typeface="Open Sans Bold"/>
                <a:sym typeface="Open Sans Bold"/>
              </a:rPr>
              <a:t>Pajak</a:t>
            </a:r>
          </a:p>
        </p:txBody>
      </p:sp>
      <p:sp>
        <p:nvSpPr>
          <p:cNvPr name="TextBox 39" id="39"/>
          <p:cNvSpPr txBox="true"/>
          <p:nvPr/>
        </p:nvSpPr>
        <p:spPr>
          <a:xfrm rot="0">
            <a:off x="12387878" y="5744177"/>
            <a:ext cx="3446400" cy="911082"/>
          </a:xfrm>
          <a:prstGeom prst="rect">
            <a:avLst/>
          </a:prstGeom>
        </p:spPr>
        <p:txBody>
          <a:bodyPr anchor="t" rtlCol="false" tIns="0" lIns="0" bIns="0" rIns="0">
            <a:spAutoFit/>
          </a:bodyPr>
          <a:lstStyle/>
          <a:p>
            <a:pPr algn="ctr">
              <a:lnSpc>
                <a:spcPts val="3453"/>
              </a:lnSpc>
            </a:pPr>
            <a:r>
              <a:rPr lang="en-US" sz="4110" b="true">
                <a:solidFill>
                  <a:srgbClr val="FFFFFF"/>
                </a:solidFill>
                <a:latin typeface="Open Sans Bold"/>
                <a:ea typeface="Open Sans Bold"/>
                <a:cs typeface="Open Sans Bold"/>
                <a:sym typeface="Open Sans Bold"/>
              </a:rPr>
              <a:t>Laporan </a:t>
            </a:r>
          </a:p>
          <a:p>
            <a:pPr algn="ctr">
              <a:lnSpc>
                <a:spcPts val="3453"/>
              </a:lnSpc>
            </a:pPr>
            <a:r>
              <a:rPr lang="en-US" sz="4110" b="true">
                <a:solidFill>
                  <a:srgbClr val="FFFFFF"/>
                </a:solidFill>
                <a:latin typeface="Open Sans Bold"/>
                <a:ea typeface="Open Sans Bold"/>
                <a:cs typeface="Open Sans Bold"/>
                <a:sym typeface="Open Sans Bold"/>
              </a:rPr>
              <a:t>K</a:t>
            </a:r>
            <a:r>
              <a:rPr lang="en-US" sz="4110" b="true">
                <a:solidFill>
                  <a:srgbClr val="FFFFFF"/>
                </a:solidFill>
                <a:latin typeface="Open Sans Bold"/>
                <a:ea typeface="Open Sans Bold"/>
                <a:cs typeface="Open Sans Bold"/>
                <a:sym typeface="Open Sans Bold"/>
              </a:rPr>
              <a:t>inerja Pajak</a:t>
            </a:r>
          </a:p>
        </p:txBody>
      </p:sp>
    </p:spTree>
  </p:cSld>
  <p:clrMapOvr>
    <a:masterClrMapping/>
  </p:clrMapOvr>
  <p:transition spd="fast">
    <p:wipe dir="l"/>
  </p:transition>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57300" y="1239327"/>
            <a:ext cx="12205655" cy="2133602"/>
          </a:xfrm>
          <a:prstGeom prst="rect">
            <a:avLst/>
          </a:prstGeom>
        </p:spPr>
        <p:txBody>
          <a:bodyPr anchor="t" rtlCol="false" tIns="0" lIns="0" bIns="0" rIns="0">
            <a:spAutoFit/>
          </a:bodyPr>
          <a:lstStyle/>
          <a:p>
            <a:pPr algn="l">
              <a:lnSpc>
                <a:spcPts val="8250"/>
              </a:lnSpc>
            </a:pPr>
            <a:r>
              <a:rPr lang="en-US" sz="7500">
                <a:solidFill>
                  <a:srgbClr val="06053F"/>
                </a:solidFill>
                <a:latin typeface="Bernoru SemiCondensed"/>
                <a:ea typeface="Bernoru SemiCondensed"/>
                <a:cs typeface="Bernoru SemiCondensed"/>
                <a:sym typeface="Bernoru SemiCondensed"/>
              </a:rPr>
              <a:t>MONITORING DAN EVALUASI </a:t>
            </a:r>
          </a:p>
          <a:p>
            <a:pPr algn="l">
              <a:lnSpc>
                <a:spcPts val="8250"/>
              </a:lnSpc>
            </a:pPr>
            <a:r>
              <a:rPr lang="en-US" sz="7500">
                <a:solidFill>
                  <a:srgbClr val="06053F"/>
                </a:solidFill>
                <a:latin typeface="Bernoru SemiCondensed"/>
                <a:ea typeface="Bernoru SemiCondensed"/>
                <a:cs typeface="Bernoru SemiCondensed"/>
                <a:sym typeface="Bernoru SemiCondensed"/>
              </a:rPr>
              <a:t>DALAM TAX ORGANIZING </a:t>
            </a:r>
          </a:p>
        </p:txBody>
      </p:sp>
      <p:grpSp>
        <p:nvGrpSpPr>
          <p:cNvPr name="Group 3" id="3"/>
          <p:cNvGrpSpPr/>
          <p:nvPr/>
        </p:nvGrpSpPr>
        <p:grpSpPr>
          <a:xfrm rot="0">
            <a:off x="-2741781" y="-4229157"/>
            <a:ext cx="6810594" cy="5257857"/>
            <a:chOff x="0" y="0"/>
            <a:chExt cx="812800" cy="627491"/>
          </a:xfrm>
        </p:grpSpPr>
        <p:sp>
          <p:nvSpPr>
            <p:cNvPr name="Freeform 4" id="4"/>
            <p:cNvSpPr/>
            <p:nvPr/>
          </p:nvSpPr>
          <p:spPr>
            <a:xfrm flipH="false" flipV="false" rot="0">
              <a:off x="0" y="0"/>
              <a:ext cx="812800" cy="627491"/>
            </a:xfrm>
            <a:custGeom>
              <a:avLst/>
              <a:gdLst/>
              <a:ahLst/>
              <a:cxnLst/>
              <a:rect r="r" b="b" t="t" l="l"/>
              <a:pathLst>
                <a:path h="627491" w="812800">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name="TextBox 5" id="5"/>
            <p:cNvSpPr txBox="true"/>
            <p:nvPr/>
          </p:nvSpPr>
          <p:spPr>
            <a:xfrm>
              <a:off x="114300" y="-38100"/>
              <a:ext cx="584200" cy="665591"/>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3854003" y="9136434"/>
            <a:ext cx="6810594" cy="5257857"/>
            <a:chOff x="0" y="0"/>
            <a:chExt cx="812800" cy="627491"/>
          </a:xfrm>
        </p:grpSpPr>
        <p:sp>
          <p:nvSpPr>
            <p:cNvPr name="Freeform 7" id="7"/>
            <p:cNvSpPr/>
            <p:nvPr/>
          </p:nvSpPr>
          <p:spPr>
            <a:xfrm flipH="false" flipV="false" rot="0">
              <a:off x="0" y="0"/>
              <a:ext cx="812800" cy="627491"/>
            </a:xfrm>
            <a:custGeom>
              <a:avLst/>
              <a:gdLst/>
              <a:ahLst/>
              <a:cxnLst/>
              <a:rect r="r" b="b" t="t" l="l"/>
              <a:pathLst>
                <a:path h="627491" w="812800">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name="TextBox 8" id="8"/>
            <p:cNvSpPr txBox="true"/>
            <p:nvPr/>
          </p:nvSpPr>
          <p:spPr>
            <a:xfrm>
              <a:off x="114300" y="-38100"/>
              <a:ext cx="584200" cy="665591"/>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852898" y="-3326878"/>
            <a:ext cx="5280478" cy="3845308"/>
            <a:chOff x="0" y="0"/>
            <a:chExt cx="812800" cy="591891"/>
          </a:xfrm>
        </p:grpSpPr>
        <p:sp>
          <p:nvSpPr>
            <p:cNvPr name="Freeform 10" id="10"/>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1" id="11"/>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4619061" y="9716927"/>
            <a:ext cx="5280478" cy="3845308"/>
            <a:chOff x="0" y="0"/>
            <a:chExt cx="812800" cy="591891"/>
          </a:xfrm>
        </p:grpSpPr>
        <p:sp>
          <p:nvSpPr>
            <p:cNvPr name="Freeform 13" id="13"/>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4" id="14"/>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3462955" y="-1922654"/>
            <a:ext cx="5280478" cy="3845308"/>
            <a:chOff x="0" y="0"/>
            <a:chExt cx="812800" cy="591891"/>
          </a:xfrm>
        </p:grpSpPr>
        <p:sp>
          <p:nvSpPr>
            <p:cNvPr name="Freeform 16" id="16"/>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7" id="17"/>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3854003" y="-1926861"/>
            <a:ext cx="5280478" cy="3317611"/>
            <a:chOff x="0" y="0"/>
            <a:chExt cx="812800" cy="510665"/>
          </a:xfrm>
        </p:grpSpPr>
        <p:sp>
          <p:nvSpPr>
            <p:cNvPr name="Freeform 19" id="19"/>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name="TextBox 20" id="20"/>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15407225" y="518430"/>
            <a:ext cx="2174034" cy="324129"/>
          </a:xfrm>
          <a:custGeom>
            <a:avLst/>
            <a:gdLst/>
            <a:ahLst/>
            <a:cxnLst/>
            <a:rect r="r" b="b" t="t" l="l"/>
            <a:pathLst>
              <a:path h="324129" w="2174034">
                <a:moveTo>
                  <a:pt x="0" y="0"/>
                </a:moveTo>
                <a:lnTo>
                  <a:pt x="2174034" y="0"/>
                </a:lnTo>
                <a:lnTo>
                  <a:pt x="2174034" y="324129"/>
                </a:lnTo>
                <a:lnTo>
                  <a:pt x="0" y="3241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2" id="22"/>
          <p:cNvGrpSpPr/>
          <p:nvPr/>
        </p:nvGrpSpPr>
        <p:grpSpPr>
          <a:xfrm rot="0">
            <a:off x="-405951" y="9906004"/>
            <a:ext cx="10925270" cy="1610908"/>
            <a:chOff x="0" y="0"/>
            <a:chExt cx="2877437" cy="424272"/>
          </a:xfrm>
        </p:grpSpPr>
        <p:sp>
          <p:nvSpPr>
            <p:cNvPr name="Freeform 23" id="23"/>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24" id="24"/>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0">
            <a:off x="-5493050" y="9906004"/>
            <a:ext cx="10925270" cy="1610908"/>
            <a:chOff x="0" y="0"/>
            <a:chExt cx="2877437" cy="424272"/>
          </a:xfrm>
        </p:grpSpPr>
        <p:sp>
          <p:nvSpPr>
            <p:cNvPr name="Freeform 26" id="26"/>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27" id="27"/>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sp>
        <p:nvSpPr>
          <p:cNvPr name="Freeform 28" id="28"/>
          <p:cNvSpPr/>
          <p:nvPr/>
        </p:nvSpPr>
        <p:spPr>
          <a:xfrm flipH="false" flipV="false" rot="0">
            <a:off x="11510682" y="2652727"/>
            <a:ext cx="1952273" cy="291066"/>
          </a:xfrm>
          <a:custGeom>
            <a:avLst/>
            <a:gdLst/>
            <a:ahLst/>
            <a:cxnLst/>
            <a:rect r="r" b="b" t="t" l="l"/>
            <a:pathLst>
              <a:path h="291066" w="1952273">
                <a:moveTo>
                  <a:pt x="0" y="0"/>
                </a:moveTo>
                <a:lnTo>
                  <a:pt x="1952273" y="0"/>
                </a:lnTo>
                <a:lnTo>
                  <a:pt x="1952273" y="291066"/>
                </a:lnTo>
                <a:lnTo>
                  <a:pt x="0" y="2910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9" id="29"/>
          <p:cNvGrpSpPr/>
          <p:nvPr/>
        </p:nvGrpSpPr>
        <p:grpSpPr>
          <a:xfrm rot="0">
            <a:off x="-19050" y="9746250"/>
            <a:ext cx="18327522" cy="544768"/>
            <a:chOff x="0" y="0"/>
            <a:chExt cx="24436696" cy="726358"/>
          </a:xfrm>
        </p:grpSpPr>
        <p:grpSp>
          <p:nvGrpSpPr>
            <p:cNvPr name="Group 30" id="30"/>
            <p:cNvGrpSpPr/>
            <p:nvPr/>
          </p:nvGrpSpPr>
          <p:grpSpPr>
            <a:xfrm rot="0">
              <a:off x="17794787" y="0"/>
              <a:ext cx="6641909" cy="724589"/>
              <a:chOff x="0" y="0"/>
              <a:chExt cx="6641909" cy="724589"/>
            </a:xfrm>
          </p:grpSpPr>
          <p:sp>
            <p:nvSpPr>
              <p:cNvPr name="Freeform 31" id="31"/>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32" id="32"/>
            <p:cNvGrpSpPr/>
            <p:nvPr/>
          </p:nvGrpSpPr>
          <p:grpSpPr>
            <a:xfrm rot="0">
              <a:off x="0" y="1823"/>
              <a:ext cx="17769332" cy="724535"/>
              <a:chOff x="0" y="0"/>
              <a:chExt cx="17769332" cy="724535"/>
            </a:xfrm>
          </p:grpSpPr>
          <p:sp>
            <p:nvSpPr>
              <p:cNvPr name="Freeform 33" id="33"/>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34" id="34"/>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35" id="35"/>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
        <p:nvSpPr>
          <p:cNvPr name="Freeform 36" id="36"/>
          <p:cNvSpPr/>
          <p:nvPr/>
        </p:nvSpPr>
        <p:spPr>
          <a:xfrm flipH="false" flipV="false" rot="0">
            <a:off x="1646606" y="4130682"/>
            <a:ext cx="14648277" cy="4248000"/>
          </a:xfrm>
          <a:custGeom>
            <a:avLst/>
            <a:gdLst/>
            <a:ahLst/>
            <a:cxnLst/>
            <a:rect r="r" b="b" t="t" l="l"/>
            <a:pathLst>
              <a:path h="4248000" w="14648277">
                <a:moveTo>
                  <a:pt x="0" y="0"/>
                </a:moveTo>
                <a:lnTo>
                  <a:pt x="14648277" y="0"/>
                </a:lnTo>
                <a:lnTo>
                  <a:pt x="14648277" y="4248000"/>
                </a:lnTo>
                <a:lnTo>
                  <a:pt x="0" y="42480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7" id="37"/>
          <p:cNvSpPr txBox="true"/>
          <p:nvPr/>
        </p:nvSpPr>
        <p:spPr>
          <a:xfrm rot="0">
            <a:off x="7259168" y="5729749"/>
            <a:ext cx="3260152" cy="945090"/>
          </a:xfrm>
          <a:prstGeom prst="rect">
            <a:avLst/>
          </a:prstGeom>
        </p:spPr>
        <p:txBody>
          <a:bodyPr anchor="t" rtlCol="false" tIns="0" lIns="0" bIns="0" rIns="0">
            <a:spAutoFit/>
          </a:bodyPr>
          <a:lstStyle/>
          <a:p>
            <a:pPr algn="ctr">
              <a:lnSpc>
                <a:spcPts val="7774"/>
              </a:lnSpc>
            </a:pPr>
            <a:r>
              <a:rPr lang="en-US" sz="5553">
                <a:solidFill>
                  <a:srgbClr val="FFFFFF"/>
                </a:solidFill>
                <a:latin typeface="ABeeZee Bold"/>
                <a:ea typeface="ABeeZee Bold"/>
                <a:cs typeface="ABeeZee Bold"/>
                <a:sym typeface="ABeeZee Bold"/>
              </a:rPr>
              <a:t>MANFAAT</a:t>
            </a:r>
          </a:p>
        </p:txBody>
      </p:sp>
      <p:sp>
        <p:nvSpPr>
          <p:cNvPr name="TextBox 38" id="38"/>
          <p:cNvSpPr txBox="true"/>
          <p:nvPr/>
        </p:nvSpPr>
        <p:spPr>
          <a:xfrm rot="0">
            <a:off x="11262169" y="5081794"/>
            <a:ext cx="4145056" cy="943125"/>
          </a:xfrm>
          <a:prstGeom prst="rect">
            <a:avLst/>
          </a:prstGeom>
        </p:spPr>
        <p:txBody>
          <a:bodyPr anchor="t" rtlCol="false" tIns="0" lIns="0" bIns="0" rIns="0">
            <a:spAutoFit/>
          </a:bodyPr>
          <a:lstStyle/>
          <a:p>
            <a:pPr algn="ctr">
              <a:lnSpc>
                <a:spcPts val="3642"/>
              </a:lnSpc>
            </a:pPr>
            <a:r>
              <a:rPr lang="en-US" sz="3536">
                <a:solidFill>
                  <a:srgbClr val="06053F"/>
                </a:solidFill>
                <a:latin typeface="ABeeZee Bold"/>
                <a:ea typeface="ABeeZee Bold"/>
                <a:cs typeface="ABeeZee Bold"/>
                <a:sym typeface="ABeeZee Bold"/>
              </a:rPr>
              <a:t>Mengurangi Risiko </a:t>
            </a:r>
          </a:p>
          <a:p>
            <a:pPr algn="ctr">
              <a:lnSpc>
                <a:spcPts val="3642"/>
              </a:lnSpc>
            </a:pPr>
            <a:r>
              <a:rPr lang="en-US" sz="3536">
                <a:solidFill>
                  <a:srgbClr val="06053F"/>
                </a:solidFill>
                <a:latin typeface="ABeeZee Bold"/>
                <a:ea typeface="ABeeZee Bold"/>
                <a:cs typeface="ABeeZee Bold"/>
                <a:sym typeface="ABeeZee Bold"/>
              </a:rPr>
              <a:t>Audit Eksternal</a:t>
            </a:r>
          </a:p>
        </p:txBody>
      </p:sp>
      <p:sp>
        <p:nvSpPr>
          <p:cNvPr name="TextBox 39" id="39"/>
          <p:cNvSpPr txBox="true"/>
          <p:nvPr/>
        </p:nvSpPr>
        <p:spPr>
          <a:xfrm rot="0">
            <a:off x="2433235" y="6585291"/>
            <a:ext cx="4119573" cy="849856"/>
          </a:xfrm>
          <a:prstGeom prst="rect">
            <a:avLst/>
          </a:prstGeom>
        </p:spPr>
        <p:txBody>
          <a:bodyPr anchor="t" rtlCol="false" tIns="0" lIns="0" bIns="0" rIns="0">
            <a:spAutoFit/>
          </a:bodyPr>
          <a:lstStyle/>
          <a:p>
            <a:pPr algn="ctr">
              <a:lnSpc>
                <a:spcPts val="3264"/>
              </a:lnSpc>
            </a:pPr>
            <a:r>
              <a:rPr lang="en-US" sz="3138">
                <a:solidFill>
                  <a:srgbClr val="06053F"/>
                </a:solidFill>
                <a:latin typeface="ABeeZee Bold"/>
                <a:ea typeface="ABeeZee Bold"/>
                <a:cs typeface="ABeeZee Bold"/>
                <a:sym typeface="ABeeZee Bold"/>
              </a:rPr>
              <a:t>Meningkatkan Efisiensi Operasional</a:t>
            </a:r>
          </a:p>
        </p:txBody>
      </p:sp>
      <p:sp>
        <p:nvSpPr>
          <p:cNvPr name="TextBox 40" id="40"/>
          <p:cNvSpPr txBox="true"/>
          <p:nvPr/>
        </p:nvSpPr>
        <p:spPr>
          <a:xfrm rot="0">
            <a:off x="5986683" y="5169563"/>
            <a:ext cx="819546" cy="805688"/>
          </a:xfrm>
          <a:prstGeom prst="rect">
            <a:avLst/>
          </a:prstGeom>
        </p:spPr>
        <p:txBody>
          <a:bodyPr anchor="t" rtlCol="false" tIns="0" lIns="0" bIns="0" rIns="0">
            <a:spAutoFit/>
          </a:bodyPr>
          <a:lstStyle/>
          <a:p>
            <a:pPr algn="ctr">
              <a:lnSpc>
                <a:spcPts val="6136"/>
              </a:lnSpc>
            </a:pPr>
            <a:r>
              <a:rPr lang="en-US" sz="5900">
                <a:solidFill>
                  <a:srgbClr val="06053F"/>
                </a:solidFill>
                <a:latin typeface="ABeeZee Bold"/>
                <a:ea typeface="ABeeZee Bold"/>
                <a:cs typeface="ABeeZee Bold"/>
                <a:sym typeface="ABeeZee Bold"/>
              </a:rPr>
              <a:t>1</a:t>
            </a:r>
          </a:p>
        </p:txBody>
      </p:sp>
      <p:sp>
        <p:nvSpPr>
          <p:cNvPr name="TextBox 41" id="41"/>
          <p:cNvSpPr txBox="true"/>
          <p:nvPr/>
        </p:nvSpPr>
        <p:spPr>
          <a:xfrm rot="0">
            <a:off x="11100909" y="6629460"/>
            <a:ext cx="819546" cy="805688"/>
          </a:xfrm>
          <a:prstGeom prst="rect">
            <a:avLst/>
          </a:prstGeom>
        </p:spPr>
        <p:txBody>
          <a:bodyPr anchor="t" rtlCol="false" tIns="0" lIns="0" bIns="0" rIns="0">
            <a:spAutoFit/>
          </a:bodyPr>
          <a:lstStyle/>
          <a:p>
            <a:pPr algn="ctr">
              <a:lnSpc>
                <a:spcPts val="6136"/>
              </a:lnSpc>
            </a:pPr>
            <a:r>
              <a:rPr lang="en-US" sz="5900">
                <a:solidFill>
                  <a:srgbClr val="06053F"/>
                </a:solidFill>
                <a:latin typeface="ABeeZee Bold"/>
                <a:ea typeface="ABeeZee Bold"/>
                <a:cs typeface="ABeeZee Bold"/>
                <a:sym typeface="ABeeZee Bold"/>
              </a:rPr>
              <a:t>2</a:t>
            </a:r>
          </a:p>
        </p:txBody>
      </p:sp>
    </p:spTree>
  </p:cSld>
  <p:clrMapOvr>
    <a:masterClrMapping/>
  </p:clrMapOvr>
  <p:transition spd="fast">
    <p:wipe dir="l"/>
  </p:transition>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085850"/>
            <a:ext cx="12556773" cy="2133602"/>
          </a:xfrm>
          <a:prstGeom prst="rect">
            <a:avLst/>
          </a:prstGeom>
        </p:spPr>
        <p:txBody>
          <a:bodyPr anchor="t" rtlCol="false" tIns="0" lIns="0" bIns="0" rIns="0">
            <a:spAutoFit/>
          </a:bodyPr>
          <a:lstStyle/>
          <a:p>
            <a:pPr algn="l">
              <a:lnSpc>
                <a:spcPts val="8250"/>
              </a:lnSpc>
            </a:pPr>
            <a:r>
              <a:rPr lang="en-US" sz="7500">
                <a:solidFill>
                  <a:srgbClr val="06053F"/>
                </a:solidFill>
                <a:latin typeface="Bernoru SemiCondensed"/>
                <a:ea typeface="Bernoru SemiCondensed"/>
                <a:cs typeface="Bernoru SemiCondensed"/>
                <a:sym typeface="Bernoru SemiCondensed"/>
              </a:rPr>
              <a:t>TANTANGAN DALAM</a:t>
            </a:r>
          </a:p>
          <a:p>
            <a:pPr algn="l">
              <a:lnSpc>
                <a:spcPts val="8250"/>
              </a:lnSpc>
            </a:pPr>
            <a:r>
              <a:rPr lang="en-US" sz="7500">
                <a:solidFill>
                  <a:srgbClr val="06053F"/>
                </a:solidFill>
                <a:latin typeface="Bernoru SemiCondensed"/>
                <a:ea typeface="Bernoru SemiCondensed"/>
                <a:cs typeface="Bernoru SemiCondensed"/>
                <a:sym typeface="Bernoru SemiCondensed"/>
              </a:rPr>
              <a:t>TAX ORGANIZING</a:t>
            </a:r>
          </a:p>
        </p:txBody>
      </p:sp>
      <p:grpSp>
        <p:nvGrpSpPr>
          <p:cNvPr name="Group 3" id="3"/>
          <p:cNvGrpSpPr/>
          <p:nvPr/>
        </p:nvGrpSpPr>
        <p:grpSpPr>
          <a:xfrm rot="0">
            <a:off x="10436031" y="4203723"/>
            <a:ext cx="7037307" cy="3699731"/>
            <a:chOff x="0" y="0"/>
            <a:chExt cx="9383075" cy="4932975"/>
          </a:xfrm>
        </p:grpSpPr>
        <p:grpSp>
          <p:nvGrpSpPr>
            <p:cNvPr name="Group 4" id="4"/>
            <p:cNvGrpSpPr/>
            <p:nvPr/>
          </p:nvGrpSpPr>
          <p:grpSpPr>
            <a:xfrm rot="0">
              <a:off x="0" y="0"/>
              <a:ext cx="8479584" cy="1363883"/>
              <a:chOff x="0" y="0"/>
              <a:chExt cx="1597690" cy="256977"/>
            </a:xfrm>
          </p:grpSpPr>
          <p:sp>
            <p:nvSpPr>
              <p:cNvPr name="Freeform 5" id="5"/>
              <p:cNvSpPr/>
              <p:nvPr/>
            </p:nvSpPr>
            <p:spPr>
              <a:xfrm flipH="false" flipV="false" rot="0">
                <a:off x="0" y="0"/>
                <a:ext cx="1597690" cy="256977"/>
              </a:xfrm>
              <a:custGeom>
                <a:avLst/>
                <a:gdLst/>
                <a:ahLst/>
                <a:cxnLst/>
                <a:rect r="r" b="b" t="t" l="l"/>
                <a:pathLst>
                  <a:path h="256977" w="1597690">
                    <a:moveTo>
                      <a:pt x="46259" y="0"/>
                    </a:moveTo>
                    <a:lnTo>
                      <a:pt x="1551431" y="0"/>
                    </a:lnTo>
                    <a:cubicBezTo>
                      <a:pt x="1576979" y="0"/>
                      <a:pt x="1597690" y="20711"/>
                      <a:pt x="1597690" y="46259"/>
                    </a:cubicBezTo>
                    <a:lnTo>
                      <a:pt x="1597690" y="210718"/>
                    </a:lnTo>
                    <a:cubicBezTo>
                      <a:pt x="1597690" y="236267"/>
                      <a:pt x="1576979" y="256977"/>
                      <a:pt x="1551431" y="256977"/>
                    </a:cubicBezTo>
                    <a:lnTo>
                      <a:pt x="46259" y="256977"/>
                    </a:lnTo>
                    <a:cubicBezTo>
                      <a:pt x="20711" y="256977"/>
                      <a:pt x="0" y="236267"/>
                      <a:pt x="0" y="210718"/>
                    </a:cubicBezTo>
                    <a:lnTo>
                      <a:pt x="0" y="46259"/>
                    </a:lnTo>
                    <a:cubicBezTo>
                      <a:pt x="0" y="20711"/>
                      <a:pt x="20711" y="0"/>
                      <a:pt x="46259" y="0"/>
                    </a:cubicBezTo>
                    <a:close/>
                  </a:path>
                </a:pathLst>
              </a:custGeom>
              <a:solidFill>
                <a:srgbClr val="F3630F"/>
              </a:solidFill>
            </p:spPr>
          </p:sp>
          <p:sp>
            <p:nvSpPr>
              <p:cNvPr name="TextBox 6" id="6"/>
              <p:cNvSpPr txBox="true"/>
              <p:nvPr/>
            </p:nvSpPr>
            <p:spPr>
              <a:xfrm>
                <a:off x="0" y="-38100"/>
                <a:ext cx="1597690" cy="295077"/>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0" y="1783731"/>
              <a:ext cx="8479584" cy="1363883"/>
              <a:chOff x="0" y="0"/>
              <a:chExt cx="1597690" cy="256977"/>
            </a:xfrm>
          </p:grpSpPr>
          <p:sp>
            <p:nvSpPr>
              <p:cNvPr name="Freeform 8" id="8"/>
              <p:cNvSpPr/>
              <p:nvPr/>
            </p:nvSpPr>
            <p:spPr>
              <a:xfrm flipH="false" flipV="false" rot="0">
                <a:off x="0" y="0"/>
                <a:ext cx="1597690" cy="256977"/>
              </a:xfrm>
              <a:custGeom>
                <a:avLst/>
                <a:gdLst/>
                <a:ahLst/>
                <a:cxnLst/>
                <a:rect r="r" b="b" t="t" l="l"/>
                <a:pathLst>
                  <a:path h="256977" w="1597690">
                    <a:moveTo>
                      <a:pt x="46259" y="0"/>
                    </a:moveTo>
                    <a:lnTo>
                      <a:pt x="1551431" y="0"/>
                    </a:lnTo>
                    <a:cubicBezTo>
                      <a:pt x="1576979" y="0"/>
                      <a:pt x="1597690" y="20711"/>
                      <a:pt x="1597690" y="46259"/>
                    </a:cubicBezTo>
                    <a:lnTo>
                      <a:pt x="1597690" y="210718"/>
                    </a:lnTo>
                    <a:cubicBezTo>
                      <a:pt x="1597690" y="236267"/>
                      <a:pt x="1576979" y="256977"/>
                      <a:pt x="1551431" y="256977"/>
                    </a:cubicBezTo>
                    <a:lnTo>
                      <a:pt x="46259" y="256977"/>
                    </a:lnTo>
                    <a:cubicBezTo>
                      <a:pt x="20711" y="256977"/>
                      <a:pt x="0" y="236267"/>
                      <a:pt x="0" y="210718"/>
                    </a:cubicBezTo>
                    <a:lnTo>
                      <a:pt x="0" y="46259"/>
                    </a:lnTo>
                    <a:cubicBezTo>
                      <a:pt x="0" y="20711"/>
                      <a:pt x="20711" y="0"/>
                      <a:pt x="46259" y="0"/>
                    </a:cubicBezTo>
                    <a:close/>
                  </a:path>
                </a:pathLst>
              </a:custGeom>
              <a:solidFill>
                <a:srgbClr val="06053F"/>
              </a:solidFill>
            </p:spPr>
          </p:sp>
          <p:sp>
            <p:nvSpPr>
              <p:cNvPr name="TextBox 9" id="9"/>
              <p:cNvSpPr txBox="true"/>
              <p:nvPr/>
            </p:nvSpPr>
            <p:spPr>
              <a:xfrm>
                <a:off x="0" y="-38100"/>
                <a:ext cx="1597690" cy="295077"/>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0" y="3569093"/>
              <a:ext cx="8479584" cy="1363883"/>
              <a:chOff x="0" y="0"/>
              <a:chExt cx="1597690" cy="256977"/>
            </a:xfrm>
          </p:grpSpPr>
          <p:sp>
            <p:nvSpPr>
              <p:cNvPr name="Freeform 11" id="11"/>
              <p:cNvSpPr/>
              <p:nvPr/>
            </p:nvSpPr>
            <p:spPr>
              <a:xfrm flipH="false" flipV="false" rot="0">
                <a:off x="0" y="0"/>
                <a:ext cx="1597690" cy="256977"/>
              </a:xfrm>
              <a:custGeom>
                <a:avLst/>
                <a:gdLst/>
                <a:ahLst/>
                <a:cxnLst/>
                <a:rect r="r" b="b" t="t" l="l"/>
                <a:pathLst>
                  <a:path h="256977" w="1597690">
                    <a:moveTo>
                      <a:pt x="46259" y="0"/>
                    </a:moveTo>
                    <a:lnTo>
                      <a:pt x="1551431" y="0"/>
                    </a:lnTo>
                    <a:cubicBezTo>
                      <a:pt x="1576979" y="0"/>
                      <a:pt x="1597690" y="20711"/>
                      <a:pt x="1597690" y="46259"/>
                    </a:cubicBezTo>
                    <a:lnTo>
                      <a:pt x="1597690" y="210718"/>
                    </a:lnTo>
                    <a:cubicBezTo>
                      <a:pt x="1597690" y="236267"/>
                      <a:pt x="1576979" y="256977"/>
                      <a:pt x="1551431" y="256977"/>
                    </a:cubicBezTo>
                    <a:lnTo>
                      <a:pt x="46259" y="256977"/>
                    </a:lnTo>
                    <a:cubicBezTo>
                      <a:pt x="20711" y="256977"/>
                      <a:pt x="0" y="236267"/>
                      <a:pt x="0" y="210718"/>
                    </a:cubicBezTo>
                    <a:lnTo>
                      <a:pt x="0" y="46259"/>
                    </a:lnTo>
                    <a:cubicBezTo>
                      <a:pt x="0" y="20711"/>
                      <a:pt x="20711" y="0"/>
                      <a:pt x="46259" y="0"/>
                    </a:cubicBezTo>
                    <a:close/>
                  </a:path>
                </a:pathLst>
              </a:custGeom>
              <a:solidFill>
                <a:srgbClr val="F3630F"/>
              </a:solidFill>
            </p:spPr>
          </p:sp>
          <p:sp>
            <p:nvSpPr>
              <p:cNvPr name="TextBox 12" id="12"/>
              <p:cNvSpPr txBox="true"/>
              <p:nvPr/>
            </p:nvSpPr>
            <p:spPr>
              <a:xfrm>
                <a:off x="0" y="-38100"/>
                <a:ext cx="1597690" cy="295077"/>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269870" y="58958"/>
              <a:ext cx="8361613" cy="1304925"/>
            </a:xfrm>
            <a:prstGeom prst="rect">
              <a:avLst/>
            </a:prstGeom>
          </p:spPr>
          <p:txBody>
            <a:bodyPr anchor="t" rtlCol="false" tIns="0" lIns="0" bIns="0" rIns="0">
              <a:spAutoFit/>
            </a:bodyPr>
            <a:lstStyle/>
            <a:p>
              <a:pPr algn="l">
                <a:lnSpc>
                  <a:spcPts val="3888"/>
                </a:lnSpc>
              </a:pPr>
              <a:r>
                <a:rPr lang="en-US" sz="3240">
                  <a:solidFill>
                    <a:srgbClr val="06053F"/>
                  </a:solidFill>
                  <a:latin typeface="ABeeZee Bold"/>
                  <a:ea typeface="ABeeZee Bold"/>
                  <a:cs typeface="ABeeZee Bold"/>
                  <a:sym typeface="ABeeZee Bold"/>
                </a:rPr>
                <a:t>Risiko teknologi dan keamanan data</a:t>
              </a:r>
            </a:p>
          </p:txBody>
        </p:sp>
        <p:sp>
          <p:nvSpPr>
            <p:cNvPr name="TextBox 14" id="14"/>
            <p:cNvSpPr txBox="true"/>
            <p:nvPr/>
          </p:nvSpPr>
          <p:spPr>
            <a:xfrm rot="0">
              <a:off x="269870" y="2132297"/>
              <a:ext cx="7842763" cy="657225"/>
            </a:xfrm>
            <a:prstGeom prst="rect">
              <a:avLst/>
            </a:prstGeom>
          </p:spPr>
          <p:txBody>
            <a:bodyPr anchor="t" rtlCol="false" tIns="0" lIns="0" bIns="0" rIns="0">
              <a:spAutoFit/>
            </a:bodyPr>
            <a:lstStyle/>
            <a:p>
              <a:pPr algn="l">
                <a:lnSpc>
                  <a:spcPts val="3888"/>
                </a:lnSpc>
              </a:pPr>
              <a:r>
                <a:rPr lang="en-US" sz="3240">
                  <a:solidFill>
                    <a:srgbClr val="FFFFFF"/>
                  </a:solidFill>
                  <a:latin typeface="ABeeZee Bold"/>
                  <a:ea typeface="ABeeZee Bold"/>
                  <a:cs typeface="ABeeZee Bold"/>
                  <a:sym typeface="ABeeZee Bold"/>
                </a:rPr>
                <a:t>Tekanan dari otoritas pajak</a:t>
              </a:r>
            </a:p>
          </p:txBody>
        </p:sp>
        <p:sp>
          <p:nvSpPr>
            <p:cNvPr name="TextBox 15" id="15"/>
            <p:cNvSpPr txBox="true"/>
            <p:nvPr/>
          </p:nvSpPr>
          <p:spPr>
            <a:xfrm rot="0">
              <a:off x="269870" y="3912789"/>
              <a:ext cx="9113205" cy="657225"/>
            </a:xfrm>
            <a:prstGeom prst="rect">
              <a:avLst/>
            </a:prstGeom>
          </p:spPr>
          <p:txBody>
            <a:bodyPr anchor="t" rtlCol="false" tIns="0" lIns="0" bIns="0" rIns="0">
              <a:spAutoFit/>
            </a:bodyPr>
            <a:lstStyle/>
            <a:p>
              <a:pPr algn="l">
                <a:lnSpc>
                  <a:spcPts val="3888"/>
                </a:lnSpc>
              </a:pPr>
              <a:r>
                <a:rPr lang="en-US" sz="3240">
                  <a:solidFill>
                    <a:srgbClr val="06053F"/>
                  </a:solidFill>
                  <a:latin typeface="ABeeZee Bold"/>
                  <a:ea typeface="ABeeZee Bold"/>
                  <a:cs typeface="ABeeZee Bold"/>
                  <a:sym typeface="ABeeZee Bold"/>
                </a:rPr>
                <a:t>Dinamika lingkungan bisnis</a:t>
              </a:r>
            </a:p>
          </p:txBody>
        </p:sp>
      </p:grpSp>
      <p:sp>
        <p:nvSpPr>
          <p:cNvPr name="Freeform 16" id="16"/>
          <p:cNvSpPr/>
          <p:nvPr/>
        </p:nvSpPr>
        <p:spPr>
          <a:xfrm flipH="false" flipV="false" rot="0">
            <a:off x="13585473" y="1372407"/>
            <a:ext cx="1572819" cy="1487029"/>
          </a:xfrm>
          <a:custGeom>
            <a:avLst/>
            <a:gdLst/>
            <a:ahLst/>
            <a:cxnLst/>
            <a:rect r="r" b="b" t="t" l="l"/>
            <a:pathLst>
              <a:path h="1487029" w="1572819">
                <a:moveTo>
                  <a:pt x="0" y="0"/>
                </a:moveTo>
                <a:lnTo>
                  <a:pt x="1572819" y="0"/>
                </a:lnTo>
                <a:lnTo>
                  <a:pt x="1572819" y="1487029"/>
                </a:lnTo>
                <a:lnTo>
                  <a:pt x="0" y="14870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7" id="17"/>
          <p:cNvGrpSpPr/>
          <p:nvPr/>
        </p:nvGrpSpPr>
        <p:grpSpPr>
          <a:xfrm rot="0">
            <a:off x="16133881" y="7319818"/>
            <a:ext cx="6439299" cy="4045674"/>
            <a:chOff x="0" y="0"/>
            <a:chExt cx="812800" cy="510665"/>
          </a:xfrm>
        </p:grpSpPr>
        <p:sp>
          <p:nvSpPr>
            <p:cNvPr name="Freeform 18" id="18"/>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06053F"/>
            </a:solidFill>
          </p:spPr>
        </p:sp>
        <p:sp>
          <p:nvSpPr>
            <p:cNvPr name="TextBox 19" id="19"/>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2486140" y="9155582"/>
            <a:ext cx="4992601" cy="3136744"/>
            <a:chOff x="0" y="0"/>
            <a:chExt cx="812800" cy="510665"/>
          </a:xfrm>
        </p:grpSpPr>
        <p:sp>
          <p:nvSpPr>
            <p:cNvPr name="Freeform 21" id="21"/>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name="TextBox 22" id="22"/>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232390" y="8358359"/>
            <a:ext cx="4992601" cy="3635673"/>
            <a:chOff x="0" y="0"/>
            <a:chExt cx="812800" cy="591891"/>
          </a:xfrm>
        </p:grpSpPr>
        <p:sp>
          <p:nvSpPr>
            <p:cNvPr name="Freeform 24" id="24"/>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25" id="25"/>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sp>
        <p:nvSpPr>
          <p:cNvPr name="Freeform 26" id="26"/>
          <p:cNvSpPr/>
          <p:nvPr/>
        </p:nvSpPr>
        <p:spPr>
          <a:xfrm flipH="false" flipV="false" rot="0">
            <a:off x="13954684" y="9718753"/>
            <a:ext cx="2055512" cy="306458"/>
          </a:xfrm>
          <a:custGeom>
            <a:avLst/>
            <a:gdLst/>
            <a:ahLst/>
            <a:cxnLst/>
            <a:rect r="r" b="b" t="t" l="l"/>
            <a:pathLst>
              <a:path h="306458" w="2055512">
                <a:moveTo>
                  <a:pt x="0" y="0"/>
                </a:moveTo>
                <a:lnTo>
                  <a:pt x="2055513" y="0"/>
                </a:lnTo>
                <a:lnTo>
                  <a:pt x="2055513" y="306458"/>
                </a:lnTo>
                <a:lnTo>
                  <a:pt x="0" y="3064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7" id="27"/>
          <p:cNvGrpSpPr/>
          <p:nvPr/>
        </p:nvGrpSpPr>
        <p:grpSpPr>
          <a:xfrm rot="0">
            <a:off x="-405951" y="9778023"/>
            <a:ext cx="10925270" cy="1610908"/>
            <a:chOff x="0" y="0"/>
            <a:chExt cx="2877437" cy="424272"/>
          </a:xfrm>
        </p:grpSpPr>
        <p:sp>
          <p:nvSpPr>
            <p:cNvPr name="Freeform 28" id="28"/>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29" id="29"/>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30" id="30"/>
          <p:cNvGrpSpPr/>
          <p:nvPr/>
        </p:nvGrpSpPr>
        <p:grpSpPr>
          <a:xfrm rot="0">
            <a:off x="-5493050" y="9778023"/>
            <a:ext cx="10925270" cy="1610908"/>
            <a:chOff x="0" y="0"/>
            <a:chExt cx="2877437" cy="424272"/>
          </a:xfrm>
        </p:grpSpPr>
        <p:sp>
          <p:nvSpPr>
            <p:cNvPr name="Freeform 31" id="31"/>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32" id="32"/>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33" id="33"/>
          <p:cNvGrpSpPr/>
          <p:nvPr/>
        </p:nvGrpSpPr>
        <p:grpSpPr>
          <a:xfrm rot="0">
            <a:off x="-19050" y="9746250"/>
            <a:ext cx="18327522" cy="544768"/>
            <a:chOff x="0" y="0"/>
            <a:chExt cx="24436696" cy="726358"/>
          </a:xfrm>
        </p:grpSpPr>
        <p:grpSp>
          <p:nvGrpSpPr>
            <p:cNvPr name="Group 34" id="34"/>
            <p:cNvGrpSpPr/>
            <p:nvPr/>
          </p:nvGrpSpPr>
          <p:grpSpPr>
            <a:xfrm rot="0">
              <a:off x="17794787" y="0"/>
              <a:ext cx="6641909" cy="724589"/>
              <a:chOff x="0" y="0"/>
              <a:chExt cx="6641909" cy="724589"/>
            </a:xfrm>
          </p:grpSpPr>
          <p:sp>
            <p:nvSpPr>
              <p:cNvPr name="Freeform 35" id="35"/>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36" id="36"/>
            <p:cNvGrpSpPr/>
            <p:nvPr/>
          </p:nvGrpSpPr>
          <p:grpSpPr>
            <a:xfrm rot="0">
              <a:off x="0" y="1823"/>
              <a:ext cx="17769332" cy="724535"/>
              <a:chOff x="0" y="0"/>
              <a:chExt cx="17769332" cy="724535"/>
            </a:xfrm>
          </p:grpSpPr>
          <p:sp>
            <p:nvSpPr>
              <p:cNvPr name="Freeform 37" id="37"/>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38" id="38"/>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39" id="39"/>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grpSp>
        <p:nvGrpSpPr>
          <p:cNvPr name="Group 40" id="40"/>
          <p:cNvGrpSpPr/>
          <p:nvPr/>
        </p:nvGrpSpPr>
        <p:grpSpPr>
          <a:xfrm rot="0">
            <a:off x="1876841" y="3958967"/>
            <a:ext cx="6359688" cy="1022912"/>
            <a:chOff x="0" y="0"/>
            <a:chExt cx="1597690" cy="256977"/>
          </a:xfrm>
        </p:grpSpPr>
        <p:sp>
          <p:nvSpPr>
            <p:cNvPr name="Freeform 41" id="41"/>
            <p:cNvSpPr/>
            <p:nvPr/>
          </p:nvSpPr>
          <p:spPr>
            <a:xfrm flipH="false" flipV="false" rot="0">
              <a:off x="0" y="0"/>
              <a:ext cx="1597690" cy="256977"/>
            </a:xfrm>
            <a:custGeom>
              <a:avLst/>
              <a:gdLst/>
              <a:ahLst/>
              <a:cxnLst/>
              <a:rect r="r" b="b" t="t" l="l"/>
              <a:pathLst>
                <a:path h="256977" w="1597690">
                  <a:moveTo>
                    <a:pt x="46259" y="0"/>
                  </a:moveTo>
                  <a:lnTo>
                    <a:pt x="1551431" y="0"/>
                  </a:lnTo>
                  <a:cubicBezTo>
                    <a:pt x="1576979" y="0"/>
                    <a:pt x="1597690" y="20711"/>
                    <a:pt x="1597690" y="46259"/>
                  </a:cubicBezTo>
                  <a:lnTo>
                    <a:pt x="1597690" y="210718"/>
                  </a:lnTo>
                  <a:cubicBezTo>
                    <a:pt x="1597690" y="236267"/>
                    <a:pt x="1576979" y="256977"/>
                    <a:pt x="1551431" y="256977"/>
                  </a:cubicBezTo>
                  <a:lnTo>
                    <a:pt x="46259" y="256977"/>
                  </a:lnTo>
                  <a:cubicBezTo>
                    <a:pt x="20711" y="256977"/>
                    <a:pt x="0" y="236267"/>
                    <a:pt x="0" y="210718"/>
                  </a:cubicBezTo>
                  <a:lnTo>
                    <a:pt x="0" y="46259"/>
                  </a:lnTo>
                  <a:cubicBezTo>
                    <a:pt x="0" y="20711"/>
                    <a:pt x="20711" y="0"/>
                    <a:pt x="46259" y="0"/>
                  </a:cubicBezTo>
                  <a:close/>
                </a:path>
              </a:pathLst>
            </a:custGeom>
            <a:solidFill>
              <a:srgbClr val="F3630F"/>
            </a:solidFill>
          </p:spPr>
        </p:sp>
        <p:sp>
          <p:nvSpPr>
            <p:cNvPr name="TextBox 42" id="42"/>
            <p:cNvSpPr txBox="true"/>
            <p:nvPr/>
          </p:nvSpPr>
          <p:spPr>
            <a:xfrm>
              <a:off x="0" y="-38100"/>
              <a:ext cx="1597690" cy="295077"/>
            </a:xfrm>
            <a:prstGeom prst="rect">
              <a:avLst/>
            </a:prstGeom>
          </p:spPr>
          <p:txBody>
            <a:bodyPr anchor="ctr" rtlCol="false" tIns="50800" lIns="50800" bIns="50800" rIns="50800"/>
            <a:lstStyle/>
            <a:p>
              <a:pPr algn="ctr">
                <a:lnSpc>
                  <a:spcPts val="2659"/>
                </a:lnSpc>
              </a:pPr>
            </a:p>
          </p:txBody>
        </p:sp>
      </p:grpSp>
      <p:grpSp>
        <p:nvGrpSpPr>
          <p:cNvPr name="Group 43" id="43"/>
          <p:cNvGrpSpPr/>
          <p:nvPr/>
        </p:nvGrpSpPr>
        <p:grpSpPr>
          <a:xfrm rot="0">
            <a:off x="1876841" y="5296766"/>
            <a:ext cx="6359688" cy="1022912"/>
            <a:chOff x="0" y="0"/>
            <a:chExt cx="1597690" cy="256977"/>
          </a:xfrm>
        </p:grpSpPr>
        <p:sp>
          <p:nvSpPr>
            <p:cNvPr name="Freeform 44" id="44"/>
            <p:cNvSpPr/>
            <p:nvPr/>
          </p:nvSpPr>
          <p:spPr>
            <a:xfrm flipH="false" flipV="false" rot="0">
              <a:off x="0" y="0"/>
              <a:ext cx="1597690" cy="256977"/>
            </a:xfrm>
            <a:custGeom>
              <a:avLst/>
              <a:gdLst/>
              <a:ahLst/>
              <a:cxnLst/>
              <a:rect r="r" b="b" t="t" l="l"/>
              <a:pathLst>
                <a:path h="256977" w="1597690">
                  <a:moveTo>
                    <a:pt x="46259" y="0"/>
                  </a:moveTo>
                  <a:lnTo>
                    <a:pt x="1551431" y="0"/>
                  </a:lnTo>
                  <a:cubicBezTo>
                    <a:pt x="1576979" y="0"/>
                    <a:pt x="1597690" y="20711"/>
                    <a:pt x="1597690" y="46259"/>
                  </a:cubicBezTo>
                  <a:lnTo>
                    <a:pt x="1597690" y="210718"/>
                  </a:lnTo>
                  <a:cubicBezTo>
                    <a:pt x="1597690" y="236267"/>
                    <a:pt x="1576979" y="256977"/>
                    <a:pt x="1551431" y="256977"/>
                  </a:cubicBezTo>
                  <a:lnTo>
                    <a:pt x="46259" y="256977"/>
                  </a:lnTo>
                  <a:cubicBezTo>
                    <a:pt x="20711" y="256977"/>
                    <a:pt x="0" y="236267"/>
                    <a:pt x="0" y="210718"/>
                  </a:cubicBezTo>
                  <a:lnTo>
                    <a:pt x="0" y="46259"/>
                  </a:lnTo>
                  <a:cubicBezTo>
                    <a:pt x="0" y="20711"/>
                    <a:pt x="20711" y="0"/>
                    <a:pt x="46259" y="0"/>
                  </a:cubicBezTo>
                  <a:close/>
                </a:path>
              </a:pathLst>
            </a:custGeom>
            <a:solidFill>
              <a:srgbClr val="06053F"/>
            </a:solidFill>
          </p:spPr>
        </p:sp>
        <p:sp>
          <p:nvSpPr>
            <p:cNvPr name="TextBox 45" id="45"/>
            <p:cNvSpPr txBox="true"/>
            <p:nvPr/>
          </p:nvSpPr>
          <p:spPr>
            <a:xfrm>
              <a:off x="0" y="-38100"/>
              <a:ext cx="1597690" cy="295077"/>
            </a:xfrm>
            <a:prstGeom prst="rect">
              <a:avLst/>
            </a:prstGeom>
          </p:spPr>
          <p:txBody>
            <a:bodyPr anchor="ctr" rtlCol="false" tIns="50800" lIns="50800" bIns="50800" rIns="50800"/>
            <a:lstStyle/>
            <a:p>
              <a:pPr algn="ctr">
                <a:lnSpc>
                  <a:spcPts val="2659"/>
                </a:lnSpc>
              </a:pPr>
            </a:p>
          </p:txBody>
        </p:sp>
      </p:grpSp>
      <p:grpSp>
        <p:nvGrpSpPr>
          <p:cNvPr name="Group 46" id="46"/>
          <p:cNvGrpSpPr/>
          <p:nvPr/>
        </p:nvGrpSpPr>
        <p:grpSpPr>
          <a:xfrm rot="0">
            <a:off x="1876841" y="6635787"/>
            <a:ext cx="6359688" cy="1022912"/>
            <a:chOff x="0" y="0"/>
            <a:chExt cx="1597690" cy="256977"/>
          </a:xfrm>
        </p:grpSpPr>
        <p:sp>
          <p:nvSpPr>
            <p:cNvPr name="Freeform 47" id="47"/>
            <p:cNvSpPr/>
            <p:nvPr/>
          </p:nvSpPr>
          <p:spPr>
            <a:xfrm flipH="false" flipV="false" rot="0">
              <a:off x="0" y="0"/>
              <a:ext cx="1597690" cy="256977"/>
            </a:xfrm>
            <a:custGeom>
              <a:avLst/>
              <a:gdLst/>
              <a:ahLst/>
              <a:cxnLst/>
              <a:rect r="r" b="b" t="t" l="l"/>
              <a:pathLst>
                <a:path h="256977" w="1597690">
                  <a:moveTo>
                    <a:pt x="46259" y="0"/>
                  </a:moveTo>
                  <a:lnTo>
                    <a:pt x="1551431" y="0"/>
                  </a:lnTo>
                  <a:cubicBezTo>
                    <a:pt x="1576979" y="0"/>
                    <a:pt x="1597690" y="20711"/>
                    <a:pt x="1597690" y="46259"/>
                  </a:cubicBezTo>
                  <a:lnTo>
                    <a:pt x="1597690" y="210718"/>
                  </a:lnTo>
                  <a:cubicBezTo>
                    <a:pt x="1597690" y="236267"/>
                    <a:pt x="1576979" y="256977"/>
                    <a:pt x="1551431" y="256977"/>
                  </a:cubicBezTo>
                  <a:lnTo>
                    <a:pt x="46259" y="256977"/>
                  </a:lnTo>
                  <a:cubicBezTo>
                    <a:pt x="20711" y="256977"/>
                    <a:pt x="0" y="236267"/>
                    <a:pt x="0" y="210718"/>
                  </a:cubicBezTo>
                  <a:lnTo>
                    <a:pt x="0" y="46259"/>
                  </a:lnTo>
                  <a:cubicBezTo>
                    <a:pt x="0" y="20711"/>
                    <a:pt x="20711" y="0"/>
                    <a:pt x="46259" y="0"/>
                  </a:cubicBezTo>
                  <a:close/>
                </a:path>
              </a:pathLst>
            </a:custGeom>
            <a:solidFill>
              <a:srgbClr val="F3630F"/>
            </a:solidFill>
          </p:spPr>
        </p:sp>
        <p:sp>
          <p:nvSpPr>
            <p:cNvPr name="TextBox 48" id="48"/>
            <p:cNvSpPr txBox="true"/>
            <p:nvPr/>
          </p:nvSpPr>
          <p:spPr>
            <a:xfrm>
              <a:off x="0" y="-38100"/>
              <a:ext cx="1597690" cy="295077"/>
            </a:xfrm>
            <a:prstGeom prst="rect">
              <a:avLst/>
            </a:prstGeom>
          </p:spPr>
          <p:txBody>
            <a:bodyPr anchor="ctr" rtlCol="false" tIns="50800" lIns="50800" bIns="50800" rIns="50800"/>
            <a:lstStyle/>
            <a:p>
              <a:pPr algn="ctr">
                <a:lnSpc>
                  <a:spcPts val="2659"/>
                </a:lnSpc>
              </a:pPr>
            </a:p>
          </p:txBody>
        </p:sp>
      </p:grpSp>
      <p:sp>
        <p:nvSpPr>
          <p:cNvPr name="TextBox 49" id="49"/>
          <p:cNvSpPr txBox="true"/>
          <p:nvPr/>
        </p:nvSpPr>
        <p:spPr>
          <a:xfrm rot="0">
            <a:off x="2160301" y="3975123"/>
            <a:ext cx="5374231" cy="981075"/>
          </a:xfrm>
          <a:prstGeom prst="rect">
            <a:avLst/>
          </a:prstGeom>
        </p:spPr>
        <p:txBody>
          <a:bodyPr anchor="t" rtlCol="false" tIns="0" lIns="0" bIns="0" rIns="0">
            <a:spAutoFit/>
          </a:bodyPr>
          <a:lstStyle/>
          <a:p>
            <a:pPr algn="l">
              <a:lnSpc>
                <a:spcPts val="3888"/>
              </a:lnSpc>
            </a:pPr>
            <a:r>
              <a:rPr lang="en-US" sz="3240">
                <a:solidFill>
                  <a:srgbClr val="06053F"/>
                </a:solidFill>
                <a:latin typeface="ABeeZee Bold"/>
                <a:ea typeface="ABeeZee Bold"/>
                <a:cs typeface="ABeeZee Bold"/>
                <a:sym typeface="ABeeZee Bold"/>
              </a:rPr>
              <a:t>Kompleksitas peraturan perpajakan</a:t>
            </a:r>
          </a:p>
        </p:txBody>
      </p:sp>
      <p:sp>
        <p:nvSpPr>
          <p:cNvPr name="TextBox 50" id="50"/>
          <p:cNvSpPr txBox="true"/>
          <p:nvPr/>
        </p:nvSpPr>
        <p:spPr>
          <a:xfrm rot="0">
            <a:off x="2160301" y="5287241"/>
            <a:ext cx="5628152" cy="981075"/>
          </a:xfrm>
          <a:prstGeom prst="rect">
            <a:avLst/>
          </a:prstGeom>
        </p:spPr>
        <p:txBody>
          <a:bodyPr anchor="t" rtlCol="false" tIns="0" lIns="0" bIns="0" rIns="0">
            <a:spAutoFit/>
          </a:bodyPr>
          <a:lstStyle/>
          <a:p>
            <a:pPr algn="l">
              <a:lnSpc>
                <a:spcPts val="3886"/>
              </a:lnSpc>
            </a:pPr>
            <a:r>
              <a:rPr lang="en-US" sz="3238">
                <a:solidFill>
                  <a:srgbClr val="FFFFFF"/>
                </a:solidFill>
                <a:latin typeface="ABeeZee Bold"/>
                <a:ea typeface="ABeeZee Bold"/>
                <a:cs typeface="ABeeZee Bold"/>
                <a:sym typeface="ABeeZee Bold"/>
              </a:rPr>
              <a:t>Ketidakpastian hukum dan interpretasi </a:t>
            </a:r>
          </a:p>
        </p:txBody>
      </p:sp>
      <p:sp>
        <p:nvSpPr>
          <p:cNvPr name="TextBox 51" id="51"/>
          <p:cNvSpPr txBox="true"/>
          <p:nvPr/>
        </p:nvSpPr>
        <p:spPr>
          <a:xfrm rot="0">
            <a:off x="2160301" y="6894830"/>
            <a:ext cx="6834904" cy="495300"/>
          </a:xfrm>
          <a:prstGeom prst="rect">
            <a:avLst/>
          </a:prstGeom>
        </p:spPr>
        <p:txBody>
          <a:bodyPr anchor="t" rtlCol="false" tIns="0" lIns="0" bIns="0" rIns="0">
            <a:spAutoFit/>
          </a:bodyPr>
          <a:lstStyle/>
          <a:p>
            <a:pPr algn="l">
              <a:lnSpc>
                <a:spcPts val="3888"/>
              </a:lnSpc>
            </a:pPr>
            <a:r>
              <a:rPr lang="en-US" sz="3240">
                <a:solidFill>
                  <a:srgbClr val="06053F"/>
                </a:solidFill>
                <a:latin typeface="ABeeZee Bold"/>
                <a:ea typeface="ABeeZee Bold"/>
                <a:cs typeface="ABeeZee Bold"/>
                <a:sym typeface="ABeeZee Bold"/>
              </a:rPr>
              <a:t>Keterbatasan sumber daya</a:t>
            </a:r>
          </a:p>
        </p:txBody>
      </p:sp>
      <p:grpSp>
        <p:nvGrpSpPr>
          <p:cNvPr name="Group 52" id="52"/>
          <p:cNvGrpSpPr/>
          <p:nvPr/>
        </p:nvGrpSpPr>
        <p:grpSpPr>
          <a:xfrm rot="0">
            <a:off x="1876841" y="7877774"/>
            <a:ext cx="6359688" cy="1022912"/>
            <a:chOff x="0" y="0"/>
            <a:chExt cx="1597690" cy="256977"/>
          </a:xfrm>
        </p:grpSpPr>
        <p:sp>
          <p:nvSpPr>
            <p:cNvPr name="Freeform 53" id="53"/>
            <p:cNvSpPr/>
            <p:nvPr/>
          </p:nvSpPr>
          <p:spPr>
            <a:xfrm flipH="false" flipV="false" rot="0">
              <a:off x="0" y="0"/>
              <a:ext cx="1597690" cy="256977"/>
            </a:xfrm>
            <a:custGeom>
              <a:avLst/>
              <a:gdLst/>
              <a:ahLst/>
              <a:cxnLst/>
              <a:rect r="r" b="b" t="t" l="l"/>
              <a:pathLst>
                <a:path h="256977" w="1597690">
                  <a:moveTo>
                    <a:pt x="46259" y="0"/>
                  </a:moveTo>
                  <a:lnTo>
                    <a:pt x="1551431" y="0"/>
                  </a:lnTo>
                  <a:cubicBezTo>
                    <a:pt x="1576979" y="0"/>
                    <a:pt x="1597690" y="20711"/>
                    <a:pt x="1597690" y="46259"/>
                  </a:cubicBezTo>
                  <a:lnTo>
                    <a:pt x="1597690" y="210718"/>
                  </a:lnTo>
                  <a:cubicBezTo>
                    <a:pt x="1597690" y="236267"/>
                    <a:pt x="1576979" y="256977"/>
                    <a:pt x="1551431" y="256977"/>
                  </a:cubicBezTo>
                  <a:lnTo>
                    <a:pt x="46259" y="256977"/>
                  </a:lnTo>
                  <a:cubicBezTo>
                    <a:pt x="20711" y="256977"/>
                    <a:pt x="0" y="236267"/>
                    <a:pt x="0" y="210718"/>
                  </a:cubicBezTo>
                  <a:lnTo>
                    <a:pt x="0" y="46259"/>
                  </a:lnTo>
                  <a:cubicBezTo>
                    <a:pt x="0" y="20711"/>
                    <a:pt x="20711" y="0"/>
                    <a:pt x="46259" y="0"/>
                  </a:cubicBezTo>
                  <a:close/>
                </a:path>
              </a:pathLst>
            </a:custGeom>
            <a:solidFill>
              <a:srgbClr val="06053F"/>
            </a:solidFill>
          </p:spPr>
        </p:sp>
        <p:sp>
          <p:nvSpPr>
            <p:cNvPr name="TextBox 54" id="54"/>
            <p:cNvSpPr txBox="true"/>
            <p:nvPr/>
          </p:nvSpPr>
          <p:spPr>
            <a:xfrm>
              <a:off x="0" y="-38100"/>
              <a:ext cx="1597690" cy="295077"/>
            </a:xfrm>
            <a:prstGeom prst="rect">
              <a:avLst/>
            </a:prstGeom>
          </p:spPr>
          <p:txBody>
            <a:bodyPr anchor="ctr" rtlCol="false" tIns="50800" lIns="50800" bIns="50800" rIns="50800"/>
            <a:lstStyle/>
            <a:p>
              <a:pPr algn="ctr">
                <a:lnSpc>
                  <a:spcPts val="2659"/>
                </a:lnSpc>
              </a:pPr>
            </a:p>
          </p:txBody>
        </p:sp>
      </p:grpSp>
      <p:sp>
        <p:nvSpPr>
          <p:cNvPr name="TextBox 55" id="55"/>
          <p:cNvSpPr txBox="true"/>
          <p:nvPr/>
        </p:nvSpPr>
        <p:spPr>
          <a:xfrm rot="0">
            <a:off x="2160301" y="7893930"/>
            <a:ext cx="5463536" cy="981075"/>
          </a:xfrm>
          <a:prstGeom prst="rect">
            <a:avLst/>
          </a:prstGeom>
        </p:spPr>
        <p:txBody>
          <a:bodyPr anchor="t" rtlCol="false" tIns="0" lIns="0" bIns="0" rIns="0">
            <a:spAutoFit/>
          </a:bodyPr>
          <a:lstStyle/>
          <a:p>
            <a:pPr algn="l">
              <a:lnSpc>
                <a:spcPts val="3888"/>
              </a:lnSpc>
            </a:pPr>
            <a:r>
              <a:rPr lang="en-US" sz="3240">
                <a:solidFill>
                  <a:srgbClr val="FFFFFF"/>
                </a:solidFill>
                <a:latin typeface="ABeeZee Bold"/>
                <a:ea typeface="ABeeZee Bold"/>
                <a:cs typeface="ABeeZee Bold"/>
                <a:sym typeface="ABeeZee Bold"/>
              </a:rPr>
              <a:t>Kompleksitas operasional dalam perusahaan </a:t>
            </a:r>
          </a:p>
        </p:txBody>
      </p:sp>
      <p:grpSp>
        <p:nvGrpSpPr>
          <p:cNvPr name="Group 56" id="56"/>
          <p:cNvGrpSpPr/>
          <p:nvPr/>
        </p:nvGrpSpPr>
        <p:grpSpPr>
          <a:xfrm rot="0">
            <a:off x="684940" y="3984648"/>
            <a:ext cx="1110151" cy="954036"/>
            <a:chOff x="0" y="0"/>
            <a:chExt cx="1480202" cy="1272049"/>
          </a:xfrm>
        </p:grpSpPr>
        <p:grpSp>
          <p:nvGrpSpPr>
            <p:cNvPr name="Group 57" id="57"/>
            <p:cNvGrpSpPr/>
            <p:nvPr/>
          </p:nvGrpSpPr>
          <p:grpSpPr>
            <a:xfrm rot="0">
              <a:off x="0" y="0"/>
              <a:ext cx="1480202" cy="1272049"/>
              <a:chOff x="0" y="0"/>
              <a:chExt cx="812800" cy="698500"/>
            </a:xfrm>
          </p:grpSpPr>
          <p:sp>
            <p:nvSpPr>
              <p:cNvPr name="Freeform 58" id="5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6053F"/>
              </a:solidFill>
            </p:spPr>
          </p:sp>
          <p:sp>
            <p:nvSpPr>
              <p:cNvPr name="TextBox 59" id="59"/>
              <p:cNvSpPr txBox="true"/>
              <p:nvPr/>
            </p:nvSpPr>
            <p:spPr>
              <a:xfrm>
                <a:off x="114300" y="-38100"/>
                <a:ext cx="584200" cy="736600"/>
              </a:xfrm>
              <a:prstGeom prst="rect">
                <a:avLst/>
              </a:prstGeom>
            </p:spPr>
            <p:txBody>
              <a:bodyPr anchor="ctr" rtlCol="false" tIns="50800" lIns="50800" bIns="50800" rIns="50800"/>
              <a:lstStyle/>
              <a:p>
                <a:pPr algn="ctr">
                  <a:lnSpc>
                    <a:spcPts val="2659"/>
                  </a:lnSpc>
                </a:pPr>
              </a:p>
            </p:txBody>
          </p:sp>
        </p:grpSp>
        <p:sp>
          <p:nvSpPr>
            <p:cNvPr name="TextBox 60" id="60"/>
            <p:cNvSpPr txBox="true"/>
            <p:nvPr/>
          </p:nvSpPr>
          <p:spPr>
            <a:xfrm rot="0">
              <a:off x="478028" y="218166"/>
              <a:ext cx="524147" cy="864291"/>
            </a:xfrm>
            <a:prstGeom prst="rect">
              <a:avLst/>
            </a:prstGeom>
          </p:spPr>
          <p:txBody>
            <a:bodyPr anchor="t" rtlCol="false" tIns="0" lIns="0" bIns="0" rIns="0">
              <a:spAutoFit/>
            </a:bodyPr>
            <a:lstStyle/>
            <a:p>
              <a:pPr algn="ctr">
                <a:lnSpc>
                  <a:spcPts val="4848"/>
                </a:lnSpc>
              </a:pPr>
              <a:r>
                <a:rPr lang="en-US" sz="4408">
                  <a:solidFill>
                    <a:srgbClr val="FFFFFF"/>
                  </a:solidFill>
                  <a:latin typeface="Bernoru SemiCondensed"/>
                  <a:ea typeface="Bernoru SemiCondensed"/>
                  <a:cs typeface="Bernoru SemiCondensed"/>
                  <a:sym typeface="Bernoru SemiCondensed"/>
                </a:rPr>
                <a:t>1</a:t>
              </a:r>
            </a:p>
          </p:txBody>
        </p:sp>
      </p:grpSp>
      <p:grpSp>
        <p:nvGrpSpPr>
          <p:cNvPr name="Group 61" id="61"/>
          <p:cNvGrpSpPr/>
          <p:nvPr/>
        </p:nvGrpSpPr>
        <p:grpSpPr>
          <a:xfrm rot="0">
            <a:off x="684940" y="5314279"/>
            <a:ext cx="1110151" cy="954036"/>
            <a:chOff x="0" y="0"/>
            <a:chExt cx="1480202" cy="1272049"/>
          </a:xfrm>
        </p:grpSpPr>
        <p:grpSp>
          <p:nvGrpSpPr>
            <p:cNvPr name="Group 62" id="62"/>
            <p:cNvGrpSpPr/>
            <p:nvPr/>
          </p:nvGrpSpPr>
          <p:grpSpPr>
            <a:xfrm rot="0">
              <a:off x="0" y="0"/>
              <a:ext cx="1480202" cy="1272049"/>
              <a:chOff x="0" y="0"/>
              <a:chExt cx="812800" cy="698500"/>
            </a:xfrm>
          </p:grpSpPr>
          <p:sp>
            <p:nvSpPr>
              <p:cNvPr name="Freeform 63" id="63"/>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3630F"/>
              </a:solidFill>
            </p:spPr>
          </p:sp>
          <p:sp>
            <p:nvSpPr>
              <p:cNvPr name="TextBox 64" id="64"/>
              <p:cNvSpPr txBox="true"/>
              <p:nvPr/>
            </p:nvSpPr>
            <p:spPr>
              <a:xfrm>
                <a:off x="114300" y="-38100"/>
                <a:ext cx="584200" cy="736600"/>
              </a:xfrm>
              <a:prstGeom prst="rect">
                <a:avLst/>
              </a:prstGeom>
            </p:spPr>
            <p:txBody>
              <a:bodyPr anchor="ctr" rtlCol="false" tIns="50800" lIns="50800" bIns="50800" rIns="50800"/>
              <a:lstStyle/>
              <a:p>
                <a:pPr algn="ctr">
                  <a:lnSpc>
                    <a:spcPts val="2659"/>
                  </a:lnSpc>
                </a:pPr>
              </a:p>
            </p:txBody>
          </p:sp>
        </p:grpSp>
        <p:sp>
          <p:nvSpPr>
            <p:cNvPr name="TextBox 65" id="65"/>
            <p:cNvSpPr txBox="true"/>
            <p:nvPr/>
          </p:nvSpPr>
          <p:spPr>
            <a:xfrm rot="0">
              <a:off x="478028" y="218166"/>
              <a:ext cx="524147" cy="864291"/>
            </a:xfrm>
            <a:prstGeom prst="rect">
              <a:avLst/>
            </a:prstGeom>
          </p:spPr>
          <p:txBody>
            <a:bodyPr anchor="t" rtlCol="false" tIns="0" lIns="0" bIns="0" rIns="0">
              <a:spAutoFit/>
            </a:bodyPr>
            <a:lstStyle/>
            <a:p>
              <a:pPr algn="ctr">
                <a:lnSpc>
                  <a:spcPts val="4848"/>
                </a:lnSpc>
              </a:pPr>
              <a:r>
                <a:rPr lang="en-US" sz="4408">
                  <a:solidFill>
                    <a:srgbClr val="06053F"/>
                  </a:solidFill>
                  <a:latin typeface="Bernoru SemiCondensed"/>
                  <a:ea typeface="Bernoru SemiCondensed"/>
                  <a:cs typeface="Bernoru SemiCondensed"/>
                  <a:sym typeface="Bernoru SemiCondensed"/>
                </a:rPr>
                <a:t>2</a:t>
              </a:r>
            </a:p>
          </p:txBody>
        </p:sp>
      </p:grpSp>
      <p:grpSp>
        <p:nvGrpSpPr>
          <p:cNvPr name="Group 66" id="66"/>
          <p:cNvGrpSpPr/>
          <p:nvPr/>
        </p:nvGrpSpPr>
        <p:grpSpPr>
          <a:xfrm rot="0">
            <a:off x="684940" y="6643910"/>
            <a:ext cx="1110151" cy="954036"/>
            <a:chOff x="0" y="0"/>
            <a:chExt cx="1480202" cy="1272049"/>
          </a:xfrm>
        </p:grpSpPr>
        <p:grpSp>
          <p:nvGrpSpPr>
            <p:cNvPr name="Group 67" id="67"/>
            <p:cNvGrpSpPr/>
            <p:nvPr/>
          </p:nvGrpSpPr>
          <p:grpSpPr>
            <a:xfrm rot="0">
              <a:off x="0" y="0"/>
              <a:ext cx="1480202" cy="1272049"/>
              <a:chOff x="0" y="0"/>
              <a:chExt cx="812800" cy="698500"/>
            </a:xfrm>
          </p:grpSpPr>
          <p:sp>
            <p:nvSpPr>
              <p:cNvPr name="Freeform 68" id="6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6053F"/>
              </a:solidFill>
            </p:spPr>
          </p:sp>
          <p:sp>
            <p:nvSpPr>
              <p:cNvPr name="TextBox 69" id="69"/>
              <p:cNvSpPr txBox="true"/>
              <p:nvPr/>
            </p:nvSpPr>
            <p:spPr>
              <a:xfrm>
                <a:off x="114300" y="-38100"/>
                <a:ext cx="584200" cy="736600"/>
              </a:xfrm>
              <a:prstGeom prst="rect">
                <a:avLst/>
              </a:prstGeom>
            </p:spPr>
            <p:txBody>
              <a:bodyPr anchor="ctr" rtlCol="false" tIns="50800" lIns="50800" bIns="50800" rIns="50800"/>
              <a:lstStyle/>
              <a:p>
                <a:pPr algn="ctr">
                  <a:lnSpc>
                    <a:spcPts val="2659"/>
                  </a:lnSpc>
                </a:pPr>
              </a:p>
            </p:txBody>
          </p:sp>
        </p:grpSp>
        <p:sp>
          <p:nvSpPr>
            <p:cNvPr name="TextBox 70" id="70"/>
            <p:cNvSpPr txBox="true"/>
            <p:nvPr/>
          </p:nvSpPr>
          <p:spPr>
            <a:xfrm rot="0">
              <a:off x="478028" y="218166"/>
              <a:ext cx="524147" cy="864291"/>
            </a:xfrm>
            <a:prstGeom prst="rect">
              <a:avLst/>
            </a:prstGeom>
          </p:spPr>
          <p:txBody>
            <a:bodyPr anchor="t" rtlCol="false" tIns="0" lIns="0" bIns="0" rIns="0">
              <a:spAutoFit/>
            </a:bodyPr>
            <a:lstStyle/>
            <a:p>
              <a:pPr algn="ctr">
                <a:lnSpc>
                  <a:spcPts val="4848"/>
                </a:lnSpc>
              </a:pPr>
              <a:r>
                <a:rPr lang="en-US" sz="4408">
                  <a:solidFill>
                    <a:srgbClr val="FFFFFF"/>
                  </a:solidFill>
                  <a:latin typeface="Bernoru SemiCondensed"/>
                  <a:ea typeface="Bernoru SemiCondensed"/>
                  <a:cs typeface="Bernoru SemiCondensed"/>
                  <a:sym typeface="Bernoru SemiCondensed"/>
                </a:rPr>
                <a:t>3</a:t>
              </a:r>
            </a:p>
          </p:txBody>
        </p:sp>
      </p:grpSp>
      <p:grpSp>
        <p:nvGrpSpPr>
          <p:cNvPr name="Group 71" id="71"/>
          <p:cNvGrpSpPr/>
          <p:nvPr/>
        </p:nvGrpSpPr>
        <p:grpSpPr>
          <a:xfrm rot="0">
            <a:off x="684940" y="7973541"/>
            <a:ext cx="1110151" cy="954036"/>
            <a:chOff x="0" y="0"/>
            <a:chExt cx="1480202" cy="1272049"/>
          </a:xfrm>
        </p:grpSpPr>
        <p:grpSp>
          <p:nvGrpSpPr>
            <p:cNvPr name="Group 72" id="72"/>
            <p:cNvGrpSpPr/>
            <p:nvPr/>
          </p:nvGrpSpPr>
          <p:grpSpPr>
            <a:xfrm rot="0">
              <a:off x="0" y="0"/>
              <a:ext cx="1480202" cy="1272049"/>
              <a:chOff x="0" y="0"/>
              <a:chExt cx="812800" cy="698500"/>
            </a:xfrm>
          </p:grpSpPr>
          <p:sp>
            <p:nvSpPr>
              <p:cNvPr name="Freeform 73" id="73"/>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3630F"/>
              </a:solidFill>
            </p:spPr>
          </p:sp>
          <p:sp>
            <p:nvSpPr>
              <p:cNvPr name="TextBox 74" id="74"/>
              <p:cNvSpPr txBox="true"/>
              <p:nvPr/>
            </p:nvSpPr>
            <p:spPr>
              <a:xfrm>
                <a:off x="114300" y="-38100"/>
                <a:ext cx="584200" cy="736600"/>
              </a:xfrm>
              <a:prstGeom prst="rect">
                <a:avLst/>
              </a:prstGeom>
            </p:spPr>
            <p:txBody>
              <a:bodyPr anchor="ctr" rtlCol="false" tIns="50800" lIns="50800" bIns="50800" rIns="50800"/>
              <a:lstStyle/>
              <a:p>
                <a:pPr algn="ctr">
                  <a:lnSpc>
                    <a:spcPts val="2659"/>
                  </a:lnSpc>
                </a:pPr>
              </a:p>
            </p:txBody>
          </p:sp>
        </p:grpSp>
        <p:sp>
          <p:nvSpPr>
            <p:cNvPr name="TextBox 75" id="75"/>
            <p:cNvSpPr txBox="true"/>
            <p:nvPr/>
          </p:nvSpPr>
          <p:spPr>
            <a:xfrm rot="0">
              <a:off x="478028" y="218166"/>
              <a:ext cx="524147" cy="864291"/>
            </a:xfrm>
            <a:prstGeom prst="rect">
              <a:avLst/>
            </a:prstGeom>
          </p:spPr>
          <p:txBody>
            <a:bodyPr anchor="t" rtlCol="false" tIns="0" lIns="0" bIns="0" rIns="0">
              <a:spAutoFit/>
            </a:bodyPr>
            <a:lstStyle/>
            <a:p>
              <a:pPr algn="ctr">
                <a:lnSpc>
                  <a:spcPts val="4848"/>
                </a:lnSpc>
              </a:pPr>
              <a:r>
                <a:rPr lang="en-US" sz="4408">
                  <a:solidFill>
                    <a:srgbClr val="06053F"/>
                  </a:solidFill>
                  <a:latin typeface="Bernoru SemiCondensed"/>
                  <a:ea typeface="Bernoru SemiCondensed"/>
                  <a:cs typeface="Bernoru SemiCondensed"/>
                  <a:sym typeface="Bernoru SemiCondensed"/>
                </a:rPr>
                <a:t>4</a:t>
              </a:r>
            </a:p>
          </p:txBody>
        </p:sp>
      </p:grpSp>
      <p:grpSp>
        <p:nvGrpSpPr>
          <p:cNvPr name="Group 76" id="76"/>
          <p:cNvGrpSpPr/>
          <p:nvPr/>
        </p:nvGrpSpPr>
        <p:grpSpPr>
          <a:xfrm rot="0">
            <a:off x="9144000" y="4203723"/>
            <a:ext cx="1110151" cy="954036"/>
            <a:chOff x="0" y="0"/>
            <a:chExt cx="1480202" cy="1272049"/>
          </a:xfrm>
        </p:grpSpPr>
        <p:grpSp>
          <p:nvGrpSpPr>
            <p:cNvPr name="Group 77" id="77"/>
            <p:cNvGrpSpPr/>
            <p:nvPr/>
          </p:nvGrpSpPr>
          <p:grpSpPr>
            <a:xfrm rot="0">
              <a:off x="0" y="0"/>
              <a:ext cx="1480202" cy="1272049"/>
              <a:chOff x="0" y="0"/>
              <a:chExt cx="812800" cy="698500"/>
            </a:xfrm>
          </p:grpSpPr>
          <p:sp>
            <p:nvSpPr>
              <p:cNvPr name="Freeform 78" id="7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6053F"/>
              </a:solidFill>
            </p:spPr>
          </p:sp>
          <p:sp>
            <p:nvSpPr>
              <p:cNvPr name="TextBox 79" id="79"/>
              <p:cNvSpPr txBox="true"/>
              <p:nvPr/>
            </p:nvSpPr>
            <p:spPr>
              <a:xfrm>
                <a:off x="114300" y="-38100"/>
                <a:ext cx="584200" cy="736600"/>
              </a:xfrm>
              <a:prstGeom prst="rect">
                <a:avLst/>
              </a:prstGeom>
            </p:spPr>
            <p:txBody>
              <a:bodyPr anchor="ctr" rtlCol="false" tIns="50800" lIns="50800" bIns="50800" rIns="50800"/>
              <a:lstStyle/>
              <a:p>
                <a:pPr algn="ctr">
                  <a:lnSpc>
                    <a:spcPts val="2659"/>
                  </a:lnSpc>
                </a:pPr>
              </a:p>
            </p:txBody>
          </p:sp>
        </p:grpSp>
        <p:sp>
          <p:nvSpPr>
            <p:cNvPr name="TextBox 80" id="80"/>
            <p:cNvSpPr txBox="true"/>
            <p:nvPr/>
          </p:nvSpPr>
          <p:spPr>
            <a:xfrm rot="0">
              <a:off x="478028" y="218166"/>
              <a:ext cx="524147" cy="864291"/>
            </a:xfrm>
            <a:prstGeom prst="rect">
              <a:avLst/>
            </a:prstGeom>
          </p:spPr>
          <p:txBody>
            <a:bodyPr anchor="t" rtlCol="false" tIns="0" lIns="0" bIns="0" rIns="0">
              <a:spAutoFit/>
            </a:bodyPr>
            <a:lstStyle/>
            <a:p>
              <a:pPr algn="ctr">
                <a:lnSpc>
                  <a:spcPts val="4848"/>
                </a:lnSpc>
              </a:pPr>
              <a:r>
                <a:rPr lang="en-US" sz="4408">
                  <a:solidFill>
                    <a:srgbClr val="FFFFFF"/>
                  </a:solidFill>
                  <a:latin typeface="Bernoru SemiCondensed"/>
                  <a:ea typeface="Bernoru SemiCondensed"/>
                  <a:cs typeface="Bernoru SemiCondensed"/>
                  <a:sym typeface="Bernoru SemiCondensed"/>
                </a:rPr>
                <a:t>5</a:t>
              </a:r>
            </a:p>
          </p:txBody>
        </p:sp>
      </p:grpSp>
      <p:grpSp>
        <p:nvGrpSpPr>
          <p:cNvPr name="Group 81" id="81"/>
          <p:cNvGrpSpPr/>
          <p:nvPr/>
        </p:nvGrpSpPr>
        <p:grpSpPr>
          <a:xfrm rot="0">
            <a:off x="9144000" y="5576571"/>
            <a:ext cx="1110151" cy="954036"/>
            <a:chOff x="0" y="0"/>
            <a:chExt cx="1480202" cy="1272049"/>
          </a:xfrm>
        </p:grpSpPr>
        <p:grpSp>
          <p:nvGrpSpPr>
            <p:cNvPr name="Group 82" id="82"/>
            <p:cNvGrpSpPr/>
            <p:nvPr/>
          </p:nvGrpSpPr>
          <p:grpSpPr>
            <a:xfrm rot="0">
              <a:off x="0" y="0"/>
              <a:ext cx="1480202" cy="1272049"/>
              <a:chOff x="0" y="0"/>
              <a:chExt cx="812800" cy="698500"/>
            </a:xfrm>
          </p:grpSpPr>
          <p:sp>
            <p:nvSpPr>
              <p:cNvPr name="Freeform 83" id="83"/>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3630F"/>
              </a:solidFill>
            </p:spPr>
          </p:sp>
          <p:sp>
            <p:nvSpPr>
              <p:cNvPr name="TextBox 84" id="84"/>
              <p:cNvSpPr txBox="true"/>
              <p:nvPr/>
            </p:nvSpPr>
            <p:spPr>
              <a:xfrm>
                <a:off x="114300" y="-38100"/>
                <a:ext cx="584200" cy="736600"/>
              </a:xfrm>
              <a:prstGeom prst="rect">
                <a:avLst/>
              </a:prstGeom>
            </p:spPr>
            <p:txBody>
              <a:bodyPr anchor="ctr" rtlCol="false" tIns="50800" lIns="50800" bIns="50800" rIns="50800"/>
              <a:lstStyle/>
              <a:p>
                <a:pPr algn="ctr">
                  <a:lnSpc>
                    <a:spcPts val="2659"/>
                  </a:lnSpc>
                </a:pPr>
              </a:p>
            </p:txBody>
          </p:sp>
        </p:grpSp>
        <p:sp>
          <p:nvSpPr>
            <p:cNvPr name="TextBox 85" id="85"/>
            <p:cNvSpPr txBox="true"/>
            <p:nvPr/>
          </p:nvSpPr>
          <p:spPr>
            <a:xfrm rot="0">
              <a:off x="478028" y="218166"/>
              <a:ext cx="524147" cy="864291"/>
            </a:xfrm>
            <a:prstGeom prst="rect">
              <a:avLst/>
            </a:prstGeom>
          </p:spPr>
          <p:txBody>
            <a:bodyPr anchor="t" rtlCol="false" tIns="0" lIns="0" bIns="0" rIns="0">
              <a:spAutoFit/>
            </a:bodyPr>
            <a:lstStyle/>
            <a:p>
              <a:pPr algn="ctr">
                <a:lnSpc>
                  <a:spcPts val="4848"/>
                </a:lnSpc>
              </a:pPr>
              <a:r>
                <a:rPr lang="en-US" sz="4408">
                  <a:solidFill>
                    <a:srgbClr val="06053F"/>
                  </a:solidFill>
                  <a:latin typeface="Bernoru SemiCondensed"/>
                  <a:ea typeface="Bernoru SemiCondensed"/>
                  <a:cs typeface="Bernoru SemiCondensed"/>
                  <a:sym typeface="Bernoru SemiCondensed"/>
                </a:rPr>
                <a:t>6</a:t>
              </a:r>
            </a:p>
          </p:txBody>
        </p:sp>
      </p:grpSp>
      <p:grpSp>
        <p:nvGrpSpPr>
          <p:cNvPr name="Group 86" id="86"/>
          <p:cNvGrpSpPr/>
          <p:nvPr/>
        </p:nvGrpSpPr>
        <p:grpSpPr>
          <a:xfrm rot="0">
            <a:off x="9160542" y="6949707"/>
            <a:ext cx="1110151" cy="954036"/>
            <a:chOff x="0" y="0"/>
            <a:chExt cx="1480202" cy="1272049"/>
          </a:xfrm>
        </p:grpSpPr>
        <p:grpSp>
          <p:nvGrpSpPr>
            <p:cNvPr name="Group 87" id="87"/>
            <p:cNvGrpSpPr/>
            <p:nvPr/>
          </p:nvGrpSpPr>
          <p:grpSpPr>
            <a:xfrm rot="0">
              <a:off x="0" y="0"/>
              <a:ext cx="1480202" cy="1272049"/>
              <a:chOff x="0" y="0"/>
              <a:chExt cx="812800" cy="698500"/>
            </a:xfrm>
          </p:grpSpPr>
          <p:sp>
            <p:nvSpPr>
              <p:cNvPr name="Freeform 88" id="8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6053F"/>
              </a:solidFill>
            </p:spPr>
          </p:sp>
          <p:sp>
            <p:nvSpPr>
              <p:cNvPr name="TextBox 89" id="89"/>
              <p:cNvSpPr txBox="true"/>
              <p:nvPr/>
            </p:nvSpPr>
            <p:spPr>
              <a:xfrm>
                <a:off x="114300" y="-38100"/>
                <a:ext cx="584200" cy="736600"/>
              </a:xfrm>
              <a:prstGeom prst="rect">
                <a:avLst/>
              </a:prstGeom>
            </p:spPr>
            <p:txBody>
              <a:bodyPr anchor="ctr" rtlCol="false" tIns="50800" lIns="50800" bIns="50800" rIns="50800"/>
              <a:lstStyle/>
              <a:p>
                <a:pPr algn="ctr">
                  <a:lnSpc>
                    <a:spcPts val="2659"/>
                  </a:lnSpc>
                </a:pPr>
              </a:p>
            </p:txBody>
          </p:sp>
        </p:grpSp>
        <p:sp>
          <p:nvSpPr>
            <p:cNvPr name="TextBox 90" id="90"/>
            <p:cNvSpPr txBox="true"/>
            <p:nvPr/>
          </p:nvSpPr>
          <p:spPr>
            <a:xfrm rot="0">
              <a:off x="478028" y="218166"/>
              <a:ext cx="524147" cy="864291"/>
            </a:xfrm>
            <a:prstGeom prst="rect">
              <a:avLst/>
            </a:prstGeom>
          </p:spPr>
          <p:txBody>
            <a:bodyPr anchor="t" rtlCol="false" tIns="0" lIns="0" bIns="0" rIns="0">
              <a:spAutoFit/>
            </a:bodyPr>
            <a:lstStyle/>
            <a:p>
              <a:pPr algn="ctr">
                <a:lnSpc>
                  <a:spcPts val="4848"/>
                </a:lnSpc>
              </a:pPr>
              <a:r>
                <a:rPr lang="en-US" sz="4408">
                  <a:solidFill>
                    <a:srgbClr val="FFFFFF"/>
                  </a:solidFill>
                  <a:latin typeface="Bernoru SemiCondensed"/>
                  <a:ea typeface="Bernoru SemiCondensed"/>
                  <a:cs typeface="Bernoru SemiCondensed"/>
                  <a:sym typeface="Bernoru SemiCondensed"/>
                </a:rPr>
                <a:t>7</a:t>
              </a:r>
            </a:p>
          </p:txBody>
        </p:sp>
      </p:grpSp>
    </p:spTree>
  </p:cSld>
  <p:clrMapOvr>
    <a:masterClrMapping/>
  </p:clrMapOvr>
  <p:transition spd="fast">
    <p:wipe dir="l"/>
  </p:transition>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57300" y="1239327"/>
            <a:ext cx="12205655" cy="2133602"/>
          </a:xfrm>
          <a:prstGeom prst="rect">
            <a:avLst/>
          </a:prstGeom>
        </p:spPr>
        <p:txBody>
          <a:bodyPr anchor="t" rtlCol="false" tIns="0" lIns="0" bIns="0" rIns="0">
            <a:spAutoFit/>
          </a:bodyPr>
          <a:lstStyle/>
          <a:p>
            <a:pPr algn="l">
              <a:lnSpc>
                <a:spcPts val="8250"/>
              </a:lnSpc>
            </a:pPr>
            <a:r>
              <a:rPr lang="en-US" sz="7500">
                <a:solidFill>
                  <a:srgbClr val="06053F"/>
                </a:solidFill>
                <a:latin typeface="Bernoru SemiCondensed"/>
                <a:ea typeface="Bernoru SemiCondensed"/>
                <a:cs typeface="Bernoru SemiCondensed"/>
                <a:sym typeface="Bernoru SemiCondensed"/>
              </a:rPr>
              <a:t>CARA MENGATASI TANTANGAN</a:t>
            </a:r>
          </a:p>
        </p:txBody>
      </p:sp>
      <p:sp>
        <p:nvSpPr>
          <p:cNvPr name="TextBox 3" id="3"/>
          <p:cNvSpPr txBox="true"/>
          <p:nvPr/>
        </p:nvSpPr>
        <p:spPr>
          <a:xfrm rot="0">
            <a:off x="1028700" y="4105279"/>
            <a:ext cx="12434255" cy="3676650"/>
          </a:xfrm>
          <a:prstGeom prst="rect">
            <a:avLst/>
          </a:prstGeom>
        </p:spPr>
        <p:txBody>
          <a:bodyPr anchor="t" rtlCol="false" tIns="0" lIns="0" bIns="0" rIns="0">
            <a:spAutoFit/>
          </a:bodyPr>
          <a:lstStyle/>
          <a:p>
            <a:pPr algn="l" marL="647711" indent="-323856" lvl="1">
              <a:lnSpc>
                <a:spcPts val="3600"/>
              </a:lnSpc>
              <a:buFont typeface="Arial"/>
              <a:buChar char="•"/>
            </a:pPr>
            <a:r>
              <a:rPr lang="en-US" sz="3000">
                <a:solidFill>
                  <a:srgbClr val="06053F"/>
                </a:solidFill>
                <a:latin typeface="ABeeZee"/>
                <a:ea typeface="ABeeZee"/>
                <a:cs typeface="ABeeZee"/>
                <a:sym typeface="ABeeZee"/>
              </a:rPr>
              <a:t>Perusahaan dapat mengadopsi perangkat lunak akuntansi dan pajak berbasis cloud untuk meningkatkan efisiensi dan akurasi </a:t>
            </a:r>
          </a:p>
          <a:p>
            <a:pPr algn="l" marL="647711" indent="-323856" lvl="1">
              <a:lnSpc>
                <a:spcPts val="3600"/>
              </a:lnSpc>
              <a:buFont typeface="Arial"/>
              <a:buChar char="•"/>
            </a:pPr>
            <a:r>
              <a:rPr lang="en-US" sz="3000">
                <a:solidFill>
                  <a:srgbClr val="06053F"/>
                </a:solidFill>
                <a:latin typeface="ABeeZee"/>
                <a:ea typeface="ABeeZee"/>
                <a:cs typeface="ABeeZee"/>
                <a:sym typeface="ABeeZee"/>
              </a:rPr>
              <a:t>Memberikan pelatihan kepada staf untuk memahami regulasi terbaru. </a:t>
            </a:r>
          </a:p>
          <a:p>
            <a:pPr algn="l" marL="647711" indent="-323856" lvl="1">
              <a:lnSpc>
                <a:spcPts val="3600"/>
              </a:lnSpc>
              <a:buFont typeface="Arial"/>
              <a:buChar char="•"/>
            </a:pPr>
            <a:r>
              <a:rPr lang="en-US" sz="3000">
                <a:solidFill>
                  <a:srgbClr val="06053F"/>
                </a:solidFill>
                <a:latin typeface="ABeeZee"/>
                <a:ea typeface="ABeeZee"/>
                <a:cs typeface="ABeeZee"/>
                <a:sym typeface="ABeeZee"/>
              </a:rPr>
              <a:t>Mengandalkan konsultan pajak untuk memastikan kepatuhan dan mengoptimalkan strategi pajak</a:t>
            </a:r>
          </a:p>
          <a:p>
            <a:pPr algn="l" marL="647711" indent="-323856" lvl="1">
              <a:lnSpc>
                <a:spcPts val="3600"/>
              </a:lnSpc>
              <a:buFont typeface="Arial"/>
              <a:buChar char="•"/>
            </a:pPr>
            <a:r>
              <a:rPr lang="en-US" sz="3000">
                <a:solidFill>
                  <a:srgbClr val="06053F"/>
                </a:solidFill>
                <a:latin typeface="ABeeZee"/>
                <a:ea typeface="ABeeZee"/>
                <a:cs typeface="ABeeZee"/>
                <a:sym typeface="ABeeZee"/>
              </a:rPr>
              <a:t>Mengembangkan sistem audit internal untuk mengidentifikasi dan memperbaiki masalah sejak dini.</a:t>
            </a:r>
          </a:p>
        </p:txBody>
      </p:sp>
      <p:grpSp>
        <p:nvGrpSpPr>
          <p:cNvPr name="Group 4" id="4"/>
          <p:cNvGrpSpPr/>
          <p:nvPr/>
        </p:nvGrpSpPr>
        <p:grpSpPr>
          <a:xfrm rot="0">
            <a:off x="-2741781" y="-4229157"/>
            <a:ext cx="6810594" cy="5257857"/>
            <a:chOff x="0" y="0"/>
            <a:chExt cx="812800" cy="627491"/>
          </a:xfrm>
        </p:grpSpPr>
        <p:sp>
          <p:nvSpPr>
            <p:cNvPr name="Freeform 5" id="5"/>
            <p:cNvSpPr/>
            <p:nvPr/>
          </p:nvSpPr>
          <p:spPr>
            <a:xfrm flipH="false" flipV="false" rot="0">
              <a:off x="0" y="0"/>
              <a:ext cx="812800" cy="627491"/>
            </a:xfrm>
            <a:custGeom>
              <a:avLst/>
              <a:gdLst/>
              <a:ahLst/>
              <a:cxnLst/>
              <a:rect r="r" b="b" t="t" l="l"/>
              <a:pathLst>
                <a:path h="627491" w="812800">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name="TextBox 6" id="6"/>
            <p:cNvSpPr txBox="true"/>
            <p:nvPr/>
          </p:nvSpPr>
          <p:spPr>
            <a:xfrm>
              <a:off x="114300" y="-38100"/>
              <a:ext cx="584200" cy="665591"/>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3854003" y="9136434"/>
            <a:ext cx="6810594" cy="5257857"/>
            <a:chOff x="0" y="0"/>
            <a:chExt cx="812800" cy="627491"/>
          </a:xfrm>
        </p:grpSpPr>
        <p:sp>
          <p:nvSpPr>
            <p:cNvPr name="Freeform 8" id="8"/>
            <p:cNvSpPr/>
            <p:nvPr/>
          </p:nvSpPr>
          <p:spPr>
            <a:xfrm flipH="false" flipV="false" rot="0">
              <a:off x="0" y="0"/>
              <a:ext cx="812800" cy="627491"/>
            </a:xfrm>
            <a:custGeom>
              <a:avLst/>
              <a:gdLst/>
              <a:ahLst/>
              <a:cxnLst/>
              <a:rect r="r" b="b" t="t" l="l"/>
              <a:pathLst>
                <a:path h="627491" w="812800">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name="TextBox 9" id="9"/>
            <p:cNvSpPr txBox="true"/>
            <p:nvPr/>
          </p:nvSpPr>
          <p:spPr>
            <a:xfrm>
              <a:off x="114300" y="-38100"/>
              <a:ext cx="584200" cy="665591"/>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852898" y="-3326878"/>
            <a:ext cx="5280478" cy="3845308"/>
            <a:chOff x="0" y="0"/>
            <a:chExt cx="812800" cy="591891"/>
          </a:xfrm>
        </p:grpSpPr>
        <p:sp>
          <p:nvSpPr>
            <p:cNvPr name="Freeform 11" id="11"/>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2" id="12"/>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4619061" y="9716927"/>
            <a:ext cx="5280478" cy="3845308"/>
            <a:chOff x="0" y="0"/>
            <a:chExt cx="812800" cy="591891"/>
          </a:xfrm>
        </p:grpSpPr>
        <p:sp>
          <p:nvSpPr>
            <p:cNvPr name="Freeform 14" id="14"/>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5" id="15"/>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sp>
        <p:nvSpPr>
          <p:cNvPr name="Freeform 16" id="16"/>
          <p:cNvSpPr/>
          <p:nvPr/>
        </p:nvSpPr>
        <p:spPr>
          <a:xfrm flipH="false" flipV="false" rot="0">
            <a:off x="14082603" y="5953129"/>
            <a:ext cx="1572819" cy="1487029"/>
          </a:xfrm>
          <a:custGeom>
            <a:avLst/>
            <a:gdLst/>
            <a:ahLst/>
            <a:cxnLst/>
            <a:rect r="r" b="b" t="t" l="l"/>
            <a:pathLst>
              <a:path h="1487029" w="1572819">
                <a:moveTo>
                  <a:pt x="0" y="0"/>
                </a:moveTo>
                <a:lnTo>
                  <a:pt x="1572820" y="0"/>
                </a:lnTo>
                <a:lnTo>
                  <a:pt x="1572820" y="1487029"/>
                </a:lnTo>
                <a:lnTo>
                  <a:pt x="0" y="14870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7" id="17"/>
          <p:cNvGrpSpPr/>
          <p:nvPr/>
        </p:nvGrpSpPr>
        <p:grpSpPr>
          <a:xfrm rot="0">
            <a:off x="13462955" y="-1922654"/>
            <a:ext cx="5280478" cy="3845308"/>
            <a:chOff x="0" y="0"/>
            <a:chExt cx="812800" cy="591891"/>
          </a:xfrm>
        </p:grpSpPr>
        <p:sp>
          <p:nvSpPr>
            <p:cNvPr name="Freeform 18" id="18"/>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9" id="19"/>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3854003" y="-1926861"/>
            <a:ext cx="5280478" cy="3317611"/>
            <a:chOff x="0" y="0"/>
            <a:chExt cx="812800" cy="510665"/>
          </a:xfrm>
        </p:grpSpPr>
        <p:sp>
          <p:nvSpPr>
            <p:cNvPr name="Freeform 21" id="21"/>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name="TextBox 22" id="22"/>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sp>
        <p:nvSpPr>
          <p:cNvPr name="Freeform 23" id="23"/>
          <p:cNvSpPr/>
          <p:nvPr/>
        </p:nvSpPr>
        <p:spPr>
          <a:xfrm flipH="false" flipV="false" rot="0">
            <a:off x="15407225" y="518430"/>
            <a:ext cx="2174034" cy="324129"/>
          </a:xfrm>
          <a:custGeom>
            <a:avLst/>
            <a:gdLst/>
            <a:ahLst/>
            <a:cxnLst/>
            <a:rect r="r" b="b" t="t" l="l"/>
            <a:pathLst>
              <a:path h="324129" w="2174034">
                <a:moveTo>
                  <a:pt x="0" y="0"/>
                </a:moveTo>
                <a:lnTo>
                  <a:pt x="2174034" y="0"/>
                </a:lnTo>
                <a:lnTo>
                  <a:pt x="2174034" y="324129"/>
                </a:lnTo>
                <a:lnTo>
                  <a:pt x="0" y="3241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4" id="24"/>
          <p:cNvGrpSpPr/>
          <p:nvPr/>
        </p:nvGrpSpPr>
        <p:grpSpPr>
          <a:xfrm rot="0">
            <a:off x="-405951" y="9906004"/>
            <a:ext cx="10925270" cy="1610908"/>
            <a:chOff x="0" y="0"/>
            <a:chExt cx="2877437" cy="424272"/>
          </a:xfrm>
        </p:grpSpPr>
        <p:sp>
          <p:nvSpPr>
            <p:cNvPr name="Freeform 25" id="25"/>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26" id="26"/>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5493050" y="9906004"/>
            <a:ext cx="10925270" cy="1610908"/>
            <a:chOff x="0" y="0"/>
            <a:chExt cx="2877437" cy="424272"/>
          </a:xfrm>
        </p:grpSpPr>
        <p:sp>
          <p:nvSpPr>
            <p:cNvPr name="Freeform 28" id="28"/>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29" id="29"/>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sp>
        <p:nvSpPr>
          <p:cNvPr name="Freeform 30" id="30"/>
          <p:cNvSpPr/>
          <p:nvPr/>
        </p:nvSpPr>
        <p:spPr>
          <a:xfrm flipH="false" flipV="false" rot="0">
            <a:off x="6995389" y="2706034"/>
            <a:ext cx="1952273" cy="291066"/>
          </a:xfrm>
          <a:custGeom>
            <a:avLst/>
            <a:gdLst/>
            <a:ahLst/>
            <a:cxnLst/>
            <a:rect r="r" b="b" t="t" l="l"/>
            <a:pathLst>
              <a:path h="291066" w="1952273">
                <a:moveTo>
                  <a:pt x="0" y="0"/>
                </a:moveTo>
                <a:lnTo>
                  <a:pt x="1952273" y="0"/>
                </a:lnTo>
                <a:lnTo>
                  <a:pt x="1952273" y="291066"/>
                </a:lnTo>
                <a:lnTo>
                  <a:pt x="0" y="2910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31" id="31"/>
          <p:cNvGrpSpPr/>
          <p:nvPr/>
        </p:nvGrpSpPr>
        <p:grpSpPr>
          <a:xfrm rot="0">
            <a:off x="-19050" y="9746250"/>
            <a:ext cx="18327522" cy="544768"/>
            <a:chOff x="0" y="0"/>
            <a:chExt cx="24436696" cy="726358"/>
          </a:xfrm>
        </p:grpSpPr>
        <p:grpSp>
          <p:nvGrpSpPr>
            <p:cNvPr name="Group 32" id="32"/>
            <p:cNvGrpSpPr/>
            <p:nvPr/>
          </p:nvGrpSpPr>
          <p:grpSpPr>
            <a:xfrm rot="0">
              <a:off x="17794787" y="0"/>
              <a:ext cx="6641909" cy="724589"/>
              <a:chOff x="0" y="0"/>
              <a:chExt cx="6641909" cy="724589"/>
            </a:xfrm>
          </p:grpSpPr>
          <p:sp>
            <p:nvSpPr>
              <p:cNvPr name="Freeform 33" id="33"/>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34" id="34"/>
            <p:cNvGrpSpPr/>
            <p:nvPr/>
          </p:nvGrpSpPr>
          <p:grpSpPr>
            <a:xfrm rot="0">
              <a:off x="0" y="1823"/>
              <a:ext cx="17769332" cy="724535"/>
              <a:chOff x="0" y="0"/>
              <a:chExt cx="17769332" cy="724535"/>
            </a:xfrm>
          </p:grpSpPr>
          <p:sp>
            <p:nvSpPr>
              <p:cNvPr name="Freeform 35" id="35"/>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36" id="36"/>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37" id="37"/>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Tree>
  </p:cSld>
  <p:clrMapOvr>
    <a:masterClrMapping/>
  </p:clrMapOvr>
  <p:transition spd="fast">
    <p:wipe dir="l"/>
  </p:transition>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106965" y="-4238682"/>
            <a:ext cx="6810594" cy="5257857"/>
            <a:chOff x="0" y="0"/>
            <a:chExt cx="812800" cy="627491"/>
          </a:xfrm>
        </p:grpSpPr>
        <p:sp>
          <p:nvSpPr>
            <p:cNvPr name="Freeform 3" id="3"/>
            <p:cNvSpPr/>
            <p:nvPr/>
          </p:nvSpPr>
          <p:spPr>
            <a:xfrm flipH="false" flipV="false" rot="0">
              <a:off x="0" y="0"/>
              <a:ext cx="812800" cy="627491"/>
            </a:xfrm>
            <a:custGeom>
              <a:avLst/>
              <a:gdLst/>
              <a:ahLst/>
              <a:cxnLst/>
              <a:rect r="r" b="b" t="t" l="l"/>
              <a:pathLst>
                <a:path h="627491" w="812800">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name="TextBox 4" id="4"/>
            <p:cNvSpPr txBox="true"/>
            <p:nvPr/>
          </p:nvSpPr>
          <p:spPr>
            <a:xfrm>
              <a:off x="114300" y="-38100"/>
              <a:ext cx="584200" cy="665591"/>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2218082" y="-3336403"/>
            <a:ext cx="5280478" cy="3845308"/>
            <a:chOff x="0" y="0"/>
            <a:chExt cx="812800" cy="591891"/>
          </a:xfrm>
        </p:grpSpPr>
        <p:sp>
          <p:nvSpPr>
            <p:cNvPr name="Freeform 6" id="6"/>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7" id="7"/>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5230617" y="6718775"/>
            <a:ext cx="6810594" cy="4278950"/>
            <a:chOff x="0" y="0"/>
            <a:chExt cx="812800" cy="510665"/>
          </a:xfrm>
        </p:grpSpPr>
        <p:sp>
          <p:nvSpPr>
            <p:cNvPr name="Freeform 9" id="9"/>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06053F"/>
            </a:solidFill>
          </p:spPr>
        </p:sp>
        <p:sp>
          <p:nvSpPr>
            <p:cNvPr name="TextBox 10" id="10"/>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1305871" y="8858250"/>
            <a:ext cx="5280478" cy="3317611"/>
            <a:chOff x="0" y="0"/>
            <a:chExt cx="812800" cy="510665"/>
          </a:xfrm>
        </p:grpSpPr>
        <p:sp>
          <p:nvSpPr>
            <p:cNvPr name="Freeform 12" id="12"/>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name="TextBox 13" id="13"/>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3355436" y="8368364"/>
            <a:ext cx="5280478" cy="3845308"/>
            <a:chOff x="0" y="0"/>
            <a:chExt cx="812800" cy="591891"/>
          </a:xfrm>
        </p:grpSpPr>
        <p:sp>
          <p:nvSpPr>
            <p:cNvPr name="Freeform 15" id="15"/>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6" id="16"/>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false" flipV="false" rot="0">
            <a:off x="12859092" y="9453894"/>
            <a:ext cx="2174034" cy="324129"/>
          </a:xfrm>
          <a:custGeom>
            <a:avLst/>
            <a:gdLst/>
            <a:ahLst/>
            <a:cxnLst/>
            <a:rect r="r" b="b" t="t" l="l"/>
            <a:pathLst>
              <a:path h="324129" w="2174034">
                <a:moveTo>
                  <a:pt x="0" y="0"/>
                </a:moveTo>
                <a:lnTo>
                  <a:pt x="2174035" y="0"/>
                </a:lnTo>
                <a:lnTo>
                  <a:pt x="2174035" y="324129"/>
                </a:lnTo>
                <a:lnTo>
                  <a:pt x="0" y="3241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0">
            <a:off x="14793407" y="2244949"/>
            <a:ext cx="1572819" cy="1487029"/>
          </a:xfrm>
          <a:custGeom>
            <a:avLst/>
            <a:gdLst/>
            <a:ahLst/>
            <a:cxnLst/>
            <a:rect r="r" b="b" t="t" l="l"/>
            <a:pathLst>
              <a:path h="1487029" w="1572819">
                <a:moveTo>
                  <a:pt x="0" y="0"/>
                </a:moveTo>
                <a:lnTo>
                  <a:pt x="1572820" y="0"/>
                </a:lnTo>
                <a:lnTo>
                  <a:pt x="1572820" y="1487030"/>
                </a:lnTo>
                <a:lnTo>
                  <a:pt x="0" y="14870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9" id="19"/>
          <p:cNvSpPr txBox="true"/>
          <p:nvPr/>
        </p:nvSpPr>
        <p:spPr>
          <a:xfrm rot="0">
            <a:off x="1305496" y="1341830"/>
            <a:ext cx="13101108" cy="1975913"/>
          </a:xfrm>
          <a:prstGeom prst="rect">
            <a:avLst/>
          </a:prstGeom>
        </p:spPr>
        <p:txBody>
          <a:bodyPr anchor="t" rtlCol="false" tIns="0" lIns="0" bIns="0" rIns="0">
            <a:spAutoFit/>
          </a:bodyPr>
          <a:lstStyle/>
          <a:p>
            <a:pPr algn="l">
              <a:lnSpc>
                <a:spcPts val="7675"/>
              </a:lnSpc>
            </a:pPr>
            <a:r>
              <a:rPr lang="en-US" sz="6977">
                <a:solidFill>
                  <a:srgbClr val="06053F"/>
                </a:solidFill>
                <a:latin typeface="Bernoru SemiCondensed"/>
                <a:ea typeface="Bernoru SemiCondensed"/>
                <a:cs typeface="Bernoru SemiCondensed"/>
                <a:sym typeface="Bernoru SemiCondensed"/>
              </a:rPr>
              <a:t>STUDI KASUS DAN PRAKTIK TERBAIK DALAM TAX ORGANIZING </a:t>
            </a:r>
          </a:p>
        </p:txBody>
      </p:sp>
      <p:grpSp>
        <p:nvGrpSpPr>
          <p:cNvPr name="Group 20" id="20"/>
          <p:cNvGrpSpPr/>
          <p:nvPr/>
        </p:nvGrpSpPr>
        <p:grpSpPr>
          <a:xfrm rot="0">
            <a:off x="-405951" y="9778023"/>
            <a:ext cx="10925270" cy="1610908"/>
            <a:chOff x="0" y="0"/>
            <a:chExt cx="2877437" cy="424272"/>
          </a:xfrm>
        </p:grpSpPr>
        <p:sp>
          <p:nvSpPr>
            <p:cNvPr name="Freeform 21" id="21"/>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22" id="22"/>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5493050" y="9778023"/>
            <a:ext cx="10925270" cy="1610908"/>
            <a:chOff x="0" y="0"/>
            <a:chExt cx="2877437" cy="424272"/>
          </a:xfrm>
        </p:grpSpPr>
        <p:sp>
          <p:nvSpPr>
            <p:cNvPr name="Freeform 24" id="24"/>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25" id="25"/>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19050" y="9746250"/>
            <a:ext cx="18327522" cy="544768"/>
            <a:chOff x="0" y="0"/>
            <a:chExt cx="24436696" cy="726358"/>
          </a:xfrm>
        </p:grpSpPr>
        <p:grpSp>
          <p:nvGrpSpPr>
            <p:cNvPr name="Group 27" id="27"/>
            <p:cNvGrpSpPr/>
            <p:nvPr/>
          </p:nvGrpSpPr>
          <p:grpSpPr>
            <a:xfrm rot="0">
              <a:off x="17794787" y="0"/>
              <a:ext cx="6641909" cy="724589"/>
              <a:chOff x="0" y="0"/>
              <a:chExt cx="6641909" cy="724589"/>
            </a:xfrm>
          </p:grpSpPr>
          <p:sp>
            <p:nvSpPr>
              <p:cNvPr name="Freeform 28" id="28"/>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29" id="29"/>
            <p:cNvGrpSpPr/>
            <p:nvPr/>
          </p:nvGrpSpPr>
          <p:grpSpPr>
            <a:xfrm rot="0">
              <a:off x="0" y="1823"/>
              <a:ext cx="17769332" cy="724535"/>
              <a:chOff x="0" y="0"/>
              <a:chExt cx="17769332" cy="724535"/>
            </a:xfrm>
          </p:grpSpPr>
          <p:sp>
            <p:nvSpPr>
              <p:cNvPr name="Freeform 30" id="30"/>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31" id="31"/>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32" id="32"/>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
        <p:nvSpPr>
          <p:cNvPr name="TextBox 33" id="33"/>
          <p:cNvSpPr txBox="true"/>
          <p:nvPr/>
        </p:nvSpPr>
        <p:spPr>
          <a:xfrm rot="0">
            <a:off x="1028700" y="3408534"/>
            <a:ext cx="16004703" cy="5945044"/>
          </a:xfrm>
          <a:prstGeom prst="rect">
            <a:avLst/>
          </a:prstGeom>
        </p:spPr>
        <p:txBody>
          <a:bodyPr anchor="t" rtlCol="false" tIns="0" lIns="0" bIns="0" rIns="0">
            <a:spAutoFit/>
          </a:bodyPr>
          <a:lstStyle/>
          <a:p>
            <a:pPr algn="l" marL="600629" indent="-300314" lvl="1">
              <a:lnSpc>
                <a:spcPts val="3338"/>
              </a:lnSpc>
              <a:buAutoNum type="arabicPeriod" startAt="1"/>
            </a:pPr>
            <a:r>
              <a:rPr lang="en-US" sz="2781">
                <a:solidFill>
                  <a:srgbClr val="06053F"/>
                </a:solidFill>
                <a:latin typeface="ABeeZee Bold"/>
                <a:ea typeface="ABeeZee Bold"/>
                <a:cs typeface="ABeeZee Bold"/>
                <a:sym typeface="ABeeZee Bold"/>
              </a:rPr>
              <a:t>Contoh implementasi Tax Organizing</a:t>
            </a:r>
            <a:r>
              <a:rPr lang="en-US" sz="2781">
                <a:solidFill>
                  <a:srgbClr val="06053F"/>
                </a:solidFill>
                <a:latin typeface="ABeeZee"/>
                <a:ea typeface="ABeeZee"/>
                <a:cs typeface="ABeeZee"/>
                <a:sym typeface="ABeeZee"/>
              </a:rPr>
              <a:t> </a:t>
            </a:r>
            <a:r>
              <a:rPr lang="en-US" sz="2781">
                <a:solidFill>
                  <a:srgbClr val="06053F"/>
                </a:solidFill>
                <a:latin typeface="ABeeZee Bold"/>
                <a:ea typeface="ABeeZee Bold"/>
                <a:cs typeface="ABeeZee Bold"/>
                <a:sym typeface="ABeeZee Bold"/>
              </a:rPr>
              <a:t>pada berbagai jenis bisnis</a:t>
            </a:r>
          </a:p>
          <a:p>
            <a:pPr algn="l">
              <a:lnSpc>
                <a:spcPts val="3338"/>
              </a:lnSpc>
            </a:pPr>
            <a:r>
              <a:rPr lang="en-US" sz="2781">
                <a:solidFill>
                  <a:srgbClr val="06053F"/>
                </a:solidFill>
                <a:latin typeface="ABeeZee"/>
                <a:ea typeface="ABeeZee"/>
                <a:cs typeface="ABeeZee"/>
                <a:sym typeface="ABeeZee"/>
              </a:rPr>
              <a:t>a. </a:t>
            </a:r>
            <a:r>
              <a:rPr lang="en-US" sz="2781">
                <a:solidFill>
                  <a:srgbClr val="06053F"/>
                </a:solidFill>
                <a:latin typeface="ABeeZee Bold"/>
                <a:ea typeface="ABeeZee Bold"/>
                <a:cs typeface="ABeeZee Bold"/>
                <a:sym typeface="ABeeZee Bold"/>
              </a:rPr>
              <a:t>Perusahaan multinasional (MNCs)</a:t>
            </a:r>
          </a:p>
          <a:p>
            <a:pPr algn="l">
              <a:lnSpc>
                <a:spcPts val="3338"/>
              </a:lnSpc>
            </a:pPr>
            <a:r>
              <a:rPr lang="en-US" sz="2781">
                <a:solidFill>
                  <a:srgbClr val="06053F"/>
                </a:solidFill>
                <a:latin typeface="ABeeZee"/>
                <a:ea typeface="ABeeZee"/>
                <a:cs typeface="ABeeZee"/>
                <a:sym typeface="ABeeZee"/>
              </a:rPr>
              <a:t>Kasus: </a:t>
            </a:r>
            <a:r>
              <a:rPr lang="en-US" sz="2781">
                <a:solidFill>
                  <a:srgbClr val="06053F"/>
                </a:solidFill>
                <a:latin typeface="ABeeZee Bold"/>
                <a:ea typeface="ABeeZee Bold"/>
                <a:cs typeface="ABeeZee Bold"/>
                <a:sym typeface="ABeeZee Bold"/>
              </a:rPr>
              <a:t>Alphabet Inc. (Google)</a:t>
            </a:r>
          </a:p>
          <a:p>
            <a:pPr algn="l">
              <a:lnSpc>
                <a:spcPts val="3338"/>
              </a:lnSpc>
            </a:pPr>
            <a:r>
              <a:rPr lang="en-US" sz="2781">
                <a:solidFill>
                  <a:srgbClr val="06053F"/>
                </a:solidFill>
                <a:latin typeface="ABeeZee"/>
                <a:ea typeface="ABeeZee"/>
                <a:cs typeface="ABeeZee"/>
                <a:sym typeface="ABeeZee"/>
              </a:rPr>
              <a:t>Alphabet memanfaatkan Tax Organizing dengan memindahkan keuntungan ke yursdiksi pajak rendah, ini membantu perusahaan memanfaatkan regulasi pajak internasional untuk mengurangi kewajiban pajak.</a:t>
            </a:r>
          </a:p>
          <a:p>
            <a:pPr algn="l">
              <a:lnSpc>
                <a:spcPts val="3338"/>
              </a:lnSpc>
            </a:pPr>
            <a:r>
              <a:rPr lang="en-US" sz="2781">
                <a:solidFill>
                  <a:srgbClr val="06053F"/>
                </a:solidFill>
                <a:latin typeface="ABeeZee"/>
                <a:ea typeface="ABeeZee"/>
                <a:cs typeface="ABeeZee"/>
                <a:sym typeface="ABeeZee"/>
              </a:rPr>
              <a:t>b. </a:t>
            </a:r>
            <a:r>
              <a:rPr lang="en-US" sz="2781">
                <a:solidFill>
                  <a:srgbClr val="06053F"/>
                </a:solidFill>
                <a:latin typeface="ABeeZee Bold"/>
                <a:ea typeface="ABeeZee Bold"/>
                <a:cs typeface="ABeeZee Bold"/>
                <a:sym typeface="ABeeZee Bold"/>
              </a:rPr>
              <a:t>Usaha Kecil dan Menengah (UKM)</a:t>
            </a:r>
          </a:p>
          <a:p>
            <a:pPr algn="l">
              <a:lnSpc>
                <a:spcPts val="3338"/>
              </a:lnSpc>
            </a:pPr>
            <a:r>
              <a:rPr lang="en-US" sz="2781">
                <a:solidFill>
                  <a:srgbClr val="06053F"/>
                </a:solidFill>
                <a:latin typeface="ABeeZee"/>
                <a:ea typeface="ABeeZee"/>
                <a:cs typeface="ABeeZee"/>
                <a:sym typeface="ABeeZee"/>
              </a:rPr>
              <a:t>Kasus: </a:t>
            </a:r>
            <a:r>
              <a:rPr lang="en-US" sz="2781">
                <a:solidFill>
                  <a:srgbClr val="06053F"/>
                </a:solidFill>
                <a:latin typeface="ABeeZee Bold"/>
                <a:ea typeface="ABeeZee Bold"/>
                <a:cs typeface="ABeeZee Bold"/>
                <a:sym typeface="ABeeZee Bold"/>
              </a:rPr>
              <a:t>Restoran lokal</a:t>
            </a:r>
          </a:p>
          <a:p>
            <a:pPr algn="l">
              <a:lnSpc>
                <a:spcPts val="3338"/>
              </a:lnSpc>
            </a:pPr>
            <a:r>
              <a:rPr lang="en-US" sz="2781">
                <a:solidFill>
                  <a:srgbClr val="06053F"/>
                </a:solidFill>
                <a:latin typeface="ABeeZee"/>
                <a:ea typeface="ABeeZee"/>
                <a:cs typeface="ABeeZee"/>
                <a:sym typeface="ABeeZee"/>
              </a:rPr>
              <a:t>Sebuah restoran menggunakan software perpajakan lokal untuk mengelola pembayaran </a:t>
            </a:r>
          </a:p>
          <a:p>
            <a:pPr algn="l">
              <a:lnSpc>
                <a:spcPts val="3338"/>
              </a:lnSpc>
            </a:pPr>
            <a:r>
              <a:rPr lang="en-US" sz="2781">
                <a:solidFill>
                  <a:srgbClr val="06053F"/>
                </a:solidFill>
                <a:latin typeface="ABeeZee"/>
                <a:ea typeface="ABeeZee"/>
                <a:cs typeface="ABeeZee"/>
                <a:sym typeface="ABeeZee"/>
              </a:rPr>
              <a:t>dan pelaporan pajak.</a:t>
            </a:r>
          </a:p>
          <a:p>
            <a:pPr algn="l">
              <a:lnSpc>
                <a:spcPts val="3338"/>
              </a:lnSpc>
            </a:pPr>
            <a:r>
              <a:rPr lang="en-US" sz="2781">
                <a:solidFill>
                  <a:srgbClr val="06053F"/>
                </a:solidFill>
                <a:latin typeface="ABeeZee"/>
                <a:ea typeface="ABeeZee"/>
                <a:cs typeface="ABeeZee"/>
                <a:sym typeface="ABeeZee"/>
              </a:rPr>
              <a:t>c.</a:t>
            </a:r>
            <a:r>
              <a:rPr lang="en-US" sz="2781">
                <a:solidFill>
                  <a:srgbClr val="06053F"/>
                </a:solidFill>
                <a:latin typeface="ABeeZee Bold"/>
                <a:ea typeface="ABeeZee Bold"/>
                <a:cs typeface="ABeeZee Bold"/>
                <a:sym typeface="ABeeZee Bold"/>
              </a:rPr>
              <a:t>Bisnis digital</a:t>
            </a:r>
          </a:p>
          <a:p>
            <a:pPr algn="l">
              <a:lnSpc>
                <a:spcPts val="3338"/>
              </a:lnSpc>
            </a:pPr>
            <a:r>
              <a:rPr lang="en-US" sz="2781">
                <a:solidFill>
                  <a:srgbClr val="06053F"/>
                </a:solidFill>
                <a:latin typeface="ABeeZee"/>
                <a:ea typeface="ABeeZee"/>
                <a:cs typeface="ABeeZee"/>
                <a:sym typeface="ABeeZee"/>
              </a:rPr>
              <a:t>Kasus: </a:t>
            </a:r>
            <a:r>
              <a:rPr lang="en-US" sz="2781">
                <a:solidFill>
                  <a:srgbClr val="06053F"/>
                </a:solidFill>
                <a:latin typeface="ABeeZee Bold"/>
                <a:ea typeface="ABeeZee Bold"/>
                <a:cs typeface="ABeeZee Bold"/>
                <a:sym typeface="ABeeZee Bold"/>
              </a:rPr>
              <a:t>Platform E-commerce di India</a:t>
            </a:r>
          </a:p>
          <a:p>
            <a:pPr algn="l">
              <a:lnSpc>
                <a:spcPts val="3338"/>
              </a:lnSpc>
            </a:pPr>
            <a:r>
              <a:rPr lang="en-US" sz="2781">
                <a:solidFill>
                  <a:srgbClr val="06053F"/>
                </a:solidFill>
                <a:latin typeface="ABeeZee"/>
                <a:ea typeface="ABeeZee"/>
                <a:cs typeface="ABeeZee"/>
                <a:sym typeface="ABeeZee"/>
              </a:rPr>
              <a:t>Perusahaan E-commerce di India menerapkan sistem otomatisasi </a:t>
            </a:r>
          </a:p>
          <a:p>
            <a:pPr algn="l">
              <a:lnSpc>
                <a:spcPts val="3338"/>
              </a:lnSpc>
            </a:pPr>
            <a:r>
              <a:rPr lang="en-US" sz="2781">
                <a:solidFill>
                  <a:srgbClr val="06053F"/>
                </a:solidFill>
                <a:latin typeface="ABeeZee"/>
                <a:ea typeface="ABeeZee"/>
                <a:cs typeface="ABeeZee"/>
                <a:sym typeface="ABeeZee"/>
              </a:rPr>
              <a:t>pajak berbasis cloud untuk menangani PPN.</a:t>
            </a:r>
          </a:p>
        </p:txBody>
      </p:sp>
    </p:spTree>
  </p:cSld>
  <p:clrMapOvr>
    <a:masterClrMapping/>
  </p:clrMapOvr>
  <p:transition spd="fast">
    <p:wipe dir="l"/>
  </p:transition>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106965" y="-4238682"/>
            <a:ext cx="6810594" cy="5257857"/>
            <a:chOff x="0" y="0"/>
            <a:chExt cx="812800" cy="627491"/>
          </a:xfrm>
        </p:grpSpPr>
        <p:sp>
          <p:nvSpPr>
            <p:cNvPr name="Freeform 3" id="3"/>
            <p:cNvSpPr/>
            <p:nvPr/>
          </p:nvSpPr>
          <p:spPr>
            <a:xfrm flipH="false" flipV="false" rot="0">
              <a:off x="0" y="0"/>
              <a:ext cx="812800" cy="627491"/>
            </a:xfrm>
            <a:custGeom>
              <a:avLst/>
              <a:gdLst/>
              <a:ahLst/>
              <a:cxnLst/>
              <a:rect r="r" b="b" t="t" l="l"/>
              <a:pathLst>
                <a:path h="627491" w="812800">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name="TextBox 4" id="4"/>
            <p:cNvSpPr txBox="true"/>
            <p:nvPr/>
          </p:nvSpPr>
          <p:spPr>
            <a:xfrm>
              <a:off x="114300" y="-38100"/>
              <a:ext cx="584200" cy="665591"/>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2218082" y="-3336403"/>
            <a:ext cx="5280478" cy="3845308"/>
            <a:chOff x="0" y="0"/>
            <a:chExt cx="812800" cy="591891"/>
          </a:xfrm>
        </p:grpSpPr>
        <p:sp>
          <p:nvSpPr>
            <p:cNvPr name="Freeform 6" id="6"/>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7" id="7"/>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5230617" y="6718775"/>
            <a:ext cx="6810594" cy="4278950"/>
            <a:chOff x="0" y="0"/>
            <a:chExt cx="812800" cy="510665"/>
          </a:xfrm>
        </p:grpSpPr>
        <p:sp>
          <p:nvSpPr>
            <p:cNvPr name="Freeform 9" id="9"/>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06053F"/>
            </a:solidFill>
          </p:spPr>
        </p:sp>
        <p:sp>
          <p:nvSpPr>
            <p:cNvPr name="TextBox 10" id="10"/>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1305871" y="8858250"/>
            <a:ext cx="5280478" cy="3317611"/>
            <a:chOff x="0" y="0"/>
            <a:chExt cx="812800" cy="510665"/>
          </a:xfrm>
        </p:grpSpPr>
        <p:sp>
          <p:nvSpPr>
            <p:cNvPr name="Freeform 12" id="12"/>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name="TextBox 13" id="13"/>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3355436" y="8330553"/>
            <a:ext cx="5280478" cy="3845308"/>
            <a:chOff x="0" y="0"/>
            <a:chExt cx="812800" cy="591891"/>
          </a:xfrm>
        </p:grpSpPr>
        <p:sp>
          <p:nvSpPr>
            <p:cNvPr name="Freeform 15" id="15"/>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6" id="16"/>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false" flipV="false" rot="0">
            <a:off x="12859092" y="9453894"/>
            <a:ext cx="2174034" cy="324129"/>
          </a:xfrm>
          <a:custGeom>
            <a:avLst/>
            <a:gdLst/>
            <a:ahLst/>
            <a:cxnLst/>
            <a:rect r="r" b="b" t="t" l="l"/>
            <a:pathLst>
              <a:path h="324129" w="2174034">
                <a:moveTo>
                  <a:pt x="0" y="0"/>
                </a:moveTo>
                <a:lnTo>
                  <a:pt x="2174035" y="0"/>
                </a:lnTo>
                <a:lnTo>
                  <a:pt x="2174035" y="324129"/>
                </a:lnTo>
                <a:lnTo>
                  <a:pt x="0" y="3241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0">
            <a:off x="14793407" y="2244949"/>
            <a:ext cx="1572819" cy="1487029"/>
          </a:xfrm>
          <a:custGeom>
            <a:avLst/>
            <a:gdLst/>
            <a:ahLst/>
            <a:cxnLst/>
            <a:rect r="r" b="b" t="t" l="l"/>
            <a:pathLst>
              <a:path h="1487029" w="1572819">
                <a:moveTo>
                  <a:pt x="0" y="0"/>
                </a:moveTo>
                <a:lnTo>
                  <a:pt x="1572820" y="0"/>
                </a:lnTo>
                <a:lnTo>
                  <a:pt x="1572820" y="1487030"/>
                </a:lnTo>
                <a:lnTo>
                  <a:pt x="0" y="14870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9" id="19"/>
          <p:cNvSpPr txBox="true"/>
          <p:nvPr/>
        </p:nvSpPr>
        <p:spPr>
          <a:xfrm rot="0">
            <a:off x="1305496" y="1341830"/>
            <a:ext cx="13101108" cy="1975913"/>
          </a:xfrm>
          <a:prstGeom prst="rect">
            <a:avLst/>
          </a:prstGeom>
        </p:spPr>
        <p:txBody>
          <a:bodyPr anchor="t" rtlCol="false" tIns="0" lIns="0" bIns="0" rIns="0">
            <a:spAutoFit/>
          </a:bodyPr>
          <a:lstStyle/>
          <a:p>
            <a:pPr algn="l">
              <a:lnSpc>
                <a:spcPts val="7675"/>
              </a:lnSpc>
            </a:pPr>
            <a:r>
              <a:rPr lang="en-US" sz="6977">
                <a:solidFill>
                  <a:srgbClr val="06053F"/>
                </a:solidFill>
                <a:latin typeface="Bernoru SemiCondensed"/>
                <a:ea typeface="Bernoru SemiCondensed"/>
                <a:cs typeface="Bernoru SemiCondensed"/>
                <a:sym typeface="Bernoru SemiCondensed"/>
              </a:rPr>
              <a:t>STUDI KASUS DAN PRAKTIK TERBAIK DALAM TAX ORGANIZING </a:t>
            </a:r>
          </a:p>
        </p:txBody>
      </p:sp>
      <p:grpSp>
        <p:nvGrpSpPr>
          <p:cNvPr name="Group 20" id="20"/>
          <p:cNvGrpSpPr/>
          <p:nvPr/>
        </p:nvGrpSpPr>
        <p:grpSpPr>
          <a:xfrm rot="0">
            <a:off x="-405951" y="9778023"/>
            <a:ext cx="10925270" cy="1610908"/>
            <a:chOff x="0" y="0"/>
            <a:chExt cx="2877437" cy="424272"/>
          </a:xfrm>
        </p:grpSpPr>
        <p:sp>
          <p:nvSpPr>
            <p:cNvPr name="Freeform 21" id="21"/>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22" id="22"/>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5493050" y="9778023"/>
            <a:ext cx="10925270" cy="1610908"/>
            <a:chOff x="0" y="0"/>
            <a:chExt cx="2877437" cy="424272"/>
          </a:xfrm>
        </p:grpSpPr>
        <p:sp>
          <p:nvSpPr>
            <p:cNvPr name="Freeform 24" id="24"/>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25" id="25"/>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19050" y="9746250"/>
            <a:ext cx="18327522" cy="544768"/>
            <a:chOff x="0" y="0"/>
            <a:chExt cx="24436696" cy="726358"/>
          </a:xfrm>
        </p:grpSpPr>
        <p:grpSp>
          <p:nvGrpSpPr>
            <p:cNvPr name="Group 27" id="27"/>
            <p:cNvGrpSpPr/>
            <p:nvPr/>
          </p:nvGrpSpPr>
          <p:grpSpPr>
            <a:xfrm rot="0">
              <a:off x="17794787" y="0"/>
              <a:ext cx="6641909" cy="724589"/>
              <a:chOff x="0" y="0"/>
              <a:chExt cx="6641909" cy="724589"/>
            </a:xfrm>
          </p:grpSpPr>
          <p:sp>
            <p:nvSpPr>
              <p:cNvPr name="Freeform 28" id="28"/>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29" id="29"/>
            <p:cNvGrpSpPr/>
            <p:nvPr/>
          </p:nvGrpSpPr>
          <p:grpSpPr>
            <a:xfrm rot="0">
              <a:off x="0" y="1823"/>
              <a:ext cx="17769332" cy="724535"/>
              <a:chOff x="0" y="0"/>
              <a:chExt cx="17769332" cy="724535"/>
            </a:xfrm>
          </p:grpSpPr>
          <p:sp>
            <p:nvSpPr>
              <p:cNvPr name="Freeform 30" id="30"/>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31" id="31"/>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32" id="32"/>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
        <p:nvSpPr>
          <p:cNvPr name="TextBox 33" id="33"/>
          <p:cNvSpPr txBox="true"/>
          <p:nvPr/>
        </p:nvSpPr>
        <p:spPr>
          <a:xfrm rot="0">
            <a:off x="1028700" y="3554346"/>
            <a:ext cx="15557648" cy="1847850"/>
          </a:xfrm>
          <a:prstGeom prst="rect">
            <a:avLst/>
          </a:prstGeom>
        </p:spPr>
        <p:txBody>
          <a:bodyPr anchor="t" rtlCol="false" tIns="0" lIns="0" bIns="0" rIns="0">
            <a:spAutoFit/>
          </a:bodyPr>
          <a:lstStyle/>
          <a:p>
            <a:pPr algn="l">
              <a:lnSpc>
                <a:spcPts val="3600"/>
              </a:lnSpc>
            </a:pPr>
            <a:r>
              <a:rPr lang="en-US" sz="3000">
                <a:solidFill>
                  <a:srgbClr val="06053F"/>
                </a:solidFill>
                <a:latin typeface="ABeeZee"/>
                <a:ea typeface="ABeeZee"/>
                <a:cs typeface="ABeeZee"/>
                <a:sym typeface="ABeeZee"/>
              </a:rPr>
              <a:t>  2. </a:t>
            </a:r>
            <a:r>
              <a:rPr lang="en-US" sz="3000">
                <a:solidFill>
                  <a:srgbClr val="06053F"/>
                </a:solidFill>
                <a:latin typeface="ABeeZee Bold"/>
                <a:ea typeface="ABeeZee Bold"/>
                <a:cs typeface="ABeeZee Bold"/>
                <a:sym typeface="ABeeZee Bold"/>
              </a:rPr>
              <a:t>Praktik Terbaik dalam Pengelolaan Pajak Internasional</a:t>
            </a:r>
          </a:p>
          <a:p>
            <a:pPr algn="l" marL="647711" indent="-323856" lvl="1">
              <a:lnSpc>
                <a:spcPts val="3600"/>
              </a:lnSpc>
              <a:buFont typeface="Arial"/>
              <a:buChar char="•"/>
            </a:pPr>
            <a:r>
              <a:rPr lang="en-US" sz="3000">
                <a:solidFill>
                  <a:srgbClr val="06053F"/>
                </a:solidFill>
                <a:latin typeface="ABeeZee"/>
                <a:ea typeface="ABeeZee"/>
                <a:cs typeface="ABeeZee"/>
                <a:sym typeface="ABeeZee"/>
              </a:rPr>
              <a:t>Optimalisasi perjanjian pajak internasional (Tax Treaties)</a:t>
            </a:r>
          </a:p>
          <a:p>
            <a:pPr algn="l" marL="647711" indent="-323856" lvl="1">
              <a:lnSpc>
                <a:spcPts val="3600"/>
              </a:lnSpc>
              <a:buFont typeface="Arial"/>
              <a:buChar char="•"/>
            </a:pPr>
            <a:r>
              <a:rPr lang="en-US" sz="3000">
                <a:solidFill>
                  <a:srgbClr val="06053F"/>
                </a:solidFill>
                <a:latin typeface="ABeeZee"/>
                <a:ea typeface="ABeeZee"/>
                <a:cs typeface="ABeeZee"/>
                <a:sym typeface="ABeeZee"/>
              </a:rPr>
              <a:t>Transfer pricing yang transparan</a:t>
            </a:r>
          </a:p>
          <a:p>
            <a:pPr algn="l" marL="647711" indent="-323856" lvl="1">
              <a:lnSpc>
                <a:spcPts val="3600"/>
              </a:lnSpc>
              <a:buFont typeface="Arial"/>
              <a:buChar char="•"/>
            </a:pPr>
            <a:r>
              <a:rPr lang="en-US" sz="3000">
                <a:solidFill>
                  <a:srgbClr val="06053F"/>
                </a:solidFill>
                <a:latin typeface="ABeeZee"/>
                <a:ea typeface="ABeeZee"/>
                <a:cs typeface="ABeeZee"/>
                <a:sym typeface="ABeeZee"/>
              </a:rPr>
              <a:t>Automasi dan digitalisasi pajak</a:t>
            </a:r>
          </a:p>
        </p:txBody>
      </p:sp>
      <p:sp>
        <p:nvSpPr>
          <p:cNvPr name="TextBox 34" id="34"/>
          <p:cNvSpPr txBox="true"/>
          <p:nvPr/>
        </p:nvSpPr>
        <p:spPr>
          <a:xfrm rot="0">
            <a:off x="1028700" y="5756011"/>
            <a:ext cx="14551117" cy="2762250"/>
          </a:xfrm>
          <a:prstGeom prst="rect">
            <a:avLst/>
          </a:prstGeom>
        </p:spPr>
        <p:txBody>
          <a:bodyPr anchor="t" rtlCol="false" tIns="0" lIns="0" bIns="0" rIns="0">
            <a:spAutoFit/>
          </a:bodyPr>
          <a:lstStyle/>
          <a:p>
            <a:pPr algn="l">
              <a:lnSpc>
                <a:spcPts val="3600"/>
              </a:lnSpc>
            </a:pPr>
            <a:r>
              <a:rPr lang="en-US" sz="3000">
                <a:solidFill>
                  <a:srgbClr val="06053F"/>
                </a:solidFill>
                <a:latin typeface="ABeeZee"/>
                <a:ea typeface="ABeeZee"/>
                <a:cs typeface="ABeeZee"/>
                <a:sym typeface="ABeeZee"/>
              </a:rPr>
              <a:t>  3. </a:t>
            </a:r>
            <a:r>
              <a:rPr lang="en-US" sz="3000">
                <a:solidFill>
                  <a:srgbClr val="06053F"/>
                </a:solidFill>
                <a:latin typeface="ABeeZee Bold"/>
                <a:ea typeface="ABeeZee Bold"/>
                <a:cs typeface="ABeeZee Bold"/>
                <a:sym typeface="ABeeZee Bold"/>
              </a:rPr>
              <a:t>Analisis keberhasilan perusahaan yang mengadopsi Tax Organizing</a:t>
            </a:r>
            <a:r>
              <a:rPr lang="en-US" sz="3000">
                <a:solidFill>
                  <a:srgbClr val="06053F"/>
                </a:solidFill>
                <a:latin typeface="ABeeZee"/>
                <a:ea typeface="ABeeZee"/>
                <a:cs typeface="ABeeZee"/>
                <a:sym typeface="ABeeZee"/>
              </a:rPr>
              <a:t> </a:t>
            </a:r>
          </a:p>
          <a:p>
            <a:pPr algn="l">
              <a:lnSpc>
                <a:spcPts val="3600"/>
              </a:lnSpc>
            </a:pPr>
            <a:r>
              <a:rPr lang="en-US" sz="3000">
                <a:solidFill>
                  <a:srgbClr val="06053F"/>
                </a:solidFill>
                <a:latin typeface="ABeeZee"/>
                <a:ea typeface="ABeeZee"/>
                <a:cs typeface="ABeeZee"/>
                <a:sym typeface="ABeeZee"/>
              </a:rPr>
              <a:t>a. </a:t>
            </a:r>
            <a:r>
              <a:rPr lang="en-US" sz="3000">
                <a:solidFill>
                  <a:srgbClr val="06053F"/>
                </a:solidFill>
                <a:latin typeface="ABeeZee Bold"/>
                <a:ea typeface="ABeeZee Bold"/>
                <a:cs typeface="ABeeZee Bold"/>
                <a:sym typeface="ABeeZee Bold"/>
              </a:rPr>
              <a:t>Apple Inc.</a:t>
            </a:r>
          </a:p>
          <a:p>
            <a:pPr algn="l">
              <a:lnSpc>
                <a:spcPts val="3600"/>
              </a:lnSpc>
            </a:pPr>
            <a:r>
              <a:rPr lang="en-US" sz="3000">
                <a:solidFill>
                  <a:srgbClr val="06053F"/>
                </a:solidFill>
                <a:latin typeface="ABeeZee"/>
                <a:ea typeface="ABeeZee"/>
                <a:cs typeface="ABeeZee"/>
                <a:sym typeface="ABeeZee"/>
              </a:rPr>
              <a:t>Apple memanfaatkan Tax Organizing dengan mendirikan entitas di yurisdiksi pajak rendah, sehingga ini dapat menyebabkan keberhasilan perencanaan pajak yang strategis, integrasi sistem manajemen pajak global, serta konsistensi dalam kepatuhan hukum internasional.</a:t>
            </a:r>
          </a:p>
        </p:txBody>
      </p:sp>
    </p:spTree>
  </p:cSld>
  <p:clrMapOvr>
    <a:masterClrMapping/>
  </p:clrMapOvr>
  <p:transition spd="fast">
    <p:wipe dir="l"/>
  </p:transition>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106965" y="-4238682"/>
            <a:ext cx="6810594" cy="5257857"/>
            <a:chOff x="0" y="0"/>
            <a:chExt cx="812800" cy="627491"/>
          </a:xfrm>
        </p:grpSpPr>
        <p:sp>
          <p:nvSpPr>
            <p:cNvPr name="Freeform 3" id="3"/>
            <p:cNvSpPr/>
            <p:nvPr/>
          </p:nvSpPr>
          <p:spPr>
            <a:xfrm flipH="false" flipV="false" rot="0">
              <a:off x="0" y="0"/>
              <a:ext cx="812800" cy="627491"/>
            </a:xfrm>
            <a:custGeom>
              <a:avLst/>
              <a:gdLst/>
              <a:ahLst/>
              <a:cxnLst/>
              <a:rect r="r" b="b" t="t" l="l"/>
              <a:pathLst>
                <a:path h="627491" w="812800">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name="TextBox 4" id="4"/>
            <p:cNvSpPr txBox="true"/>
            <p:nvPr/>
          </p:nvSpPr>
          <p:spPr>
            <a:xfrm>
              <a:off x="114300" y="-38100"/>
              <a:ext cx="584200" cy="665591"/>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2218082" y="-3336403"/>
            <a:ext cx="5280478" cy="3845308"/>
            <a:chOff x="0" y="0"/>
            <a:chExt cx="812800" cy="591891"/>
          </a:xfrm>
        </p:grpSpPr>
        <p:sp>
          <p:nvSpPr>
            <p:cNvPr name="Freeform 6" id="6"/>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7" id="7"/>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5230617" y="6718775"/>
            <a:ext cx="6810594" cy="4278950"/>
            <a:chOff x="0" y="0"/>
            <a:chExt cx="812800" cy="510665"/>
          </a:xfrm>
        </p:grpSpPr>
        <p:sp>
          <p:nvSpPr>
            <p:cNvPr name="Freeform 9" id="9"/>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06053F"/>
            </a:solidFill>
          </p:spPr>
        </p:sp>
        <p:sp>
          <p:nvSpPr>
            <p:cNvPr name="TextBox 10" id="10"/>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1305871" y="8858250"/>
            <a:ext cx="5280478" cy="3317611"/>
            <a:chOff x="0" y="0"/>
            <a:chExt cx="812800" cy="510665"/>
          </a:xfrm>
        </p:grpSpPr>
        <p:sp>
          <p:nvSpPr>
            <p:cNvPr name="Freeform 12" id="12"/>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name="TextBox 13" id="13"/>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3355436" y="8330553"/>
            <a:ext cx="5280478" cy="3845308"/>
            <a:chOff x="0" y="0"/>
            <a:chExt cx="812800" cy="591891"/>
          </a:xfrm>
        </p:grpSpPr>
        <p:sp>
          <p:nvSpPr>
            <p:cNvPr name="Freeform 15" id="15"/>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6" id="16"/>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false" flipV="false" rot="0">
            <a:off x="12859092" y="9453894"/>
            <a:ext cx="2174034" cy="324129"/>
          </a:xfrm>
          <a:custGeom>
            <a:avLst/>
            <a:gdLst/>
            <a:ahLst/>
            <a:cxnLst/>
            <a:rect r="r" b="b" t="t" l="l"/>
            <a:pathLst>
              <a:path h="324129" w="2174034">
                <a:moveTo>
                  <a:pt x="0" y="0"/>
                </a:moveTo>
                <a:lnTo>
                  <a:pt x="2174035" y="0"/>
                </a:lnTo>
                <a:lnTo>
                  <a:pt x="2174035" y="324129"/>
                </a:lnTo>
                <a:lnTo>
                  <a:pt x="0" y="3241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0">
            <a:off x="14793407" y="2244949"/>
            <a:ext cx="1572819" cy="1487029"/>
          </a:xfrm>
          <a:custGeom>
            <a:avLst/>
            <a:gdLst/>
            <a:ahLst/>
            <a:cxnLst/>
            <a:rect r="r" b="b" t="t" l="l"/>
            <a:pathLst>
              <a:path h="1487029" w="1572819">
                <a:moveTo>
                  <a:pt x="0" y="0"/>
                </a:moveTo>
                <a:lnTo>
                  <a:pt x="1572820" y="0"/>
                </a:lnTo>
                <a:lnTo>
                  <a:pt x="1572820" y="1487030"/>
                </a:lnTo>
                <a:lnTo>
                  <a:pt x="0" y="14870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9" id="19"/>
          <p:cNvSpPr txBox="true"/>
          <p:nvPr/>
        </p:nvSpPr>
        <p:spPr>
          <a:xfrm rot="0">
            <a:off x="1305496" y="1341830"/>
            <a:ext cx="13101108" cy="1975913"/>
          </a:xfrm>
          <a:prstGeom prst="rect">
            <a:avLst/>
          </a:prstGeom>
        </p:spPr>
        <p:txBody>
          <a:bodyPr anchor="t" rtlCol="false" tIns="0" lIns="0" bIns="0" rIns="0">
            <a:spAutoFit/>
          </a:bodyPr>
          <a:lstStyle/>
          <a:p>
            <a:pPr algn="l">
              <a:lnSpc>
                <a:spcPts val="7675"/>
              </a:lnSpc>
            </a:pPr>
            <a:r>
              <a:rPr lang="en-US" sz="6977">
                <a:solidFill>
                  <a:srgbClr val="06053F"/>
                </a:solidFill>
                <a:latin typeface="Bernoru SemiCondensed"/>
                <a:ea typeface="Bernoru SemiCondensed"/>
                <a:cs typeface="Bernoru SemiCondensed"/>
                <a:sym typeface="Bernoru SemiCondensed"/>
              </a:rPr>
              <a:t>STUDI KASUS DAN PRAKTIK TERBAIK DALAM TAX ORGANIZING </a:t>
            </a:r>
          </a:p>
        </p:txBody>
      </p:sp>
      <p:grpSp>
        <p:nvGrpSpPr>
          <p:cNvPr name="Group 20" id="20"/>
          <p:cNvGrpSpPr/>
          <p:nvPr/>
        </p:nvGrpSpPr>
        <p:grpSpPr>
          <a:xfrm rot="0">
            <a:off x="-405951" y="9778023"/>
            <a:ext cx="10925270" cy="1610908"/>
            <a:chOff x="0" y="0"/>
            <a:chExt cx="2877437" cy="424272"/>
          </a:xfrm>
        </p:grpSpPr>
        <p:sp>
          <p:nvSpPr>
            <p:cNvPr name="Freeform 21" id="21"/>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22" id="22"/>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5493050" y="9778023"/>
            <a:ext cx="10925270" cy="1610908"/>
            <a:chOff x="0" y="0"/>
            <a:chExt cx="2877437" cy="424272"/>
          </a:xfrm>
        </p:grpSpPr>
        <p:sp>
          <p:nvSpPr>
            <p:cNvPr name="Freeform 24" id="24"/>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25" id="25"/>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19050" y="9746250"/>
            <a:ext cx="18327522" cy="544768"/>
            <a:chOff x="0" y="0"/>
            <a:chExt cx="24436696" cy="726358"/>
          </a:xfrm>
        </p:grpSpPr>
        <p:grpSp>
          <p:nvGrpSpPr>
            <p:cNvPr name="Group 27" id="27"/>
            <p:cNvGrpSpPr/>
            <p:nvPr/>
          </p:nvGrpSpPr>
          <p:grpSpPr>
            <a:xfrm rot="0">
              <a:off x="17794787" y="0"/>
              <a:ext cx="6641909" cy="724589"/>
              <a:chOff x="0" y="0"/>
              <a:chExt cx="6641909" cy="724589"/>
            </a:xfrm>
          </p:grpSpPr>
          <p:sp>
            <p:nvSpPr>
              <p:cNvPr name="Freeform 28" id="28"/>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29" id="29"/>
            <p:cNvGrpSpPr/>
            <p:nvPr/>
          </p:nvGrpSpPr>
          <p:grpSpPr>
            <a:xfrm rot="0">
              <a:off x="0" y="1823"/>
              <a:ext cx="17769332" cy="724535"/>
              <a:chOff x="0" y="0"/>
              <a:chExt cx="17769332" cy="724535"/>
            </a:xfrm>
          </p:grpSpPr>
          <p:sp>
            <p:nvSpPr>
              <p:cNvPr name="Freeform 30" id="30"/>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31" id="31"/>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32" id="32"/>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
        <p:nvSpPr>
          <p:cNvPr name="TextBox 33" id="33"/>
          <p:cNvSpPr txBox="true"/>
          <p:nvPr/>
        </p:nvSpPr>
        <p:spPr>
          <a:xfrm rot="0">
            <a:off x="1028700" y="3554346"/>
            <a:ext cx="14551117" cy="4133850"/>
          </a:xfrm>
          <a:prstGeom prst="rect">
            <a:avLst/>
          </a:prstGeom>
        </p:spPr>
        <p:txBody>
          <a:bodyPr anchor="t" rtlCol="false" tIns="0" lIns="0" bIns="0" rIns="0">
            <a:spAutoFit/>
          </a:bodyPr>
          <a:lstStyle/>
          <a:p>
            <a:pPr algn="l">
              <a:lnSpc>
                <a:spcPts val="3600"/>
              </a:lnSpc>
            </a:pPr>
            <a:r>
              <a:rPr lang="en-US" sz="3000">
                <a:solidFill>
                  <a:srgbClr val="06053F"/>
                </a:solidFill>
                <a:latin typeface="ABeeZee"/>
                <a:ea typeface="ABeeZee"/>
                <a:cs typeface="ABeeZee"/>
                <a:sym typeface="ABeeZee"/>
              </a:rPr>
              <a:t>b. </a:t>
            </a:r>
            <a:r>
              <a:rPr lang="en-US" sz="3000">
                <a:solidFill>
                  <a:srgbClr val="06053F"/>
                </a:solidFill>
                <a:latin typeface="ABeeZee Bold"/>
                <a:ea typeface="ABeeZee Bold"/>
                <a:cs typeface="ABeeZee Bold"/>
                <a:sym typeface="ABeeZee Bold"/>
              </a:rPr>
              <a:t>Perusahaan ritel</a:t>
            </a:r>
            <a:r>
              <a:rPr lang="en-US" sz="3000">
                <a:solidFill>
                  <a:srgbClr val="06053F"/>
                </a:solidFill>
                <a:latin typeface="ABeeZee"/>
                <a:ea typeface="ABeeZee"/>
                <a:cs typeface="ABeeZee"/>
                <a:sym typeface="ABeeZee"/>
              </a:rPr>
              <a:t> </a:t>
            </a:r>
            <a:r>
              <a:rPr lang="en-US" sz="3000">
                <a:solidFill>
                  <a:srgbClr val="06053F"/>
                </a:solidFill>
                <a:latin typeface="ABeeZee Bold"/>
                <a:ea typeface="ABeeZee Bold"/>
                <a:cs typeface="ABeeZee Bold"/>
                <a:sym typeface="ABeeZee Bold"/>
              </a:rPr>
              <a:t>lokal</a:t>
            </a:r>
            <a:r>
              <a:rPr lang="en-US" sz="3000">
                <a:solidFill>
                  <a:srgbClr val="06053F"/>
                </a:solidFill>
                <a:latin typeface="ABeeZee"/>
                <a:ea typeface="ABeeZee"/>
                <a:cs typeface="ABeeZee"/>
                <a:sym typeface="ABeeZee"/>
              </a:rPr>
              <a:t> </a:t>
            </a:r>
            <a:r>
              <a:rPr lang="en-US" sz="3000">
                <a:solidFill>
                  <a:srgbClr val="06053F"/>
                </a:solidFill>
                <a:latin typeface="ABeeZee Bold"/>
                <a:ea typeface="ABeeZee Bold"/>
                <a:cs typeface="ABeeZee Bold"/>
                <a:sym typeface="ABeeZee Bold"/>
              </a:rPr>
              <a:t>di</a:t>
            </a:r>
            <a:r>
              <a:rPr lang="en-US" sz="3000">
                <a:solidFill>
                  <a:srgbClr val="06053F"/>
                </a:solidFill>
                <a:latin typeface="ABeeZee"/>
                <a:ea typeface="ABeeZee"/>
                <a:cs typeface="ABeeZee"/>
                <a:sym typeface="ABeeZee"/>
              </a:rPr>
              <a:t> </a:t>
            </a:r>
            <a:r>
              <a:rPr lang="en-US" sz="3000">
                <a:solidFill>
                  <a:srgbClr val="06053F"/>
                </a:solidFill>
                <a:latin typeface="ABeeZee Bold"/>
                <a:ea typeface="ABeeZee Bold"/>
                <a:cs typeface="ABeeZee Bold"/>
                <a:sym typeface="ABeeZee Bold"/>
              </a:rPr>
              <a:t>Indonesia</a:t>
            </a:r>
            <a:r>
              <a:rPr lang="en-US" sz="3000">
                <a:solidFill>
                  <a:srgbClr val="06053F"/>
                </a:solidFill>
                <a:latin typeface="ABeeZee"/>
                <a:ea typeface="ABeeZee"/>
                <a:cs typeface="ABeeZee"/>
                <a:sym typeface="ABeeZee"/>
              </a:rPr>
              <a:t> </a:t>
            </a:r>
          </a:p>
          <a:p>
            <a:pPr algn="l">
              <a:lnSpc>
                <a:spcPts val="3600"/>
              </a:lnSpc>
            </a:pPr>
            <a:r>
              <a:rPr lang="en-US" sz="3000">
                <a:solidFill>
                  <a:srgbClr val="06053F"/>
                </a:solidFill>
                <a:latin typeface="ABeeZee"/>
                <a:ea typeface="ABeeZee"/>
                <a:cs typeface="ABeeZee"/>
                <a:sym typeface="ABeeZee"/>
              </a:rPr>
              <a:t>Perusahaan ritel menengah berhasil meningkatkan margin laba bersih mereka sebesar 15% setelah mengoptimalkan insentif pajak yang diberikan dengan mengimplementasikan software perpajakan dan memberikan pelatihan kepada staf.</a:t>
            </a:r>
          </a:p>
          <a:p>
            <a:pPr algn="l">
              <a:lnSpc>
                <a:spcPts val="3600"/>
              </a:lnSpc>
            </a:pPr>
          </a:p>
          <a:p>
            <a:pPr algn="l">
              <a:lnSpc>
                <a:spcPts val="3600"/>
              </a:lnSpc>
            </a:pPr>
            <a:r>
              <a:rPr lang="en-US" sz="3000">
                <a:solidFill>
                  <a:srgbClr val="06053F"/>
                </a:solidFill>
                <a:latin typeface="ABeeZee"/>
                <a:ea typeface="ABeeZee"/>
                <a:cs typeface="ABeeZee"/>
                <a:sym typeface="ABeeZee"/>
              </a:rPr>
              <a:t>c. </a:t>
            </a:r>
            <a:r>
              <a:rPr lang="en-US" sz="3000">
                <a:solidFill>
                  <a:srgbClr val="06053F"/>
                </a:solidFill>
                <a:latin typeface="ABeeZee Bold"/>
                <a:ea typeface="ABeeZee Bold"/>
                <a:cs typeface="ABeeZee Bold"/>
                <a:sym typeface="ABeeZee Bold"/>
              </a:rPr>
              <a:t>Starbucks</a:t>
            </a:r>
          </a:p>
          <a:p>
            <a:pPr algn="l">
              <a:lnSpc>
                <a:spcPts val="3600"/>
              </a:lnSpc>
            </a:pPr>
            <a:r>
              <a:rPr lang="en-US" sz="3000">
                <a:solidFill>
                  <a:srgbClr val="06053F"/>
                </a:solidFill>
                <a:latin typeface="ABeeZee"/>
                <a:ea typeface="ABeeZee"/>
                <a:cs typeface="ABeeZee"/>
                <a:sym typeface="ABeeZee"/>
              </a:rPr>
              <a:t>Starbucks menggunakan Tax Organizing untuk mengalihkan keuntungan dari pasar dengan tarif pajak tinggi ke yurisdiksi pajak rendah.</a:t>
            </a:r>
          </a:p>
        </p:txBody>
      </p:sp>
    </p:spTree>
  </p:cSld>
  <p:clrMapOvr>
    <a:masterClrMapping/>
  </p:clrMapOvr>
  <p:transition spd="fast">
    <p:wipe dir="l"/>
  </p:transition>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106965" y="-4238682"/>
            <a:ext cx="6810594" cy="5257857"/>
            <a:chOff x="0" y="0"/>
            <a:chExt cx="812800" cy="627491"/>
          </a:xfrm>
        </p:grpSpPr>
        <p:sp>
          <p:nvSpPr>
            <p:cNvPr name="Freeform 3" id="3"/>
            <p:cNvSpPr/>
            <p:nvPr/>
          </p:nvSpPr>
          <p:spPr>
            <a:xfrm flipH="false" flipV="false" rot="0">
              <a:off x="0" y="0"/>
              <a:ext cx="812800" cy="627491"/>
            </a:xfrm>
            <a:custGeom>
              <a:avLst/>
              <a:gdLst/>
              <a:ahLst/>
              <a:cxnLst/>
              <a:rect r="r" b="b" t="t" l="l"/>
              <a:pathLst>
                <a:path h="627491" w="812800">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name="TextBox 4" id="4"/>
            <p:cNvSpPr txBox="true"/>
            <p:nvPr/>
          </p:nvSpPr>
          <p:spPr>
            <a:xfrm>
              <a:off x="114300" y="-38100"/>
              <a:ext cx="584200" cy="665591"/>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2218082" y="-3336403"/>
            <a:ext cx="5280478" cy="3845308"/>
            <a:chOff x="0" y="0"/>
            <a:chExt cx="812800" cy="591891"/>
          </a:xfrm>
        </p:grpSpPr>
        <p:sp>
          <p:nvSpPr>
            <p:cNvPr name="Freeform 6" id="6"/>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7" id="7"/>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5230617" y="6718775"/>
            <a:ext cx="6810594" cy="4278950"/>
            <a:chOff x="0" y="0"/>
            <a:chExt cx="812800" cy="510665"/>
          </a:xfrm>
        </p:grpSpPr>
        <p:sp>
          <p:nvSpPr>
            <p:cNvPr name="Freeform 9" id="9"/>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06053F"/>
            </a:solidFill>
          </p:spPr>
        </p:sp>
        <p:sp>
          <p:nvSpPr>
            <p:cNvPr name="TextBox 10" id="10"/>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1305871" y="8858250"/>
            <a:ext cx="5280478" cy="3317611"/>
            <a:chOff x="0" y="0"/>
            <a:chExt cx="812800" cy="510665"/>
          </a:xfrm>
        </p:grpSpPr>
        <p:sp>
          <p:nvSpPr>
            <p:cNvPr name="Freeform 12" id="12"/>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name="TextBox 13" id="13"/>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3152810" y="7746076"/>
            <a:ext cx="5280478" cy="3845308"/>
            <a:chOff x="0" y="0"/>
            <a:chExt cx="812800" cy="591891"/>
          </a:xfrm>
        </p:grpSpPr>
        <p:sp>
          <p:nvSpPr>
            <p:cNvPr name="Freeform 15" id="15"/>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6" id="16"/>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false" flipV="false" rot="0">
            <a:off x="12859092" y="9453894"/>
            <a:ext cx="2174034" cy="324129"/>
          </a:xfrm>
          <a:custGeom>
            <a:avLst/>
            <a:gdLst/>
            <a:ahLst/>
            <a:cxnLst/>
            <a:rect r="r" b="b" t="t" l="l"/>
            <a:pathLst>
              <a:path h="324129" w="2174034">
                <a:moveTo>
                  <a:pt x="0" y="0"/>
                </a:moveTo>
                <a:lnTo>
                  <a:pt x="2174035" y="0"/>
                </a:lnTo>
                <a:lnTo>
                  <a:pt x="2174035" y="324129"/>
                </a:lnTo>
                <a:lnTo>
                  <a:pt x="0" y="3241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0">
            <a:off x="14220230" y="1613894"/>
            <a:ext cx="1572819" cy="1487029"/>
          </a:xfrm>
          <a:custGeom>
            <a:avLst/>
            <a:gdLst/>
            <a:ahLst/>
            <a:cxnLst/>
            <a:rect r="r" b="b" t="t" l="l"/>
            <a:pathLst>
              <a:path h="1487029" w="1572819">
                <a:moveTo>
                  <a:pt x="0" y="0"/>
                </a:moveTo>
                <a:lnTo>
                  <a:pt x="1572819" y="0"/>
                </a:lnTo>
                <a:lnTo>
                  <a:pt x="1572819" y="1487029"/>
                </a:lnTo>
                <a:lnTo>
                  <a:pt x="0" y="14870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9" id="19"/>
          <p:cNvSpPr txBox="true"/>
          <p:nvPr/>
        </p:nvSpPr>
        <p:spPr>
          <a:xfrm rot="0">
            <a:off x="1028700" y="3396198"/>
            <a:ext cx="15557648" cy="2727857"/>
          </a:xfrm>
          <a:prstGeom prst="rect">
            <a:avLst/>
          </a:prstGeom>
        </p:spPr>
        <p:txBody>
          <a:bodyPr anchor="t" rtlCol="false" tIns="0" lIns="0" bIns="0" rIns="0">
            <a:spAutoFit/>
          </a:bodyPr>
          <a:lstStyle/>
          <a:p>
            <a:pPr algn="l">
              <a:lnSpc>
                <a:spcPts val="20946"/>
              </a:lnSpc>
            </a:pPr>
            <a:r>
              <a:rPr lang="en-US" sz="19041">
                <a:solidFill>
                  <a:srgbClr val="06053F"/>
                </a:solidFill>
                <a:latin typeface="Bernoru SemiCondensed"/>
                <a:ea typeface="Bernoru SemiCondensed"/>
                <a:cs typeface="Bernoru SemiCondensed"/>
                <a:sym typeface="Bernoru SemiCondensed"/>
              </a:rPr>
              <a:t>THANK YOU</a:t>
            </a:r>
          </a:p>
        </p:txBody>
      </p:sp>
      <p:grpSp>
        <p:nvGrpSpPr>
          <p:cNvPr name="Group 20" id="20"/>
          <p:cNvGrpSpPr/>
          <p:nvPr/>
        </p:nvGrpSpPr>
        <p:grpSpPr>
          <a:xfrm rot="0">
            <a:off x="-405951" y="9778023"/>
            <a:ext cx="10925270" cy="1610908"/>
            <a:chOff x="0" y="0"/>
            <a:chExt cx="2877437" cy="424272"/>
          </a:xfrm>
        </p:grpSpPr>
        <p:sp>
          <p:nvSpPr>
            <p:cNvPr name="Freeform 21" id="21"/>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22" id="22"/>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5493050" y="9778023"/>
            <a:ext cx="10925270" cy="1610908"/>
            <a:chOff x="0" y="0"/>
            <a:chExt cx="2877437" cy="424272"/>
          </a:xfrm>
        </p:grpSpPr>
        <p:sp>
          <p:nvSpPr>
            <p:cNvPr name="Freeform 24" id="24"/>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25" id="25"/>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1028700" y="6200256"/>
            <a:ext cx="11830392" cy="704850"/>
          </a:xfrm>
          <a:prstGeom prst="rect">
            <a:avLst/>
          </a:prstGeom>
        </p:spPr>
        <p:txBody>
          <a:bodyPr anchor="t" rtlCol="false" tIns="0" lIns="0" bIns="0" rIns="0">
            <a:spAutoFit/>
          </a:bodyPr>
          <a:lstStyle/>
          <a:p>
            <a:pPr algn="l">
              <a:lnSpc>
                <a:spcPts val="5400"/>
              </a:lnSpc>
            </a:pPr>
            <a:r>
              <a:rPr lang="en-US" sz="4500">
                <a:solidFill>
                  <a:srgbClr val="06053F"/>
                </a:solidFill>
                <a:latin typeface="ABeeZee Bold"/>
                <a:ea typeface="ABeeZee Bold"/>
                <a:cs typeface="ABeeZee Bold"/>
                <a:sym typeface="ABeeZee Bold"/>
              </a:rPr>
              <a:t>Any Questions?</a:t>
            </a:r>
          </a:p>
        </p:txBody>
      </p:sp>
      <p:sp>
        <p:nvSpPr>
          <p:cNvPr name="Freeform 27" id="27"/>
          <p:cNvSpPr/>
          <p:nvPr/>
        </p:nvSpPr>
        <p:spPr>
          <a:xfrm flipH="false" flipV="false" rot="0">
            <a:off x="12515109" y="6467130"/>
            <a:ext cx="1275401" cy="190151"/>
          </a:xfrm>
          <a:custGeom>
            <a:avLst/>
            <a:gdLst/>
            <a:ahLst/>
            <a:cxnLst/>
            <a:rect r="r" b="b" t="t" l="l"/>
            <a:pathLst>
              <a:path h="190151" w="1275401">
                <a:moveTo>
                  <a:pt x="0" y="0"/>
                </a:moveTo>
                <a:lnTo>
                  <a:pt x="1275402" y="0"/>
                </a:lnTo>
                <a:lnTo>
                  <a:pt x="1275402" y="190151"/>
                </a:lnTo>
                <a:lnTo>
                  <a:pt x="0" y="1901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28" id="28"/>
          <p:cNvGrpSpPr/>
          <p:nvPr/>
        </p:nvGrpSpPr>
        <p:grpSpPr>
          <a:xfrm rot="0">
            <a:off x="-19050" y="9746250"/>
            <a:ext cx="18327522" cy="544768"/>
            <a:chOff x="0" y="0"/>
            <a:chExt cx="24436696" cy="726358"/>
          </a:xfrm>
        </p:grpSpPr>
        <p:grpSp>
          <p:nvGrpSpPr>
            <p:cNvPr name="Group 29" id="29"/>
            <p:cNvGrpSpPr/>
            <p:nvPr/>
          </p:nvGrpSpPr>
          <p:grpSpPr>
            <a:xfrm rot="0">
              <a:off x="17794787" y="0"/>
              <a:ext cx="6641909" cy="724589"/>
              <a:chOff x="0" y="0"/>
              <a:chExt cx="6641909" cy="724589"/>
            </a:xfrm>
          </p:grpSpPr>
          <p:sp>
            <p:nvSpPr>
              <p:cNvPr name="Freeform 30" id="30"/>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31" id="31"/>
            <p:cNvGrpSpPr/>
            <p:nvPr/>
          </p:nvGrpSpPr>
          <p:grpSpPr>
            <a:xfrm rot="0">
              <a:off x="0" y="1823"/>
              <a:ext cx="17769332" cy="724535"/>
              <a:chOff x="0" y="0"/>
              <a:chExt cx="17769332" cy="724535"/>
            </a:xfrm>
          </p:grpSpPr>
          <p:sp>
            <p:nvSpPr>
              <p:cNvPr name="Freeform 32" id="32"/>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33" id="33"/>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34" id="34"/>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Tree>
  </p:cSld>
  <p:clrMapOvr>
    <a:masterClrMapping/>
  </p:clrMapOvr>
  <p:transition spd="fast">
    <p:wipe dir="l"/>
  </p:transition>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57300" y="1239327"/>
            <a:ext cx="12205655" cy="2133602"/>
          </a:xfrm>
          <a:prstGeom prst="rect">
            <a:avLst/>
          </a:prstGeom>
        </p:spPr>
        <p:txBody>
          <a:bodyPr anchor="t" rtlCol="false" tIns="0" lIns="0" bIns="0" rIns="0">
            <a:spAutoFit/>
          </a:bodyPr>
          <a:lstStyle/>
          <a:p>
            <a:pPr algn="l">
              <a:lnSpc>
                <a:spcPts val="8250"/>
              </a:lnSpc>
            </a:pPr>
            <a:r>
              <a:rPr lang="en-US" sz="7500">
                <a:solidFill>
                  <a:srgbClr val="06053F"/>
                </a:solidFill>
                <a:latin typeface="Bernoru SemiCondensed"/>
                <a:ea typeface="Bernoru SemiCondensed"/>
                <a:cs typeface="Bernoru SemiCondensed"/>
                <a:sym typeface="Bernoru SemiCondensed"/>
              </a:rPr>
              <a:t>PENGERTIAN DAN RUANG LINGKUP TAX ORGANIZING</a:t>
            </a:r>
          </a:p>
        </p:txBody>
      </p:sp>
      <p:sp>
        <p:nvSpPr>
          <p:cNvPr name="TextBox 3" id="3"/>
          <p:cNvSpPr txBox="true"/>
          <p:nvPr/>
        </p:nvSpPr>
        <p:spPr>
          <a:xfrm rot="0">
            <a:off x="1257300" y="3763508"/>
            <a:ext cx="11706986" cy="5505450"/>
          </a:xfrm>
          <a:prstGeom prst="rect">
            <a:avLst/>
          </a:prstGeom>
        </p:spPr>
        <p:txBody>
          <a:bodyPr anchor="t" rtlCol="false" tIns="0" lIns="0" bIns="0" rIns="0">
            <a:spAutoFit/>
          </a:bodyPr>
          <a:lstStyle/>
          <a:p>
            <a:pPr algn="just">
              <a:lnSpc>
                <a:spcPts val="3600"/>
              </a:lnSpc>
            </a:pPr>
            <a:r>
              <a:rPr lang="en-US" sz="3000">
                <a:solidFill>
                  <a:srgbClr val="06053F"/>
                </a:solidFill>
                <a:latin typeface="ABeeZee Bold"/>
                <a:ea typeface="ABeeZee Bold"/>
                <a:cs typeface="ABeeZee Bold"/>
                <a:sym typeface="ABeeZee Bold"/>
              </a:rPr>
              <a:t>Tax Organizing </a:t>
            </a:r>
            <a:r>
              <a:rPr lang="en-US" sz="3000">
                <a:solidFill>
                  <a:srgbClr val="06053F"/>
                </a:solidFill>
                <a:latin typeface="ABeeZee"/>
                <a:ea typeface="ABeeZee"/>
                <a:cs typeface="ABeeZee"/>
                <a:sym typeface="ABeeZee"/>
              </a:rPr>
              <a:t>adalah salah satu fungsi utama dalam manajemen perpajakan yang mencakup pengaturan dan pengorganisasian unsur-unsur perpajakan dalam perusahaan.</a:t>
            </a:r>
          </a:p>
          <a:p>
            <a:pPr algn="just">
              <a:lnSpc>
                <a:spcPts val="3600"/>
              </a:lnSpc>
            </a:pPr>
          </a:p>
          <a:p>
            <a:pPr algn="just">
              <a:lnSpc>
                <a:spcPts val="3600"/>
              </a:lnSpc>
            </a:pPr>
            <a:r>
              <a:rPr lang="en-US" sz="3000">
                <a:solidFill>
                  <a:srgbClr val="06053F"/>
                </a:solidFill>
                <a:latin typeface="ABeeZee Bold"/>
                <a:ea typeface="ABeeZee Bold"/>
                <a:cs typeface="ABeeZee Bold"/>
                <a:sym typeface="ABeeZee Bold"/>
              </a:rPr>
              <a:t>Peran Tax Organizing dalam Manajemen Pajak:</a:t>
            </a:r>
          </a:p>
          <a:p>
            <a:pPr algn="just" marL="647711" indent="-323856" lvl="1">
              <a:lnSpc>
                <a:spcPts val="3600"/>
              </a:lnSpc>
              <a:buAutoNum type="arabicPeriod" startAt="1"/>
            </a:pPr>
            <a:r>
              <a:rPr lang="en-US" sz="3000">
                <a:solidFill>
                  <a:srgbClr val="06053F"/>
                </a:solidFill>
                <a:latin typeface="ABeeZee"/>
                <a:ea typeface="ABeeZee"/>
                <a:cs typeface="ABeeZee"/>
                <a:sym typeface="ABeeZee"/>
              </a:rPr>
              <a:t>Koordinasi Antar Departemen</a:t>
            </a:r>
          </a:p>
          <a:p>
            <a:pPr algn="just" marL="647711" indent="-323856" lvl="1">
              <a:lnSpc>
                <a:spcPts val="3600"/>
              </a:lnSpc>
              <a:buAutoNum type="arabicPeriod" startAt="1"/>
            </a:pPr>
            <a:r>
              <a:rPr lang="en-US" sz="3000">
                <a:solidFill>
                  <a:srgbClr val="06053F"/>
                </a:solidFill>
                <a:latin typeface="ABeeZee"/>
                <a:ea typeface="ABeeZee"/>
                <a:cs typeface="ABeeZee"/>
                <a:sym typeface="ABeeZee"/>
              </a:rPr>
              <a:t>Pengaturan Dokumentasi </a:t>
            </a:r>
          </a:p>
          <a:p>
            <a:pPr algn="just" marL="647711" indent="-323856" lvl="1">
              <a:lnSpc>
                <a:spcPts val="3600"/>
              </a:lnSpc>
              <a:buAutoNum type="arabicPeriod" startAt="1"/>
            </a:pPr>
            <a:r>
              <a:rPr lang="en-US" sz="3000">
                <a:solidFill>
                  <a:srgbClr val="06053F"/>
                </a:solidFill>
                <a:latin typeface="ABeeZee"/>
                <a:ea typeface="ABeeZee"/>
                <a:cs typeface="ABeeZee"/>
                <a:sym typeface="ABeeZee"/>
              </a:rPr>
              <a:t>Optimalisasi Proses Pajak</a:t>
            </a:r>
          </a:p>
          <a:p>
            <a:pPr algn="just">
              <a:lnSpc>
                <a:spcPts val="3600"/>
              </a:lnSpc>
            </a:pPr>
          </a:p>
          <a:p>
            <a:pPr algn="just">
              <a:lnSpc>
                <a:spcPts val="3600"/>
              </a:lnSpc>
            </a:pPr>
            <a:r>
              <a:rPr lang="en-US" sz="3000">
                <a:solidFill>
                  <a:srgbClr val="06053F"/>
                </a:solidFill>
                <a:latin typeface="ABeeZee Bold"/>
                <a:ea typeface="ABeeZee Bold"/>
                <a:cs typeface="ABeeZee Bold"/>
                <a:sym typeface="ABeeZee Bold"/>
              </a:rPr>
              <a:t>Ruang Lingkup dan Cakupan dalam Perusahaan</a:t>
            </a:r>
          </a:p>
          <a:p>
            <a:pPr algn="just" marL="647711" indent="-323856" lvl="1">
              <a:lnSpc>
                <a:spcPts val="3600"/>
              </a:lnSpc>
              <a:buAutoNum type="arabicPeriod" startAt="1"/>
            </a:pPr>
            <a:r>
              <a:rPr lang="en-US" sz="3000">
                <a:solidFill>
                  <a:srgbClr val="06053F"/>
                </a:solidFill>
                <a:latin typeface="ABeeZee"/>
                <a:ea typeface="ABeeZee"/>
                <a:cs typeface="ABeeZee"/>
                <a:sym typeface="ABeeZee"/>
              </a:rPr>
              <a:t>Administrasi Pajak                      3. Penerapan Teknologi   </a:t>
            </a:r>
          </a:p>
          <a:p>
            <a:pPr algn="just" marL="647711" indent="-323856" lvl="1">
              <a:lnSpc>
                <a:spcPts val="3600"/>
              </a:lnSpc>
              <a:buAutoNum type="arabicPeriod" startAt="1"/>
            </a:pPr>
            <a:r>
              <a:rPr lang="en-US" sz="3000">
                <a:solidFill>
                  <a:srgbClr val="06053F"/>
                </a:solidFill>
                <a:latin typeface="ABeeZee"/>
                <a:ea typeface="ABeeZee"/>
                <a:cs typeface="ABeeZee"/>
                <a:sym typeface="ABeeZee"/>
              </a:rPr>
              <a:t>Manajamen Risiko Pajak             4. Kepatuhan Peraturan</a:t>
            </a:r>
          </a:p>
        </p:txBody>
      </p:sp>
      <p:grpSp>
        <p:nvGrpSpPr>
          <p:cNvPr name="Group 4" id="4"/>
          <p:cNvGrpSpPr/>
          <p:nvPr/>
        </p:nvGrpSpPr>
        <p:grpSpPr>
          <a:xfrm rot="0">
            <a:off x="-2741781" y="-4229157"/>
            <a:ext cx="6810594" cy="5257857"/>
            <a:chOff x="0" y="0"/>
            <a:chExt cx="812800" cy="627491"/>
          </a:xfrm>
        </p:grpSpPr>
        <p:sp>
          <p:nvSpPr>
            <p:cNvPr name="Freeform 5" id="5"/>
            <p:cNvSpPr/>
            <p:nvPr/>
          </p:nvSpPr>
          <p:spPr>
            <a:xfrm flipH="false" flipV="false" rot="0">
              <a:off x="0" y="0"/>
              <a:ext cx="812800" cy="627491"/>
            </a:xfrm>
            <a:custGeom>
              <a:avLst/>
              <a:gdLst/>
              <a:ahLst/>
              <a:cxnLst/>
              <a:rect r="r" b="b" t="t" l="l"/>
              <a:pathLst>
                <a:path h="627491" w="812800">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name="TextBox 6" id="6"/>
            <p:cNvSpPr txBox="true"/>
            <p:nvPr/>
          </p:nvSpPr>
          <p:spPr>
            <a:xfrm>
              <a:off x="114300" y="-38100"/>
              <a:ext cx="584200" cy="665591"/>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3854003" y="9136434"/>
            <a:ext cx="6810594" cy="5257857"/>
            <a:chOff x="0" y="0"/>
            <a:chExt cx="812800" cy="627491"/>
          </a:xfrm>
        </p:grpSpPr>
        <p:sp>
          <p:nvSpPr>
            <p:cNvPr name="Freeform 8" id="8"/>
            <p:cNvSpPr/>
            <p:nvPr/>
          </p:nvSpPr>
          <p:spPr>
            <a:xfrm flipH="false" flipV="false" rot="0">
              <a:off x="0" y="0"/>
              <a:ext cx="812800" cy="627491"/>
            </a:xfrm>
            <a:custGeom>
              <a:avLst/>
              <a:gdLst/>
              <a:ahLst/>
              <a:cxnLst/>
              <a:rect r="r" b="b" t="t" l="l"/>
              <a:pathLst>
                <a:path h="627491" w="812800">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name="TextBox 9" id="9"/>
            <p:cNvSpPr txBox="true"/>
            <p:nvPr/>
          </p:nvSpPr>
          <p:spPr>
            <a:xfrm>
              <a:off x="114300" y="-38100"/>
              <a:ext cx="584200" cy="665591"/>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852898" y="-3326878"/>
            <a:ext cx="5280478" cy="3845308"/>
            <a:chOff x="0" y="0"/>
            <a:chExt cx="812800" cy="591891"/>
          </a:xfrm>
        </p:grpSpPr>
        <p:sp>
          <p:nvSpPr>
            <p:cNvPr name="Freeform 11" id="11"/>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2" id="12"/>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4619061" y="9716927"/>
            <a:ext cx="5280478" cy="3845308"/>
            <a:chOff x="0" y="0"/>
            <a:chExt cx="812800" cy="591891"/>
          </a:xfrm>
        </p:grpSpPr>
        <p:sp>
          <p:nvSpPr>
            <p:cNvPr name="Freeform 14" id="14"/>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5" id="15"/>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sp>
        <p:nvSpPr>
          <p:cNvPr name="Freeform 16" id="16"/>
          <p:cNvSpPr/>
          <p:nvPr/>
        </p:nvSpPr>
        <p:spPr>
          <a:xfrm flipH="false" flipV="false" rot="0">
            <a:off x="14082603" y="5953129"/>
            <a:ext cx="1572819" cy="1487029"/>
          </a:xfrm>
          <a:custGeom>
            <a:avLst/>
            <a:gdLst/>
            <a:ahLst/>
            <a:cxnLst/>
            <a:rect r="r" b="b" t="t" l="l"/>
            <a:pathLst>
              <a:path h="1487029" w="1572819">
                <a:moveTo>
                  <a:pt x="0" y="0"/>
                </a:moveTo>
                <a:lnTo>
                  <a:pt x="1572820" y="0"/>
                </a:lnTo>
                <a:lnTo>
                  <a:pt x="1572820" y="1487029"/>
                </a:lnTo>
                <a:lnTo>
                  <a:pt x="0" y="14870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7" id="17"/>
          <p:cNvGrpSpPr/>
          <p:nvPr/>
        </p:nvGrpSpPr>
        <p:grpSpPr>
          <a:xfrm rot="0">
            <a:off x="13462955" y="-1922654"/>
            <a:ext cx="5280478" cy="3845308"/>
            <a:chOff x="0" y="0"/>
            <a:chExt cx="812800" cy="591891"/>
          </a:xfrm>
        </p:grpSpPr>
        <p:sp>
          <p:nvSpPr>
            <p:cNvPr name="Freeform 18" id="18"/>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9" id="19"/>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3854003" y="-1926861"/>
            <a:ext cx="5280478" cy="3317611"/>
            <a:chOff x="0" y="0"/>
            <a:chExt cx="812800" cy="510665"/>
          </a:xfrm>
        </p:grpSpPr>
        <p:sp>
          <p:nvSpPr>
            <p:cNvPr name="Freeform 21" id="21"/>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name="TextBox 22" id="22"/>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sp>
        <p:nvSpPr>
          <p:cNvPr name="Freeform 23" id="23"/>
          <p:cNvSpPr/>
          <p:nvPr/>
        </p:nvSpPr>
        <p:spPr>
          <a:xfrm flipH="false" flipV="false" rot="0">
            <a:off x="15407225" y="518430"/>
            <a:ext cx="2174034" cy="324129"/>
          </a:xfrm>
          <a:custGeom>
            <a:avLst/>
            <a:gdLst/>
            <a:ahLst/>
            <a:cxnLst/>
            <a:rect r="r" b="b" t="t" l="l"/>
            <a:pathLst>
              <a:path h="324129" w="2174034">
                <a:moveTo>
                  <a:pt x="0" y="0"/>
                </a:moveTo>
                <a:lnTo>
                  <a:pt x="2174034" y="0"/>
                </a:lnTo>
                <a:lnTo>
                  <a:pt x="2174034" y="324129"/>
                </a:lnTo>
                <a:lnTo>
                  <a:pt x="0" y="3241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4" id="24"/>
          <p:cNvGrpSpPr/>
          <p:nvPr/>
        </p:nvGrpSpPr>
        <p:grpSpPr>
          <a:xfrm rot="0">
            <a:off x="-405951" y="9906004"/>
            <a:ext cx="10925270" cy="1610908"/>
            <a:chOff x="0" y="0"/>
            <a:chExt cx="2877437" cy="424272"/>
          </a:xfrm>
        </p:grpSpPr>
        <p:sp>
          <p:nvSpPr>
            <p:cNvPr name="Freeform 25" id="25"/>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26" id="26"/>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5493050" y="9906004"/>
            <a:ext cx="10925270" cy="1610908"/>
            <a:chOff x="0" y="0"/>
            <a:chExt cx="2877437" cy="424272"/>
          </a:xfrm>
        </p:grpSpPr>
        <p:sp>
          <p:nvSpPr>
            <p:cNvPr name="Freeform 28" id="28"/>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29" id="29"/>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sp>
        <p:nvSpPr>
          <p:cNvPr name="Freeform 30" id="30"/>
          <p:cNvSpPr/>
          <p:nvPr/>
        </p:nvSpPr>
        <p:spPr>
          <a:xfrm flipH="false" flipV="false" rot="0">
            <a:off x="12486818" y="2652727"/>
            <a:ext cx="1952273" cy="291066"/>
          </a:xfrm>
          <a:custGeom>
            <a:avLst/>
            <a:gdLst/>
            <a:ahLst/>
            <a:cxnLst/>
            <a:rect r="r" b="b" t="t" l="l"/>
            <a:pathLst>
              <a:path h="291066" w="1952273">
                <a:moveTo>
                  <a:pt x="0" y="0"/>
                </a:moveTo>
                <a:lnTo>
                  <a:pt x="1952273" y="0"/>
                </a:lnTo>
                <a:lnTo>
                  <a:pt x="1952273" y="291066"/>
                </a:lnTo>
                <a:lnTo>
                  <a:pt x="0" y="2910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31" id="31"/>
          <p:cNvGrpSpPr/>
          <p:nvPr/>
        </p:nvGrpSpPr>
        <p:grpSpPr>
          <a:xfrm rot="0">
            <a:off x="-19050" y="9746250"/>
            <a:ext cx="18327522" cy="544768"/>
            <a:chOff x="0" y="0"/>
            <a:chExt cx="24436696" cy="726358"/>
          </a:xfrm>
        </p:grpSpPr>
        <p:grpSp>
          <p:nvGrpSpPr>
            <p:cNvPr name="Group 32" id="32"/>
            <p:cNvGrpSpPr/>
            <p:nvPr/>
          </p:nvGrpSpPr>
          <p:grpSpPr>
            <a:xfrm rot="0">
              <a:off x="17794787" y="0"/>
              <a:ext cx="6641909" cy="724589"/>
              <a:chOff x="0" y="0"/>
              <a:chExt cx="6641909" cy="724589"/>
            </a:xfrm>
          </p:grpSpPr>
          <p:sp>
            <p:nvSpPr>
              <p:cNvPr name="Freeform 33" id="33"/>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34" id="34"/>
            <p:cNvGrpSpPr/>
            <p:nvPr/>
          </p:nvGrpSpPr>
          <p:grpSpPr>
            <a:xfrm rot="0">
              <a:off x="0" y="1823"/>
              <a:ext cx="17769332" cy="724535"/>
              <a:chOff x="0" y="0"/>
              <a:chExt cx="17769332" cy="724535"/>
            </a:xfrm>
          </p:grpSpPr>
          <p:sp>
            <p:nvSpPr>
              <p:cNvPr name="Freeform 35" id="35"/>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36" id="36"/>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37" id="37"/>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Tree>
  </p:cSld>
  <p:clrMapOvr>
    <a:masterClrMapping/>
  </p:clrMapOvr>
  <p:transition spd="fast">
    <p:wipe dir="l"/>
  </p:transition>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085850"/>
            <a:ext cx="13230252" cy="2133602"/>
          </a:xfrm>
          <a:prstGeom prst="rect">
            <a:avLst/>
          </a:prstGeom>
        </p:spPr>
        <p:txBody>
          <a:bodyPr anchor="t" rtlCol="false" tIns="0" lIns="0" bIns="0" rIns="0">
            <a:spAutoFit/>
          </a:bodyPr>
          <a:lstStyle/>
          <a:p>
            <a:pPr algn="l">
              <a:lnSpc>
                <a:spcPts val="8250"/>
              </a:lnSpc>
            </a:pPr>
            <a:r>
              <a:rPr lang="en-US" sz="7500">
                <a:solidFill>
                  <a:srgbClr val="06053F"/>
                </a:solidFill>
                <a:latin typeface="Bernoru SemiCondensed"/>
                <a:ea typeface="Bernoru SemiCondensed"/>
                <a:cs typeface="Bernoru SemiCondensed"/>
                <a:sym typeface="Bernoru SemiCondensed"/>
              </a:rPr>
              <a:t>PENTINGNYA TAX ORGANIZING DALAM BISNIS MODERN</a:t>
            </a:r>
          </a:p>
        </p:txBody>
      </p:sp>
      <p:grpSp>
        <p:nvGrpSpPr>
          <p:cNvPr name="Group 3" id="3"/>
          <p:cNvGrpSpPr/>
          <p:nvPr/>
        </p:nvGrpSpPr>
        <p:grpSpPr>
          <a:xfrm rot="0">
            <a:off x="11029753" y="3817825"/>
            <a:ext cx="5307759" cy="1258173"/>
            <a:chOff x="0" y="0"/>
            <a:chExt cx="1397928" cy="331371"/>
          </a:xfrm>
        </p:grpSpPr>
        <p:sp>
          <p:nvSpPr>
            <p:cNvPr name="Freeform 4" id="4"/>
            <p:cNvSpPr/>
            <p:nvPr/>
          </p:nvSpPr>
          <p:spPr>
            <a:xfrm flipH="false" flipV="false" rot="0">
              <a:off x="0" y="0"/>
              <a:ext cx="1397928" cy="331371"/>
            </a:xfrm>
            <a:custGeom>
              <a:avLst/>
              <a:gdLst/>
              <a:ahLst/>
              <a:cxnLst/>
              <a:rect r="r" b="b" t="t" l="l"/>
              <a:pathLst>
                <a:path h="331371" w="1397928">
                  <a:moveTo>
                    <a:pt x="80223" y="0"/>
                  </a:moveTo>
                  <a:lnTo>
                    <a:pt x="1317705" y="0"/>
                  </a:lnTo>
                  <a:cubicBezTo>
                    <a:pt x="1362011" y="0"/>
                    <a:pt x="1397928" y="35917"/>
                    <a:pt x="1397928" y="80223"/>
                  </a:cubicBezTo>
                  <a:lnTo>
                    <a:pt x="1397928" y="251148"/>
                  </a:lnTo>
                  <a:cubicBezTo>
                    <a:pt x="1397928" y="295454"/>
                    <a:pt x="1362011" y="331371"/>
                    <a:pt x="1317705" y="331371"/>
                  </a:cubicBezTo>
                  <a:lnTo>
                    <a:pt x="80223" y="331371"/>
                  </a:lnTo>
                  <a:cubicBezTo>
                    <a:pt x="35917" y="331371"/>
                    <a:pt x="0" y="295454"/>
                    <a:pt x="0" y="251148"/>
                  </a:cubicBezTo>
                  <a:lnTo>
                    <a:pt x="0" y="80223"/>
                  </a:lnTo>
                  <a:cubicBezTo>
                    <a:pt x="0" y="35917"/>
                    <a:pt x="35917" y="0"/>
                    <a:pt x="80223" y="0"/>
                  </a:cubicBezTo>
                  <a:close/>
                </a:path>
              </a:pathLst>
            </a:custGeom>
            <a:solidFill>
              <a:srgbClr val="F3630F"/>
            </a:solidFill>
          </p:spPr>
        </p:sp>
        <p:sp>
          <p:nvSpPr>
            <p:cNvPr name="TextBox 5" id="5"/>
            <p:cNvSpPr txBox="true"/>
            <p:nvPr/>
          </p:nvSpPr>
          <p:spPr>
            <a:xfrm>
              <a:off x="0" y="-38100"/>
              <a:ext cx="1397928" cy="369471"/>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405951" y="9778023"/>
            <a:ext cx="10925270" cy="1610908"/>
            <a:chOff x="0" y="0"/>
            <a:chExt cx="2877437" cy="424272"/>
          </a:xfrm>
        </p:grpSpPr>
        <p:sp>
          <p:nvSpPr>
            <p:cNvPr name="Freeform 7" id="7"/>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8" id="8"/>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5493050" y="9778023"/>
            <a:ext cx="10925270" cy="1610908"/>
            <a:chOff x="0" y="0"/>
            <a:chExt cx="2877437" cy="424272"/>
          </a:xfrm>
        </p:grpSpPr>
        <p:sp>
          <p:nvSpPr>
            <p:cNvPr name="Freeform 10" id="10"/>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11" id="11"/>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5168696" y="8685678"/>
            <a:ext cx="6810594" cy="4278950"/>
            <a:chOff x="0" y="0"/>
            <a:chExt cx="812800" cy="510665"/>
          </a:xfrm>
        </p:grpSpPr>
        <p:sp>
          <p:nvSpPr>
            <p:cNvPr name="Freeform 13" id="13"/>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06053F"/>
            </a:solidFill>
          </p:spPr>
        </p:sp>
        <p:sp>
          <p:nvSpPr>
            <p:cNvPr name="TextBox 14" id="14"/>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2273268" y="9579820"/>
            <a:ext cx="5280478" cy="3845308"/>
            <a:chOff x="0" y="0"/>
            <a:chExt cx="812800" cy="591891"/>
          </a:xfrm>
        </p:grpSpPr>
        <p:sp>
          <p:nvSpPr>
            <p:cNvPr name="Freeform 16" id="16"/>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7" id="17"/>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sp>
        <p:nvSpPr>
          <p:cNvPr name="Freeform 18" id="18"/>
          <p:cNvSpPr/>
          <p:nvPr/>
        </p:nvSpPr>
        <p:spPr>
          <a:xfrm flipH="false" flipV="false" rot="0">
            <a:off x="14400163" y="1208239"/>
            <a:ext cx="1937348" cy="1831674"/>
          </a:xfrm>
          <a:custGeom>
            <a:avLst/>
            <a:gdLst/>
            <a:ahLst/>
            <a:cxnLst/>
            <a:rect r="r" b="b" t="t" l="l"/>
            <a:pathLst>
              <a:path h="1831674" w="1937348">
                <a:moveTo>
                  <a:pt x="0" y="0"/>
                </a:moveTo>
                <a:lnTo>
                  <a:pt x="1937348" y="0"/>
                </a:lnTo>
                <a:lnTo>
                  <a:pt x="1937348" y="1831674"/>
                </a:lnTo>
                <a:lnTo>
                  <a:pt x="0" y="18316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9" id="19"/>
          <p:cNvGrpSpPr/>
          <p:nvPr/>
        </p:nvGrpSpPr>
        <p:grpSpPr>
          <a:xfrm rot="0">
            <a:off x="-19050" y="9746250"/>
            <a:ext cx="18327522" cy="544768"/>
            <a:chOff x="0" y="0"/>
            <a:chExt cx="24436696" cy="726358"/>
          </a:xfrm>
        </p:grpSpPr>
        <p:grpSp>
          <p:nvGrpSpPr>
            <p:cNvPr name="Group 20" id="20"/>
            <p:cNvGrpSpPr/>
            <p:nvPr/>
          </p:nvGrpSpPr>
          <p:grpSpPr>
            <a:xfrm rot="0">
              <a:off x="17794787" y="0"/>
              <a:ext cx="6641909" cy="724589"/>
              <a:chOff x="0" y="0"/>
              <a:chExt cx="6641909" cy="724589"/>
            </a:xfrm>
          </p:grpSpPr>
          <p:sp>
            <p:nvSpPr>
              <p:cNvPr name="Freeform 21" id="21"/>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22" id="22"/>
            <p:cNvGrpSpPr/>
            <p:nvPr/>
          </p:nvGrpSpPr>
          <p:grpSpPr>
            <a:xfrm rot="0">
              <a:off x="0" y="1823"/>
              <a:ext cx="17769332" cy="724535"/>
              <a:chOff x="0" y="0"/>
              <a:chExt cx="17769332" cy="724535"/>
            </a:xfrm>
          </p:grpSpPr>
          <p:sp>
            <p:nvSpPr>
              <p:cNvPr name="Freeform 23" id="23"/>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24" id="24"/>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25" id="25"/>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grpSp>
        <p:nvGrpSpPr>
          <p:cNvPr name="Group 26" id="26"/>
          <p:cNvGrpSpPr/>
          <p:nvPr/>
        </p:nvGrpSpPr>
        <p:grpSpPr>
          <a:xfrm rot="0">
            <a:off x="1048241" y="7559212"/>
            <a:ext cx="1110151" cy="954036"/>
            <a:chOff x="0" y="0"/>
            <a:chExt cx="812800" cy="698500"/>
          </a:xfrm>
        </p:grpSpPr>
        <p:sp>
          <p:nvSpPr>
            <p:cNvPr name="Freeform 27" id="27"/>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6053F"/>
            </a:solidFill>
            <a:ln cap="sq">
              <a:noFill/>
              <a:prstDash val="solid"/>
              <a:miter/>
            </a:ln>
          </p:spPr>
        </p:sp>
        <p:sp>
          <p:nvSpPr>
            <p:cNvPr name="TextBox 28" id="28"/>
            <p:cNvSpPr txBox="true"/>
            <p:nvPr/>
          </p:nvSpPr>
          <p:spPr>
            <a:xfrm>
              <a:off x="114300" y="-38100"/>
              <a:ext cx="584200" cy="7366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29" id="29"/>
          <p:cNvSpPr txBox="true"/>
          <p:nvPr/>
        </p:nvSpPr>
        <p:spPr>
          <a:xfrm rot="0">
            <a:off x="1406761" y="7722348"/>
            <a:ext cx="393110" cy="641074"/>
          </a:xfrm>
          <a:prstGeom prst="rect">
            <a:avLst/>
          </a:prstGeom>
        </p:spPr>
        <p:txBody>
          <a:bodyPr anchor="t" rtlCol="false" tIns="0" lIns="0" bIns="0" rIns="0">
            <a:spAutoFit/>
          </a:bodyPr>
          <a:lstStyle/>
          <a:p>
            <a:pPr algn="ctr" marL="0" indent="0" lvl="0">
              <a:lnSpc>
                <a:spcPts val="4848"/>
              </a:lnSpc>
              <a:spcBef>
                <a:spcPct val="0"/>
              </a:spcBef>
            </a:pPr>
            <a:r>
              <a:rPr lang="en-US" b="true" sz="4408" strike="noStrike" u="none">
                <a:solidFill>
                  <a:srgbClr val="FFFFFF"/>
                </a:solidFill>
                <a:latin typeface="Bernoru SemiCondensed"/>
                <a:ea typeface="Bernoru SemiCondensed"/>
                <a:cs typeface="Bernoru SemiCondensed"/>
                <a:sym typeface="Bernoru SemiCondensed"/>
              </a:rPr>
              <a:t>2</a:t>
            </a:r>
          </a:p>
        </p:txBody>
      </p:sp>
      <p:grpSp>
        <p:nvGrpSpPr>
          <p:cNvPr name="Group 30" id="30"/>
          <p:cNvGrpSpPr/>
          <p:nvPr/>
        </p:nvGrpSpPr>
        <p:grpSpPr>
          <a:xfrm rot="0">
            <a:off x="1048241" y="6070466"/>
            <a:ext cx="1110151" cy="954036"/>
            <a:chOff x="0" y="0"/>
            <a:chExt cx="812800" cy="698500"/>
          </a:xfrm>
        </p:grpSpPr>
        <p:sp>
          <p:nvSpPr>
            <p:cNvPr name="Freeform 31" id="31"/>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3630F"/>
            </a:solidFill>
          </p:spPr>
        </p:sp>
        <p:sp>
          <p:nvSpPr>
            <p:cNvPr name="TextBox 32" id="32"/>
            <p:cNvSpPr txBox="true"/>
            <p:nvPr/>
          </p:nvSpPr>
          <p:spPr>
            <a:xfrm>
              <a:off x="114300" y="-38100"/>
              <a:ext cx="584200" cy="736600"/>
            </a:xfrm>
            <a:prstGeom prst="rect">
              <a:avLst/>
            </a:prstGeom>
          </p:spPr>
          <p:txBody>
            <a:bodyPr anchor="ctr" rtlCol="false" tIns="50800" lIns="50800" bIns="50800" rIns="50800"/>
            <a:lstStyle/>
            <a:p>
              <a:pPr algn="ctr">
                <a:lnSpc>
                  <a:spcPts val="2659"/>
                </a:lnSpc>
              </a:pPr>
            </a:p>
          </p:txBody>
        </p:sp>
      </p:grpSp>
      <p:sp>
        <p:nvSpPr>
          <p:cNvPr name="TextBox 33" id="33"/>
          <p:cNvSpPr txBox="true"/>
          <p:nvPr/>
        </p:nvSpPr>
        <p:spPr>
          <a:xfrm rot="0">
            <a:off x="1406761" y="6241235"/>
            <a:ext cx="393110" cy="641074"/>
          </a:xfrm>
          <a:prstGeom prst="rect">
            <a:avLst/>
          </a:prstGeom>
        </p:spPr>
        <p:txBody>
          <a:bodyPr anchor="t" rtlCol="false" tIns="0" lIns="0" bIns="0" rIns="0">
            <a:spAutoFit/>
          </a:bodyPr>
          <a:lstStyle/>
          <a:p>
            <a:pPr algn="ctr">
              <a:lnSpc>
                <a:spcPts val="4848"/>
              </a:lnSpc>
            </a:pPr>
            <a:r>
              <a:rPr lang="en-US" sz="4408">
                <a:solidFill>
                  <a:srgbClr val="06053F"/>
                </a:solidFill>
                <a:latin typeface="Bernoru SemiCondensed"/>
                <a:ea typeface="Bernoru SemiCondensed"/>
                <a:cs typeface="Bernoru SemiCondensed"/>
                <a:sym typeface="Bernoru SemiCondensed"/>
              </a:rPr>
              <a:t>1</a:t>
            </a:r>
          </a:p>
        </p:txBody>
      </p:sp>
      <p:sp>
        <p:nvSpPr>
          <p:cNvPr name="TextBox 34" id="34"/>
          <p:cNvSpPr txBox="true"/>
          <p:nvPr/>
        </p:nvSpPr>
        <p:spPr>
          <a:xfrm rot="0">
            <a:off x="2419700" y="6328410"/>
            <a:ext cx="5309300" cy="428625"/>
          </a:xfrm>
          <a:prstGeom prst="rect">
            <a:avLst/>
          </a:prstGeom>
        </p:spPr>
        <p:txBody>
          <a:bodyPr anchor="t" rtlCol="false" tIns="0" lIns="0" bIns="0" rIns="0">
            <a:spAutoFit/>
          </a:bodyPr>
          <a:lstStyle/>
          <a:p>
            <a:pPr algn="l">
              <a:lnSpc>
                <a:spcPts val="3359"/>
              </a:lnSpc>
            </a:pPr>
            <a:r>
              <a:rPr lang="en-US" sz="2799">
                <a:solidFill>
                  <a:srgbClr val="1F3864"/>
                </a:solidFill>
                <a:latin typeface="ABeeZee Bold"/>
                <a:ea typeface="ABeeZee Bold"/>
                <a:cs typeface="ABeeZee Bold"/>
                <a:sym typeface="ABeeZee Bold"/>
              </a:rPr>
              <a:t>Meminimalkan Beban Pajak</a:t>
            </a:r>
          </a:p>
        </p:txBody>
      </p:sp>
      <p:sp>
        <p:nvSpPr>
          <p:cNvPr name="TextBox 35" id="35"/>
          <p:cNvSpPr txBox="true"/>
          <p:nvPr/>
        </p:nvSpPr>
        <p:spPr>
          <a:xfrm rot="0">
            <a:off x="2419700" y="7817156"/>
            <a:ext cx="5309300" cy="847725"/>
          </a:xfrm>
          <a:prstGeom prst="rect">
            <a:avLst/>
          </a:prstGeom>
        </p:spPr>
        <p:txBody>
          <a:bodyPr anchor="t" rtlCol="false" tIns="0" lIns="0" bIns="0" rIns="0">
            <a:spAutoFit/>
          </a:bodyPr>
          <a:lstStyle/>
          <a:p>
            <a:pPr algn="l">
              <a:lnSpc>
                <a:spcPts val="3359"/>
              </a:lnSpc>
            </a:pPr>
            <a:r>
              <a:rPr lang="en-US" sz="2799">
                <a:solidFill>
                  <a:srgbClr val="1F3864"/>
                </a:solidFill>
                <a:latin typeface="ABeeZee Bold"/>
                <a:ea typeface="ABeeZee Bold"/>
                <a:cs typeface="ABeeZee Bold"/>
                <a:sym typeface="ABeeZee Bold"/>
              </a:rPr>
              <a:t>Penghematan Waktu dan Sumber Daya</a:t>
            </a:r>
          </a:p>
        </p:txBody>
      </p:sp>
      <p:sp>
        <p:nvSpPr>
          <p:cNvPr name="TextBox 36" id="36"/>
          <p:cNvSpPr txBox="true"/>
          <p:nvPr/>
        </p:nvSpPr>
        <p:spPr>
          <a:xfrm rot="0">
            <a:off x="11162897" y="4099318"/>
            <a:ext cx="5060395" cy="752475"/>
          </a:xfrm>
          <a:prstGeom prst="rect">
            <a:avLst/>
          </a:prstGeom>
        </p:spPr>
        <p:txBody>
          <a:bodyPr anchor="t" rtlCol="false" tIns="0" lIns="0" bIns="0" rIns="0">
            <a:spAutoFit/>
          </a:bodyPr>
          <a:lstStyle/>
          <a:p>
            <a:pPr algn="ctr">
              <a:lnSpc>
                <a:spcPts val="2977"/>
              </a:lnSpc>
            </a:pPr>
            <a:r>
              <a:rPr lang="en-US" sz="2480">
                <a:solidFill>
                  <a:srgbClr val="06053F"/>
                </a:solidFill>
                <a:latin typeface="ABeeZee Bold"/>
                <a:ea typeface="ABeeZee Bold"/>
                <a:cs typeface="ABeeZee Bold"/>
                <a:sym typeface="ABeeZee Bold"/>
              </a:rPr>
              <a:t>Hubungan antara Tax Organizing dan Kepatuhan Pajak</a:t>
            </a:r>
          </a:p>
        </p:txBody>
      </p:sp>
      <p:grpSp>
        <p:nvGrpSpPr>
          <p:cNvPr name="Group 37" id="37"/>
          <p:cNvGrpSpPr/>
          <p:nvPr/>
        </p:nvGrpSpPr>
        <p:grpSpPr>
          <a:xfrm rot="0">
            <a:off x="10034023" y="7601318"/>
            <a:ext cx="1110151" cy="954036"/>
            <a:chOff x="0" y="0"/>
            <a:chExt cx="812800" cy="698500"/>
          </a:xfrm>
        </p:grpSpPr>
        <p:sp>
          <p:nvSpPr>
            <p:cNvPr name="Freeform 38" id="3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3630F"/>
            </a:solidFill>
          </p:spPr>
        </p:sp>
        <p:sp>
          <p:nvSpPr>
            <p:cNvPr name="TextBox 39" id="39"/>
            <p:cNvSpPr txBox="true"/>
            <p:nvPr/>
          </p:nvSpPr>
          <p:spPr>
            <a:xfrm>
              <a:off x="114300" y="-38100"/>
              <a:ext cx="584200" cy="736600"/>
            </a:xfrm>
            <a:prstGeom prst="rect">
              <a:avLst/>
            </a:prstGeom>
          </p:spPr>
          <p:txBody>
            <a:bodyPr anchor="ctr" rtlCol="false" tIns="50800" lIns="50800" bIns="50800" rIns="50800"/>
            <a:lstStyle/>
            <a:p>
              <a:pPr algn="ctr">
                <a:lnSpc>
                  <a:spcPts val="2659"/>
                </a:lnSpc>
              </a:pPr>
            </a:p>
          </p:txBody>
        </p:sp>
      </p:grpSp>
      <p:sp>
        <p:nvSpPr>
          <p:cNvPr name="TextBox 40" id="40"/>
          <p:cNvSpPr txBox="true"/>
          <p:nvPr/>
        </p:nvSpPr>
        <p:spPr>
          <a:xfrm rot="0">
            <a:off x="10392544" y="7772087"/>
            <a:ext cx="393110" cy="641074"/>
          </a:xfrm>
          <a:prstGeom prst="rect">
            <a:avLst/>
          </a:prstGeom>
        </p:spPr>
        <p:txBody>
          <a:bodyPr anchor="t" rtlCol="false" tIns="0" lIns="0" bIns="0" rIns="0">
            <a:spAutoFit/>
          </a:bodyPr>
          <a:lstStyle/>
          <a:p>
            <a:pPr algn="ctr">
              <a:lnSpc>
                <a:spcPts val="4848"/>
              </a:lnSpc>
            </a:pPr>
            <a:r>
              <a:rPr lang="en-US" sz="4408">
                <a:solidFill>
                  <a:srgbClr val="06053F"/>
                </a:solidFill>
                <a:latin typeface="Bernoru SemiCondensed"/>
                <a:ea typeface="Bernoru SemiCondensed"/>
                <a:cs typeface="Bernoru SemiCondensed"/>
                <a:sym typeface="Bernoru SemiCondensed"/>
              </a:rPr>
              <a:t>2</a:t>
            </a:r>
          </a:p>
        </p:txBody>
      </p:sp>
      <p:grpSp>
        <p:nvGrpSpPr>
          <p:cNvPr name="Group 41" id="41"/>
          <p:cNvGrpSpPr/>
          <p:nvPr/>
        </p:nvGrpSpPr>
        <p:grpSpPr>
          <a:xfrm rot="0">
            <a:off x="10034023" y="6168954"/>
            <a:ext cx="1110151" cy="954036"/>
            <a:chOff x="0" y="0"/>
            <a:chExt cx="812800" cy="698500"/>
          </a:xfrm>
        </p:grpSpPr>
        <p:sp>
          <p:nvSpPr>
            <p:cNvPr name="Freeform 42" id="42"/>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6053F"/>
            </a:solidFill>
            <a:ln cap="sq">
              <a:noFill/>
              <a:prstDash val="solid"/>
              <a:miter/>
            </a:ln>
          </p:spPr>
        </p:sp>
        <p:sp>
          <p:nvSpPr>
            <p:cNvPr name="TextBox 43" id="43"/>
            <p:cNvSpPr txBox="true"/>
            <p:nvPr/>
          </p:nvSpPr>
          <p:spPr>
            <a:xfrm>
              <a:off x="114300" y="-38100"/>
              <a:ext cx="584200" cy="7366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44" id="44"/>
          <p:cNvSpPr txBox="true"/>
          <p:nvPr/>
        </p:nvSpPr>
        <p:spPr>
          <a:xfrm rot="0">
            <a:off x="10392544" y="6332090"/>
            <a:ext cx="393110" cy="641074"/>
          </a:xfrm>
          <a:prstGeom prst="rect">
            <a:avLst/>
          </a:prstGeom>
        </p:spPr>
        <p:txBody>
          <a:bodyPr anchor="t" rtlCol="false" tIns="0" lIns="0" bIns="0" rIns="0">
            <a:spAutoFit/>
          </a:bodyPr>
          <a:lstStyle/>
          <a:p>
            <a:pPr algn="ctr" marL="0" indent="0" lvl="0">
              <a:lnSpc>
                <a:spcPts val="4848"/>
              </a:lnSpc>
              <a:spcBef>
                <a:spcPct val="0"/>
              </a:spcBef>
            </a:pPr>
            <a:r>
              <a:rPr lang="en-US" sz="4408">
                <a:solidFill>
                  <a:srgbClr val="FFFFFF"/>
                </a:solidFill>
                <a:latin typeface="Bernoru SemiCondensed"/>
                <a:ea typeface="Bernoru SemiCondensed"/>
                <a:cs typeface="Bernoru SemiCondensed"/>
                <a:sym typeface="Bernoru SemiCondensed"/>
              </a:rPr>
              <a:t>1</a:t>
            </a:r>
          </a:p>
        </p:txBody>
      </p:sp>
      <p:sp>
        <p:nvSpPr>
          <p:cNvPr name="TextBox 45" id="45"/>
          <p:cNvSpPr txBox="true"/>
          <p:nvPr/>
        </p:nvSpPr>
        <p:spPr>
          <a:xfrm rot="0">
            <a:off x="11401350" y="6452627"/>
            <a:ext cx="5309300" cy="428625"/>
          </a:xfrm>
          <a:prstGeom prst="rect">
            <a:avLst/>
          </a:prstGeom>
        </p:spPr>
        <p:txBody>
          <a:bodyPr anchor="t" rtlCol="false" tIns="0" lIns="0" bIns="0" rIns="0">
            <a:spAutoFit/>
          </a:bodyPr>
          <a:lstStyle/>
          <a:p>
            <a:pPr algn="l">
              <a:lnSpc>
                <a:spcPts val="3359"/>
              </a:lnSpc>
            </a:pPr>
            <a:r>
              <a:rPr lang="en-US" sz="2799">
                <a:solidFill>
                  <a:srgbClr val="1F3864"/>
                </a:solidFill>
                <a:latin typeface="ABeeZee Bold"/>
                <a:ea typeface="ABeeZee Bold"/>
                <a:cs typeface="ABeeZee Bold"/>
                <a:sym typeface="ABeeZee Bold"/>
              </a:rPr>
              <a:t>Struktur dan Proses yang Jelas</a:t>
            </a:r>
          </a:p>
        </p:txBody>
      </p:sp>
      <p:sp>
        <p:nvSpPr>
          <p:cNvPr name="TextBox 46" id="46"/>
          <p:cNvSpPr txBox="true"/>
          <p:nvPr/>
        </p:nvSpPr>
        <p:spPr>
          <a:xfrm rot="0">
            <a:off x="11401350" y="7837953"/>
            <a:ext cx="5309300" cy="847725"/>
          </a:xfrm>
          <a:prstGeom prst="rect">
            <a:avLst/>
          </a:prstGeom>
        </p:spPr>
        <p:txBody>
          <a:bodyPr anchor="t" rtlCol="false" tIns="0" lIns="0" bIns="0" rIns="0">
            <a:spAutoFit/>
          </a:bodyPr>
          <a:lstStyle/>
          <a:p>
            <a:pPr algn="l">
              <a:lnSpc>
                <a:spcPts val="3359"/>
              </a:lnSpc>
            </a:pPr>
            <a:r>
              <a:rPr lang="en-US" sz="2799">
                <a:solidFill>
                  <a:srgbClr val="1F3864"/>
                </a:solidFill>
                <a:latin typeface="ABeeZee Bold"/>
                <a:ea typeface="ABeeZee Bold"/>
                <a:cs typeface="ABeeZee Bold"/>
                <a:sym typeface="ABeeZee Bold"/>
              </a:rPr>
              <a:t>Pengendalian dan Monitoring yang Baik</a:t>
            </a:r>
          </a:p>
        </p:txBody>
      </p:sp>
      <p:sp>
        <p:nvSpPr>
          <p:cNvPr name="TextBox 47" id="47"/>
          <p:cNvSpPr txBox="true"/>
          <p:nvPr/>
        </p:nvSpPr>
        <p:spPr>
          <a:xfrm rot="0">
            <a:off x="1028700" y="5241791"/>
            <a:ext cx="8504998" cy="685800"/>
          </a:xfrm>
          <a:prstGeom prst="rect">
            <a:avLst/>
          </a:prstGeom>
        </p:spPr>
        <p:txBody>
          <a:bodyPr anchor="t" rtlCol="false" tIns="0" lIns="0" bIns="0" rIns="0">
            <a:spAutoFit/>
          </a:bodyPr>
          <a:lstStyle/>
          <a:p>
            <a:pPr algn="l">
              <a:lnSpc>
                <a:spcPts val="2760"/>
              </a:lnSpc>
            </a:pPr>
            <a:r>
              <a:rPr lang="en-US" sz="2300">
                <a:solidFill>
                  <a:srgbClr val="06053F"/>
                </a:solidFill>
                <a:latin typeface="ABeeZee"/>
                <a:ea typeface="ABeeZee"/>
                <a:cs typeface="ABeeZee"/>
                <a:sym typeface="ABeeZee"/>
              </a:rPr>
              <a:t>Pengelolaan pajak yang baik melalui Tax Organizing dapat meningkatkan efisiensi bisnis, dengan cara:</a:t>
            </a:r>
          </a:p>
        </p:txBody>
      </p:sp>
      <p:sp>
        <p:nvSpPr>
          <p:cNvPr name="TextBox 48" id="48"/>
          <p:cNvSpPr txBox="true"/>
          <p:nvPr/>
        </p:nvSpPr>
        <p:spPr>
          <a:xfrm rot="0">
            <a:off x="10034023" y="5240828"/>
            <a:ext cx="7615157" cy="685800"/>
          </a:xfrm>
          <a:prstGeom prst="rect">
            <a:avLst/>
          </a:prstGeom>
        </p:spPr>
        <p:txBody>
          <a:bodyPr anchor="t" rtlCol="false" tIns="0" lIns="0" bIns="0" rIns="0">
            <a:spAutoFit/>
          </a:bodyPr>
          <a:lstStyle/>
          <a:p>
            <a:pPr algn="l">
              <a:lnSpc>
                <a:spcPts val="2760"/>
              </a:lnSpc>
            </a:pPr>
            <a:r>
              <a:rPr lang="en-US" sz="2300">
                <a:solidFill>
                  <a:srgbClr val="06053F"/>
                </a:solidFill>
                <a:latin typeface="ABeeZee"/>
                <a:ea typeface="ABeeZee"/>
                <a:cs typeface="ABeeZee"/>
                <a:sym typeface="ABeeZee"/>
              </a:rPr>
              <a:t>Tax Organizing berkontribusi secara langsung terhadap tingkat kepatuhan pajak perusahan melalui: </a:t>
            </a:r>
          </a:p>
        </p:txBody>
      </p:sp>
      <p:grpSp>
        <p:nvGrpSpPr>
          <p:cNvPr name="Group 49" id="49"/>
          <p:cNvGrpSpPr/>
          <p:nvPr/>
        </p:nvGrpSpPr>
        <p:grpSpPr>
          <a:xfrm rot="0">
            <a:off x="1734741" y="3817825"/>
            <a:ext cx="5307759" cy="1258173"/>
            <a:chOff x="0" y="0"/>
            <a:chExt cx="1397928" cy="331371"/>
          </a:xfrm>
        </p:grpSpPr>
        <p:sp>
          <p:nvSpPr>
            <p:cNvPr name="Freeform 50" id="50"/>
            <p:cNvSpPr/>
            <p:nvPr/>
          </p:nvSpPr>
          <p:spPr>
            <a:xfrm flipH="false" flipV="false" rot="0">
              <a:off x="0" y="0"/>
              <a:ext cx="1397928" cy="331371"/>
            </a:xfrm>
            <a:custGeom>
              <a:avLst/>
              <a:gdLst/>
              <a:ahLst/>
              <a:cxnLst/>
              <a:rect r="r" b="b" t="t" l="l"/>
              <a:pathLst>
                <a:path h="331371" w="1397928">
                  <a:moveTo>
                    <a:pt x="80223" y="0"/>
                  </a:moveTo>
                  <a:lnTo>
                    <a:pt x="1317705" y="0"/>
                  </a:lnTo>
                  <a:cubicBezTo>
                    <a:pt x="1362011" y="0"/>
                    <a:pt x="1397928" y="35917"/>
                    <a:pt x="1397928" y="80223"/>
                  </a:cubicBezTo>
                  <a:lnTo>
                    <a:pt x="1397928" y="251148"/>
                  </a:lnTo>
                  <a:cubicBezTo>
                    <a:pt x="1397928" y="295454"/>
                    <a:pt x="1362011" y="331371"/>
                    <a:pt x="1317705" y="331371"/>
                  </a:cubicBezTo>
                  <a:lnTo>
                    <a:pt x="80223" y="331371"/>
                  </a:lnTo>
                  <a:cubicBezTo>
                    <a:pt x="35917" y="331371"/>
                    <a:pt x="0" y="295454"/>
                    <a:pt x="0" y="251148"/>
                  </a:cubicBezTo>
                  <a:lnTo>
                    <a:pt x="0" y="80223"/>
                  </a:lnTo>
                  <a:cubicBezTo>
                    <a:pt x="0" y="35917"/>
                    <a:pt x="35917" y="0"/>
                    <a:pt x="80223" y="0"/>
                  </a:cubicBezTo>
                  <a:close/>
                </a:path>
              </a:pathLst>
            </a:custGeom>
            <a:solidFill>
              <a:srgbClr val="06053F"/>
            </a:solidFill>
          </p:spPr>
        </p:sp>
        <p:sp>
          <p:nvSpPr>
            <p:cNvPr name="TextBox 51" id="51"/>
            <p:cNvSpPr txBox="true"/>
            <p:nvPr/>
          </p:nvSpPr>
          <p:spPr>
            <a:xfrm>
              <a:off x="0" y="-38100"/>
              <a:ext cx="1397928" cy="369471"/>
            </a:xfrm>
            <a:prstGeom prst="rect">
              <a:avLst/>
            </a:prstGeom>
          </p:spPr>
          <p:txBody>
            <a:bodyPr anchor="ctr" rtlCol="false" tIns="50800" lIns="50800" bIns="50800" rIns="50800"/>
            <a:lstStyle/>
            <a:p>
              <a:pPr algn="ctr">
                <a:lnSpc>
                  <a:spcPts val="2659"/>
                </a:lnSpc>
              </a:pPr>
            </a:p>
          </p:txBody>
        </p:sp>
      </p:grpSp>
      <p:sp>
        <p:nvSpPr>
          <p:cNvPr name="TextBox 52" id="52"/>
          <p:cNvSpPr txBox="true"/>
          <p:nvPr/>
        </p:nvSpPr>
        <p:spPr>
          <a:xfrm rot="0">
            <a:off x="2077166" y="4056387"/>
            <a:ext cx="4622908" cy="771525"/>
          </a:xfrm>
          <a:prstGeom prst="rect">
            <a:avLst/>
          </a:prstGeom>
        </p:spPr>
        <p:txBody>
          <a:bodyPr anchor="t" rtlCol="false" tIns="0" lIns="0" bIns="0" rIns="0">
            <a:spAutoFit/>
          </a:bodyPr>
          <a:lstStyle/>
          <a:p>
            <a:pPr algn="ctr">
              <a:lnSpc>
                <a:spcPts val="3071"/>
              </a:lnSpc>
            </a:pPr>
            <a:r>
              <a:rPr lang="en-US" sz="2559">
                <a:solidFill>
                  <a:srgbClr val="FFFFFF"/>
                </a:solidFill>
                <a:latin typeface="ABeeZee Bold"/>
                <a:ea typeface="ABeeZee Bold"/>
                <a:cs typeface="ABeeZee Bold"/>
                <a:sym typeface="ABeeZee Bold"/>
              </a:rPr>
              <a:t>Dampak Pengelolaan Pajak terhadap Efisiensi Bisnis</a:t>
            </a:r>
          </a:p>
        </p:txBody>
      </p:sp>
    </p:spTree>
  </p:cSld>
  <p:clrMapOvr>
    <a:masterClrMapping/>
  </p:clrMapOvr>
  <p:transition spd="fast">
    <p:wipe dir="l"/>
  </p:transition>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05951" y="9778023"/>
            <a:ext cx="10925270" cy="1610908"/>
            <a:chOff x="0" y="0"/>
            <a:chExt cx="2877437" cy="424272"/>
          </a:xfrm>
        </p:grpSpPr>
        <p:sp>
          <p:nvSpPr>
            <p:cNvPr name="Freeform 3" id="3"/>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4" id="4"/>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5493050" y="9778023"/>
            <a:ext cx="10925270" cy="1610908"/>
            <a:chOff x="0" y="0"/>
            <a:chExt cx="2877437" cy="424272"/>
          </a:xfrm>
        </p:grpSpPr>
        <p:sp>
          <p:nvSpPr>
            <p:cNvPr name="Freeform 6" id="6"/>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7" id="7"/>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5168696" y="8685678"/>
            <a:ext cx="6810594" cy="4278950"/>
            <a:chOff x="0" y="0"/>
            <a:chExt cx="812800" cy="510665"/>
          </a:xfrm>
        </p:grpSpPr>
        <p:sp>
          <p:nvSpPr>
            <p:cNvPr name="Freeform 9" id="9"/>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06053F"/>
            </a:solidFill>
          </p:spPr>
        </p:sp>
        <p:sp>
          <p:nvSpPr>
            <p:cNvPr name="TextBox 10" id="10"/>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2273268" y="9579820"/>
            <a:ext cx="5280478" cy="3845308"/>
            <a:chOff x="0" y="0"/>
            <a:chExt cx="812800" cy="591891"/>
          </a:xfrm>
        </p:grpSpPr>
        <p:sp>
          <p:nvSpPr>
            <p:cNvPr name="Freeform 12" id="12"/>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3" id="13"/>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14400163" y="1208239"/>
            <a:ext cx="1937348" cy="1831674"/>
          </a:xfrm>
          <a:custGeom>
            <a:avLst/>
            <a:gdLst/>
            <a:ahLst/>
            <a:cxnLst/>
            <a:rect r="r" b="b" t="t" l="l"/>
            <a:pathLst>
              <a:path h="1831674" w="1937348">
                <a:moveTo>
                  <a:pt x="0" y="0"/>
                </a:moveTo>
                <a:lnTo>
                  <a:pt x="1937348" y="0"/>
                </a:lnTo>
                <a:lnTo>
                  <a:pt x="1937348" y="1831674"/>
                </a:lnTo>
                <a:lnTo>
                  <a:pt x="0" y="18316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5" id="15"/>
          <p:cNvGrpSpPr/>
          <p:nvPr/>
        </p:nvGrpSpPr>
        <p:grpSpPr>
          <a:xfrm rot="0">
            <a:off x="-19050" y="9746250"/>
            <a:ext cx="18327522" cy="544768"/>
            <a:chOff x="0" y="0"/>
            <a:chExt cx="24436696" cy="726358"/>
          </a:xfrm>
        </p:grpSpPr>
        <p:grpSp>
          <p:nvGrpSpPr>
            <p:cNvPr name="Group 16" id="16"/>
            <p:cNvGrpSpPr/>
            <p:nvPr/>
          </p:nvGrpSpPr>
          <p:grpSpPr>
            <a:xfrm rot="0">
              <a:off x="17794787" y="0"/>
              <a:ext cx="6641909" cy="724589"/>
              <a:chOff x="0" y="0"/>
              <a:chExt cx="6641909" cy="724589"/>
            </a:xfrm>
          </p:grpSpPr>
          <p:sp>
            <p:nvSpPr>
              <p:cNvPr name="Freeform 17" id="17"/>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18" id="18"/>
            <p:cNvGrpSpPr/>
            <p:nvPr/>
          </p:nvGrpSpPr>
          <p:grpSpPr>
            <a:xfrm rot="0">
              <a:off x="0" y="1823"/>
              <a:ext cx="17769332" cy="724535"/>
              <a:chOff x="0" y="0"/>
              <a:chExt cx="17769332" cy="724535"/>
            </a:xfrm>
          </p:grpSpPr>
          <p:sp>
            <p:nvSpPr>
              <p:cNvPr name="Freeform 19" id="19"/>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20" id="20"/>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21" id="21"/>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
        <p:nvSpPr>
          <p:cNvPr name="TextBox 22" id="22"/>
          <p:cNvSpPr txBox="true"/>
          <p:nvPr/>
        </p:nvSpPr>
        <p:spPr>
          <a:xfrm rot="0">
            <a:off x="1028700" y="1085850"/>
            <a:ext cx="13230252" cy="2133602"/>
          </a:xfrm>
          <a:prstGeom prst="rect">
            <a:avLst/>
          </a:prstGeom>
        </p:spPr>
        <p:txBody>
          <a:bodyPr anchor="t" rtlCol="false" tIns="0" lIns="0" bIns="0" rIns="0">
            <a:spAutoFit/>
          </a:bodyPr>
          <a:lstStyle/>
          <a:p>
            <a:pPr algn="l">
              <a:lnSpc>
                <a:spcPts val="8250"/>
              </a:lnSpc>
            </a:pPr>
            <a:r>
              <a:rPr lang="en-US" sz="7500">
                <a:solidFill>
                  <a:srgbClr val="06053F"/>
                </a:solidFill>
                <a:latin typeface="Bernoru SemiCondensed"/>
                <a:ea typeface="Bernoru SemiCondensed"/>
                <a:cs typeface="Bernoru SemiCondensed"/>
                <a:sym typeface="Bernoru SemiCondensed"/>
              </a:rPr>
              <a:t>PENTINGNYA TAX ORGANIZING DALAM BISNIS MODERN</a:t>
            </a:r>
          </a:p>
        </p:txBody>
      </p:sp>
      <p:sp>
        <p:nvSpPr>
          <p:cNvPr name="TextBox 23" id="23"/>
          <p:cNvSpPr txBox="true"/>
          <p:nvPr/>
        </p:nvSpPr>
        <p:spPr>
          <a:xfrm rot="0">
            <a:off x="1406761" y="7722348"/>
            <a:ext cx="393110" cy="641074"/>
          </a:xfrm>
          <a:prstGeom prst="rect">
            <a:avLst/>
          </a:prstGeom>
        </p:spPr>
        <p:txBody>
          <a:bodyPr anchor="t" rtlCol="false" tIns="0" lIns="0" bIns="0" rIns="0">
            <a:spAutoFit/>
          </a:bodyPr>
          <a:lstStyle/>
          <a:p>
            <a:pPr algn="ctr" marL="0" indent="0" lvl="0">
              <a:lnSpc>
                <a:spcPts val="4848"/>
              </a:lnSpc>
              <a:spcBef>
                <a:spcPct val="0"/>
              </a:spcBef>
            </a:pPr>
            <a:r>
              <a:rPr lang="en-US" b="true" sz="4408" strike="noStrike" u="none">
                <a:solidFill>
                  <a:srgbClr val="FFFFFF"/>
                </a:solidFill>
                <a:latin typeface="Bernoru SemiCondensed"/>
                <a:ea typeface="Bernoru SemiCondensed"/>
                <a:cs typeface="Bernoru SemiCondensed"/>
                <a:sym typeface="Bernoru SemiCondensed"/>
              </a:rPr>
              <a:t>2</a:t>
            </a:r>
          </a:p>
        </p:txBody>
      </p:sp>
      <p:sp>
        <p:nvSpPr>
          <p:cNvPr name="TextBox 24" id="24"/>
          <p:cNvSpPr txBox="true"/>
          <p:nvPr/>
        </p:nvSpPr>
        <p:spPr>
          <a:xfrm rot="0">
            <a:off x="2656109" y="3807059"/>
            <a:ext cx="12975782" cy="577260"/>
          </a:xfrm>
          <a:prstGeom prst="rect">
            <a:avLst/>
          </a:prstGeom>
        </p:spPr>
        <p:txBody>
          <a:bodyPr anchor="t" rtlCol="false" tIns="0" lIns="0" bIns="0" rIns="0">
            <a:spAutoFit/>
          </a:bodyPr>
          <a:lstStyle/>
          <a:p>
            <a:pPr algn="ctr">
              <a:lnSpc>
                <a:spcPts val="4500"/>
              </a:lnSpc>
            </a:pPr>
            <a:r>
              <a:rPr lang="en-US" sz="3750">
                <a:solidFill>
                  <a:srgbClr val="06053F"/>
                </a:solidFill>
                <a:latin typeface="ABeeZee Bold"/>
                <a:ea typeface="ABeeZee Bold"/>
                <a:cs typeface="ABeeZee Bold"/>
                <a:sym typeface="ABeeZee Bold"/>
              </a:rPr>
              <a:t>Peran Strategis dalam Perencanaan Keuangan</a:t>
            </a:r>
          </a:p>
        </p:txBody>
      </p:sp>
      <p:grpSp>
        <p:nvGrpSpPr>
          <p:cNvPr name="Group 25" id="25"/>
          <p:cNvGrpSpPr/>
          <p:nvPr/>
        </p:nvGrpSpPr>
        <p:grpSpPr>
          <a:xfrm rot="0">
            <a:off x="5727259" y="4663691"/>
            <a:ext cx="6834904" cy="3699731"/>
            <a:chOff x="0" y="0"/>
            <a:chExt cx="9113205" cy="4932975"/>
          </a:xfrm>
        </p:grpSpPr>
        <p:grpSp>
          <p:nvGrpSpPr>
            <p:cNvPr name="Group 26" id="26"/>
            <p:cNvGrpSpPr/>
            <p:nvPr/>
          </p:nvGrpSpPr>
          <p:grpSpPr>
            <a:xfrm rot="0">
              <a:off x="316811" y="0"/>
              <a:ext cx="8479584" cy="1363883"/>
              <a:chOff x="0" y="0"/>
              <a:chExt cx="1597690" cy="256977"/>
            </a:xfrm>
          </p:grpSpPr>
          <p:sp>
            <p:nvSpPr>
              <p:cNvPr name="Freeform 27" id="27"/>
              <p:cNvSpPr/>
              <p:nvPr/>
            </p:nvSpPr>
            <p:spPr>
              <a:xfrm flipH="false" flipV="false" rot="0">
                <a:off x="0" y="0"/>
                <a:ext cx="1597690" cy="256977"/>
              </a:xfrm>
              <a:custGeom>
                <a:avLst/>
                <a:gdLst/>
                <a:ahLst/>
                <a:cxnLst/>
                <a:rect r="r" b="b" t="t" l="l"/>
                <a:pathLst>
                  <a:path h="256977" w="1597690">
                    <a:moveTo>
                      <a:pt x="46259" y="0"/>
                    </a:moveTo>
                    <a:lnTo>
                      <a:pt x="1551431" y="0"/>
                    </a:lnTo>
                    <a:cubicBezTo>
                      <a:pt x="1576979" y="0"/>
                      <a:pt x="1597690" y="20711"/>
                      <a:pt x="1597690" y="46259"/>
                    </a:cubicBezTo>
                    <a:lnTo>
                      <a:pt x="1597690" y="210718"/>
                    </a:lnTo>
                    <a:cubicBezTo>
                      <a:pt x="1597690" y="236267"/>
                      <a:pt x="1576979" y="256977"/>
                      <a:pt x="1551431" y="256977"/>
                    </a:cubicBezTo>
                    <a:lnTo>
                      <a:pt x="46259" y="256977"/>
                    </a:lnTo>
                    <a:cubicBezTo>
                      <a:pt x="20711" y="256977"/>
                      <a:pt x="0" y="236267"/>
                      <a:pt x="0" y="210718"/>
                    </a:cubicBezTo>
                    <a:lnTo>
                      <a:pt x="0" y="46259"/>
                    </a:lnTo>
                    <a:cubicBezTo>
                      <a:pt x="0" y="20711"/>
                      <a:pt x="20711" y="0"/>
                      <a:pt x="46259" y="0"/>
                    </a:cubicBezTo>
                    <a:close/>
                  </a:path>
                </a:pathLst>
              </a:custGeom>
              <a:solidFill>
                <a:srgbClr val="F3630F"/>
              </a:solidFill>
            </p:spPr>
          </p:sp>
          <p:sp>
            <p:nvSpPr>
              <p:cNvPr name="TextBox 28" id="28"/>
              <p:cNvSpPr txBox="true"/>
              <p:nvPr/>
            </p:nvSpPr>
            <p:spPr>
              <a:xfrm>
                <a:off x="0" y="-38100"/>
                <a:ext cx="1597690" cy="295077"/>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316811" y="1783731"/>
              <a:ext cx="8479584" cy="1363883"/>
              <a:chOff x="0" y="0"/>
              <a:chExt cx="1597690" cy="256977"/>
            </a:xfrm>
          </p:grpSpPr>
          <p:sp>
            <p:nvSpPr>
              <p:cNvPr name="Freeform 30" id="30"/>
              <p:cNvSpPr/>
              <p:nvPr/>
            </p:nvSpPr>
            <p:spPr>
              <a:xfrm flipH="false" flipV="false" rot="0">
                <a:off x="0" y="0"/>
                <a:ext cx="1597690" cy="256977"/>
              </a:xfrm>
              <a:custGeom>
                <a:avLst/>
                <a:gdLst/>
                <a:ahLst/>
                <a:cxnLst/>
                <a:rect r="r" b="b" t="t" l="l"/>
                <a:pathLst>
                  <a:path h="256977" w="1597690">
                    <a:moveTo>
                      <a:pt x="46259" y="0"/>
                    </a:moveTo>
                    <a:lnTo>
                      <a:pt x="1551431" y="0"/>
                    </a:lnTo>
                    <a:cubicBezTo>
                      <a:pt x="1576979" y="0"/>
                      <a:pt x="1597690" y="20711"/>
                      <a:pt x="1597690" y="46259"/>
                    </a:cubicBezTo>
                    <a:lnTo>
                      <a:pt x="1597690" y="210718"/>
                    </a:lnTo>
                    <a:cubicBezTo>
                      <a:pt x="1597690" y="236267"/>
                      <a:pt x="1576979" y="256977"/>
                      <a:pt x="1551431" y="256977"/>
                    </a:cubicBezTo>
                    <a:lnTo>
                      <a:pt x="46259" y="256977"/>
                    </a:lnTo>
                    <a:cubicBezTo>
                      <a:pt x="20711" y="256977"/>
                      <a:pt x="0" y="236267"/>
                      <a:pt x="0" y="210718"/>
                    </a:cubicBezTo>
                    <a:lnTo>
                      <a:pt x="0" y="46259"/>
                    </a:lnTo>
                    <a:cubicBezTo>
                      <a:pt x="0" y="20711"/>
                      <a:pt x="20711" y="0"/>
                      <a:pt x="46259" y="0"/>
                    </a:cubicBezTo>
                    <a:close/>
                  </a:path>
                </a:pathLst>
              </a:custGeom>
              <a:solidFill>
                <a:srgbClr val="06053F"/>
              </a:solidFill>
            </p:spPr>
          </p:sp>
          <p:sp>
            <p:nvSpPr>
              <p:cNvPr name="TextBox 31" id="31"/>
              <p:cNvSpPr txBox="true"/>
              <p:nvPr/>
            </p:nvSpPr>
            <p:spPr>
              <a:xfrm>
                <a:off x="0" y="-38100"/>
                <a:ext cx="1597690" cy="295077"/>
              </a:xfrm>
              <a:prstGeom prst="rect">
                <a:avLst/>
              </a:prstGeom>
            </p:spPr>
            <p:txBody>
              <a:bodyPr anchor="ctr" rtlCol="false" tIns="50800" lIns="50800" bIns="50800" rIns="50800"/>
              <a:lstStyle/>
              <a:p>
                <a:pPr algn="ctr">
                  <a:lnSpc>
                    <a:spcPts val="2659"/>
                  </a:lnSpc>
                </a:pPr>
              </a:p>
            </p:txBody>
          </p:sp>
        </p:grpSp>
        <p:grpSp>
          <p:nvGrpSpPr>
            <p:cNvPr name="Group 32" id="32"/>
            <p:cNvGrpSpPr/>
            <p:nvPr/>
          </p:nvGrpSpPr>
          <p:grpSpPr>
            <a:xfrm rot="0">
              <a:off x="316811" y="3569093"/>
              <a:ext cx="8479584" cy="1363883"/>
              <a:chOff x="0" y="0"/>
              <a:chExt cx="1597690" cy="256977"/>
            </a:xfrm>
          </p:grpSpPr>
          <p:sp>
            <p:nvSpPr>
              <p:cNvPr name="Freeform 33" id="33"/>
              <p:cNvSpPr/>
              <p:nvPr/>
            </p:nvSpPr>
            <p:spPr>
              <a:xfrm flipH="false" flipV="false" rot="0">
                <a:off x="0" y="0"/>
                <a:ext cx="1597690" cy="256977"/>
              </a:xfrm>
              <a:custGeom>
                <a:avLst/>
                <a:gdLst/>
                <a:ahLst/>
                <a:cxnLst/>
                <a:rect r="r" b="b" t="t" l="l"/>
                <a:pathLst>
                  <a:path h="256977" w="1597690">
                    <a:moveTo>
                      <a:pt x="46259" y="0"/>
                    </a:moveTo>
                    <a:lnTo>
                      <a:pt x="1551431" y="0"/>
                    </a:lnTo>
                    <a:cubicBezTo>
                      <a:pt x="1576979" y="0"/>
                      <a:pt x="1597690" y="20711"/>
                      <a:pt x="1597690" y="46259"/>
                    </a:cubicBezTo>
                    <a:lnTo>
                      <a:pt x="1597690" y="210718"/>
                    </a:lnTo>
                    <a:cubicBezTo>
                      <a:pt x="1597690" y="236267"/>
                      <a:pt x="1576979" y="256977"/>
                      <a:pt x="1551431" y="256977"/>
                    </a:cubicBezTo>
                    <a:lnTo>
                      <a:pt x="46259" y="256977"/>
                    </a:lnTo>
                    <a:cubicBezTo>
                      <a:pt x="20711" y="256977"/>
                      <a:pt x="0" y="236267"/>
                      <a:pt x="0" y="210718"/>
                    </a:cubicBezTo>
                    <a:lnTo>
                      <a:pt x="0" y="46259"/>
                    </a:lnTo>
                    <a:cubicBezTo>
                      <a:pt x="0" y="20711"/>
                      <a:pt x="20711" y="0"/>
                      <a:pt x="46259" y="0"/>
                    </a:cubicBezTo>
                    <a:close/>
                  </a:path>
                </a:pathLst>
              </a:custGeom>
              <a:solidFill>
                <a:srgbClr val="F3630F"/>
              </a:solidFill>
            </p:spPr>
          </p:sp>
          <p:sp>
            <p:nvSpPr>
              <p:cNvPr name="TextBox 34" id="34"/>
              <p:cNvSpPr txBox="true"/>
              <p:nvPr/>
            </p:nvSpPr>
            <p:spPr>
              <a:xfrm>
                <a:off x="0" y="-38100"/>
                <a:ext cx="1597690" cy="295077"/>
              </a:xfrm>
              <a:prstGeom prst="rect">
                <a:avLst/>
              </a:prstGeom>
            </p:spPr>
            <p:txBody>
              <a:bodyPr anchor="ctr" rtlCol="false" tIns="50800" lIns="50800" bIns="50800" rIns="50800"/>
              <a:lstStyle/>
              <a:p>
                <a:pPr algn="ctr">
                  <a:lnSpc>
                    <a:spcPts val="2659"/>
                  </a:lnSpc>
                </a:pPr>
              </a:p>
            </p:txBody>
          </p:sp>
        </p:grpSp>
        <p:sp>
          <p:nvSpPr>
            <p:cNvPr name="TextBox 35" id="35"/>
            <p:cNvSpPr txBox="true"/>
            <p:nvPr/>
          </p:nvSpPr>
          <p:spPr>
            <a:xfrm rot="0">
              <a:off x="1058644" y="290089"/>
              <a:ext cx="6995918" cy="764655"/>
            </a:xfrm>
            <a:prstGeom prst="rect">
              <a:avLst/>
            </a:prstGeom>
          </p:spPr>
          <p:txBody>
            <a:bodyPr anchor="t" rtlCol="false" tIns="0" lIns="0" bIns="0" rIns="0">
              <a:spAutoFit/>
            </a:bodyPr>
            <a:lstStyle/>
            <a:p>
              <a:pPr algn="ctr">
                <a:lnSpc>
                  <a:spcPts val="4403"/>
                </a:lnSpc>
              </a:pPr>
              <a:r>
                <a:rPr lang="en-US" sz="3669">
                  <a:solidFill>
                    <a:srgbClr val="06053F"/>
                  </a:solidFill>
                  <a:latin typeface="ABeeZee Bold"/>
                  <a:ea typeface="ABeeZee Bold"/>
                  <a:cs typeface="ABeeZee Bold"/>
                  <a:sym typeface="ABeeZee Bold"/>
                </a:rPr>
                <a:t>Pengelolaan arus kas</a:t>
              </a:r>
            </a:p>
          </p:txBody>
        </p:sp>
        <p:sp>
          <p:nvSpPr>
            <p:cNvPr name="TextBox 36" id="36"/>
            <p:cNvSpPr txBox="true"/>
            <p:nvPr/>
          </p:nvSpPr>
          <p:spPr>
            <a:xfrm rot="0">
              <a:off x="635221" y="2073820"/>
              <a:ext cx="7842763" cy="764655"/>
            </a:xfrm>
            <a:prstGeom prst="rect">
              <a:avLst/>
            </a:prstGeom>
          </p:spPr>
          <p:txBody>
            <a:bodyPr anchor="t" rtlCol="false" tIns="0" lIns="0" bIns="0" rIns="0">
              <a:spAutoFit/>
            </a:bodyPr>
            <a:lstStyle/>
            <a:p>
              <a:pPr algn="ctr">
                <a:lnSpc>
                  <a:spcPts val="4403"/>
                </a:lnSpc>
              </a:pPr>
              <a:r>
                <a:rPr lang="en-US" sz="3669">
                  <a:solidFill>
                    <a:srgbClr val="FFFFFF"/>
                  </a:solidFill>
                  <a:latin typeface="ABeeZee"/>
                  <a:ea typeface="ABeeZee"/>
                  <a:cs typeface="ABeeZee"/>
                  <a:sym typeface="ABeeZee"/>
                </a:rPr>
                <a:t>Meningkatkan daya saing</a:t>
              </a:r>
            </a:p>
          </p:txBody>
        </p:sp>
        <p:sp>
          <p:nvSpPr>
            <p:cNvPr name="TextBox 37" id="37"/>
            <p:cNvSpPr txBox="true"/>
            <p:nvPr/>
          </p:nvSpPr>
          <p:spPr>
            <a:xfrm rot="0">
              <a:off x="0" y="3920153"/>
              <a:ext cx="9113205" cy="764655"/>
            </a:xfrm>
            <a:prstGeom prst="rect">
              <a:avLst/>
            </a:prstGeom>
          </p:spPr>
          <p:txBody>
            <a:bodyPr anchor="t" rtlCol="false" tIns="0" lIns="0" bIns="0" rIns="0">
              <a:spAutoFit/>
            </a:bodyPr>
            <a:lstStyle/>
            <a:p>
              <a:pPr algn="ctr">
                <a:lnSpc>
                  <a:spcPts val="4403"/>
                </a:lnSpc>
              </a:pPr>
              <a:r>
                <a:rPr lang="en-US" sz="3669">
                  <a:solidFill>
                    <a:srgbClr val="06053F"/>
                  </a:solidFill>
                  <a:latin typeface="ABeeZee Bold"/>
                  <a:ea typeface="ABeeZee Bold"/>
                  <a:cs typeface="ABeeZee Bold"/>
                  <a:sym typeface="ABeeZee Bold"/>
                </a:rPr>
                <a:t>Mitigasi risiko keuangan</a:t>
              </a:r>
            </a:p>
          </p:txBody>
        </p:sp>
      </p:grpSp>
    </p:spTree>
  </p:cSld>
  <p:clrMapOvr>
    <a:masterClrMapping/>
  </p:clrMapOvr>
  <p:transition spd="fast">
    <p:wipe dir="l"/>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05951" y="9778023"/>
            <a:ext cx="10925270" cy="1610908"/>
            <a:chOff x="0" y="0"/>
            <a:chExt cx="2877437" cy="424272"/>
          </a:xfrm>
        </p:grpSpPr>
        <p:sp>
          <p:nvSpPr>
            <p:cNvPr name="Freeform 3" id="3"/>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4" id="4"/>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5493050" y="9778023"/>
            <a:ext cx="10925270" cy="1610908"/>
            <a:chOff x="0" y="0"/>
            <a:chExt cx="2877437" cy="424272"/>
          </a:xfrm>
        </p:grpSpPr>
        <p:sp>
          <p:nvSpPr>
            <p:cNvPr name="Freeform 6" id="6"/>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7" id="7"/>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5168696" y="8685678"/>
            <a:ext cx="6810594" cy="4278950"/>
            <a:chOff x="0" y="0"/>
            <a:chExt cx="812800" cy="510665"/>
          </a:xfrm>
        </p:grpSpPr>
        <p:sp>
          <p:nvSpPr>
            <p:cNvPr name="Freeform 9" id="9"/>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06053F"/>
            </a:solidFill>
          </p:spPr>
        </p:sp>
        <p:sp>
          <p:nvSpPr>
            <p:cNvPr name="TextBox 10" id="10"/>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2273268" y="9579820"/>
            <a:ext cx="5280478" cy="3845308"/>
            <a:chOff x="0" y="0"/>
            <a:chExt cx="812800" cy="591891"/>
          </a:xfrm>
        </p:grpSpPr>
        <p:sp>
          <p:nvSpPr>
            <p:cNvPr name="Freeform 12" id="12"/>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3" id="13"/>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14400163" y="1208239"/>
            <a:ext cx="1937348" cy="1831674"/>
          </a:xfrm>
          <a:custGeom>
            <a:avLst/>
            <a:gdLst/>
            <a:ahLst/>
            <a:cxnLst/>
            <a:rect r="r" b="b" t="t" l="l"/>
            <a:pathLst>
              <a:path h="1831674" w="1937348">
                <a:moveTo>
                  <a:pt x="0" y="0"/>
                </a:moveTo>
                <a:lnTo>
                  <a:pt x="1937348" y="0"/>
                </a:lnTo>
                <a:lnTo>
                  <a:pt x="1937348" y="1831674"/>
                </a:lnTo>
                <a:lnTo>
                  <a:pt x="0" y="18316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5" id="15"/>
          <p:cNvGrpSpPr/>
          <p:nvPr/>
        </p:nvGrpSpPr>
        <p:grpSpPr>
          <a:xfrm rot="0">
            <a:off x="-19050" y="9746250"/>
            <a:ext cx="18327522" cy="544768"/>
            <a:chOff x="0" y="0"/>
            <a:chExt cx="24436696" cy="726358"/>
          </a:xfrm>
        </p:grpSpPr>
        <p:grpSp>
          <p:nvGrpSpPr>
            <p:cNvPr name="Group 16" id="16"/>
            <p:cNvGrpSpPr/>
            <p:nvPr/>
          </p:nvGrpSpPr>
          <p:grpSpPr>
            <a:xfrm rot="0">
              <a:off x="17794787" y="0"/>
              <a:ext cx="6641909" cy="724589"/>
              <a:chOff x="0" y="0"/>
              <a:chExt cx="6641909" cy="724589"/>
            </a:xfrm>
          </p:grpSpPr>
          <p:sp>
            <p:nvSpPr>
              <p:cNvPr name="Freeform 17" id="17"/>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18" id="18"/>
            <p:cNvGrpSpPr/>
            <p:nvPr/>
          </p:nvGrpSpPr>
          <p:grpSpPr>
            <a:xfrm rot="0">
              <a:off x="0" y="1823"/>
              <a:ext cx="17769332" cy="724535"/>
              <a:chOff x="0" y="0"/>
              <a:chExt cx="17769332" cy="724535"/>
            </a:xfrm>
          </p:grpSpPr>
          <p:sp>
            <p:nvSpPr>
              <p:cNvPr name="Freeform 19" id="19"/>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20" id="20"/>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21" id="21"/>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
        <p:nvSpPr>
          <p:cNvPr name="TextBox 22" id="22"/>
          <p:cNvSpPr txBox="true"/>
          <p:nvPr/>
        </p:nvSpPr>
        <p:spPr>
          <a:xfrm rot="0">
            <a:off x="1028700" y="1085850"/>
            <a:ext cx="13230252" cy="2133602"/>
          </a:xfrm>
          <a:prstGeom prst="rect">
            <a:avLst/>
          </a:prstGeom>
        </p:spPr>
        <p:txBody>
          <a:bodyPr anchor="t" rtlCol="false" tIns="0" lIns="0" bIns="0" rIns="0">
            <a:spAutoFit/>
          </a:bodyPr>
          <a:lstStyle/>
          <a:p>
            <a:pPr algn="l">
              <a:lnSpc>
                <a:spcPts val="8250"/>
              </a:lnSpc>
            </a:pPr>
            <a:r>
              <a:rPr lang="en-US" sz="7500">
                <a:solidFill>
                  <a:srgbClr val="06053F"/>
                </a:solidFill>
                <a:latin typeface="Bernoru SemiCondensed"/>
                <a:ea typeface="Bernoru SemiCondensed"/>
                <a:cs typeface="Bernoru SemiCondensed"/>
                <a:sym typeface="Bernoru SemiCondensed"/>
              </a:rPr>
              <a:t>ELEMEN UTAMA DALAM </a:t>
            </a:r>
          </a:p>
          <a:p>
            <a:pPr algn="l">
              <a:lnSpc>
                <a:spcPts val="8250"/>
              </a:lnSpc>
            </a:pPr>
            <a:r>
              <a:rPr lang="en-US" sz="7500">
                <a:solidFill>
                  <a:srgbClr val="06053F"/>
                </a:solidFill>
                <a:latin typeface="Bernoru SemiCondensed"/>
                <a:ea typeface="Bernoru SemiCondensed"/>
                <a:cs typeface="Bernoru SemiCondensed"/>
                <a:sym typeface="Bernoru SemiCondensed"/>
              </a:rPr>
              <a:t>TAX ORGANIZING</a:t>
            </a:r>
          </a:p>
        </p:txBody>
      </p:sp>
      <p:sp>
        <p:nvSpPr>
          <p:cNvPr name="TextBox 23" id="23"/>
          <p:cNvSpPr txBox="true"/>
          <p:nvPr/>
        </p:nvSpPr>
        <p:spPr>
          <a:xfrm rot="0">
            <a:off x="1406761" y="7722348"/>
            <a:ext cx="393110" cy="641074"/>
          </a:xfrm>
          <a:prstGeom prst="rect">
            <a:avLst/>
          </a:prstGeom>
        </p:spPr>
        <p:txBody>
          <a:bodyPr anchor="t" rtlCol="false" tIns="0" lIns="0" bIns="0" rIns="0">
            <a:spAutoFit/>
          </a:bodyPr>
          <a:lstStyle/>
          <a:p>
            <a:pPr algn="ctr" marL="0" indent="0" lvl="0">
              <a:lnSpc>
                <a:spcPts val="4848"/>
              </a:lnSpc>
              <a:spcBef>
                <a:spcPct val="0"/>
              </a:spcBef>
            </a:pPr>
            <a:r>
              <a:rPr lang="en-US" b="true" sz="4408" strike="noStrike" u="none">
                <a:solidFill>
                  <a:srgbClr val="FFFFFF"/>
                </a:solidFill>
                <a:latin typeface="Bernoru SemiCondensed"/>
                <a:ea typeface="Bernoru SemiCondensed"/>
                <a:cs typeface="Bernoru SemiCondensed"/>
                <a:sym typeface="Bernoru SemiCondensed"/>
              </a:rPr>
              <a:t>2</a:t>
            </a:r>
          </a:p>
        </p:txBody>
      </p:sp>
      <p:grpSp>
        <p:nvGrpSpPr>
          <p:cNvPr name="Group 24" id="24"/>
          <p:cNvGrpSpPr/>
          <p:nvPr/>
        </p:nvGrpSpPr>
        <p:grpSpPr>
          <a:xfrm rot="0">
            <a:off x="1028700" y="4077445"/>
            <a:ext cx="7631722" cy="4608233"/>
            <a:chOff x="0" y="0"/>
            <a:chExt cx="1917252" cy="1157687"/>
          </a:xfrm>
        </p:grpSpPr>
        <p:sp>
          <p:nvSpPr>
            <p:cNvPr name="Freeform 25" id="25"/>
            <p:cNvSpPr/>
            <p:nvPr/>
          </p:nvSpPr>
          <p:spPr>
            <a:xfrm flipH="false" flipV="false" rot="0">
              <a:off x="0" y="0"/>
              <a:ext cx="1917252" cy="1157687"/>
            </a:xfrm>
            <a:custGeom>
              <a:avLst/>
              <a:gdLst/>
              <a:ahLst/>
              <a:cxnLst/>
              <a:rect r="r" b="b" t="t" l="l"/>
              <a:pathLst>
                <a:path h="1157687" w="1917252">
                  <a:moveTo>
                    <a:pt x="38549" y="0"/>
                  </a:moveTo>
                  <a:lnTo>
                    <a:pt x="1878704" y="0"/>
                  </a:lnTo>
                  <a:cubicBezTo>
                    <a:pt x="1888927" y="0"/>
                    <a:pt x="1898732" y="4061"/>
                    <a:pt x="1905962" y="11291"/>
                  </a:cubicBezTo>
                  <a:cubicBezTo>
                    <a:pt x="1913191" y="18520"/>
                    <a:pt x="1917252" y="28325"/>
                    <a:pt x="1917252" y="38549"/>
                  </a:cubicBezTo>
                  <a:lnTo>
                    <a:pt x="1917252" y="1119138"/>
                  </a:lnTo>
                  <a:cubicBezTo>
                    <a:pt x="1917252" y="1140428"/>
                    <a:pt x="1899993" y="1157687"/>
                    <a:pt x="1878704" y="1157687"/>
                  </a:cubicBezTo>
                  <a:lnTo>
                    <a:pt x="38549" y="1157687"/>
                  </a:lnTo>
                  <a:cubicBezTo>
                    <a:pt x="17259" y="1157687"/>
                    <a:pt x="0" y="1140428"/>
                    <a:pt x="0" y="1119138"/>
                  </a:cubicBezTo>
                  <a:lnTo>
                    <a:pt x="0" y="38549"/>
                  </a:lnTo>
                  <a:cubicBezTo>
                    <a:pt x="0" y="17259"/>
                    <a:pt x="17259" y="0"/>
                    <a:pt x="38549" y="0"/>
                  </a:cubicBezTo>
                  <a:close/>
                </a:path>
              </a:pathLst>
            </a:custGeom>
            <a:solidFill>
              <a:srgbClr val="F3630F"/>
            </a:solidFill>
          </p:spPr>
        </p:sp>
        <p:sp>
          <p:nvSpPr>
            <p:cNvPr name="TextBox 26" id="26"/>
            <p:cNvSpPr txBox="true"/>
            <p:nvPr/>
          </p:nvSpPr>
          <p:spPr>
            <a:xfrm>
              <a:off x="0" y="-38100"/>
              <a:ext cx="1917252" cy="1195787"/>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9606204" y="4077445"/>
            <a:ext cx="7653096" cy="4608233"/>
            <a:chOff x="0" y="0"/>
            <a:chExt cx="1922622" cy="1157687"/>
          </a:xfrm>
        </p:grpSpPr>
        <p:sp>
          <p:nvSpPr>
            <p:cNvPr name="Freeform 28" id="28"/>
            <p:cNvSpPr/>
            <p:nvPr/>
          </p:nvSpPr>
          <p:spPr>
            <a:xfrm flipH="false" flipV="false" rot="0">
              <a:off x="0" y="0"/>
              <a:ext cx="1922622" cy="1157687"/>
            </a:xfrm>
            <a:custGeom>
              <a:avLst/>
              <a:gdLst/>
              <a:ahLst/>
              <a:cxnLst/>
              <a:rect r="r" b="b" t="t" l="l"/>
              <a:pathLst>
                <a:path h="1157687" w="1922622">
                  <a:moveTo>
                    <a:pt x="38441" y="0"/>
                  </a:moveTo>
                  <a:lnTo>
                    <a:pt x="1884181" y="0"/>
                  </a:lnTo>
                  <a:cubicBezTo>
                    <a:pt x="1905411" y="0"/>
                    <a:pt x="1922622" y="17211"/>
                    <a:pt x="1922622" y="38441"/>
                  </a:cubicBezTo>
                  <a:lnTo>
                    <a:pt x="1922622" y="1119246"/>
                  </a:lnTo>
                  <a:cubicBezTo>
                    <a:pt x="1922622" y="1129441"/>
                    <a:pt x="1918572" y="1139219"/>
                    <a:pt x="1911363" y="1146428"/>
                  </a:cubicBezTo>
                  <a:cubicBezTo>
                    <a:pt x="1904154" y="1153637"/>
                    <a:pt x="1894376" y="1157687"/>
                    <a:pt x="1884181" y="1157687"/>
                  </a:cubicBezTo>
                  <a:lnTo>
                    <a:pt x="38441" y="1157687"/>
                  </a:lnTo>
                  <a:cubicBezTo>
                    <a:pt x="28246" y="1157687"/>
                    <a:pt x="18468" y="1153637"/>
                    <a:pt x="11259" y="1146428"/>
                  </a:cubicBezTo>
                  <a:cubicBezTo>
                    <a:pt x="4050" y="1139219"/>
                    <a:pt x="0" y="1129441"/>
                    <a:pt x="0" y="1119246"/>
                  </a:cubicBezTo>
                  <a:lnTo>
                    <a:pt x="0" y="38441"/>
                  </a:lnTo>
                  <a:cubicBezTo>
                    <a:pt x="0" y="28246"/>
                    <a:pt x="4050" y="18468"/>
                    <a:pt x="11259" y="11259"/>
                  </a:cubicBezTo>
                  <a:cubicBezTo>
                    <a:pt x="18468" y="4050"/>
                    <a:pt x="28246" y="0"/>
                    <a:pt x="38441" y="0"/>
                  </a:cubicBezTo>
                  <a:close/>
                </a:path>
              </a:pathLst>
            </a:custGeom>
            <a:solidFill>
              <a:srgbClr val="06053F"/>
            </a:solidFill>
          </p:spPr>
        </p:sp>
        <p:sp>
          <p:nvSpPr>
            <p:cNvPr name="TextBox 29" id="29"/>
            <p:cNvSpPr txBox="true"/>
            <p:nvPr/>
          </p:nvSpPr>
          <p:spPr>
            <a:xfrm>
              <a:off x="0" y="-38100"/>
              <a:ext cx="1922622" cy="1195787"/>
            </a:xfrm>
            <a:prstGeom prst="rect">
              <a:avLst/>
            </a:prstGeom>
          </p:spPr>
          <p:txBody>
            <a:bodyPr anchor="ctr" rtlCol="false" tIns="50800" lIns="50800" bIns="50800" rIns="50800"/>
            <a:lstStyle/>
            <a:p>
              <a:pPr algn="ctr">
                <a:lnSpc>
                  <a:spcPts val="2659"/>
                </a:lnSpc>
              </a:pPr>
            </a:p>
          </p:txBody>
        </p:sp>
      </p:grpSp>
      <p:sp>
        <p:nvSpPr>
          <p:cNvPr name="TextBox 30" id="30"/>
          <p:cNvSpPr txBox="true"/>
          <p:nvPr/>
        </p:nvSpPr>
        <p:spPr>
          <a:xfrm rot="0">
            <a:off x="1148586" y="4326656"/>
            <a:ext cx="7391950" cy="3768532"/>
          </a:xfrm>
          <a:prstGeom prst="rect">
            <a:avLst/>
          </a:prstGeom>
        </p:spPr>
        <p:txBody>
          <a:bodyPr anchor="t" rtlCol="false" tIns="0" lIns="0" bIns="0" rIns="0">
            <a:spAutoFit/>
          </a:bodyPr>
          <a:lstStyle/>
          <a:p>
            <a:pPr algn="l" marL="514400" indent="-257200" lvl="1">
              <a:lnSpc>
                <a:spcPts val="3335"/>
              </a:lnSpc>
              <a:buAutoNum type="arabicPeriod" startAt="1"/>
            </a:pPr>
            <a:r>
              <a:rPr lang="en-US" sz="2382">
                <a:solidFill>
                  <a:srgbClr val="000000"/>
                </a:solidFill>
                <a:latin typeface="ABeeZee Bold"/>
                <a:ea typeface="ABeeZee Bold"/>
                <a:cs typeface="ABeeZee Bold"/>
                <a:sym typeface="ABeeZee Bold"/>
              </a:rPr>
              <a:t>Perencanaan Pajak (Tax Planning)</a:t>
            </a:r>
          </a:p>
          <a:p>
            <a:pPr algn="l">
              <a:lnSpc>
                <a:spcPts val="3335"/>
              </a:lnSpc>
            </a:pPr>
            <a:r>
              <a:rPr lang="en-US" sz="2382">
                <a:solidFill>
                  <a:srgbClr val="000000"/>
                </a:solidFill>
                <a:latin typeface="ABeeZee"/>
                <a:ea typeface="ABeeZee"/>
                <a:cs typeface="ABeeZee"/>
                <a:sym typeface="ABeeZee"/>
              </a:rPr>
              <a:t>Proses strategis untuk mengelola kewajiban pajak perusahaan agar lebih efisien, dengan cara:</a:t>
            </a:r>
          </a:p>
          <a:p>
            <a:pPr algn="l">
              <a:lnSpc>
                <a:spcPts val="3335"/>
              </a:lnSpc>
            </a:pPr>
            <a:r>
              <a:rPr lang="en-US" sz="2382">
                <a:solidFill>
                  <a:srgbClr val="000000"/>
                </a:solidFill>
                <a:latin typeface="ABeeZee"/>
                <a:ea typeface="ABeeZee"/>
                <a:cs typeface="ABeeZee"/>
                <a:sym typeface="ABeeZee"/>
              </a:rPr>
              <a:t>a. Mengidentifikasi cara untuk memanfaatkan insentif pajak, pengurangan, atau fasilitas pajak yang tersedia sesuai hukum</a:t>
            </a:r>
          </a:p>
          <a:p>
            <a:pPr algn="l">
              <a:lnSpc>
                <a:spcPts val="3335"/>
              </a:lnSpc>
            </a:pPr>
            <a:r>
              <a:rPr lang="en-US" sz="2382">
                <a:solidFill>
                  <a:srgbClr val="000000"/>
                </a:solidFill>
                <a:latin typeface="ABeeZee"/>
                <a:ea typeface="ABeeZee"/>
                <a:cs typeface="ABeeZee"/>
                <a:sym typeface="ABeeZee"/>
              </a:rPr>
              <a:t>b. Strategi ini bertujuan untuk meminimalkan beban pajak tanpa melanggar aturan, sehingga dapat mendukung profitabilitas dan arus kas.</a:t>
            </a:r>
          </a:p>
        </p:txBody>
      </p:sp>
      <p:sp>
        <p:nvSpPr>
          <p:cNvPr name="TextBox 31" id="31"/>
          <p:cNvSpPr txBox="true"/>
          <p:nvPr/>
        </p:nvSpPr>
        <p:spPr>
          <a:xfrm rot="0">
            <a:off x="9882782" y="4336181"/>
            <a:ext cx="7217009" cy="4079285"/>
          </a:xfrm>
          <a:prstGeom prst="rect">
            <a:avLst/>
          </a:prstGeom>
        </p:spPr>
        <p:txBody>
          <a:bodyPr anchor="t" rtlCol="false" tIns="0" lIns="0" bIns="0" rIns="0">
            <a:spAutoFit/>
          </a:bodyPr>
          <a:lstStyle/>
          <a:p>
            <a:pPr algn="l">
              <a:lnSpc>
                <a:spcPts val="2955"/>
              </a:lnSpc>
            </a:pPr>
            <a:r>
              <a:rPr lang="en-US" sz="2111">
                <a:solidFill>
                  <a:srgbClr val="FFFFFF"/>
                </a:solidFill>
                <a:latin typeface="ABeeZee"/>
                <a:ea typeface="ABeeZee"/>
                <a:cs typeface="ABeeZee"/>
                <a:sym typeface="ABeeZee"/>
              </a:rPr>
              <a:t>   2. </a:t>
            </a:r>
            <a:r>
              <a:rPr lang="en-US" sz="2111">
                <a:solidFill>
                  <a:srgbClr val="FFFFFF"/>
                </a:solidFill>
                <a:latin typeface="ABeeZee Bold"/>
                <a:ea typeface="ABeeZee Bold"/>
                <a:cs typeface="ABeeZee Bold"/>
                <a:sym typeface="ABeeZee Bold"/>
              </a:rPr>
              <a:t>Pengendalian</a:t>
            </a:r>
            <a:r>
              <a:rPr lang="en-US" sz="2111">
                <a:solidFill>
                  <a:srgbClr val="FFFFFF"/>
                </a:solidFill>
                <a:latin typeface="ABeeZee"/>
                <a:ea typeface="ABeeZee"/>
                <a:cs typeface="ABeeZee"/>
                <a:sym typeface="ABeeZee"/>
              </a:rPr>
              <a:t> </a:t>
            </a:r>
            <a:r>
              <a:rPr lang="en-US" sz="2111">
                <a:solidFill>
                  <a:srgbClr val="FFFFFF"/>
                </a:solidFill>
                <a:latin typeface="ABeeZee Bold"/>
                <a:ea typeface="ABeeZee Bold"/>
                <a:cs typeface="ABeeZee Bold"/>
                <a:sym typeface="ABeeZee Bold"/>
              </a:rPr>
              <a:t>Pajak</a:t>
            </a:r>
            <a:r>
              <a:rPr lang="en-US" sz="2111">
                <a:solidFill>
                  <a:srgbClr val="FFFFFF"/>
                </a:solidFill>
                <a:latin typeface="ABeeZee"/>
                <a:ea typeface="ABeeZee"/>
                <a:cs typeface="ABeeZee"/>
                <a:sym typeface="ABeeZee"/>
              </a:rPr>
              <a:t> (</a:t>
            </a:r>
            <a:r>
              <a:rPr lang="en-US" sz="2111">
                <a:solidFill>
                  <a:srgbClr val="FFFFFF"/>
                </a:solidFill>
                <a:latin typeface="ABeeZee Bold"/>
                <a:ea typeface="ABeeZee Bold"/>
                <a:cs typeface="ABeeZee Bold"/>
                <a:sym typeface="ABeeZee Bold"/>
              </a:rPr>
              <a:t>Tax</a:t>
            </a:r>
            <a:r>
              <a:rPr lang="en-US" sz="2111">
                <a:solidFill>
                  <a:srgbClr val="FFFFFF"/>
                </a:solidFill>
                <a:latin typeface="ABeeZee"/>
                <a:ea typeface="ABeeZee"/>
                <a:cs typeface="ABeeZee"/>
                <a:sym typeface="ABeeZee"/>
              </a:rPr>
              <a:t> </a:t>
            </a:r>
            <a:r>
              <a:rPr lang="en-US" sz="2111">
                <a:solidFill>
                  <a:srgbClr val="FFFFFF"/>
                </a:solidFill>
                <a:latin typeface="ABeeZee Bold"/>
                <a:ea typeface="ABeeZee Bold"/>
                <a:cs typeface="ABeeZee Bold"/>
                <a:sym typeface="ABeeZee Bold"/>
              </a:rPr>
              <a:t>Control)</a:t>
            </a:r>
          </a:p>
          <a:p>
            <a:pPr algn="l">
              <a:lnSpc>
                <a:spcPts val="2955"/>
              </a:lnSpc>
            </a:pPr>
            <a:r>
              <a:rPr lang="en-US" sz="2111">
                <a:solidFill>
                  <a:srgbClr val="FFFFFF"/>
                </a:solidFill>
                <a:latin typeface="ABeeZee"/>
                <a:ea typeface="ABeeZee"/>
                <a:cs typeface="ABeeZee"/>
                <a:sym typeface="ABeeZee"/>
              </a:rPr>
              <a:t>Berfokus pada pengawasan dan pemantauan kewajiban pajak untuk memastikan kepatuhan penuh terhadap peraturan, dengan cara:</a:t>
            </a:r>
          </a:p>
          <a:p>
            <a:pPr algn="l">
              <a:lnSpc>
                <a:spcPts val="2955"/>
              </a:lnSpc>
            </a:pPr>
            <a:r>
              <a:rPr lang="en-US" sz="2111">
                <a:solidFill>
                  <a:srgbClr val="FFFFFF"/>
                </a:solidFill>
                <a:latin typeface="ABeeZee"/>
                <a:ea typeface="ABeeZee"/>
                <a:cs typeface="ABeeZee"/>
                <a:sym typeface="ABeeZee"/>
              </a:rPr>
              <a:t>a. Melibatkan audit internal atas laporan pajak guna mendeteksi kesalahan.</a:t>
            </a:r>
          </a:p>
          <a:p>
            <a:pPr algn="l">
              <a:lnSpc>
                <a:spcPts val="2955"/>
              </a:lnSpc>
            </a:pPr>
            <a:r>
              <a:rPr lang="en-US" sz="2111">
                <a:solidFill>
                  <a:srgbClr val="FFFFFF"/>
                </a:solidFill>
                <a:latin typeface="ABeeZee"/>
                <a:ea typeface="ABeeZee"/>
                <a:cs typeface="ABeeZee"/>
                <a:sym typeface="ABeeZee"/>
              </a:rPr>
              <a:t>b. Mengembangkan sistem kontrol untuk memonitor semua transaksi yang berdampak pajak.</a:t>
            </a:r>
          </a:p>
          <a:p>
            <a:pPr algn="l">
              <a:lnSpc>
                <a:spcPts val="2955"/>
              </a:lnSpc>
            </a:pPr>
            <a:r>
              <a:rPr lang="en-US" sz="2111">
                <a:solidFill>
                  <a:srgbClr val="FFFFFF"/>
                </a:solidFill>
                <a:latin typeface="ABeeZee"/>
                <a:ea typeface="ABeeZee"/>
                <a:cs typeface="ABeeZee"/>
                <a:sym typeface="ABeeZee"/>
              </a:rPr>
              <a:t>c. Memastikan semua pembayaran pajak dilakukan tepat waktu dan sesuai dengan jumlah yang seharusnya</a:t>
            </a:r>
          </a:p>
        </p:txBody>
      </p:sp>
    </p:spTree>
  </p:cSld>
  <p:clrMapOvr>
    <a:masterClrMapping/>
  </p:clrMapOvr>
  <p:transition spd="fast">
    <p:wipe dir="l"/>
  </p:transition>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05951" y="9778023"/>
            <a:ext cx="10925270" cy="1610908"/>
            <a:chOff x="0" y="0"/>
            <a:chExt cx="2877437" cy="424272"/>
          </a:xfrm>
        </p:grpSpPr>
        <p:sp>
          <p:nvSpPr>
            <p:cNvPr name="Freeform 3" id="3"/>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4" id="4"/>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5493050" y="9778023"/>
            <a:ext cx="10925270" cy="1610908"/>
            <a:chOff x="0" y="0"/>
            <a:chExt cx="2877437" cy="424272"/>
          </a:xfrm>
        </p:grpSpPr>
        <p:sp>
          <p:nvSpPr>
            <p:cNvPr name="Freeform 6" id="6"/>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7" id="7"/>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5168696" y="8685678"/>
            <a:ext cx="6810594" cy="4278950"/>
            <a:chOff x="0" y="0"/>
            <a:chExt cx="812800" cy="510665"/>
          </a:xfrm>
        </p:grpSpPr>
        <p:sp>
          <p:nvSpPr>
            <p:cNvPr name="Freeform 9" id="9"/>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06053F"/>
            </a:solidFill>
          </p:spPr>
        </p:sp>
        <p:sp>
          <p:nvSpPr>
            <p:cNvPr name="TextBox 10" id="10"/>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2273268" y="9579820"/>
            <a:ext cx="5280478" cy="3845308"/>
            <a:chOff x="0" y="0"/>
            <a:chExt cx="812800" cy="591891"/>
          </a:xfrm>
        </p:grpSpPr>
        <p:sp>
          <p:nvSpPr>
            <p:cNvPr name="Freeform 12" id="12"/>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3" id="13"/>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14400163" y="1208239"/>
            <a:ext cx="1937348" cy="1831674"/>
          </a:xfrm>
          <a:custGeom>
            <a:avLst/>
            <a:gdLst/>
            <a:ahLst/>
            <a:cxnLst/>
            <a:rect r="r" b="b" t="t" l="l"/>
            <a:pathLst>
              <a:path h="1831674" w="1937348">
                <a:moveTo>
                  <a:pt x="0" y="0"/>
                </a:moveTo>
                <a:lnTo>
                  <a:pt x="1937348" y="0"/>
                </a:lnTo>
                <a:lnTo>
                  <a:pt x="1937348" y="1831674"/>
                </a:lnTo>
                <a:lnTo>
                  <a:pt x="0" y="18316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5" id="15"/>
          <p:cNvGrpSpPr/>
          <p:nvPr/>
        </p:nvGrpSpPr>
        <p:grpSpPr>
          <a:xfrm rot="0">
            <a:off x="-19050" y="9746250"/>
            <a:ext cx="18327522" cy="544768"/>
            <a:chOff x="0" y="0"/>
            <a:chExt cx="24436696" cy="726358"/>
          </a:xfrm>
        </p:grpSpPr>
        <p:grpSp>
          <p:nvGrpSpPr>
            <p:cNvPr name="Group 16" id="16"/>
            <p:cNvGrpSpPr/>
            <p:nvPr/>
          </p:nvGrpSpPr>
          <p:grpSpPr>
            <a:xfrm rot="0">
              <a:off x="17794787" y="0"/>
              <a:ext cx="6641909" cy="724589"/>
              <a:chOff x="0" y="0"/>
              <a:chExt cx="6641909" cy="724589"/>
            </a:xfrm>
          </p:grpSpPr>
          <p:sp>
            <p:nvSpPr>
              <p:cNvPr name="Freeform 17" id="17"/>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18" id="18"/>
            <p:cNvGrpSpPr/>
            <p:nvPr/>
          </p:nvGrpSpPr>
          <p:grpSpPr>
            <a:xfrm rot="0">
              <a:off x="0" y="1823"/>
              <a:ext cx="17769332" cy="724535"/>
              <a:chOff x="0" y="0"/>
              <a:chExt cx="17769332" cy="724535"/>
            </a:xfrm>
          </p:grpSpPr>
          <p:sp>
            <p:nvSpPr>
              <p:cNvPr name="Freeform 19" id="19"/>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20" id="20"/>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21" id="21"/>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
        <p:nvSpPr>
          <p:cNvPr name="TextBox 22" id="22"/>
          <p:cNvSpPr txBox="true"/>
          <p:nvPr/>
        </p:nvSpPr>
        <p:spPr>
          <a:xfrm rot="0">
            <a:off x="1028700" y="1085850"/>
            <a:ext cx="13230252" cy="2133602"/>
          </a:xfrm>
          <a:prstGeom prst="rect">
            <a:avLst/>
          </a:prstGeom>
        </p:spPr>
        <p:txBody>
          <a:bodyPr anchor="t" rtlCol="false" tIns="0" lIns="0" bIns="0" rIns="0">
            <a:spAutoFit/>
          </a:bodyPr>
          <a:lstStyle/>
          <a:p>
            <a:pPr algn="l">
              <a:lnSpc>
                <a:spcPts val="8250"/>
              </a:lnSpc>
            </a:pPr>
            <a:r>
              <a:rPr lang="en-US" sz="7500">
                <a:solidFill>
                  <a:srgbClr val="06053F"/>
                </a:solidFill>
                <a:latin typeface="Bernoru SemiCondensed"/>
                <a:ea typeface="Bernoru SemiCondensed"/>
                <a:cs typeface="Bernoru SemiCondensed"/>
                <a:sym typeface="Bernoru SemiCondensed"/>
              </a:rPr>
              <a:t>ELEMEN UTAMA DALAM </a:t>
            </a:r>
          </a:p>
          <a:p>
            <a:pPr algn="l">
              <a:lnSpc>
                <a:spcPts val="8250"/>
              </a:lnSpc>
            </a:pPr>
            <a:r>
              <a:rPr lang="en-US" sz="7500">
                <a:solidFill>
                  <a:srgbClr val="06053F"/>
                </a:solidFill>
                <a:latin typeface="Bernoru SemiCondensed"/>
                <a:ea typeface="Bernoru SemiCondensed"/>
                <a:cs typeface="Bernoru SemiCondensed"/>
                <a:sym typeface="Bernoru SemiCondensed"/>
              </a:rPr>
              <a:t>TAX ORGANIZING</a:t>
            </a:r>
          </a:p>
        </p:txBody>
      </p:sp>
      <p:sp>
        <p:nvSpPr>
          <p:cNvPr name="TextBox 23" id="23"/>
          <p:cNvSpPr txBox="true"/>
          <p:nvPr/>
        </p:nvSpPr>
        <p:spPr>
          <a:xfrm rot="0">
            <a:off x="1406761" y="7722348"/>
            <a:ext cx="393110" cy="641074"/>
          </a:xfrm>
          <a:prstGeom prst="rect">
            <a:avLst/>
          </a:prstGeom>
        </p:spPr>
        <p:txBody>
          <a:bodyPr anchor="t" rtlCol="false" tIns="0" lIns="0" bIns="0" rIns="0">
            <a:spAutoFit/>
          </a:bodyPr>
          <a:lstStyle/>
          <a:p>
            <a:pPr algn="ctr" marL="0" indent="0" lvl="0">
              <a:lnSpc>
                <a:spcPts val="4848"/>
              </a:lnSpc>
              <a:spcBef>
                <a:spcPct val="0"/>
              </a:spcBef>
            </a:pPr>
            <a:r>
              <a:rPr lang="en-US" b="true" sz="4408" strike="noStrike" u="none">
                <a:solidFill>
                  <a:srgbClr val="FFFFFF"/>
                </a:solidFill>
                <a:latin typeface="Bernoru SemiCondensed"/>
                <a:ea typeface="Bernoru SemiCondensed"/>
                <a:cs typeface="Bernoru SemiCondensed"/>
                <a:sym typeface="Bernoru SemiCondensed"/>
              </a:rPr>
              <a:t>2</a:t>
            </a:r>
          </a:p>
        </p:txBody>
      </p:sp>
      <p:grpSp>
        <p:nvGrpSpPr>
          <p:cNvPr name="Group 24" id="24"/>
          <p:cNvGrpSpPr/>
          <p:nvPr/>
        </p:nvGrpSpPr>
        <p:grpSpPr>
          <a:xfrm rot="0">
            <a:off x="1028700" y="4077445"/>
            <a:ext cx="7631722" cy="4608233"/>
            <a:chOff x="0" y="0"/>
            <a:chExt cx="1917252" cy="1157687"/>
          </a:xfrm>
        </p:grpSpPr>
        <p:sp>
          <p:nvSpPr>
            <p:cNvPr name="Freeform 25" id="25"/>
            <p:cNvSpPr/>
            <p:nvPr/>
          </p:nvSpPr>
          <p:spPr>
            <a:xfrm flipH="false" flipV="false" rot="0">
              <a:off x="0" y="0"/>
              <a:ext cx="1917252" cy="1157687"/>
            </a:xfrm>
            <a:custGeom>
              <a:avLst/>
              <a:gdLst/>
              <a:ahLst/>
              <a:cxnLst/>
              <a:rect r="r" b="b" t="t" l="l"/>
              <a:pathLst>
                <a:path h="1157687" w="1917252">
                  <a:moveTo>
                    <a:pt x="38549" y="0"/>
                  </a:moveTo>
                  <a:lnTo>
                    <a:pt x="1878704" y="0"/>
                  </a:lnTo>
                  <a:cubicBezTo>
                    <a:pt x="1888927" y="0"/>
                    <a:pt x="1898732" y="4061"/>
                    <a:pt x="1905962" y="11291"/>
                  </a:cubicBezTo>
                  <a:cubicBezTo>
                    <a:pt x="1913191" y="18520"/>
                    <a:pt x="1917252" y="28325"/>
                    <a:pt x="1917252" y="38549"/>
                  </a:cubicBezTo>
                  <a:lnTo>
                    <a:pt x="1917252" y="1119138"/>
                  </a:lnTo>
                  <a:cubicBezTo>
                    <a:pt x="1917252" y="1140428"/>
                    <a:pt x="1899993" y="1157687"/>
                    <a:pt x="1878704" y="1157687"/>
                  </a:cubicBezTo>
                  <a:lnTo>
                    <a:pt x="38549" y="1157687"/>
                  </a:lnTo>
                  <a:cubicBezTo>
                    <a:pt x="17259" y="1157687"/>
                    <a:pt x="0" y="1140428"/>
                    <a:pt x="0" y="1119138"/>
                  </a:cubicBezTo>
                  <a:lnTo>
                    <a:pt x="0" y="38549"/>
                  </a:lnTo>
                  <a:cubicBezTo>
                    <a:pt x="0" y="17259"/>
                    <a:pt x="17259" y="0"/>
                    <a:pt x="38549" y="0"/>
                  </a:cubicBezTo>
                  <a:close/>
                </a:path>
              </a:pathLst>
            </a:custGeom>
            <a:solidFill>
              <a:srgbClr val="06053F"/>
            </a:solidFill>
          </p:spPr>
        </p:sp>
        <p:sp>
          <p:nvSpPr>
            <p:cNvPr name="TextBox 26" id="26"/>
            <p:cNvSpPr txBox="true"/>
            <p:nvPr/>
          </p:nvSpPr>
          <p:spPr>
            <a:xfrm>
              <a:off x="0" y="-38100"/>
              <a:ext cx="1917252" cy="1195787"/>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9606204" y="4077445"/>
            <a:ext cx="7653096" cy="4608233"/>
            <a:chOff x="0" y="0"/>
            <a:chExt cx="1922622" cy="1157687"/>
          </a:xfrm>
        </p:grpSpPr>
        <p:sp>
          <p:nvSpPr>
            <p:cNvPr name="Freeform 28" id="28"/>
            <p:cNvSpPr/>
            <p:nvPr/>
          </p:nvSpPr>
          <p:spPr>
            <a:xfrm flipH="false" flipV="false" rot="0">
              <a:off x="0" y="0"/>
              <a:ext cx="1922622" cy="1157687"/>
            </a:xfrm>
            <a:custGeom>
              <a:avLst/>
              <a:gdLst/>
              <a:ahLst/>
              <a:cxnLst/>
              <a:rect r="r" b="b" t="t" l="l"/>
              <a:pathLst>
                <a:path h="1157687" w="1922622">
                  <a:moveTo>
                    <a:pt x="38441" y="0"/>
                  </a:moveTo>
                  <a:lnTo>
                    <a:pt x="1884181" y="0"/>
                  </a:lnTo>
                  <a:cubicBezTo>
                    <a:pt x="1905411" y="0"/>
                    <a:pt x="1922622" y="17211"/>
                    <a:pt x="1922622" y="38441"/>
                  </a:cubicBezTo>
                  <a:lnTo>
                    <a:pt x="1922622" y="1119246"/>
                  </a:lnTo>
                  <a:cubicBezTo>
                    <a:pt x="1922622" y="1129441"/>
                    <a:pt x="1918572" y="1139219"/>
                    <a:pt x="1911363" y="1146428"/>
                  </a:cubicBezTo>
                  <a:cubicBezTo>
                    <a:pt x="1904154" y="1153637"/>
                    <a:pt x="1894376" y="1157687"/>
                    <a:pt x="1884181" y="1157687"/>
                  </a:cubicBezTo>
                  <a:lnTo>
                    <a:pt x="38441" y="1157687"/>
                  </a:lnTo>
                  <a:cubicBezTo>
                    <a:pt x="28246" y="1157687"/>
                    <a:pt x="18468" y="1153637"/>
                    <a:pt x="11259" y="1146428"/>
                  </a:cubicBezTo>
                  <a:cubicBezTo>
                    <a:pt x="4050" y="1139219"/>
                    <a:pt x="0" y="1129441"/>
                    <a:pt x="0" y="1119246"/>
                  </a:cubicBezTo>
                  <a:lnTo>
                    <a:pt x="0" y="38441"/>
                  </a:lnTo>
                  <a:cubicBezTo>
                    <a:pt x="0" y="28246"/>
                    <a:pt x="4050" y="18468"/>
                    <a:pt x="11259" y="11259"/>
                  </a:cubicBezTo>
                  <a:cubicBezTo>
                    <a:pt x="18468" y="4050"/>
                    <a:pt x="28246" y="0"/>
                    <a:pt x="38441" y="0"/>
                  </a:cubicBezTo>
                  <a:close/>
                </a:path>
              </a:pathLst>
            </a:custGeom>
            <a:solidFill>
              <a:srgbClr val="F3630F"/>
            </a:solidFill>
          </p:spPr>
        </p:sp>
        <p:sp>
          <p:nvSpPr>
            <p:cNvPr name="TextBox 29" id="29"/>
            <p:cNvSpPr txBox="true"/>
            <p:nvPr/>
          </p:nvSpPr>
          <p:spPr>
            <a:xfrm>
              <a:off x="0" y="-38100"/>
              <a:ext cx="1922622" cy="1195787"/>
            </a:xfrm>
            <a:prstGeom prst="rect">
              <a:avLst/>
            </a:prstGeom>
          </p:spPr>
          <p:txBody>
            <a:bodyPr anchor="ctr" rtlCol="false" tIns="50800" lIns="50800" bIns="50800" rIns="50800"/>
            <a:lstStyle/>
            <a:p>
              <a:pPr algn="ctr">
                <a:lnSpc>
                  <a:spcPts val="2659"/>
                </a:lnSpc>
              </a:pPr>
            </a:p>
          </p:txBody>
        </p:sp>
      </p:grpSp>
      <p:sp>
        <p:nvSpPr>
          <p:cNvPr name="TextBox 30" id="30"/>
          <p:cNvSpPr txBox="true"/>
          <p:nvPr/>
        </p:nvSpPr>
        <p:spPr>
          <a:xfrm rot="0">
            <a:off x="1236057" y="4318107"/>
            <a:ext cx="7217009" cy="4080222"/>
          </a:xfrm>
          <a:prstGeom prst="rect">
            <a:avLst/>
          </a:prstGeom>
        </p:spPr>
        <p:txBody>
          <a:bodyPr anchor="t" rtlCol="false" tIns="0" lIns="0" bIns="0" rIns="0">
            <a:spAutoFit/>
          </a:bodyPr>
          <a:lstStyle/>
          <a:p>
            <a:pPr algn="l">
              <a:lnSpc>
                <a:spcPts val="2955"/>
              </a:lnSpc>
            </a:pPr>
            <a:r>
              <a:rPr lang="en-US" sz="2111">
                <a:solidFill>
                  <a:srgbClr val="FFFFFF"/>
                </a:solidFill>
                <a:latin typeface="ABeeZee"/>
                <a:ea typeface="ABeeZee"/>
                <a:cs typeface="ABeeZee"/>
                <a:sym typeface="ABeeZee"/>
              </a:rPr>
              <a:t>   3. </a:t>
            </a:r>
            <a:r>
              <a:rPr lang="en-US" sz="2111">
                <a:solidFill>
                  <a:srgbClr val="FFFFFF"/>
                </a:solidFill>
                <a:latin typeface="ABeeZee Bold"/>
                <a:ea typeface="ABeeZee Bold"/>
                <a:cs typeface="ABeeZee Bold"/>
                <a:sym typeface="ABeeZee Bold"/>
              </a:rPr>
              <a:t>Pelaporan Pajak</a:t>
            </a:r>
            <a:r>
              <a:rPr lang="en-US" sz="2111">
                <a:solidFill>
                  <a:srgbClr val="FFFFFF"/>
                </a:solidFill>
                <a:latin typeface="ABeeZee"/>
                <a:ea typeface="ABeeZee"/>
                <a:cs typeface="ABeeZee"/>
                <a:sym typeface="ABeeZee"/>
              </a:rPr>
              <a:t> </a:t>
            </a:r>
            <a:r>
              <a:rPr lang="en-US" sz="2111">
                <a:solidFill>
                  <a:srgbClr val="FFFFFF"/>
                </a:solidFill>
                <a:latin typeface="ABeeZee Bold"/>
                <a:ea typeface="ABeeZee Bold"/>
                <a:cs typeface="ABeeZee Bold"/>
                <a:sym typeface="ABeeZee Bold"/>
              </a:rPr>
              <a:t>(Tax Reporting)</a:t>
            </a:r>
          </a:p>
          <a:p>
            <a:pPr algn="l">
              <a:lnSpc>
                <a:spcPts val="2955"/>
              </a:lnSpc>
            </a:pPr>
            <a:r>
              <a:rPr lang="en-US" sz="2111">
                <a:solidFill>
                  <a:srgbClr val="FFFFFF"/>
                </a:solidFill>
                <a:latin typeface="ABeeZee"/>
                <a:ea typeface="ABeeZee"/>
                <a:cs typeface="ABeeZee"/>
                <a:sym typeface="ABeeZee"/>
              </a:rPr>
              <a:t>Tahap di mana perusahaan mendokumentasikan kewajiban pajaknya kepada otoritas pajak, dengan cara:</a:t>
            </a:r>
          </a:p>
          <a:p>
            <a:pPr algn="l">
              <a:lnSpc>
                <a:spcPts val="2955"/>
              </a:lnSpc>
            </a:pPr>
            <a:r>
              <a:rPr lang="en-US" sz="2111">
                <a:solidFill>
                  <a:srgbClr val="FFFFFF"/>
                </a:solidFill>
                <a:latin typeface="ABeeZee"/>
                <a:ea typeface="ABeeZee"/>
                <a:cs typeface="ABeeZee"/>
                <a:sym typeface="ABeeZee"/>
              </a:rPr>
              <a:t>a. Melibatkan pembuatan laporan tahunan, laporan bulanan, atau dokumen lainnya yang diwajibkan oleh hukum perpajakan</a:t>
            </a:r>
          </a:p>
          <a:p>
            <a:pPr algn="l">
              <a:lnSpc>
                <a:spcPts val="2955"/>
              </a:lnSpc>
            </a:pPr>
            <a:r>
              <a:rPr lang="en-US" sz="2111">
                <a:solidFill>
                  <a:srgbClr val="FFFFFF"/>
                </a:solidFill>
                <a:latin typeface="ABeeZee"/>
                <a:ea typeface="ABeeZee"/>
                <a:cs typeface="ABeeZee"/>
                <a:sym typeface="ABeeZee"/>
              </a:rPr>
              <a:t>b. Perlu akurasi tinggi untuk menghindari penalti akibat kesalahan pelaporan.</a:t>
            </a:r>
          </a:p>
          <a:p>
            <a:pPr algn="l">
              <a:lnSpc>
                <a:spcPts val="2955"/>
              </a:lnSpc>
            </a:pPr>
            <a:r>
              <a:rPr lang="en-US" sz="2111">
                <a:solidFill>
                  <a:srgbClr val="FFFFFF"/>
                </a:solidFill>
                <a:latin typeface="ABeeZee"/>
                <a:ea typeface="ABeeZee"/>
                <a:cs typeface="ABeeZee"/>
                <a:sym typeface="ABeeZee"/>
              </a:rPr>
              <a:t>c. Menggunakan teknologi seperti software perpajakan, dapat meningkatkan efisiensi dalam proses ini.</a:t>
            </a:r>
          </a:p>
        </p:txBody>
      </p:sp>
      <p:sp>
        <p:nvSpPr>
          <p:cNvPr name="TextBox 31" id="31"/>
          <p:cNvSpPr txBox="true"/>
          <p:nvPr/>
        </p:nvSpPr>
        <p:spPr>
          <a:xfrm rot="0">
            <a:off x="9867350" y="4260066"/>
            <a:ext cx="7391950" cy="4187632"/>
          </a:xfrm>
          <a:prstGeom prst="rect">
            <a:avLst/>
          </a:prstGeom>
        </p:spPr>
        <p:txBody>
          <a:bodyPr anchor="t" rtlCol="false" tIns="0" lIns="0" bIns="0" rIns="0">
            <a:spAutoFit/>
          </a:bodyPr>
          <a:lstStyle/>
          <a:p>
            <a:pPr algn="l">
              <a:lnSpc>
                <a:spcPts val="3335"/>
              </a:lnSpc>
            </a:pPr>
            <a:r>
              <a:rPr lang="en-US" sz="2382">
                <a:solidFill>
                  <a:srgbClr val="000000"/>
                </a:solidFill>
                <a:latin typeface="ABeeZee Bold"/>
                <a:ea typeface="ABeeZee Bold"/>
                <a:cs typeface="ABeeZee Bold"/>
                <a:sym typeface="ABeeZee Bold"/>
              </a:rPr>
              <a:t>  4. Kolaborasi Antar Divisi</a:t>
            </a:r>
          </a:p>
          <a:p>
            <a:pPr algn="l">
              <a:lnSpc>
                <a:spcPts val="3335"/>
              </a:lnSpc>
            </a:pPr>
            <a:r>
              <a:rPr lang="en-US" sz="2382">
                <a:solidFill>
                  <a:srgbClr val="000000"/>
                </a:solidFill>
                <a:latin typeface="ABeeZee"/>
                <a:ea typeface="ABeeZee"/>
                <a:cs typeface="ABeeZee"/>
                <a:sym typeface="ABeeZee"/>
              </a:rPr>
              <a:t>Dalam tax organizing, koordinasi antar departemen (keuangan, hukum, operasional) sangat penting, dikarenakan:</a:t>
            </a:r>
          </a:p>
          <a:p>
            <a:pPr algn="l">
              <a:lnSpc>
                <a:spcPts val="3335"/>
              </a:lnSpc>
            </a:pPr>
            <a:r>
              <a:rPr lang="en-US" sz="2382">
                <a:solidFill>
                  <a:srgbClr val="000000"/>
                </a:solidFill>
                <a:latin typeface="ABeeZee"/>
                <a:ea typeface="ABeeZee"/>
                <a:cs typeface="ABeeZee"/>
                <a:sym typeface="ABeeZee"/>
              </a:rPr>
              <a:t>a. Bertujuan untuk memastikan setiap aktivitas bisnis yang memiliki dampak pajak tercatat dan dilaporkan dengan benar.</a:t>
            </a:r>
          </a:p>
          <a:p>
            <a:pPr algn="l">
              <a:lnSpc>
                <a:spcPts val="3335"/>
              </a:lnSpc>
            </a:pPr>
            <a:r>
              <a:rPr lang="en-US" sz="2382">
                <a:solidFill>
                  <a:srgbClr val="000000"/>
                </a:solidFill>
                <a:latin typeface="ABeeZee"/>
                <a:ea typeface="ABeeZee"/>
                <a:cs typeface="ABeeZee"/>
                <a:sym typeface="ABeeZee"/>
              </a:rPr>
              <a:t>b. Kolaborasi mengurangi risiko ketidaksesuaian informasi yang dapat menyebabkan masalah pajak</a:t>
            </a:r>
            <a:r>
              <a:rPr lang="en-US" sz="2382">
                <a:solidFill>
                  <a:srgbClr val="000000"/>
                </a:solidFill>
                <a:latin typeface="ABeeZee Bold"/>
                <a:ea typeface="ABeeZee Bold"/>
                <a:cs typeface="ABeeZee Bold"/>
                <a:sym typeface="ABeeZee Bold"/>
              </a:rPr>
              <a:t> </a:t>
            </a:r>
            <a:r>
              <a:rPr lang="en-US" sz="2382">
                <a:solidFill>
                  <a:srgbClr val="000000"/>
                </a:solidFill>
                <a:latin typeface="ABeeZee"/>
                <a:ea typeface="ABeeZee"/>
                <a:cs typeface="ABeeZee"/>
                <a:sym typeface="ABeeZee"/>
              </a:rPr>
              <a:t>di</a:t>
            </a:r>
            <a:r>
              <a:rPr lang="en-US" sz="2382">
                <a:solidFill>
                  <a:srgbClr val="000000"/>
                </a:solidFill>
                <a:latin typeface="ABeeZee Bold"/>
                <a:ea typeface="ABeeZee Bold"/>
                <a:cs typeface="ABeeZee Bold"/>
                <a:sym typeface="ABeeZee Bold"/>
              </a:rPr>
              <a:t> </a:t>
            </a:r>
            <a:r>
              <a:rPr lang="en-US" sz="2382">
                <a:solidFill>
                  <a:srgbClr val="000000"/>
                </a:solidFill>
                <a:latin typeface="ABeeZee"/>
                <a:ea typeface="ABeeZee"/>
                <a:cs typeface="ABeeZee"/>
                <a:sym typeface="ABeeZee"/>
              </a:rPr>
              <a:t>kemudian hari.</a:t>
            </a:r>
          </a:p>
        </p:txBody>
      </p:sp>
    </p:spTree>
  </p:cSld>
  <p:clrMapOvr>
    <a:masterClrMapping/>
  </p:clrMapOvr>
  <p:transition spd="fast">
    <p:wipe dir="l"/>
  </p:transition>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05951" y="9778023"/>
            <a:ext cx="10925270" cy="1610908"/>
            <a:chOff x="0" y="0"/>
            <a:chExt cx="2877437" cy="424272"/>
          </a:xfrm>
        </p:grpSpPr>
        <p:sp>
          <p:nvSpPr>
            <p:cNvPr name="Freeform 3" id="3"/>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4" id="4"/>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5493050" y="9778023"/>
            <a:ext cx="10925270" cy="1610908"/>
            <a:chOff x="0" y="0"/>
            <a:chExt cx="2877437" cy="424272"/>
          </a:xfrm>
        </p:grpSpPr>
        <p:sp>
          <p:nvSpPr>
            <p:cNvPr name="Freeform 6" id="6"/>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7" id="7"/>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5168696" y="8685678"/>
            <a:ext cx="6810594" cy="4278950"/>
            <a:chOff x="0" y="0"/>
            <a:chExt cx="812800" cy="510665"/>
          </a:xfrm>
        </p:grpSpPr>
        <p:sp>
          <p:nvSpPr>
            <p:cNvPr name="Freeform 9" id="9"/>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06053F"/>
            </a:solidFill>
          </p:spPr>
        </p:sp>
        <p:sp>
          <p:nvSpPr>
            <p:cNvPr name="TextBox 10" id="10"/>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2273268" y="9579820"/>
            <a:ext cx="5280478" cy="3845308"/>
            <a:chOff x="0" y="0"/>
            <a:chExt cx="812800" cy="591891"/>
          </a:xfrm>
        </p:grpSpPr>
        <p:sp>
          <p:nvSpPr>
            <p:cNvPr name="Freeform 12" id="12"/>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3" id="13"/>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14400163" y="1208239"/>
            <a:ext cx="1937348" cy="1831674"/>
          </a:xfrm>
          <a:custGeom>
            <a:avLst/>
            <a:gdLst/>
            <a:ahLst/>
            <a:cxnLst/>
            <a:rect r="r" b="b" t="t" l="l"/>
            <a:pathLst>
              <a:path h="1831674" w="1937348">
                <a:moveTo>
                  <a:pt x="0" y="0"/>
                </a:moveTo>
                <a:lnTo>
                  <a:pt x="1937348" y="0"/>
                </a:lnTo>
                <a:lnTo>
                  <a:pt x="1937348" y="1831674"/>
                </a:lnTo>
                <a:lnTo>
                  <a:pt x="0" y="18316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5" id="15"/>
          <p:cNvGrpSpPr/>
          <p:nvPr/>
        </p:nvGrpSpPr>
        <p:grpSpPr>
          <a:xfrm rot="0">
            <a:off x="-19050" y="9746250"/>
            <a:ext cx="18327522" cy="544768"/>
            <a:chOff x="0" y="0"/>
            <a:chExt cx="24436696" cy="726358"/>
          </a:xfrm>
        </p:grpSpPr>
        <p:grpSp>
          <p:nvGrpSpPr>
            <p:cNvPr name="Group 16" id="16"/>
            <p:cNvGrpSpPr/>
            <p:nvPr/>
          </p:nvGrpSpPr>
          <p:grpSpPr>
            <a:xfrm rot="0">
              <a:off x="17794787" y="0"/>
              <a:ext cx="6641909" cy="724589"/>
              <a:chOff x="0" y="0"/>
              <a:chExt cx="6641909" cy="724589"/>
            </a:xfrm>
          </p:grpSpPr>
          <p:sp>
            <p:nvSpPr>
              <p:cNvPr name="Freeform 17" id="17"/>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18" id="18"/>
            <p:cNvGrpSpPr/>
            <p:nvPr/>
          </p:nvGrpSpPr>
          <p:grpSpPr>
            <a:xfrm rot="0">
              <a:off x="0" y="1823"/>
              <a:ext cx="17769332" cy="724535"/>
              <a:chOff x="0" y="0"/>
              <a:chExt cx="17769332" cy="724535"/>
            </a:xfrm>
          </p:grpSpPr>
          <p:sp>
            <p:nvSpPr>
              <p:cNvPr name="Freeform 19" id="19"/>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20" id="20"/>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21" id="21"/>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
        <p:nvSpPr>
          <p:cNvPr name="TextBox 22" id="22"/>
          <p:cNvSpPr txBox="true"/>
          <p:nvPr/>
        </p:nvSpPr>
        <p:spPr>
          <a:xfrm rot="0">
            <a:off x="1028700" y="1085850"/>
            <a:ext cx="13230252" cy="2133602"/>
          </a:xfrm>
          <a:prstGeom prst="rect">
            <a:avLst/>
          </a:prstGeom>
        </p:spPr>
        <p:txBody>
          <a:bodyPr anchor="t" rtlCol="false" tIns="0" lIns="0" bIns="0" rIns="0">
            <a:spAutoFit/>
          </a:bodyPr>
          <a:lstStyle/>
          <a:p>
            <a:pPr algn="l">
              <a:lnSpc>
                <a:spcPts val="8250"/>
              </a:lnSpc>
            </a:pPr>
            <a:r>
              <a:rPr lang="en-US" sz="7500">
                <a:solidFill>
                  <a:srgbClr val="06053F"/>
                </a:solidFill>
                <a:latin typeface="Bernoru SemiCondensed"/>
                <a:ea typeface="Bernoru SemiCondensed"/>
                <a:cs typeface="Bernoru SemiCondensed"/>
                <a:sym typeface="Bernoru SemiCondensed"/>
              </a:rPr>
              <a:t>STRATEGI TAX ORGANIZING </a:t>
            </a:r>
          </a:p>
          <a:p>
            <a:pPr algn="l">
              <a:lnSpc>
                <a:spcPts val="8250"/>
              </a:lnSpc>
            </a:pPr>
            <a:r>
              <a:rPr lang="en-US" sz="7500">
                <a:solidFill>
                  <a:srgbClr val="06053F"/>
                </a:solidFill>
                <a:latin typeface="Bernoru SemiCondensed"/>
                <a:ea typeface="Bernoru SemiCondensed"/>
                <a:cs typeface="Bernoru SemiCondensed"/>
                <a:sym typeface="Bernoru SemiCondensed"/>
              </a:rPr>
              <a:t>YANG EFEKTIF</a:t>
            </a:r>
          </a:p>
        </p:txBody>
      </p:sp>
      <p:sp>
        <p:nvSpPr>
          <p:cNvPr name="TextBox 23" id="23"/>
          <p:cNvSpPr txBox="true"/>
          <p:nvPr/>
        </p:nvSpPr>
        <p:spPr>
          <a:xfrm rot="0">
            <a:off x="1406761" y="7722348"/>
            <a:ext cx="393110" cy="641074"/>
          </a:xfrm>
          <a:prstGeom prst="rect">
            <a:avLst/>
          </a:prstGeom>
        </p:spPr>
        <p:txBody>
          <a:bodyPr anchor="t" rtlCol="false" tIns="0" lIns="0" bIns="0" rIns="0">
            <a:spAutoFit/>
          </a:bodyPr>
          <a:lstStyle/>
          <a:p>
            <a:pPr algn="ctr" marL="0" indent="0" lvl="0">
              <a:lnSpc>
                <a:spcPts val="4848"/>
              </a:lnSpc>
              <a:spcBef>
                <a:spcPct val="0"/>
              </a:spcBef>
            </a:pPr>
            <a:r>
              <a:rPr lang="en-US" b="true" sz="4408" strike="noStrike" u="none">
                <a:solidFill>
                  <a:srgbClr val="FFFFFF"/>
                </a:solidFill>
                <a:latin typeface="Bernoru SemiCondensed"/>
                <a:ea typeface="Bernoru SemiCondensed"/>
                <a:cs typeface="Bernoru SemiCondensed"/>
                <a:sym typeface="Bernoru SemiCondensed"/>
              </a:rPr>
              <a:t>2</a:t>
            </a:r>
          </a:p>
        </p:txBody>
      </p:sp>
      <p:sp>
        <p:nvSpPr>
          <p:cNvPr name="TextBox 24" id="24"/>
          <p:cNvSpPr txBox="true"/>
          <p:nvPr/>
        </p:nvSpPr>
        <p:spPr>
          <a:xfrm rot="0">
            <a:off x="1143000" y="3545359"/>
            <a:ext cx="16002000" cy="1390650"/>
          </a:xfrm>
          <a:prstGeom prst="rect">
            <a:avLst/>
          </a:prstGeom>
        </p:spPr>
        <p:txBody>
          <a:bodyPr anchor="t" rtlCol="false" tIns="0" lIns="0" bIns="0" rIns="0">
            <a:spAutoFit/>
          </a:bodyPr>
          <a:lstStyle/>
          <a:p>
            <a:pPr algn="l">
              <a:lnSpc>
                <a:spcPts val="3600"/>
              </a:lnSpc>
            </a:pPr>
            <a:r>
              <a:rPr lang="en-US" sz="3000">
                <a:solidFill>
                  <a:srgbClr val="06053F"/>
                </a:solidFill>
                <a:latin typeface="ABeeZee"/>
                <a:ea typeface="ABeeZee"/>
                <a:cs typeface="ABeeZee"/>
                <a:sym typeface="ABeeZee"/>
              </a:rPr>
              <a:t>1. </a:t>
            </a:r>
            <a:r>
              <a:rPr lang="en-US" sz="3000">
                <a:solidFill>
                  <a:srgbClr val="06053F"/>
                </a:solidFill>
                <a:latin typeface="ABeeZee Bold"/>
                <a:ea typeface="ABeeZee Bold"/>
                <a:cs typeface="ABeeZee Bold"/>
                <a:sym typeface="ABeeZee Bold"/>
              </a:rPr>
              <a:t>Penerapan Teknologi dalam Pengelolaan</a:t>
            </a:r>
            <a:r>
              <a:rPr lang="en-US" sz="3000">
                <a:solidFill>
                  <a:srgbClr val="06053F"/>
                </a:solidFill>
                <a:latin typeface="ABeeZee"/>
                <a:ea typeface="ABeeZee"/>
                <a:cs typeface="ABeeZee"/>
                <a:sym typeface="ABeeZee"/>
              </a:rPr>
              <a:t> </a:t>
            </a:r>
            <a:r>
              <a:rPr lang="en-US" sz="3000">
                <a:solidFill>
                  <a:srgbClr val="06053F"/>
                </a:solidFill>
                <a:latin typeface="ABeeZee Bold"/>
                <a:ea typeface="ABeeZee Bold"/>
                <a:cs typeface="ABeeZee Bold"/>
                <a:sym typeface="ABeeZee Bold"/>
              </a:rPr>
              <a:t>Pajak</a:t>
            </a:r>
          </a:p>
          <a:p>
            <a:pPr algn="l">
              <a:lnSpc>
                <a:spcPts val="3600"/>
              </a:lnSpc>
            </a:pPr>
            <a:r>
              <a:rPr lang="en-US" sz="3000">
                <a:solidFill>
                  <a:srgbClr val="06053F"/>
                </a:solidFill>
                <a:latin typeface="ABeeZee"/>
                <a:ea typeface="ABeeZee"/>
                <a:cs typeface="ABeeZee"/>
                <a:sym typeface="ABeeZee"/>
              </a:rPr>
              <a:t>a. Automasi Proses Pajak  </a:t>
            </a:r>
          </a:p>
          <a:p>
            <a:pPr algn="l">
              <a:lnSpc>
                <a:spcPts val="3600"/>
              </a:lnSpc>
            </a:pPr>
            <a:r>
              <a:rPr lang="en-US" sz="3000">
                <a:solidFill>
                  <a:srgbClr val="06053F"/>
                </a:solidFill>
                <a:latin typeface="ABeeZee"/>
                <a:ea typeface="ABeeZee"/>
                <a:cs typeface="ABeeZee"/>
                <a:sym typeface="ABeeZee"/>
              </a:rPr>
              <a:t>b. Data Analytics untuk Mitigasi Risiko</a:t>
            </a:r>
          </a:p>
        </p:txBody>
      </p:sp>
      <p:sp>
        <p:nvSpPr>
          <p:cNvPr name="TextBox 25" id="25"/>
          <p:cNvSpPr txBox="true"/>
          <p:nvPr/>
        </p:nvSpPr>
        <p:spPr>
          <a:xfrm rot="0">
            <a:off x="1143000" y="5124450"/>
            <a:ext cx="16002000" cy="1847850"/>
          </a:xfrm>
          <a:prstGeom prst="rect">
            <a:avLst/>
          </a:prstGeom>
        </p:spPr>
        <p:txBody>
          <a:bodyPr anchor="t" rtlCol="false" tIns="0" lIns="0" bIns="0" rIns="0">
            <a:spAutoFit/>
          </a:bodyPr>
          <a:lstStyle/>
          <a:p>
            <a:pPr algn="l">
              <a:lnSpc>
                <a:spcPts val="3600"/>
              </a:lnSpc>
            </a:pPr>
            <a:r>
              <a:rPr lang="en-US" sz="3000">
                <a:solidFill>
                  <a:srgbClr val="06053F"/>
                </a:solidFill>
                <a:latin typeface="ABeeZee"/>
                <a:ea typeface="ABeeZee"/>
                <a:cs typeface="ABeeZee"/>
                <a:sym typeface="ABeeZee"/>
              </a:rPr>
              <a:t>2. </a:t>
            </a:r>
            <a:r>
              <a:rPr lang="en-US" sz="3000">
                <a:solidFill>
                  <a:srgbClr val="06053F"/>
                </a:solidFill>
                <a:latin typeface="ABeeZee Bold"/>
                <a:ea typeface="ABeeZee Bold"/>
                <a:cs typeface="ABeeZee Bold"/>
                <a:sym typeface="ABeeZee Bold"/>
              </a:rPr>
              <a:t>Penguatan Kepatuhan dengan</a:t>
            </a:r>
            <a:r>
              <a:rPr lang="en-US" sz="3000">
                <a:solidFill>
                  <a:srgbClr val="06053F"/>
                </a:solidFill>
                <a:latin typeface="ABeeZee"/>
                <a:ea typeface="ABeeZee"/>
                <a:cs typeface="ABeeZee"/>
                <a:sym typeface="ABeeZee"/>
              </a:rPr>
              <a:t> </a:t>
            </a:r>
            <a:r>
              <a:rPr lang="en-US" sz="3000">
                <a:solidFill>
                  <a:srgbClr val="06053F"/>
                </a:solidFill>
                <a:latin typeface="ABeeZee Bold"/>
                <a:ea typeface="ABeeZee Bold"/>
                <a:cs typeface="ABeeZee Bold"/>
                <a:sym typeface="ABeeZee Bold"/>
              </a:rPr>
              <a:t>Sistem Terintegrasi</a:t>
            </a:r>
          </a:p>
          <a:p>
            <a:pPr algn="l">
              <a:lnSpc>
                <a:spcPts val="3600"/>
              </a:lnSpc>
            </a:pPr>
            <a:r>
              <a:rPr lang="en-US" sz="3000">
                <a:solidFill>
                  <a:srgbClr val="06053F"/>
                </a:solidFill>
                <a:latin typeface="ABeeZee"/>
                <a:ea typeface="ABeeZee"/>
                <a:cs typeface="ABeeZee"/>
                <a:sym typeface="ABeeZee"/>
              </a:rPr>
              <a:t>Sistem ini memungkinkan integrasi antara divisi keuangan, akuntansi, dan hukum untuk memastikan data perpajakan konsisten dan sesuai dengan regulasi. Contohnya adalah penggunaan modul Enterprise Resource Planning (ERP).</a:t>
            </a:r>
          </a:p>
        </p:txBody>
      </p:sp>
      <p:sp>
        <p:nvSpPr>
          <p:cNvPr name="TextBox 26" id="26"/>
          <p:cNvSpPr txBox="true"/>
          <p:nvPr/>
        </p:nvSpPr>
        <p:spPr>
          <a:xfrm rot="0">
            <a:off x="1143711" y="7162800"/>
            <a:ext cx="16002000" cy="1847850"/>
          </a:xfrm>
          <a:prstGeom prst="rect">
            <a:avLst/>
          </a:prstGeom>
        </p:spPr>
        <p:txBody>
          <a:bodyPr anchor="t" rtlCol="false" tIns="0" lIns="0" bIns="0" rIns="0">
            <a:spAutoFit/>
          </a:bodyPr>
          <a:lstStyle/>
          <a:p>
            <a:pPr algn="l">
              <a:lnSpc>
                <a:spcPts val="3600"/>
              </a:lnSpc>
            </a:pPr>
            <a:r>
              <a:rPr lang="en-US" sz="3000">
                <a:solidFill>
                  <a:srgbClr val="06053F"/>
                </a:solidFill>
                <a:latin typeface="ABeeZee"/>
                <a:ea typeface="ABeeZee"/>
                <a:cs typeface="ABeeZee"/>
                <a:sym typeface="ABeeZee"/>
              </a:rPr>
              <a:t>3. </a:t>
            </a:r>
            <a:r>
              <a:rPr lang="en-US" sz="3000">
                <a:solidFill>
                  <a:srgbClr val="06053F"/>
                </a:solidFill>
                <a:latin typeface="ABeeZee Bold"/>
                <a:ea typeface="ABeeZee Bold"/>
                <a:cs typeface="ABeeZee Bold"/>
                <a:sym typeface="ABeeZee Bold"/>
              </a:rPr>
              <a:t>Pelatihan dan Pengembangan Kompetensi</a:t>
            </a:r>
            <a:r>
              <a:rPr lang="en-US" sz="3000">
                <a:solidFill>
                  <a:srgbClr val="06053F"/>
                </a:solidFill>
                <a:latin typeface="ABeeZee"/>
                <a:ea typeface="ABeeZee"/>
                <a:cs typeface="ABeeZee"/>
                <a:sym typeface="ABeeZee"/>
              </a:rPr>
              <a:t> </a:t>
            </a:r>
            <a:r>
              <a:rPr lang="en-US" sz="3000">
                <a:solidFill>
                  <a:srgbClr val="06053F"/>
                </a:solidFill>
                <a:latin typeface="ABeeZee Bold"/>
                <a:ea typeface="ABeeZee Bold"/>
                <a:cs typeface="ABeeZee Bold"/>
                <a:sym typeface="ABeeZee Bold"/>
              </a:rPr>
              <a:t>Pajak</a:t>
            </a:r>
          </a:p>
          <a:p>
            <a:pPr algn="l">
              <a:lnSpc>
                <a:spcPts val="3600"/>
              </a:lnSpc>
            </a:pPr>
            <a:r>
              <a:rPr lang="en-US" sz="3000">
                <a:solidFill>
                  <a:srgbClr val="06053F"/>
                </a:solidFill>
                <a:latin typeface="ABeeZee"/>
                <a:ea typeface="ABeeZee"/>
                <a:cs typeface="ABeeZee"/>
                <a:sym typeface="ABeeZee"/>
              </a:rPr>
              <a:t>a. Membantu memastikan semua pihak dalam organisasi memahami perubahan regulasi.</a:t>
            </a:r>
          </a:p>
          <a:p>
            <a:pPr algn="l">
              <a:lnSpc>
                <a:spcPts val="3600"/>
              </a:lnSpc>
            </a:pPr>
            <a:r>
              <a:rPr lang="en-US" sz="3000">
                <a:solidFill>
                  <a:srgbClr val="06053F"/>
                </a:solidFill>
                <a:latin typeface="ABeeZee"/>
                <a:ea typeface="ABeeZee"/>
                <a:cs typeface="ABeeZee"/>
                <a:sym typeface="ABeeZee"/>
              </a:rPr>
              <a:t>b. Kolaborasi dengan konsultan pajak profesional.</a:t>
            </a:r>
          </a:p>
        </p:txBody>
      </p:sp>
    </p:spTree>
  </p:cSld>
  <p:clrMapOvr>
    <a:masterClrMapping/>
  </p:clrMapOvr>
  <p:transition spd="fast">
    <p:wipe dir="l"/>
  </p:transition>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05951" y="9778023"/>
            <a:ext cx="10925270" cy="1610908"/>
            <a:chOff x="0" y="0"/>
            <a:chExt cx="2877437" cy="424272"/>
          </a:xfrm>
        </p:grpSpPr>
        <p:sp>
          <p:nvSpPr>
            <p:cNvPr name="Freeform 3" id="3"/>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4" id="4"/>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5493050" y="9778023"/>
            <a:ext cx="10925270" cy="1610908"/>
            <a:chOff x="0" y="0"/>
            <a:chExt cx="2877437" cy="424272"/>
          </a:xfrm>
        </p:grpSpPr>
        <p:sp>
          <p:nvSpPr>
            <p:cNvPr name="Freeform 6" id="6"/>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7" id="7"/>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5168696" y="8685678"/>
            <a:ext cx="6810594" cy="4278950"/>
            <a:chOff x="0" y="0"/>
            <a:chExt cx="812800" cy="510665"/>
          </a:xfrm>
        </p:grpSpPr>
        <p:sp>
          <p:nvSpPr>
            <p:cNvPr name="Freeform 9" id="9"/>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06053F"/>
            </a:solidFill>
          </p:spPr>
        </p:sp>
        <p:sp>
          <p:nvSpPr>
            <p:cNvPr name="TextBox 10" id="10"/>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2273268" y="9579820"/>
            <a:ext cx="5280478" cy="3845308"/>
            <a:chOff x="0" y="0"/>
            <a:chExt cx="812800" cy="591891"/>
          </a:xfrm>
        </p:grpSpPr>
        <p:sp>
          <p:nvSpPr>
            <p:cNvPr name="Freeform 12" id="12"/>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3" id="13"/>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14400163" y="1208239"/>
            <a:ext cx="1937348" cy="1831674"/>
          </a:xfrm>
          <a:custGeom>
            <a:avLst/>
            <a:gdLst/>
            <a:ahLst/>
            <a:cxnLst/>
            <a:rect r="r" b="b" t="t" l="l"/>
            <a:pathLst>
              <a:path h="1831674" w="1937348">
                <a:moveTo>
                  <a:pt x="0" y="0"/>
                </a:moveTo>
                <a:lnTo>
                  <a:pt x="1937348" y="0"/>
                </a:lnTo>
                <a:lnTo>
                  <a:pt x="1937348" y="1831674"/>
                </a:lnTo>
                <a:lnTo>
                  <a:pt x="0" y="18316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5" id="15"/>
          <p:cNvGrpSpPr/>
          <p:nvPr/>
        </p:nvGrpSpPr>
        <p:grpSpPr>
          <a:xfrm rot="0">
            <a:off x="-19050" y="9746250"/>
            <a:ext cx="18327522" cy="544768"/>
            <a:chOff x="0" y="0"/>
            <a:chExt cx="24436696" cy="726358"/>
          </a:xfrm>
        </p:grpSpPr>
        <p:grpSp>
          <p:nvGrpSpPr>
            <p:cNvPr name="Group 16" id="16"/>
            <p:cNvGrpSpPr/>
            <p:nvPr/>
          </p:nvGrpSpPr>
          <p:grpSpPr>
            <a:xfrm rot="0">
              <a:off x="17794787" y="0"/>
              <a:ext cx="6641909" cy="724589"/>
              <a:chOff x="0" y="0"/>
              <a:chExt cx="6641909" cy="724589"/>
            </a:xfrm>
          </p:grpSpPr>
          <p:sp>
            <p:nvSpPr>
              <p:cNvPr name="Freeform 17" id="17"/>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18" id="18"/>
            <p:cNvGrpSpPr/>
            <p:nvPr/>
          </p:nvGrpSpPr>
          <p:grpSpPr>
            <a:xfrm rot="0">
              <a:off x="0" y="1823"/>
              <a:ext cx="17769332" cy="724535"/>
              <a:chOff x="0" y="0"/>
              <a:chExt cx="17769332" cy="724535"/>
            </a:xfrm>
          </p:grpSpPr>
          <p:sp>
            <p:nvSpPr>
              <p:cNvPr name="Freeform 19" id="19"/>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20" id="20"/>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21" id="21"/>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
        <p:nvSpPr>
          <p:cNvPr name="TextBox 22" id="22"/>
          <p:cNvSpPr txBox="true"/>
          <p:nvPr/>
        </p:nvSpPr>
        <p:spPr>
          <a:xfrm rot="0">
            <a:off x="1028700" y="1085850"/>
            <a:ext cx="13230252" cy="2133602"/>
          </a:xfrm>
          <a:prstGeom prst="rect">
            <a:avLst/>
          </a:prstGeom>
        </p:spPr>
        <p:txBody>
          <a:bodyPr anchor="t" rtlCol="false" tIns="0" lIns="0" bIns="0" rIns="0">
            <a:spAutoFit/>
          </a:bodyPr>
          <a:lstStyle/>
          <a:p>
            <a:pPr algn="l">
              <a:lnSpc>
                <a:spcPts val="8250"/>
              </a:lnSpc>
            </a:pPr>
            <a:r>
              <a:rPr lang="en-US" sz="7500">
                <a:solidFill>
                  <a:srgbClr val="06053F"/>
                </a:solidFill>
                <a:latin typeface="Bernoru SemiCondensed"/>
                <a:ea typeface="Bernoru SemiCondensed"/>
                <a:cs typeface="Bernoru SemiCondensed"/>
                <a:sym typeface="Bernoru SemiCondensed"/>
              </a:rPr>
              <a:t>STRATEGI TAX ORGANIZING </a:t>
            </a:r>
          </a:p>
          <a:p>
            <a:pPr algn="l">
              <a:lnSpc>
                <a:spcPts val="8250"/>
              </a:lnSpc>
            </a:pPr>
            <a:r>
              <a:rPr lang="en-US" sz="7500">
                <a:solidFill>
                  <a:srgbClr val="06053F"/>
                </a:solidFill>
                <a:latin typeface="Bernoru SemiCondensed"/>
                <a:ea typeface="Bernoru SemiCondensed"/>
                <a:cs typeface="Bernoru SemiCondensed"/>
                <a:sym typeface="Bernoru SemiCondensed"/>
              </a:rPr>
              <a:t>YANG EFEKTIF</a:t>
            </a:r>
          </a:p>
        </p:txBody>
      </p:sp>
      <p:sp>
        <p:nvSpPr>
          <p:cNvPr name="TextBox 23" id="23"/>
          <p:cNvSpPr txBox="true"/>
          <p:nvPr/>
        </p:nvSpPr>
        <p:spPr>
          <a:xfrm rot="0">
            <a:off x="1406761" y="7722348"/>
            <a:ext cx="393110" cy="641074"/>
          </a:xfrm>
          <a:prstGeom prst="rect">
            <a:avLst/>
          </a:prstGeom>
        </p:spPr>
        <p:txBody>
          <a:bodyPr anchor="t" rtlCol="false" tIns="0" lIns="0" bIns="0" rIns="0">
            <a:spAutoFit/>
          </a:bodyPr>
          <a:lstStyle/>
          <a:p>
            <a:pPr algn="ctr" marL="0" indent="0" lvl="0">
              <a:lnSpc>
                <a:spcPts val="4848"/>
              </a:lnSpc>
              <a:spcBef>
                <a:spcPct val="0"/>
              </a:spcBef>
            </a:pPr>
            <a:r>
              <a:rPr lang="en-US" b="true" sz="4408" strike="noStrike" u="none">
                <a:solidFill>
                  <a:srgbClr val="FFFFFF"/>
                </a:solidFill>
                <a:latin typeface="Bernoru SemiCondensed"/>
                <a:ea typeface="Bernoru SemiCondensed"/>
                <a:cs typeface="Bernoru SemiCondensed"/>
                <a:sym typeface="Bernoru SemiCondensed"/>
              </a:rPr>
              <a:t>2</a:t>
            </a:r>
          </a:p>
        </p:txBody>
      </p:sp>
      <p:sp>
        <p:nvSpPr>
          <p:cNvPr name="TextBox 24" id="24"/>
          <p:cNvSpPr txBox="true"/>
          <p:nvPr/>
        </p:nvSpPr>
        <p:spPr>
          <a:xfrm rot="0">
            <a:off x="1143000" y="3902823"/>
            <a:ext cx="16002000" cy="2762250"/>
          </a:xfrm>
          <a:prstGeom prst="rect">
            <a:avLst/>
          </a:prstGeom>
        </p:spPr>
        <p:txBody>
          <a:bodyPr anchor="t" rtlCol="false" tIns="0" lIns="0" bIns="0" rIns="0">
            <a:spAutoFit/>
          </a:bodyPr>
          <a:lstStyle/>
          <a:p>
            <a:pPr algn="l">
              <a:lnSpc>
                <a:spcPts val="3600"/>
              </a:lnSpc>
            </a:pPr>
            <a:r>
              <a:rPr lang="en-US" sz="3000">
                <a:solidFill>
                  <a:srgbClr val="06053F"/>
                </a:solidFill>
                <a:latin typeface="ABeeZee"/>
                <a:ea typeface="ABeeZee"/>
                <a:cs typeface="ABeeZee"/>
                <a:sym typeface="ABeeZee"/>
              </a:rPr>
              <a:t>4. </a:t>
            </a:r>
            <a:r>
              <a:rPr lang="en-US" sz="3000">
                <a:solidFill>
                  <a:srgbClr val="06053F"/>
                </a:solidFill>
                <a:latin typeface="ABeeZee Bold"/>
                <a:ea typeface="ABeeZee Bold"/>
                <a:cs typeface="ABeeZee Bold"/>
                <a:sym typeface="ABeeZee Bold"/>
              </a:rPr>
              <a:t>Optimalisasi Insentif Pajak</a:t>
            </a:r>
          </a:p>
          <a:p>
            <a:pPr algn="l">
              <a:lnSpc>
                <a:spcPts val="3600"/>
              </a:lnSpc>
            </a:pPr>
            <a:r>
              <a:rPr lang="en-US" sz="3000">
                <a:solidFill>
                  <a:srgbClr val="06053F"/>
                </a:solidFill>
                <a:latin typeface="ABeeZee"/>
                <a:ea typeface="ABeeZee"/>
                <a:cs typeface="ABeeZee"/>
                <a:sym typeface="ABeeZee"/>
              </a:rPr>
              <a:t>a. Perusahaan dapat merancang strategi untuk memanfaatkan fasilitas atau insentif perpajakan yang tersedia, seperti insentif untuk investasi, penelitian, dan pengembangan (R&amp;D).</a:t>
            </a:r>
          </a:p>
          <a:p>
            <a:pPr algn="l">
              <a:lnSpc>
                <a:spcPts val="3600"/>
              </a:lnSpc>
            </a:pPr>
            <a:r>
              <a:rPr lang="en-US" sz="3000">
                <a:solidFill>
                  <a:srgbClr val="06053F"/>
                </a:solidFill>
                <a:latin typeface="ABeeZee"/>
                <a:ea typeface="ABeeZee"/>
                <a:cs typeface="ABeeZee"/>
                <a:sym typeface="ABeeZee"/>
              </a:rPr>
              <a:t>b. </a:t>
            </a:r>
            <a:r>
              <a:rPr lang="en-US" sz="3000">
                <a:solidFill>
                  <a:srgbClr val="06053F"/>
                </a:solidFill>
                <a:latin typeface="ABeeZee"/>
                <a:ea typeface="ABeeZee"/>
                <a:cs typeface="ABeeZee"/>
                <a:sym typeface="ABeeZee"/>
              </a:rPr>
              <a:t>Optimalisasi dilakukan dengan tetap menjaga kepatuhan terhadap hukum perpajakan.</a:t>
            </a:r>
          </a:p>
        </p:txBody>
      </p:sp>
      <p:sp>
        <p:nvSpPr>
          <p:cNvPr name="TextBox 25" id="25"/>
          <p:cNvSpPr txBox="true"/>
          <p:nvPr/>
        </p:nvSpPr>
        <p:spPr>
          <a:xfrm rot="0">
            <a:off x="1143000" y="6970526"/>
            <a:ext cx="16002000" cy="1390650"/>
          </a:xfrm>
          <a:prstGeom prst="rect">
            <a:avLst/>
          </a:prstGeom>
        </p:spPr>
        <p:txBody>
          <a:bodyPr anchor="t" rtlCol="false" tIns="0" lIns="0" bIns="0" rIns="0">
            <a:spAutoFit/>
          </a:bodyPr>
          <a:lstStyle/>
          <a:p>
            <a:pPr algn="l">
              <a:lnSpc>
                <a:spcPts val="3600"/>
              </a:lnSpc>
            </a:pPr>
            <a:r>
              <a:rPr lang="en-US" sz="3000">
                <a:solidFill>
                  <a:srgbClr val="06053F"/>
                </a:solidFill>
                <a:latin typeface="ABeeZee"/>
                <a:ea typeface="ABeeZee"/>
                <a:cs typeface="ABeeZee"/>
                <a:sym typeface="ABeeZee"/>
              </a:rPr>
              <a:t>5. </a:t>
            </a:r>
            <a:r>
              <a:rPr lang="en-US" sz="3000">
                <a:solidFill>
                  <a:srgbClr val="06053F"/>
                </a:solidFill>
                <a:latin typeface="ABeeZee Bold"/>
                <a:ea typeface="ABeeZee Bold"/>
                <a:cs typeface="ABeeZee Bold"/>
                <a:sym typeface="ABeeZee Bold"/>
              </a:rPr>
              <a:t>Evaluasi dan Monitoring Berkala</a:t>
            </a:r>
          </a:p>
          <a:p>
            <a:pPr algn="l">
              <a:lnSpc>
                <a:spcPts val="3600"/>
              </a:lnSpc>
            </a:pPr>
            <a:r>
              <a:rPr lang="en-US" sz="3000">
                <a:solidFill>
                  <a:srgbClr val="06053F"/>
                </a:solidFill>
                <a:latin typeface="ABeeZee"/>
                <a:ea typeface="ABeeZee"/>
                <a:cs typeface="ABeeZee"/>
                <a:sym typeface="ABeeZee"/>
              </a:rPr>
              <a:t>a. Melakukan audit internal secara berkala terhadap sistem perpajakan</a:t>
            </a:r>
          </a:p>
          <a:p>
            <a:pPr algn="l">
              <a:lnSpc>
                <a:spcPts val="3600"/>
              </a:lnSpc>
            </a:pPr>
            <a:r>
              <a:rPr lang="en-US" sz="3000">
                <a:solidFill>
                  <a:srgbClr val="06053F"/>
                </a:solidFill>
                <a:latin typeface="ABeeZee"/>
                <a:ea typeface="ABeeZee"/>
                <a:cs typeface="ABeeZee"/>
                <a:sym typeface="ABeeZee"/>
              </a:rPr>
              <a:t>b. Monitoring juga membantu mengidentifikasi area yang memerlukan perbaikan</a:t>
            </a:r>
          </a:p>
        </p:txBody>
      </p:sp>
    </p:spTree>
  </p:cSld>
  <p:clrMapOvr>
    <a:masterClrMapping/>
  </p:clrMapOvr>
  <p:transition spd="fast">
    <p:wipe dir="l"/>
  </p:transition>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57300" y="1239327"/>
            <a:ext cx="12205655" cy="2133602"/>
          </a:xfrm>
          <a:prstGeom prst="rect">
            <a:avLst/>
          </a:prstGeom>
        </p:spPr>
        <p:txBody>
          <a:bodyPr anchor="t" rtlCol="false" tIns="0" lIns="0" bIns="0" rIns="0">
            <a:spAutoFit/>
          </a:bodyPr>
          <a:lstStyle/>
          <a:p>
            <a:pPr algn="l">
              <a:lnSpc>
                <a:spcPts val="8250"/>
              </a:lnSpc>
            </a:pPr>
            <a:r>
              <a:rPr lang="en-US" sz="7500">
                <a:solidFill>
                  <a:srgbClr val="06053F"/>
                </a:solidFill>
                <a:latin typeface="Bernoru SemiCondensed"/>
                <a:ea typeface="Bernoru SemiCondensed"/>
                <a:cs typeface="Bernoru SemiCondensed"/>
                <a:sym typeface="Bernoru SemiCondensed"/>
              </a:rPr>
              <a:t>MONITORING DAN EVALUASI </a:t>
            </a:r>
          </a:p>
          <a:p>
            <a:pPr algn="l">
              <a:lnSpc>
                <a:spcPts val="8250"/>
              </a:lnSpc>
            </a:pPr>
            <a:r>
              <a:rPr lang="en-US" sz="7500">
                <a:solidFill>
                  <a:srgbClr val="06053F"/>
                </a:solidFill>
                <a:latin typeface="Bernoru SemiCondensed"/>
                <a:ea typeface="Bernoru SemiCondensed"/>
                <a:cs typeface="Bernoru SemiCondensed"/>
                <a:sym typeface="Bernoru SemiCondensed"/>
              </a:rPr>
              <a:t>DALAM TAX ORGANIZING </a:t>
            </a:r>
          </a:p>
        </p:txBody>
      </p:sp>
      <p:grpSp>
        <p:nvGrpSpPr>
          <p:cNvPr name="Group 3" id="3"/>
          <p:cNvGrpSpPr/>
          <p:nvPr/>
        </p:nvGrpSpPr>
        <p:grpSpPr>
          <a:xfrm rot="0">
            <a:off x="-2741781" y="-4229157"/>
            <a:ext cx="6810594" cy="5257857"/>
            <a:chOff x="0" y="0"/>
            <a:chExt cx="812800" cy="627491"/>
          </a:xfrm>
        </p:grpSpPr>
        <p:sp>
          <p:nvSpPr>
            <p:cNvPr name="Freeform 4" id="4"/>
            <p:cNvSpPr/>
            <p:nvPr/>
          </p:nvSpPr>
          <p:spPr>
            <a:xfrm flipH="false" flipV="false" rot="0">
              <a:off x="0" y="0"/>
              <a:ext cx="812800" cy="627491"/>
            </a:xfrm>
            <a:custGeom>
              <a:avLst/>
              <a:gdLst/>
              <a:ahLst/>
              <a:cxnLst/>
              <a:rect r="r" b="b" t="t" l="l"/>
              <a:pathLst>
                <a:path h="627491" w="812800">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name="TextBox 5" id="5"/>
            <p:cNvSpPr txBox="true"/>
            <p:nvPr/>
          </p:nvSpPr>
          <p:spPr>
            <a:xfrm>
              <a:off x="114300" y="-38100"/>
              <a:ext cx="584200" cy="665591"/>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3854003" y="9136434"/>
            <a:ext cx="6810594" cy="5257857"/>
            <a:chOff x="0" y="0"/>
            <a:chExt cx="812800" cy="627491"/>
          </a:xfrm>
        </p:grpSpPr>
        <p:sp>
          <p:nvSpPr>
            <p:cNvPr name="Freeform 7" id="7"/>
            <p:cNvSpPr/>
            <p:nvPr/>
          </p:nvSpPr>
          <p:spPr>
            <a:xfrm flipH="false" flipV="false" rot="0">
              <a:off x="0" y="0"/>
              <a:ext cx="812800" cy="627491"/>
            </a:xfrm>
            <a:custGeom>
              <a:avLst/>
              <a:gdLst/>
              <a:ahLst/>
              <a:cxnLst/>
              <a:rect r="r" b="b" t="t" l="l"/>
              <a:pathLst>
                <a:path h="627491" w="812800">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name="TextBox 8" id="8"/>
            <p:cNvSpPr txBox="true"/>
            <p:nvPr/>
          </p:nvSpPr>
          <p:spPr>
            <a:xfrm>
              <a:off x="114300" y="-38100"/>
              <a:ext cx="584200" cy="665591"/>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852898" y="-3326878"/>
            <a:ext cx="5280478" cy="3845308"/>
            <a:chOff x="0" y="0"/>
            <a:chExt cx="812800" cy="591891"/>
          </a:xfrm>
        </p:grpSpPr>
        <p:sp>
          <p:nvSpPr>
            <p:cNvPr name="Freeform 10" id="10"/>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1" id="11"/>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4619061" y="9716927"/>
            <a:ext cx="5280478" cy="3845308"/>
            <a:chOff x="0" y="0"/>
            <a:chExt cx="812800" cy="591891"/>
          </a:xfrm>
        </p:grpSpPr>
        <p:sp>
          <p:nvSpPr>
            <p:cNvPr name="Freeform 13" id="13"/>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4" id="14"/>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3462955" y="-1922654"/>
            <a:ext cx="5280478" cy="3845308"/>
            <a:chOff x="0" y="0"/>
            <a:chExt cx="812800" cy="591891"/>
          </a:xfrm>
        </p:grpSpPr>
        <p:sp>
          <p:nvSpPr>
            <p:cNvPr name="Freeform 16" id="16"/>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7" id="17"/>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3854003" y="-1926861"/>
            <a:ext cx="5280478" cy="3317611"/>
            <a:chOff x="0" y="0"/>
            <a:chExt cx="812800" cy="510665"/>
          </a:xfrm>
        </p:grpSpPr>
        <p:sp>
          <p:nvSpPr>
            <p:cNvPr name="Freeform 19" id="19"/>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name="TextBox 20" id="20"/>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15407225" y="518430"/>
            <a:ext cx="2174034" cy="324129"/>
          </a:xfrm>
          <a:custGeom>
            <a:avLst/>
            <a:gdLst/>
            <a:ahLst/>
            <a:cxnLst/>
            <a:rect r="r" b="b" t="t" l="l"/>
            <a:pathLst>
              <a:path h="324129" w="2174034">
                <a:moveTo>
                  <a:pt x="0" y="0"/>
                </a:moveTo>
                <a:lnTo>
                  <a:pt x="2174034" y="0"/>
                </a:lnTo>
                <a:lnTo>
                  <a:pt x="2174034" y="324129"/>
                </a:lnTo>
                <a:lnTo>
                  <a:pt x="0" y="3241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2" id="22"/>
          <p:cNvGrpSpPr/>
          <p:nvPr/>
        </p:nvGrpSpPr>
        <p:grpSpPr>
          <a:xfrm rot="0">
            <a:off x="-405951" y="9906004"/>
            <a:ext cx="10925270" cy="1610908"/>
            <a:chOff x="0" y="0"/>
            <a:chExt cx="2877437" cy="424272"/>
          </a:xfrm>
        </p:grpSpPr>
        <p:sp>
          <p:nvSpPr>
            <p:cNvPr name="Freeform 23" id="23"/>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24" id="24"/>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0">
            <a:off x="-5493050" y="9906004"/>
            <a:ext cx="10925270" cy="1610908"/>
            <a:chOff x="0" y="0"/>
            <a:chExt cx="2877437" cy="424272"/>
          </a:xfrm>
        </p:grpSpPr>
        <p:sp>
          <p:nvSpPr>
            <p:cNvPr name="Freeform 26" id="26"/>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27" id="27"/>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sp>
        <p:nvSpPr>
          <p:cNvPr name="Freeform 28" id="28"/>
          <p:cNvSpPr/>
          <p:nvPr/>
        </p:nvSpPr>
        <p:spPr>
          <a:xfrm flipH="false" flipV="false" rot="0">
            <a:off x="11510682" y="2652727"/>
            <a:ext cx="1952273" cy="291066"/>
          </a:xfrm>
          <a:custGeom>
            <a:avLst/>
            <a:gdLst/>
            <a:ahLst/>
            <a:cxnLst/>
            <a:rect r="r" b="b" t="t" l="l"/>
            <a:pathLst>
              <a:path h="291066" w="1952273">
                <a:moveTo>
                  <a:pt x="0" y="0"/>
                </a:moveTo>
                <a:lnTo>
                  <a:pt x="1952273" y="0"/>
                </a:lnTo>
                <a:lnTo>
                  <a:pt x="1952273" y="291066"/>
                </a:lnTo>
                <a:lnTo>
                  <a:pt x="0" y="2910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9" id="29"/>
          <p:cNvGrpSpPr/>
          <p:nvPr/>
        </p:nvGrpSpPr>
        <p:grpSpPr>
          <a:xfrm rot="0">
            <a:off x="-19050" y="9746250"/>
            <a:ext cx="18327522" cy="544768"/>
            <a:chOff x="0" y="0"/>
            <a:chExt cx="24436696" cy="726358"/>
          </a:xfrm>
        </p:grpSpPr>
        <p:grpSp>
          <p:nvGrpSpPr>
            <p:cNvPr name="Group 30" id="30"/>
            <p:cNvGrpSpPr/>
            <p:nvPr/>
          </p:nvGrpSpPr>
          <p:grpSpPr>
            <a:xfrm rot="0">
              <a:off x="17794787" y="0"/>
              <a:ext cx="6641909" cy="724589"/>
              <a:chOff x="0" y="0"/>
              <a:chExt cx="6641909" cy="724589"/>
            </a:xfrm>
          </p:grpSpPr>
          <p:sp>
            <p:nvSpPr>
              <p:cNvPr name="Freeform 31" id="31"/>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32" id="32"/>
            <p:cNvGrpSpPr/>
            <p:nvPr/>
          </p:nvGrpSpPr>
          <p:grpSpPr>
            <a:xfrm rot="0">
              <a:off x="0" y="1823"/>
              <a:ext cx="17769332" cy="724535"/>
              <a:chOff x="0" y="0"/>
              <a:chExt cx="17769332" cy="724535"/>
            </a:xfrm>
          </p:grpSpPr>
          <p:sp>
            <p:nvSpPr>
              <p:cNvPr name="Freeform 33" id="33"/>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34" id="34"/>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35" id="35"/>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
        <p:nvSpPr>
          <p:cNvPr name="Freeform 36" id="36"/>
          <p:cNvSpPr/>
          <p:nvPr/>
        </p:nvSpPr>
        <p:spPr>
          <a:xfrm flipH="false" flipV="false" rot="0">
            <a:off x="1028700" y="4343785"/>
            <a:ext cx="8116011" cy="3571045"/>
          </a:xfrm>
          <a:custGeom>
            <a:avLst/>
            <a:gdLst/>
            <a:ahLst/>
            <a:cxnLst/>
            <a:rect r="r" b="b" t="t" l="l"/>
            <a:pathLst>
              <a:path h="3571045" w="8116011">
                <a:moveTo>
                  <a:pt x="0" y="0"/>
                </a:moveTo>
                <a:lnTo>
                  <a:pt x="8116011" y="0"/>
                </a:lnTo>
                <a:lnTo>
                  <a:pt x="8116011" y="3571044"/>
                </a:lnTo>
                <a:lnTo>
                  <a:pt x="0" y="35710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7" id="37"/>
          <p:cNvSpPr/>
          <p:nvPr/>
        </p:nvSpPr>
        <p:spPr>
          <a:xfrm flipH="false" flipV="false" rot="0">
            <a:off x="10139611" y="3575236"/>
            <a:ext cx="6646688" cy="5358892"/>
          </a:xfrm>
          <a:custGeom>
            <a:avLst/>
            <a:gdLst/>
            <a:ahLst/>
            <a:cxnLst/>
            <a:rect r="r" b="b" t="t" l="l"/>
            <a:pathLst>
              <a:path h="5358892" w="6646688">
                <a:moveTo>
                  <a:pt x="0" y="0"/>
                </a:moveTo>
                <a:lnTo>
                  <a:pt x="6646688" y="0"/>
                </a:lnTo>
                <a:lnTo>
                  <a:pt x="6646688" y="5358892"/>
                </a:lnTo>
                <a:lnTo>
                  <a:pt x="0" y="53588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38" id="38"/>
          <p:cNvSpPr txBox="true"/>
          <p:nvPr/>
        </p:nvSpPr>
        <p:spPr>
          <a:xfrm rot="0">
            <a:off x="2514860" y="5614843"/>
            <a:ext cx="2473722" cy="918492"/>
          </a:xfrm>
          <a:prstGeom prst="rect">
            <a:avLst/>
          </a:prstGeom>
        </p:spPr>
        <p:txBody>
          <a:bodyPr anchor="t" rtlCol="false" tIns="0" lIns="0" bIns="0" rIns="0">
            <a:spAutoFit/>
          </a:bodyPr>
          <a:lstStyle/>
          <a:p>
            <a:pPr algn="ctr">
              <a:lnSpc>
                <a:spcPts val="7395"/>
              </a:lnSpc>
            </a:pPr>
            <a:r>
              <a:rPr lang="en-US" sz="5282">
                <a:solidFill>
                  <a:srgbClr val="FFFFFF"/>
                </a:solidFill>
                <a:latin typeface="ABeeZee Bold"/>
                <a:ea typeface="ABeeZee Bold"/>
                <a:cs typeface="ABeeZee Bold"/>
                <a:sym typeface="ABeeZee Bold"/>
              </a:rPr>
              <a:t>TUJUAN</a:t>
            </a:r>
          </a:p>
        </p:txBody>
      </p:sp>
      <p:sp>
        <p:nvSpPr>
          <p:cNvPr name="TextBox 39" id="39"/>
          <p:cNvSpPr txBox="true"/>
          <p:nvPr/>
        </p:nvSpPr>
        <p:spPr>
          <a:xfrm rot="0">
            <a:off x="5143255" y="5069358"/>
            <a:ext cx="3745944" cy="836164"/>
          </a:xfrm>
          <a:prstGeom prst="rect">
            <a:avLst/>
          </a:prstGeom>
        </p:spPr>
        <p:txBody>
          <a:bodyPr anchor="t" rtlCol="false" tIns="0" lIns="0" bIns="0" rIns="0">
            <a:spAutoFit/>
          </a:bodyPr>
          <a:lstStyle/>
          <a:p>
            <a:pPr algn="ctr">
              <a:lnSpc>
                <a:spcPts val="3285"/>
              </a:lnSpc>
            </a:pPr>
            <a:r>
              <a:rPr lang="en-US" sz="3099">
                <a:solidFill>
                  <a:srgbClr val="FFFFFF"/>
                </a:solidFill>
                <a:latin typeface="ABeeZee Bold"/>
                <a:ea typeface="ABeeZee Bold"/>
                <a:cs typeface="ABeeZee Bold"/>
                <a:sym typeface="ABeeZee Bold"/>
              </a:rPr>
              <a:t>Meningkatkan Kepatuhan Pajak</a:t>
            </a:r>
          </a:p>
        </p:txBody>
      </p:sp>
      <p:sp>
        <p:nvSpPr>
          <p:cNvPr name="TextBox 40" id="40"/>
          <p:cNvSpPr txBox="true"/>
          <p:nvPr/>
        </p:nvSpPr>
        <p:spPr>
          <a:xfrm rot="0">
            <a:off x="5143255" y="6297611"/>
            <a:ext cx="3745944" cy="836164"/>
          </a:xfrm>
          <a:prstGeom prst="rect">
            <a:avLst/>
          </a:prstGeom>
        </p:spPr>
        <p:txBody>
          <a:bodyPr anchor="t" rtlCol="false" tIns="0" lIns="0" bIns="0" rIns="0">
            <a:spAutoFit/>
          </a:bodyPr>
          <a:lstStyle/>
          <a:p>
            <a:pPr algn="ctr">
              <a:lnSpc>
                <a:spcPts val="3285"/>
              </a:lnSpc>
            </a:pPr>
            <a:r>
              <a:rPr lang="en-US" sz="3099">
                <a:solidFill>
                  <a:srgbClr val="FFFFFF"/>
                </a:solidFill>
                <a:latin typeface="ABeeZee Bold"/>
                <a:ea typeface="ABeeZee Bold"/>
                <a:cs typeface="ABeeZee Bold"/>
                <a:sym typeface="ABeeZee Bold"/>
              </a:rPr>
              <a:t>Mengidentifikasi Risiko Pajak</a:t>
            </a:r>
          </a:p>
        </p:txBody>
      </p:sp>
      <p:sp>
        <p:nvSpPr>
          <p:cNvPr name="TextBox 41" id="41"/>
          <p:cNvSpPr txBox="true"/>
          <p:nvPr/>
        </p:nvSpPr>
        <p:spPr>
          <a:xfrm rot="0">
            <a:off x="1469971" y="4951994"/>
            <a:ext cx="402470" cy="918492"/>
          </a:xfrm>
          <a:prstGeom prst="rect">
            <a:avLst/>
          </a:prstGeom>
        </p:spPr>
        <p:txBody>
          <a:bodyPr anchor="t" rtlCol="false" tIns="0" lIns="0" bIns="0" rIns="0">
            <a:spAutoFit/>
          </a:bodyPr>
          <a:lstStyle/>
          <a:p>
            <a:pPr algn="ctr">
              <a:lnSpc>
                <a:spcPts val="7395"/>
              </a:lnSpc>
            </a:pPr>
            <a:r>
              <a:rPr lang="en-US" sz="5282">
                <a:solidFill>
                  <a:srgbClr val="FFFFFF"/>
                </a:solidFill>
                <a:latin typeface="ABeeZee Bold"/>
                <a:ea typeface="ABeeZee Bold"/>
                <a:cs typeface="ABeeZee Bold"/>
                <a:sym typeface="ABeeZee Bold"/>
              </a:rPr>
              <a:t>1</a:t>
            </a:r>
          </a:p>
        </p:txBody>
      </p:sp>
      <p:sp>
        <p:nvSpPr>
          <p:cNvPr name="TextBox 42" id="42"/>
          <p:cNvSpPr txBox="true"/>
          <p:nvPr/>
        </p:nvSpPr>
        <p:spPr>
          <a:xfrm rot="0">
            <a:off x="1469971" y="6145211"/>
            <a:ext cx="402470" cy="918492"/>
          </a:xfrm>
          <a:prstGeom prst="rect">
            <a:avLst/>
          </a:prstGeom>
        </p:spPr>
        <p:txBody>
          <a:bodyPr anchor="t" rtlCol="false" tIns="0" lIns="0" bIns="0" rIns="0">
            <a:spAutoFit/>
          </a:bodyPr>
          <a:lstStyle/>
          <a:p>
            <a:pPr algn="ctr">
              <a:lnSpc>
                <a:spcPts val="7395"/>
              </a:lnSpc>
            </a:pPr>
            <a:r>
              <a:rPr lang="en-US" sz="5282">
                <a:solidFill>
                  <a:srgbClr val="FFFFFF"/>
                </a:solidFill>
                <a:latin typeface="ABeeZee Bold"/>
                <a:ea typeface="ABeeZee Bold"/>
                <a:cs typeface="ABeeZee Bold"/>
                <a:sym typeface="ABeeZee Bold"/>
              </a:rPr>
              <a:t>2</a:t>
            </a:r>
          </a:p>
        </p:txBody>
      </p:sp>
      <p:sp>
        <p:nvSpPr>
          <p:cNvPr name="TextBox 43" id="43"/>
          <p:cNvSpPr txBox="true"/>
          <p:nvPr/>
        </p:nvSpPr>
        <p:spPr>
          <a:xfrm rot="0">
            <a:off x="10282065" y="5792620"/>
            <a:ext cx="2204753" cy="829007"/>
          </a:xfrm>
          <a:prstGeom prst="rect">
            <a:avLst/>
          </a:prstGeom>
        </p:spPr>
        <p:txBody>
          <a:bodyPr anchor="t" rtlCol="false" tIns="0" lIns="0" bIns="0" rIns="0">
            <a:spAutoFit/>
          </a:bodyPr>
          <a:lstStyle/>
          <a:p>
            <a:pPr algn="ctr">
              <a:lnSpc>
                <a:spcPts val="6659"/>
              </a:lnSpc>
            </a:pPr>
            <a:r>
              <a:rPr lang="en-US" sz="4756">
                <a:solidFill>
                  <a:srgbClr val="FFFFFF"/>
                </a:solidFill>
                <a:latin typeface="ABeeZee Bold"/>
                <a:ea typeface="ABeeZee Bold"/>
                <a:cs typeface="ABeeZee Bold"/>
                <a:sym typeface="ABeeZee Bold"/>
              </a:rPr>
              <a:t>PROSES</a:t>
            </a:r>
          </a:p>
        </p:txBody>
      </p:sp>
      <p:sp>
        <p:nvSpPr>
          <p:cNvPr name="TextBox 44" id="44"/>
          <p:cNvSpPr txBox="true"/>
          <p:nvPr/>
        </p:nvSpPr>
        <p:spPr>
          <a:xfrm rot="0">
            <a:off x="13744901" y="3748825"/>
            <a:ext cx="2029918" cy="875948"/>
          </a:xfrm>
          <a:prstGeom prst="rect">
            <a:avLst/>
          </a:prstGeom>
        </p:spPr>
        <p:txBody>
          <a:bodyPr anchor="t" rtlCol="false" tIns="0" lIns="0" bIns="0" rIns="0">
            <a:spAutoFit/>
          </a:bodyPr>
          <a:lstStyle/>
          <a:p>
            <a:pPr algn="l">
              <a:lnSpc>
                <a:spcPts val="2250"/>
              </a:lnSpc>
            </a:pPr>
            <a:r>
              <a:rPr lang="en-US" sz="2123">
                <a:solidFill>
                  <a:srgbClr val="FFFFFF"/>
                </a:solidFill>
                <a:latin typeface="ABeeZee Bold"/>
                <a:ea typeface="ABeeZee Bold"/>
                <a:cs typeface="ABeeZee Bold"/>
                <a:sym typeface="ABeeZee Bold"/>
              </a:rPr>
              <a:t>Pengumpulan Data Secara Berkala</a:t>
            </a:r>
          </a:p>
        </p:txBody>
      </p:sp>
      <p:sp>
        <p:nvSpPr>
          <p:cNvPr name="TextBox 45" id="45"/>
          <p:cNvSpPr txBox="true"/>
          <p:nvPr/>
        </p:nvSpPr>
        <p:spPr>
          <a:xfrm rot="0">
            <a:off x="14759861" y="5757014"/>
            <a:ext cx="1574573" cy="1025462"/>
          </a:xfrm>
          <a:prstGeom prst="rect">
            <a:avLst/>
          </a:prstGeom>
        </p:spPr>
        <p:txBody>
          <a:bodyPr anchor="t" rtlCol="false" tIns="0" lIns="0" bIns="0" rIns="0">
            <a:spAutoFit/>
          </a:bodyPr>
          <a:lstStyle/>
          <a:p>
            <a:pPr algn="l">
              <a:lnSpc>
                <a:spcPts val="2646"/>
              </a:lnSpc>
            </a:pPr>
            <a:r>
              <a:rPr lang="en-US" sz="2496">
                <a:solidFill>
                  <a:srgbClr val="FFFFFF"/>
                </a:solidFill>
                <a:latin typeface="ABeeZee Bold"/>
                <a:ea typeface="ABeeZee Bold"/>
                <a:cs typeface="ABeeZee Bold"/>
                <a:sym typeface="ABeeZee Bold"/>
              </a:rPr>
              <a:t>Audit Internal Pajak  </a:t>
            </a:r>
          </a:p>
        </p:txBody>
      </p:sp>
      <p:sp>
        <p:nvSpPr>
          <p:cNvPr name="TextBox 46" id="46"/>
          <p:cNvSpPr txBox="true"/>
          <p:nvPr/>
        </p:nvSpPr>
        <p:spPr>
          <a:xfrm rot="0">
            <a:off x="13756160" y="8021341"/>
            <a:ext cx="2029918" cy="662343"/>
          </a:xfrm>
          <a:prstGeom prst="rect">
            <a:avLst/>
          </a:prstGeom>
        </p:spPr>
        <p:txBody>
          <a:bodyPr anchor="t" rtlCol="false" tIns="0" lIns="0" bIns="0" rIns="0">
            <a:spAutoFit/>
          </a:bodyPr>
          <a:lstStyle/>
          <a:p>
            <a:pPr algn="l">
              <a:lnSpc>
                <a:spcPts val="2576"/>
              </a:lnSpc>
            </a:pPr>
            <a:r>
              <a:rPr lang="en-US" sz="2430">
                <a:solidFill>
                  <a:srgbClr val="FFFFFF"/>
                </a:solidFill>
                <a:latin typeface="ABeeZee Bold"/>
                <a:ea typeface="ABeeZee Bold"/>
                <a:cs typeface="ABeeZee Bold"/>
                <a:sym typeface="ABeeZee Bold"/>
              </a:rPr>
              <a:t>Pengawasan Dokumentasi</a:t>
            </a:r>
          </a:p>
        </p:txBody>
      </p:sp>
    </p:spTree>
  </p:cSld>
  <p:clrMapOvr>
    <a:masterClrMapping/>
  </p:clrMapOvr>
  <p:transition spd="fast">
    <p:wipe dir="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DAGaW08o0V4</dc:identifier>
  <dcterms:modified xsi:type="dcterms:W3CDTF">2011-08-01T06:04:30Z</dcterms:modified>
  <cp:revision>1</cp:revision>
  <dc:title>Salinan dari BAB 3</dc:title>
</cp:coreProperties>
</file>