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6"/>
    <p:sldId id="257" r:id="rId7"/>
    <p:sldId id="258" r:id="rId8"/>
    <p:sldId id="259" r:id="rId9"/>
    <p:sldId id="260" r:id="rId10"/>
    <p:sldId id="261" r:id="rId11"/>
  </p:sldIdLst>
  <p:sldSz cx="18288000" cy="10287000"/>
  <p:notesSz cx="6858000" cy="9144000"/>
  <p:embeddedFontLst>
    <p:embeddedFont>
      <p:font typeface="League Spartan" charset="1" panose="00000800000000000000"/>
      <p:regular r:id="rId12"/>
    </p:embeddedFont>
    <p:embeddedFont>
      <p:font typeface="Arimo Bold" charset="1" panose="020B0704020202020204"/>
      <p:regular r:id="rId13"/>
    </p:embeddedFont>
    <p:embeddedFont>
      <p:font typeface="Arimo" charset="1" panose="020B0604020202020204"/>
      <p:regular r:id="rId14"/>
    </p:embeddedFont>
    <p:embeddedFont>
      <p:font typeface="Roboto Bold" charset="1" panose="02000000000000000000"/>
      <p:regular r:id="rId15"/>
    </p:embeddedFont>
    <p:embeddedFont>
      <p:font typeface="Agrandir" charset="1" panose="00000500000000000000"/>
      <p:regular r:id="rId16"/>
    </p:embeddedFont>
    <p:embeddedFont>
      <p:font typeface="Poppins" charset="1" panose="00000500000000000000"/>
      <p:regular r:id="rId17"/>
    </p:embeddedFont>
    <p:embeddedFont>
      <p:font typeface="Poppins Bold" charset="1" panose="000008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35.png" Type="http://schemas.openxmlformats.org/officeDocument/2006/relationships/image"/><Relationship Id="rId17" Target="../media/image36.svg" Type="http://schemas.openxmlformats.org/officeDocument/2006/relationships/image"/><Relationship Id="rId18" Target="../media/image13.png" Type="http://schemas.openxmlformats.org/officeDocument/2006/relationships/image"/><Relationship Id="rId19" Target="../media/image14.svg" Type="http://schemas.openxmlformats.org/officeDocument/2006/relationships/image"/><Relationship Id="rId2" Target="../media/image23.png" Type="http://schemas.openxmlformats.org/officeDocument/2006/relationships/image"/><Relationship Id="rId20" Target="../media/image37.png" Type="http://schemas.openxmlformats.org/officeDocument/2006/relationships/image"/><Relationship Id="rId21" Target="../media/image38.svg" Type="http://schemas.openxmlformats.org/officeDocument/2006/relationships/image"/><Relationship Id="rId22" Target="../media/image1.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svg" Type="http://schemas.openxmlformats.org/officeDocument/2006/relationships/image"/><Relationship Id="rId12" Target="../media/image47.png" Type="http://schemas.openxmlformats.org/officeDocument/2006/relationships/image"/><Relationship Id="rId13" Target="../media/image48.svg" Type="http://schemas.openxmlformats.org/officeDocument/2006/relationships/image"/><Relationship Id="rId14" Target="../media/image49.png" Type="http://schemas.openxmlformats.org/officeDocument/2006/relationships/image"/><Relationship Id="rId15" Target="../media/image50.svg" Type="http://schemas.openxmlformats.org/officeDocument/2006/relationships/image"/><Relationship Id="rId16" Target="../media/image51.png" Type="http://schemas.openxmlformats.org/officeDocument/2006/relationships/image"/><Relationship Id="rId17" Target="../media/image52.svg" Type="http://schemas.openxmlformats.org/officeDocument/2006/relationships/image"/><Relationship Id="rId18" Target="../media/image53.png" Type="http://schemas.openxmlformats.org/officeDocument/2006/relationships/image"/><Relationship Id="rId19" Target="../media/image54.svg" Type="http://schemas.openxmlformats.org/officeDocument/2006/relationships/image"/><Relationship Id="rId2" Target="../media/image39.png" Type="http://schemas.openxmlformats.org/officeDocument/2006/relationships/image"/><Relationship Id="rId20" Target="../media/image55.png" Type="http://schemas.openxmlformats.org/officeDocument/2006/relationships/image"/><Relationship Id="rId21" Target="../media/image56.svg" Type="http://schemas.openxmlformats.org/officeDocument/2006/relationships/image"/><Relationship Id="rId22" Target="../media/image57.png" Type="http://schemas.openxmlformats.org/officeDocument/2006/relationships/image"/><Relationship Id="rId23" Target="../media/image58.svg" Type="http://schemas.openxmlformats.org/officeDocument/2006/relationships/image"/><Relationship Id="rId24" Target="../media/image59.png" Type="http://schemas.openxmlformats.org/officeDocument/2006/relationships/image"/><Relationship Id="rId25" Target="../media/image60.svg" Type="http://schemas.openxmlformats.org/officeDocument/2006/relationships/image"/><Relationship Id="rId26" Target="../media/image61.png" Type="http://schemas.openxmlformats.org/officeDocument/2006/relationships/image"/><Relationship Id="rId27" Target="../media/image62.svg" Type="http://schemas.openxmlformats.org/officeDocument/2006/relationships/image"/><Relationship Id="rId28" Target="../media/image63.png" Type="http://schemas.openxmlformats.org/officeDocument/2006/relationships/image"/><Relationship Id="rId29" Target="../media/image64.svg" Type="http://schemas.openxmlformats.org/officeDocument/2006/relationships/image"/><Relationship Id="rId3" Target="../media/image40.svg" Type="http://schemas.openxmlformats.org/officeDocument/2006/relationships/image"/><Relationship Id="rId30" Target="../media/image65.png" Type="http://schemas.openxmlformats.org/officeDocument/2006/relationships/image"/><Relationship Id="rId31" Target="../media/image66.svg" Type="http://schemas.openxmlformats.org/officeDocument/2006/relationships/image"/><Relationship Id="rId32" Target="../media/image67.png" Type="http://schemas.openxmlformats.org/officeDocument/2006/relationships/image"/><Relationship Id="rId33" Target="../media/image68.svg" Type="http://schemas.openxmlformats.org/officeDocument/2006/relationships/image"/><Relationship Id="rId34" Target="../media/image13.png" Type="http://schemas.openxmlformats.org/officeDocument/2006/relationships/image"/><Relationship Id="rId35" Target="../media/image14.svg" Type="http://schemas.openxmlformats.org/officeDocument/2006/relationships/image"/><Relationship Id="rId36" Target="../media/image17.png" Type="http://schemas.openxmlformats.org/officeDocument/2006/relationships/image"/><Relationship Id="rId37" Target="../media/image18.svg" Type="http://schemas.openxmlformats.org/officeDocument/2006/relationships/image"/><Relationship Id="rId38" Target="../media/image69.png" Type="http://schemas.openxmlformats.org/officeDocument/2006/relationships/image"/><Relationship Id="rId39" Target="../media/image70.svg" Type="http://schemas.openxmlformats.org/officeDocument/2006/relationships/image"/><Relationship Id="rId4" Target="../media/image3.png" Type="http://schemas.openxmlformats.org/officeDocument/2006/relationships/image"/><Relationship Id="rId40" Target="../media/image71.png" Type="http://schemas.openxmlformats.org/officeDocument/2006/relationships/image"/><Relationship Id="rId41" Target="../media/image72.svg" Type="http://schemas.openxmlformats.org/officeDocument/2006/relationships/image"/><Relationship Id="rId42" Target="../media/image1.png" Type="http://schemas.openxmlformats.org/officeDocument/2006/relationships/image"/><Relationship Id="rId5" Target="../media/image4.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png" Type="http://schemas.openxmlformats.org/officeDocument/2006/relationships/image"/><Relationship Id="rId11" Target="../media/image80.svg" Type="http://schemas.openxmlformats.org/officeDocument/2006/relationships/image"/><Relationship Id="rId12" Target="../media/image81.png" Type="http://schemas.openxmlformats.org/officeDocument/2006/relationships/image"/><Relationship Id="rId13" Target="../media/image82.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3.png" Type="http://schemas.openxmlformats.org/officeDocument/2006/relationships/image"/><Relationship Id="rId20" Target="../media/image1.png" Type="http://schemas.openxmlformats.org/officeDocument/2006/relationships/image"/><Relationship Id="rId3" Target="../media/image4.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87.png" Type="http://schemas.openxmlformats.org/officeDocument/2006/relationships/image"/><Relationship Id="rId13" Target="../media/image88.sv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16" Target="../media/image89.png" Type="http://schemas.openxmlformats.org/officeDocument/2006/relationships/image"/><Relationship Id="rId17" Target="../media/image90.svg" Type="http://schemas.openxmlformats.org/officeDocument/2006/relationships/image"/><Relationship Id="rId18" Target="../media/image1.png" Type="http://schemas.openxmlformats.org/officeDocument/2006/relationships/image"/><Relationship Id="rId2" Target="../media/image83.png" Type="http://schemas.openxmlformats.org/officeDocument/2006/relationships/image"/><Relationship Id="rId3" Target="../media/image84.sv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91.png" Type="http://schemas.openxmlformats.org/officeDocument/2006/relationships/image"/><Relationship Id="rId4" Target="../media/image92.svg" Type="http://schemas.openxmlformats.org/officeDocument/2006/relationships/image"/><Relationship Id="rId5" Target="../media/image93.png" Type="http://schemas.openxmlformats.org/officeDocument/2006/relationships/image"/><Relationship Id="rId6" Target="../media/image94.svg" Type="http://schemas.openxmlformats.org/officeDocument/2006/relationships/image"/><Relationship Id="rId7"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719CFA"/>
        </a:solidFill>
      </p:bgPr>
    </p:bg>
    <p:spTree>
      <p:nvGrpSpPr>
        <p:cNvPr id="1" name=""/>
        <p:cNvGrpSpPr/>
        <p:nvPr/>
      </p:nvGrpSpPr>
      <p:grpSpPr>
        <a:xfrm>
          <a:off x="0" y="0"/>
          <a:ext cx="0" cy="0"/>
          <a:chOff x="0" y="0"/>
          <a:chExt cx="0" cy="0"/>
        </a:xfrm>
      </p:grpSpPr>
      <p:sp>
        <p:nvSpPr>
          <p:cNvPr name="Freeform 2" id="2"/>
          <p:cNvSpPr/>
          <p:nvPr/>
        </p:nvSpPr>
        <p:spPr>
          <a:xfrm flipH="false" flipV="false" rot="0">
            <a:off x="13388264" y="9754408"/>
            <a:ext cx="4981432" cy="543442"/>
          </a:xfrm>
          <a:custGeom>
            <a:avLst/>
            <a:gdLst/>
            <a:ahLst/>
            <a:cxnLst/>
            <a:rect r="r" b="b" t="t" l="l"/>
            <a:pathLst>
              <a:path h="543442" w="4981432">
                <a:moveTo>
                  <a:pt x="0" y="0"/>
                </a:moveTo>
                <a:lnTo>
                  <a:pt x="4981432" y="0"/>
                </a:lnTo>
                <a:lnTo>
                  <a:pt x="4981432" y="543442"/>
                </a:lnTo>
                <a:lnTo>
                  <a:pt x="0" y="543442"/>
                </a:lnTo>
                <a:lnTo>
                  <a:pt x="0" y="0"/>
                </a:lnTo>
                <a:close/>
              </a:path>
            </a:pathLst>
          </a:custGeom>
          <a:blipFill>
            <a:blip r:embed="rId2"/>
            <a:stretch>
              <a:fillRect l="-279857" t="-1027086" r="-304792" b="-2401329"/>
            </a:stretch>
          </a:blipFill>
        </p:spPr>
      </p:sp>
      <p:grpSp>
        <p:nvGrpSpPr>
          <p:cNvPr name="Group 3" id="3"/>
          <p:cNvGrpSpPr/>
          <p:nvPr/>
        </p:nvGrpSpPr>
        <p:grpSpPr>
          <a:xfrm rot="0">
            <a:off x="0" y="0"/>
            <a:ext cx="19802959" cy="10288267"/>
            <a:chOff x="0" y="0"/>
            <a:chExt cx="1564486" cy="812800"/>
          </a:xfrm>
        </p:grpSpPr>
        <p:sp>
          <p:nvSpPr>
            <p:cNvPr name="Freeform 4" id="4"/>
            <p:cNvSpPr/>
            <p:nvPr/>
          </p:nvSpPr>
          <p:spPr>
            <a:xfrm flipH="false" flipV="false" rot="0">
              <a:off x="0" y="0"/>
              <a:ext cx="1564486" cy="812800"/>
            </a:xfrm>
            <a:custGeom>
              <a:avLst/>
              <a:gdLst/>
              <a:ahLst/>
              <a:cxnLst/>
              <a:rect r="r" b="b" t="t" l="l"/>
              <a:pathLst>
                <a:path h="812800" w="1564486">
                  <a:moveTo>
                    <a:pt x="0" y="0"/>
                  </a:moveTo>
                  <a:lnTo>
                    <a:pt x="1564486" y="0"/>
                  </a:lnTo>
                  <a:lnTo>
                    <a:pt x="1564486" y="812800"/>
                  </a:lnTo>
                  <a:lnTo>
                    <a:pt x="0" y="812800"/>
                  </a:lnTo>
                  <a:close/>
                </a:path>
              </a:pathLst>
            </a:custGeom>
            <a:blipFill>
              <a:blip r:embed="rId3"/>
              <a:stretch>
                <a:fillRect l="-14867" t="-15113" r="0" b="-15113"/>
              </a:stretch>
            </a:blipFill>
          </p:spPr>
        </p:sp>
      </p:grpSp>
      <p:sp>
        <p:nvSpPr>
          <p:cNvPr name="Freeform 5" id="5"/>
          <p:cNvSpPr/>
          <p:nvPr/>
        </p:nvSpPr>
        <p:spPr>
          <a:xfrm flipH="false" flipV="false" rot="0">
            <a:off x="4829600" y="762802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254896" y="-134215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522812" y="525315"/>
            <a:ext cx="13928177" cy="8531008"/>
          </a:xfrm>
          <a:custGeom>
            <a:avLst/>
            <a:gdLst/>
            <a:ahLst/>
            <a:cxnLst/>
            <a:rect r="r" b="b" t="t" l="l"/>
            <a:pathLst>
              <a:path h="8531008" w="13928177">
                <a:moveTo>
                  <a:pt x="0" y="0"/>
                </a:moveTo>
                <a:lnTo>
                  <a:pt x="13928177" y="0"/>
                </a:lnTo>
                <a:lnTo>
                  <a:pt x="13928177" y="8531008"/>
                </a:lnTo>
                <a:lnTo>
                  <a:pt x="0" y="8531008"/>
                </a:lnTo>
                <a:lnTo>
                  <a:pt x="0" y="0"/>
                </a:lnTo>
                <a:close/>
              </a:path>
            </a:pathLst>
          </a:custGeom>
          <a:blipFill>
            <a:blip r:embed="rId6">
              <a:extLst>
                <a:ext uri="{96DAC541-7B7A-43D3-8B79-37D633B846F1}">
                  <asvg:svgBlip xmlns:asvg="http://schemas.microsoft.com/office/drawing/2016/SVG/main" r:embed="rId7"/>
                </a:ext>
              </a:extLst>
            </a:blip>
            <a:stretch>
              <a:fillRect l="-39" t="0" r="-39" b="0"/>
            </a:stretch>
          </a:blipFill>
        </p:spPr>
      </p:sp>
      <p:sp>
        <p:nvSpPr>
          <p:cNvPr name="TextBox 8" id="8"/>
          <p:cNvSpPr txBox="true"/>
          <p:nvPr/>
        </p:nvSpPr>
        <p:spPr>
          <a:xfrm rot="0">
            <a:off x="2847893" y="3443003"/>
            <a:ext cx="12592215" cy="2417292"/>
          </a:xfrm>
          <a:prstGeom prst="rect">
            <a:avLst/>
          </a:prstGeom>
        </p:spPr>
        <p:txBody>
          <a:bodyPr anchor="t" rtlCol="false" tIns="0" lIns="0" bIns="0" rIns="0">
            <a:spAutoFit/>
          </a:bodyPr>
          <a:lstStyle/>
          <a:p>
            <a:pPr algn="ctr">
              <a:lnSpc>
                <a:spcPts val="9499"/>
              </a:lnSpc>
            </a:pPr>
            <a:r>
              <a:rPr lang="en-US" sz="8189" spc="482">
                <a:solidFill>
                  <a:srgbClr val="4777FA"/>
                </a:solidFill>
                <a:latin typeface="League Spartan"/>
                <a:ea typeface="League Spartan"/>
                <a:cs typeface="League Spartan"/>
                <a:sym typeface="League Spartan"/>
              </a:rPr>
              <a:t>TAX LEADING DALAM ORGANISASI</a:t>
            </a:r>
          </a:p>
        </p:txBody>
      </p:sp>
      <p:sp>
        <p:nvSpPr>
          <p:cNvPr name="Freeform 9" id="9"/>
          <p:cNvSpPr/>
          <p:nvPr/>
        </p:nvSpPr>
        <p:spPr>
          <a:xfrm flipH="false" flipV="false" rot="-851657">
            <a:off x="539945" y="2646166"/>
            <a:ext cx="1650459" cy="1330683"/>
          </a:xfrm>
          <a:custGeom>
            <a:avLst/>
            <a:gdLst/>
            <a:ahLst/>
            <a:cxnLst/>
            <a:rect r="r" b="b" t="t" l="l"/>
            <a:pathLst>
              <a:path h="1330683" w="1650459">
                <a:moveTo>
                  <a:pt x="0" y="0"/>
                </a:moveTo>
                <a:lnTo>
                  <a:pt x="1650459" y="0"/>
                </a:lnTo>
                <a:lnTo>
                  <a:pt x="1650459" y="1330683"/>
                </a:lnTo>
                <a:lnTo>
                  <a:pt x="0" y="1330683"/>
                </a:lnTo>
                <a:lnTo>
                  <a:pt x="0" y="0"/>
                </a:lnTo>
                <a:close/>
              </a:path>
            </a:pathLst>
          </a:custGeom>
          <a:blipFill>
            <a:blip r:embed="rId8">
              <a:extLst>
                <a:ext uri="{96DAC541-7B7A-43D3-8B79-37D633B846F1}">
                  <asvg:svgBlip xmlns:asvg="http://schemas.microsoft.com/office/drawing/2016/SVG/main" r:embed="rId9"/>
                </a:ext>
              </a:extLst>
            </a:blip>
            <a:stretch>
              <a:fillRect l="-102" t="0" r="-102" b="0"/>
            </a:stretch>
          </a:blipFill>
        </p:spPr>
      </p:sp>
      <p:sp>
        <p:nvSpPr>
          <p:cNvPr name="Freeform 10" id="10"/>
          <p:cNvSpPr/>
          <p:nvPr/>
        </p:nvSpPr>
        <p:spPr>
          <a:xfrm flipH="true" flipV="false" rot="1094126">
            <a:off x="16596060" y="6629096"/>
            <a:ext cx="1326480" cy="865528"/>
          </a:xfrm>
          <a:custGeom>
            <a:avLst/>
            <a:gdLst/>
            <a:ahLst/>
            <a:cxnLst/>
            <a:rect r="r" b="b" t="t" l="l"/>
            <a:pathLst>
              <a:path h="865528" w="1326480">
                <a:moveTo>
                  <a:pt x="1326480" y="0"/>
                </a:moveTo>
                <a:lnTo>
                  <a:pt x="0" y="0"/>
                </a:lnTo>
                <a:lnTo>
                  <a:pt x="0" y="865528"/>
                </a:lnTo>
                <a:lnTo>
                  <a:pt x="1326480" y="865528"/>
                </a:lnTo>
                <a:lnTo>
                  <a:pt x="1326480" y="0"/>
                </a:lnTo>
                <a:close/>
              </a:path>
            </a:pathLst>
          </a:custGeom>
          <a:blipFill>
            <a:blip r:embed="rId10">
              <a:extLst>
                <a:ext uri="{96DAC541-7B7A-43D3-8B79-37D633B846F1}">
                  <asvg:svgBlip xmlns:asvg="http://schemas.microsoft.com/office/drawing/2016/SVG/main" r:embed="rId11"/>
                </a:ext>
              </a:extLst>
            </a:blip>
            <a:stretch>
              <a:fillRect l="-192" t="0" r="-192" b="0"/>
            </a:stretch>
          </a:blipFill>
        </p:spPr>
      </p:sp>
      <p:sp>
        <p:nvSpPr>
          <p:cNvPr name="Freeform 11" id="11"/>
          <p:cNvSpPr/>
          <p:nvPr/>
        </p:nvSpPr>
        <p:spPr>
          <a:xfrm flipH="false" flipV="false" rot="-2875142">
            <a:off x="1198048" y="6032771"/>
            <a:ext cx="690805" cy="535374"/>
          </a:xfrm>
          <a:custGeom>
            <a:avLst/>
            <a:gdLst/>
            <a:ahLst/>
            <a:cxnLst/>
            <a:rect r="r" b="b" t="t" l="l"/>
            <a:pathLst>
              <a:path h="535374" w="690805">
                <a:moveTo>
                  <a:pt x="0" y="0"/>
                </a:moveTo>
                <a:lnTo>
                  <a:pt x="690805" y="0"/>
                </a:lnTo>
                <a:lnTo>
                  <a:pt x="690805" y="535374"/>
                </a:lnTo>
                <a:lnTo>
                  <a:pt x="0" y="535374"/>
                </a:lnTo>
                <a:lnTo>
                  <a:pt x="0" y="0"/>
                </a:lnTo>
                <a:close/>
              </a:path>
            </a:pathLst>
          </a:custGeom>
          <a:blipFill>
            <a:blip r:embed="rId12">
              <a:extLst>
                <a:ext uri="{96DAC541-7B7A-43D3-8B79-37D633B846F1}">
                  <asvg:svgBlip xmlns:asvg="http://schemas.microsoft.com/office/drawing/2016/SVG/main" r:embed="rId13"/>
                </a:ext>
              </a:extLst>
            </a:blip>
            <a:stretch>
              <a:fillRect l="0" t="-375" r="0" b="-375"/>
            </a:stretch>
          </a:blipFill>
        </p:spPr>
      </p:sp>
      <p:sp>
        <p:nvSpPr>
          <p:cNvPr name="Freeform 12" id="12"/>
          <p:cNvSpPr/>
          <p:nvPr/>
        </p:nvSpPr>
        <p:spPr>
          <a:xfrm flipH="false" flipV="false" rot="1065860">
            <a:off x="16882759" y="4255571"/>
            <a:ext cx="753082" cy="763581"/>
          </a:xfrm>
          <a:custGeom>
            <a:avLst/>
            <a:gdLst/>
            <a:ahLst/>
            <a:cxnLst/>
            <a:rect r="r" b="b" t="t" l="l"/>
            <a:pathLst>
              <a:path h="763581" w="753082">
                <a:moveTo>
                  <a:pt x="0" y="0"/>
                </a:moveTo>
                <a:lnTo>
                  <a:pt x="753082" y="0"/>
                </a:lnTo>
                <a:lnTo>
                  <a:pt x="753082" y="763581"/>
                </a:lnTo>
                <a:lnTo>
                  <a:pt x="0" y="763581"/>
                </a:lnTo>
                <a:lnTo>
                  <a:pt x="0" y="0"/>
                </a:lnTo>
                <a:close/>
              </a:path>
            </a:pathLst>
          </a:custGeom>
          <a:blipFill>
            <a:blip r:embed="rId14">
              <a:extLst>
                <a:ext uri="{96DAC541-7B7A-43D3-8B79-37D633B846F1}">
                  <asvg:svgBlip xmlns:asvg="http://schemas.microsoft.com/office/drawing/2016/SVG/main" r:embed="rId15"/>
                </a:ext>
              </a:extLst>
            </a:blip>
            <a:stretch>
              <a:fillRect l="-71" t="0" r="-71" b="0"/>
            </a:stretch>
          </a:blipFill>
        </p:spPr>
      </p:sp>
      <p:sp>
        <p:nvSpPr>
          <p:cNvPr name="Freeform 13" id="13"/>
          <p:cNvSpPr/>
          <p:nvPr/>
        </p:nvSpPr>
        <p:spPr>
          <a:xfrm flipH="false" flipV="false" rot="-745404">
            <a:off x="14414827" y="9304999"/>
            <a:ext cx="487997" cy="494800"/>
          </a:xfrm>
          <a:custGeom>
            <a:avLst/>
            <a:gdLst/>
            <a:ahLst/>
            <a:cxnLst/>
            <a:rect r="r" b="b" t="t" l="l"/>
            <a:pathLst>
              <a:path h="494800" w="487997">
                <a:moveTo>
                  <a:pt x="0" y="0"/>
                </a:moveTo>
                <a:lnTo>
                  <a:pt x="487997" y="0"/>
                </a:lnTo>
                <a:lnTo>
                  <a:pt x="487997" y="494800"/>
                </a:lnTo>
                <a:lnTo>
                  <a:pt x="0" y="494800"/>
                </a:lnTo>
                <a:lnTo>
                  <a:pt x="0" y="0"/>
                </a:lnTo>
                <a:close/>
              </a:path>
            </a:pathLst>
          </a:custGeom>
          <a:blipFill>
            <a:blip r:embed="rId14">
              <a:extLst>
                <a:ext uri="{96DAC541-7B7A-43D3-8B79-37D633B846F1}">
                  <asvg:svgBlip xmlns:asvg="http://schemas.microsoft.com/office/drawing/2016/SVG/main" r:embed="rId15"/>
                </a:ext>
              </a:extLst>
            </a:blip>
            <a:stretch>
              <a:fillRect l="-697" t="0" r="-697" b="0"/>
            </a:stretch>
          </a:blipFill>
        </p:spPr>
      </p:sp>
      <p:sp>
        <p:nvSpPr>
          <p:cNvPr name="Freeform 14" id="14"/>
          <p:cNvSpPr/>
          <p:nvPr/>
        </p:nvSpPr>
        <p:spPr>
          <a:xfrm flipH="false" flipV="false" rot="-1445017">
            <a:off x="1008044" y="888207"/>
            <a:ext cx="714260" cy="724218"/>
          </a:xfrm>
          <a:custGeom>
            <a:avLst/>
            <a:gdLst/>
            <a:ahLst/>
            <a:cxnLst/>
            <a:rect r="r" b="b" t="t" l="l"/>
            <a:pathLst>
              <a:path h="724218" w="714260">
                <a:moveTo>
                  <a:pt x="0" y="0"/>
                </a:moveTo>
                <a:lnTo>
                  <a:pt x="714260" y="0"/>
                </a:lnTo>
                <a:lnTo>
                  <a:pt x="714260" y="724218"/>
                </a:lnTo>
                <a:lnTo>
                  <a:pt x="0" y="724218"/>
                </a:lnTo>
                <a:lnTo>
                  <a:pt x="0" y="0"/>
                </a:lnTo>
                <a:close/>
              </a:path>
            </a:pathLst>
          </a:custGeom>
          <a:blipFill>
            <a:blip r:embed="rId14">
              <a:extLst>
                <a:ext uri="{96DAC541-7B7A-43D3-8B79-37D633B846F1}">
                  <asvg:svgBlip xmlns:asvg="http://schemas.microsoft.com/office/drawing/2016/SVG/main" r:embed="rId15"/>
                </a:ext>
              </a:extLst>
            </a:blip>
            <a:stretch>
              <a:fillRect l="0" t="-627" r="0" b="-627"/>
            </a:stretch>
          </a:blipFill>
        </p:spPr>
      </p:sp>
      <p:sp>
        <p:nvSpPr>
          <p:cNvPr name="Freeform 15" id="15"/>
          <p:cNvSpPr/>
          <p:nvPr/>
        </p:nvSpPr>
        <p:spPr>
          <a:xfrm flipH="false" flipV="false" rot="-1320179">
            <a:off x="16145913" y="9308348"/>
            <a:ext cx="3243677" cy="754155"/>
          </a:xfrm>
          <a:custGeom>
            <a:avLst/>
            <a:gdLst/>
            <a:ahLst/>
            <a:cxnLst/>
            <a:rect r="r" b="b" t="t" l="l"/>
            <a:pathLst>
              <a:path h="754155" w="3243677">
                <a:moveTo>
                  <a:pt x="0" y="0"/>
                </a:moveTo>
                <a:lnTo>
                  <a:pt x="3243677" y="0"/>
                </a:lnTo>
                <a:lnTo>
                  <a:pt x="3243677" y="754155"/>
                </a:lnTo>
                <a:lnTo>
                  <a:pt x="0" y="754155"/>
                </a:lnTo>
                <a:lnTo>
                  <a:pt x="0" y="0"/>
                </a:lnTo>
                <a:close/>
              </a:path>
            </a:pathLst>
          </a:custGeom>
          <a:blipFill>
            <a:blip r:embed="rId16">
              <a:extLst>
                <a:ext uri="{96DAC541-7B7A-43D3-8B79-37D633B846F1}">
                  <asvg:svgBlip xmlns:asvg="http://schemas.microsoft.com/office/drawing/2016/SVG/main" r:embed="rId17"/>
                </a:ext>
              </a:extLst>
            </a:blip>
            <a:stretch>
              <a:fillRect l="0" t="-304" r="0" b="-304"/>
            </a:stretch>
          </a:blipFill>
        </p:spPr>
      </p:sp>
      <p:sp>
        <p:nvSpPr>
          <p:cNvPr name="Freeform 16" id="16"/>
          <p:cNvSpPr/>
          <p:nvPr/>
        </p:nvSpPr>
        <p:spPr>
          <a:xfrm flipH="false" flipV="false" rot="-803428">
            <a:off x="830902" y="9798498"/>
            <a:ext cx="1068544" cy="784044"/>
          </a:xfrm>
          <a:custGeom>
            <a:avLst/>
            <a:gdLst/>
            <a:ahLst/>
            <a:cxnLst/>
            <a:rect r="r" b="b" t="t" l="l"/>
            <a:pathLst>
              <a:path h="784044" w="1068544">
                <a:moveTo>
                  <a:pt x="0" y="0"/>
                </a:moveTo>
                <a:lnTo>
                  <a:pt x="1068544" y="0"/>
                </a:lnTo>
                <a:lnTo>
                  <a:pt x="1068544" y="784044"/>
                </a:lnTo>
                <a:lnTo>
                  <a:pt x="0" y="784044"/>
                </a:lnTo>
                <a:lnTo>
                  <a:pt x="0" y="0"/>
                </a:lnTo>
                <a:close/>
              </a:path>
            </a:pathLst>
          </a:custGeom>
          <a:blipFill>
            <a:blip r:embed="rId18">
              <a:extLst>
                <a:ext uri="{96DAC541-7B7A-43D3-8B79-37D633B846F1}">
                  <asvg:svgBlip xmlns:asvg="http://schemas.microsoft.com/office/drawing/2016/SVG/main" r:embed="rId19"/>
                </a:ext>
              </a:extLst>
            </a:blip>
            <a:stretch>
              <a:fillRect l="0" t="-52" r="0" b="-52"/>
            </a:stretch>
          </a:blipFill>
        </p:spPr>
      </p:sp>
      <p:sp>
        <p:nvSpPr>
          <p:cNvPr name="Freeform 17" id="17"/>
          <p:cNvSpPr/>
          <p:nvPr/>
        </p:nvSpPr>
        <p:spPr>
          <a:xfrm flipH="false" flipV="false" rot="-110197">
            <a:off x="3378892" y="2266565"/>
            <a:ext cx="789673" cy="710706"/>
          </a:xfrm>
          <a:custGeom>
            <a:avLst/>
            <a:gdLst/>
            <a:ahLst/>
            <a:cxnLst/>
            <a:rect r="r" b="b" t="t" l="l"/>
            <a:pathLst>
              <a:path h="710706" w="789673">
                <a:moveTo>
                  <a:pt x="0" y="0"/>
                </a:moveTo>
                <a:lnTo>
                  <a:pt x="789673" y="0"/>
                </a:lnTo>
                <a:lnTo>
                  <a:pt x="789673" y="710706"/>
                </a:lnTo>
                <a:lnTo>
                  <a:pt x="0" y="710706"/>
                </a:lnTo>
                <a:lnTo>
                  <a:pt x="0" y="0"/>
                </a:lnTo>
                <a:close/>
              </a:path>
            </a:pathLst>
          </a:custGeom>
          <a:blipFill>
            <a:blip r:embed="rId20">
              <a:extLst>
                <a:ext uri="{96DAC541-7B7A-43D3-8B79-37D633B846F1}">
                  <asvg:svgBlip xmlns:asvg="http://schemas.microsoft.com/office/drawing/2016/SVG/main" r:embed="rId21"/>
                </a:ext>
              </a:extLst>
            </a:blip>
            <a:stretch>
              <a:fillRect l="0" t="-200" r="0" b="-200"/>
            </a:stretch>
          </a:blipFill>
        </p:spPr>
      </p:sp>
      <p:sp>
        <p:nvSpPr>
          <p:cNvPr name="TextBox 18" id="18"/>
          <p:cNvSpPr txBox="true"/>
          <p:nvPr/>
        </p:nvSpPr>
        <p:spPr>
          <a:xfrm rot="0">
            <a:off x="5625880" y="6338558"/>
            <a:ext cx="6637040" cy="1365250"/>
          </a:xfrm>
          <a:prstGeom prst="rect">
            <a:avLst/>
          </a:prstGeom>
        </p:spPr>
        <p:txBody>
          <a:bodyPr anchor="t" rtlCol="false" tIns="0" lIns="0" bIns="0" rIns="0">
            <a:spAutoFit/>
          </a:bodyPr>
          <a:lstStyle/>
          <a:p>
            <a:pPr algn="ctr">
              <a:lnSpc>
                <a:spcPts val="3500"/>
              </a:lnSpc>
            </a:pPr>
            <a:r>
              <a:rPr lang="en-US" b="true" sz="3500" spc="31" u="sng">
                <a:solidFill>
                  <a:srgbClr val="2B345B"/>
                </a:solidFill>
                <a:latin typeface="Arimo Bold"/>
                <a:ea typeface="Arimo Bold"/>
                <a:cs typeface="Arimo Bold"/>
                <a:sym typeface="Arimo Bold"/>
              </a:rPr>
              <a:t>Dian Mustika, S.E., M.Sc</a:t>
            </a:r>
          </a:p>
          <a:p>
            <a:pPr algn="ctr">
              <a:lnSpc>
                <a:spcPts val="3500"/>
              </a:lnSpc>
            </a:pPr>
            <a:r>
              <a:rPr lang="en-US" b="true" sz="3500" spc="31">
                <a:solidFill>
                  <a:srgbClr val="2B345B"/>
                </a:solidFill>
                <a:latin typeface="Arimo Bold"/>
                <a:ea typeface="Arimo Bold"/>
                <a:cs typeface="Arimo Bold"/>
                <a:sym typeface="Arimo Bold"/>
              </a:rPr>
              <a:t>NIDN: 0225019501</a:t>
            </a:r>
          </a:p>
          <a:p>
            <a:pPr algn="ctr">
              <a:lnSpc>
                <a:spcPts val="3500"/>
              </a:lnSpc>
            </a:pPr>
          </a:p>
        </p:txBody>
      </p:sp>
      <p:sp>
        <p:nvSpPr>
          <p:cNvPr name="Freeform 19" id="19"/>
          <p:cNvSpPr/>
          <p:nvPr/>
        </p:nvSpPr>
        <p:spPr>
          <a:xfrm flipH="false" flipV="false" rot="1253851">
            <a:off x="15015045" y="1620213"/>
            <a:ext cx="1701860" cy="2311168"/>
          </a:xfrm>
          <a:custGeom>
            <a:avLst/>
            <a:gdLst/>
            <a:ahLst/>
            <a:cxnLst/>
            <a:rect r="r" b="b" t="t" l="l"/>
            <a:pathLst>
              <a:path h="2311168" w="1701860">
                <a:moveTo>
                  <a:pt x="0" y="0"/>
                </a:moveTo>
                <a:lnTo>
                  <a:pt x="1701860" y="0"/>
                </a:lnTo>
                <a:lnTo>
                  <a:pt x="1701860" y="2311168"/>
                </a:lnTo>
                <a:lnTo>
                  <a:pt x="0" y="2311168"/>
                </a:lnTo>
                <a:lnTo>
                  <a:pt x="0" y="0"/>
                </a:lnTo>
                <a:close/>
              </a:path>
            </a:pathLst>
          </a:custGeom>
          <a:blipFill>
            <a:blip r:embed="rId22">
              <a:extLst>
                <a:ext uri="{96DAC541-7B7A-43D3-8B79-37D633B846F1}">
                  <asvg:svgBlip xmlns:asvg="http://schemas.microsoft.com/office/drawing/2016/SVG/main" r:embed="rId23"/>
                </a:ext>
              </a:extLst>
            </a:blip>
            <a:stretch>
              <a:fillRect l="-17" t="0" r="-17" b="0"/>
            </a:stretch>
          </a:blipFill>
        </p:spPr>
      </p:sp>
      <p:grpSp>
        <p:nvGrpSpPr>
          <p:cNvPr name="Group 20" id="20"/>
          <p:cNvGrpSpPr/>
          <p:nvPr/>
        </p:nvGrpSpPr>
        <p:grpSpPr>
          <a:xfrm rot="0">
            <a:off x="-28575" y="9738092"/>
            <a:ext cx="13346091" cy="559758"/>
            <a:chOff x="0" y="0"/>
            <a:chExt cx="17794788" cy="746344"/>
          </a:xfrm>
        </p:grpSpPr>
        <p:sp>
          <p:nvSpPr>
            <p:cNvPr name="Freeform 21" id="21"/>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22" id="22"/>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23" id="23"/>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24" id="24"/>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2"/>
            <a:stretch>
              <a:fillRect l="-279857" t="-1027086" r="-304792" b="-2401329"/>
            </a:stretch>
          </a:blipFill>
        </p:spPr>
      </p:sp>
      <p:sp>
        <p:nvSpPr>
          <p:cNvPr name="TextBox 25" id="25"/>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19CFA"/>
        </a:solidFill>
      </p:bgPr>
    </p:bg>
    <p:spTree>
      <p:nvGrpSpPr>
        <p:cNvPr id="1" name=""/>
        <p:cNvGrpSpPr/>
        <p:nvPr/>
      </p:nvGrpSpPr>
      <p:grpSpPr>
        <a:xfrm>
          <a:off x="0" y="0"/>
          <a:ext cx="0" cy="0"/>
          <a:chOff x="0" y="0"/>
          <a:chExt cx="0" cy="0"/>
        </a:xfrm>
      </p:grpSpPr>
      <p:sp>
        <p:nvSpPr>
          <p:cNvPr name="Freeform 2" id="2"/>
          <p:cNvSpPr/>
          <p:nvPr/>
        </p:nvSpPr>
        <p:spPr>
          <a:xfrm flipH="true" flipV="false" rot="434880">
            <a:off x="7581620" y="4774729"/>
            <a:ext cx="1661583" cy="1013565"/>
          </a:xfrm>
          <a:custGeom>
            <a:avLst/>
            <a:gdLst/>
            <a:ahLst/>
            <a:cxnLst/>
            <a:rect r="r" b="b" t="t" l="l"/>
            <a:pathLst>
              <a:path h="1013565" w="1661583">
                <a:moveTo>
                  <a:pt x="1661583" y="0"/>
                </a:moveTo>
                <a:lnTo>
                  <a:pt x="0" y="0"/>
                </a:lnTo>
                <a:lnTo>
                  <a:pt x="0" y="1013565"/>
                </a:lnTo>
                <a:lnTo>
                  <a:pt x="1661583" y="1013565"/>
                </a:lnTo>
                <a:lnTo>
                  <a:pt x="1661583" y="0"/>
                </a:lnTo>
                <a:close/>
              </a:path>
            </a:pathLst>
          </a:custGeom>
          <a:blipFill>
            <a:blip r:embed="rId2">
              <a:extLst>
                <a:ext uri="{96DAC541-7B7A-43D3-8B79-37D633B846F1}">
                  <asvg:svgBlip xmlns:asvg="http://schemas.microsoft.com/office/drawing/2016/SVG/main" r:embed="rId3"/>
                </a:ext>
              </a:extLst>
            </a:blip>
            <a:stretch>
              <a:fillRect l="0" t="-117" r="0" b="-117"/>
            </a:stretch>
          </a:blipFill>
        </p:spPr>
      </p:sp>
      <p:sp>
        <p:nvSpPr>
          <p:cNvPr name="Freeform 3" id="3"/>
          <p:cNvSpPr/>
          <p:nvPr/>
        </p:nvSpPr>
        <p:spPr>
          <a:xfrm flipH="false" flipV="false" rot="0">
            <a:off x="-799626" y="754929"/>
            <a:ext cx="9320533" cy="9929211"/>
          </a:xfrm>
          <a:custGeom>
            <a:avLst/>
            <a:gdLst/>
            <a:ahLst/>
            <a:cxnLst/>
            <a:rect r="r" b="b" t="t" l="l"/>
            <a:pathLst>
              <a:path h="9929211" w="9320533">
                <a:moveTo>
                  <a:pt x="0" y="0"/>
                </a:moveTo>
                <a:lnTo>
                  <a:pt x="9320534" y="0"/>
                </a:lnTo>
                <a:lnTo>
                  <a:pt x="9320534" y="9929211"/>
                </a:lnTo>
                <a:lnTo>
                  <a:pt x="0" y="99292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281445" y="-979396"/>
            <a:ext cx="4563588" cy="4563588"/>
          </a:xfrm>
          <a:custGeom>
            <a:avLst/>
            <a:gdLst/>
            <a:ahLst/>
            <a:cxnLst/>
            <a:rect r="r" b="b" t="t" l="l"/>
            <a:pathLst>
              <a:path h="4563588" w="4563588">
                <a:moveTo>
                  <a:pt x="0" y="0"/>
                </a:moveTo>
                <a:lnTo>
                  <a:pt x="4563588" y="0"/>
                </a:lnTo>
                <a:lnTo>
                  <a:pt x="4563588" y="4563588"/>
                </a:lnTo>
                <a:lnTo>
                  <a:pt x="0" y="45635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1183382" y="8328732"/>
            <a:ext cx="2695271" cy="2695271"/>
          </a:xfrm>
          <a:custGeom>
            <a:avLst/>
            <a:gdLst/>
            <a:ahLst/>
            <a:cxnLst/>
            <a:rect r="r" b="b" t="t" l="l"/>
            <a:pathLst>
              <a:path h="2695271" w="2695271">
                <a:moveTo>
                  <a:pt x="0" y="0"/>
                </a:moveTo>
                <a:lnTo>
                  <a:pt x="2695271" y="0"/>
                </a:lnTo>
                <a:lnTo>
                  <a:pt x="2695271" y="2695271"/>
                </a:lnTo>
                <a:lnTo>
                  <a:pt x="0" y="26952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967512" y="1028700"/>
            <a:ext cx="8291788" cy="8229600"/>
          </a:xfrm>
          <a:custGeom>
            <a:avLst/>
            <a:gdLst/>
            <a:ahLst/>
            <a:cxnLst/>
            <a:rect r="r" b="b" t="t" l="l"/>
            <a:pathLst>
              <a:path h="8229600" w="8291788">
                <a:moveTo>
                  <a:pt x="0" y="0"/>
                </a:moveTo>
                <a:lnTo>
                  <a:pt x="8291788" y="0"/>
                </a:lnTo>
                <a:lnTo>
                  <a:pt x="8291788" y="8229600"/>
                </a:lnTo>
                <a:lnTo>
                  <a:pt x="0" y="8229600"/>
                </a:lnTo>
                <a:lnTo>
                  <a:pt x="0" y="0"/>
                </a:lnTo>
                <a:close/>
              </a:path>
            </a:pathLst>
          </a:custGeom>
          <a:blipFill>
            <a:blip r:embed="rId8">
              <a:extLst>
                <a:ext uri="{96DAC541-7B7A-43D3-8B79-37D633B846F1}">
                  <asvg:svgBlip xmlns:asvg="http://schemas.microsoft.com/office/drawing/2016/SVG/main" r:embed="rId9"/>
                </a:ext>
              </a:extLst>
            </a:blip>
            <a:stretch>
              <a:fillRect l="-27" t="0" r="-27" b="0"/>
            </a:stretch>
          </a:blipFill>
        </p:spPr>
      </p:sp>
      <p:sp>
        <p:nvSpPr>
          <p:cNvPr name="Freeform 7" id="7"/>
          <p:cNvSpPr/>
          <p:nvPr/>
        </p:nvSpPr>
        <p:spPr>
          <a:xfrm flipH="false" flipV="false" rot="0">
            <a:off x="-932798" y="884039"/>
            <a:ext cx="9320533" cy="9929211"/>
          </a:xfrm>
          <a:custGeom>
            <a:avLst/>
            <a:gdLst/>
            <a:ahLst/>
            <a:cxnLst/>
            <a:rect r="r" b="b" t="t" l="l"/>
            <a:pathLst>
              <a:path h="9929211" w="9320533">
                <a:moveTo>
                  <a:pt x="0" y="0"/>
                </a:moveTo>
                <a:lnTo>
                  <a:pt x="9320534" y="0"/>
                </a:lnTo>
                <a:lnTo>
                  <a:pt x="9320534" y="9929211"/>
                </a:lnTo>
                <a:lnTo>
                  <a:pt x="0" y="99292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9587627" y="4822906"/>
            <a:ext cx="7245618" cy="38100"/>
            <a:chOff x="0" y="0"/>
            <a:chExt cx="9660824" cy="50800"/>
          </a:xfrm>
        </p:grpSpPr>
        <p:sp>
          <p:nvSpPr>
            <p:cNvPr name="Freeform 9" id="9"/>
            <p:cNvSpPr/>
            <p:nvPr/>
          </p:nvSpPr>
          <p:spPr>
            <a:xfrm flipH="false" flipV="false" rot="0">
              <a:off x="25400" y="0"/>
              <a:ext cx="9609963" cy="50800"/>
            </a:xfrm>
            <a:custGeom>
              <a:avLst/>
              <a:gdLst/>
              <a:ahLst/>
              <a:cxnLst/>
              <a:rect r="r" b="b" t="t" l="l"/>
              <a:pathLst>
                <a:path h="50800" w="9609963">
                  <a:moveTo>
                    <a:pt x="0" y="0"/>
                  </a:moveTo>
                  <a:lnTo>
                    <a:pt x="9609963" y="0"/>
                  </a:lnTo>
                  <a:lnTo>
                    <a:pt x="9609963" y="50800"/>
                  </a:lnTo>
                  <a:lnTo>
                    <a:pt x="0" y="50800"/>
                  </a:lnTo>
                  <a:close/>
                </a:path>
              </a:pathLst>
            </a:custGeom>
            <a:solidFill>
              <a:srgbClr val="2B345B"/>
            </a:solidFill>
          </p:spPr>
        </p:sp>
      </p:grpSp>
      <p:sp>
        <p:nvSpPr>
          <p:cNvPr name="Freeform 10" id="10"/>
          <p:cNvSpPr/>
          <p:nvPr/>
        </p:nvSpPr>
        <p:spPr>
          <a:xfrm flipH="false" flipV="false" rot="0">
            <a:off x="16833245" y="986782"/>
            <a:ext cx="704305" cy="631233"/>
          </a:xfrm>
          <a:custGeom>
            <a:avLst/>
            <a:gdLst/>
            <a:ahLst/>
            <a:cxnLst/>
            <a:rect r="r" b="b" t="t" l="l"/>
            <a:pathLst>
              <a:path h="631233" w="704305">
                <a:moveTo>
                  <a:pt x="0" y="0"/>
                </a:moveTo>
                <a:lnTo>
                  <a:pt x="704305" y="0"/>
                </a:lnTo>
                <a:lnTo>
                  <a:pt x="704305" y="631233"/>
                </a:lnTo>
                <a:lnTo>
                  <a:pt x="0" y="631233"/>
                </a:lnTo>
                <a:lnTo>
                  <a:pt x="0" y="0"/>
                </a:lnTo>
                <a:close/>
              </a:path>
            </a:pathLst>
          </a:custGeom>
          <a:blipFill>
            <a:blip r:embed="rId10">
              <a:extLst>
                <a:ext uri="{96DAC541-7B7A-43D3-8B79-37D633B846F1}">
                  <asvg:svgBlip xmlns:asvg="http://schemas.microsoft.com/office/drawing/2016/SVG/main" r:embed="rId11"/>
                </a:ext>
              </a:extLst>
            </a:blip>
            <a:stretch>
              <a:fillRect l="0" t="-510" r="0" b="-510"/>
            </a:stretch>
          </a:blipFill>
        </p:spPr>
      </p:sp>
      <p:sp>
        <p:nvSpPr>
          <p:cNvPr name="Freeform 11" id="11"/>
          <p:cNvSpPr/>
          <p:nvPr/>
        </p:nvSpPr>
        <p:spPr>
          <a:xfrm flipH="false" flipV="false" rot="-677323">
            <a:off x="7391057" y="9295415"/>
            <a:ext cx="2119890" cy="1767458"/>
          </a:xfrm>
          <a:custGeom>
            <a:avLst/>
            <a:gdLst/>
            <a:ahLst/>
            <a:cxnLst/>
            <a:rect r="r" b="b" t="t" l="l"/>
            <a:pathLst>
              <a:path h="1767458" w="2119890">
                <a:moveTo>
                  <a:pt x="0" y="0"/>
                </a:moveTo>
                <a:lnTo>
                  <a:pt x="2119890" y="0"/>
                </a:lnTo>
                <a:lnTo>
                  <a:pt x="2119890" y="1767458"/>
                </a:lnTo>
                <a:lnTo>
                  <a:pt x="0" y="1767458"/>
                </a:lnTo>
                <a:lnTo>
                  <a:pt x="0" y="0"/>
                </a:lnTo>
                <a:close/>
              </a:path>
            </a:pathLst>
          </a:custGeom>
          <a:blipFill>
            <a:blip r:embed="rId12">
              <a:extLst>
                <a:ext uri="{96DAC541-7B7A-43D3-8B79-37D633B846F1}">
                  <asvg:svgBlip xmlns:asvg="http://schemas.microsoft.com/office/drawing/2016/SVG/main" r:embed="rId13"/>
                </a:ext>
              </a:extLst>
            </a:blip>
            <a:stretch>
              <a:fillRect l="0" t="-19" r="0" b="-19"/>
            </a:stretch>
          </a:blipFill>
        </p:spPr>
      </p:sp>
      <p:sp>
        <p:nvSpPr>
          <p:cNvPr name="Freeform 12" id="12"/>
          <p:cNvSpPr/>
          <p:nvPr/>
        </p:nvSpPr>
        <p:spPr>
          <a:xfrm flipH="false" flipV="false" rot="1490890">
            <a:off x="-77403" y="9698873"/>
            <a:ext cx="661924" cy="595732"/>
          </a:xfrm>
          <a:custGeom>
            <a:avLst/>
            <a:gdLst/>
            <a:ahLst/>
            <a:cxnLst/>
            <a:rect r="r" b="b" t="t" l="l"/>
            <a:pathLst>
              <a:path h="595732" w="661924">
                <a:moveTo>
                  <a:pt x="0" y="0"/>
                </a:moveTo>
                <a:lnTo>
                  <a:pt x="661924" y="0"/>
                </a:lnTo>
                <a:lnTo>
                  <a:pt x="661924" y="595732"/>
                </a:lnTo>
                <a:lnTo>
                  <a:pt x="0" y="59573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1199541" y="2854267"/>
            <a:ext cx="5601537" cy="729925"/>
          </a:xfrm>
          <a:custGeom>
            <a:avLst/>
            <a:gdLst/>
            <a:ahLst/>
            <a:cxnLst/>
            <a:rect r="r" b="b" t="t" l="l"/>
            <a:pathLst>
              <a:path h="729925" w="5601537">
                <a:moveTo>
                  <a:pt x="0" y="0"/>
                </a:moveTo>
                <a:lnTo>
                  <a:pt x="5601537" y="0"/>
                </a:lnTo>
                <a:lnTo>
                  <a:pt x="5601537" y="729925"/>
                </a:lnTo>
                <a:lnTo>
                  <a:pt x="0" y="72992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4" id="14"/>
          <p:cNvSpPr txBox="true"/>
          <p:nvPr/>
        </p:nvSpPr>
        <p:spPr>
          <a:xfrm rot="0">
            <a:off x="1028700" y="3594219"/>
            <a:ext cx="6480007" cy="6491515"/>
          </a:xfrm>
          <a:prstGeom prst="rect">
            <a:avLst/>
          </a:prstGeom>
        </p:spPr>
        <p:txBody>
          <a:bodyPr anchor="t" rtlCol="false" tIns="0" lIns="0" bIns="0" rIns="0">
            <a:spAutoFit/>
          </a:bodyPr>
          <a:lstStyle/>
          <a:p>
            <a:pPr algn="just">
              <a:lnSpc>
                <a:spcPts val="3921"/>
              </a:lnSpc>
            </a:pPr>
            <a:r>
              <a:rPr lang="en-US" sz="2801">
                <a:solidFill>
                  <a:srgbClr val="3C4980"/>
                </a:solidFill>
                <a:latin typeface="Agrandir"/>
                <a:ea typeface="Agrandir"/>
                <a:cs typeface="Agrandir"/>
                <a:sym typeface="Agrandir"/>
              </a:rPr>
              <a:t>Tax Leading adalah pendekatan strategis dalam pengelolaan pajak yang menekankan peran pemimpin sebagai penggerak utama untuk mengintegrasikan aspek perpajakan dengan tujuan bisnis. Konsep ini mencakup kemampuan untuk merancang, mengarahkan, dan mengelola strategi pajak yang tidak hanya memastikan kepatuhan, tetapi juga mengoptimalkan nilai pajak bagi perusahaan dan pemangku kepentingan. </a:t>
            </a:r>
          </a:p>
        </p:txBody>
      </p:sp>
      <p:sp>
        <p:nvSpPr>
          <p:cNvPr name="TextBox 15" id="15"/>
          <p:cNvSpPr txBox="true"/>
          <p:nvPr/>
        </p:nvSpPr>
        <p:spPr>
          <a:xfrm rot="0">
            <a:off x="10526262" y="2162899"/>
            <a:ext cx="6013501" cy="2117082"/>
          </a:xfrm>
          <a:prstGeom prst="rect">
            <a:avLst/>
          </a:prstGeom>
        </p:spPr>
        <p:txBody>
          <a:bodyPr anchor="t" rtlCol="false" tIns="0" lIns="0" bIns="0" rIns="0">
            <a:spAutoFit/>
          </a:bodyPr>
          <a:lstStyle/>
          <a:p>
            <a:pPr algn="l" marL="625890" indent="-312945" lvl="1">
              <a:lnSpc>
                <a:spcPts val="4058"/>
              </a:lnSpc>
              <a:buAutoNum type="arabicPeriod" startAt="1"/>
            </a:pPr>
            <a:r>
              <a:rPr lang="en-US" sz="2898">
                <a:solidFill>
                  <a:srgbClr val="3C4980"/>
                </a:solidFill>
                <a:latin typeface="Agrandir"/>
                <a:ea typeface="Agrandir"/>
                <a:cs typeface="Agrandir"/>
                <a:sym typeface="Agrandir"/>
              </a:rPr>
              <a:t>Pemahaman Regulasi</a:t>
            </a:r>
          </a:p>
          <a:p>
            <a:pPr algn="l" marL="625890" indent="-312945" lvl="1">
              <a:lnSpc>
                <a:spcPts val="4058"/>
              </a:lnSpc>
              <a:buAutoNum type="arabicPeriod" startAt="1"/>
            </a:pPr>
            <a:r>
              <a:rPr lang="en-US" sz="2898">
                <a:solidFill>
                  <a:srgbClr val="3C4980"/>
                </a:solidFill>
                <a:latin typeface="Agrandir"/>
                <a:ea typeface="Agrandir"/>
                <a:cs typeface="Agrandir"/>
                <a:sym typeface="Agrandir"/>
              </a:rPr>
              <a:t>Strategi Pajak</a:t>
            </a:r>
          </a:p>
          <a:p>
            <a:pPr algn="l" marL="625890" indent="-312945" lvl="1">
              <a:lnSpc>
                <a:spcPts val="4058"/>
              </a:lnSpc>
              <a:buAutoNum type="arabicPeriod" startAt="1"/>
            </a:pPr>
            <a:r>
              <a:rPr lang="en-US" sz="2898">
                <a:solidFill>
                  <a:srgbClr val="3C4980"/>
                </a:solidFill>
                <a:latin typeface="Agrandir"/>
                <a:ea typeface="Agrandir"/>
                <a:cs typeface="Agrandir"/>
                <a:sym typeface="Agrandir"/>
              </a:rPr>
              <a:t>Inovasi Teknologi</a:t>
            </a:r>
          </a:p>
          <a:p>
            <a:pPr algn="l" marL="625890" indent="-312945" lvl="1">
              <a:lnSpc>
                <a:spcPts val="4059"/>
              </a:lnSpc>
              <a:buAutoNum type="arabicPeriod" startAt="1"/>
            </a:pPr>
            <a:r>
              <a:rPr lang="en-US" sz="2898">
                <a:solidFill>
                  <a:srgbClr val="3C4980"/>
                </a:solidFill>
                <a:latin typeface="Agrandir"/>
                <a:ea typeface="Agrandir"/>
                <a:cs typeface="Agrandir"/>
                <a:sym typeface="Agrandir"/>
              </a:rPr>
              <a:t>Kepemimpinan dan Kolaborasi</a:t>
            </a:r>
          </a:p>
        </p:txBody>
      </p:sp>
      <p:sp>
        <p:nvSpPr>
          <p:cNvPr name="TextBox 16" id="16"/>
          <p:cNvSpPr txBox="true"/>
          <p:nvPr/>
        </p:nvSpPr>
        <p:spPr>
          <a:xfrm rot="0">
            <a:off x="10017811" y="5526272"/>
            <a:ext cx="6385249" cy="4032247"/>
          </a:xfrm>
          <a:prstGeom prst="rect">
            <a:avLst/>
          </a:prstGeom>
        </p:spPr>
        <p:txBody>
          <a:bodyPr anchor="t" rtlCol="false" tIns="0" lIns="0" bIns="0" rIns="0">
            <a:spAutoFit/>
          </a:bodyPr>
          <a:lstStyle/>
          <a:p>
            <a:pPr algn="l" marL="539532" indent="-269766" lvl="1">
              <a:lnSpc>
                <a:spcPts val="3498"/>
              </a:lnSpc>
              <a:buAutoNum type="arabicPeriod" startAt="1"/>
            </a:pPr>
            <a:r>
              <a:rPr lang="en-US" sz="2498">
                <a:solidFill>
                  <a:srgbClr val="3C4980"/>
                </a:solidFill>
                <a:latin typeface="Agrandir"/>
                <a:ea typeface="Agrandir"/>
                <a:cs typeface="Agrandir"/>
                <a:sym typeface="Agrandir"/>
              </a:rPr>
              <a:t>M</a:t>
            </a:r>
            <a:r>
              <a:rPr lang="en-US" sz="2498">
                <a:solidFill>
                  <a:srgbClr val="3C4980"/>
                </a:solidFill>
                <a:latin typeface="Agrandir"/>
                <a:ea typeface="Agrandir"/>
                <a:cs typeface="Agrandir"/>
                <a:sym typeface="Agrandir"/>
              </a:rPr>
              <a:t>embangun Kepatuhan Pajak</a:t>
            </a:r>
          </a:p>
          <a:p>
            <a:pPr algn="l" marL="539532" indent="-269766" lvl="1">
              <a:lnSpc>
                <a:spcPts val="3498"/>
              </a:lnSpc>
              <a:buAutoNum type="arabicPeriod" startAt="1"/>
            </a:pPr>
            <a:r>
              <a:rPr lang="en-US" sz="2498">
                <a:solidFill>
                  <a:srgbClr val="3C4980"/>
                </a:solidFill>
                <a:latin typeface="Agrandir"/>
                <a:ea typeface="Agrandir"/>
                <a:cs typeface="Agrandir"/>
                <a:sym typeface="Agrandir"/>
              </a:rPr>
              <a:t>Mengelola Risiko Pajak</a:t>
            </a:r>
          </a:p>
          <a:p>
            <a:pPr algn="l" marL="539532" indent="-269766" lvl="1">
              <a:lnSpc>
                <a:spcPts val="3498"/>
              </a:lnSpc>
              <a:buAutoNum type="arabicPeriod" startAt="1"/>
            </a:pPr>
            <a:r>
              <a:rPr lang="en-US" sz="2498">
                <a:solidFill>
                  <a:srgbClr val="3C4980"/>
                </a:solidFill>
                <a:latin typeface="Agrandir"/>
                <a:ea typeface="Agrandir"/>
                <a:cs typeface="Agrandir"/>
                <a:sym typeface="Agrandir"/>
              </a:rPr>
              <a:t>Mengoptimalkan Beban Pajak</a:t>
            </a:r>
          </a:p>
          <a:p>
            <a:pPr algn="l" marL="539532" indent="-269766" lvl="1">
              <a:lnSpc>
                <a:spcPts val="3498"/>
              </a:lnSpc>
              <a:buAutoNum type="arabicPeriod" startAt="1"/>
            </a:pPr>
            <a:r>
              <a:rPr lang="en-US" sz="2498">
                <a:solidFill>
                  <a:srgbClr val="3C4980"/>
                </a:solidFill>
                <a:latin typeface="Agrandir"/>
                <a:ea typeface="Agrandir"/>
                <a:cs typeface="Agrandir"/>
                <a:sym typeface="Agrandir"/>
              </a:rPr>
              <a:t>Penyelarasan dengan Strategi Bisnis</a:t>
            </a:r>
          </a:p>
          <a:p>
            <a:pPr algn="l" marL="539532" indent="-269766" lvl="1">
              <a:lnSpc>
                <a:spcPts val="3498"/>
              </a:lnSpc>
              <a:buAutoNum type="arabicPeriod" startAt="1"/>
            </a:pPr>
            <a:r>
              <a:rPr lang="en-US" sz="2498">
                <a:solidFill>
                  <a:srgbClr val="3C4980"/>
                </a:solidFill>
                <a:latin typeface="Agrandir"/>
                <a:ea typeface="Agrandir"/>
                <a:cs typeface="Agrandir"/>
                <a:sym typeface="Agrandir"/>
              </a:rPr>
              <a:t>Komunikasi dengan Pemangku Kepentingan</a:t>
            </a:r>
          </a:p>
          <a:p>
            <a:pPr algn="l" marL="539532" indent="-269766" lvl="1">
              <a:lnSpc>
                <a:spcPts val="3498"/>
              </a:lnSpc>
              <a:buAutoNum type="arabicPeriod" startAt="1"/>
            </a:pPr>
            <a:r>
              <a:rPr lang="en-US" sz="2498">
                <a:solidFill>
                  <a:srgbClr val="3C4980"/>
                </a:solidFill>
                <a:latin typeface="Agrandir"/>
                <a:ea typeface="Agrandir"/>
                <a:cs typeface="Agrandir"/>
                <a:sym typeface="Agrandir"/>
              </a:rPr>
              <a:t>Pengembangan Budaya Perpajakan</a:t>
            </a:r>
          </a:p>
          <a:p>
            <a:pPr algn="just">
              <a:lnSpc>
                <a:spcPts val="3778"/>
              </a:lnSpc>
            </a:pPr>
          </a:p>
          <a:p>
            <a:pPr algn="l">
              <a:lnSpc>
                <a:spcPts val="3499"/>
              </a:lnSpc>
            </a:pPr>
          </a:p>
        </p:txBody>
      </p:sp>
      <p:sp>
        <p:nvSpPr>
          <p:cNvPr name="TextBox 17" id="17"/>
          <p:cNvSpPr txBox="true"/>
          <p:nvPr/>
        </p:nvSpPr>
        <p:spPr>
          <a:xfrm rot="0">
            <a:off x="10526262" y="1560865"/>
            <a:ext cx="6899806" cy="869950"/>
          </a:xfrm>
          <a:prstGeom prst="rect">
            <a:avLst/>
          </a:prstGeom>
        </p:spPr>
        <p:txBody>
          <a:bodyPr anchor="t" rtlCol="false" tIns="0" lIns="0" bIns="0" rIns="0">
            <a:spAutoFit/>
          </a:bodyPr>
          <a:lstStyle/>
          <a:p>
            <a:pPr algn="l">
              <a:lnSpc>
                <a:spcPts val="3498"/>
              </a:lnSpc>
            </a:pPr>
            <a:r>
              <a:rPr lang="en-US" sz="2499" b="true">
                <a:solidFill>
                  <a:srgbClr val="4777FA"/>
                </a:solidFill>
                <a:latin typeface="Arimo Bold"/>
                <a:ea typeface="Arimo Bold"/>
                <a:cs typeface="Arimo Bold"/>
                <a:sym typeface="Arimo Bold"/>
              </a:rPr>
              <a:t>Elemen utama dari Tax Leading meliputi:</a:t>
            </a:r>
          </a:p>
          <a:p>
            <a:pPr algn="l">
              <a:lnSpc>
                <a:spcPts val="3499"/>
              </a:lnSpc>
            </a:pPr>
          </a:p>
        </p:txBody>
      </p:sp>
      <p:sp>
        <p:nvSpPr>
          <p:cNvPr name="TextBox 18" id="18"/>
          <p:cNvSpPr txBox="true"/>
          <p:nvPr/>
        </p:nvSpPr>
        <p:spPr>
          <a:xfrm rot="0">
            <a:off x="9798668" y="4970984"/>
            <a:ext cx="7386729" cy="813303"/>
          </a:xfrm>
          <a:prstGeom prst="rect">
            <a:avLst/>
          </a:prstGeom>
        </p:spPr>
        <p:txBody>
          <a:bodyPr anchor="t" rtlCol="false" tIns="0" lIns="0" bIns="0" rIns="0">
            <a:spAutoFit/>
          </a:bodyPr>
          <a:lstStyle/>
          <a:p>
            <a:pPr algn="l">
              <a:lnSpc>
                <a:spcPts val="3213"/>
              </a:lnSpc>
            </a:pPr>
            <a:r>
              <a:rPr lang="en-US" sz="2295" b="true">
                <a:solidFill>
                  <a:srgbClr val="4777FA"/>
                </a:solidFill>
                <a:latin typeface="Arimo Bold"/>
                <a:ea typeface="Arimo Bold"/>
                <a:cs typeface="Arimo Bold"/>
                <a:sym typeface="Arimo Bold"/>
              </a:rPr>
              <a:t>Peran Tax Leading dalam Manajemen Perpajakan</a:t>
            </a:r>
          </a:p>
          <a:p>
            <a:pPr algn="l">
              <a:lnSpc>
                <a:spcPts val="3214"/>
              </a:lnSpc>
            </a:pPr>
          </a:p>
        </p:txBody>
      </p:sp>
      <p:sp>
        <p:nvSpPr>
          <p:cNvPr name="Freeform 19" id="19"/>
          <p:cNvSpPr/>
          <p:nvPr/>
        </p:nvSpPr>
        <p:spPr>
          <a:xfrm flipH="false" flipV="false" rot="-745404">
            <a:off x="9564459" y="9321044"/>
            <a:ext cx="468419" cy="474949"/>
          </a:xfrm>
          <a:custGeom>
            <a:avLst/>
            <a:gdLst/>
            <a:ahLst/>
            <a:cxnLst/>
            <a:rect r="r" b="b" t="t" l="l"/>
            <a:pathLst>
              <a:path h="474949" w="468419">
                <a:moveTo>
                  <a:pt x="0" y="0"/>
                </a:moveTo>
                <a:lnTo>
                  <a:pt x="468419" y="0"/>
                </a:lnTo>
                <a:lnTo>
                  <a:pt x="468419" y="474949"/>
                </a:lnTo>
                <a:lnTo>
                  <a:pt x="0" y="474949"/>
                </a:lnTo>
                <a:lnTo>
                  <a:pt x="0" y="0"/>
                </a:lnTo>
                <a:close/>
              </a:path>
            </a:pathLst>
          </a:custGeom>
          <a:blipFill>
            <a:blip r:embed="rId18">
              <a:extLst>
                <a:ext uri="{96DAC541-7B7A-43D3-8B79-37D633B846F1}">
                  <asvg:svgBlip xmlns:asvg="http://schemas.microsoft.com/office/drawing/2016/SVG/main" r:embed="rId19"/>
                </a:ext>
              </a:extLst>
            </a:blip>
            <a:stretch>
              <a:fillRect l="-697" t="0" r="-697" b="0"/>
            </a:stretch>
          </a:blipFill>
        </p:spPr>
      </p:sp>
      <p:sp>
        <p:nvSpPr>
          <p:cNvPr name="Freeform 20" id="20"/>
          <p:cNvSpPr/>
          <p:nvPr/>
        </p:nvSpPr>
        <p:spPr>
          <a:xfrm flipH="false" flipV="false" rot="-745404">
            <a:off x="17505730" y="6929227"/>
            <a:ext cx="959217" cy="972590"/>
          </a:xfrm>
          <a:custGeom>
            <a:avLst/>
            <a:gdLst/>
            <a:ahLst/>
            <a:cxnLst/>
            <a:rect r="r" b="b" t="t" l="l"/>
            <a:pathLst>
              <a:path h="972590" w="959217">
                <a:moveTo>
                  <a:pt x="0" y="0"/>
                </a:moveTo>
                <a:lnTo>
                  <a:pt x="959217" y="0"/>
                </a:lnTo>
                <a:lnTo>
                  <a:pt x="959217" y="972590"/>
                </a:lnTo>
                <a:lnTo>
                  <a:pt x="0" y="972590"/>
                </a:lnTo>
                <a:lnTo>
                  <a:pt x="0" y="0"/>
                </a:lnTo>
                <a:close/>
              </a:path>
            </a:pathLst>
          </a:custGeom>
          <a:blipFill>
            <a:blip r:embed="rId18">
              <a:extLst>
                <a:ext uri="{96DAC541-7B7A-43D3-8B79-37D633B846F1}">
                  <asvg:svgBlip xmlns:asvg="http://schemas.microsoft.com/office/drawing/2016/SVG/main" r:embed="rId19"/>
                </a:ext>
              </a:extLst>
            </a:blip>
            <a:stretch>
              <a:fillRect l="0" t="-288" r="0" b="-288"/>
            </a:stretch>
          </a:blipFill>
        </p:spPr>
      </p:sp>
      <p:sp>
        <p:nvSpPr>
          <p:cNvPr name="Freeform 21" id="21"/>
          <p:cNvSpPr/>
          <p:nvPr/>
        </p:nvSpPr>
        <p:spPr>
          <a:xfrm flipH="false" flipV="false" rot="1401669">
            <a:off x="17425360" y="4169147"/>
            <a:ext cx="482724" cy="489454"/>
          </a:xfrm>
          <a:custGeom>
            <a:avLst/>
            <a:gdLst/>
            <a:ahLst/>
            <a:cxnLst/>
            <a:rect r="r" b="b" t="t" l="l"/>
            <a:pathLst>
              <a:path h="489454" w="482724">
                <a:moveTo>
                  <a:pt x="0" y="0"/>
                </a:moveTo>
                <a:lnTo>
                  <a:pt x="482724" y="0"/>
                </a:lnTo>
                <a:lnTo>
                  <a:pt x="482724" y="489454"/>
                </a:lnTo>
                <a:lnTo>
                  <a:pt x="0" y="489454"/>
                </a:lnTo>
                <a:lnTo>
                  <a:pt x="0" y="0"/>
                </a:lnTo>
                <a:close/>
              </a:path>
            </a:pathLst>
          </a:custGeom>
          <a:blipFill>
            <a:blip r:embed="rId18">
              <a:extLst>
                <a:ext uri="{96DAC541-7B7A-43D3-8B79-37D633B846F1}">
                  <asvg:svgBlip xmlns:asvg="http://schemas.microsoft.com/office/drawing/2016/SVG/main" r:embed="rId19"/>
                </a:ext>
              </a:extLst>
            </a:blip>
            <a:stretch>
              <a:fillRect l="0" t="-279" r="0" b="-279"/>
            </a:stretch>
          </a:blipFill>
        </p:spPr>
      </p:sp>
      <p:sp>
        <p:nvSpPr>
          <p:cNvPr name="Freeform 22" id="22"/>
          <p:cNvSpPr/>
          <p:nvPr/>
        </p:nvSpPr>
        <p:spPr>
          <a:xfrm flipH="false" flipV="false" rot="1401669">
            <a:off x="6878332" y="9841007"/>
            <a:ext cx="482724" cy="489454"/>
          </a:xfrm>
          <a:custGeom>
            <a:avLst/>
            <a:gdLst/>
            <a:ahLst/>
            <a:cxnLst/>
            <a:rect r="r" b="b" t="t" l="l"/>
            <a:pathLst>
              <a:path h="489454" w="482724">
                <a:moveTo>
                  <a:pt x="0" y="0"/>
                </a:moveTo>
                <a:lnTo>
                  <a:pt x="482724" y="0"/>
                </a:lnTo>
                <a:lnTo>
                  <a:pt x="482724" y="489454"/>
                </a:lnTo>
                <a:lnTo>
                  <a:pt x="0" y="489454"/>
                </a:lnTo>
                <a:lnTo>
                  <a:pt x="0" y="0"/>
                </a:lnTo>
                <a:close/>
              </a:path>
            </a:pathLst>
          </a:custGeom>
          <a:blipFill>
            <a:blip r:embed="rId20">
              <a:extLst>
                <a:ext uri="{96DAC541-7B7A-43D3-8B79-37D633B846F1}">
                  <asvg:svgBlip xmlns:asvg="http://schemas.microsoft.com/office/drawing/2016/SVG/main" r:embed="rId21"/>
                </a:ext>
              </a:extLst>
            </a:blip>
            <a:stretch>
              <a:fillRect l="0" t="-279" r="0" b="-279"/>
            </a:stretch>
          </a:blipFill>
        </p:spPr>
      </p:sp>
      <p:sp>
        <p:nvSpPr>
          <p:cNvPr name="Freeform 23" id="23"/>
          <p:cNvSpPr/>
          <p:nvPr/>
        </p:nvSpPr>
        <p:spPr>
          <a:xfrm flipH="false" flipV="false" rot="-795677">
            <a:off x="15285824" y="9616275"/>
            <a:ext cx="2554830" cy="1558447"/>
          </a:xfrm>
          <a:custGeom>
            <a:avLst/>
            <a:gdLst/>
            <a:ahLst/>
            <a:cxnLst/>
            <a:rect r="r" b="b" t="t" l="l"/>
            <a:pathLst>
              <a:path h="1558447" w="2554830">
                <a:moveTo>
                  <a:pt x="0" y="0"/>
                </a:moveTo>
                <a:lnTo>
                  <a:pt x="2554830" y="0"/>
                </a:lnTo>
                <a:lnTo>
                  <a:pt x="2554830" y="1558447"/>
                </a:lnTo>
                <a:lnTo>
                  <a:pt x="0" y="1558447"/>
                </a:lnTo>
                <a:lnTo>
                  <a:pt x="0" y="0"/>
                </a:lnTo>
                <a:close/>
              </a:path>
            </a:pathLst>
          </a:custGeom>
          <a:blipFill>
            <a:blip r:embed="rId2">
              <a:extLst>
                <a:ext uri="{96DAC541-7B7A-43D3-8B79-37D633B846F1}">
                  <asvg:svgBlip xmlns:asvg="http://schemas.microsoft.com/office/drawing/2016/SVG/main" r:embed="rId3"/>
                </a:ext>
              </a:extLst>
            </a:blip>
            <a:stretch>
              <a:fillRect l="-27" t="0" r="-27" b="0"/>
            </a:stretch>
          </a:blipFill>
        </p:spPr>
      </p:sp>
      <p:sp>
        <p:nvSpPr>
          <p:cNvPr name="TextBox 24" id="24"/>
          <p:cNvSpPr txBox="true"/>
          <p:nvPr/>
        </p:nvSpPr>
        <p:spPr>
          <a:xfrm rot="0">
            <a:off x="-171932" y="1057275"/>
            <a:ext cx="8584344" cy="2386388"/>
          </a:xfrm>
          <a:prstGeom prst="rect">
            <a:avLst/>
          </a:prstGeom>
        </p:spPr>
        <p:txBody>
          <a:bodyPr anchor="t" rtlCol="false" tIns="0" lIns="0" bIns="0" rIns="0">
            <a:spAutoFit/>
          </a:bodyPr>
          <a:lstStyle/>
          <a:p>
            <a:pPr algn="ctr">
              <a:lnSpc>
                <a:spcPts val="6319"/>
              </a:lnSpc>
            </a:pPr>
            <a:r>
              <a:rPr lang="en-US" sz="5447" spc="320">
                <a:solidFill>
                  <a:srgbClr val="4777FA"/>
                </a:solidFill>
                <a:latin typeface="League Spartan"/>
                <a:ea typeface="League Spartan"/>
                <a:cs typeface="League Spartan"/>
                <a:sym typeface="League Spartan"/>
              </a:rPr>
              <a:t>DEFINISI DAN KONSEP TAX LEADING</a:t>
            </a:r>
          </a:p>
        </p:txBody>
      </p:sp>
      <p:grpSp>
        <p:nvGrpSpPr>
          <p:cNvPr name="Group 25" id="25"/>
          <p:cNvGrpSpPr/>
          <p:nvPr/>
        </p:nvGrpSpPr>
        <p:grpSpPr>
          <a:xfrm rot="0">
            <a:off x="-28575" y="9738092"/>
            <a:ext cx="13346091" cy="559758"/>
            <a:chOff x="0" y="0"/>
            <a:chExt cx="17794788" cy="746344"/>
          </a:xfrm>
        </p:grpSpPr>
        <p:sp>
          <p:nvSpPr>
            <p:cNvPr name="Freeform 26" id="26"/>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27" id="27"/>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28" id="28"/>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29" id="29"/>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22"/>
            <a:stretch>
              <a:fillRect l="-279857" t="-1027086" r="-304792" b="-2401329"/>
            </a:stretch>
          </a:blipFill>
        </p:spPr>
      </p:sp>
      <p:sp>
        <p:nvSpPr>
          <p:cNvPr name="TextBox 30" id="30"/>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19CFA"/>
        </a:solidFill>
      </p:bgPr>
    </p:bg>
    <p:spTree>
      <p:nvGrpSpPr>
        <p:cNvPr id="1" name=""/>
        <p:cNvGrpSpPr/>
        <p:nvPr/>
      </p:nvGrpSpPr>
      <p:grpSpPr>
        <a:xfrm>
          <a:off x="0" y="0"/>
          <a:ext cx="0" cy="0"/>
          <a:chOff x="0" y="0"/>
          <a:chExt cx="0" cy="0"/>
        </a:xfrm>
      </p:grpSpPr>
      <p:sp>
        <p:nvSpPr>
          <p:cNvPr name="Freeform 2" id="2"/>
          <p:cNvSpPr/>
          <p:nvPr/>
        </p:nvSpPr>
        <p:spPr>
          <a:xfrm flipH="false" flipV="false" rot="0">
            <a:off x="-528324" y="8093584"/>
            <a:ext cx="2924384" cy="3140278"/>
          </a:xfrm>
          <a:custGeom>
            <a:avLst/>
            <a:gdLst/>
            <a:ahLst/>
            <a:cxnLst/>
            <a:rect r="r" b="b" t="t" l="l"/>
            <a:pathLst>
              <a:path h="3140278" w="2924384">
                <a:moveTo>
                  <a:pt x="0" y="0"/>
                </a:moveTo>
                <a:lnTo>
                  <a:pt x="2924384" y="0"/>
                </a:lnTo>
                <a:lnTo>
                  <a:pt x="2924384" y="3140278"/>
                </a:lnTo>
                <a:lnTo>
                  <a:pt x="0" y="3140278"/>
                </a:lnTo>
                <a:lnTo>
                  <a:pt x="0" y="0"/>
                </a:lnTo>
                <a:close/>
              </a:path>
            </a:pathLst>
          </a:custGeom>
          <a:blipFill>
            <a:blip r:embed="rId2">
              <a:extLst>
                <a:ext uri="{96DAC541-7B7A-43D3-8B79-37D633B846F1}">
                  <asvg:svgBlip xmlns:asvg="http://schemas.microsoft.com/office/drawing/2016/SVG/main" r:embed="rId3"/>
                </a:ext>
              </a:extLst>
            </a:blip>
            <a:stretch>
              <a:fillRect l="0" t="-190" r="0" b="-190"/>
            </a:stretch>
          </a:blipFill>
        </p:spPr>
      </p:sp>
      <p:sp>
        <p:nvSpPr>
          <p:cNvPr name="Freeform 3" id="3"/>
          <p:cNvSpPr/>
          <p:nvPr/>
        </p:nvSpPr>
        <p:spPr>
          <a:xfrm flipH="true" flipV="false" rot="1192882">
            <a:off x="16899762" y="2414471"/>
            <a:ext cx="2134649" cy="2292241"/>
          </a:xfrm>
          <a:custGeom>
            <a:avLst/>
            <a:gdLst/>
            <a:ahLst/>
            <a:cxnLst/>
            <a:rect r="r" b="b" t="t" l="l"/>
            <a:pathLst>
              <a:path h="2292241" w="2134649">
                <a:moveTo>
                  <a:pt x="2134649" y="0"/>
                </a:moveTo>
                <a:lnTo>
                  <a:pt x="0" y="0"/>
                </a:lnTo>
                <a:lnTo>
                  <a:pt x="0" y="2292241"/>
                </a:lnTo>
                <a:lnTo>
                  <a:pt x="2134649" y="2292241"/>
                </a:lnTo>
                <a:lnTo>
                  <a:pt x="2134649" y="0"/>
                </a:lnTo>
                <a:close/>
              </a:path>
            </a:pathLst>
          </a:custGeom>
          <a:blipFill>
            <a:blip r:embed="rId2">
              <a:extLst>
                <a:ext uri="{96DAC541-7B7A-43D3-8B79-37D633B846F1}">
                  <asvg:svgBlip xmlns:asvg="http://schemas.microsoft.com/office/drawing/2016/SVG/main" r:embed="rId3"/>
                </a:ext>
              </a:extLst>
            </a:blip>
            <a:stretch>
              <a:fillRect l="0" t="-80" r="0" b="-80"/>
            </a:stretch>
          </a:blipFill>
        </p:spPr>
      </p:sp>
      <p:sp>
        <p:nvSpPr>
          <p:cNvPr name="Freeform 4" id="4"/>
          <p:cNvSpPr/>
          <p:nvPr/>
        </p:nvSpPr>
        <p:spPr>
          <a:xfrm flipH="false" flipV="false" rot="0">
            <a:off x="2710796" y="-859009"/>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228011" y="1417621"/>
            <a:ext cx="14835052" cy="8395892"/>
          </a:xfrm>
          <a:custGeom>
            <a:avLst/>
            <a:gdLst/>
            <a:ahLst/>
            <a:cxnLst/>
            <a:rect r="r" b="b" t="t" l="l"/>
            <a:pathLst>
              <a:path h="8395892" w="14835052">
                <a:moveTo>
                  <a:pt x="0" y="0"/>
                </a:moveTo>
                <a:lnTo>
                  <a:pt x="14835052" y="0"/>
                </a:lnTo>
                <a:lnTo>
                  <a:pt x="14835052" y="8395892"/>
                </a:lnTo>
                <a:lnTo>
                  <a:pt x="0" y="83958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990604" y="1210032"/>
            <a:ext cx="14835052" cy="8395892"/>
          </a:xfrm>
          <a:custGeom>
            <a:avLst/>
            <a:gdLst/>
            <a:ahLst/>
            <a:cxnLst/>
            <a:rect r="r" b="b" t="t" l="l"/>
            <a:pathLst>
              <a:path h="8395892" w="14835052">
                <a:moveTo>
                  <a:pt x="0" y="0"/>
                </a:moveTo>
                <a:lnTo>
                  <a:pt x="14835052" y="0"/>
                </a:lnTo>
                <a:lnTo>
                  <a:pt x="14835052" y="8395892"/>
                </a:lnTo>
                <a:lnTo>
                  <a:pt x="0" y="83958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753197" y="1002442"/>
            <a:ext cx="14835052" cy="8395892"/>
          </a:xfrm>
          <a:custGeom>
            <a:avLst/>
            <a:gdLst/>
            <a:ahLst/>
            <a:cxnLst/>
            <a:rect r="r" b="b" t="t" l="l"/>
            <a:pathLst>
              <a:path h="8395892" w="14835052">
                <a:moveTo>
                  <a:pt x="0" y="0"/>
                </a:moveTo>
                <a:lnTo>
                  <a:pt x="14835052" y="0"/>
                </a:lnTo>
                <a:lnTo>
                  <a:pt x="14835052" y="8395892"/>
                </a:lnTo>
                <a:lnTo>
                  <a:pt x="0" y="83958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149560" y="3543701"/>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9964475" y="3543701"/>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149560" y="4806185"/>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9964475" y="4806185"/>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4432463" y="3515551"/>
            <a:ext cx="4284258" cy="1022789"/>
          </a:xfrm>
          <a:custGeom>
            <a:avLst/>
            <a:gdLst/>
            <a:ahLst/>
            <a:cxnLst/>
            <a:rect r="r" b="b" t="t" l="l"/>
            <a:pathLst>
              <a:path h="1022789" w="4284258">
                <a:moveTo>
                  <a:pt x="0" y="0"/>
                </a:moveTo>
                <a:lnTo>
                  <a:pt x="4284258" y="0"/>
                </a:lnTo>
                <a:lnTo>
                  <a:pt x="4284258" y="1022789"/>
                </a:lnTo>
                <a:lnTo>
                  <a:pt x="0" y="10227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0">
            <a:off x="11247378" y="3515551"/>
            <a:ext cx="3891061" cy="1022789"/>
          </a:xfrm>
          <a:custGeom>
            <a:avLst/>
            <a:gdLst/>
            <a:ahLst/>
            <a:cxnLst/>
            <a:rect r="r" b="b" t="t" l="l"/>
            <a:pathLst>
              <a:path h="1022789" w="3891061">
                <a:moveTo>
                  <a:pt x="0" y="0"/>
                </a:moveTo>
                <a:lnTo>
                  <a:pt x="3891061" y="0"/>
                </a:lnTo>
                <a:lnTo>
                  <a:pt x="3891061" y="1022789"/>
                </a:lnTo>
                <a:lnTo>
                  <a:pt x="0" y="102278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4432463" y="4778035"/>
            <a:ext cx="4284258" cy="1022789"/>
          </a:xfrm>
          <a:custGeom>
            <a:avLst/>
            <a:gdLst/>
            <a:ahLst/>
            <a:cxnLst/>
            <a:rect r="r" b="b" t="t" l="l"/>
            <a:pathLst>
              <a:path h="1022789" w="4284258">
                <a:moveTo>
                  <a:pt x="0" y="0"/>
                </a:moveTo>
                <a:lnTo>
                  <a:pt x="4284258" y="0"/>
                </a:lnTo>
                <a:lnTo>
                  <a:pt x="4284258" y="1022789"/>
                </a:lnTo>
                <a:lnTo>
                  <a:pt x="0" y="102278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5" id="15"/>
          <p:cNvSpPr/>
          <p:nvPr/>
        </p:nvSpPr>
        <p:spPr>
          <a:xfrm flipH="false" flipV="false" rot="0">
            <a:off x="11247378" y="4778035"/>
            <a:ext cx="3891061" cy="1022789"/>
          </a:xfrm>
          <a:custGeom>
            <a:avLst/>
            <a:gdLst/>
            <a:ahLst/>
            <a:cxnLst/>
            <a:rect r="r" b="b" t="t" l="l"/>
            <a:pathLst>
              <a:path h="1022789" w="3891061">
                <a:moveTo>
                  <a:pt x="0" y="0"/>
                </a:moveTo>
                <a:lnTo>
                  <a:pt x="3891061" y="0"/>
                </a:lnTo>
                <a:lnTo>
                  <a:pt x="3891061" y="1022789"/>
                </a:lnTo>
                <a:lnTo>
                  <a:pt x="0" y="102278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6" id="16"/>
          <p:cNvSpPr/>
          <p:nvPr/>
        </p:nvSpPr>
        <p:spPr>
          <a:xfrm flipH="false" flipV="false" rot="0">
            <a:off x="2402536" y="659542"/>
            <a:ext cx="2293084" cy="1022233"/>
          </a:xfrm>
          <a:custGeom>
            <a:avLst/>
            <a:gdLst/>
            <a:ahLst/>
            <a:cxnLst/>
            <a:rect r="r" b="b" t="t" l="l"/>
            <a:pathLst>
              <a:path h="1022233" w="2293084">
                <a:moveTo>
                  <a:pt x="0" y="0"/>
                </a:moveTo>
                <a:lnTo>
                  <a:pt x="2293084" y="0"/>
                </a:lnTo>
                <a:lnTo>
                  <a:pt x="2293084" y="1022233"/>
                </a:lnTo>
                <a:lnTo>
                  <a:pt x="0" y="102223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7" id="17"/>
          <p:cNvSpPr/>
          <p:nvPr/>
        </p:nvSpPr>
        <p:spPr>
          <a:xfrm flipH="false" flipV="false" rot="0">
            <a:off x="13592380" y="659542"/>
            <a:ext cx="2293084" cy="1022233"/>
          </a:xfrm>
          <a:custGeom>
            <a:avLst/>
            <a:gdLst/>
            <a:ahLst/>
            <a:cxnLst/>
            <a:rect r="r" b="b" t="t" l="l"/>
            <a:pathLst>
              <a:path h="1022233" w="2293084">
                <a:moveTo>
                  <a:pt x="0" y="0"/>
                </a:moveTo>
                <a:lnTo>
                  <a:pt x="2293084" y="0"/>
                </a:lnTo>
                <a:lnTo>
                  <a:pt x="2293084" y="1022233"/>
                </a:lnTo>
                <a:lnTo>
                  <a:pt x="0" y="102223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8" id="18"/>
          <p:cNvSpPr/>
          <p:nvPr/>
        </p:nvSpPr>
        <p:spPr>
          <a:xfrm flipH="false" flipV="false" rot="0">
            <a:off x="6135064" y="2174226"/>
            <a:ext cx="6017871" cy="676791"/>
          </a:xfrm>
          <a:custGeom>
            <a:avLst/>
            <a:gdLst/>
            <a:ahLst/>
            <a:cxnLst/>
            <a:rect r="r" b="b" t="t" l="l"/>
            <a:pathLst>
              <a:path h="676791" w="6017871">
                <a:moveTo>
                  <a:pt x="0" y="0"/>
                </a:moveTo>
                <a:lnTo>
                  <a:pt x="6017871" y="0"/>
                </a:lnTo>
                <a:lnTo>
                  <a:pt x="6017871" y="676791"/>
                </a:lnTo>
                <a:lnTo>
                  <a:pt x="0" y="676791"/>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9" id="19"/>
          <p:cNvSpPr/>
          <p:nvPr/>
        </p:nvSpPr>
        <p:spPr>
          <a:xfrm flipH="false" flipV="false" rot="0">
            <a:off x="3149560" y="6068669"/>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0" id="20"/>
          <p:cNvSpPr/>
          <p:nvPr/>
        </p:nvSpPr>
        <p:spPr>
          <a:xfrm flipH="false" flipV="false" rot="0">
            <a:off x="9964475" y="6068669"/>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1" id="21"/>
          <p:cNvSpPr/>
          <p:nvPr/>
        </p:nvSpPr>
        <p:spPr>
          <a:xfrm flipH="false" flipV="false" rot="0">
            <a:off x="4432463" y="6040519"/>
            <a:ext cx="4284258" cy="1022789"/>
          </a:xfrm>
          <a:custGeom>
            <a:avLst/>
            <a:gdLst/>
            <a:ahLst/>
            <a:cxnLst/>
            <a:rect r="r" b="b" t="t" l="l"/>
            <a:pathLst>
              <a:path h="1022789" w="4284258">
                <a:moveTo>
                  <a:pt x="0" y="0"/>
                </a:moveTo>
                <a:lnTo>
                  <a:pt x="4284258" y="0"/>
                </a:lnTo>
                <a:lnTo>
                  <a:pt x="4284258" y="1022789"/>
                </a:lnTo>
                <a:lnTo>
                  <a:pt x="0" y="10227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2" id="22"/>
          <p:cNvSpPr/>
          <p:nvPr/>
        </p:nvSpPr>
        <p:spPr>
          <a:xfrm flipH="false" flipV="false" rot="0">
            <a:off x="11247378" y="6040519"/>
            <a:ext cx="3891061" cy="1022789"/>
          </a:xfrm>
          <a:custGeom>
            <a:avLst/>
            <a:gdLst/>
            <a:ahLst/>
            <a:cxnLst/>
            <a:rect r="r" b="b" t="t" l="l"/>
            <a:pathLst>
              <a:path h="1022789" w="3891061">
                <a:moveTo>
                  <a:pt x="0" y="0"/>
                </a:moveTo>
                <a:lnTo>
                  <a:pt x="3891061" y="0"/>
                </a:lnTo>
                <a:lnTo>
                  <a:pt x="3891061" y="1022789"/>
                </a:lnTo>
                <a:lnTo>
                  <a:pt x="0" y="102278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3" id="23"/>
          <p:cNvSpPr/>
          <p:nvPr/>
        </p:nvSpPr>
        <p:spPr>
          <a:xfrm flipH="false" flipV="false" rot="0">
            <a:off x="3149560" y="7331152"/>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24" id="24"/>
          <p:cNvSpPr/>
          <p:nvPr/>
        </p:nvSpPr>
        <p:spPr>
          <a:xfrm flipH="false" flipV="false" rot="0">
            <a:off x="4432463" y="7303002"/>
            <a:ext cx="4284258" cy="1022789"/>
          </a:xfrm>
          <a:custGeom>
            <a:avLst/>
            <a:gdLst/>
            <a:ahLst/>
            <a:cxnLst/>
            <a:rect r="r" b="b" t="t" l="l"/>
            <a:pathLst>
              <a:path h="1022789" w="4284258">
                <a:moveTo>
                  <a:pt x="0" y="0"/>
                </a:moveTo>
                <a:lnTo>
                  <a:pt x="4284258" y="0"/>
                </a:lnTo>
                <a:lnTo>
                  <a:pt x="4284258" y="1022789"/>
                </a:lnTo>
                <a:lnTo>
                  <a:pt x="0" y="102278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5" id="25"/>
          <p:cNvSpPr txBox="true"/>
          <p:nvPr/>
        </p:nvSpPr>
        <p:spPr>
          <a:xfrm rot="0">
            <a:off x="4144199" y="1287616"/>
            <a:ext cx="9666571" cy="2417490"/>
          </a:xfrm>
          <a:prstGeom prst="rect">
            <a:avLst/>
          </a:prstGeom>
        </p:spPr>
        <p:txBody>
          <a:bodyPr anchor="t" rtlCol="false" tIns="0" lIns="0" bIns="0" rIns="0">
            <a:spAutoFit/>
          </a:bodyPr>
          <a:lstStyle/>
          <a:p>
            <a:pPr algn="ctr">
              <a:lnSpc>
                <a:spcPts val="6361"/>
              </a:lnSpc>
            </a:pPr>
            <a:r>
              <a:rPr lang="en-US" sz="5484" spc="318">
                <a:solidFill>
                  <a:srgbClr val="4777FA"/>
                </a:solidFill>
                <a:latin typeface="League Spartan"/>
                <a:ea typeface="League Spartan"/>
                <a:cs typeface="League Spartan"/>
                <a:sym typeface="League Spartan"/>
              </a:rPr>
              <a:t>KARAKTERISTIK TAX LEADER YANG EFEKTIF</a:t>
            </a:r>
          </a:p>
          <a:p>
            <a:pPr algn="ctr">
              <a:lnSpc>
                <a:spcPts val="6361"/>
              </a:lnSpc>
            </a:pPr>
          </a:p>
        </p:txBody>
      </p:sp>
      <p:sp>
        <p:nvSpPr>
          <p:cNvPr name="TextBox 26" id="26"/>
          <p:cNvSpPr txBox="true"/>
          <p:nvPr/>
        </p:nvSpPr>
        <p:spPr>
          <a:xfrm rot="0">
            <a:off x="4695620" y="3690818"/>
            <a:ext cx="3765369" cy="500380"/>
          </a:xfrm>
          <a:prstGeom prst="rect">
            <a:avLst/>
          </a:prstGeom>
        </p:spPr>
        <p:txBody>
          <a:bodyPr anchor="t" rtlCol="false" tIns="0" lIns="0" bIns="0" rIns="0">
            <a:spAutoFit/>
          </a:bodyPr>
          <a:lstStyle/>
          <a:p>
            <a:pPr algn="l">
              <a:lnSpc>
                <a:spcPts val="3919"/>
              </a:lnSpc>
            </a:pPr>
            <a:r>
              <a:rPr lang="en-US" sz="2799" b="true">
                <a:solidFill>
                  <a:srgbClr val="FFFFF5"/>
                </a:solidFill>
                <a:latin typeface="Arimo Bold"/>
                <a:ea typeface="Arimo Bold"/>
                <a:cs typeface="Arimo Bold"/>
                <a:sym typeface="Arimo Bold"/>
              </a:rPr>
              <a:t>Visioner dan Strategis</a:t>
            </a:r>
          </a:p>
        </p:txBody>
      </p:sp>
      <p:sp>
        <p:nvSpPr>
          <p:cNvPr name="TextBox 27" id="27"/>
          <p:cNvSpPr txBox="true"/>
          <p:nvPr/>
        </p:nvSpPr>
        <p:spPr>
          <a:xfrm rot="0">
            <a:off x="11290455" y="3505080"/>
            <a:ext cx="3617250" cy="995680"/>
          </a:xfrm>
          <a:prstGeom prst="rect">
            <a:avLst/>
          </a:prstGeom>
        </p:spPr>
        <p:txBody>
          <a:bodyPr anchor="t" rtlCol="false" tIns="0" lIns="0" bIns="0" rIns="0">
            <a:spAutoFit/>
          </a:bodyPr>
          <a:lstStyle/>
          <a:p>
            <a:pPr algn="ctr">
              <a:lnSpc>
                <a:spcPts val="3919"/>
              </a:lnSpc>
            </a:pPr>
            <a:r>
              <a:rPr lang="en-US" sz="2799" b="true">
                <a:solidFill>
                  <a:srgbClr val="FFFFF5"/>
                </a:solidFill>
                <a:latin typeface="Arimo Bold"/>
                <a:ea typeface="Arimo Bold"/>
                <a:cs typeface="Arimo Bold"/>
                <a:sym typeface="Arimo Bold"/>
              </a:rPr>
              <a:t>Berbasis Data dan Teknologi</a:t>
            </a:r>
          </a:p>
        </p:txBody>
      </p:sp>
      <p:sp>
        <p:nvSpPr>
          <p:cNvPr name="TextBox 28" id="28"/>
          <p:cNvSpPr txBox="true"/>
          <p:nvPr/>
        </p:nvSpPr>
        <p:spPr>
          <a:xfrm rot="0">
            <a:off x="4768196" y="4929469"/>
            <a:ext cx="3765369" cy="500380"/>
          </a:xfrm>
          <a:prstGeom prst="rect">
            <a:avLst/>
          </a:prstGeom>
        </p:spPr>
        <p:txBody>
          <a:bodyPr anchor="t" rtlCol="false" tIns="0" lIns="0" bIns="0" rIns="0">
            <a:spAutoFit/>
          </a:bodyPr>
          <a:lstStyle/>
          <a:p>
            <a:pPr algn="l">
              <a:lnSpc>
                <a:spcPts val="3919"/>
              </a:lnSpc>
            </a:pPr>
            <a:r>
              <a:rPr lang="en-US" sz="2799" b="true">
                <a:solidFill>
                  <a:srgbClr val="FFFFF5"/>
                </a:solidFill>
                <a:latin typeface="Arimo Bold"/>
                <a:ea typeface="Arimo Bold"/>
                <a:cs typeface="Arimo Bold"/>
                <a:sym typeface="Arimo Bold"/>
              </a:rPr>
              <a:t>Berintegritas Tinggi</a:t>
            </a:r>
          </a:p>
        </p:txBody>
      </p:sp>
      <p:sp>
        <p:nvSpPr>
          <p:cNvPr name="TextBox 29" id="29"/>
          <p:cNvSpPr txBox="true"/>
          <p:nvPr/>
        </p:nvSpPr>
        <p:spPr>
          <a:xfrm rot="0">
            <a:off x="11890449" y="4753489"/>
            <a:ext cx="2848473" cy="995680"/>
          </a:xfrm>
          <a:prstGeom prst="rect">
            <a:avLst/>
          </a:prstGeom>
        </p:spPr>
        <p:txBody>
          <a:bodyPr anchor="t" rtlCol="false" tIns="0" lIns="0" bIns="0" rIns="0">
            <a:spAutoFit/>
          </a:bodyPr>
          <a:lstStyle/>
          <a:p>
            <a:pPr algn="ctr">
              <a:lnSpc>
                <a:spcPts val="3919"/>
              </a:lnSpc>
            </a:pPr>
            <a:r>
              <a:rPr lang="en-US" sz="2799" b="true">
                <a:solidFill>
                  <a:srgbClr val="FFFFF5"/>
                </a:solidFill>
                <a:latin typeface="Arimo Bold"/>
                <a:ea typeface="Arimo Bold"/>
                <a:cs typeface="Arimo Bold"/>
                <a:sym typeface="Arimo Bold"/>
              </a:rPr>
              <a:t>Berorientasi pada Solusi</a:t>
            </a:r>
          </a:p>
        </p:txBody>
      </p:sp>
      <p:sp>
        <p:nvSpPr>
          <p:cNvPr name="TextBox 30" id="30"/>
          <p:cNvSpPr txBox="true"/>
          <p:nvPr/>
        </p:nvSpPr>
        <p:spPr>
          <a:xfrm rot="0">
            <a:off x="3174244" y="3547288"/>
            <a:ext cx="953066"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1</a:t>
            </a:r>
          </a:p>
        </p:txBody>
      </p:sp>
      <p:sp>
        <p:nvSpPr>
          <p:cNvPr name="TextBox 31" id="31"/>
          <p:cNvSpPr txBox="true"/>
          <p:nvPr/>
        </p:nvSpPr>
        <p:spPr>
          <a:xfrm rot="0">
            <a:off x="10141050" y="3547288"/>
            <a:ext cx="649281"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5</a:t>
            </a:r>
          </a:p>
        </p:txBody>
      </p:sp>
      <p:sp>
        <p:nvSpPr>
          <p:cNvPr name="TextBox 32" id="32"/>
          <p:cNvSpPr txBox="true"/>
          <p:nvPr/>
        </p:nvSpPr>
        <p:spPr>
          <a:xfrm rot="0">
            <a:off x="3176049" y="4809771"/>
            <a:ext cx="949454"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2</a:t>
            </a:r>
          </a:p>
        </p:txBody>
      </p:sp>
      <p:sp>
        <p:nvSpPr>
          <p:cNvPr name="TextBox 33" id="33"/>
          <p:cNvSpPr txBox="true"/>
          <p:nvPr/>
        </p:nvSpPr>
        <p:spPr>
          <a:xfrm rot="0">
            <a:off x="10141050" y="4809771"/>
            <a:ext cx="649281"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6</a:t>
            </a:r>
          </a:p>
        </p:txBody>
      </p:sp>
      <p:sp>
        <p:nvSpPr>
          <p:cNvPr name="TextBox 34" id="34"/>
          <p:cNvSpPr txBox="true"/>
          <p:nvPr/>
        </p:nvSpPr>
        <p:spPr>
          <a:xfrm rot="0">
            <a:off x="4695620" y="6030048"/>
            <a:ext cx="3765369" cy="995680"/>
          </a:xfrm>
          <a:prstGeom prst="rect">
            <a:avLst/>
          </a:prstGeom>
        </p:spPr>
        <p:txBody>
          <a:bodyPr anchor="t" rtlCol="false" tIns="0" lIns="0" bIns="0" rIns="0">
            <a:spAutoFit/>
          </a:bodyPr>
          <a:lstStyle/>
          <a:p>
            <a:pPr algn="ctr">
              <a:lnSpc>
                <a:spcPts val="3919"/>
              </a:lnSpc>
            </a:pPr>
            <a:r>
              <a:rPr lang="en-US" sz="2799" b="true">
                <a:solidFill>
                  <a:srgbClr val="FFFFF5"/>
                </a:solidFill>
                <a:latin typeface="Arimo Bold"/>
                <a:ea typeface="Arimo Bold"/>
                <a:cs typeface="Arimo Bold"/>
                <a:sym typeface="Arimo Bold"/>
              </a:rPr>
              <a:t>Adaptif terhadap Perubahan</a:t>
            </a:r>
          </a:p>
        </p:txBody>
      </p:sp>
      <p:sp>
        <p:nvSpPr>
          <p:cNvPr name="TextBox 35" id="35"/>
          <p:cNvSpPr txBox="true"/>
          <p:nvPr/>
        </p:nvSpPr>
        <p:spPr>
          <a:xfrm rot="0">
            <a:off x="11234885" y="6000849"/>
            <a:ext cx="3903554" cy="995680"/>
          </a:xfrm>
          <a:prstGeom prst="rect">
            <a:avLst/>
          </a:prstGeom>
        </p:spPr>
        <p:txBody>
          <a:bodyPr anchor="t" rtlCol="false" tIns="0" lIns="0" bIns="0" rIns="0">
            <a:spAutoFit/>
          </a:bodyPr>
          <a:lstStyle/>
          <a:p>
            <a:pPr algn="ctr">
              <a:lnSpc>
                <a:spcPts val="3919"/>
              </a:lnSpc>
            </a:pPr>
            <a:r>
              <a:rPr lang="en-US" sz="2799" b="true">
                <a:solidFill>
                  <a:srgbClr val="FFFFF5"/>
                </a:solidFill>
                <a:latin typeface="Arimo Bold"/>
                <a:ea typeface="Arimo Bold"/>
                <a:cs typeface="Arimo Bold"/>
                <a:sym typeface="Arimo Bold"/>
              </a:rPr>
              <a:t>Pemimpin yang Inspiratif</a:t>
            </a:r>
          </a:p>
        </p:txBody>
      </p:sp>
      <p:sp>
        <p:nvSpPr>
          <p:cNvPr name="TextBox 36" id="36"/>
          <p:cNvSpPr txBox="true"/>
          <p:nvPr/>
        </p:nvSpPr>
        <p:spPr>
          <a:xfrm rot="0">
            <a:off x="3176049" y="6072255"/>
            <a:ext cx="949454"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3</a:t>
            </a:r>
          </a:p>
        </p:txBody>
      </p:sp>
      <p:sp>
        <p:nvSpPr>
          <p:cNvPr name="TextBox 37" id="37"/>
          <p:cNvSpPr txBox="true"/>
          <p:nvPr/>
        </p:nvSpPr>
        <p:spPr>
          <a:xfrm rot="0">
            <a:off x="10141050" y="6072255"/>
            <a:ext cx="649281"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7</a:t>
            </a:r>
          </a:p>
        </p:txBody>
      </p:sp>
      <p:sp>
        <p:nvSpPr>
          <p:cNvPr name="TextBox 38" id="38"/>
          <p:cNvSpPr txBox="true"/>
          <p:nvPr/>
        </p:nvSpPr>
        <p:spPr>
          <a:xfrm rot="0">
            <a:off x="4768196" y="7291908"/>
            <a:ext cx="3765369" cy="995680"/>
          </a:xfrm>
          <a:prstGeom prst="rect">
            <a:avLst/>
          </a:prstGeom>
        </p:spPr>
        <p:txBody>
          <a:bodyPr anchor="t" rtlCol="false" tIns="0" lIns="0" bIns="0" rIns="0">
            <a:spAutoFit/>
          </a:bodyPr>
          <a:lstStyle/>
          <a:p>
            <a:pPr algn="ctr">
              <a:lnSpc>
                <a:spcPts val="3919"/>
              </a:lnSpc>
            </a:pPr>
            <a:r>
              <a:rPr lang="en-US" sz="2799" b="true">
                <a:solidFill>
                  <a:srgbClr val="FFFFF5"/>
                </a:solidFill>
                <a:latin typeface="Arimo Bold"/>
                <a:ea typeface="Arimo Bold"/>
                <a:cs typeface="Arimo Bold"/>
                <a:sym typeface="Arimo Bold"/>
              </a:rPr>
              <a:t>Komunikatif dan Kolaboratif</a:t>
            </a:r>
          </a:p>
        </p:txBody>
      </p:sp>
      <p:sp>
        <p:nvSpPr>
          <p:cNvPr name="TextBox 39" id="39"/>
          <p:cNvSpPr txBox="true"/>
          <p:nvPr/>
        </p:nvSpPr>
        <p:spPr>
          <a:xfrm rot="0">
            <a:off x="3174244" y="7334739"/>
            <a:ext cx="953066" cy="79692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4</a:t>
            </a:r>
          </a:p>
        </p:txBody>
      </p:sp>
      <p:sp>
        <p:nvSpPr>
          <p:cNvPr name="Freeform 40" id="40"/>
          <p:cNvSpPr/>
          <p:nvPr/>
        </p:nvSpPr>
        <p:spPr>
          <a:xfrm flipH="false" flipV="false" rot="-745404">
            <a:off x="17431579" y="7286972"/>
            <a:ext cx="487997" cy="494800"/>
          </a:xfrm>
          <a:custGeom>
            <a:avLst/>
            <a:gdLst/>
            <a:ahLst/>
            <a:cxnLst/>
            <a:rect r="r" b="b" t="t" l="l"/>
            <a:pathLst>
              <a:path h="494800" w="487997">
                <a:moveTo>
                  <a:pt x="0" y="0"/>
                </a:moveTo>
                <a:lnTo>
                  <a:pt x="487997" y="0"/>
                </a:lnTo>
                <a:lnTo>
                  <a:pt x="487997" y="494800"/>
                </a:lnTo>
                <a:lnTo>
                  <a:pt x="0" y="494800"/>
                </a:lnTo>
                <a:lnTo>
                  <a:pt x="0" y="0"/>
                </a:lnTo>
                <a:close/>
              </a:path>
            </a:pathLst>
          </a:custGeom>
          <a:blipFill>
            <a:blip r:embed="rId34">
              <a:extLst>
                <a:ext uri="{96DAC541-7B7A-43D3-8B79-37D633B846F1}">
                  <asvg:svgBlip xmlns:asvg="http://schemas.microsoft.com/office/drawing/2016/SVG/main" r:embed="rId35"/>
                </a:ext>
              </a:extLst>
            </a:blip>
            <a:stretch>
              <a:fillRect l="-697" t="0" r="-697" b="0"/>
            </a:stretch>
          </a:blipFill>
        </p:spPr>
      </p:sp>
      <p:sp>
        <p:nvSpPr>
          <p:cNvPr name="Freeform 41" id="41"/>
          <p:cNvSpPr/>
          <p:nvPr/>
        </p:nvSpPr>
        <p:spPr>
          <a:xfrm flipH="false" flipV="false" rot="1065860">
            <a:off x="547238" y="1735827"/>
            <a:ext cx="607897" cy="616372"/>
          </a:xfrm>
          <a:custGeom>
            <a:avLst/>
            <a:gdLst/>
            <a:ahLst/>
            <a:cxnLst/>
            <a:rect r="r" b="b" t="t" l="l"/>
            <a:pathLst>
              <a:path h="616372" w="607897">
                <a:moveTo>
                  <a:pt x="0" y="0"/>
                </a:moveTo>
                <a:lnTo>
                  <a:pt x="607897" y="0"/>
                </a:lnTo>
                <a:lnTo>
                  <a:pt x="607897" y="616372"/>
                </a:lnTo>
                <a:lnTo>
                  <a:pt x="0" y="616372"/>
                </a:lnTo>
                <a:lnTo>
                  <a:pt x="0" y="0"/>
                </a:lnTo>
                <a:close/>
              </a:path>
            </a:pathLst>
          </a:custGeom>
          <a:blipFill>
            <a:blip r:embed="rId34">
              <a:extLst>
                <a:ext uri="{96DAC541-7B7A-43D3-8B79-37D633B846F1}">
                  <asvg:svgBlip xmlns:asvg="http://schemas.microsoft.com/office/drawing/2016/SVG/main" r:embed="rId35"/>
                </a:ext>
              </a:extLst>
            </a:blip>
            <a:stretch>
              <a:fillRect l="0" t="-83" r="0" b="-83"/>
            </a:stretch>
          </a:blipFill>
        </p:spPr>
      </p:sp>
      <p:sp>
        <p:nvSpPr>
          <p:cNvPr name="Freeform 42" id="42"/>
          <p:cNvSpPr/>
          <p:nvPr/>
        </p:nvSpPr>
        <p:spPr>
          <a:xfrm flipH="false" flipV="false" rot="-803428">
            <a:off x="17751839" y="453797"/>
            <a:ext cx="1068544" cy="784044"/>
          </a:xfrm>
          <a:custGeom>
            <a:avLst/>
            <a:gdLst/>
            <a:ahLst/>
            <a:cxnLst/>
            <a:rect r="r" b="b" t="t" l="l"/>
            <a:pathLst>
              <a:path h="784044" w="1068544">
                <a:moveTo>
                  <a:pt x="0" y="0"/>
                </a:moveTo>
                <a:lnTo>
                  <a:pt x="1068544" y="0"/>
                </a:lnTo>
                <a:lnTo>
                  <a:pt x="1068544" y="784044"/>
                </a:lnTo>
                <a:lnTo>
                  <a:pt x="0" y="784044"/>
                </a:lnTo>
                <a:lnTo>
                  <a:pt x="0" y="0"/>
                </a:lnTo>
                <a:close/>
              </a:path>
            </a:pathLst>
          </a:custGeom>
          <a:blipFill>
            <a:blip r:embed="rId36">
              <a:extLst>
                <a:ext uri="{96DAC541-7B7A-43D3-8B79-37D633B846F1}">
                  <asvg:svgBlip xmlns:asvg="http://schemas.microsoft.com/office/drawing/2016/SVG/main" r:embed="rId37"/>
                </a:ext>
              </a:extLst>
            </a:blip>
            <a:stretch>
              <a:fillRect l="0" t="-52" r="0" b="-52"/>
            </a:stretch>
          </a:blipFill>
        </p:spPr>
      </p:sp>
      <p:sp>
        <p:nvSpPr>
          <p:cNvPr name="Freeform 43" id="43"/>
          <p:cNvSpPr/>
          <p:nvPr/>
        </p:nvSpPr>
        <p:spPr>
          <a:xfrm flipH="false" flipV="false" rot="1957935">
            <a:off x="-387571" y="5927282"/>
            <a:ext cx="1183693" cy="868535"/>
          </a:xfrm>
          <a:custGeom>
            <a:avLst/>
            <a:gdLst/>
            <a:ahLst/>
            <a:cxnLst/>
            <a:rect r="r" b="b" t="t" l="l"/>
            <a:pathLst>
              <a:path h="868535" w="1183693">
                <a:moveTo>
                  <a:pt x="0" y="0"/>
                </a:moveTo>
                <a:lnTo>
                  <a:pt x="1183693" y="0"/>
                </a:lnTo>
                <a:lnTo>
                  <a:pt x="1183693" y="868535"/>
                </a:lnTo>
                <a:lnTo>
                  <a:pt x="0" y="868535"/>
                </a:lnTo>
                <a:lnTo>
                  <a:pt x="0" y="0"/>
                </a:lnTo>
                <a:close/>
              </a:path>
            </a:pathLst>
          </a:custGeom>
          <a:blipFill>
            <a:blip r:embed="rId36">
              <a:extLst>
                <a:ext uri="{96DAC541-7B7A-43D3-8B79-37D633B846F1}">
                  <asvg:svgBlip xmlns:asvg="http://schemas.microsoft.com/office/drawing/2016/SVG/main" r:embed="rId37"/>
                </a:ext>
              </a:extLst>
            </a:blip>
            <a:stretch>
              <a:fillRect l="0" t="-153" r="0" b="-153"/>
            </a:stretch>
          </a:blipFill>
        </p:spPr>
      </p:sp>
      <p:sp>
        <p:nvSpPr>
          <p:cNvPr name="Freeform 44" id="44"/>
          <p:cNvSpPr/>
          <p:nvPr/>
        </p:nvSpPr>
        <p:spPr>
          <a:xfrm flipH="false" flipV="false" rot="-3970670">
            <a:off x="14470570" y="7560785"/>
            <a:ext cx="690805" cy="535374"/>
          </a:xfrm>
          <a:custGeom>
            <a:avLst/>
            <a:gdLst/>
            <a:ahLst/>
            <a:cxnLst/>
            <a:rect r="r" b="b" t="t" l="l"/>
            <a:pathLst>
              <a:path h="535374" w="690805">
                <a:moveTo>
                  <a:pt x="0" y="0"/>
                </a:moveTo>
                <a:lnTo>
                  <a:pt x="690805" y="0"/>
                </a:lnTo>
                <a:lnTo>
                  <a:pt x="690805" y="535374"/>
                </a:lnTo>
                <a:lnTo>
                  <a:pt x="0" y="535374"/>
                </a:lnTo>
                <a:lnTo>
                  <a:pt x="0" y="0"/>
                </a:lnTo>
                <a:close/>
              </a:path>
            </a:pathLst>
          </a:custGeom>
          <a:blipFill>
            <a:blip r:embed="rId38">
              <a:extLst>
                <a:ext uri="{96DAC541-7B7A-43D3-8B79-37D633B846F1}">
                  <asvg:svgBlip xmlns:asvg="http://schemas.microsoft.com/office/drawing/2016/SVG/main" r:embed="rId39"/>
                </a:ext>
              </a:extLst>
            </a:blip>
            <a:stretch>
              <a:fillRect l="0" t="-375" r="0" b="-375"/>
            </a:stretch>
          </a:blipFill>
        </p:spPr>
      </p:sp>
      <p:sp>
        <p:nvSpPr>
          <p:cNvPr name="Freeform 45" id="45"/>
          <p:cNvSpPr/>
          <p:nvPr/>
        </p:nvSpPr>
        <p:spPr>
          <a:xfrm flipH="false" flipV="false" rot="-909941">
            <a:off x="15150599" y="7699836"/>
            <a:ext cx="2245692" cy="2155865"/>
          </a:xfrm>
          <a:custGeom>
            <a:avLst/>
            <a:gdLst/>
            <a:ahLst/>
            <a:cxnLst/>
            <a:rect r="r" b="b" t="t" l="l"/>
            <a:pathLst>
              <a:path h="2155865" w="2245692">
                <a:moveTo>
                  <a:pt x="0" y="0"/>
                </a:moveTo>
                <a:lnTo>
                  <a:pt x="2245692" y="0"/>
                </a:lnTo>
                <a:lnTo>
                  <a:pt x="2245692" y="2155865"/>
                </a:lnTo>
                <a:lnTo>
                  <a:pt x="0" y="2155865"/>
                </a:lnTo>
                <a:lnTo>
                  <a:pt x="0" y="0"/>
                </a:lnTo>
                <a:close/>
              </a:path>
            </a:pathLst>
          </a:custGeom>
          <a:blipFill>
            <a:blip r:embed="rId40">
              <a:extLst>
                <a:ext uri="{96DAC541-7B7A-43D3-8B79-37D633B846F1}">
                  <asvg:svgBlip xmlns:asvg="http://schemas.microsoft.com/office/drawing/2016/SVG/main" r:embed="rId41"/>
                </a:ext>
              </a:extLst>
            </a:blip>
            <a:stretch>
              <a:fillRect l="0" t="-97" r="0" b="-97"/>
            </a:stretch>
          </a:blipFill>
        </p:spPr>
      </p:sp>
      <p:sp>
        <p:nvSpPr>
          <p:cNvPr name="Freeform 46" id="46"/>
          <p:cNvSpPr/>
          <p:nvPr/>
        </p:nvSpPr>
        <p:spPr>
          <a:xfrm flipH="false" flipV="false" rot="0">
            <a:off x="11247378" y="7331152"/>
            <a:ext cx="3891061" cy="1022789"/>
          </a:xfrm>
          <a:custGeom>
            <a:avLst/>
            <a:gdLst/>
            <a:ahLst/>
            <a:cxnLst/>
            <a:rect r="r" b="b" t="t" l="l"/>
            <a:pathLst>
              <a:path h="1022789" w="3891061">
                <a:moveTo>
                  <a:pt x="0" y="0"/>
                </a:moveTo>
                <a:lnTo>
                  <a:pt x="3891061" y="0"/>
                </a:lnTo>
                <a:lnTo>
                  <a:pt x="3891061" y="1022789"/>
                </a:lnTo>
                <a:lnTo>
                  <a:pt x="0" y="102278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47" id="47"/>
          <p:cNvSpPr/>
          <p:nvPr/>
        </p:nvSpPr>
        <p:spPr>
          <a:xfrm flipH="false" flipV="false" rot="0">
            <a:off x="9968371" y="7303002"/>
            <a:ext cx="994639" cy="994639"/>
          </a:xfrm>
          <a:custGeom>
            <a:avLst/>
            <a:gdLst/>
            <a:ahLst/>
            <a:cxnLst/>
            <a:rect r="r" b="b" t="t" l="l"/>
            <a:pathLst>
              <a:path h="994639" w="994639">
                <a:moveTo>
                  <a:pt x="0" y="0"/>
                </a:moveTo>
                <a:lnTo>
                  <a:pt x="994639" y="0"/>
                </a:lnTo>
                <a:lnTo>
                  <a:pt x="994639" y="994639"/>
                </a:lnTo>
                <a:lnTo>
                  <a:pt x="0" y="99463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48" id="48"/>
          <p:cNvSpPr txBox="true"/>
          <p:nvPr/>
        </p:nvSpPr>
        <p:spPr>
          <a:xfrm rot="0">
            <a:off x="10141050" y="7358552"/>
            <a:ext cx="649281" cy="625475"/>
          </a:xfrm>
          <a:prstGeom prst="rect">
            <a:avLst/>
          </a:prstGeom>
        </p:spPr>
        <p:txBody>
          <a:bodyPr anchor="t" rtlCol="false" tIns="0" lIns="0" bIns="0" rIns="0">
            <a:spAutoFit/>
          </a:bodyPr>
          <a:lstStyle/>
          <a:p>
            <a:pPr algn="ctr">
              <a:lnSpc>
                <a:spcPts val="4900"/>
              </a:lnSpc>
            </a:pPr>
            <a:r>
              <a:rPr lang="en-US" sz="3500" b="true">
                <a:solidFill>
                  <a:srgbClr val="FFFFFF"/>
                </a:solidFill>
                <a:latin typeface="Arimo Bold"/>
                <a:ea typeface="Arimo Bold"/>
                <a:cs typeface="Arimo Bold"/>
                <a:sym typeface="Arimo Bold"/>
              </a:rPr>
              <a:t>8</a:t>
            </a:r>
          </a:p>
        </p:txBody>
      </p:sp>
      <p:sp>
        <p:nvSpPr>
          <p:cNvPr name="TextBox 49" id="49"/>
          <p:cNvSpPr txBox="true"/>
          <p:nvPr/>
        </p:nvSpPr>
        <p:spPr>
          <a:xfrm rot="0">
            <a:off x="11307738" y="7330008"/>
            <a:ext cx="3757847" cy="951834"/>
          </a:xfrm>
          <a:prstGeom prst="rect">
            <a:avLst/>
          </a:prstGeom>
        </p:spPr>
        <p:txBody>
          <a:bodyPr anchor="t" rtlCol="false" tIns="0" lIns="0" bIns="0" rIns="0">
            <a:spAutoFit/>
          </a:bodyPr>
          <a:lstStyle/>
          <a:p>
            <a:pPr algn="ctr">
              <a:lnSpc>
                <a:spcPts val="3773"/>
              </a:lnSpc>
            </a:pPr>
            <a:r>
              <a:rPr lang="en-US" sz="2695" b="true">
                <a:solidFill>
                  <a:srgbClr val="FFFFF5"/>
                </a:solidFill>
                <a:latin typeface="Arimo Bold"/>
                <a:ea typeface="Arimo Bold"/>
                <a:cs typeface="Arimo Bold"/>
                <a:sym typeface="Arimo Bold"/>
              </a:rPr>
              <a:t>Memiliki Pemahaman Global</a:t>
            </a:r>
          </a:p>
        </p:txBody>
      </p:sp>
      <p:grpSp>
        <p:nvGrpSpPr>
          <p:cNvPr name="Group 50" id="50"/>
          <p:cNvGrpSpPr/>
          <p:nvPr/>
        </p:nvGrpSpPr>
        <p:grpSpPr>
          <a:xfrm rot="0">
            <a:off x="-28575" y="9738092"/>
            <a:ext cx="13346091" cy="559758"/>
            <a:chOff x="0" y="0"/>
            <a:chExt cx="17794788" cy="746344"/>
          </a:xfrm>
        </p:grpSpPr>
        <p:sp>
          <p:nvSpPr>
            <p:cNvPr name="Freeform 51" id="51"/>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52" id="52"/>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53" id="53"/>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54" id="54"/>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42"/>
            <a:stretch>
              <a:fillRect l="-279857" t="-1027086" r="-304792" b="-2401329"/>
            </a:stretch>
          </a:blipFill>
        </p:spPr>
      </p:sp>
      <p:sp>
        <p:nvSpPr>
          <p:cNvPr name="TextBox 55" id="55"/>
          <p:cNvSpPr txBox="true"/>
          <p:nvPr/>
        </p:nvSpPr>
        <p:spPr>
          <a:xfrm rot="0">
            <a:off x="14066920"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19CFA"/>
        </a:solidFill>
      </p:bgPr>
    </p:bg>
    <p:spTree>
      <p:nvGrpSpPr>
        <p:cNvPr id="1" name=""/>
        <p:cNvGrpSpPr/>
        <p:nvPr/>
      </p:nvGrpSpPr>
      <p:grpSpPr>
        <a:xfrm>
          <a:off x="0" y="0"/>
          <a:ext cx="0" cy="0"/>
          <a:chOff x="0" y="0"/>
          <a:chExt cx="0" cy="0"/>
        </a:xfrm>
      </p:grpSpPr>
      <p:sp>
        <p:nvSpPr>
          <p:cNvPr name="Freeform 2" id="2"/>
          <p:cNvSpPr/>
          <p:nvPr/>
        </p:nvSpPr>
        <p:spPr>
          <a:xfrm flipH="false" flipV="false" rot="0">
            <a:off x="2827793" y="7631353"/>
            <a:ext cx="4000500" cy="4000500"/>
          </a:xfrm>
          <a:custGeom>
            <a:avLst/>
            <a:gdLst/>
            <a:ahLst/>
            <a:cxnLst/>
            <a:rect r="r" b="b" t="t" l="l"/>
            <a:pathLst>
              <a:path h="4000500" w="4000500">
                <a:moveTo>
                  <a:pt x="0" y="0"/>
                </a:moveTo>
                <a:lnTo>
                  <a:pt x="4000500" y="0"/>
                </a:lnTo>
                <a:lnTo>
                  <a:pt x="4000500" y="4000500"/>
                </a:lnTo>
                <a:lnTo>
                  <a:pt x="0" y="4000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32621" y="-1913857"/>
            <a:ext cx="4000500" cy="4000500"/>
          </a:xfrm>
          <a:custGeom>
            <a:avLst/>
            <a:gdLst/>
            <a:ahLst/>
            <a:cxnLst/>
            <a:rect r="r" b="b" t="t" l="l"/>
            <a:pathLst>
              <a:path h="4000500" w="4000500">
                <a:moveTo>
                  <a:pt x="0" y="0"/>
                </a:moveTo>
                <a:lnTo>
                  <a:pt x="4000500" y="0"/>
                </a:lnTo>
                <a:lnTo>
                  <a:pt x="4000500" y="4000500"/>
                </a:lnTo>
                <a:lnTo>
                  <a:pt x="0" y="4000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726860" y="-333639"/>
            <a:ext cx="15809554" cy="10137877"/>
          </a:xfrm>
          <a:custGeom>
            <a:avLst/>
            <a:gdLst/>
            <a:ahLst/>
            <a:cxnLst/>
            <a:rect r="r" b="b" t="t" l="l"/>
            <a:pathLst>
              <a:path h="10137877" w="15809554">
                <a:moveTo>
                  <a:pt x="15809554" y="0"/>
                </a:moveTo>
                <a:lnTo>
                  <a:pt x="0" y="0"/>
                </a:lnTo>
                <a:lnTo>
                  <a:pt x="0" y="10137877"/>
                </a:lnTo>
                <a:lnTo>
                  <a:pt x="15809554" y="10137877"/>
                </a:lnTo>
                <a:lnTo>
                  <a:pt x="15809554" y="0"/>
                </a:lnTo>
                <a:close/>
              </a:path>
            </a:pathLst>
          </a:custGeom>
          <a:blipFill>
            <a:blip r:embed="rId4">
              <a:extLst>
                <a:ext uri="{96DAC541-7B7A-43D3-8B79-37D633B846F1}">
                  <asvg:svgBlip xmlns:asvg="http://schemas.microsoft.com/office/drawing/2016/SVG/main" r:embed="rId5"/>
                </a:ext>
              </a:extLst>
            </a:blip>
            <a:stretch>
              <a:fillRect l="0" t="-71" r="0" b="-71"/>
            </a:stretch>
          </a:blipFill>
        </p:spPr>
      </p:sp>
      <p:sp>
        <p:nvSpPr>
          <p:cNvPr name="Freeform 5" id="5"/>
          <p:cNvSpPr/>
          <p:nvPr/>
        </p:nvSpPr>
        <p:spPr>
          <a:xfrm flipH="false" flipV="false" rot="0">
            <a:off x="9144000" y="3503510"/>
            <a:ext cx="7071939" cy="5754790"/>
          </a:xfrm>
          <a:custGeom>
            <a:avLst/>
            <a:gdLst/>
            <a:ahLst/>
            <a:cxnLst/>
            <a:rect r="r" b="b" t="t" l="l"/>
            <a:pathLst>
              <a:path h="5754790" w="7071939">
                <a:moveTo>
                  <a:pt x="0" y="0"/>
                </a:moveTo>
                <a:lnTo>
                  <a:pt x="7071939" y="0"/>
                </a:lnTo>
                <a:lnTo>
                  <a:pt x="7071939" y="5754790"/>
                </a:lnTo>
                <a:lnTo>
                  <a:pt x="0" y="5754790"/>
                </a:lnTo>
                <a:lnTo>
                  <a:pt x="0" y="0"/>
                </a:lnTo>
                <a:close/>
              </a:path>
            </a:pathLst>
          </a:custGeom>
          <a:blipFill>
            <a:blip r:embed="rId6">
              <a:extLst>
                <a:ext uri="{96DAC541-7B7A-43D3-8B79-37D633B846F1}">
                  <asvg:svgBlip xmlns:asvg="http://schemas.microsoft.com/office/drawing/2016/SVG/main" r:embed="rId7"/>
                </a:ext>
              </a:extLst>
            </a:blip>
            <a:stretch>
              <a:fillRect l="-9" t="0" r="-9" b="0"/>
            </a:stretch>
          </a:blipFill>
        </p:spPr>
      </p:sp>
      <p:sp>
        <p:nvSpPr>
          <p:cNvPr name="Freeform 6" id="6"/>
          <p:cNvSpPr/>
          <p:nvPr/>
        </p:nvSpPr>
        <p:spPr>
          <a:xfrm flipH="false" flipV="false" rot="0">
            <a:off x="1815143" y="3503510"/>
            <a:ext cx="7071939" cy="5754790"/>
          </a:xfrm>
          <a:custGeom>
            <a:avLst/>
            <a:gdLst/>
            <a:ahLst/>
            <a:cxnLst/>
            <a:rect r="r" b="b" t="t" l="l"/>
            <a:pathLst>
              <a:path h="5754790" w="7071939">
                <a:moveTo>
                  <a:pt x="0" y="0"/>
                </a:moveTo>
                <a:lnTo>
                  <a:pt x="7071939" y="0"/>
                </a:lnTo>
                <a:lnTo>
                  <a:pt x="7071939" y="5754790"/>
                </a:lnTo>
                <a:lnTo>
                  <a:pt x="0" y="5754790"/>
                </a:lnTo>
                <a:lnTo>
                  <a:pt x="0" y="0"/>
                </a:lnTo>
                <a:close/>
              </a:path>
            </a:pathLst>
          </a:custGeom>
          <a:blipFill>
            <a:blip r:embed="rId6">
              <a:extLst>
                <a:ext uri="{96DAC541-7B7A-43D3-8B79-37D633B846F1}">
                  <asvg:svgBlip xmlns:asvg="http://schemas.microsoft.com/office/drawing/2016/SVG/main" r:embed="rId7"/>
                </a:ext>
              </a:extLst>
            </a:blip>
            <a:stretch>
              <a:fillRect l="-9" t="0" r="-9" b="0"/>
            </a:stretch>
          </a:blipFill>
        </p:spPr>
      </p:sp>
      <p:sp>
        <p:nvSpPr>
          <p:cNvPr name="Freeform 7" id="7"/>
          <p:cNvSpPr/>
          <p:nvPr/>
        </p:nvSpPr>
        <p:spPr>
          <a:xfrm flipH="false" flipV="false" rot="0">
            <a:off x="5896898" y="2585072"/>
            <a:ext cx="6494204" cy="729925"/>
          </a:xfrm>
          <a:custGeom>
            <a:avLst/>
            <a:gdLst/>
            <a:ahLst/>
            <a:cxnLst/>
            <a:rect r="r" b="b" t="t" l="l"/>
            <a:pathLst>
              <a:path h="729925" w="6494204">
                <a:moveTo>
                  <a:pt x="0" y="0"/>
                </a:moveTo>
                <a:lnTo>
                  <a:pt x="6494204" y="0"/>
                </a:lnTo>
                <a:lnTo>
                  <a:pt x="6494204" y="729924"/>
                </a:lnTo>
                <a:lnTo>
                  <a:pt x="0" y="7299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039372">
            <a:off x="-525130" y="532669"/>
            <a:ext cx="1450758" cy="1691846"/>
          </a:xfrm>
          <a:custGeom>
            <a:avLst/>
            <a:gdLst/>
            <a:ahLst/>
            <a:cxnLst/>
            <a:rect r="r" b="b" t="t" l="l"/>
            <a:pathLst>
              <a:path h="1691846" w="1450758">
                <a:moveTo>
                  <a:pt x="0" y="0"/>
                </a:moveTo>
                <a:lnTo>
                  <a:pt x="1450758" y="0"/>
                </a:lnTo>
                <a:lnTo>
                  <a:pt x="1450758" y="1691846"/>
                </a:lnTo>
                <a:lnTo>
                  <a:pt x="0" y="1691846"/>
                </a:lnTo>
                <a:lnTo>
                  <a:pt x="0" y="0"/>
                </a:lnTo>
                <a:close/>
              </a:path>
            </a:pathLst>
          </a:custGeom>
          <a:blipFill>
            <a:blip r:embed="rId10">
              <a:extLst>
                <a:ext uri="{96DAC541-7B7A-43D3-8B79-37D633B846F1}">
                  <asvg:svgBlip xmlns:asvg="http://schemas.microsoft.com/office/drawing/2016/SVG/main" r:embed="rId11"/>
                </a:ext>
              </a:extLst>
            </a:blip>
            <a:stretch>
              <a:fillRect l="-119" t="0" r="-119" b="0"/>
            </a:stretch>
          </a:blipFill>
        </p:spPr>
      </p:sp>
      <p:sp>
        <p:nvSpPr>
          <p:cNvPr name="Freeform 9" id="9"/>
          <p:cNvSpPr/>
          <p:nvPr/>
        </p:nvSpPr>
        <p:spPr>
          <a:xfrm flipH="true" flipV="false" rot="827286">
            <a:off x="16412484" y="3515755"/>
            <a:ext cx="1828996" cy="1193420"/>
          </a:xfrm>
          <a:custGeom>
            <a:avLst/>
            <a:gdLst/>
            <a:ahLst/>
            <a:cxnLst/>
            <a:rect r="r" b="b" t="t" l="l"/>
            <a:pathLst>
              <a:path h="1193420" w="1828996">
                <a:moveTo>
                  <a:pt x="1828996" y="0"/>
                </a:moveTo>
                <a:lnTo>
                  <a:pt x="0" y="0"/>
                </a:lnTo>
                <a:lnTo>
                  <a:pt x="0" y="1193420"/>
                </a:lnTo>
                <a:lnTo>
                  <a:pt x="1828996" y="1193420"/>
                </a:lnTo>
                <a:lnTo>
                  <a:pt x="1828996" y="0"/>
                </a:lnTo>
                <a:close/>
              </a:path>
            </a:pathLst>
          </a:custGeom>
          <a:blipFill>
            <a:blip r:embed="rId12">
              <a:extLst>
                <a:ext uri="{96DAC541-7B7A-43D3-8B79-37D633B846F1}">
                  <asvg:svgBlip xmlns:asvg="http://schemas.microsoft.com/office/drawing/2016/SVG/main" r:embed="rId13"/>
                </a:ext>
              </a:extLst>
            </a:blip>
            <a:stretch>
              <a:fillRect l="0" t="-26" r="0" b="-26"/>
            </a:stretch>
          </a:blipFill>
        </p:spPr>
      </p:sp>
      <p:sp>
        <p:nvSpPr>
          <p:cNvPr name="Freeform 10" id="10"/>
          <p:cNvSpPr/>
          <p:nvPr/>
        </p:nvSpPr>
        <p:spPr>
          <a:xfrm flipH="false" flipV="false" rot="-795677">
            <a:off x="16835088" y="7182151"/>
            <a:ext cx="1911821" cy="1166211"/>
          </a:xfrm>
          <a:custGeom>
            <a:avLst/>
            <a:gdLst/>
            <a:ahLst/>
            <a:cxnLst/>
            <a:rect r="r" b="b" t="t" l="l"/>
            <a:pathLst>
              <a:path h="1166211" w="1911821">
                <a:moveTo>
                  <a:pt x="0" y="0"/>
                </a:moveTo>
                <a:lnTo>
                  <a:pt x="1911821" y="0"/>
                </a:lnTo>
                <a:lnTo>
                  <a:pt x="1911821" y="1166211"/>
                </a:lnTo>
                <a:lnTo>
                  <a:pt x="0" y="1166211"/>
                </a:lnTo>
                <a:lnTo>
                  <a:pt x="0" y="0"/>
                </a:lnTo>
                <a:close/>
              </a:path>
            </a:pathLst>
          </a:custGeom>
          <a:blipFill>
            <a:blip r:embed="rId14">
              <a:extLst>
                <a:ext uri="{96DAC541-7B7A-43D3-8B79-37D633B846F1}">
                  <asvg:svgBlip xmlns:asvg="http://schemas.microsoft.com/office/drawing/2016/SVG/main" r:embed="rId15"/>
                </a:ext>
              </a:extLst>
            </a:blip>
            <a:stretch>
              <a:fillRect l="0" t="-159" r="0" b="-159"/>
            </a:stretch>
          </a:blipFill>
        </p:spPr>
      </p:sp>
      <p:sp>
        <p:nvSpPr>
          <p:cNvPr name="Freeform 11" id="11"/>
          <p:cNvSpPr/>
          <p:nvPr/>
        </p:nvSpPr>
        <p:spPr>
          <a:xfrm flipH="false" flipV="false" rot="729679">
            <a:off x="-708311" y="3665969"/>
            <a:ext cx="1649533" cy="1006215"/>
          </a:xfrm>
          <a:custGeom>
            <a:avLst/>
            <a:gdLst/>
            <a:ahLst/>
            <a:cxnLst/>
            <a:rect r="r" b="b" t="t" l="l"/>
            <a:pathLst>
              <a:path h="1006215" w="1649533">
                <a:moveTo>
                  <a:pt x="0" y="0"/>
                </a:moveTo>
                <a:lnTo>
                  <a:pt x="1649533" y="0"/>
                </a:lnTo>
                <a:lnTo>
                  <a:pt x="1649533" y="1006215"/>
                </a:lnTo>
                <a:lnTo>
                  <a:pt x="0" y="1006215"/>
                </a:lnTo>
                <a:lnTo>
                  <a:pt x="0" y="0"/>
                </a:lnTo>
                <a:close/>
              </a:path>
            </a:pathLst>
          </a:custGeom>
          <a:blipFill>
            <a:blip r:embed="rId14">
              <a:extLst>
                <a:ext uri="{96DAC541-7B7A-43D3-8B79-37D633B846F1}">
                  <asvg:svgBlip xmlns:asvg="http://schemas.microsoft.com/office/drawing/2016/SVG/main" r:embed="rId15"/>
                </a:ext>
              </a:extLst>
            </a:blip>
            <a:stretch>
              <a:fillRect l="-66" t="0" r="-66" b="0"/>
            </a:stretch>
          </a:blipFill>
        </p:spPr>
      </p:sp>
      <p:sp>
        <p:nvSpPr>
          <p:cNvPr name="Freeform 12" id="12"/>
          <p:cNvSpPr/>
          <p:nvPr/>
        </p:nvSpPr>
        <p:spPr>
          <a:xfrm flipH="false" flipV="false" rot="-771322">
            <a:off x="17203736" y="1225024"/>
            <a:ext cx="1649533" cy="1006215"/>
          </a:xfrm>
          <a:custGeom>
            <a:avLst/>
            <a:gdLst/>
            <a:ahLst/>
            <a:cxnLst/>
            <a:rect r="r" b="b" t="t" l="l"/>
            <a:pathLst>
              <a:path h="1006215" w="1649533">
                <a:moveTo>
                  <a:pt x="0" y="0"/>
                </a:moveTo>
                <a:lnTo>
                  <a:pt x="1649533" y="0"/>
                </a:lnTo>
                <a:lnTo>
                  <a:pt x="1649533" y="1006215"/>
                </a:lnTo>
                <a:lnTo>
                  <a:pt x="0" y="1006215"/>
                </a:lnTo>
                <a:lnTo>
                  <a:pt x="0" y="0"/>
                </a:lnTo>
                <a:close/>
              </a:path>
            </a:pathLst>
          </a:custGeom>
          <a:blipFill>
            <a:blip r:embed="rId14">
              <a:extLst>
                <a:ext uri="{96DAC541-7B7A-43D3-8B79-37D633B846F1}">
                  <asvg:svgBlip xmlns:asvg="http://schemas.microsoft.com/office/drawing/2016/SVG/main" r:embed="rId15"/>
                </a:ext>
              </a:extLst>
            </a:blip>
            <a:stretch>
              <a:fillRect l="-66" t="0" r="-66" b="0"/>
            </a:stretch>
          </a:blipFill>
        </p:spPr>
      </p:sp>
      <p:sp>
        <p:nvSpPr>
          <p:cNvPr name="TextBox 13" id="13"/>
          <p:cNvSpPr txBox="true"/>
          <p:nvPr/>
        </p:nvSpPr>
        <p:spPr>
          <a:xfrm rot="0">
            <a:off x="4007571" y="1288250"/>
            <a:ext cx="10125300" cy="1925198"/>
          </a:xfrm>
          <a:prstGeom prst="rect">
            <a:avLst/>
          </a:prstGeom>
        </p:spPr>
        <p:txBody>
          <a:bodyPr anchor="t" rtlCol="false" tIns="0" lIns="0" bIns="0" rIns="0">
            <a:spAutoFit/>
          </a:bodyPr>
          <a:lstStyle/>
          <a:p>
            <a:pPr algn="ctr">
              <a:lnSpc>
                <a:spcPts val="7542"/>
              </a:lnSpc>
            </a:pPr>
            <a:r>
              <a:rPr lang="en-US" sz="6501" spc="382">
                <a:solidFill>
                  <a:srgbClr val="4777FA"/>
                </a:solidFill>
                <a:latin typeface="League Spartan"/>
                <a:ea typeface="League Spartan"/>
                <a:cs typeface="League Spartan"/>
                <a:sym typeface="League Spartan"/>
              </a:rPr>
              <a:t>PERAN TAX LEADER DALAM ORGANISASI</a:t>
            </a:r>
          </a:p>
        </p:txBody>
      </p:sp>
      <p:sp>
        <p:nvSpPr>
          <p:cNvPr name="TextBox 14" id="14"/>
          <p:cNvSpPr txBox="true"/>
          <p:nvPr/>
        </p:nvSpPr>
        <p:spPr>
          <a:xfrm rot="0">
            <a:off x="3194820" y="3999807"/>
            <a:ext cx="4449407" cy="615925"/>
          </a:xfrm>
          <a:prstGeom prst="rect">
            <a:avLst/>
          </a:prstGeom>
        </p:spPr>
        <p:txBody>
          <a:bodyPr anchor="t" rtlCol="false" tIns="0" lIns="0" bIns="0" rIns="0">
            <a:spAutoFit/>
          </a:bodyPr>
          <a:lstStyle/>
          <a:p>
            <a:pPr algn="ctr">
              <a:lnSpc>
                <a:spcPts val="4898"/>
              </a:lnSpc>
            </a:pPr>
            <a:r>
              <a:rPr lang="en-US" sz="3499" b="true">
                <a:solidFill>
                  <a:srgbClr val="4777FA"/>
                </a:solidFill>
                <a:latin typeface="Arimo Bold"/>
                <a:ea typeface="Arimo Bold"/>
                <a:cs typeface="Arimo Bold"/>
                <a:sym typeface="Arimo Bold"/>
              </a:rPr>
              <a:t>Peran Strategis</a:t>
            </a:r>
          </a:p>
        </p:txBody>
      </p:sp>
      <p:sp>
        <p:nvSpPr>
          <p:cNvPr name="TextBox 15" id="15"/>
          <p:cNvSpPr txBox="true"/>
          <p:nvPr/>
        </p:nvSpPr>
        <p:spPr>
          <a:xfrm rot="0">
            <a:off x="2197451" y="4757534"/>
            <a:ext cx="6444145" cy="3874528"/>
          </a:xfrm>
          <a:prstGeom prst="rect">
            <a:avLst/>
          </a:prstGeom>
        </p:spPr>
        <p:txBody>
          <a:bodyPr anchor="t" rtlCol="false" tIns="0" lIns="0" bIns="0" rIns="0">
            <a:spAutoFit/>
          </a:bodyPr>
          <a:lstStyle/>
          <a:p>
            <a:pPr algn="just">
              <a:lnSpc>
                <a:spcPts val="4318"/>
              </a:lnSpc>
            </a:pPr>
            <a:r>
              <a:rPr lang="en-US" sz="3084">
                <a:solidFill>
                  <a:srgbClr val="2B345B"/>
                </a:solidFill>
                <a:latin typeface="Agrandir"/>
                <a:ea typeface="Agrandir"/>
                <a:cs typeface="Agrandir"/>
                <a:sym typeface="Agrandir"/>
              </a:rPr>
              <a:t>a. Menyelaraskan Pajak dengan Strategi Bisnis</a:t>
            </a:r>
          </a:p>
          <a:p>
            <a:pPr algn="just">
              <a:lnSpc>
                <a:spcPts val="4318"/>
              </a:lnSpc>
            </a:pPr>
            <a:r>
              <a:rPr lang="en-US" sz="3084">
                <a:solidFill>
                  <a:srgbClr val="2B345B"/>
                </a:solidFill>
                <a:latin typeface="Agrandir"/>
                <a:ea typeface="Agrandir"/>
                <a:cs typeface="Agrandir"/>
                <a:sym typeface="Agrandir"/>
              </a:rPr>
              <a:t>b. Pengelolaan Risiko Pajak secara Proaktif</a:t>
            </a:r>
          </a:p>
          <a:p>
            <a:pPr algn="just">
              <a:lnSpc>
                <a:spcPts val="4318"/>
              </a:lnSpc>
            </a:pPr>
            <a:r>
              <a:rPr lang="en-US" sz="3084">
                <a:solidFill>
                  <a:srgbClr val="2B345B"/>
                </a:solidFill>
                <a:latin typeface="Agrandir"/>
                <a:ea typeface="Agrandir"/>
                <a:cs typeface="Agrandir"/>
                <a:sym typeface="Agrandir"/>
              </a:rPr>
              <a:t>c. Inovasi dalam Pengelolaan Pajak</a:t>
            </a:r>
          </a:p>
          <a:p>
            <a:pPr algn="just">
              <a:lnSpc>
                <a:spcPts val="4318"/>
              </a:lnSpc>
            </a:pPr>
            <a:r>
              <a:rPr lang="en-US" sz="3084">
                <a:solidFill>
                  <a:srgbClr val="2B345B"/>
                </a:solidFill>
                <a:latin typeface="Agrandir"/>
                <a:ea typeface="Agrandir"/>
                <a:cs typeface="Agrandir"/>
                <a:sym typeface="Agrandir"/>
              </a:rPr>
              <a:t>d. Advokasi dan Representasi</a:t>
            </a:r>
          </a:p>
          <a:p>
            <a:pPr algn="just">
              <a:lnSpc>
                <a:spcPts val="4318"/>
              </a:lnSpc>
            </a:pPr>
          </a:p>
        </p:txBody>
      </p:sp>
      <p:sp>
        <p:nvSpPr>
          <p:cNvPr name="Freeform 16" id="16"/>
          <p:cNvSpPr/>
          <p:nvPr/>
        </p:nvSpPr>
        <p:spPr>
          <a:xfrm flipH="false" flipV="false" rot="-745404">
            <a:off x="17029135" y="6143212"/>
            <a:ext cx="595694" cy="603998"/>
          </a:xfrm>
          <a:custGeom>
            <a:avLst/>
            <a:gdLst/>
            <a:ahLst/>
            <a:cxnLst/>
            <a:rect r="r" b="b" t="t" l="l"/>
            <a:pathLst>
              <a:path h="603998" w="595694">
                <a:moveTo>
                  <a:pt x="0" y="0"/>
                </a:moveTo>
                <a:lnTo>
                  <a:pt x="595694" y="0"/>
                </a:lnTo>
                <a:lnTo>
                  <a:pt x="595694" y="603998"/>
                </a:lnTo>
                <a:lnTo>
                  <a:pt x="0" y="603998"/>
                </a:lnTo>
                <a:lnTo>
                  <a:pt x="0" y="0"/>
                </a:lnTo>
                <a:close/>
              </a:path>
            </a:pathLst>
          </a:custGeom>
          <a:blipFill>
            <a:blip r:embed="rId16">
              <a:extLst>
                <a:ext uri="{96DAC541-7B7A-43D3-8B79-37D633B846F1}">
                  <asvg:svgBlip xmlns:asvg="http://schemas.microsoft.com/office/drawing/2016/SVG/main" r:embed="rId17"/>
                </a:ext>
              </a:extLst>
            </a:blip>
            <a:stretch>
              <a:fillRect l="0" t="-95" r="0" b="-95"/>
            </a:stretch>
          </a:blipFill>
        </p:spPr>
      </p:sp>
      <p:sp>
        <p:nvSpPr>
          <p:cNvPr name="Freeform 17" id="17"/>
          <p:cNvSpPr/>
          <p:nvPr/>
        </p:nvSpPr>
        <p:spPr>
          <a:xfrm flipH="false" flipV="false" rot="-745404">
            <a:off x="405866" y="8551791"/>
            <a:ext cx="448831" cy="455089"/>
          </a:xfrm>
          <a:custGeom>
            <a:avLst/>
            <a:gdLst/>
            <a:ahLst/>
            <a:cxnLst/>
            <a:rect r="r" b="b" t="t" l="l"/>
            <a:pathLst>
              <a:path h="455089" w="448831">
                <a:moveTo>
                  <a:pt x="0" y="0"/>
                </a:moveTo>
                <a:lnTo>
                  <a:pt x="448831" y="0"/>
                </a:lnTo>
                <a:lnTo>
                  <a:pt x="448831" y="455089"/>
                </a:lnTo>
                <a:lnTo>
                  <a:pt x="0" y="455089"/>
                </a:lnTo>
                <a:lnTo>
                  <a:pt x="0" y="0"/>
                </a:lnTo>
                <a:close/>
              </a:path>
            </a:pathLst>
          </a:custGeom>
          <a:blipFill>
            <a:blip r:embed="rId16">
              <a:extLst>
                <a:ext uri="{96DAC541-7B7A-43D3-8B79-37D633B846F1}">
                  <asvg:svgBlip xmlns:asvg="http://schemas.microsoft.com/office/drawing/2016/SVG/main" r:embed="rId17"/>
                </a:ext>
              </a:extLst>
            </a:blip>
            <a:stretch>
              <a:fillRect l="-697" t="0" r="-697" b="0"/>
            </a:stretch>
          </a:blipFill>
        </p:spPr>
      </p:sp>
      <p:sp>
        <p:nvSpPr>
          <p:cNvPr name="Freeform 18" id="18"/>
          <p:cNvSpPr/>
          <p:nvPr/>
        </p:nvSpPr>
        <p:spPr>
          <a:xfrm flipH="true" flipV="false" rot="702172">
            <a:off x="725032" y="1808774"/>
            <a:ext cx="548097" cy="555738"/>
          </a:xfrm>
          <a:custGeom>
            <a:avLst/>
            <a:gdLst/>
            <a:ahLst/>
            <a:cxnLst/>
            <a:rect r="r" b="b" t="t" l="l"/>
            <a:pathLst>
              <a:path h="555738" w="548097">
                <a:moveTo>
                  <a:pt x="548097" y="0"/>
                </a:moveTo>
                <a:lnTo>
                  <a:pt x="0" y="0"/>
                </a:lnTo>
                <a:lnTo>
                  <a:pt x="0" y="555738"/>
                </a:lnTo>
                <a:lnTo>
                  <a:pt x="548097" y="555738"/>
                </a:lnTo>
                <a:lnTo>
                  <a:pt x="548097" y="0"/>
                </a:lnTo>
                <a:close/>
              </a:path>
            </a:pathLst>
          </a:custGeom>
          <a:blipFill>
            <a:blip r:embed="rId16">
              <a:extLst>
                <a:ext uri="{96DAC541-7B7A-43D3-8B79-37D633B846F1}">
                  <asvg:svgBlip xmlns:asvg="http://schemas.microsoft.com/office/drawing/2016/SVG/main" r:embed="rId17"/>
                </a:ext>
              </a:extLst>
            </a:blip>
            <a:stretch>
              <a:fillRect l="0" t="-162" r="0" b="-162"/>
            </a:stretch>
          </a:blipFill>
        </p:spPr>
      </p:sp>
      <p:sp>
        <p:nvSpPr>
          <p:cNvPr name="Freeform 19" id="19"/>
          <p:cNvSpPr/>
          <p:nvPr/>
        </p:nvSpPr>
        <p:spPr>
          <a:xfrm flipH="false" flipV="false" rot="4283340">
            <a:off x="210242" y="9566680"/>
            <a:ext cx="1376306" cy="1009865"/>
          </a:xfrm>
          <a:custGeom>
            <a:avLst/>
            <a:gdLst/>
            <a:ahLst/>
            <a:cxnLst/>
            <a:rect r="r" b="b" t="t" l="l"/>
            <a:pathLst>
              <a:path h="1009865" w="1376306">
                <a:moveTo>
                  <a:pt x="0" y="0"/>
                </a:moveTo>
                <a:lnTo>
                  <a:pt x="1376306" y="0"/>
                </a:lnTo>
                <a:lnTo>
                  <a:pt x="1376306" y="1009865"/>
                </a:lnTo>
                <a:lnTo>
                  <a:pt x="0" y="1009865"/>
                </a:lnTo>
                <a:lnTo>
                  <a:pt x="0" y="0"/>
                </a:lnTo>
                <a:close/>
              </a:path>
            </a:pathLst>
          </a:custGeom>
          <a:blipFill>
            <a:blip r:embed="rId18">
              <a:extLst>
                <a:ext uri="{96DAC541-7B7A-43D3-8B79-37D633B846F1}">
                  <asvg:svgBlip xmlns:asvg="http://schemas.microsoft.com/office/drawing/2016/SVG/main" r:embed="rId19"/>
                </a:ext>
              </a:extLst>
            </a:blip>
            <a:stretch>
              <a:fillRect l="0" t="-284" r="0" b="-284"/>
            </a:stretch>
          </a:blipFill>
        </p:spPr>
      </p:sp>
      <p:sp>
        <p:nvSpPr>
          <p:cNvPr name="TextBox 20" id="20"/>
          <p:cNvSpPr txBox="true"/>
          <p:nvPr/>
        </p:nvSpPr>
        <p:spPr>
          <a:xfrm rot="0">
            <a:off x="10459504" y="3999807"/>
            <a:ext cx="4449407" cy="615925"/>
          </a:xfrm>
          <a:prstGeom prst="rect">
            <a:avLst/>
          </a:prstGeom>
        </p:spPr>
        <p:txBody>
          <a:bodyPr anchor="t" rtlCol="false" tIns="0" lIns="0" bIns="0" rIns="0">
            <a:spAutoFit/>
          </a:bodyPr>
          <a:lstStyle/>
          <a:p>
            <a:pPr algn="ctr">
              <a:lnSpc>
                <a:spcPts val="4898"/>
              </a:lnSpc>
            </a:pPr>
            <a:r>
              <a:rPr lang="en-US" sz="3499" b="true">
                <a:solidFill>
                  <a:srgbClr val="4777FA"/>
                </a:solidFill>
                <a:latin typeface="Arimo Bold"/>
                <a:ea typeface="Arimo Bold"/>
                <a:cs typeface="Arimo Bold"/>
                <a:sym typeface="Arimo Bold"/>
              </a:rPr>
              <a:t>Peran Operasional</a:t>
            </a:r>
          </a:p>
        </p:txBody>
      </p:sp>
      <p:sp>
        <p:nvSpPr>
          <p:cNvPr name="TextBox 21" id="21"/>
          <p:cNvSpPr txBox="true"/>
          <p:nvPr/>
        </p:nvSpPr>
        <p:spPr>
          <a:xfrm rot="0">
            <a:off x="9584878" y="4744485"/>
            <a:ext cx="6444145" cy="3948823"/>
          </a:xfrm>
          <a:prstGeom prst="rect">
            <a:avLst/>
          </a:prstGeom>
        </p:spPr>
        <p:txBody>
          <a:bodyPr anchor="t" rtlCol="false" tIns="0" lIns="0" bIns="0" rIns="0">
            <a:spAutoFit/>
          </a:bodyPr>
          <a:lstStyle/>
          <a:p>
            <a:pPr algn="just">
              <a:lnSpc>
                <a:spcPts val="3898"/>
              </a:lnSpc>
            </a:pPr>
            <a:r>
              <a:rPr lang="en-US" sz="2784">
                <a:solidFill>
                  <a:srgbClr val="2B345B"/>
                </a:solidFill>
                <a:latin typeface="Agrandir"/>
                <a:ea typeface="Agrandir"/>
                <a:cs typeface="Agrandir"/>
                <a:sym typeface="Agrandir"/>
              </a:rPr>
              <a:t>a. Pengelolaan Kepatuhan Pajak</a:t>
            </a:r>
          </a:p>
          <a:p>
            <a:pPr algn="just">
              <a:lnSpc>
                <a:spcPts val="3898"/>
              </a:lnSpc>
            </a:pPr>
            <a:r>
              <a:rPr lang="en-US" sz="2784">
                <a:solidFill>
                  <a:srgbClr val="2B345B"/>
                </a:solidFill>
                <a:latin typeface="Agrandir"/>
                <a:ea typeface="Agrandir"/>
                <a:cs typeface="Agrandir"/>
                <a:sym typeface="Agrandir"/>
              </a:rPr>
              <a:t>b. Penyusunan Kebijakan Pajak Internal</a:t>
            </a:r>
          </a:p>
          <a:p>
            <a:pPr algn="just">
              <a:lnSpc>
                <a:spcPts val="3898"/>
              </a:lnSpc>
            </a:pPr>
            <a:r>
              <a:rPr lang="en-US" sz="2784">
                <a:solidFill>
                  <a:srgbClr val="2B345B"/>
                </a:solidFill>
                <a:latin typeface="Agrandir"/>
                <a:ea typeface="Agrandir"/>
                <a:cs typeface="Agrandir"/>
                <a:sym typeface="Agrandir"/>
              </a:rPr>
              <a:t>c. Optimalisasi Proses Administrasi Pajak</a:t>
            </a:r>
          </a:p>
          <a:p>
            <a:pPr algn="just">
              <a:lnSpc>
                <a:spcPts val="3898"/>
              </a:lnSpc>
            </a:pPr>
            <a:r>
              <a:rPr lang="en-US" sz="2784">
                <a:solidFill>
                  <a:srgbClr val="2B345B"/>
                </a:solidFill>
                <a:latin typeface="Agrandir"/>
                <a:ea typeface="Agrandir"/>
                <a:cs typeface="Agrandir"/>
                <a:sym typeface="Agrandir"/>
              </a:rPr>
              <a:t>d. Penyediaan Informasi Pajak untuk Pengambilan Keputusan</a:t>
            </a:r>
          </a:p>
          <a:p>
            <a:pPr algn="just">
              <a:lnSpc>
                <a:spcPts val="3898"/>
              </a:lnSpc>
            </a:pPr>
            <a:r>
              <a:rPr lang="en-US" sz="2784">
                <a:solidFill>
                  <a:srgbClr val="2B345B"/>
                </a:solidFill>
                <a:latin typeface="Agrandir"/>
                <a:ea typeface="Agrandir"/>
                <a:cs typeface="Agrandir"/>
                <a:sym typeface="Agrandir"/>
              </a:rPr>
              <a:t>e. Pengelolaan Tim Pajak</a:t>
            </a:r>
          </a:p>
          <a:p>
            <a:pPr algn="just">
              <a:lnSpc>
                <a:spcPts val="3898"/>
              </a:lnSpc>
            </a:pPr>
          </a:p>
        </p:txBody>
      </p:sp>
      <p:grpSp>
        <p:nvGrpSpPr>
          <p:cNvPr name="Group 22" id="22"/>
          <p:cNvGrpSpPr/>
          <p:nvPr/>
        </p:nvGrpSpPr>
        <p:grpSpPr>
          <a:xfrm rot="0">
            <a:off x="-28575" y="9738092"/>
            <a:ext cx="13346091" cy="559758"/>
            <a:chOff x="0" y="0"/>
            <a:chExt cx="17794788" cy="746344"/>
          </a:xfrm>
        </p:grpSpPr>
        <p:sp>
          <p:nvSpPr>
            <p:cNvPr name="Freeform 23" id="23"/>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24" id="24"/>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25" id="25"/>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26" id="26"/>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20"/>
            <a:stretch>
              <a:fillRect l="-279857" t="-1027086" r="-304792" b="-2401329"/>
            </a:stretch>
          </a:blipFill>
        </p:spPr>
      </p:sp>
      <p:sp>
        <p:nvSpPr>
          <p:cNvPr name="TextBox 27" id="27"/>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19CFA"/>
        </a:solidFill>
      </p:bgPr>
    </p:bg>
    <p:spTree>
      <p:nvGrpSpPr>
        <p:cNvPr id="1" name=""/>
        <p:cNvGrpSpPr/>
        <p:nvPr/>
      </p:nvGrpSpPr>
      <p:grpSpPr>
        <a:xfrm>
          <a:off x="0" y="0"/>
          <a:ext cx="0" cy="0"/>
          <a:chOff x="0" y="0"/>
          <a:chExt cx="0" cy="0"/>
        </a:xfrm>
      </p:grpSpPr>
      <p:sp>
        <p:nvSpPr>
          <p:cNvPr name="Freeform 2" id="2"/>
          <p:cNvSpPr/>
          <p:nvPr/>
        </p:nvSpPr>
        <p:spPr>
          <a:xfrm flipH="false" flipV="false" rot="0">
            <a:off x="1717709" y="716184"/>
            <a:ext cx="14852583" cy="8651629"/>
          </a:xfrm>
          <a:custGeom>
            <a:avLst/>
            <a:gdLst/>
            <a:ahLst/>
            <a:cxnLst/>
            <a:rect r="r" b="b" t="t" l="l"/>
            <a:pathLst>
              <a:path h="8651629" w="14852583">
                <a:moveTo>
                  <a:pt x="0" y="0"/>
                </a:moveTo>
                <a:lnTo>
                  <a:pt x="14852583" y="0"/>
                </a:lnTo>
                <a:lnTo>
                  <a:pt x="14852583" y="8651629"/>
                </a:lnTo>
                <a:lnTo>
                  <a:pt x="0" y="8651629"/>
                </a:lnTo>
                <a:lnTo>
                  <a:pt x="0" y="0"/>
                </a:lnTo>
                <a:close/>
              </a:path>
            </a:pathLst>
          </a:custGeom>
          <a:blipFill>
            <a:blip r:embed="rId2">
              <a:extLst>
                <a:ext uri="{96DAC541-7B7A-43D3-8B79-37D633B846F1}">
                  <asvg:svgBlip xmlns:asvg="http://schemas.microsoft.com/office/drawing/2016/SVG/main" r:embed="rId3"/>
                </a:ext>
              </a:extLst>
            </a:blip>
            <a:stretch>
              <a:fillRect l="0" t="-71" r="0" b="-71"/>
            </a:stretch>
          </a:blipFill>
        </p:spPr>
      </p:sp>
      <p:sp>
        <p:nvSpPr>
          <p:cNvPr name="Freeform 3" id="3"/>
          <p:cNvSpPr/>
          <p:nvPr/>
        </p:nvSpPr>
        <p:spPr>
          <a:xfrm flipH="false" flipV="false" rot="0">
            <a:off x="5418051" y="2394736"/>
            <a:ext cx="7268069" cy="729925"/>
          </a:xfrm>
          <a:custGeom>
            <a:avLst/>
            <a:gdLst/>
            <a:ahLst/>
            <a:cxnLst/>
            <a:rect r="r" b="b" t="t" l="l"/>
            <a:pathLst>
              <a:path h="729925" w="7268069">
                <a:moveTo>
                  <a:pt x="0" y="0"/>
                </a:moveTo>
                <a:lnTo>
                  <a:pt x="7268069" y="0"/>
                </a:lnTo>
                <a:lnTo>
                  <a:pt x="7268069" y="729925"/>
                </a:lnTo>
                <a:lnTo>
                  <a:pt x="0" y="7299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018777">
            <a:off x="16559623" y="1878330"/>
            <a:ext cx="1278196" cy="1030545"/>
          </a:xfrm>
          <a:custGeom>
            <a:avLst/>
            <a:gdLst/>
            <a:ahLst/>
            <a:cxnLst/>
            <a:rect r="r" b="b" t="t" l="l"/>
            <a:pathLst>
              <a:path h="1030545" w="1278196">
                <a:moveTo>
                  <a:pt x="1278196" y="0"/>
                </a:moveTo>
                <a:lnTo>
                  <a:pt x="0" y="0"/>
                </a:lnTo>
                <a:lnTo>
                  <a:pt x="0" y="1030545"/>
                </a:lnTo>
                <a:lnTo>
                  <a:pt x="1278196" y="1030545"/>
                </a:lnTo>
                <a:lnTo>
                  <a:pt x="1278196" y="0"/>
                </a:lnTo>
                <a:close/>
              </a:path>
            </a:pathLst>
          </a:custGeom>
          <a:blipFill>
            <a:blip r:embed="rId6">
              <a:extLst>
                <a:ext uri="{96DAC541-7B7A-43D3-8B79-37D633B846F1}">
                  <asvg:svgBlip xmlns:asvg="http://schemas.microsoft.com/office/drawing/2016/SVG/main" r:embed="rId7"/>
                </a:ext>
              </a:extLst>
            </a:blip>
            <a:stretch>
              <a:fillRect l="0" t="-71" r="0" b="-71"/>
            </a:stretch>
          </a:blipFill>
        </p:spPr>
      </p:sp>
      <p:sp>
        <p:nvSpPr>
          <p:cNvPr name="Freeform 5" id="5"/>
          <p:cNvSpPr/>
          <p:nvPr/>
        </p:nvSpPr>
        <p:spPr>
          <a:xfrm flipH="false" flipV="false" rot="-2449588">
            <a:off x="16778039" y="4625127"/>
            <a:ext cx="2364793" cy="549814"/>
          </a:xfrm>
          <a:custGeom>
            <a:avLst/>
            <a:gdLst/>
            <a:ahLst/>
            <a:cxnLst/>
            <a:rect r="r" b="b" t="t" l="l"/>
            <a:pathLst>
              <a:path h="549814" w="2364793">
                <a:moveTo>
                  <a:pt x="0" y="0"/>
                </a:moveTo>
                <a:lnTo>
                  <a:pt x="2364793" y="0"/>
                </a:lnTo>
                <a:lnTo>
                  <a:pt x="2364793" y="549814"/>
                </a:lnTo>
                <a:lnTo>
                  <a:pt x="0" y="549814"/>
                </a:lnTo>
                <a:lnTo>
                  <a:pt x="0" y="0"/>
                </a:lnTo>
                <a:close/>
              </a:path>
            </a:pathLst>
          </a:custGeom>
          <a:blipFill>
            <a:blip r:embed="rId8">
              <a:extLst>
                <a:ext uri="{96DAC541-7B7A-43D3-8B79-37D633B846F1}">
                  <asvg:svgBlip xmlns:asvg="http://schemas.microsoft.com/office/drawing/2016/SVG/main" r:embed="rId9"/>
                </a:ext>
              </a:extLst>
            </a:blip>
            <a:stretch>
              <a:fillRect l="0" t="-92" r="0" b="-92"/>
            </a:stretch>
          </a:blipFill>
        </p:spPr>
      </p:sp>
      <p:sp>
        <p:nvSpPr>
          <p:cNvPr name="Freeform 6" id="6"/>
          <p:cNvSpPr/>
          <p:nvPr/>
        </p:nvSpPr>
        <p:spPr>
          <a:xfrm flipH="false" flipV="false" rot="2006979">
            <a:off x="-471709" y="9332519"/>
            <a:ext cx="2364793" cy="549814"/>
          </a:xfrm>
          <a:custGeom>
            <a:avLst/>
            <a:gdLst/>
            <a:ahLst/>
            <a:cxnLst/>
            <a:rect r="r" b="b" t="t" l="l"/>
            <a:pathLst>
              <a:path h="549814" w="2364793">
                <a:moveTo>
                  <a:pt x="0" y="0"/>
                </a:moveTo>
                <a:lnTo>
                  <a:pt x="2364793" y="0"/>
                </a:lnTo>
                <a:lnTo>
                  <a:pt x="2364793" y="549814"/>
                </a:lnTo>
                <a:lnTo>
                  <a:pt x="0" y="549814"/>
                </a:lnTo>
                <a:lnTo>
                  <a:pt x="0" y="0"/>
                </a:lnTo>
                <a:close/>
              </a:path>
            </a:pathLst>
          </a:custGeom>
          <a:blipFill>
            <a:blip r:embed="rId8">
              <a:extLst>
                <a:ext uri="{96DAC541-7B7A-43D3-8B79-37D633B846F1}">
                  <asvg:svgBlip xmlns:asvg="http://schemas.microsoft.com/office/drawing/2016/SVG/main" r:embed="rId9"/>
                </a:ext>
              </a:extLst>
            </a:blip>
            <a:stretch>
              <a:fillRect l="0" t="-92" r="0" b="-92"/>
            </a:stretch>
          </a:blipFill>
        </p:spPr>
      </p:sp>
      <p:sp>
        <p:nvSpPr>
          <p:cNvPr name="Freeform 7" id="7"/>
          <p:cNvSpPr/>
          <p:nvPr/>
        </p:nvSpPr>
        <p:spPr>
          <a:xfrm flipH="false" flipV="false" rot="-745404">
            <a:off x="17351751" y="6635806"/>
            <a:ext cx="593637" cy="601913"/>
          </a:xfrm>
          <a:custGeom>
            <a:avLst/>
            <a:gdLst/>
            <a:ahLst/>
            <a:cxnLst/>
            <a:rect r="r" b="b" t="t" l="l"/>
            <a:pathLst>
              <a:path h="601913" w="593637">
                <a:moveTo>
                  <a:pt x="0" y="0"/>
                </a:moveTo>
                <a:lnTo>
                  <a:pt x="593637" y="0"/>
                </a:lnTo>
                <a:lnTo>
                  <a:pt x="593637" y="601913"/>
                </a:lnTo>
                <a:lnTo>
                  <a:pt x="0" y="601913"/>
                </a:lnTo>
                <a:lnTo>
                  <a:pt x="0" y="0"/>
                </a:lnTo>
                <a:close/>
              </a:path>
            </a:pathLst>
          </a:custGeom>
          <a:blipFill>
            <a:blip r:embed="rId10">
              <a:extLst>
                <a:ext uri="{96DAC541-7B7A-43D3-8B79-37D633B846F1}">
                  <asvg:svgBlip xmlns:asvg="http://schemas.microsoft.com/office/drawing/2016/SVG/main" r:embed="rId11"/>
                </a:ext>
              </a:extLst>
            </a:blip>
            <a:stretch>
              <a:fillRect l="0" t="-95" r="0" b="-95"/>
            </a:stretch>
          </a:blipFill>
        </p:spPr>
      </p:sp>
      <p:sp>
        <p:nvSpPr>
          <p:cNvPr name="Freeform 8" id="8"/>
          <p:cNvSpPr/>
          <p:nvPr/>
        </p:nvSpPr>
        <p:spPr>
          <a:xfrm flipH="false" flipV="false" rot="1431866">
            <a:off x="682384" y="4548890"/>
            <a:ext cx="692632" cy="702289"/>
          </a:xfrm>
          <a:custGeom>
            <a:avLst/>
            <a:gdLst/>
            <a:ahLst/>
            <a:cxnLst/>
            <a:rect r="r" b="b" t="t" l="l"/>
            <a:pathLst>
              <a:path h="702289" w="692632">
                <a:moveTo>
                  <a:pt x="0" y="0"/>
                </a:moveTo>
                <a:lnTo>
                  <a:pt x="692632" y="0"/>
                </a:lnTo>
                <a:lnTo>
                  <a:pt x="692632" y="702289"/>
                </a:lnTo>
                <a:lnTo>
                  <a:pt x="0" y="702289"/>
                </a:lnTo>
                <a:lnTo>
                  <a:pt x="0" y="0"/>
                </a:lnTo>
                <a:close/>
              </a:path>
            </a:pathLst>
          </a:custGeom>
          <a:blipFill>
            <a:blip r:embed="rId10">
              <a:extLst>
                <a:ext uri="{96DAC541-7B7A-43D3-8B79-37D633B846F1}">
                  <asvg:svgBlip xmlns:asvg="http://schemas.microsoft.com/office/drawing/2016/SVG/main" r:embed="rId11"/>
                </a:ext>
              </a:extLst>
            </a:blip>
            <a:stretch>
              <a:fillRect l="-12" t="0" r="-12" b="0"/>
            </a:stretch>
          </a:blipFill>
        </p:spPr>
      </p:sp>
      <p:sp>
        <p:nvSpPr>
          <p:cNvPr name="Freeform 9" id="9"/>
          <p:cNvSpPr/>
          <p:nvPr/>
        </p:nvSpPr>
        <p:spPr>
          <a:xfrm flipH="false" flipV="false" rot="1431866">
            <a:off x="3245304" y="9657192"/>
            <a:ext cx="1055244" cy="1069956"/>
          </a:xfrm>
          <a:custGeom>
            <a:avLst/>
            <a:gdLst/>
            <a:ahLst/>
            <a:cxnLst/>
            <a:rect r="r" b="b" t="t" l="l"/>
            <a:pathLst>
              <a:path h="1069956" w="1055244">
                <a:moveTo>
                  <a:pt x="0" y="0"/>
                </a:moveTo>
                <a:lnTo>
                  <a:pt x="1055244" y="0"/>
                </a:lnTo>
                <a:lnTo>
                  <a:pt x="1055244" y="1069956"/>
                </a:lnTo>
                <a:lnTo>
                  <a:pt x="0" y="1069956"/>
                </a:lnTo>
                <a:lnTo>
                  <a:pt x="0" y="0"/>
                </a:lnTo>
                <a:close/>
              </a:path>
            </a:pathLst>
          </a:custGeom>
          <a:blipFill>
            <a:blip r:embed="rId10">
              <a:extLst>
                <a:ext uri="{96DAC541-7B7A-43D3-8B79-37D633B846F1}">
                  <asvg:svgBlip xmlns:asvg="http://schemas.microsoft.com/office/drawing/2016/SVG/main" r:embed="rId11"/>
                </a:ext>
              </a:extLst>
            </a:blip>
            <a:stretch>
              <a:fillRect l="0" t="-201" r="0" b="-201"/>
            </a:stretch>
          </a:blipFill>
        </p:spPr>
      </p:sp>
      <p:sp>
        <p:nvSpPr>
          <p:cNvPr name="Freeform 10" id="10"/>
          <p:cNvSpPr/>
          <p:nvPr/>
        </p:nvSpPr>
        <p:spPr>
          <a:xfrm flipH="false" flipV="false" rot="-110197">
            <a:off x="15592240" y="779313"/>
            <a:ext cx="832967" cy="749670"/>
          </a:xfrm>
          <a:custGeom>
            <a:avLst/>
            <a:gdLst/>
            <a:ahLst/>
            <a:cxnLst/>
            <a:rect r="r" b="b" t="t" l="l"/>
            <a:pathLst>
              <a:path h="749670" w="832967">
                <a:moveTo>
                  <a:pt x="0" y="0"/>
                </a:moveTo>
                <a:lnTo>
                  <a:pt x="832967" y="0"/>
                </a:lnTo>
                <a:lnTo>
                  <a:pt x="832967" y="749670"/>
                </a:lnTo>
                <a:lnTo>
                  <a:pt x="0" y="749670"/>
                </a:lnTo>
                <a:lnTo>
                  <a:pt x="0" y="0"/>
                </a:lnTo>
                <a:close/>
              </a:path>
            </a:pathLst>
          </a:custGeom>
          <a:blipFill>
            <a:blip r:embed="rId12">
              <a:extLst>
                <a:ext uri="{96DAC541-7B7A-43D3-8B79-37D633B846F1}">
                  <asvg:svgBlip xmlns:asvg="http://schemas.microsoft.com/office/drawing/2016/SVG/main" r:embed="rId13"/>
                </a:ext>
              </a:extLst>
            </a:blip>
            <a:stretch>
              <a:fillRect l="-126" t="0" r="-126" b="0"/>
            </a:stretch>
          </a:blipFill>
        </p:spPr>
      </p:sp>
      <p:sp>
        <p:nvSpPr>
          <p:cNvPr name="Freeform 11" id="11"/>
          <p:cNvSpPr/>
          <p:nvPr/>
        </p:nvSpPr>
        <p:spPr>
          <a:xfrm flipH="false" flipV="false" rot="-1135964">
            <a:off x="421130" y="8377375"/>
            <a:ext cx="778656" cy="697870"/>
          </a:xfrm>
          <a:custGeom>
            <a:avLst/>
            <a:gdLst/>
            <a:ahLst/>
            <a:cxnLst/>
            <a:rect r="r" b="b" t="t" l="l"/>
            <a:pathLst>
              <a:path h="697870" w="778656">
                <a:moveTo>
                  <a:pt x="0" y="0"/>
                </a:moveTo>
                <a:lnTo>
                  <a:pt x="778656" y="0"/>
                </a:lnTo>
                <a:lnTo>
                  <a:pt x="778656" y="697870"/>
                </a:lnTo>
                <a:lnTo>
                  <a:pt x="0" y="697870"/>
                </a:lnTo>
                <a:lnTo>
                  <a:pt x="0" y="0"/>
                </a:lnTo>
                <a:close/>
              </a:path>
            </a:pathLst>
          </a:custGeom>
          <a:blipFill>
            <a:blip r:embed="rId14">
              <a:extLst>
                <a:ext uri="{96DAC541-7B7A-43D3-8B79-37D633B846F1}">
                  <asvg:svgBlip xmlns:asvg="http://schemas.microsoft.com/office/drawing/2016/SVG/main" r:embed="rId15"/>
                </a:ext>
              </a:extLst>
            </a:blip>
            <a:stretch>
              <a:fillRect l="0" t="-345" r="0" b="-345"/>
            </a:stretch>
          </a:blipFill>
        </p:spPr>
      </p:sp>
      <p:sp>
        <p:nvSpPr>
          <p:cNvPr name="TextBox 12" id="12"/>
          <p:cNvSpPr txBox="true"/>
          <p:nvPr/>
        </p:nvSpPr>
        <p:spPr>
          <a:xfrm rot="0">
            <a:off x="4351422" y="1570714"/>
            <a:ext cx="9585157" cy="1502625"/>
          </a:xfrm>
          <a:prstGeom prst="rect">
            <a:avLst/>
          </a:prstGeom>
        </p:spPr>
        <p:txBody>
          <a:bodyPr anchor="t" rtlCol="false" tIns="0" lIns="0" bIns="0" rIns="0">
            <a:spAutoFit/>
          </a:bodyPr>
          <a:lstStyle/>
          <a:p>
            <a:pPr algn="ctr">
              <a:lnSpc>
                <a:spcPts val="5997"/>
              </a:lnSpc>
            </a:pPr>
            <a:r>
              <a:rPr lang="en-US" sz="5170" spc="304">
                <a:solidFill>
                  <a:srgbClr val="4777FA"/>
                </a:solidFill>
                <a:latin typeface="League Spartan"/>
                <a:ea typeface="League Spartan"/>
                <a:cs typeface="League Spartan"/>
                <a:sym typeface="League Spartan"/>
              </a:rPr>
              <a:t>TAX LEADERSHIP DI ERA TRANSFORMASI DIGITAL </a:t>
            </a:r>
          </a:p>
        </p:txBody>
      </p:sp>
      <p:sp>
        <p:nvSpPr>
          <p:cNvPr name="TextBox 13" id="13"/>
          <p:cNvSpPr txBox="true"/>
          <p:nvPr/>
        </p:nvSpPr>
        <p:spPr>
          <a:xfrm rot="0">
            <a:off x="2902458" y="2996850"/>
            <a:ext cx="12418118" cy="6174807"/>
          </a:xfrm>
          <a:prstGeom prst="rect">
            <a:avLst/>
          </a:prstGeom>
        </p:spPr>
        <p:txBody>
          <a:bodyPr anchor="t" rtlCol="false" tIns="0" lIns="0" bIns="0" rIns="0">
            <a:spAutoFit/>
          </a:bodyPr>
          <a:lstStyle/>
          <a:p>
            <a:pPr algn="just">
              <a:lnSpc>
                <a:spcPts val="4054"/>
              </a:lnSpc>
            </a:pPr>
            <a:r>
              <a:rPr lang="en-US" sz="2896">
                <a:solidFill>
                  <a:srgbClr val="443D47"/>
                </a:solidFill>
                <a:latin typeface="Poppins"/>
                <a:ea typeface="Poppins"/>
                <a:cs typeface="Poppins"/>
                <a:sym typeface="Poppins"/>
              </a:rPr>
              <a:t>peran dan tantangan Tax Leadership dalam konteks digitalisasi:</a:t>
            </a:r>
          </a:p>
          <a:p>
            <a:pPr algn="just">
              <a:lnSpc>
                <a:spcPts val="4054"/>
              </a:lnSpc>
            </a:pPr>
          </a:p>
          <a:p>
            <a:pPr algn="just">
              <a:lnSpc>
                <a:spcPts val="4054"/>
              </a:lnSpc>
            </a:pPr>
            <a:r>
              <a:rPr lang="en-US" sz="2896">
                <a:solidFill>
                  <a:srgbClr val="443D47"/>
                </a:solidFill>
                <a:latin typeface="Poppins"/>
                <a:ea typeface="Poppins"/>
                <a:cs typeface="Poppins"/>
                <a:sym typeface="Poppins"/>
              </a:rPr>
              <a:t>1. Pemanfaatan Teknologi Digital</a:t>
            </a:r>
          </a:p>
          <a:p>
            <a:pPr algn="just">
              <a:lnSpc>
                <a:spcPts val="4054"/>
              </a:lnSpc>
            </a:pPr>
            <a:r>
              <a:rPr lang="en-US" sz="2896">
                <a:solidFill>
                  <a:srgbClr val="443D47"/>
                </a:solidFill>
                <a:latin typeface="Poppins"/>
                <a:ea typeface="Poppins"/>
                <a:cs typeface="Poppins"/>
                <a:sym typeface="Poppins"/>
              </a:rPr>
              <a:t>2. Big Data dan Analytics</a:t>
            </a:r>
          </a:p>
          <a:p>
            <a:pPr algn="just">
              <a:lnSpc>
                <a:spcPts val="4054"/>
              </a:lnSpc>
            </a:pPr>
            <a:r>
              <a:rPr lang="en-US" sz="2896">
                <a:solidFill>
                  <a:srgbClr val="443D47"/>
                </a:solidFill>
                <a:latin typeface="Poppins"/>
                <a:ea typeface="Poppins"/>
                <a:cs typeface="Poppins"/>
                <a:sym typeface="Poppins"/>
              </a:rPr>
              <a:t>3. Kolaborasi Global</a:t>
            </a:r>
          </a:p>
          <a:p>
            <a:pPr algn="just">
              <a:lnSpc>
                <a:spcPts val="4054"/>
              </a:lnSpc>
            </a:pPr>
            <a:r>
              <a:rPr lang="en-US" sz="2896">
                <a:solidFill>
                  <a:srgbClr val="443D47"/>
                </a:solidFill>
                <a:latin typeface="Poppins"/>
                <a:ea typeface="Poppins"/>
                <a:cs typeface="Poppins"/>
                <a:sym typeface="Poppins"/>
              </a:rPr>
              <a:t>4. Cybersecurity dan Perlindungan Data</a:t>
            </a:r>
          </a:p>
          <a:p>
            <a:pPr algn="just">
              <a:lnSpc>
                <a:spcPts val="4054"/>
              </a:lnSpc>
            </a:pPr>
            <a:r>
              <a:rPr lang="en-US" sz="2896">
                <a:solidFill>
                  <a:srgbClr val="443D47"/>
                </a:solidFill>
                <a:latin typeface="Poppins"/>
                <a:ea typeface="Poppins"/>
                <a:cs typeface="Poppins"/>
                <a:sym typeface="Poppins"/>
              </a:rPr>
              <a:t>5. Penyelarasan dengan Sistem E-Government</a:t>
            </a:r>
          </a:p>
          <a:p>
            <a:pPr algn="just">
              <a:lnSpc>
                <a:spcPts val="4054"/>
              </a:lnSpc>
            </a:pPr>
            <a:r>
              <a:rPr lang="en-US" sz="2896">
                <a:solidFill>
                  <a:srgbClr val="443D47"/>
                </a:solidFill>
                <a:latin typeface="Poppins"/>
                <a:ea typeface="Poppins"/>
                <a:cs typeface="Poppins"/>
                <a:sym typeface="Poppins"/>
              </a:rPr>
              <a:t>6. Kompetensi Digital untuk Tim Pajak</a:t>
            </a:r>
          </a:p>
          <a:p>
            <a:pPr algn="just">
              <a:lnSpc>
                <a:spcPts val="4054"/>
              </a:lnSpc>
            </a:pPr>
            <a:r>
              <a:rPr lang="en-US" sz="2896">
                <a:solidFill>
                  <a:srgbClr val="443D47"/>
                </a:solidFill>
                <a:latin typeface="Poppins"/>
                <a:ea typeface="Poppins"/>
                <a:cs typeface="Poppins"/>
                <a:sym typeface="Poppins"/>
              </a:rPr>
              <a:t>7. Tantangan yang Dihadapi Tax Leadership dalam Transformasi Digital</a:t>
            </a:r>
          </a:p>
          <a:p>
            <a:pPr algn="just">
              <a:lnSpc>
                <a:spcPts val="4054"/>
              </a:lnSpc>
            </a:pPr>
            <a:r>
              <a:rPr lang="en-US" sz="2896">
                <a:solidFill>
                  <a:srgbClr val="443D47"/>
                </a:solidFill>
                <a:latin typeface="Poppins"/>
                <a:ea typeface="Poppins"/>
                <a:cs typeface="Poppins"/>
                <a:sym typeface="Poppins"/>
              </a:rPr>
              <a:t>8. Peluang Tax Leadership dalam Era Digital</a:t>
            </a:r>
          </a:p>
          <a:p>
            <a:pPr algn="just">
              <a:lnSpc>
                <a:spcPts val="4055"/>
              </a:lnSpc>
            </a:pPr>
          </a:p>
        </p:txBody>
      </p:sp>
      <p:sp>
        <p:nvSpPr>
          <p:cNvPr name="Freeform 14" id="14"/>
          <p:cNvSpPr/>
          <p:nvPr/>
        </p:nvSpPr>
        <p:spPr>
          <a:xfrm flipH="false" flipV="false" rot="1054410">
            <a:off x="-1038903" y="30055"/>
            <a:ext cx="2077806" cy="1997291"/>
          </a:xfrm>
          <a:custGeom>
            <a:avLst/>
            <a:gdLst/>
            <a:ahLst/>
            <a:cxnLst/>
            <a:rect r="r" b="b" t="t" l="l"/>
            <a:pathLst>
              <a:path h="1997291" w="2077806">
                <a:moveTo>
                  <a:pt x="0" y="0"/>
                </a:moveTo>
                <a:lnTo>
                  <a:pt x="2077806" y="0"/>
                </a:lnTo>
                <a:lnTo>
                  <a:pt x="2077806" y="1997291"/>
                </a:lnTo>
                <a:lnTo>
                  <a:pt x="0" y="1997291"/>
                </a:lnTo>
                <a:lnTo>
                  <a:pt x="0" y="0"/>
                </a:lnTo>
                <a:close/>
              </a:path>
            </a:pathLst>
          </a:custGeom>
          <a:blipFill>
            <a:blip r:embed="rId16">
              <a:extLst>
                <a:ext uri="{96DAC541-7B7A-43D3-8B79-37D633B846F1}">
                  <asvg:svgBlip xmlns:asvg="http://schemas.microsoft.com/office/drawing/2016/SVG/main" r:embed="rId17"/>
                </a:ext>
              </a:extLst>
            </a:blip>
            <a:stretch>
              <a:fillRect l="-122" t="0" r="-122" b="0"/>
            </a:stretch>
          </a:blipFill>
        </p:spPr>
      </p:sp>
      <p:grpSp>
        <p:nvGrpSpPr>
          <p:cNvPr name="Group 15" id="15"/>
          <p:cNvGrpSpPr/>
          <p:nvPr/>
        </p:nvGrpSpPr>
        <p:grpSpPr>
          <a:xfrm rot="0">
            <a:off x="-28575" y="9738092"/>
            <a:ext cx="13346091" cy="559758"/>
            <a:chOff x="0" y="0"/>
            <a:chExt cx="17794788" cy="746344"/>
          </a:xfrm>
        </p:grpSpPr>
        <p:sp>
          <p:nvSpPr>
            <p:cNvPr name="Freeform 16" id="16"/>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7" id="17"/>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8" id="18"/>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9" id="19"/>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8"/>
            <a:stretch>
              <a:fillRect l="-279857" t="-1027086" r="-304792" b="-2401329"/>
            </a:stretch>
          </a:blipFill>
        </p:spPr>
      </p:sp>
      <p:sp>
        <p:nvSpPr>
          <p:cNvPr name="TextBox 20" id="20"/>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
            <a:ext cx="18288000" cy="10287119"/>
          </a:xfrm>
          <a:custGeom>
            <a:avLst/>
            <a:gdLst/>
            <a:ahLst/>
            <a:cxnLst/>
            <a:rect r="r" b="b" t="t" l="l"/>
            <a:pathLst>
              <a:path h="10287119" w="18288000">
                <a:moveTo>
                  <a:pt x="0" y="0"/>
                </a:moveTo>
                <a:lnTo>
                  <a:pt x="18288000" y="0"/>
                </a:lnTo>
                <a:lnTo>
                  <a:pt x="18288000" y="10287119"/>
                </a:lnTo>
                <a:lnTo>
                  <a:pt x="0" y="102871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3727158" y="3757135"/>
            <a:ext cx="10710852" cy="2396440"/>
          </a:xfrm>
          <a:prstGeom prst="rect">
            <a:avLst/>
          </a:prstGeom>
        </p:spPr>
        <p:txBody>
          <a:bodyPr anchor="t" rtlCol="false" tIns="0" lIns="0" bIns="0" rIns="0">
            <a:spAutoFit/>
          </a:bodyPr>
          <a:lstStyle/>
          <a:p>
            <a:pPr algn="ctr">
              <a:lnSpc>
                <a:spcPts val="17280"/>
              </a:lnSpc>
            </a:pPr>
            <a:r>
              <a:rPr lang="en-US" b="true" sz="14400">
                <a:solidFill>
                  <a:srgbClr val="323F4F"/>
                </a:solidFill>
                <a:latin typeface="Poppins Bold"/>
                <a:ea typeface="Poppins Bold"/>
                <a:cs typeface="Poppins Bold"/>
                <a:sym typeface="Poppins Bold"/>
              </a:rPr>
              <a:t>Thank You</a:t>
            </a:r>
          </a:p>
        </p:txBody>
      </p:sp>
      <p:sp>
        <p:nvSpPr>
          <p:cNvPr name="TextBox 4" id="4"/>
          <p:cNvSpPr txBox="true"/>
          <p:nvPr/>
        </p:nvSpPr>
        <p:spPr>
          <a:xfrm rot="0">
            <a:off x="6492646" y="5980421"/>
            <a:ext cx="5594006" cy="771525"/>
          </a:xfrm>
          <a:prstGeom prst="rect">
            <a:avLst/>
          </a:prstGeom>
        </p:spPr>
        <p:txBody>
          <a:bodyPr anchor="t" rtlCol="false" tIns="0" lIns="0" bIns="0" rIns="0">
            <a:spAutoFit/>
          </a:bodyPr>
          <a:lstStyle/>
          <a:p>
            <a:pPr algn="ctr">
              <a:lnSpc>
                <a:spcPts val="5759"/>
              </a:lnSpc>
            </a:pPr>
            <a:r>
              <a:rPr lang="en-US" b="true" sz="4800">
                <a:solidFill>
                  <a:srgbClr val="000000"/>
                </a:solidFill>
                <a:latin typeface="Poppins Bold"/>
                <a:ea typeface="Poppins Bold"/>
                <a:cs typeface="Poppins Bold"/>
                <a:sym typeface="Poppins Bold"/>
              </a:rPr>
              <a:t>Any Questions.. ?</a:t>
            </a:r>
          </a:p>
        </p:txBody>
      </p:sp>
      <p:sp>
        <p:nvSpPr>
          <p:cNvPr name="Freeform 5" id="5"/>
          <p:cNvSpPr/>
          <p:nvPr/>
        </p:nvSpPr>
        <p:spPr>
          <a:xfrm flipH="false" flipV="false" rot="0">
            <a:off x="3635733" y="1023582"/>
            <a:ext cx="7021773" cy="2534586"/>
          </a:xfrm>
          <a:custGeom>
            <a:avLst/>
            <a:gdLst/>
            <a:ahLst/>
            <a:cxnLst/>
            <a:rect r="r" b="b" t="t" l="l"/>
            <a:pathLst>
              <a:path h="2534586" w="7021773">
                <a:moveTo>
                  <a:pt x="0" y="0"/>
                </a:moveTo>
                <a:lnTo>
                  <a:pt x="7021773" y="0"/>
                </a:lnTo>
                <a:lnTo>
                  <a:pt x="7021773" y="2534586"/>
                </a:lnTo>
                <a:lnTo>
                  <a:pt x="0" y="25345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327040" y="9746250"/>
            <a:ext cx="4981432" cy="543442"/>
          </a:xfrm>
          <a:custGeom>
            <a:avLst/>
            <a:gdLst/>
            <a:ahLst/>
            <a:cxnLst/>
            <a:rect r="r" b="b" t="t" l="l"/>
            <a:pathLst>
              <a:path h="543442" w="4981432">
                <a:moveTo>
                  <a:pt x="0" y="0"/>
                </a:moveTo>
                <a:lnTo>
                  <a:pt x="4981432" y="0"/>
                </a:lnTo>
                <a:lnTo>
                  <a:pt x="4981432" y="543442"/>
                </a:lnTo>
                <a:lnTo>
                  <a:pt x="0" y="543442"/>
                </a:lnTo>
                <a:lnTo>
                  <a:pt x="0" y="0"/>
                </a:lnTo>
                <a:close/>
              </a:path>
            </a:pathLst>
          </a:custGeom>
          <a:blipFill>
            <a:blip r:embed="rId7"/>
            <a:stretch>
              <a:fillRect l="-279857" t="-1027086" r="-304792" b="-2401329"/>
            </a:stretch>
          </a:blipFill>
        </p:spPr>
      </p:sp>
      <p:grpSp>
        <p:nvGrpSpPr>
          <p:cNvPr name="Group 7" id="7"/>
          <p:cNvGrpSpPr/>
          <p:nvPr/>
        </p:nvGrpSpPr>
        <p:grpSpPr>
          <a:xfrm rot="0">
            <a:off x="-28575" y="9738092"/>
            <a:ext cx="13346091" cy="559758"/>
            <a:chOff x="0" y="0"/>
            <a:chExt cx="17794788" cy="746344"/>
          </a:xfrm>
        </p:grpSpPr>
        <p:sp>
          <p:nvSpPr>
            <p:cNvPr name="Freeform 8" id="8"/>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9" id="9"/>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0" id="10"/>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TextBox 11" id="11"/>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DAGabEdKV14</dc:identifier>
  <dcterms:modified xsi:type="dcterms:W3CDTF">2011-08-01T06:04:30Z</dcterms:modified>
  <cp:revision>1</cp:revision>
  <dc:title>BAB 12 TAX LEADING DALAM ORGANISASI</dc:title>
</cp:coreProperties>
</file>