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Arial Black"/>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yBShHaFg+37a9U4NJd12uPzd6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28752C-56D2-4B7F-927F-FE7B9F488ED0}">
  <a:tblStyle styleId="{1028752C-56D2-4B7F-927F-FE7B9F488ED0}" styleName="Table_0">
    <a:wholeTbl>
      <a:tcTxStyle b="off" i="off">
        <a:font>
          <a:latin typeface="Calibri"/>
          <a:ea typeface="Calibri"/>
          <a:cs typeface="Calibri"/>
        </a:font>
        <a:schemeClr val="lt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rialBlack-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1" name="Google Shape;7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6" name="Google Shape;2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1" name="Google Shape;41;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57" name="Google Shape;57;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2"/>
          <p:cNvSpPr/>
          <p:nvPr>
            <p:ph idx="2" type="pic"/>
          </p:nvPr>
        </p:nvSpPr>
        <p:spPr>
          <a:xfrm>
            <a:off x="5183188" y="987425"/>
            <a:ext cx="6172200" cy="4873625"/>
          </a:xfrm>
          <a:prstGeom prst="rect">
            <a:avLst/>
          </a:prstGeom>
          <a:noFill/>
          <a:ln>
            <a:noFill/>
          </a:ln>
        </p:spPr>
      </p:sp>
      <p:sp>
        <p:nvSpPr>
          <p:cNvPr id="64" name="Google Shape;64;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p:nvPr/>
        </p:nvSpPr>
        <p:spPr>
          <a:xfrm>
            <a:off x="3939525" y="919195"/>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97" name="Google Shape;97;p1"/>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grpSp>
        <p:nvGrpSpPr>
          <p:cNvPr id="98" name="Google Shape;98;p1"/>
          <p:cNvGrpSpPr/>
          <p:nvPr/>
        </p:nvGrpSpPr>
        <p:grpSpPr>
          <a:xfrm>
            <a:off x="-26132" y="3544622"/>
            <a:ext cx="8659451" cy="1319004"/>
            <a:chOff x="-340462" y="3658931"/>
            <a:chExt cx="8659451" cy="1319004"/>
          </a:xfrm>
        </p:grpSpPr>
        <p:sp>
          <p:nvSpPr>
            <p:cNvPr id="99" name="Google Shape;99;p1"/>
            <p:cNvSpPr txBox="1"/>
            <p:nvPr/>
          </p:nvSpPr>
          <p:spPr>
            <a:xfrm>
              <a:off x="2283182" y="4592091"/>
              <a:ext cx="3412162" cy="3858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Toni Nurhadianto, S.E., M.Sc</a:t>
              </a:r>
              <a:endParaRPr b="1" i="0" sz="2000" u="none" cap="none" strike="noStrike">
                <a:solidFill>
                  <a:schemeClr val="dk1"/>
                </a:solidFill>
                <a:latin typeface="Times New Roman"/>
                <a:ea typeface="Times New Roman"/>
                <a:cs typeface="Times New Roman"/>
                <a:sym typeface="Times New Roman"/>
              </a:endParaRPr>
            </a:p>
          </p:txBody>
        </p:sp>
        <p:sp>
          <p:nvSpPr>
            <p:cNvPr id="100" name="Google Shape;100;p1"/>
            <p:cNvSpPr txBox="1"/>
            <p:nvPr/>
          </p:nvSpPr>
          <p:spPr>
            <a:xfrm>
              <a:off x="-340462" y="3658931"/>
              <a:ext cx="8659451" cy="61707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400"/>
                <a:buFont typeface="Arial"/>
                <a:buNone/>
              </a:pPr>
              <a:r>
                <a:rPr b="0" i="0" lang="en-US" sz="3400" u="none" cap="none" strike="noStrike">
                  <a:solidFill>
                    <a:schemeClr val="dk1"/>
                  </a:solidFill>
                  <a:latin typeface="Arial"/>
                  <a:ea typeface="Arial"/>
                  <a:cs typeface="Arial"/>
                  <a:sym typeface="Arial"/>
                </a:rPr>
                <a:t>PENGANGGARAN SEKTOR PUBLIK</a:t>
              </a:r>
              <a:endParaRPr b="0" i="0" sz="3400" u="none" cap="none" strike="noStrike">
                <a:solidFill>
                  <a:schemeClr val="dk1"/>
                </a:solidFill>
                <a:latin typeface="Arial"/>
                <a:ea typeface="Arial"/>
                <a:cs typeface="Arial"/>
                <a:sym typeface="Arial"/>
              </a:endParaRPr>
            </a:p>
          </p:txBody>
        </p:sp>
        <p:sp>
          <p:nvSpPr>
            <p:cNvPr id="101" name="Google Shape;101;p1"/>
            <p:cNvSpPr txBox="1"/>
            <p:nvPr/>
          </p:nvSpPr>
          <p:spPr>
            <a:xfrm>
              <a:off x="1839912" y="4247864"/>
              <a:ext cx="4298703" cy="30160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Times New Roman"/>
                  <a:ea typeface="Times New Roman"/>
                  <a:cs typeface="Times New Roman"/>
                  <a:sym typeface="Times New Roman"/>
                </a:rPr>
                <a:t>SEMESTER GANJIL T.A 2021/2022</a:t>
              </a:r>
              <a:endParaRPr b="1" i="0" sz="2000" u="none" cap="none" strike="noStrike">
                <a:solidFill>
                  <a:schemeClr val="dk1"/>
                </a:solidFill>
                <a:latin typeface="Times New Roman"/>
                <a:ea typeface="Times New Roman"/>
                <a:cs typeface="Times New Roman"/>
                <a:sym typeface="Times New Roman"/>
              </a:endParaRPr>
            </a:p>
          </p:txBody>
        </p:sp>
      </p:grpSp>
      <p:grpSp>
        <p:nvGrpSpPr>
          <p:cNvPr id="102" name="Google Shape;102;p1"/>
          <p:cNvGrpSpPr/>
          <p:nvPr/>
        </p:nvGrpSpPr>
        <p:grpSpPr>
          <a:xfrm>
            <a:off x="-1205550" y="23342"/>
            <a:ext cx="4200543" cy="1083314"/>
            <a:chOff x="-1205550" y="23342"/>
            <a:chExt cx="4200543" cy="1083314"/>
          </a:xfrm>
        </p:grpSpPr>
        <p:grpSp>
          <p:nvGrpSpPr>
            <p:cNvPr id="103" name="Google Shape;103;p1"/>
            <p:cNvGrpSpPr/>
            <p:nvPr/>
          </p:nvGrpSpPr>
          <p:grpSpPr>
            <a:xfrm>
              <a:off x="40224" y="587408"/>
              <a:ext cx="1094128" cy="519248"/>
              <a:chOff x="1174580" y="23342"/>
              <a:chExt cx="1094128" cy="519248"/>
            </a:xfrm>
          </p:grpSpPr>
          <p:sp>
            <p:nvSpPr>
              <p:cNvPr id="104" name="Google Shape;104;p1"/>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1"/>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6" name="Google Shape;106;p1"/>
            <p:cNvGrpSpPr/>
            <p:nvPr/>
          </p:nvGrpSpPr>
          <p:grpSpPr>
            <a:xfrm>
              <a:off x="-1205550" y="23342"/>
              <a:ext cx="2339902" cy="519248"/>
              <a:chOff x="-1205550" y="23342"/>
              <a:chExt cx="2339902" cy="519248"/>
            </a:xfrm>
          </p:grpSpPr>
          <p:sp>
            <p:nvSpPr>
              <p:cNvPr id="107" name="Google Shape;107;p1"/>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9" name="Google Shape;109;p1"/>
            <p:cNvGrpSpPr/>
            <p:nvPr/>
          </p:nvGrpSpPr>
          <p:grpSpPr>
            <a:xfrm>
              <a:off x="1174580" y="23342"/>
              <a:ext cx="1094128" cy="519248"/>
              <a:chOff x="1174580" y="23342"/>
              <a:chExt cx="1094128" cy="519248"/>
            </a:xfrm>
          </p:grpSpPr>
          <p:sp>
            <p:nvSpPr>
              <p:cNvPr id="110" name="Google Shape;110;p1"/>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1"/>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2" name="Google Shape;112;p1"/>
            <p:cNvGrpSpPr/>
            <p:nvPr/>
          </p:nvGrpSpPr>
          <p:grpSpPr>
            <a:xfrm>
              <a:off x="1187656" y="600021"/>
              <a:ext cx="1807337" cy="504681"/>
              <a:chOff x="1187656" y="600021"/>
              <a:chExt cx="1807337" cy="504681"/>
            </a:xfrm>
          </p:grpSpPr>
          <p:sp>
            <p:nvSpPr>
              <p:cNvPr id="113" name="Google Shape;113;p1"/>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grpSp>
        <p:nvGrpSpPr>
          <p:cNvPr id="115" name="Google Shape;115;p1"/>
          <p:cNvGrpSpPr/>
          <p:nvPr/>
        </p:nvGrpSpPr>
        <p:grpSpPr>
          <a:xfrm>
            <a:off x="8293668" y="-2190261"/>
            <a:ext cx="3898332" cy="7410200"/>
            <a:chOff x="8293668" y="-2190261"/>
            <a:chExt cx="3898332" cy="7410200"/>
          </a:xfrm>
        </p:grpSpPr>
        <p:sp>
          <p:nvSpPr>
            <p:cNvPr id="116" name="Google Shape;116;p1"/>
            <p:cNvSpPr/>
            <p:nvPr/>
          </p:nvSpPr>
          <p:spPr>
            <a:xfrm>
              <a:off x="10228410" y="-299654"/>
              <a:ext cx="497689" cy="345298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17" name="Google Shape;117;p1"/>
            <p:cNvSpPr/>
            <p:nvPr/>
          </p:nvSpPr>
          <p:spPr>
            <a:xfrm>
              <a:off x="10709375" y="-927537"/>
              <a:ext cx="497689" cy="345298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18" name="Google Shape;118;p1"/>
            <p:cNvSpPr/>
            <p:nvPr/>
          </p:nvSpPr>
          <p:spPr>
            <a:xfrm>
              <a:off x="11201788" y="-299654"/>
              <a:ext cx="497689" cy="345298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19" name="Google Shape;119;p1"/>
            <p:cNvSpPr/>
            <p:nvPr/>
          </p:nvSpPr>
          <p:spPr>
            <a:xfrm>
              <a:off x="11694311" y="-927537"/>
              <a:ext cx="497689" cy="345298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0" name="Google Shape;120;p1"/>
            <p:cNvSpPr/>
            <p:nvPr/>
          </p:nvSpPr>
          <p:spPr>
            <a:xfrm>
              <a:off x="11201788" y="3351620"/>
              <a:ext cx="497689" cy="72713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1" name="Google Shape;121;p1"/>
            <p:cNvSpPr/>
            <p:nvPr/>
          </p:nvSpPr>
          <p:spPr>
            <a:xfrm>
              <a:off x="10228410" y="3246454"/>
              <a:ext cx="497689" cy="1029553"/>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2" name="Google Shape;122;p1"/>
            <p:cNvSpPr/>
            <p:nvPr/>
          </p:nvSpPr>
          <p:spPr>
            <a:xfrm>
              <a:off x="10228410" y="4492804"/>
              <a:ext cx="497689" cy="72713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3" name="Google Shape;123;p1"/>
            <p:cNvSpPr/>
            <p:nvPr/>
          </p:nvSpPr>
          <p:spPr>
            <a:xfrm>
              <a:off x="9752721" y="-539977"/>
              <a:ext cx="497689" cy="345298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4" name="Google Shape;124;p1"/>
            <p:cNvSpPr/>
            <p:nvPr/>
          </p:nvSpPr>
          <p:spPr>
            <a:xfrm>
              <a:off x="9264098" y="-1076221"/>
              <a:ext cx="497689" cy="345298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5" name="Google Shape;125;p1"/>
            <p:cNvSpPr/>
            <p:nvPr/>
          </p:nvSpPr>
          <p:spPr>
            <a:xfrm>
              <a:off x="8780483" y="-2190261"/>
              <a:ext cx="497689" cy="345298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6" name="Google Shape;126;p1"/>
            <p:cNvSpPr/>
            <p:nvPr/>
          </p:nvSpPr>
          <p:spPr>
            <a:xfrm>
              <a:off x="8293668" y="1063168"/>
              <a:ext cx="497689" cy="1029553"/>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7" name="Google Shape;127;p1"/>
            <p:cNvSpPr/>
            <p:nvPr/>
          </p:nvSpPr>
          <p:spPr>
            <a:xfrm>
              <a:off x="8293668" y="2293766"/>
              <a:ext cx="497689" cy="653898"/>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8" name="Google Shape;128;p1"/>
            <p:cNvSpPr/>
            <p:nvPr/>
          </p:nvSpPr>
          <p:spPr>
            <a:xfrm>
              <a:off x="8307863" y="3166175"/>
              <a:ext cx="497689" cy="492756"/>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9" name="Google Shape;129;p1"/>
            <p:cNvSpPr/>
            <p:nvPr/>
          </p:nvSpPr>
          <p:spPr>
            <a:xfrm>
              <a:off x="8316510" y="-344682"/>
              <a:ext cx="497689" cy="1029553"/>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30" name="Google Shape;130;p1"/>
            <p:cNvSpPr/>
            <p:nvPr/>
          </p:nvSpPr>
          <p:spPr>
            <a:xfrm>
              <a:off x="9239248" y="2802607"/>
              <a:ext cx="497689" cy="72713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31" name="Google Shape;131;p1"/>
            <p:cNvSpPr/>
            <p:nvPr/>
          </p:nvSpPr>
          <p:spPr>
            <a:xfrm>
              <a:off x="9239248" y="3889228"/>
              <a:ext cx="497689" cy="727135"/>
            </a:xfrm>
            <a:prstGeom prst="roundRect">
              <a:avLst>
                <a:gd fmla="val 50000" name="adj"/>
              </a:avLst>
            </a:prstGeom>
            <a:blipFill rotWithShape="1">
              <a:blip r:embed="rId3">
                <a:alphaModFix/>
              </a:blip>
              <a:stretch>
                <a:fillRect b="-18999" l="-113998" r="-132996" t="-109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0"/>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3" name="Google Shape;523;p10"/>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4" name="Google Shape;524;p10"/>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525" name="Google Shape;525;p10"/>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526" name="Google Shape;526;p10"/>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7" name="Google Shape;527;p10"/>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8" name="Google Shape;528;p10"/>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9" name="Google Shape;529;p10"/>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0" name="Google Shape;530;p10"/>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1" name="Google Shape;531;p10"/>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2" name="Google Shape;532;p10"/>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3" name="Google Shape;533;p10"/>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Fungsi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534" name="Google Shape;534;p10"/>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5" name="Google Shape;535;p10"/>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3 dari 9 </a:t>
            </a:r>
            <a:endParaRPr b="0" i="0" sz="1050" u="none" cap="none" strike="noStrike">
              <a:solidFill>
                <a:schemeClr val="dk1"/>
              </a:solidFill>
              <a:latin typeface="Times New Roman"/>
              <a:ea typeface="Times New Roman"/>
              <a:cs typeface="Times New Roman"/>
              <a:sym typeface="Times New Roman"/>
            </a:endParaRPr>
          </a:p>
        </p:txBody>
      </p:sp>
      <p:grpSp>
        <p:nvGrpSpPr>
          <p:cNvPr id="536" name="Google Shape;536;p10"/>
          <p:cNvGrpSpPr/>
          <p:nvPr/>
        </p:nvGrpSpPr>
        <p:grpSpPr>
          <a:xfrm>
            <a:off x="-1205550" y="23342"/>
            <a:ext cx="4200543" cy="1083314"/>
            <a:chOff x="-1205550" y="23342"/>
            <a:chExt cx="4200543" cy="1083314"/>
          </a:xfrm>
        </p:grpSpPr>
        <p:grpSp>
          <p:nvGrpSpPr>
            <p:cNvPr id="537" name="Google Shape;537;p10"/>
            <p:cNvGrpSpPr/>
            <p:nvPr/>
          </p:nvGrpSpPr>
          <p:grpSpPr>
            <a:xfrm>
              <a:off x="40224" y="587408"/>
              <a:ext cx="1094128" cy="519248"/>
              <a:chOff x="1174580" y="23342"/>
              <a:chExt cx="1094128" cy="519248"/>
            </a:xfrm>
          </p:grpSpPr>
          <p:sp>
            <p:nvSpPr>
              <p:cNvPr id="538" name="Google Shape;538;p10"/>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9" name="Google Shape;539;p10"/>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40" name="Google Shape;540;p10"/>
            <p:cNvGrpSpPr/>
            <p:nvPr/>
          </p:nvGrpSpPr>
          <p:grpSpPr>
            <a:xfrm>
              <a:off x="-1205550" y="23342"/>
              <a:ext cx="2339902" cy="519248"/>
              <a:chOff x="-1205550" y="23342"/>
              <a:chExt cx="2339902" cy="519248"/>
            </a:xfrm>
          </p:grpSpPr>
          <p:sp>
            <p:nvSpPr>
              <p:cNvPr id="541" name="Google Shape;541;p10"/>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2" name="Google Shape;542;p10"/>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43" name="Google Shape;543;p10"/>
            <p:cNvGrpSpPr/>
            <p:nvPr/>
          </p:nvGrpSpPr>
          <p:grpSpPr>
            <a:xfrm>
              <a:off x="1174580" y="23342"/>
              <a:ext cx="1094128" cy="519248"/>
              <a:chOff x="1174580" y="23342"/>
              <a:chExt cx="1094128" cy="519248"/>
            </a:xfrm>
          </p:grpSpPr>
          <p:sp>
            <p:nvSpPr>
              <p:cNvPr id="544" name="Google Shape;544;p10"/>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5" name="Google Shape;545;p10"/>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46" name="Google Shape;546;p10"/>
            <p:cNvGrpSpPr/>
            <p:nvPr/>
          </p:nvGrpSpPr>
          <p:grpSpPr>
            <a:xfrm>
              <a:off x="1187656" y="600021"/>
              <a:ext cx="1807337" cy="504681"/>
              <a:chOff x="1187656" y="600021"/>
              <a:chExt cx="1807337" cy="504681"/>
            </a:xfrm>
          </p:grpSpPr>
          <p:sp>
            <p:nvSpPr>
              <p:cNvPr id="547" name="Google Shape;547;p10"/>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8" name="Google Shape;548;p10"/>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549" name="Google Shape;549;p10"/>
          <p:cNvSpPr txBox="1"/>
          <p:nvPr/>
        </p:nvSpPr>
        <p:spPr>
          <a:xfrm>
            <a:off x="3117825" y="2515186"/>
            <a:ext cx="8851264" cy="315530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Anggaran memberikan rencana detail atas pendapatan dan pengeluaran pemerintah agar pembelanjaan yang dilakukan dapat dipertanggung jawabkan kepada publik. Pengendalian anggaran publik dapat dilakukan melalui empat (4) cara yaitu:</a:t>
            </a:r>
            <a:endParaRPr/>
          </a:p>
          <a:p>
            <a:pPr indent="-285750" lvl="0" marL="285750" marR="0" rtl="0" algn="just">
              <a:lnSpc>
                <a:spcPct val="100000"/>
              </a:lnSpc>
              <a:spcBef>
                <a:spcPts val="1000"/>
              </a:spcBef>
              <a:spcAft>
                <a:spcPts val="0"/>
              </a:spcAft>
              <a:buClr>
                <a:srgbClr val="213B7D"/>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Membandigkan kinerja aktual dengan kinerja yang dianggarkan;</a:t>
            </a:r>
            <a:endParaRPr/>
          </a:p>
          <a:p>
            <a:pPr indent="-285750" lvl="0" marL="285750" marR="0" rtl="0" algn="just">
              <a:lnSpc>
                <a:spcPct val="100000"/>
              </a:lnSpc>
              <a:spcBef>
                <a:spcPts val="1000"/>
              </a:spcBef>
              <a:spcAft>
                <a:spcPts val="0"/>
              </a:spcAft>
              <a:buClr>
                <a:srgbClr val="213B7D"/>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Menghitung selisih anggaran (</a:t>
            </a:r>
            <a:r>
              <a:rPr b="0" i="1" lang="en-US" sz="1800" u="none" cap="none" strike="noStrike">
                <a:solidFill>
                  <a:schemeClr val="dk1"/>
                </a:solidFill>
                <a:latin typeface="Times New Roman"/>
                <a:ea typeface="Times New Roman"/>
                <a:cs typeface="Times New Roman"/>
                <a:sym typeface="Times New Roman"/>
              </a:rPr>
              <a:t>favourable </a:t>
            </a:r>
            <a:r>
              <a:rPr b="0" i="0" lang="en-US" sz="1800" u="none" cap="none" strike="noStrike">
                <a:solidFill>
                  <a:schemeClr val="dk1"/>
                </a:solidFill>
                <a:latin typeface="Times New Roman"/>
                <a:ea typeface="Times New Roman"/>
                <a:cs typeface="Times New Roman"/>
                <a:sym typeface="Times New Roman"/>
              </a:rPr>
              <a:t>dan </a:t>
            </a:r>
            <a:r>
              <a:rPr b="0" i="1" lang="en-US" sz="1800" u="none" cap="none" strike="noStrike">
                <a:solidFill>
                  <a:schemeClr val="dk1"/>
                </a:solidFill>
                <a:latin typeface="Times New Roman"/>
                <a:ea typeface="Times New Roman"/>
                <a:cs typeface="Times New Roman"/>
                <a:sym typeface="Times New Roman"/>
              </a:rPr>
              <a:t>unfavourable variances</a:t>
            </a:r>
            <a:r>
              <a:rPr b="0" i="0" lang="en-US" sz="1800" u="none" cap="none" strike="noStrike">
                <a:solidFill>
                  <a:schemeClr val="dk1"/>
                </a:solidFill>
                <a:latin typeface="Times New Roman"/>
                <a:ea typeface="Times New Roman"/>
                <a:cs typeface="Times New Roman"/>
                <a:sym typeface="Times New Roman"/>
              </a:rPr>
              <a:t>);</a:t>
            </a:r>
            <a:endParaRPr/>
          </a:p>
          <a:p>
            <a:pPr indent="-285750" lvl="0" marL="285750" marR="0" rtl="0" algn="just">
              <a:lnSpc>
                <a:spcPct val="100000"/>
              </a:lnSpc>
              <a:spcBef>
                <a:spcPts val="1000"/>
              </a:spcBef>
              <a:spcAft>
                <a:spcPts val="0"/>
              </a:spcAft>
              <a:buClr>
                <a:srgbClr val="213B7D"/>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Menentukan penyebab yang dapat dikendalikan (</a:t>
            </a:r>
            <a:r>
              <a:rPr b="0" i="1" lang="en-US" sz="1800" u="none" cap="none" strike="noStrike">
                <a:solidFill>
                  <a:schemeClr val="dk1"/>
                </a:solidFill>
                <a:latin typeface="Times New Roman"/>
                <a:ea typeface="Times New Roman"/>
                <a:cs typeface="Times New Roman"/>
                <a:sym typeface="Times New Roman"/>
              </a:rPr>
              <a:t>controllable</a:t>
            </a:r>
            <a:r>
              <a:rPr b="0" i="0" lang="en-US" sz="1800" u="none" cap="none" strike="noStrike">
                <a:solidFill>
                  <a:schemeClr val="dk1"/>
                </a:solidFill>
                <a:latin typeface="Times New Roman"/>
                <a:ea typeface="Times New Roman"/>
                <a:cs typeface="Times New Roman"/>
                <a:sym typeface="Times New Roman"/>
              </a:rPr>
              <a:t>) dan tidak dapat dikendalikan (</a:t>
            </a:r>
            <a:r>
              <a:rPr b="0" i="1" lang="en-US" sz="1800" u="none" cap="none" strike="noStrike">
                <a:solidFill>
                  <a:schemeClr val="dk1"/>
                </a:solidFill>
                <a:latin typeface="Times New Roman"/>
                <a:ea typeface="Times New Roman"/>
                <a:cs typeface="Times New Roman"/>
                <a:sym typeface="Times New Roman"/>
              </a:rPr>
              <a:t>uncontrollable</a:t>
            </a:r>
            <a:r>
              <a:rPr b="0" i="0" lang="en-US" sz="1800" u="none" cap="none" strike="noStrike">
                <a:solidFill>
                  <a:schemeClr val="dk1"/>
                </a:solidFill>
                <a:latin typeface="Times New Roman"/>
                <a:ea typeface="Times New Roman"/>
                <a:cs typeface="Times New Roman"/>
                <a:sym typeface="Times New Roman"/>
              </a:rPr>
              <a:t>) atas suatu varians; dan</a:t>
            </a:r>
            <a:endParaRPr/>
          </a:p>
          <a:p>
            <a:pPr indent="-285750" lvl="0" marL="285750" marR="0" rtl="0" algn="just">
              <a:lnSpc>
                <a:spcPct val="100000"/>
              </a:lnSpc>
              <a:spcBef>
                <a:spcPts val="1000"/>
              </a:spcBef>
              <a:spcAft>
                <a:spcPts val="0"/>
              </a:spcAft>
              <a:buClr>
                <a:srgbClr val="213B7D"/>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Merevisi standar biaya atau target anggaran untuk tahap berikutnya.</a:t>
            </a:r>
            <a:endParaRPr/>
          </a:p>
        </p:txBody>
      </p:sp>
      <p:grpSp>
        <p:nvGrpSpPr>
          <p:cNvPr id="550" name="Google Shape;550;p10"/>
          <p:cNvGrpSpPr/>
          <p:nvPr/>
        </p:nvGrpSpPr>
        <p:grpSpPr>
          <a:xfrm>
            <a:off x="11362005" y="210285"/>
            <a:ext cx="725481" cy="612113"/>
            <a:chOff x="11279292" y="4306283"/>
            <a:chExt cx="725481" cy="612113"/>
          </a:xfrm>
        </p:grpSpPr>
        <p:sp>
          <p:nvSpPr>
            <p:cNvPr id="551" name="Google Shape;551;p10"/>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2" name="Google Shape;552;p10"/>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53" name="Google Shape;553;p10"/>
          <p:cNvGrpSpPr/>
          <p:nvPr/>
        </p:nvGrpSpPr>
        <p:grpSpPr>
          <a:xfrm>
            <a:off x="11363472" y="938287"/>
            <a:ext cx="724014" cy="716041"/>
            <a:chOff x="11208278" y="299533"/>
            <a:chExt cx="724014" cy="716041"/>
          </a:xfrm>
        </p:grpSpPr>
        <p:sp>
          <p:nvSpPr>
            <p:cNvPr id="554" name="Google Shape;554;p10"/>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5" name="Google Shape;555;p10"/>
            <p:cNvSpPr/>
            <p:nvPr/>
          </p:nvSpPr>
          <p:spPr>
            <a:xfrm>
              <a:off x="11208278" y="361676"/>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56" name="Google Shape;556;p10"/>
          <p:cNvGrpSpPr/>
          <p:nvPr/>
        </p:nvGrpSpPr>
        <p:grpSpPr>
          <a:xfrm>
            <a:off x="125790" y="5487761"/>
            <a:ext cx="724014" cy="716041"/>
            <a:chOff x="11208278" y="1927265"/>
            <a:chExt cx="724014" cy="716041"/>
          </a:xfrm>
        </p:grpSpPr>
        <p:sp>
          <p:nvSpPr>
            <p:cNvPr id="557" name="Google Shape;557;p10"/>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8" name="Google Shape;558;p10"/>
            <p:cNvSpPr/>
            <p:nvPr/>
          </p:nvSpPr>
          <p:spPr>
            <a:xfrm>
              <a:off x="11208278" y="1989408"/>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59" name="Google Shape;559;p10"/>
          <p:cNvGrpSpPr/>
          <p:nvPr/>
        </p:nvGrpSpPr>
        <p:grpSpPr>
          <a:xfrm>
            <a:off x="125790" y="4758126"/>
            <a:ext cx="725481" cy="612113"/>
            <a:chOff x="11279292" y="4306283"/>
            <a:chExt cx="725481" cy="612113"/>
          </a:xfrm>
        </p:grpSpPr>
        <p:sp>
          <p:nvSpPr>
            <p:cNvPr id="560" name="Google Shape;560;p10"/>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1" name="Google Shape;561;p10"/>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62" name="Google Shape;562;p10"/>
          <p:cNvSpPr txBox="1"/>
          <p:nvPr/>
        </p:nvSpPr>
        <p:spPr>
          <a:xfrm>
            <a:off x="3038380" y="178126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2. Anggaran Sebagai Alat Pengendalian (</a:t>
            </a:r>
            <a:r>
              <a:rPr b="1" i="1" lang="en-US" sz="2800" u="none" cap="none" strike="noStrike">
                <a:solidFill>
                  <a:srgbClr val="213B7D"/>
                </a:solidFill>
                <a:latin typeface="Times New Roman"/>
                <a:ea typeface="Times New Roman"/>
                <a:cs typeface="Times New Roman"/>
                <a:sym typeface="Times New Roman"/>
              </a:rPr>
              <a:t>Control Tool)</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1"/>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8" name="Google Shape;568;p11"/>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9" name="Google Shape;569;p11"/>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570" name="Google Shape;570;p11"/>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571" name="Google Shape;571;p11"/>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2" name="Google Shape;572;p11"/>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3" name="Google Shape;573;p11"/>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4" name="Google Shape;574;p11"/>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5" name="Google Shape;575;p11"/>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6" name="Google Shape;576;p11"/>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7" name="Google Shape;577;p11"/>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8" name="Google Shape;578;p11"/>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Fungsi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579" name="Google Shape;579;p11"/>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0" name="Google Shape;580;p11"/>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4 dari 9 </a:t>
            </a:r>
            <a:endParaRPr b="0" i="0" sz="1050" u="none" cap="none" strike="noStrike">
              <a:solidFill>
                <a:schemeClr val="dk1"/>
              </a:solidFill>
              <a:latin typeface="Times New Roman"/>
              <a:ea typeface="Times New Roman"/>
              <a:cs typeface="Times New Roman"/>
              <a:sym typeface="Times New Roman"/>
            </a:endParaRPr>
          </a:p>
        </p:txBody>
      </p:sp>
      <p:grpSp>
        <p:nvGrpSpPr>
          <p:cNvPr id="581" name="Google Shape;581;p11"/>
          <p:cNvGrpSpPr/>
          <p:nvPr/>
        </p:nvGrpSpPr>
        <p:grpSpPr>
          <a:xfrm>
            <a:off x="-1205550" y="23342"/>
            <a:ext cx="4200543" cy="1083314"/>
            <a:chOff x="-1205550" y="23342"/>
            <a:chExt cx="4200543" cy="1083314"/>
          </a:xfrm>
        </p:grpSpPr>
        <p:grpSp>
          <p:nvGrpSpPr>
            <p:cNvPr id="582" name="Google Shape;582;p11"/>
            <p:cNvGrpSpPr/>
            <p:nvPr/>
          </p:nvGrpSpPr>
          <p:grpSpPr>
            <a:xfrm>
              <a:off x="40224" y="587408"/>
              <a:ext cx="1094128" cy="519248"/>
              <a:chOff x="1174580" y="23342"/>
              <a:chExt cx="1094128" cy="519248"/>
            </a:xfrm>
          </p:grpSpPr>
          <p:sp>
            <p:nvSpPr>
              <p:cNvPr id="583" name="Google Shape;583;p11"/>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4" name="Google Shape;584;p11"/>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85" name="Google Shape;585;p11"/>
            <p:cNvGrpSpPr/>
            <p:nvPr/>
          </p:nvGrpSpPr>
          <p:grpSpPr>
            <a:xfrm>
              <a:off x="-1205550" y="23342"/>
              <a:ext cx="2339902" cy="519248"/>
              <a:chOff x="-1205550" y="23342"/>
              <a:chExt cx="2339902" cy="519248"/>
            </a:xfrm>
          </p:grpSpPr>
          <p:sp>
            <p:nvSpPr>
              <p:cNvPr id="586" name="Google Shape;586;p11"/>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7" name="Google Shape;587;p11"/>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88" name="Google Shape;588;p11"/>
            <p:cNvGrpSpPr/>
            <p:nvPr/>
          </p:nvGrpSpPr>
          <p:grpSpPr>
            <a:xfrm>
              <a:off x="1174580" y="23342"/>
              <a:ext cx="1094128" cy="519248"/>
              <a:chOff x="1174580" y="23342"/>
              <a:chExt cx="1094128" cy="519248"/>
            </a:xfrm>
          </p:grpSpPr>
          <p:sp>
            <p:nvSpPr>
              <p:cNvPr id="589" name="Google Shape;589;p11"/>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0" name="Google Shape;590;p11"/>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91" name="Google Shape;591;p11"/>
            <p:cNvGrpSpPr/>
            <p:nvPr/>
          </p:nvGrpSpPr>
          <p:grpSpPr>
            <a:xfrm>
              <a:off x="1187656" y="600021"/>
              <a:ext cx="1807337" cy="504681"/>
              <a:chOff x="1187656" y="600021"/>
              <a:chExt cx="1807337" cy="504681"/>
            </a:xfrm>
          </p:grpSpPr>
          <p:sp>
            <p:nvSpPr>
              <p:cNvPr id="592" name="Google Shape;592;p11"/>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3" name="Google Shape;593;p11"/>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594" name="Google Shape;594;p11"/>
          <p:cNvSpPr txBox="1"/>
          <p:nvPr/>
        </p:nvSpPr>
        <p:spPr>
          <a:xfrm>
            <a:off x="3117825" y="2515186"/>
            <a:ext cx="8851264" cy="315530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Anggaran sebagai alat fiskal pemeritah digunakan untuk menstabilkan ekonomi dan mendorong  pertumbuhan ekonomi. Melalui anggaran publik tersebut dapat diketahui arah kebijakan  fiskal pemerintah, sehingga dapat dilakukan prediksi-prediksi dan estimasi ekonomi.</a:t>
            </a:r>
            <a:endParaRPr/>
          </a:p>
        </p:txBody>
      </p:sp>
      <p:grpSp>
        <p:nvGrpSpPr>
          <p:cNvPr id="595" name="Google Shape;595;p11"/>
          <p:cNvGrpSpPr/>
          <p:nvPr/>
        </p:nvGrpSpPr>
        <p:grpSpPr>
          <a:xfrm>
            <a:off x="11362005" y="210285"/>
            <a:ext cx="725481" cy="612113"/>
            <a:chOff x="11279292" y="4306283"/>
            <a:chExt cx="725481" cy="612113"/>
          </a:xfrm>
        </p:grpSpPr>
        <p:sp>
          <p:nvSpPr>
            <p:cNvPr id="596" name="Google Shape;596;p11"/>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7" name="Google Shape;597;p11"/>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98" name="Google Shape;598;p11"/>
          <p:cNvGrpSpPr/>
          <p:nvPr/>
        </p:nvGrpSpPr>
        <p:grpSpPr>
          <a:xfrm>
            <a:off x="11363472" y="938287"/>
            <a:ext cx="724014" cy="716041"/>
            <a:chOff x="11208278" y="299533"/>
            <a:chExt cx="724014" cy="716041"/>
          </a:xfrm>
        </p:grpSpPr>
        <p:sp>
          <p:nvSpPr>
            <p:cNvPr id="599" name="Google Shape;599;p11"/>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0" name="Google Shape;600;p11"/>
            <p:cNvSpPr/>
            <p:nvPr/>
          </p:nvSpPr>
          <p:spPr>
            <a:xfrm>
              <a:off x="11208278" y="361676"/>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01" name="Google Shape;601;p11"/>
          <p:cNvGrpSpPr/>
          <p:nvPr/>
        </p:nvGrpSpPr>
        <p:grpSpPr>
          <a:xfrm>
            <a:off x="112140" y="5487761"/>
            <a:ext cx="724014" cy="716041"/>
            <a:chOff x="11208278" y="1927265"/>
            <a:chExt cx="724014" cy="716041"/>
          </a:xfrm>
        </p:grpSpPr>
        <p:sp>
          <p:nvSpPr>
            <p:cNvPr id="602" name="Google Shape;602;p11"/>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3" name="Google Shape;603;p11"/>
            <p:cNvSpPr/>
            <p:nvPr/>
          </p:nvSpPr>
          <p:spPr>
            <a:xfrm>
              <a:off x="11208278" y="1989408"/>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04" name="Google Shape;604;p11"/>
          <p:cNvGrpSpPr/>
          <p:nvPr/>
        </p:nvGrpSpPr>
        <p:grpSpPr>
          <a:xfrm>
            <a:off x="112140" y="4758126"/>
            <a:ext cx="725481" cy="612113"/>
            <a:chOff x="11279292" y="4306283"/>
            <a:chExt cx="725481" cy="612113"/>
          </a:xfrm>
        </p:grpSpPr>
        <p:sp>
          <p:nvSpPr>
            <p:cNvPr id="605" name="Google Shape;605;p11"/>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6" name="Google Shape;606;p11"/>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07" name="Google Shape;607;p11"/>
          <p:cNvSpPr txBox="1"/>
          <p:nvPr/>
        </p:nvSpPr>
        <p:spPr>
          <a:xfrm>
            <a:off x="3038380" y="178126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3. Anggaran Sebagai Alat Kebijakan Fiskal (</a:t>
            </a:r>
            <a:r>
              <a:rPr b="1" i="1" lang="en-US" sz="2800" u="none" cap="none" strike="noStrike">
                <a:solidFill>
                  <a:srgbClr val="213B7D"/>
                </a:solidFill>
                <a:latin typeface="Times New Roman"/>
                <a:ea typeface="Times New Roman"/>
                <a:cs typeface="Times New Roman"/>
                <a:sym typeface="Times New Roman"/>
              </a:rPr>
              <a:t>Fiskal Tool)</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12"/>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3" name="Google Shape;613;p12"/>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4" name="Google Shape;614;p12"/>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615" name="Google Shape;615;p12"/>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616" name="Google Shape;616;p12"/>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7" name="Google Shape;617;p12"/>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8" name="Google Shape;618;p12"/>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9" name="Google Shape;619;p12"/>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0" name="Google Shape;620;p12"/>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1" name="Google Shape;621;p12"/>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2" name="Google Shape;622;p12"/>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3" name="Google Shape;623;p12"/>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Fungsi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624" name="Google Shape;624;p12"/>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5" name="Google Shape;625;p12"/>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5 dari 9 </a:t>
            </a:r>
            <a:endParaRPr b="0" i="0" sz="1050" u="none" cap="none" strike="noStrike">
              <a:solidFill>
                <a:schemeClr val="dk1"/>
              </a:solidFill>
              <a:latin typeface="Times New Roman"/>
              <a:ea typeface="Times New Roman"/>
              <a:cs typeface="Times New Roman"/>
              <a:sym typeface="Times New Roman"/>
            </a:endParaRPr>
          </a:p>
        </p:txBody>
      </p:sp>
      <p:grpSp>
        <p:nvGrpSpPr>
          <p:cNvPr id="626" name="Google Shape;626;p12"/>
          <p:cNvGrpSpPr/>
          <p:nvPr/>
        </p:nvGrpSpPr>
        <p:grpSpPr>
          <a:xfrm>
            <a:off x="-1205550" y="23342"/>
            <a:ext cx="4200543" cy="1083314"/>
            <a:chOff x="-1205550" y="23342"/>
            <a:chExt cx="4200543" cy="1083314"/>
          </a:xfrm>
        </p:grpSpPr>
        <p:grpSp>
          <p:nvGrpSpPr>
            <p:cNvPr id="627" name="Google Shape;627;p12"/>
            <p:cNvGrpSpPr/>
            <p:nvPr/>
          </p:nvGrpSpPr>
          <p:grpSpPr>
            <a:xfrm>
              <a:off x="40224" y="587408"/>
              <a:ext cx="1094128" cy="519248"/>
              <a:chOff x="1174580" y="23342"/>
              <a:chExt cx="1094128" cy="519248"/>
            </a:xfrm>
          </p:grpSpPr>
          <p:sp>
            <p:nvSpPr>
              <p:cNvPr id="628" name="Google Shape;628;p12"/>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9" name="Google Shape;629;p12"/>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30" name="Google Shape;630;p12"/>
            <p:cNvGrpSpPr/>
            <p:nvPr/>
          </p:nvGrpSpPr>
          <p:grpSpPr>
            <a:xfrm>
              <a:off x="-1205550" y="23342"/>
              <a:ext cx="2339902" cy="519248"/>
              <a:chOff x="-1205550" y="23342"/>
              <a:chExt cx="2339902" cy="519248"/>
            </a:xfrm>
          </p:grpSpPr>
          <p:sp>
            <p:nvSpPr>
              <p:cNvPr id="631" name="Google Shape;631;p12"/>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2" name="Google Shape;632;p12"/>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33" name="Google Shape;633;p12"/>
            <p:cNvGrpSpPr/>
            <p:nvPr/>
          </p:nvGrpSpPr>
          <p:grpSpPr>
            <a:xfrm>
              <a:off x="1174580" y="23342"/>
              <a:ext cx="1094128" cy="519248"/>
              <a:chOff x="1174580" y="23342"/>
              <a:chExt cx="1094128" cy="519248"/>
            </a:xfrm>
          </p:grpSpPr>
          <p:sp>
            <p:nvSpPr>
              <p:cNvPr id="634" name="Google Shape;634;p12"/>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5" name="Google Shape;635;p12"/>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36" name="Google Shape;636;p12"/>
            <p:cNvGrpSpPr/>
            <p:nvPr/>
          </p:nvGrpSpPr>
          <p:grpSpPr>
            <a:xfrm>
              <a:off x="1187656" y="600021"/>
              <a:ext cx="1807337" cy="504681"/>
              <a:chOff x="1187656" y="600021"/>
              <a:chExt cx="1807337" cy="504681"/>
            </a:xfrm>
          </p:grpSpPr>
          <p:sp>
            <p:nvSpPr>
              <p:cNvPr id="637" name="Google Shape;637;p12"/>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8" name="Google Shape;638;p12"/>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639" name="Google Shape;639;p12"/>
          <p:cNvSpPr txBox="1"/>
          <p:nvPr/>
        </p:nvSpPr>
        <p:spPr>
          <a:xfrm>
            <a:off x="3117825" y="2515186"/>
            <a:ext cx="8851264" cy="315530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Pada sektor publik, anggaran merupakan dokumen politik sebagai bentuk  komitmen eksekutif dan kesepakatan legislatif atas penggunaan dana politik  untuk kepentingan tertentu.</a:t>
            </a:r>
            <a:endParaRPr/>
          </a:p>
        </p:txBody>
      </p:sp>
      <p:grpSp>
        <p:nvGrpSpPr>
          <p:cNvPr id="640" name="Google Shape;640;p12"/>
          <p:cNvGrpSpPr/>
          <p:nvPr/>
        </p:nvGrpSpPr>
        <p:grpSpPr>
          <a:xfrm>
            <a:off x="11362005" y="210285"/>
            <a:ext cx="725481" cy="612113"/>
            <a:chOff x="11279292" y="4306283"/>
            <a:chExt cx="725481" cy="612113"/>
          </a:xfrm>
        </p:grpSpPr>
        <p:sp>
          <p:nvSpPr>
            <p:cNvPr id="641" name="Google Shape;641;p12"/>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2" name="Google Shape;642;p12"/>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43" name="Google Shape;643;p12"/>
          <p:cNvGrpSpPr/>
          <p:nvPr/>
        </p:nvGrpSpPr>
        <p:grpSpPr>
          <a:xfrm>
            <a:off x="11363472" y="938287"/>
            <a:ext cx="724014" cy="716041"/>
            <a:chOff x="11208278" y="299533"/>
            <a:chExt cx="724014" cy="716041"/>
          </a:xfrm>
        </p:grpSpPr>
        <p:sp>
          <p:nvSpPr>
            <p:cNvPr id="644" name="Google Shape;644;p12"/>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5" name="Google Shape;645;p12"/>
            <p:cNvSpPr/>
            <p:nvPr/>
          </p:nvSpPr>
          <p:spPr>
            <a:xfrm>
              <a:off x="11208278" y="361676"/>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46" name="Google Shape;646;p12"/>
          <p:cNvGrpSpPr/>
          <p:nvPr/>
        </p:nvGrpSpPr>
        <p:grpSpPr>
          <a:xfrm>
            <a:off x="125791" y="5487761"/>
            <a:ext cx="724014" cy="716041"/>
            <a:chOff x="11208278" y="1927265"/>
            <a:chExt cx="724014" cy="716041"/>
          </a:xfrm>
        </p:grpSpPr>
        <p:sp>
          <p:nvSpPr>
            <p:cNvPr id="647" name="Google Shape;647;p12"/>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8" name="Google Shape;648;p12"/>
            <p:cNvSpPr/>
            <p:nvPr/>
          </p:nvSpPr>
          <p:spPr>
            <a:xfrm>
              <a:off x="11208278" y="1989408"/>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49" name="Google Shape;649;p12"/>
          <p:cNvGrpSpPr/>
          <p:nvPr/>
        </p:nvGrpSpPr>
        <p:grpSpPr>
          <a:xfrm>
            <a:off x="125791" y="4758126"/>
            <a:ext cx="725481" cy="612113"/>
            <a:chOff x="11279292" y="4306283"/>
            <a:chExt cx="725481" cy="612113"/>
          </a:xfrm>
        </p:grpSpPr>
        <p:sp>
          <p:nvSpPr>
            <p:cNvPr id="650" name="Google Shape;650;p12"/>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1" name="Google Shape;651;p12"/>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52" name="Google Shape;652;p12"/>
          <p:cNvSpPr txBox="1"/>
          <p:nvPr/>
        </p:nvSpPr>
        <p:spPr>
          <a:xfrm>
            <a:off x="3038380" y="178126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4. Anggaran Sebagai Alat Politik (</a:t>
            </a:r>
            <a:r>
              <a:rPr b="1" i="1" lang="en-US" sz="2800" u="none" cap="none" strike="noStrike">
                <a:solidFill>
                  <a:srgbClr val="213B7D"/>
                </a:solidFill>
                <a:latin typeface="Times New Roman"/>
                <a:ea typeface="Times New Roman"/>
                <a:cs typeface="Times New Roman"/>
                <a:sym typeface="Times New Roman"/>
              </a:rPr>
              <a:t>Political Tool)</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3"/>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8" name="Google Shape;658;p13"/>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9" name="Google Shape;659;p13"/>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660" name="Google Shape;660;p13"/>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661" name="Google Shape;661;p13"/>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2" name="Google Shape;662;p13"/>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3" name="Google Shape;663;p13"/>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4" name="Google Shape;664;p13"/>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5" name="Google Shape;665;p13"/>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6" name="Google Shape;666;p13"/>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7" name="Google Shape;667;p13"/>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8" name="Google Shape;668;p13"/>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Fungsi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669" name="Google Shape;669;p13"/>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0" name="Google Shape;670;p13"/>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6 dari 9 </a:t>
            </a:r>
            <a:endParaRPr b="0" i="0" sz="1050" u="none" cap="none" strike="noStrike">
              <a:solidFill>
                <a:schemeClr val="dk1"/>
              </a:solidFill>
              <a:latin typeface="Times New Roman"/>
              <a:ea typeface="Times New Roman"/>
              <a:cs typeface="Times New Roman"/>
              <a:sym typeface="Times New Roman"/>
            </a:endParaRPr>
          </a:p>
        </p:txBody>
      </p:sp>
      <p:grpSp>
        <p:nvGrpSpPr>
          <p:cNvPr id="671" name="Google Shape;671;p13"/>
          <p:cNvGrpSpPr/>
          <p:nvPr/>
        </p:nvGrpSpPr>
        <p:grpSpPr>
          <a:xfrm>
            <a:off x="-1205550" y="23342"/>
            <a:ext cx="4200543" cy="1083314"/>
            <a:chOff x="-1205550" y="23342"/>
            <a:chExt cx="4200543" cy="1083314"/>
          </a:xfrm>
        </p:grpSpPr>
        <p:grpSp>
          <p:nvGrpSpPr>
            <p:cNvPr id="672" name="Google Shape;672;p13"/>
            <p:cNvGrpSpPr/>
            <p:nvPr/>
          </p:nvGrpSpPr>
          <p:grpSpPr>
            <a:xfrm>
              <a:off x="40224" y="587408"/>
              <a:ext cx="1094128" cy="519248"/>
              <a:chOff x="1174580" y="23342"/>
              <a:chExt cx="1094128" cy="519248"/>
            </a:xfrm>
          </p:grpSpPr>
          <p:sp>
            <p:nvSpPr>
              <p:cNvPr id="673" name="Google Shape;673;p13"/>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4" name="Google Shape;674;p13"/>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75" name="Google Shape;675;p13"/>
            <p:cNvGrpSpPr/>
            <p:nvPr/>
          </p:nvGrpSpPr>
          <p:grpSpPr>
            <a:xfrm>
              <a:off x="-1205550" y="23342"/>
              <a:ext cx="2339902" cy="519248"/>
              <a:chOff x="-1205550" y="23342"/>
              <a:chExt cx="2339902" cy="519248"/>
            </a:xfrm>
          </p:grpSpPr>
          <p:sp>
            <p:nvSpPr>
              <p:cNvPr id="676" name="Google Shape;676;p13"/>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7" name="Google Shape;677;p13"/>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78" name="Google Shape;678;p13"/>
            <p:cNvGrpSpPr/>
            <p:nvPr/>
          </p:nvGrpSpPr>
          <p:grpSpPr>
            <a:xfrm>
              <a:off x="1174580" y="23342"/>
              <a:ext cx="1094128" cy="519248"/>
              <a:chOff x="1174580" y="23342"/>
              <a:chExt cx="1094128" cy="519248"/>
            </a:xfrm>
          </p:grpSpPr>
          <p:sp>
            <p:nvSpPr>
              <p:cNvPr id="679" name="Google Shape;679;p13"/>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0" name="Google Shape;680;p13"/>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81" name="Google Shape;681;p13"/>
            <p:cNvGrpSpPr/>
            <p:nvPr/>
          </p:nvGrpSpPr>
          <p:grpSpPr>
            <a:xfrm>
              <a:off x="1187656" y="600021"/>
              <a:ext cx="1807337" cy="504681"/>
              <a:chOff x="1187656" y="600021"/>
              <a:chExt cx="1807337" cy="504681"/>
            </a:xfrm>
          </p:grpSpPr>
          <p:sp>
            <p:nvSpPr>
              <p:cNvPr id="682" name="Google Shape;682;p13"/>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3" name="Google Shape;683;p13"/>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684" name="Google Shape;684;p13"/>
          <p:cNvSpPr txBox="1"/>
          <p:nvPr/>
        </p:nvSpPr>
        <p:spPr>
          <a:xfrm>
            <a:off x="3117825" y="2706258"/>
            <a:ext cx="8851264" cy="315530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Setiap unit kerja pemerintah terlibat dalam proses penyusunan anggaran.  Anggaran publik merupakan alat koordinasi antar bagian dalam pemerintahan.  Anggaran publik yang disusun dengan baik akan mempu mendeteksi terjadinya in-konsistensi suatu unit kerja dalam pencapaian tujuan organisasi.</a:t>
            </a:r>
            <a:endParaRPr/>
          </a:p>
        </p:txBody>
      </p:sp>
      <p:grpSp>
        <p:nvGrpSpPr>
          <p:cNvPr id="685" name="Google Shape;685;p13"/>
          <p:cNvGrpSpPr/>
          <p:nvPr/>
        </p:nvGrpSpPr>
        <p:grpSpPr>
          <a:xfrm>
            <a:off x="11362005" y="210285"/>
            <a:ext cx="725481" cy="612113"/>
            <a:chOff x="11279292" y="4306283"/>
            <a:chExt cx="725481" cy="612113"/>
          </a:xfrm>
        </p:grpSpPr>
        <p:sp>
          <p:nvSpPr>
            <p:cNvPr id="686" name="Google Shape;686;p13"/>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7" name="Google Shape;687;p13"/>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88" name="Google Shape;688;p13"/>
          <p:cNvGrpSpPr/>
          <p:nvPr/>
        </p:nvGrpSpPr>
        <p:grpSpPr>
          <a:xfrm>
            <a:off x="11363472" y="938287"/>
            <a:ext cx="724014" cy="716041"/>
            <a:chOff x="11208278" y="299533"/>
            <a:chExt cx="724014" cy="716041"/>
          </a:xfrm>
        </p:grpSpPr>
        <p:sp>
          <p:nvSpPr>
            <p:cNvPr id="689" name="Google Shape;689;p13"/>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0" name="Google Shape;690;p13"/>
            <p:cNvSpPr/>
            <p:nvPr/>
          </p:nvSpPr>
          <p:spPr>
            <a:xfrm>
              <a:off x="11208278" y="361676"/>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91" name="Google Shape;691;p13"/>
          <p:cNvGrpSpPr/>
          <p:nvPr/>
        </p:nvGrpSpPr>
        <p:grpSpPr>
          <a:xfrm>
            <a:off x="125788" y="5487761"/>
            <a:ext cx="724014" cy="716041"/>
            <a:chOff x="11208278" y="1927265"/>
            <a:chExt cx="724014" cy="716041"/>
          </a:xfrm>
        </p:grpSpPr>
        <p:sp>
          <p:nvSpPr>
            <p:cNvPr id="692" name="Google Shape;692;p13"/>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3" name="Google Shape;693;p13"/>
            <p:cNvSpPr/>
            <p:nvPr/>
          </p:nvSpPr>
          <p:spPr>
            <a:xfrm>
              <a:off x="11208278" y="1989408"/>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694" name="Google Shape;694;p13"/>
          <p:cNvGrpSpPr/>
          <p:nvPr/>
        </p:nvGrpSpPr>
        <p:grpSpPr>
          <a:xfrm>
            <a:off x="125788" y="4758126"/>
            <a:ext cx="725481" cy="612113"/>
            <a:chOff x="11279292" y="4306283"/>
            <a:chExt cx="725481" cy="612113"/>
          </a:xfrm>
        </p:grpSpPr>
        <p:sp>
          <p:nvSpPr>
            <p:cNvPr id="695" name="Google Shape;695;p13"/>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6" name="Google Shape;696;p13"/>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97" name="Google Shape;697;p13"/>
          <p:cNvSpPr txBox="1"/>
          <p:nvPr/>
        </p:nvSpPr>
        <p:spPr>
          <a:xfrm>
            <a:off x="3038380" y="178126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5. Anggaran Sebagai Alat Kordinasi &amp; Komunikasi (</a:t>
            </a:r>
            <a:r>
              <a:rPr b="1" i="1" lang="en-US" sz="2800" u="none" cap="none" strike="noStrike">
                <a:solidFill>
                  <a:srgbClr val="213B7D"/>
                </a:solidFill>
                <a:latin typeface="Times New Roman"/>
                <a:ea typeface="Times New Roman"/>
                <a:cs typeface="Times New Roman"/>
                <a:sym typeface="Times New Roman"/>
              </a:rPr>
              <a:t>Coordination &amp; Communication Tool)</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4"/>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3" name="Google Shape;703;p14"/>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4" name="Google Shape;704;p14"/>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705" name="Google Shape;705;p14"/>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706" name="Google Shape;706;p14"/>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7" name="Google Shape;707;p14"/>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8" name="Google Shape;708;p14"/>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9" name="Google Shape;709;p14"/>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0" name="Google Shape;710;p14"/>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1" name="Google Shape;711;p14"/>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2" name="Google Shape;712;p14"/>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3" name="Google Shape;713;p14"/>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Fungsi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714" name="Google Shape;714;p14"/>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5" name="Google Shape;715;p14"/>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7 dari 9 </a:t>
            </a:r>
            <a:endParaRPr b="0" i="0" sz="1050" u="none" cap="none" strike="noStrike">
              <a:solidFill>
                <a:schemeClr val="dk1"/>
              </a:solidFill>
              <a:latin typeface="Times New Roman"/>
              <a:ea typeface="Times New Roman"/>
              <a:cs typeface="Times New Roman"/>
              <a:sym typeface="Times New Roman"/>
            </a:endParaRPr>
          </a:p>
        </p:txBody>
      </p:sp>
      <p:grpSp>
        <p:nvGrpSpPr>
          <p:cNvPr id="716" name="Google Shape;716;p14"/>
          <p:cNvGrpSpPr/>
          <p:nvPr/>
        </p:nvGrpSpPr>
        <p:grpSpPr>
          <a:xfrm>
            <a:off x="-1205550" y="23342"/>
            <a:ext cx="4200543" cy="1083314"/>
            <a:chOff x="-1205550" y="23342"/>
            <a:chExt cx="4200543" cy="1083314"/>
          </a:xfrm>
        </p:grpSpPr>
        <p:grpSp>
          <p:nvGrpSpPr>
            <p:cNvPr id="717" name="Google Shape;717;p14"/>
            <p:cNvGrpSpPr/>
            <p:nvPr/>
          </p:nvGrpSpPr>
          <p:grpSpPr>
            <a:xfrm>
              <a:off x="40224" y="587408"/>
              <a:ext cx="1094128" cy="519248"/>
              <a:chOff x="1174580" y="23342"/>
              <a:chExt cx="1094128" cy="519248"/>
            </a:xfrm>
          </p:grpSpPr>
          <p:sp>
            <p:nvSpPr>
              <p:cNvPr id="718" name="Google Shape;718;p14"/>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9" name="Google Shape;719;p14"/>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20" name="Google Shape;720;p14"/>
            <p:cNvGrpSpPr/>
            <p:nvPr/>
          </p:nvGrpSpPr>
          <p:grpSpPr>
            <a:xfrm>
              <a:off x="-1205550" y="23342"/>
              <a:ext cx="2339902" cy="519248"/>
              <a:chOff x="-1205550" y="23342"/>
              <a:chExt cx="2339902" cy="519248"/>
            </a:xfrm>
          </p:grpSpPr>
          <p:sp>
            <p:nvSpPr>
              <p:cNvPr id="721" name="Google Shape;721;p14"/>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2" name="Google Shape;722;p14"/>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23" name="Google Shape;723;p14"/>
            <p:cNvGrpSpPr/>
            <p:nvPr/>
          </p:nvGrpSpPr>
          <p:grpSpPr>
            <a:xfrm>
              <a:off x="1174580" y="23342"/>
              <a:ext cx="1094128" cy="519248"/>
              <a:chOff x="1174580" y="23342"/>
              <a:chExt cx="1094128" cy="519248"/>
            </a:xfrm>
          </p:grpSpPr>
          <p:sp>
            <p:nvSpPr>
              <p:cNvPr id="724" name="Google Shape;724;p14"/>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5" name="Google Shape;725;p14"/>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26" name="Google Shape;726;p14"/>
            <p:cNvGrpSpPr/>
            <p:nvPr/>
          </p:nvGrpSpPr>
          <p:grpSpPr>
            <a:xfrm>
              <a:off x="1187656" y="600021"/>
              <a:ext cx="1807337" cy="504681"/>
              <a:chOff x="1187656" y="600021"/>
              <a:chExt cx="1807337" cy="504681"/>
            </a:xfrm>
          </p:grpSpPr>
          <p:sp>
            <p:nvSpPr>
              <p:cNvPr id="727" name="Google Shape;727;p14"/>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8" name="Google Shape;728;p14"/>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729" name="Google Shape;729;p14"/>
          <p:cNvSpPr txBox="1"/>
          <p:nvPr/>
        </p:nvSpPr>
        <p:spPr>
          <a:xfrm>
            <a:off x="3117825" y="2706258"/>
            <a:ext cx="8851264" cy="315530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Anggran merupakan wujud komitmen dari budget holder (eksekutif) kepada  pemberi wewenang (legislatif).</a:t>
            </a:r>
            <a:endParaRPr/>
          </a:p>
        </p:txBody>
      </p:sp>
      <p:grpSp>
        <p:nvGrpSpPr>
          <p:cNvPr id="730" name="Google Shape;730;p14"/>
          <p:cNvGrpSpPr/>
          <p:nvPr/>
        </p:nvGrpSpPr>
        <p:grpSpPr>
          <a:xfrm>
            <a:off x="11362005" y="210285"/>
            <a:ext cx="725481" cy="612113"/>
            <a:chOff x="11279292" y="4306283"/>
            <a:chExt cx="725481" cy="612113"/>
          </a:xfrm>
        </p:grpSpPr>
        <p:sp>
          <p:nvSpPr>
            <p:cNvPr id="731" name="Google Shape;731;p14"/>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2" name="Google Shape;732;p14"/>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33" name="Google Shape;733;p14"/>
          <p:cNvGrpSpPr/>
          <p:nvPr/>
        </p:nvGrpSpPr>
        <p:grpSpPr>
          <a:xfrm>
            <a:off x="11363472" y="938287"/>
            <a:ext cx="724014" cy="716041"/>
            <a:chOff x="11208278" y="299533"/>
            <a:chExt cx="724014" cy="716041"/>
          </a:xfrm>
        </p:grpSpPr>
        <p:sp>
          <p:nvSpPr>
            <p:cNvPr id="734" name="Google Shape;734;p14"/>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5" name="Google Shape;735;p14"/>
            <p:cNvSpPr/>
            <p:nvPr/>
          </p:nvSpPr>
          <p:spPr>
            <a:xfrm>
              <a:off x="11208278" y="361676"/>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36" name="Google Shape;736;p14"/>
          <p:cNvGrpSpPr/>
          <p:nvPr/>
        </p:nvGrpSpPr>
        <p:grpSpPr>
          <a:xfrm>
            <a:off x="125789" y="5487761"/>
            <a:ext cx="724014" cy="716041"/>
            <a:chOff x="11208278" y="1927265"/>
            <a:chExt cx="724014" cy="716041"/>
          </a:xfrm>
        </p:grpSpPr>
        <p:sp>
          <p:nvSpPr>
            <p:cNvPr id="737" name="Google Shape;737;p14"/>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8" name="Google Shape;738;p14"/>
            <p:cNvSpPr/>
            <p:nvPr/>
          </p:nvSpPr>
          <p:spPr>
            <a:xfrm>
              <a:off x="11208278" y="1989408"/>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39" name="Google Shape;739;p14"/>
          <p:cNvGrpSpPr/>
          <p:nvPr/>
        </p:nvGrpSpPr>
        <p:grpSpPr>
          <a:xfrm>
            <a:off x="125789" y="4758126"/>
            <a:ext cx="725481" cy="612113"/>
            <a:chOff x="11279292" y="4306283"/>
            <a:chExt cx="725481" cy="612113"/>
          </a:xfrm>
        </p:grpSpPr>
        <p:sp>
          <p:nvSpPr>
            <p:cNvPr id="740" name="Google Shape;740;p14"/>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1" name="Google Shape;741;p14"/>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42" name="Google Shape;742;p14"/>
          <p:cNvSpPr txBox="1"/>
          <p:nvPr/>
        </p:nvSpPr>
        <p:spPr>
          <a:xfrm>
            <a:off x="3038380" y="178126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6. Anggaran Sebagai Alat Penilaian Kinerja </a:t>
            </a:r>
            <a:endParaRPr/>
          </a:p>
          <a:p>
            <a:pPr indent="0" lvl="0" marL="0" marR="0" rtl="0" algn="ctr">
              <a:lnSpc>
                <a:spcPct val="90000"/>
              </a:lnSpc>
              <a:spcBef>
                <a:spcPts val="100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a:t>
            </a:r>
            <a:r>
              <a:rPr b="1" i="1" lang="en-US" sz="2800" u="none" cap="none" strike="noStrike">
                <a:solidFill>
                  <a:srgbClr val="213B7D"/>
                </a:solidFill>
                <a:latin typeface="Times New Roman"/>
                <a:ea typeface="Times New Roman"/>
                <a:cs typeface="Times New Roman"/>
                <a:sym typeface="Times New Roman"/>
              </a:rPr>
              <a:t>Performance Measurement Tool)</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5"/>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8" name="Google Shape;748;p15"/>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9" name="Google Shape;749;p15"/>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750" name="Google Shape;750;p15"/>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751" name="Google Shape;751;p15"/>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2" name="Google Shape;752;p15"/>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3" name="Google Shape;753;p15"/>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4" name="Google Shape;754;p15"/>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5" name="Google Shape;755;p15"/>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6" name="Google Shape;756;p15"/>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7" name="Google Shape;757;p15"/>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8" name="Google Shape;758;p15"/>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Fungsi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759" name="Google Shape;759;p15"/>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0" name="Google Shape;760;p15"/>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8 dari 9 </a:t>
            </a:r>
            <a:endParaRPr b="0" i="0" sz="1050" u="none" cap="none" strike="noStrike">
              <a:solidFill>
                <a:schemeClr val="dk1"/>
              </a:solidFill>
              <a:latin typeface="Times New Roman"/>
              <a:ea typeface="Times New Roman"/>
              <a:cs typeface="Times New Roman"/>
              <a:sym typeface="Times New Roman"/>
            </a:endParaRPr>
          </a:p>
        </p:txBody>
      </p:sp>
      <p:grpSp>
        <p:nvGrpSpPr>
          <p:cNvPr id="761" name="Google Shape;761;p15"/>
          <p:cNvGrpSpPr/>
          <p:nvPr/>
        </p:nvGrpSpPr>
        <p:grpSpPr>
          <a:xfrm>
            <a:off x="-1205550" y="23342"/>
            <a:ext cx="4200543" cy="1083314"/>
            <a:chOff x="-1205550" y="23342"/>
            <a:chExt cx="4200543" cy="1083314"/>
          </a:xfrm>
        </p:grpSpPr>
        <p:grpSp>
          <p:nvGrpSpPr>
            <p:cNvPr id="762" name="Google Shape;762;p15"/>
            <p:cNvGrpSpPr/>
            <p:nvPr/>
          </p:nvGrpSpPr>
          <p:grpSpPr>
            <a:xfrm>
              <a:off x="40224" y="587408"/>
              <a:ext cx="1094128" cy="519248"/>
              <a:chOff x="1174580" y="23342"/>
              <a:chExt cx="1094128" cy="519248"/>
            </a:xfrm>
          </p:grpSpPr>
          <p:sp>
            <p:nvSpPr>
              <p:cNvPr id="763" name="Google Shape;763;p15"/>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4" name="Google Shape;764;p15"/>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65" name="Google Shape;765;p15"/>
            <p:cNvGrpSpPr/>
            <p:nvPr/>
          </p:nvGrpSpPr>
          <p:grpSpPr>
            <a:xfrm>
              <a:off x="-1205550" y="23342"/>
              <a:ext cx="2339902" cy="519248"/>
              <a:chOff x="-1205550" y="23342"/>
              <a:chExt cx="2339902" cy="519248"/>
            </a:xfrm>
          </p:grpSpPr>
          <p:sp>
            <p:nvSpPr>
              <p:cNvPr id="766" name="Google Shape;766;p15"/>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7" name="Google Shape;767;p15"/>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68" name="Google Shape;768;p15"/>
            <p:cNvGrpSpPr/>
            <p:nvPr/>
          </p:nvGrpSpPr>
          <p:grpSpPr>
            <a:xfrm>
              <a:off x="1174580" y="23342"/>
              <a:ext cx="1094128" cy="519248"/>
              <a:chOff x="1174580" y="23342"/>
              <a:chExt cx="1094128" cy="519248"/>
            </a:xfrm>
          </p:grpSpPr>
          <p:sp>
            <p:nvSpPr>
              <p:cNvPr id="769" name="Google Shape;769;p15"/>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0" name="Google Shape;770;p15"/>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71" name="Google Shape;771;p15"/>
            <p:cNvGrpSpPr/>
            <p:nvPr/>
          </p:nvGrpSpPr>
          <p:grpSpPr>
            <a:xfrm>
              <a:off x="1187656" y="600021"/>
              <a:ext cx="1807337" cy="504681"/>
              <a:chOff x="1187656" y="600021"/>
              <a:chExt cx="1807337" cy="504681"/>
            </a:xfrm>
          </p:grpSpPr>
          <p:sp>
            <p:nvSpPr>
              <p:cNvPr id="772" name="Google Shape;772;p15"/>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3" name="Google Shape;773;p15"/>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774" name="Google Shape;774;p15"/>
          <p:cNvSpPr txBox="1"/>
          <p:nvPr/>
        </p:nvSpPr>
        <p:spPr>
          <a:xfrm>
            <a:off x="3117825" y="2706258"/>
            <a:ext cx="8851264" cy="315530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Anggaran dapat digunakan sebagai alat motivasi manajer dan stafnya agar  bekerja secara ekonomis, efektif, dan efisien dalam mencapai target dan  tujuan organisasi yang telah ditetapkan.</a:t>
            </a:r>
            <a:endParaRPr/>
          </a:p>
        </p:txBody>
      </p:sp>
      <p:grpSp>
        <p:nvGrpSpPr>
          <p:cNvPr id="775" name="Google Shape;775;p15"/>
          <p:cNvGrpSpPr/>
          <p:nvPr/>
        </p:nvGrpSpPr>
        <p:grpSpPr>
          <a:xfrm>
            <a:off x="11362005" y="210285"/>
            <a:ext cx="725481" cy="612113"/>
            <a:chOff x="11279292" y="4306283"/>
            <a:chExt cx="725481" cy="612113"/>
          </a:xfrm>
        </p:grpSpPr>
        <p:sp>
          <p:nvSpPr>
            <p:cNvPr id="776" name="Google Shape;776;p15"/>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7" name="Google Shape;777;p15"/>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78" name="Google Shape;778;p15"/>
          <p:cNvGrpSpPr/>
          <p:nvPr/>
        </p:nvGrpSpPr>
        <p:grpSpPr>
          <a:xfrm>
            <a:off x="11363472" y="938287"/>
            <a:ext cx="724014" cy="716041"/>
            <a:chOff x="11208278" y="299533"/>
            <a:chExt cx="724014" cy="716041"/>
          </a:xfrm>
        </p:grpSpPr>
        <p:sp>
          <p:nvSpPr>
            <p:cNvPr id="779" name="Google Shape;779;p15"/>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0" name="Google Shape;780;p15"/>
            <p:cNvSpPr/>
            <p:nvPr/>
          </p:nvSpPr>
          <p:spPr>
            <a:xfrm>
              <a:off x="11208278" y="361676"/>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81" name="Google Shape;781;p15"/>
          <p:cNvGrpSpPr/>
          <p:nvPr/>
        </p:nvGrpSpPr>
        <p:grpSpPr>
          <a:xfrm>
            <a:off x="112146" y="5487761"/>
            <a:ext cx="724014" cy="716041"/>
            <a:chOff x="11208278" y="1927265"/>
            <a:chExt cx="724014" cy="716041"/>
          </a:xfrm>
        </p:grpSpPr>
        <p:sp>
          <p:nvSpPr>
            <p:cNvPr id="782" name="Google Shape;782;p15"/>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3" name="Google Shape;783;p15"/>
            <p:cNvSpPr/>
            <p:nvPr/>
          </p:nvSpPr>
          <p:spPr>
            <a:xfrm>
              <a:off x="11208278" y="1989408"/>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784" name="Google Shape;784;p15"/>
          <p:cNvGrpSpPr/>
          <p:nvPr/>
        </p:nvGrpSpPr>
        <p:grpSpPr>
          <a:xfrm>
            <a:off x="112146" y="4758126"/>
            <a:ext cx="725481" cy="612113"/>
            <a:chOff x="11279292" y="4306283"/>
            <a:chExt cx="725481" cy="612113"/>
          </a:xfrm>
        </p:grpSpPr>
        <p:sp>
          <p:nvSpPr>
            <p:cNvPr id="785" name="Google Shape;785;p15"/>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6" name="Google Shape;786;p15"/>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87" name="Google Shape;787;p15"/>
          <p:cNvSpPr txBox="1"/>
          <p:nvPr/>
        </p:nvSpPr>
        <p:spPr>
          <a:xfrm>
            <a:off x="3038380" y="178126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7. Anggaran Sebagai Alat Motivasi (</a:t>
            </a:r>
            <a:r>
              <a:rPr b="1" i="1" lang="en-US" sz="2800" u="none" cap="none" strike="noStrike">
                <a:solidFill>
                  <a:srgbClr val="213B7D"/>
                </a:solidFill>
                <a:latin typeface="Times New Roman"/>
                <a:ea typeface="Times New Roman"/>
                <a:cs typeface="Times New Roman"/>
                <a:sym typeface="Times New Roman"/>
              </a:rPr>
              <a:t>Motivation Tool)</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6"/>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3" name="Google Shape;793;p16"/>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4" name="Google Shape;794;p16"/>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795" name="Google Shape;795;p16"/>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796" name="Google Shape;796;p16"/>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7" name="Google Shape;797;p16"/>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8" name="Google Shape;798;p16"/>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9" name="Google Shape;799;p16"/>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0" name="Google Shape;800;p16"/>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1" name="Google Shape;801;p16"/>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2" name="Google Shape;802;p16"/>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3" name="Google Shape;803;p16"/>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Fungsi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804" name="Google Shape;804;p16"/>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5" name="Google Shape;805;p16"/>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9 dari 9 </a:t>
            </a:r>
            <a:endParaRPr b="0" i="0" sz="1050" u="none" cap="none" strike="noStrike">
              <a:solidFill>
                <a:schemeClr val="dk1"/>
              </a:solidFill>
              <a:latin typeface="Times New Roman"/>
              <a:ea typeface="Times New Roman"/>
              <a:cs typeface="Times New Roman"/>
              <a:sym typeface="Times New Roman"/>
            </a:endParaRPr>
          </a:p>
        </p:txBody>
      </p:sp>
      <p:grpSp>
        <p:nvGrpSpPr>
          <p:cNvPr id="806" name="Google Shape;806;p16"/>
          <p:cNvGrpSpPr/>
          <p:nvPr/>
        </p:nvGrpSpPr>
        <p:grpSpPr>
          <a:xfrm>
            <a:off x="-1205550" y="23342"/>
            <a:ext cx="4200543" cy="1083314"/>
            <a:chOff x="-1205550" y="23342"/>
            <a:chExt cx="4200543" cy="1083314"/>
          </a:xfrm>
        </p:grpSpPr>
        <p:grpSp>
          <p:nvGrpSpPr>
            <p:cNvPr id="807" name="Google Shape;807;p16"/>
            <p:cNvGrpSpPr/>
            <p:nvPr/>
          </p:nvGrpSpPr>
          <p:grpSpPr>
            <a:xfrm>
              <a:off x="40224" y="587408"/>
              <a:ext cx="1094128" cy="519248"/>
              <a:chOff x="1174580" y="23342"/>
              <a:chExt cx="1094128" cy="519248"/>
            </a:xfrm>
          </p:grpSpPr>
          <p:sp>
            <p:nvSpPr>
              <p:cNvPr id="808" name="Google Shape;808;p16"/>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9" name="Google Shape;809;p16"/>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10" name="Google Shape;810;p16"/>
            <p:cNvGrpSpPr/>
            <p:nvPr/>
          </p:nvGrpSpPr>
          <p:grpSpPr>
            <a:xfrm>
              <a:off x="-1205550" y="23342"/>
              <a:ext cx="2339902" cy="519248"/>
              <a:chOff x="-1205550" y="23342"/>
              <a:chExt cx="2339902" cy="519248"/>
            </a:xfrm>
          </p:grpSpPr>
          <p:sp>
            <p:nvSpPr>
              <p:cNvPr id="811" name="Google Shape;811;p16"/>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2" name="Google Shape;812;p16"/>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13" name="Google Shape;813;p16"/>
            <p:cNvGrpSpPr/>
            <p:nvPr/>
          </p:nvGrpSpPr>
          <p:grpSpPr>
            <a:xfrm>
              <a:off x="1174580" y="23342"/>
              <a:ext cx="1094128" cy="519248"/>
              <a:chOff x="1174580" y="23342"/>
              <a:chExt cx="1094128" cy="519248"/>
            </a:xfrm>
          </p:grpSpPr>
          <p:sp>
            <p:nvSpPr>
              <p:cNvPr id="814" name="Google Shape;814;p16"/>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5" name="Google Shape;815;p16"/>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16" name="Google Shape;816;p16"/>
            <p:cNvGrpSpPr/>
            <p:nvPr/>
          </p:nvGrpSpPr>
          <p:grpSpPr>
            <a:xfrm>
              <a:off x="1187656" y="600021"/>
              <a:ext cx="1807337" cy="504681"/>
              <a:chOff x="1187656" y="600021"/>
              <a:chExt cx="1807337" cy="504681"/>
            </a:xfrm>
          </p:grpSpPr>
          <p:sp>
            <p:nvSpPr>
              <p:cNvPr id="817" name="Google Shape;817;p16"/>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8" name="Google Shape;818;p16"/>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819" name="Google Shape;819;p16"/>
          <p:cNvSpPr txBox="1"/>
          <p:nvPr/>
        </p:nvSpPr>
        <p:spPr>
          <a:xfrm>
            <a:off x="3117825" y="2706258"/>
            <a:ext cx="8851264" cy="315530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Anggaran dapat digunakan sebagai alat motivasi manajer dan stafnya agar  bekerja secara ekonomis, efektif, dan efisien dalam mencapai target dan  tujuan organisasi yang telah ditetapkan.</a:t>
            </a:r>
            <a:endParaRPr/>
          </a:p>
        </p:txBody>
      </p:sp>
      <p:grpSp>
        <p:nvGrpSpPr>
          <p:cNvPr id="820" name="Google Shape;820;p16"/>
          <p:cNvGrpSpPr/>
          <p:nvPr/>
        </p:nvGrpSpPr>
        <p:grpSpPr>
          <a:xfrm>
            <a:off x="11362005" y="210285"/>
            <a:ext cx="725481" cy="612113"/>
            <a:chOff x="11279292" y="4306283"/>
            <a:chExt cx="725481" cy="612113"/>
          </a:xfrm>
        </p:grpSpPr>
        <p:sp>
          <p:nvSpPr>
            <p:cNvPr id="821" name="Google Shape;821;p16"/>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2" name="Google Shape;822;p16"/>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23" name="Google Shape;823;p16"/>
          <p:cNvGrpSpPr/>
          <p:nvPr/>
        </p:nvGrpSpPr>
        <p:grpSpPr>
          <a:xfrm>
            <a:off x="11363472" y="938287"/>
            <a:ext cx="724014" cy="716041"/>
            <a:chOff x="11208278" y="299533"/>
            <a:chExt cx="724014" cy="716041"/>
          </a:xfrm>
        </p:grpSpPr>
        <p:sp>
          <p:nvSpPr>
            <p:cNvPr id="824" name="Google Shape;824;p16"/>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5" name="Google Shape;825;p16"/>
            <p:cNvSpPr/>
            <p:nvPr/>
          </p:nvSpPr>
          <p:spPr>
            <a:xfrm>
              <a:off x="11208278" y="361676"/>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26" name="Google Shape;826;p16"/>
          <p:cNvGrpSpPr/>
          <p:nvPr/>
        </p:nvGrpSpPr>
        <p:grpSpPr>
          <a:xfrm>
            <a:off x="125786" y="5487761"/>
            <a:ext cx="724014" cy="716041"/>
            <a:chOff x="11208278" y="1927265"/>
            <a:chExt cx="724014" cy="716041"/>
          </a:xfrm>
        </p:grpSpPr>
        <p:sp>
          <p:nvSpPr>
            <p:cNvPr id="827" name="Google Shape;827;p16"/>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8" name="Google Shape;828;p16"/>
            <p:cNvSpPr/>
            <p:nvPr/>
          </p:nvSpPr>
          <p:spPr>
            <a:xfrm>
              <a:off x="11208278" y="1989408"/>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29" name="Google Shape;829;p16"/>
          <p:cNvGrpSpPr/>
          <p:nvPr/>
        </p:nvGrpSpPr>
        <p:grpSpPr>
          <a:xfrm>
            <a:off x="125786" y="4758126"/>
            <a:ext cx="725481" cy="612113"/>
            <a:chOff x="11279292" y="4306283"/>
            <a:chExt cx="725481" cy="612113"/>
          </a:xfrm>
        </p:grpSpPr>
        <p:sp>
          <p:nvSpPr>
            <p:cNvPr id="830" name="Google Shape;830;p16"/>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1" name="Google Shape;831;p16"/>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832" name="Google Shape;832;p16"/>
          <p:cNvSpPr txBox="1"/>
          <p:nvPr/>
        </p:nvSpPr>
        <p:spPr>
          <a:xfrm>
            <a:off x="3038380" y="178126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8. Anggaran Sebagai Alat Untuk Menciptakan Ruang Publik (</a:t>
            </a:r>
            <a:r>
              <a:rPr b="1" i="1" lang="en-US" sz="2800" u="none" cap="none" strike="noStrike">
                <a:solidFill>
                  <a:srgbClr val="213B7D"/>
                </a:solidFill>
                <a:latin typeface="Times New Roman"/>
                <a:ea typeface="Times New Roman"/>
                <a:cs typeface="Times New Roman"/>
                <a:sym typeface="Times New Roman"/>
              </a:rPr>
              <a:t>Public Sphere)</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7"/>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8" name="Google Shape;838;p17"/>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9" name="Google Shape;839;p17"/>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840" name="Google Shape;840;p17"/>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841" name="Google Shape;841;p17"/>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2" name="Google Shape;842;p17"/>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3" name="Google Shape;843;p17"/>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4" name="Google Shape;844;p17"/>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5" name="Google Shape;845;p17"/>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6" name="Google Shape;846;p17"/>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7" name="Google Shape;847;p17"/>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8" name="Google Shape;848;p17"/>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Jenis-Jenis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849" name="Google Shape;849;p17"/>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0" name="Google Shape;850;p17"/>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1 </a:t>
            </a:r>
            <a:endParaRPr b="0" i="0" sz="1050" u="none" cap="none" strike="noStrike">
              <a:solidFill>
                <a:schemeClr val="dk1"/>
              </a:solidFill>
              <a:latin typeface="Times New Roman"/>
              <a:ea typeface="Times New Roman"/>
              <a:cs typeface="Times New Roman"/>
              <a:sym typeface="Times New Roman"/>
            </a:endParaRPr>
          </a:p>
        </p:txBody>
      </p:sp>
      <p:grpSp>
        <p:nvGrpSpPr>
          <p:cNvPr id="851" name="Google Shape;851;p17"/>
          <p:cNvGrpSpPr/>
          <p:nvPr/>
        </p:nvGrpSpPr>
        <p:grpSpPr>
          <a:xfrm>
            <a:off x="-1205550" y="23342"/>
            <a:ext cx="4200543" cy="1083314"/>
            <a:chOff x="-1205550" y="23342"/>
            <a:chExt cx="4200543" cy="1083314"/>
          </a:xfrm>
        </p:grpSpPr>
        <p:grpSp>
          <p:nvGrpSpPr>
            <p:cNvPr id="852" name="Google Shape;852;p17"/>
            <p:cNvGrpSpPr/>
            <p:nvPr/>
          </p:nvGrpSpPr>
          <p:grpSpPr>
            <a:xfrm>
              <a:off x="40224" y="587408"/>
              <a:ext cx="1094128" cy="519248"/>
              <a:chOff x="1174580" y="23342"/>
              <a:chExt cx="1094128" cy="519248"/>
            </a:xfrm>
          </p:grpSpPr>
          <p:sp>
            <p:nvSpPr>
              <p:cNvPr id="853" name="Google Shape;853;p17"/>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4" name="Google Shape;854;p17"/>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55" name="Google Shape;855;p17"/>
            <p:cNvGrpSpPr/>
            <p:nvPr/>
          </p:nvGrpSpPr>
          <p:grpSpPr>
            <a:xfrm>
              <a:off x="-1205550" y="23342"/>
              <a:ext cx="2339902" cy="519248"/>
              <a:chOff x="-1205550" y="23342"/>
              <a:chExt cx="2339902" cy="519248"/>
            </a:xfrm>
          </p:grpSpPr>
          <p:sp>
            <p:nvSpPr>
              <p:cNvPr id="856" name="Google Shape;856;p17"/>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7" name="Google Shape;857;p17"/>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58" name="Google Shape;858;p17"/>
            <p:cNvGrpSpPr/>
            <p:nvPr/>
          </p:nvGrpSpPr>
          <p:grpSpPr>
            <a:xfrm>
              <a:off x="1174580" y="23342"/>
              <a:ext cx="1094128" cy="519248"/>
              <a:chOff x="1174580" y="23342"/>
              <a:chExt cx="1094128" cy="519248"/>
            </a:xfrm>
          </p:grpSpPr>
          <p:sp>
            <p:nvSpPr>
              <p:cNvPr id="859" name="Google Shape;859;p17"/>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0" name="Google Shape;860;p17"/>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61" name="Google Shape;861;p17"/>
            <p:cNvGrpSpPr/>
            <p:nvPr/>
          </p:nvGrpSpPr>
          <p:grpSpPr>
            <a:xfrm>
              <a:off x="1187656" y="600021"/>
              <a:ext cx="1807337" cy="504681"/>
              <a:chOff x="1187656" y="600021"/>
              <a:chExt cx="1807337" cy="504681"/>
            </a:xfrm>
          </p:grpSpPr>
          <p:sp>
            <p:nvSpPr>
              <p:cNvPr id="862" name="Google Shape;862;p17"/>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3" name="Google Shape;863;p17"/>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864" name="Google Shape;864;p17"/>
          <p:cNvSpPr txBox="1"/>
          <p:nvPr/>
        </p:nvSpPr>
        <p:spPr>
          <a:xfrm>
            <a:off x="3717695" y="1600048"/>
            <a:ext cx="5356481" cy="623624"/>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Anggaran Sektor Publik dibagi menjadi dua (2), yaitu :</a:t>
            </a:r>
            <a:endParaRPr/>
          </a:p>
        </p:txBody>
      </p:sp>
      <p:grpSp>
        <p:nvGrpSpPr>
          <p:cNvPr id="865" name="Google Shape;865;p17"/>
          <p:cNvGrpSpPr/>
          <p:nvPr/>
        </p:nvGrpSpPr>
        <p:grpSpPr>
          <a:xfrm>
            <a:off x="11218193" y="-96944"/>
            <a:ext cx="997029" cy="1071336"/>
            <a:chOff x="11218193" y="-96944"/>
            <a:chExt cx="997029" cy="1071336"/>
          </a:xfrm>
        </p:grpSpPr>
        <p:sp>
          <p:nvSpPr>
            <p:cNvPr id="866" name="Google Shape;866;p17"/>
            <p:cNvSpPr/>
            <p:nvPr/>
          </p:nvSpPr>
          <p:spPr>
            <a:xfrm rot="2700000">
              <a:off x="11525191" y="-5100"/>
              <a:ext cx="337052" cy="100793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7" name="Google Shape;867;p17"/>
            <p:cNvSpPr/>
            <p:nvPr/>
          </p:nvSpPr>
          <p:spPr>
            <a:xfrm rot="2700000">
              <a:off x="11571171" y="-125387"/>
              <a:ext cx="337052" cy="100793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68" name="Google Shape;868;p17"/>
          <p:cNvGrpSpPr/>
          <p:nvPr/>
        </p:nvGrpSpPr>
        <p:grpSpPr>
          <a:xfrm>
            <a:off x="11230461" y="547107"/>
            <a:ext cx="997029" cy="1071336"/>
            <a:chOff x="11218193" y="-96944"/>
            <a:chExt cx="997029" cy="1071336"/>
          </a:xfrm>
        </p:grpSpPr>
        <p:sp>
          <p:nvSpPr>
            <p:cNvPr id="869" name="Google Shape;869;p17"/>
            <p:cNvSpPr/>
            <p:nvPr/>
          </p:nvSpPr>
          <p:spPr>
            <a:xfrm rot="2700000">
              <a:off x="11525191" y="-5100"/>
              <a:ext cx="337052" cy="100793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0" name="Google Shape;870;p17"/>
            <p:cNvSpPr/>
            <p:nvPr/>
          </p:nvSpPr>
          <p:spPr>
            <a:xfrm rot="2700000">
              <a:off x="11571171" y="-125387"/>
              <a:ext cx="337052" cy="100793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871" name="Google Shape;871;p17"/>
          <p:cNvGrpSpPr/>
          <p:nvPr/>
        </p:nvGrpSpPr>
        <p:grpSpPr>
          <a:xfrm>
            <a:off x="3706449" y="2293321"/>
            <a:ext cx="2281456" cy="4065421"/>
            <a:chOff x="2491916" y="2149627"/>
            <a:chExt cx="2281456" cy="4065421"/>
          </a:xfrm>
        </p:grpSpPr>
        <p:sp>
          <p:nvSpPr>
            <p:cNvPr id="872" name="Google Shape;872;p17"/>
            <p:cNvSpPr/>
            <p:nvPr/>
          </p:nvSpPr>
          <p:spPr>
            <a:xfrm>
              <a:off x="2603378" y="2149627"/>
              <a:ext cx="2169994" cy="397104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3" name="Google Shape;873;p17"/>
            <p:cNvSpPr/>
            <p:nvPr/>
          </p:nvSpPr>
          <p:spPr>
            <a:xfrm>
              <a:off x="2491916" y="2244008"/>
              <a:ext cx="2169994" cy="3971040"/>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4" name="Google Shape;874;p17"/>
            <p:cNvSpPr/>
            <p:nvPr/>
          </p:nvSpPr>
          <p:spPr>
            <a:xfrm>
              <a:off x="2555256" y="5541481"/>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Anggaran Operasional</a:t>
              </a:r>
              <a:endParaRPr/>
            </a:p>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a:t>
              </a:r>
              <a:r>
                <a:rPr b="1" i="1" lang="en-US" sz="1400" u="none" cap="none" strike="noStrike">
                  <a:solidFill>
                    <a:schemeClr val="dk1"/>
                  </a:solidFill>
                  <a:latin typeface="Calibri"/>
                  <a:ea typeface="Calibri"/>
                  <a:cs typeface="Calibri"/>
                  <a:sym typeface="Calibri"/>
                </a:rPr>
                <a:t>Operational Budget</a:t>
              </a:r>
              <a:r>
                <a:rPr b="1" i="0" lang="en-US" sz="1400" u="none" cap="none" strike="noStrike">
                  <a:solidFill>
                    <a:schemeClr val="dk1"/>
                  </a:solidFill>
                  <a:latin typeface="Calibri"/>
                  <a:ea typeface="Calibri"/>
                  <a:cs typeface="Calibri"/>
                  <a:sym typeface="Calibri"/>
                </a:rPr>
                <a:t>)</a:t>
              </a:r>
              <a:endParaRPr b="1" i="0" sz="1400" u="none" cap="none" strike="noStrike">
                <a:solidFill>
                  <a:schemeClr val="dk1"/>
                </a:solidFill>
                <a:latin typeface="Calibri"/>
                <a:ea typeface="Calibri"/>
                <a:cs typeface="Calibri"/>
                <a:sym typeface="Calibri"/>
              </a:endParaRPr>
            </a:p>
          </p:txBody>
        </p:sp>
        <p:sp>
          <p:nvSpPr>
            <p:cNvPr id="875" name="Google Shape;875;p17"/>
            <p:cNvSpPr txBox="1"/>
            <p:nvPr/>
          </p:nvSpPr>
          <p:spPr>
            <a:xfrm>
              <a:off x="2491916" y="2272055"/>
              <a:ext cx="2169994" cy="317828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Times New Roman"/>
                  <a:ea typeface="Times New Roman"/>
                  <a:cs typeface="Times New Roman"/>
                  <a:sym typeface="Times New Roman"/>
                </a:rPr>
                <a:t>Digunakan untuk merencanakan kebutuhan sehari-hari  dalam menjalankan pemerintahan. Pengeluaran pemerintah yang dapat  dikatagorikan dalam anggaran operasioal adalah “Belanja Rutin” (</a:t>
              </a:r>
              <a:r>
                <a:rPr b="0" i="1" lang="en-US" sz="1400" u="none" cap="none" strike="noStrike">
                  <a:solidFill>
                    <a:schemeClr val="lt1"/>
                  </a:solidFill>
                  <a:latin typeface="Times New Roman"/>
                  <a:ea typeface="Times New Roman"/>
                  <a:cs typeface="Times New Roman"/>
                  <a:sym typeface="Times New Roman"/>
                </a:rPr>
                <a:t>recurrent  expenditure</a:t>
              </a:r>
              <a:r>
                <a:rPr b="0" i="0" lang="en-US" sz="1400" u="none" cap="none" strike="noStrike">
                  <a:solidFill>
                    <a:schemeClr val="lt1"/>
                  </a:solidFill>
                  <a:latin typeface="Times New Roman"/>
                  <a:ea typeface="Times New Roman"/>
                  <a:cs typeface="Times New Roman"/>
                  <a:sym typeface="Times New Roman"/>
                </a:rPr>
                <a:t>) adalah pengeluaran yang manfaatnya hanya untuk satu tahun  anggaran dan tidak dapat menambah aset atau kekayaan bagi pemerintah.</a:t>
              </a:r>
              <a:endParaRPr b="0" i="0" sz="1400" u="none" cap="none" strike="noStrike">
                <a:solidFill>
                  <a:schemeClr val="lt1"/>
                </a:solidFill>
                <a:latin typeface="Times New Roman"/>
                <a:ea typeface="Times New Roman"/>
                <a:cs typeface="Times New Roman"/>
                <a:sym typeface="Times New Roman"/>
              </a:endParaRPr>
            </a:p>
          </p:txBody>
        </p:sp>
      </p:grpSp>
      <p:grpSp>
        <p:nvGrpSpPr>
          <p:cNvPr id="876" name="Google Shape;876;p17"/>
          <p:cNvGrpSpPr/>
          <p:nvPr/>
        </p:nvGrpSpPr>
        <p:grpSpPr>
          <a:xfrm>
            <a:off x="6647661" y="2293321"/>
            <a:ext cx="2281456" cy="4065421"/>
            <a:chOff x="2491916" y="2149627"/>
            <a:chExt cx="2281456" cy="4065421"/>
          </a:xfrm>
        </p:grpSpPr>
        <p:sp>
          <p:nvSpPr>
            <p:cNvPr id="877" name="Google Shape;877;p17"/>
            <p:cNvSpPr/>
            <p:nvPr/>
          </p:nvSpPr>
          <p:spPr>
            <a:xfrm>
              <a:off x="2603378" y="2149627"/>
              <a:ext cx="2169994" cy="397104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8" name="Google Shape;878;p17"/>
            <p:cNvSpPr/>
            <p:nvPr/>
          </p:nvSpPr>
          <p:spPr>
            <a:xfrm>
              <a:off x="2491916" y="2244008"/>
              <a:ext cx="2169994" cy="3971040"/>
            </a:xfrm>
            <a:prstGeom prst="roundRect">
              <a:avLst>
                <a:gd fmla="val 16667"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9" name="Google Shape;879;p17"/>
            <p:cNvSpPr/>
            <p:nvPr/>
          </p:nvSpPr>
          <p:spPr>
            <a:xfrm>
              <a:off x="2555256" y="5541481"/>
              <a:ext cx="2058532" cy="604977"/>
            </a:xfrm>
            <a:prstGeom prst="roundRect">
              <a:avLst>
                <a:gd fmla="val 50000"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Anggaran Modal</a:t>
              </a:r>
              <a:endParaRPr/>
            </a:p>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a:t>
              </a:r>
              <a:r>
                <a:rPr b="1" i="1" lang="en-US" sz="1400" u="none" cap="none" strike="noStrike">
                  <a:solidFill>
                    <a:schemeClr val="dk1"/>
                  </a:solidFill>
                  <a:latin typeface="Calibri"/>
                  <a:ea typeface="Calibri"/>
                  <a:cs typeface="Calibri"/>
                  <a:sym typeface="Calibri"/>
                </a:rPr>
                <a:t>Capital Budget</a:t>
              </a:r>
              <a:r>
                <a:rPr b="1" i="0" lang="en-US" sz="1400" u="none" cap="none" strike="noStrike">
                  <a:solidFill>
                    <a:schemeClr val="dk1"/>
                  </a:solidFill>
                  <a:latin typeface="Calibri"/>
                  <a:ea typeface="Calibri"/>
                  <a:cs typeface="Calibri"/>
                  <a:sym typeface="Calibri"/>
                </a:rPr>
                <a:t>)</a:t>
              </a:r>
              <a:endParaRPr b="1" i="0" sz="1400" u="none" cap="none" strike="noStrike">
                <a:solidFill>
                  <a:schemeClr val="dk1"/>
                </a:solidFill>
                <a:latin typeface="Calibri"/>
                <a:ea typeface="Calibri"/>
                <a:cs typeface="Calibri"/>
                <a:sym typeface="Calibri"/>
              </a:endParaRPr>
            </a:p>
          </p:txBody>
        </p:sp>
        <p:sp>
          <p:nvSpPr>
            <p:cNvPr id="880" name="Google Shape;880;p17"/>
            <p:cNvSpPr txBox="1"/>
            <p:nvPr/>
          </p:nvSpPr>
          <p:spPr>
            <a:xfrm>
              <a:off x="2491916" y="2272055"/>
              <a:ext cx="2169994" cy="317828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300"/>
                <a:buFont typeface="Arial"/>
                <a:buNone/>
              </a:pPr>
              <a:r>
                <a:rPr b="0" i="0" lang="en-US" sz="1300" u="none" cap="none" strike="noStrike">
                  <a:solidFill>
                    <a:schemeClr val="lt1"/>
                  </a:solidFill>
                  <a:latin typeface="Times New Roman"/>
                  <a:ea typeface="Times New Roman"/>
                  <a:cs typeface="Times New Roman"/>
                  <a:sym typeface="Times New Roman"/>
                </a:rPr>
                <a:t>Menunjukan rencana jangka panjang dan pembelanjaan atas  aktiva tetap seperti gedung, peralatan, kendaraan, perabotan, dan sebagainya.  Pengeluaran modal yang besar biasanya dilakukan dengan menggunakan  pinjaman. Belanja Investasi/modal adalah pengeluaran yang manfaatnya  cenderung melebihi satu tahun anggaran dan akan menambah aset atau  kekayaan pemerintah, dan selanjutnya akan menambah anggaran rutin untuk  biaya operasional dan pemeliharaannya.</a:t>
              </a:r>
              <a:endParaRPr b="0" i="0" sz="1300" u="none" cap="none" strike="noStrike">
                <a:solidFill>
                  <a:schemeClr val="lt1"/>
                </a:solidFill>
                <a:latin typeface="Times New Roman"/>
                <a:ea typeface="Times New Roman"/>
                <a:cs typeface="Times New Roman"/>
                <a:sym typeface="Times New Roman"/>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18"/>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6" name="Google Shape;886;p18"/>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7" name="Google Shape;887;p18"/>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888" name="Google Shape;888;p18"/>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889" name="Google Shape;889;p18"/>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0" name="Google Shape;890;p18"/>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1" name="Google Shape;891;p18"/>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2" name="Google Shape;892;p18"/>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3" name="Google Shape;893;p18"/>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4" name="Google Shape;894;p18"/>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5" name="Google Shape;895;p18"/>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6" name="Google Shape;896;p18"/>
          <p:cNvSpPr txBox="1"/>
          <p:nvPr/>
        </p:nvSpPr>
        <p:spPr>
          <a:xfrm>
            <a:off x="302604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Prinsip-Prinsip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897" name="Google Shape;897;p18"/>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8" name="Google Shape;898;p18"/>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1 </a:t>
            </a:r>
            <a:endParaRPr b="0" i="0" sz="1050" u="none" cap="none" strike="noStrike">
              <a:solidFill>
                <a:schemeClr val="dk1"/>
              </a:solidFill>
              <a:latin typeface="Times New Roman"/>
              <a:ea typeface="Times New Roman"/>
              <a:cs typeface="Times New Roman"/>
              <a:sym typeface="Times New Roman"/>
            </a:endParaRPr>
          </a:p>
        </p:txBody>
      </p:sp>
      <p:grpSp>
        <p:nvGrpSpPr>
          <p:cNvPr id="899" name="Google Shape;899;p18"/>
          <p:cNvGrpSpPr/>
          <p:nvPr/>
        </p:nvGrpSpPr>
        <p:grpSpPr>
          <a:xfrm>
            <a:off x="-1205550" y="23342"/>
            <a:ext cx="4200543" cy="1083314"/>
            <a:chOff x="-1205550" y="23342"/>
            <a:chExt cx="4200543" cy="1083314"/>
          </a:xfrm>
        </p:grpSpPr>
        <p:grpSp>
          <p:nvGrpSpPr>
            <p:cNvPr id="900" name="Google Shape;900;p18"/>
            <p:cNvGrpSpPr/>
            <p:nvPr/>
          </p:nvGrpSpPr>
          <p:grpSpPr>
            <a:xfrm>
              <a:off x="40224" y="587408"/>
              <a:ext cx="1094128" cy="519248"/>
              <a:chOff x="1174580" y="23342"/>
              <a:chExt cx="1094128" cy="519248"/>
            </a:xfrm>
          </p:grpSpPr>
          <p:sp>
            <p:nvSpPr>
              <p:cNvPr id="901" name="Google Shape;901;p18"/>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2" name="Google Shape;902;p18"/>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03" name="Google Shape;903;p18"/>
            <p:cNvGrpSpPr/>
            <p:nvPr/>
          </p:nvGrpSpPr>
          <p:grpSpPr>
            <a:xfrm>
              <a:off x="-1205550" y="23342"/>
              <a:ext cx="2339902" cy="519248"/>
              <a:chOff x="-1205550" y="23342"/>
              <a:chExt cx="2339902" cy="519248"/>
            </a:xfrm>
          </p:grpSpPr>
          <p:sp>
            <p:nvSpPr>
              <p:cNvPr id="904" name="Google Shape;904;p18"/>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5" name="Google Shape;905;p18"/>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06" name="Google Shape;906;p18"/>
            <p:cNvGrpSpPr/>
            <p:nvPr/>
          </p:nvGrpSpPr>
          <p:grpSpPr>
            <a:xfrm>
              <a:off x="1174580" y="23342"/>
              <a:ext cx="1094128" cy="519248"/>
              <a:chOff x="1174580" y="23342"/>
              <a:chExt cx="1094128" cy="519248"/>
            </a:xfrm>
          </p:grpSpPr>
          <p:sp>
            <p:nvSpPr>
              <p:cNvPr id="907" name="Google Shape;907;p18"/>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8" name="Google Shape;908;p18"/>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09" name="Google Shape;909;p18"/>
            <p:cNvGrpSpPr/>
            <p:nvPr/>
          </p:nvGrpSpPr>
          <p:grpSpPr>
            <a:xfrm>
              <a:off x="1187656" y="600021"/>
              <a:ext cx="1807337" cy="504681"/>
              <a:chOff x="1187656" y="600021"/>
              <a:chExt cx="1807337" cy="504681"/>
            </a:xfrm>
          </p:grpSpPr>
          <p:sp>
            <p:nvSpPr>
              <p:cNvPr id="910" name="Google Shape;910;p18"/>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1" name="Google Shape;911;p18"/>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912" name="Google Shape;912;p18"/>
          <p:cNvSpPr txBox="1"/>
          <p:nvPr/>
        </p:nvSpPr>
        <p:spPr>
          <a:xfrm>
            <a:off x="4066705" y="1359770"/>
            <a:ext cx="5356481" cy="623624"/>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Prinsip-Prinsip Anggaran Sektor Publik, Meliputi :</a:t>
            </a:r>
            <a:endParaRPr/>
          </a:p>
        </p:txBody>
      </p:sp>
      <p:grpSp>
        <p:nvGrpSpPr>
          <p:cNvPr id="913" name="Google Shape;913;p18"/>
          <p:cNvGrpSpPr/>
          <p:nvPr/>
        </p:nvGrpSpPr>
        <p:grpSpPr>
          <a:xfrm>
            <a:off x="11218193" y="-96944"/>
            <a:ext cx="997029" cy="1071336"/>
            <a:chOff x="11218193" y="-96944"/>
            <a:chExt cx="997029" cy="1071336"/>
          </a:xfrm>
        </p:grpSpPr>
        <p:sp>
          <p:nvSpPr>
            <p:cNvPr id="914" name="Google Shape;914;p18"/>
            <p:cNvSpPr/>
            <p:nvPr/>
          </p:nvSpPr>
          <p:spPr>
            <a:xfrm rot="2700000">
              <a:off x="11525191" y="-5100"/>
              <a:ext cx="337052" cy="100793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5" name="Google Shape;915;p18"/>
            <p:cNvSpPr/>
            <p:nvPr/>
          </p:nvSpPr>
          <p:spPr>
            <a:xfrm rot="2700000">
              <a:off x="11571171" y="-125387"/>
              <a:ext cx="337052" cy="100793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16" name="Google Shape;916;p18"/>
          <p:cNvGrpSpPr/>
          <p:nvPr/>
        </p:nvGrpSpPr>
        <p:grpSpPr>
          <a:xfrm>
            <a:off x="11230461" y="547107"/>
            <a:ext cx="997029" cy="1071336"/>
            <a:chOff x="11218193" y="-96944"/>
            <a:chExt cx="997029" cy="1071336"/>
          </a:xfrm>
        </p:grpSpPr>
        <p:sp>
          <p:nvSpPr>
            <p:cNvPr id="917" name="Google Shape;917;p18"/>
            <p:cNvSpPr/>
            <p:nvPr/>
          </p:nvSpPr>
          <p:spPr>
            <a:xfrm rot="2700000">
              <a:off x="11525191" y="-5100"/>
              <a:ext cx="337052" cy="100793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8" name="Google Shape;918;p18"/>
            <p:cNvSpPr/>
            <p:nvPr/>
          </p:nvSpPr>
          <p:spPr>
            <a:xfrm rot="2700000">
              <a:off x="11571171" y="-125387"/>
              <a:ext cx="337052" cy="100793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aphicFrame>
        <p:nvGraphicFramePr>
          <p:cNvPr id="919" name="Google Shape;919;p18"/>
          <p:cNvGraphicFramePr/>
          <p:nvPr/>
        </p:nvGraphicFramePr>
        <p:xfrm>
          <a:off x="2176275" y="1880183"/>
          <a:ext cx="3000000" cy="3000000"/>
        </p:xfrm>
        <a:graphic>
          <a:graphicData uri="http://schemas.openxmlformats.org/drawingml/2006/table">
            <a:tbl>
              <a:tblPr bandRow="1" firstRow="1">
                <a:noFill/>
                <a:tableStyleId>{1028752C-56D2-4B7F-927F-FE7B9F488ED0}</a:tableStyleId>
              </a:tblPr>
              <a:tblGrid>
                <a:gridCol w="2730575"/>
                <a:gridCol w="6333250"/>
              </a:tblGrid>
              <a:tr h="370850">
                <a:tc>
                  <a:txBody>
                    <a:bodyPr/>
                    <a:lstStyle/>
                    <a:p>
                      <a:pPr indent="0" lvl="0" marL="0" marR="0" rtl="0" algn="r">
                        <a:spcBef>
                          <a:spcPts val="0"/>
                        </a:spcBef>
                        <a:spcAft>
                          <a:spcPts val="0"/>
                        </a:spcAft>
                        <a:buNone/>
                      </a:pPr>
                      <a:r>
                        <a:rPr i="1" lang="en-US" sz="1400" u="none" cap="none" strike="noStrike">
                          <a:solidFill>
                            <a:srgbClr val="213B7D"/>
                          </a:solidFill>
                        </a:rPr>
                        <a:t>Otorisasi Oleh Legislatif</a:t>
                      </a:r>
                      <a:endParaRPr i="1" sz="1400" u="none" cap="none" strike="noStrike">
                        <a:solidFill>
                          <a:srgbClr val="213B7D"/>
                        </a:solidFill>
                      </a:endParaRPr>
                    </a:p>
                  </a:txBody>
                  <a:tcPr marT="45725" marB="45725" marR="91450" marL="91450" anchor="ctr"/>
                </a:tc>
                <a:tc>
                  <a:txBody>
                    <a:bodyPr/>
                    <a:lstStyle/>
                    <a:p>
                      <a:pPr indent="0" lvl="0" marL="0" marR="0" rtl="0" algn="just">
                        <a:spcBef>
                          <a:spcPts val="0"/>
                        </a:spcBef>
                        <a:spcAft>
                          <a:spcPts val="0"/>
                        </a:spcAft>
                        <a:buNone/>
                      </a:pPr>
                      <a:r>
                        <a:rPr b="0" lang="en-US" sz="1400" u="none" cap="none" strike="noStrike">
                          <a:solidFill>
                            <a:schemeClr val="dk1"/>
                          </a:solidFill>
                          <a:latin typeface="Times New Roman"/>
                          <a:ea typeface="Times New Roman"/>
                          <a:cs typeface="Times New Roman"/>
                          <a:sym typeface="Times New Roman"/>
                        </a:rPr>
                        <a:t>Anggaran publik harus mendapatkan otorisasi dari legislatif terlebih dahulu sebelum eksekutif  dapat membelanjakan anggaran tersebut.</a:t>
                      </a:r>
                      <a:endParaRPr/>
                    </a:p>
                  </a:txBody>
                  <a:tcPr marT="45725" marB="45725" marR="91450" marL="91450"/>
                </a:tc>
              </a:tr>
              <a:tr h="370850">
                <a:tc>
                  <a:txBody>
                    <a:bodyPr/>
                    <a:lstStyle/>
                    <a:p>
                      <a:pPr indent="0" lvl="0" marL="0" marR="0" rtl="0" algn="r">
                        <a:spcBef>
                          <a:spcPts val="0"/>
                        </a:spcBef>
                        <a:spcAft>
                          <a:spcPts val="0"/>
                        </a:spcAft>
                        <a:buNone/>
                      </a:pPr>
                      <a:r>
                        <a:rPr b="1" i="1" lang="en-US" sz="1400" u="none" cap="none" strike="noStrike">
                          <a:solidFill>
                            <a:srgbClr val="213B7D"/>
                          </a:solidFill>
                        </a:rPr>
                        <a:t>Komprehensif</a:t>
                      </a:r>
                      <a:endParaRPr b="1" i="1" sz="1400" u="none" cap="none" strike="noStrike">
                        <a:solidFill>
                          <a:srgbClr val="213B7D"/>
                        </a:solidFill>
                      </a:endParaRPr>
                    </a:p>
                  </a:txBody>
                  <a:tcPr marT="45725" marB="45725" marR="91450" marL="91450" anchor="ctr"/>
                </a:tc>
                <a:tc>
                  <a:txBody>
                    <a:bodyPr/>
                    <a:lstStyle/>
                    <a:p>
                      <a:pPr indent="0" lvl="0" marL="0" marR="0" rtl="0" algn="just">
                        <a:spcBef>
                          <a:spcPts val="0"/>
                        </a:spcBef>
                        <a:spcAft>
                          <a:spcPts val="0"/>
                        </a:spcAft>
                        <a:buNone/>
                      </a:pPr>
                      <a:r>
                        <a:rPr b="0" lang="en-US" sz="1400" u="none" cap="none" strike="noStrike">
                          <a:solidFill>
                            <a:schemeClr val="dk1"/>
                          </a:solidFill>
                          <a:latin typeface="Times New Roman"/>
                          <a:ea typeface="Times New Roman"/>
                          <a:cs typeface="Times New Roman"/>
                          <a:sym typeface="Times New Roman"/>
                        </a:rPr>
                        <a:t>Anggaran harus menunjukan semua penerimaan dan pengeluaran pemeritah.</a:t>
                      </a:r>
                      <a:endParaRPr/>
                    </a:p>
                  </a:txBody>
                  <a:tcPr marT="45725" marB="45725" marR="91450" marL="91450"/>
                </a:tc>
              </a:tr>
              <a:tr h="370850">
                <a:tc>
                  <a:txBody>
                    <a:bodyPr/>
                    <a:lstStyle/>
                    <a:p>
                      <a:pPr indent="0" lvl="0" marL="0" marR="0" rtl="0" algn="r">
                        <a:spcBef>
                          <a:spcPts val="0"/>
                        </a:spcBef>
                        <a:spcAft>
                          <a:spcPts val="0"/>
                        </a:spcAft>
                        <a:buNone/>
                      </a:pPr>
                      <a:r>
                        <a:rPr b="1" i="1" lang="en-US" sz="1400" u="none" cap="none" strike="noStrike">
                          <a:solidFill>
                            <a:srgbClr val="213B7D"/>
                          </a:solidFill>
                        </a:rPr>
                        <a:t>Keuntungan Anggaran</a:t>
                      </a:r>
                      <a:endParaRPr b="1" i="1" sz="1400" u="none" cap="none" strike="noStrike">
                        <a:solidFill>
                          <a:srgbClr val="213B7D"/>
                        </a:solidFill>
                      </a:endParaRPr>
                    </a:p>
                  </a:txBody>
                  <a:tcPr marT="45725" marB="45725" marR="91450" marL="91450" anchor="ctr"/>
                </a:tc>
                <a:tc>
                  <a:txBody>
                    <a:bodyPr/>
                    <a:lstStyle/>
                    <a:p>
                      <a:pPr indent="0" lvl="0" marL="0" marR="0" rtl="0" algn="just">
                        <a:spcBef>
                          <a:spcPts val="0"/>
                        </a:spcBef>
                        <a:spcAft>
                          <a:spcPts val="0"/>
                        </a:spcAft>
                        <a:buNone/>
                      </a:pPr>
                      <a:r>
                        <a:rPr b="0" lang="en-US" sz="1400" u="none" cap="none" strike="noStrike">
                          <a:solidFill>
                            <a:schemeClr val="dk1"/>
                          </a:solidFill>
                          <a:latin typeface="Times New Roman"/>
                          <a:ea typeface="Times New Roman"/>
                          <a:cs typeface="Times New Roman"/>
                          <a:sym typeface="Times New Roman"/>
                        </a:rPr>
                        <a:t>Semua penerimaan dan belanja pemeritah harus terhimpun dalam dana umum (</a:t>
                      </a:r>
                      <a:r>
                        <a:rPr b="0" i="1" lang="en-US" sz="1400" u="none" cap="none" strike="noStrike">
                          <a:solidFill>
                            <a:schemeClr val="dk1"/>
                          </a:solidFill>
                          <a:latin typeface="Times New Roman"/>
                          <a:ea typeface="Times New Roman"/>
                          <a:cs typeface="Times New Roman"/>
                          <a:sym typeface="Times New Roman"/>
                        </a:rPr>
                        <a:t>general fund</a:t>
                      </a:r>
                      <a:r>
                        <a:rPr b="0" lang="en-US" sz="1400" u="none" cap="none" strike="noStrike">
                          <a:solidFill>
                            <a:schemeClr val="dk1"/>
                          </a:solidFill>
                          <a:latin typeface="Times New Roman"/>
                          <a:ea typeface="Times New Roman"/>
                          <a:cs typeface="Times New Roman"/>
                          <a:sym typeface="Times New Roman"/>
                        </a:rPr>
                        <a:t>)</a:t>
                      </a:r>
                      <a:endParaRPr/>
                    </a:p>
                  </a:txBody>
                  <a:tcPr marT="45725" marB="45725" marR="91450" marL="91450"/>
                </a:tc>
              </a:tr>
              <a:tr h="370850">
                <a:tc>
                  <a:txBody>
                    <a:bodyPr/>
                    <a:lstStyle/>
                    <a:p>
                      <a:pPr indent="0" lvl="0" marL="0" marR="0" rtl="0" algn="r">
                        <a:spcBef>
                          <a:spcPts val="0"/>
                        </a:spcBef>
                        <a:spcAft>
                          <a:spcPts val="0"/>
                        </a:spcAft>
                        <a:buNone/>
                      </a:pPr>
                      <a:r>
                        <a:rPr b="1" i="1" lang="en-US" sz="1400" u="none" cap="none" strike="noStrike">
                          <a:solidFill>
                            <a:srgbClr val="213B7D"/>
                          </a:solidFill>
                        </a:rPr>
                        <a:t>Non-discretionary Appropriation</a:t>
                      </a:r>
                      <a:endParaRPr/>
                    </a:p>
                  </a:txBody>
                  <a:tcPr marT="45725" marB="45725" marR="91450" marL="91450" anchor="ctr"/>
                </a:tc>
                <a:tc>
                  <a:txBody>
                    <a:bodyPr/>
                    <a:lstStyle/>
                    <a:p>
                      <a:pPr indent="0" lvl="0" marL="0" marR="0" rtl="0" algn="just">
                        <a:spcBef>
                          <a:spcPts val="0"/>
                        </a:spcBef>
                        <a:spcAft>
                          <a:spcPts val="0"/>
                        </a:spcAft>
                        <a:buNone/>
                      </a:pPr>
                      <a:r>
                        <a:rPr b="0" lang="en-US" sz="1400" u="none" cap="none" strike="noStrike">
                          <a:solidFill>
                            <a:schemeClr val="dk1"/>
                          </a:solidFill>
                          <a:latin typeface="Times New Roman"/>
                          <a:ea typeface="Times New Roman"/>
                          <a:cs typeface="Times New Roman"/>
                          <a:sym typeface="Times New Roman"/>
                        </a:rPr>
                        <a:t>Jumlah yang disetujui oleh dewan legislatif harus termanfaatkan secara ekonomis, efisien, dan efektif.</a:t>
                      </a:r>
                      <a:endParaRPr/>
                    </a:p>
                  </a:txBody>
                  <a:tcPr marT="45725" marB="45725" marR="91450" marL="91450"/>
                </a:tc>
              </a:tr>
              <a:tr h="370850">
                <a:tc>
                  <a:txBody>
                    <a:bodyPr/>
                    <a:lstStyle/>
                    <a:p>
                      <a:pPr indent="0" lvl="0" marL="0" marR="0" rtl="0" algn="r">
                        <a:spcBef>
                          <a:spcPts val="0"/>
                        </a:spcBef>
                        <a:spcAft>
                          <a:spcPts val="0"/>
                        </a:spcAft>
                        <a:buNone/>
                      </a:pPr>
                      <a:r>
                        <a:rPr b="1" i="1" lang="en-US" sz="1400" u="none" cap="none" strike="noStrike">
                          <a:solidFill>
                            <a:srgbClr val="213B7D"/>
                          </a:solidFill>
                        </a:rPr>
                        <a:t>Periodik</a:t>
                      </a:r>
                      <a:endParaRPr b="1" i="1" sz="1400" u="none" cap="none" strike="noStrike">
                        <a:solidFill>
                          <a:srgbClr val="213B7D"/>
                        </a:solidFill>
                      </a:endParaRPr>
                    </a:p>
                  </a:txBody>
                  <a:tcPr marT="45725" marB="45725" marR="91450" marL="91450" anchor="ctr"/>
                </a:tc>
                <a:tc>
                  <a:txBody>
                    <a:bodyPr/>
                    <a:lstStyle/>
                    <a:p>
                      <a:pPr indent="0" lvl="0" marL="0" marR="0" rtl="0" algn="just">
                        <a:spcBef>
                          <a:spcPts val="0"/>
                        </a:spcBef>
                        <a:spcAft>
                          <a:spcPts val="0"/>
                        </a:spcAft>
                        <a:buNone/>
                      </a:pPr>
                      <a:r>
                        <a:rPr b="0" lang="en-US" sz="1400" u="none" cap="none" strike="noStrike">
                          <a:solidFill>
                            <a:schemeClr val="dk1"/>
                          </a:solidFill>
                          <a:latin typeface="Times New Roman"/>
                          <a:ea typeface="Times New Roman"/>
                          <a:cs typeface="Times New Roman"/>
                          <a:sym typeface="Times New Roman"/>
                        </a:rPr>
                        <a:t>Anggaran merupakan suatu proses yang periodik, dapat bersifat tahunan maupun multi-tahunan</a:t>
                      </a:r>
                      <a:endParaRPr/>
                    </a:p>
                  </a:txBody>
                  <a:tcPr marT="45725" marB="45725" marR="91450" marL="91450"/>
                </a:tc>
              </a:tr>
              <a:tr h="370850">
                <a:tc>
                  <a:txBody>
                    <a:bodyPr/>
                    <a:lstStyle/>
                    <a:p>
                      <a:pPr indent="0" lvl="0" marL="0" marR="0" rtl="0" algn="r">
                        <a:spcBef>
                          <a:spcPts val="0"/>
                        </a:spcBef>
                        <a:spcAft>
                          <a:spcPts val="0"/>
                        </a:spcAft>
                        <a:buNone/>
                      </a:pPr>
                      <a:r>
                        <a:rPr b="1" i="1" lang="en-US" sz="1400" u="none" cap="none" strike="noStrike">
                          <a:solidFill>
                            <a:srgbClr val="213B7D"/>
                          </a:solidFill>
                        </a:rPr>
                        <a:t>Akurat</a:t>
                      </a:r>
                      <a:endParaRPr b="1" i="1" sz="1400" u="none" cap="none" strike="noStrike">
                        <a:solidFill>
                          <a:srgbClr val="213B7D"/>
                        </a:solidFill>
                      </a:endParaRPr>
                    </a:p>
                  </a:txBody>
                  <a:tcPr marT="45725" marB="45725" marR="91450" marL="91450" anchor="ctr"/>
                </a:tc>
                <a:tc>
                  <a:txBody>
                    <a:bodyPr/>
                    <a:lstStyle/>
                    <a:p>
                      <a:pPr indent="0" lvl="0" marL="0" marR="0" rtl="0" algn="just">
                        <a:spcBef>
                          <a:spcPts val="0"/>
                        </a:spcBef>
                        <a:spcAft>
                          <a:spcPts val="0"/>
                        </a:spcAft>
                        <a:buNone/>
                      </a:pPr>
                      <a:r>
                        <a:rPr b="0" lang="en-US" sz="1400" u="none" cap="none" strike="noStrike">
                          <a:solidFill>
                            <a:schemeClr val="dk1"/>
                          </a:solidFill>
                          <a:latin typeface="Times New Roman"/>
                          <a:ea typeface="Times New Roman"/>
                          <a:cs typeface="Times New Roman"/>
                          <a:sym typeface="Times New Roman"/>
                        </a:rPr>
                        <a:t>Estimasi anggaran hendaknya tidak memasukan cadangan yang tersembunyi yang dapat  dijadikan sebagai kantong-kantong pemborosan dan </a:t>
                      </a:r>
                      <a:r>
                        <a:rPr b="0" i="1" lang="en-US" sz="1400" u="none" cap="none" strike="noStrike">
                          <a:solidFill>
                            <a:schemeClr val="dk1"/>
                          </a:solidFill>
                          <a:latin typeface="Times New Roman"/>
                          <a:ea typeface="Times New Roman"/>
                          <a:cs typeface="Times New Roman"/>
                          <a:sym typeface="Times New Roman"/>
                        </a:rPr>
                        <a:t>in-efisiensi</a:t>
                      </a:r>
                      <a:r>
                        <a:rPr b="0" lang="en-US" sz="1400" u="none" cap="none" strike="noStrike">
                          <a:solidFill>
                            <a:schemeClr val="dk1"/>
                          </a:solidFill>
                          <a:latin typeface="Times New Roman"/>
                          <a:ea typeface="Times New Roman"/>
                          <a:cs typeface="Times New Roman"/>
                          <a:sym typeface="Times New Roman"/>
                        </a:rPr>
                        <a:t> anggaran serta dapat  mengakibatkan munculnya </a:t>
                      </a:r>
                      <a:r>
                        <a:rPr b="0" i="1" lang="en-US" sz="1400" u="none" cap="none" strike="noStrike">
                          <a:solidFill>
                            <a:schemeClr val="dk1"/>
                          </a:solidFill>
                          <a:latin typeface="Times New Roman"/>
                          <a:ea typeface="Times New Roman"/>
                          <a:cs typeface="Times New Roman"/>
                          <a:sym typeface="Times New Roman"/>
                        </a:rPr>
                        <a:t>underestimate </a:t>
                      </a:r>
                      <a:r>
                        <a:rPr b="0" lang="en-US" sz="1400" u="none" cap="none" strike="noStrike">
                          <a:solidFill>
                            <a:schemeClr val="dk1"/>
                          </a:solidFill>
                          <a:latin typeface="Times New Roman"/>
                          <a:ea typeface="Times New Roman"/>
                          <a:cs typeface="Times New Roman"/>
                          <a:sym typeface="Times New Roman"/>
                        </a:rPr>
                        <a:t>pendapatan dan </a:t>
                      </a:r>
                      <a:r>
                        <a:rPr b="0" i="1" lang="en-US" sz="1400" u="none" cap="none" strike="noStrike">
                          <a:solidFill>
                            <a:schemeClr val="dk1"/>
                          </a:solidFill>
                          <a:latin typeface="Times New Roman"/>
                          <a:ea typeface="Times New Roman"/>
                          <a:cs typeface="Times New Roman"/>
                          <a:sym typeface="Times New Roman"/>
                        </a:rPr>
                        <a:t>overestimate </a:t>
                      </a:r>
                      <a:r>
                        <a:rPr b="0" lang="en-US" sz="1400" u="none" cap="none" strike="noStrike">
                          <a:solidFill>
                            <a:schemeClr val="dk1"/>
                          </a:solidFill>
                          <a:latin typeface="Times New Roman"/>
                          <a:ea typeface="Times New Roman"/>
                          <a:cs typeface="Times New Roman"/>
                          <a:sym typeface="Times New Roman"/>
                        </a:rPr>
                        <a:t>pengeluaran</a:t>
                      </a:r>
                      <a:endParaRPr/>
                    </a:p>
                  </a:txBody>
                  <a:tcPr marT="45725" marB="45725" marR="91450" marL="91450"/>
                </a:tc>
              </a:tr>
              <a:tr h="370850">
                <a:tc>
                  <a:txBody>
                    <a:bodyPr/>
                    <a:lstStyle/>
                    <a:p>
                      <a:pPr indent="0" lvl="0" marL="0" marR="0" rtl="0" algn="r">
                        <a:spcBef>
                          <a:spcPts val="0"/>
                        </a:spcBef>
                        <a:spcAft>
                          <a:spcPts val="0"/>
                        </a:spcAft>
                        <a:buNone/>
                      </a:pPr>
                      <a:r>
                        <a:rPr b="1" i="1" lang="en-US" sz="1400" u="none" cap="none" strike="noStrike">
                          <a:solidFill>
                            <a:srgbClr val="213B7D"/>
                          </a:solidFill>
                        </a:rPr>
                        <a:t>Jelas</a:t>
                      </a:r>
                      <a:endParaRPr b="1" i="1" sz="1400" u="none" cap="none" strike="noStrike">
                        <a:solidFill>
                          <a:srgbClr val="213B7D"/>
                        </a:solidFill>
                      </a:endParaRPr>
                    </a:p>
                  </a:txBody>
                  <a:tcPr marT="45725" marB="45725" marR="91450" marL="91450" anchor="ctr"/>
                </a:tc>
                <a:tc>
                  <a:txBody>
                    <a:bodyPr/>
                    <a:lstStyle/>
                    <a:p>
                      <a:pPr indent="0" lvl="0" marL="0" marR="0" rtl="0" algn="just">
                        <a:spcBef>
                          <a:spcPts val="0"/>
                        </a:spcBef>
                        <a:spcAft>
                          <a:spcPts val="0"/>
                        </a:spcAft>
                        <a:buNone/>
                      </a:pPr>
                      <a:r>
                        <a:rPr b="0" lang="en-US" sz="1400" u="none" cap="none" strike="noStrike">
                          <a:solidFill>
                            <a:schemeClr val="dk1"/>
                          </a:solidFill>
                          <a:latin typeface="Times New Roman"/>
                          <a:ea typeface="Times New Roman"/>
                          <a:cs typeface="Times New Roman"/>
                          <a:sym typeface="Times New Roman"/>
                        </a:rPr>
                        <a:t>Anggaran hendaknya sederhana, dapat dipahami masyarakat, dan tidak membingungkan</a:t>
                      </a:r>
                      <a:endParaRPr/>
                    </a:p>
                  </a:txBody>
                  <a:tcPr marT="45725" marB="45725" marR="91450" marL="91450"/>
                </a:tc>
              </a:tr>
              <a:tr h="370850">
                <a:tc>
                  <a:txBody>
                    <a:bodyPr/>
                    <a:lstStyle/>
                    <a:p>
                      <a:pPr indent="0" lvl="0" marL="0" marR="0" rtl="0" algn="r">
                        <a:spcBef>
                          <a:spcPts val="0"/>
                        </a:spcBef>
                        <a:spcAft>
                          <a:spcPts val="0"/>
                        </a:spcAft>
                        <a:buNone/>
                      </a:pPr>
                      <a:r>
                        <a:rPr b="1" i="1" lang="en-US" sz="1400" u="none" cap="none" strike="noStrike">
                          <a:solidFill>
                            <a:srgbClr val="213B7D"/>
                          </a:solidFill>
                        </a:rPr>
                        <a:t>Diketahui Publik</a:t>
                      </a:r>
                      <a:endParaRPr b="1" i="1" sz="1400" u="none" cap="none" strike="noStrike">
                        <a:solidFill>
                          <a:srgbClr val="213B7D"/>
                        </a:solidFill>
                      </a:endParaRPr>
                    </a:p>
                  </a:txBody>
                  <a:tcPr marT="45725" marB="45725" marR="91450" marL="91450" anchor="ctr"/>
                </a:tc>
                <a:tc>
                  <a:txBody>
                    <a:bodyPr/>
                    <a:lstStyle/>
                    <a:p>
                      <a:pPr indent="0" lvl="0" marL="0" marR="0" rtl="0" algn="just">
                        <a:spcBef>
                          <a:spcPts val="0"/>
                        </a:spcBef>
                        <a:spcAft>
                          <a:spcPts val="0"/>
                        </a:spcAft>
                        <a:buNone/>
                      </a:pPr>
                      <a:r>
                        <a:rPr b="0" lang="en-US" sz="1400" u="none" cap="none" strike="noStrike">
                          <a:solidFill>
                            <a:schemeClr val="dk1"/>
                          </a:solidFill>
                          <a:latin typeface="Times New Roman"/>
                          <a:ea typeface="Times New Roman"/>
                          <a:cs typeface="Times New Roman"/>
                          <a:sym typeface="Times New Roman"/>
                        </a:rPr>
                        <a:t>Anggaran harus diinformasikan kepada masyarakat luas.</a:t>
                      </a:r>
                      <a:endParaRPr/>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9"/>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5" name="Google Shape;925;p19"/>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6" name="Google Shape;926;p19"/>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927" name="Google Shape;927;p19"/>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928" name="Google Shape;928;p19"/>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9" name="Google Shape;929;p19"/>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0" name="Google Shape;930;p19"/>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1" name="Google Shape;931;p19"/>
          <p:cNvSpPr/>
          <p:nvPr/>
        </p:nvSpPr>
        <p:spPr>
          <a:xfrm>
            <a:off x="11332393" y="5434734"/>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2" name="Google Shape;932;p19"/>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3" name="Google Shape;933;p19"/>
          <p:cNvSpPr/>
          <p:nvPr/>
        </p:nvSpPr>
        <p:spPr>
          <a:xfrm>
            <a:off x="537073" y="3412394"/>
            <a:ext cx="1110136" cy="11101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4" name="Google Shape;934;p19"/>
          <p:cNvSpPr/>
          <p:nvPr/>
        </p:nvSpPr>
        <p:spPr>
          <a:xfrm>
            <a:off x="609148" y="3325306"/>
            <a:ext cx="1110136" cy="11101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5" name="Google Shape;935;p19"/>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2 </a:t>
            </a:r>
            <a:endParaRPr b="0" i="0" sz="1050" u="none" cap="none" strike="noStrike">
              <a:solidFill>
                <a:schemeClr val="dk1"/>
              </a:solidFill>
              <a:latin typeface="Times New Roman"/>
              <a:ea typeface="Times New Roman"/>
              <a:cs typeface="Times New Roman"/>
              <a:sym typeface="Times New Roman"/>
            </a:endParaRPr>
          </a:p>
        </p:txBody>
      </p:sp>
      <p:grpSp>
        <p:nvGrpSpPr>
          <p:cNvPr id="936" name="Google Shape;936;p19"/>
          <p:cNvGrpSpPr/>
          <p:nvPr/>
        </p:nvGrpSpPr>
        <p:grpSpPr>
          <a:xfrm>
            <a:off x="11208278" y="299533"/>
            <a:ext cx="724014" cy="716041"/>
            <a:chOff x="11208278" y="299533"/>
            <a:chExt cx="724014" cy="716041"/>
          </a:xfrm>
        </p:grpSpPr>
        <p:sp>
          <p:nvSpPr>
            <p:cNvPr id="937" name="Google Shape;937;p19"/>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8" name="Google Shape;938;p19"/>
            <p:cNvSpPr/>
            <p:nvPr/>
          </p:nvSpPr>
          <p:spPr>
            <a:xfrm>
              <a:off x="11208278" y="361676"/>
              <a:ext cx="653898" cy="6538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39" name="Google Shape;939;p19"/>
          <p:cNvGrpSpPr/>
          <p:nvPr/>
        </p:nvGrpSpPr>
        <p:grpSpPr>
          <a:xfrm>
            <a:off x="11208278" y="1109298"/>
            <a:ext cx="724014" cy="716041"/>
            <a:chOff x="11215616" y="1109298"/>
            <a:chExt cx="724014" cy="716041"/>
          </a:xfrm>
        </p:grpSpPr>
        <p:sp>
          <p:nvSpPr>
            <p:cNvPr id="940" name="Google Shape;940;p19"/>
            <p:cNvSpPr/>
            <p:nvPr/>
          </p:nvSpPr>
          <p:spPr>
            <a:xfrm>
              <a:off x="11285732" y="1109298"/>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1" name="Google Shape;941;p19"/>
            <p:cNvSpPr/>
            <p:nvPr/>
          </p:nvSpPr>
          <p:spPr>
            <a:xfrm>
              <a:off x="11215616" y="1171441"/>
              <a:ext cx="653898" cy="6538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942" name="Google Shape;942;p19"/>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3" name="Google Shape;943;p19"/>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944" name="Google Shape;944;p19"/>
          <p:cNvGrpSpPr/>
          <p:nvPr/>
        </p:nvGrpSpPr>
        <p:grpSpPr>
          <a:xfrm>
            <a:off x="11208278" y="1927265"/>
            <a:ext cx="724014" cy="716041"/>
            <a:chOff x="11208278" y="1927265"/>
            <a:chExt cx="724014" cy="716041"/>
          </a:xfrm>
        </p:grpSpPr>
        <p:sp>
          <p:nvSpPr>
            <p:cNvPr id="945" name="Google Shape;945;p19"/>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6" name="Google Shape;946;p19"/>
            <p:cNvSpPr/>
            <p:nvPr/>
          </p:nvSpPr>
          <p:spPr>
            <a:xfrm>
              <a:off x="11208278" y="1989408"/>
              <a:ext cx="653898" cy="6538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947" name="Google Shape;947;p19"/>
          <p:cNvSpPr txBox="1"/>
          <p:nvPr/>
        </p:nvSpPr>
        <p:spPr>
          <a:xfrm>
            <a:off x="1623228" y="1986101"/>
            <a:ext cx="3395756" cy="143690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Penyusunan dan Pelaksanaan anggaran tahunan merupakan rangkaia proses anggaran. Proses penyusunan anggaran mempunyai empat (4) tujuan, yaitu :</a:t>
            </a:r>
            <a:endParaRPr/>
          </a:p>
        </p:txBody>
      </p:sp>
      <p:grpSp>
        <p:nvGrpSpPr>
          <p:cNvPr id="948" name="Google Shape;948;p19"/>
          <p:cNvGrpSpPr/>
          <p:nvPr/>
        </p:nvGrpSpPr>
        <p:grpSpPr>
          <a:xfrm>
            <a:off x="-1205550" y="23342"/>
            <a:ext cx="4200543" cy="1083314"/>
            <a:chOff x="-1205550" y="23342"/>
            <a:chExt cx="4200543" cy="1083314"/>
          </a:xfrm>
        </p:grpSpPr>
        <p:grpSp>
          <p:nvGrpSpPr>
            <p:cNvPr id="949" name="Google Shape;949;p19"/>
            <p:cNvGrpSpPr/>
            <p:nvPr/>
          </p:nvGrpSpPr>
          <p:grpSpPr>
            <a:xfrm>
              <a:off x="40224" y="587408"/>
              <a:ext cx="1094128" cy="519248"/>
              <a:chOff x="1174580" y="23342"/>
              <a:chExt cx="1094128" cy="519248"/>
            </a:xfrm>
          </p:grpSpPr>
          <p:sp>
            <p:nvSpPr>
              <p:cNvPr id="950" name="Google Shape;950;p19"/>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1" name="Google Shape;951;p19"/>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52" name="Google Shape;952;p19"/>
            <p:cNvGrpSpPr/>
            <p:nvPr/>
          </p:nvGrpSpPr>
          <p:grpSpPr>
            <a:xfrm>
              <a:off x="-1205550" y="23342"/>
              <a:ext cx="2339902" cy="519248"/>
              <a:chOff x="-1205550" y="23342"/>
              <a:chExt cx="2339902" cy="519248"/>
            </a:xfrm>
          </p:grpSpPr>
          <p:sp>
            <p:nvSpPr>
              <p:cNvPr id="953" name="Google Shape;953;p19"/>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4" name="Google Shape;954;p19"/>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55" name="Google Shape;955;p19"/>
            <p:cNvGrpSpPr/>
            <p:nvPr/>
          </p:nvGrpSpPr>
          <p:grpSpPr>
            <a:xfrm>
              <a:off x="1174580" y="23342"/>
              <a:ext cx="1094128" cy="519248"/>
              <a:chOff x="1174580" y="23342"/>
              <a:chExt cx="1094128" cy="519248"/>
            </a:xfrm>
          </p:grpSpPr>
          <p:sp>
            <p:nvSpPr>
              <p:cNvPr id="956" name="Google Shape;956;p19"/>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7" name="Google Shape;957;p19"/>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58" name="Google Shape;958;p19"/>
            <p:cNvGrpSpPr/>
            <p:nvPr/>
          </p:nvGrpSpPr>
          <p:grpSpPr>
            <a:xfrm>
              <a:off x="1187656" y="600021"/>
              <a:ext cx="1807337" cy="504681"/>
              <a:chOff x="1187656" y="600021"/>
              <a:chExt cx="1807337" cy="504681"/>
            </a:xfrm>
          </p:grpSpPr>
          <p:sp>
            <p:nvSpPr>
              <p:cNvPr id="959" name="Google Shape;959;p19"/>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0" name="Google Shape;960;p19"/>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961" name="Google Shape;961;p19"/>
          <p:cNvSpPr txBox="1"/>
          <p:nvPr/>
        </p:nvSpPr>
        <p:spPr>
          <a:xfrm>
            <a:off x="3026044" y="606531"/>
            <a:ext cx="8180767"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Proses Penyusunan Anggaran Sektor Publik</a:t>
            </a:r>
            <a:endParaRPr b="1" i="0" sz="2800" u="none" cap="none" strike="noStrike">
              <a:solidFill>
                <a:schemeClr val="dk1"/>
              </a:solidFill>
              <a:latin typeface="Times New Roman"/>
              <a:ea typeface="Times New Roman"/>
              <a:cs typeface="Times New Roman"/>
              <a:sym typeface="Times New Roman"/>
            </a:endParaRPr>
          </a:p>
        </p:txBody>
      </p:sp>
      <p:grpSp>
        <p:nvGrpSpPr>
          <p:cNvPr id="962" name="Google Shape;962;p19"/>
          <p:cNvGrpSpPr/>
          <p:nvPr/>
        </p:nvGrpSpPr>
        <p:grpSpPr>
          <a:xfrm>
            <a:off x="5139876" y="1941955"/>
            <a:ext cx="2612582" cy="2333922"/>
            <a:chOff x="1043880" y="1914589"/>
            <a:chExt cx="2612582" cy="2333922"/>
          </a:xfrm>
        </p:grpSpPr>
        <p:sp>
          <p:nvSpPr>
            <p:cNvPr id="963" name="Google Shape;963;p19"/>
            <p:cNvSpPr/>
            <p:nvPr/>
          </p:nvSpPr>
          <p:spPr>
            <a:xfrm>
              <a:off x="1043880" y="1914589"/>
              <a:ext cx="2463337" cy="19656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4" name="Google Shape;964;p19"/>
            <p:cNvSpPr/>
            <p:nvPr/>
          </p:nvSpPr>
          <p:spPr>
            <a:xfrm>
              <a:off x="1163056" y="2061705"/>
              <a:ext cx="2493406" cy="1965664"/>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5" name="Google Shape;965;p19"/>
            <p:cNvSpPr/>
            <p:nvPr/>
          </p:nvSpPr>
          <p:spPr>
            <a:xfrm rot="5400000">
              <a:off x="948061" y="2399483"/>
              <a:ext cx="1110137" cy="432308"/>
            </a:xfrm>
            <a:prstGeom prst="homePlate">
              <a:avLst>
                <a:gd fmla="val 50000" name="adj"/>
              </a:avLst>
            </a:prstGeom>
            <a:solidFill>
              <a:srgbClr val="F4BD0C"/>
            </a:solidFill>
            <a:ln>
              <a:noFill/>
            </a:ln>
            <a:effectLst>
              <a:outerShdw blurRad="127000" sx="103000" rotWithShape="0" algn="tl" dir="2700000" dist="38100" sy="10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9"/>
            <p:cNvSpPr txBox="1"/>
            <p:nvPr/>
          </p:nvSpPr>
          <p:spPr>
            <a:xfrm>
              <a:off x="1286965" y="2060560"/>
              <a:ext cx="432308" cy="100206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213B7D"/>
                  </a:solidFill>
                  <a:latin typeface="Calibri"/>
                  <a:ea typeface="Calibri"/>
                  <a:cs typeface="Calibri"/>
                  <a:sym typeface="Calibri"/>
                </a:rPr>
                <a:t>1</a:t>
              </a:r>
              <a:endParaRPr b="1" i="0" sz="2000" u="none" cap="none" strike="noStrike">
                <a:solidFill>
                  <a:srgbClr val="213B7D"/>
                </a:solidFill>
                <a:latin typeface="Calibri"/>
                <a:ea typeface="Calibri"/>
                <a:cs typeface="Calibri"/>
                <a:sym typeface="Calibri"/>
              </a:endParaRPr>
            </a:p>
          </p:txBody>
        </p:sp>
        <p:sp>
          <p:nvSpPr>
            <p:cNvPr id="967" name="Google Shape;967;p19"/>
            <p:cNvSpPr txBox="1"/>
            <p:nvPr/>
          </p:nvSpPr>
          <p:spPr>
            <a:xfrm>
              <a:off x="1671996" y="2169149"/>
              <a:ext cx="1984466" cy="20793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Arial"/>
                <a:buNone/>
              </a:pPr>
              <a:r>
                <a:rPr b="1" i="0" lang="en-US" sz="1400" u="none" cap="none" strike="noStrike">
                  <a:solidFill>
                    <a:schemeClr val="lt1"/>
                  </a:solidFill>
                  <a:latin typeface="Times New Roman"/>
                  <a:ea typeface="Times New Roman"/>
                  <a:cs typeface="Times New Roman"/>
                  <a:sym typeface="Times New Roman"/>
                </a:rPr>
                <a:t>Membantu pemerintah mencapai tujuan fiskal maupun  meningkatkan koordinasi antarbagian dalam lingkungan  pemerintah.</a:t>
              </a:r>
              <a:endParaRPr/>
            </a:p>
          </p:txBody>
        </p:sp>
      </p:grpSp>
      <p:grpSp>
        <p:nvGrpSpPr>
          <p:cNvPr id="968" name="Google Shape;968;p19"/>
          <p:cNvGrpSpPr/>
          <p:nvPr/>
        </p:nvGrpSpPr>
        <p:grpSpPr>
          <a:xfrm>
            <a:off x="7966284" y="1941955"/>
            <a:ext cx="2612582" cy="2333922"/>
            <a:chOff x="1043880" y="1914589"/>
            <a:chExt cx="2612582" cy="2333922"/>
          </a:xfrm>
        </p:grpSpPr>
        <p:sp>
          <p:nvSpPr>
            <p:cNvPr id="969" name="Google Shape;969;p19"/>
            <p:cNvSpPr/>
            <p:nvPr/>
          </p:nvSpPr>
          <p:spPr>
            <a:xfrm>
              <a:off x="1043880" y="1914589"/>
              <a:ext cx="2463337" cy="19656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0" name="Google Shape;970;p19"/>
            <p:cNvSpPr/>
            <p:nvPr/>
          </p:nvSpPr>
          <p:spPr>
            <a:xfrm>
              <a:off x="1163056" y="2061705"/>
              <a:ext cx="2493406" cy="1965664"/>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1" name="Google Shape;971;p19"/>
            <p:cNvSpPr/>
            <p:nvPr/>
          </p:nvSpPr>
          <p:spPr>
            <a:xfrm rot="5400000">
              <a:off x="948061" y="2399483"/>
              <a:ext cx="1110137" cy="432308"/>
            </a:xfrm>
            <a:prstGeom prst="homePlate">
              <a:avLst>
                <a:gd fmla="val 50000" name="adj"/>
              </a:avLst>
            </a:prstGeom>
            <a:solidFill>
              <a:srgbClr val="F4BD0C"/>
            </a:solidFill>
            <a:ln>
              <a:noFill/>
            </a:ln>
            <a:effectLst>
              <a:outerShdw blurRad="127000" sx="103000" rotWithShape="0" algn="tl" dir="2700000" dist="38100" sy="10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9"/>
            <p:cNvSpPr txBox="1"/>
            <p:nvPr/>
          </p:nvSpPr>
          <p:spPr>
            <a:xfrm>
              <a:off x="1286965" y="2060560"/>
              <a:ext cx="432308" cy="100206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213B7D"/>
                  </a:solidFill>
                  <a:latin typeface="Calibri"/>
                  <a:ea typeface="Calibri"/>
                  <a:cs typeface="Calibri"/>
                  <a:sym typeface="Calibri"/>
                </a:rPr>
                <a:t>2</a:t>
              </a:r>
              <a:endParaRPr b="1" i="0" sz="2000" u="none" cap="none" strike="noStrike">
                <a:solidFill>
                  <a:srgbClr val="213B7D"/>
                </a:solidFill>
                <a:latin typeface="Calibri"/>
                <a:ea typeface="Calibri"/>
                <a:cs typeface="Calibri"/>
                <a:sym typeface="Calibri"/>
              </a:endParaRPr>
            </a:p>
          </p:txBody>
        </p:sp>
        <p:sp>
          <p:nvSpPr>
            <p:cNvPr id="973" name="Google Shape;973;p19"/>
            <p:cNvSpPr txBox="1"/>
            <p:nvPr/>
          </p:nvSpPr>
          <p:spPr>
            <a:xfrm>
              <a:off x="1671996" y="2169149"/>
              <a:ext cx="1984466" cy="20793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Arial"/>
                <a:buNone/>
              </a:pPr>
              <a:r>
                <a:rPr b="1" i="0" lang="en-US" sz="1400" u="none" cap="none" strike="noStrike">
                  <a:solidFill>
                    <a:schemeClr val="lt1"/>
                  </a:solidFill>
                  <a:latin typeface="Times New Roman"/>
                  <a:ea typeface="Times New Roman"/>
                  <a:cs typeface="Times New Roman"/>
                  <a:sym typeface="Times New Roman"/>
                </a:rPr>
                <a:t>Membantu menciptakan efisiensi dan keadilan dalam menyediakan  barang dan Jasa publik melalui proses pemrioritasan.</a:t>
              </a:r>
              <a:endParaRPr/>
            </a:p>
          </p:txBody>
        </p:sp>
      </p:grpSp>
      <p:grpSp>
        <p:nvGrpSpPr>
          <p:cNvPr id="974" name="Google Shape;974;p19"/>
          <p:cNvGrpSpPr/>
          <p:nvPr/>
        </p:nvGrpSpPr>
        <p:grpSpPr>
          <a:xfrm>
            <a:off x="5172107" y="4277701"/>
            <a:ext cx="2612582" cy="2333922"/>
            <a:chOff x="1043880" y="1914589"/>
            <a:chExt cx="2612582" cy="2333922"/>
          </a:xfrm>
        </p:grpSpPr>
        <p:sp>
          <p:nvSpPr>
            <p:cNvPr id="975" name="Google Shape;975;p19"/>
            <p:cNvSpPr/>
            <p:nvPr/>
          </p:nvSpPr>
          <p:spPr>
            <a:xfrm>
              <a:off x="1043880" y="1914589"/>
              <a:ext cx="2463337" cy="19656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6" name="Google Shape;976;p19"/>
            <p:cNvSpPr/>
            <p:nvPr/>
          </p:nvSpPr>
          <p:spPr>
            <a:xfrm>
              <a:off x="1163056" y="2061705"/>
              <a:ext cx="2493406" cy="1965664"/>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7" name="Google Shape;977;p19"/>
            <p:cNvSpPr/>
            <p:nvPr/>
          </p:nvSpPr>
          <p:spPr>
            <a:xfrm rot="5400000">
              <a:off x="948061" y="2399483"/>
              <a:ext cx="1110137" cy="432308"/>
            </a:xfrm>
            <a:prstGeom prst="homePlate">
              <a:avLst>
                <a:gd fmla="val 50000" name="adj"/>
              </a:avLst>
            </a:prstGeom>
            <a:solidFill>
              <a:srgbClr val="F4BD0C"/>
            </a:solidFill>
            <a:ln>
              <a:noFill/>
            </a:ln>
            <a:effectLst>
              <a:outerShdw blurRad="127000" sx="103000" rotWithShape="0" algn="tl" dir="2700000" dist="38100" sy="10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9"/>
            <p:cNvSpPr txBox="1"/>
            <p:nvPr/>
          </p:nvSpPr>
          <p:spPr>
            <a:xfrm>
              <a:off x="1286965" y="2060560"/>
              <a:ext cx="432308" cy="100206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213B7D"/>
                  </a:solidFill>
                  <a:latin typeface="Calibri"/>
                  <a:ea typeface="Calibri"/>
                  <a:cs typeface="Calibri"/>
                  <a:sym typeface="Calibri"/>
                </a:rPr>
                <a:t>3</a:t>
              </a:r>
              <a:endParaRPr b="1" i="0" sz="2000" u="none" cap="none" strike="noStrike">
                <a:solidFill>
                  <a:srgbClr val="213B7D"/>
                </a:solidFill>
                <a:latin typeface="Calibri"/>
                <a:ea typeface="Calibri"/>
                <a:cs typeface="Calibri"/>
                <a:sym typeface="Calibri"/>
              </a:endParaRPr>
            </a:p>
          </p:txBody>
        </p:sp>
        <p:sp>
          <p:nvSpPr>
            <p:cNvPr id="979" name="Google Shape;979;p19"/>
            <p:cNvSpPr txBox="1"/>
            <p:nvPr/>
          </p:nvSpPr>
          <p:spPr>
            <a:xfrm>
              <a:off x="1671996" y="2169149"/>
              <a:ext cx="1984466" cy="20793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Arial"/>
                <a:buNone/>
              </a:pPr>
              <a:r>
                <a:rPr b="1" i="0" lang="en-US" sz="1400" u="none" cap="none" strike="noStrike">
                  <a:solidFill>
                    <a:schemeClr val="lt1"/>
                  </a:solidFill>
                  <a:latin typeface="Times New Roman"/>
                  <a:ea typeface="Times New Roman"/>
                  <a:cs typeface="Times New Roman"/>
                  <a:sym typeface="Times New Roman"/>
                </a:rPr>
                <a:t>Memungkinkan bagi pemerintah untuk memenuhi prioritas  belanja.</a:t>
              </a:r>
              <a:endParaRPr/>
            </a:p>
          </p:txBody>
        </p:sp>
      </p:grpSp>
      <p:grpSp>
        <p:nvGrpSpPr>
          <p:cNvPr id="980" name="Google Shape;980;p19"/>
          <p:cNvGrpSpPr/>
          <p:nvPr/>
        </p:nvGrpSpPr>
        <p:grpSpPr>
          <a:xfrm>
            <a:off x="7998515" y="4277701"/>
            <a:ext cx="2612582" cy="2333922"/>
            <a:chOff x="1043880" y="1914589"/>
            <a:chExt cx="2612582" cy="2333922"/>
          </a:xfrm>
        </p:grpSpPr>
        <p:sp>
          <p:nvSpPr>
            <p:cNvPr id="981" name="Google Shape;981;p19"/>
            <p:cNvSpPr/>
            <p:nvPr/>
          </p:nvSpPr>
          <p:spPr>
            <a:xfrm>
              <a:off x="1043880" y="1914589"/>
              <a:ext cx="2463337" cy="19656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2" name="Google Shape;982;p19"/>
            <p:cNvSpPr/>
            <p:nvPr/>
          </p:nvSpPr>
          <p:spPr>
            <a:xfrm>
              <a:off x="1163056" y="2061705"/>
              <a:ext cx="2493406" cy="1965664"/>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3" name="Google Shape;983;p19"/>
            <p:cNvSpPr/>
            <p:nvPr/>
          </p:nvSpPr>
          <p:spPr>
            <a:xfrm rot="5400000">
              <a:off x="948061" y="2399483"/>
              <a:ext cx="1110137" cy="432308"/>
            </a:xfrm>
            <a:prstGeom prst="homePlate">
              <a:avLst>
                <a:gd fmla="val 50000" name="adj"/>
              </a:avLst>
            </a:prstGeom>
            <a:solidFill>
              <a:srgbClr val="F4BD0C"/>
            </a:solidFill>
            <a:ln>
              <a:noFill/>
            </a:ln>
            <a:effectLst>
              <a:outerShdw blurRad="127000" sx="103000" rotWithShape="0" algn="tl" dir="2700000" dist="38100" sy="10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9"/>
            <p:cNvSpPr txBox="1"/>
            <p:nvPr/>
          </p:nvSpPr>
          <p:spPr>
            <a:xfrm>
              <a:off x="1286965" y="2060560"/>
              <a:ext cx="432308" cy="100206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213B7D"/>
                  </a:solidFill>
                  <a:latin typeface="Calibri"/>
                  <a:ea typeface="Calibri"/>
                  <a:cs typeface="Calibri"/>
                  <a:sym typeface="Calibri"/>
                </a:rPr>
                <a:t>4</a:t>
              </a:r>
              <a:endParaRPr b="1" i="0" sz="2000" u="none" cap="none" strike="noStrike">
                <a:solidFill>
                  <a:srgbClr val="213B7D"/>
                </a:solidFill>
                <a:latin typeface="Calibri"/>
                <a:ea typeface="Calibri"/>
                <a:cs typeface="Calibri"/>
                <a:sym typeface="Calibri"/>
              </a:endParaRPr>
            </a:p>
          </p:txBody>
        </p:sp>
        <p:sp>
          <p:nvSpPr>
            <p:cNvPr id="985" name="Google Shape;985;p19"/>
            <p:cNvSpPr txBox="1"/>
            <p:nvPr/>
          </p:nvSpPr>
          <p:spPr>
            <a:xfrm>
              <a:off x="1671996" y="2169149"/>
              <a:ext cx="1984466" cy="20793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Arial"/>
                <a:buNone/>
              </a:pPr>
              <a:r>
                <a:rPr b="1" i="0" lang="en-US" sz="1400" u="none" cap="none" strike="noStrike">
                  <a:solidFill>
                    <a:schemeClr val="lt1"/>
                  </a:solidFill>
                  <a:latin typeface="Times New Roman"/>
                  <a:ea typeface="Times New Roman"/>
                  <a:cs typeface="Times New Roman"/>
                  <a:sym typeface="Times New Roman"/>
                </a:rPr>
                <a:t>Menigkatkan transparansi dan pertanggungjawaban pemerintah  kepada DPR/DPRD, dan masyarakat luas.</a:t>
              </a:r>
              <a:endParaRPr b="1" i="0" sz="1400" u="none" cap="none" strike="noStrike">
                <a:solidFill>
                  <a:schemeClr val="lt1"/>
                </a:solidFill>
                <a:latin typeface="Times New Roman"/>
                <a:ea typeface="Times New Roman"/>
                <a:cs typeface="Times New Roman"/>
                <a:sym typeface="Times New Roman"/>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2"/>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2"/>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39" name="Google Shape;139;p2"/>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40" name="Google Shape;140;p2"/>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2"/>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2"/>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2"/>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2"/>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5" name="Google Shape;145;p2"/>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2"/>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p2"/>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2"/>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p2"/>
          <p:cNvSpPr/>
          <p:nvPr/>
        </p:nvSpPr>
        <p:spPr>
          <a:xfrm rot="2700000">
            <a:off x="9069492" y="212038"/>
            <a:ext cx="479199" cy="227357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0" name="Google Shape;150;p2"/>
          <p:cNvGrpSpPr/>
          <p:nvPr/>
        </p:nvGrpSpPr>
        <p:grpSpPr>
          <a:xfrm>
            <a:off x="-972219" y="-834189"/>
            <a:ext cx="2095164" cy="2065625"/>
            <a:chOff x="-972219" y="-834189"/>
            <a:chExt cx="2095164" cy="2065625"/>
          </a:xfrm>
        </p:grpSpPr>
        <p:sp>
          <p:nvSpPr>
            <p:cNvPr id="151" name="Google Shape;151;p2"/>
            <p:cNvSpPr/>
            <p:nvPr/>
          </p:nvSpPr>
          <p:spPr>
            <a:xfrm>
              <a:off x="-834189" y="-834189"/>
              <a:ext cx="1668378" cy="1668378"/>
            </a:xfrm>
            <a:prstGeom prst="ellipse">
              <a:avLst/>
            </a:prstGeom>
            <a:solidFill>
              <a:srgbClr val="213B7D">
                <a:alpha val="7176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2"/>
            <p:cNvSpPr/>
            <p:nvPr/>
          </p:nvSpPr>
          <p:spPr>
            <a:xfrm>
              <a:off x="65336" y="252868"/>
              <a:ext cx="978568" cy="97856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2"/>
            <p:cNvSpPr/>
            <p:nvPr/>
          </p:nvSpPr>
          <p:spPr>
            <a:xfrm>
              <a:off x="144377" y="137198"/>
              <a:ext cx="978568" cy="978568"/>
            </a:xfrm>
            <a:prstGeom prst="ellipse">
              <a:avLst/>
            </a:prstGeom>
            <a:solidFill>
              <a:srgbClr val="213B7D">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2"/>
            <p:cNvSpPr/>
            <p:nvPr/>
          </p:nvSpPr>
          <p:spPr>
            <a:xfrm>
              <a:off x="-972219" y="-639156"/>
              <a:ext cx="1668378" cy="1668378"/>
            </a:xfrm>
            <a:prstGeom prst="ellipse">
              <a:avLst/>
            </a:prstGeom>
            <a:solidFill>
              <a:srgbClr val="213B7D">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55" name="Google Shape;155;p2"/>
          <p:cNvSpPr/>
          <p:nvPr/>
        </p:nvSpPr>
        <p:spPr>
          <a:xfrm>
            <a:off x="726525" y="1144488"/>
            <a:ext cx="11010900" cy="480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Assalamu'alaikum Wr. Wb.</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i="1"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Hello everyone</a:t>
            </a:r>
            <a:r>
              <a:rPr b="0" i="1" lang="en-US" sz="1800" u="none" cap="none" strike="noStrike">
                <a:solidFill>
                  <a:schemeClr val="dk1"/>
                </a:solidFill>
                <a:latin typeface="Calibri"/>
                <a:ea typeface="Calibri"/>
                <a:cs typeface="Calibri"/>
                <a:sym typeface="Calibri"/>
              </a:rPr>
              <a:t>,</a:t>
            </a:r>
            <a:r>
              <a:rPr b="0" i="0" lang="en-US" sz="1800" u="none" cap="none" strike="noStrike">
                <a:solidFill>
                  <a:schemeClr val="dk1"/>
                </a:solidFill>
                <a:latin typeface="Calibri"/>
                <a:ea typeface="Calibri"/>
                <a:cs typeface="Calibri"/>
                <a:sym typeface="Calibri"/>
              </a:rPr>
              <a:t> selamat datang rekan-rekan Mahasiswa yang saya banggakan. Dimanapun anda berada, semoga selalu dalam keadaan sehat walafiat dan dalam Lindungan Allah SWT.</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Selamat datang pada mata kuliah </a:t>
            </a:r>
            <a:r>
              <a:rPr b="1" i="0" lang="en-US" sz="1800" u="none" cap="none" strike="noStrike">
                <a:solidFill>
                  <a:schemeClr val="dk1"/>
                </a:solidFill>
                <a:latin typeface="Calibri"/>
                <a:ea typeface="Calibri"/>
                <a:cs typeface="Calibri"/>
                <a:sym typeface="Calibri"/>
              </a:rPr>
              <a:t>“AKUNTANSI SEKTOR PUBLIK”</a:t>
            </a:r>
            <a:r>
              <a:rPr b="0" i="0" lang="en-US" sz="1800" u="none" cap="none" strike="noStrike">
                <a:solidFill>
                  <a:schemeClr val="dk1"/>
                </a:solidFill>
                <a:latin typeface="Calibri"/>
                <a:ea typeface="Calibri"/>
                <a:cs typeface="Calibri"/>
                <a:sym typeface="Calibri"/>
              </a:rPr>
              <a:t>. Mata kuliah ini ditujukan bagi peserta didik yang sedang mengambil program S1 Sarjana pada rumpun Ilmu Akuntansi di Institut Informatika &amp; Bisnis Darmajaya. Ada kutipan bagus untuk penyemangat kita hari ini:</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"Pendidikan bukan cuma pergi ke sekolah dan mendapatkan gelar. Tapi juga soal memperluas pengetahuan dan menyerap ilmu kehidupan."</a:t>
            </a:r>
            <a:r>
              <a:rPr b="1" i="0" lang="en-US" sz="1800" u="none" cap="none" strike="noStrike">
                <a:solidFill>
                  <a:schemeClr val="dk1"/>
                </a:solidFill>
                <a:latin typeface="Calibri"/>
                <a:ea typeface="Calibri"/>
                <a:cs typeface="Calibri"/>
                <a:sym typeface="Calibri"/>
              </a:rPr>
              <a:t> -Shakuntala Devi- </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Selamat mengikuti perkuliahan ini dengan baik, salam hangat dan tetap semangat !!</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Enjoy Your Process.. !</a:t>
            </a:r>
            <a:endParaRPr/>
          </a:p>
          <a:p>
            <a:pPr indent="0" lvl="0" marL="0" marR="0" rtl="0" algn="just">
              <a:spcBef>
                <a:spcPts val="0"/>
              </a:spcBef>
              <a:spcAft>
                <a:spcPts val="0"/>
              </a:spcAft>
              <a:buNone/>
            </a:pPr>
            <a:r>
              <a:rPr b="1" i="1" lang="en-US" sz="1800" u="none" cap="none" strike="noStrike">
                <a:solidFill>
                  <a:schemeClr val="dk1"/>
                </a:solidFill>
                <a:latin typeface="Calibri"/>
                <a:ea typeface="Calibri"/>
                <a:cs typeface="Calibri"/>
                <a:sym typeface="Calibri"/>
              </a:rPr>
              <a:t>Wassalamu'alaikum Wr. Wb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20"/>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1" name="Google Shape;991;p20"/>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2" name="Google Shape;992;p20"/>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993" name="Google Shape;993;p20"/>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994" name="Google Shape;994;p20"/>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5" name="Google Shape;995;p20"/>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6" name="Google Shape;996;p20"/>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7" name="Google Shape;997;p20"/>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8" name="Google Shape;998;p20"/>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9" name="Google Shape;999;p20"/>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0" name="Google Shape;1000;p20"/>
          <p:cNvSpPr/>
          <p:nvPr/>
        </p:nvSpPr>
        <p:spPr>
          <a:xfrm>
            <a:off x="11332393" y="5434734"/>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1" name="Google Shape;1001;p20"/>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2" name="Google Shape;1002;p20"/>
          <p:cNvSpPr/>
          <p:nvPr/>
        </p:nvSpPr>
        <p:spPr>
          <a:xfrm>
            <a:off x="537073" y="3412394"/>
            <a:ext cx="1110136" cy="11101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3" name="Google Shape;1003;p20"/>
          <p:cNvSpPr/>
          <p:nvPr/>
        </p:nvSpPr>
        <p:spPr>
          <a:xfrm>
            <a:off x="609148" y="3325306"/>
            <a:ext cx="1110136" cy="111013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4" name="Google Shape;1004;p20"/>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2 </a:t>
            </a:r>
            <a:endParaRPr b="0" i="0" sz="1050" u="none" cap="none" strike="noStrike">
              <a:solidFill>
                <a:schemeClr val="dk1"/>
              </a:solidFill>
              <a:latin typeface="Times New Roman"/>
              <a:ea typeface="Times New Roman"/>
              <a:cs typeface="Times New Roman"/>
              <a:sym typeface="Times New Roman"/>
            </a:endParaRPr>
          </a:p>
        </p:txBody>
      </p:sp>
      <p:grpSp>
        <p:nvGrpSpPr>
          <p:cNvPr id="1005" name="Google Shape;1005;p20"/>
          <p:cNvGrpSpPr/>
          <p:nvPr/>
        </p:nvGrpSpPr>
        <p:grpSpPr>
          <a:xfrm>
            <a:off x="11208278" y="299533"/>
            <a:ext cx="724014" cy="716041"/>
            <a:chOff x="11208278" y="299533"/>
            <a:chExt cx="724014" cy="716041"/>
          </a:xfrm>
        </p:grpSpPr>
        <p:sp>
          <p:nvSpPr>
            <p:cNvPr id="1006" name="Google Shape;1006;p20"/>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7" name="Google Shape;1007;p20"/>
            <p:cNvSpPr/>
            <p:nvPr/>
          </p:nvSpPr>
          <p:spPr>
            <a:xfrm>
              <a:off x="11208278" y="361676"/>
              <a:ext cx="653898" cy="6538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08" name="Google Shape;1008;p20"/>
          <p:cNvGrpSpPr/>
          <p:nvPr/>
        </p:nvGrpSpPr>
        <p:grpSpPr>
          <a:xfrm>
            <a:off x="11208278" y="1109298"/>
            <a:ext cx="724014" cy="716041"/>
            <a:chOff x="11215616" y="1109298"/>
            <a:chExt cx="724014" cy="716041"/>
          </a:xfrm>
        </p:grpSpPr>
        <p:sp>
          <p:nvSpPr>
            <p:cNvPr id="1009" name="Google Shape;1009;p20"/>
            <p:cNvSpPr/>
            <p:nvPr/>
          </p:nvSpPr>
          <p:spPr>
            <a:xfrm>
              <a:off x="11285732" y="1109298"/>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0" name="Google Shape;1010;p20"/>
            <p:cNvSpPr/>
            <p:nvPr/>
          </p:nvSpPr>
          <p:spPr>
            <a:xfrm>
              <a:off x="11215616" y="1171441"/>
              <a:ext cx="653898" cy="6538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11" name="Google Shape;1011;p20"/>
          <p:cNvGrpSpPr/>
          <p:nvPr/>
        </p:nvGrpSpPr>
        <p:grpSpPr>
          <a:xfrm>
            <a:off x="11208278" y="1927265"/>
            <a:ext cx="724014" cy="716041"/>
            <a:chOff x="11208278" y="1927265"/>
            <a:chExt cx="724014" cy="716041"/>
          </a:xfrm>
        </p:grpSpPr>
        <p:sp>
          <p:nvSpPr>
            <p:cNvPr id="1012" name="Google Shape;1012;p20"/>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3" name="Google Shape;1013;p20"/>
            <p:cNvSpPr/>
            <p:nvPr/>
          </p:nvSpPr>
          <p:spPr>
            <a:xfrm>
              <a:off x="11208278" y="1989408"/>
              <a:ext cx="653898" cy="6538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014" name="Google Shape;1014;p20"/>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5" name="Google Shape;1015;p20"/>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016" name="Google Shape;1016;p20"/>
          <p:cNvGrpSpPr/>
          <p:nvPr/>
        </p:nvGrpSpPr>
        <p:grpSpPr>
          <a:xfrm>
            <a:off x="1151284" y="3046654"/>
            <a:ext cx="6479972" cy="2874485"/>
            <a:chOff x="0" y="884565"/>
            <a:chExt cx="6479972" cy="2874485"/>
          </a:xfrm>
        </p:grpSpPr>
        <p:sp>
          <p:nvSpPr>
            <p:cNvPr id="1017" name="Google Shape;1017;p20"/>
            <p:cNvSpPr/>
            <p:nvPr/>
          </p:nvSpPr>
          <p:spPr>
            <a:xfrm>
              <a:off x="0" y="1061685"/>
              <a:ext cx="6479972" cy="302400"/>
            </a:xfrm>
            <a:prstGeom prst="rect">
              <a:avLst/>
            </a:prstGeom>
            <a:solidFill>
              <a:schemeClr val="lt1">
                <a:alpha val="89803"/>
              </a:schemeClr>
            </a:solidFill>
            <a:ln cap="flat" cmpd="sng" w="12700">
              <a:solidFill>
                <a:srgbClr val="3A66B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0"/>
            <p:cNvSpPr/>
            <p:nvPr/>
          </p:nvSpPr>
          <p:spPr>
            <a:xfrm>
              <a:off x="374495" y="884565"/>
              <a:ext cx="5242938" cy="354240"/>
            </a:xfrm>
            <a:prstGeom prst="roundRect">
              <a:avLst>
                <a:gd fmla="val 16667" name="adj"/>
              </a:avLst>
            </a:prstGeom>
            <a:solidFill>
              <a:srgbClr val="213B7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0"/>
            <p:cNvSpPr txBox="1"/>
            <p:nvPr/>
          </p:nvSpPr>
          <p:spPr>
            <a:xfrm>
              <a:off x="391788" y="901858"/>
              <a:ext cx="5208352" cy="319654"/>
            </a:xfrm>
            <a:prstGeom prst="rect">
              <a:avLst/>
            </a:prstGeom>
            <a:noFill/>
            <a:ln>
              <a:noFill/>
            </a:ln>
          </p:spPr>
          <p:txBody>
            <a:bodyPr anchorCtr="0" anchor="ctr" bIns="0" lIns="198150" spcFirstLastPara="1" rIns="198150" wrap="square" tIns="0">
              <a:noAutofit/>
            </a:bodyPr>
            <a:lstStyle/>
            <a:p>
              <a:pPr indent="0" lvl="0" marL="0" marR="0" rtl="0" algn="l">
                <a:lnSpc>
                  <a:spcPct val="90000"/>
                </a:lnSpc>
                <a:spcBef>
                  <a:spcPts val="0"/>
                </a:spcBef>
                <a:spcAft>
                  <a:spcPts val="0"/>
                </a:spcAft>
                <a:buClr>
                  <a:schemeClr val="lt1"/>
                </a:buClr>
                <a:buSzPts val="1200"/>
                <a:buFont typeface="Comic Sans MS"/>
                <a:buNone/>
              </a:pPr>
              <a:r>
                <a:rPr b="0" i="0" lang="en-US" sz="1200" u="none" cap="none" strike="noStrike">
                  <a:solidFill>
                    <a:schemeClr val="lt1"/>
                  </a:solidFill>
                  <a:latin typeface="Comic Sans MS"/>
                  <a:ea typeface="Comic Sans MS"/>
                  <a:cs typeface="Comic Sans MS"/>
                  <a:sym typeface="Comic Sans MS"/>
                </a:rPr>
                <a:t>Tujuan dan target yang hendak  dicapai</a:t>
              </a:r>
              <a:endParaRPr b="0" i="0" sz="1200" u="none" cap="none" strike="noStrike">
                <a:solidFill>
                  <a:schemeClr val="lt1"/>
                </a:solidFill>
                <a:latin typeface="Calibri"/>
                <a:ea typeface="Calibri"/>
                <a:cs typeface="Calibri"/>
                <a:sym typeface="Calibri"/>
              </a:endParaRPr>
            </a:p>
          </p:txBody>
        </p:sp>
        <p:sp>
          <p:nvSpPr>
            <p:cNvPr id="1020" name="Google Shape;1020;p20"/>
            <p:cNvSpPr/>
            <p:nvPr/>
          </p:nvSpPr>
          <p:spPr>
            <a:xfrm>
              <a:off x="0" y="1606005"/>
              <a:ext cx="6479972" cy="302400"/>
            </a:xfrm>
            <a:prstGeom prst="rect">
              <a:avLst/>
            </a:prstGeom>
            <a:solidFill>
              <a:schemeClr val="lt1">
                <a:alpha val="89803"/>
              </a:schemeClr>
            </a:solidFill>
            <a:ln cap="flat" cmpd="sng" w="12700">
              <a:solidFill>
                <a:srgbClr val="567AC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0"/>
            <p:cNvSpPr/>
            <p:nvPr/>
          </p:nvSpPr>
          <p:spPr>
            <a:xfrm>
              <a:off x="374495" y="1428885"/>
              <a:ext cx="5242938" cy="354240"/>
            </a:xfrm>
            <a:prstGeom prst="roundRect">
              <a:avLst>
                <a:gd fmla="val 16667" name="adj"/>
              </a:avLst>
            </a:prstGeom>
            <a:solidFill>
              <a:srgbClr val="2F549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0"/>
            <p:cNvSpPr txBox="1"/>
            <p:nvPr/>
          </p:nvSpPr>
          <p:spPr>
            <a:xfrm>
              <a:off x="391788" y="1446178"/>
              <a:ext cx="5208352" cy="319654"/>
            </a:xfrm>
            <a:prstGeom prst="rect">
              <a:avLst/>
            </a:prstGeom>
            <a:noFill/>
            <a:ln>
              <a:noFill/>
            </a:ln>
          </p:spPr>
          <p:txBody>
            <a:bodyPr anchorCtr="0" anchor="ctr" bIns="0" lIns="198150" spcFirstLastPara="1" rIns="198150" wrap="square" tIns="0">
              <a:noAutofit/>
            </a:bodyPr>
            <a:lstStyle/>
            <a:p>
              <a:pPr indent="0" lvl="0" marL="0" marR="0" rtl="0" algn="l">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Ketersediaan sumber daya (faktor-faktor produksi yang dimiliki pemerntah)</a:t>
              </a:r>
              <a:endParaRPr b="0" i="0" sz="1200" u="none" cap="none" strike="noStrike">
                <a:solidFill>
                  <a:schemeClr val="lt1"/>
                </a:solidFill>
                <a:latin typeface="Calibri"/>
                <a:ea typeface="Calibri"/>
                <a:cs typeface="Calibri"/>
                <a:sym typeface="Calibri"/>
              </a:endParaRPr>
            </a:p>
          </p:txBody>
        </p:sp>
        <p:sp>
          <p:nvSpPr>
            <p:cNvPr id="1023" name="Google Shape;1023;p20"/>
            <p:cNvSpPr/>
            <p:nvPr/>
          </p:nvSpPr>
          <p:spPr>
            <a:xfrm>
              <a:off x="0" y="2150325"/>
              <a:ext cx="6479972" cy="302400"/>
            </a:xfrm>
            <a:prstGeom prst="rect">
              <a:avLst/>
            </a:prstGeom>
            <a:solidFill>
              <a:schemeClr val="lt1">
                <a:alpha val="89803"/>
              </a:schemeClr>
            </a:solidFill>
            <a:ln cap="flat" cmpd="sng" w="12700">
              <a:solidFill>
                <a:srgbClr val="7992C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0"/>
            <p:cNvSpPr/>
            <p:nvPr/>
          </p:nvSpPr>
          <p:spPr>
            <a:xfrm>
              <a:off x="374495" y="1973205"/>
              <a:ext cx="5242938" cy="354240"/>
            </a:xfrm>
            <a:prstGeom prst="roundRect">
              <a:avLst>
                <a:gd fmla="val 16667" name="adj"/>
              </a:avLst>
            </a:prstGeom>
            <a:solidFill>
              <a:srgbClr val="8DA9D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0"/>
            <p:cNvSpPr txBox="1"/>
            <p:nvPr/>
          </p:nvSpPr>
          <p:spPr>
            <a:xfrm>
              <a:off x="391788" y="1990498"/>
              <a:ext cx="5208352" cy="319654"/>
            </a:xfrm>
            <a:prstGeom prst="rect">
              <a:avLst/>
            </a:prstGeom>
            <a:noFill/>
            <a:ln>
              <a:noFill/>
            </a:ln>
          </p:spPr>
          <p:txBody>
            <a:bodyPr anchorCtr="0" anchor="ctr" bIns="0" lIns="198150" spcFirstLastPara="1" rIns="198150" wrap="square" tIns="0">
              <a:noAutofit/>
            </a:bodyPr>
            <a:lstStyle/>
            <a:p>
              <a:pPr indent="0" lvl="0" marL="0" marR="0" rtl="0" algn="l">
                <a:lnSpc>
                  <a:spcPct val="9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Waktu yang dibutuhkan untuk mencapai tujuan dan target</a:t>
              </a:r>
              <a:endParaRPr b="0" i="0" sz="1200" u="none" cap="none" strike="noStrike">
                <a:solidFill>
                  <a:schemeClr val="lt1"/>
                </a:solidFill>
                <a:latin typeface="Calibri"/>
                <a:ea typeface="Calibri"/>
                <a:cs typeface="Calibri"/>
                <a:sym typeface="Calibri"/>
              </a:endParaRPr>
            </a:p>
          </p:txBody>
        </p:sp>
        <p:sp>
          <p:nvSpPr>
            <p:cNvPr id="1026" name="Google Shape;1026;p20"/>
            <p:cNvSpPr/>
            <p:nvPr/>
          </p:nvSpPr>
          <p:spPr>
            <a:xfrm>
              <a:off x="0" y="3456650"/>
              <a:ext cx="6479972" cy="302400"/>
            </a:xfrm>
            <a:prstGeom prst="rect">
              <a:avLst/>
            </a:prstGeom>
            <a:solidFill>
              <a:schemeClr val="lt1">
                <a:alpha val="89803"/>
              </a:schemeClr>
            </a:solidFill>
            <a:ln cap="flat" cmpd="sng" w="12700">
              <a:solidFill>
                <a:srgbClr val="9BABD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0"/>
            <p:cNvSpPr/>
            <p:nvPr/>
          </p:nvSpPr>
          <p:spPr>
            <a:xfrm>
              <a:off x="374129" y="2517525"/>
              <a:ext cx="5237818" cy="1116245"/>
            </a:xfrm>
            <a:prstGeom prst="roundRect">
              <a:avLst>
                <a:gd fmla="val 16667" name="adj"/>
              </a:avLst>
            </a:prstGeom>
            <a:solidFill>
              <a:srgbClr val="B3C6E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0"/>
            <p:cNvSpPr txBox="1"/>
            <p:nvPr/>
          </p:nvSpPr>
          <p:spPr>
            <a:xfrm>
              <a:off x="428620" y="2572016"/>
              <a:ext cx="5128836" cy="1007263"/>
            </a:xfrm>
            <a:prstGeom prst="rect">
              <a:avLst/>
            </a:prstGeom>
            <a:noFill/>
            <a:ln>
              <a:noFill/>
            </a:ln>
          </p:spPr>
          <p:txBody>
            <a:bodyPr anchorCtr="0" anchor="ctr" bIns="0" lIns="198150" spcFirstLastPara="1" rIns="198150" wrap="square" tIns="0">
              <a:noAutofit/>
            </a:bodyPr>
            <a:lstStyle/>
            <a:p>
              <a:pPr indent="0" lvl="0" marL="0" marR="0" rtl="0" algn="l">
                <a:lnSpc>
                  <a:spcPct val="90000"/>
                </a:lnSpc>
                <a:spcBef>
                  <a:spcPts val="0"/>
                </a:spcBef>
                <a:spcAft>
                  <a:spcPts val="0"/>
                </a:spcAft>
                <a:buClr>
                  <a:schemeClr val="lt1"/>
                </a:buClr>
                <a:buSzPts val="1200"/>
                <a:buFont typeface="Comic Sans MS"/>
                <a:buNone/>
              </a:pPr>
              <a:r>
                <a:rPr b="0" i="0" lang="en-US" sz="1200" u="none" cap="none" strike="noStrike">
                  <a:solidFill>
                    <a:schemeClr val="lt1"/>
                  </a:solidFill>
                  <a:latin typeface="Comic Sans MS"/>
                  <a:ea typeface="Comic Sans MS"/>
                  <a:cs typeface="Comic Sans MS"/>
                  <a:sym typeface="Comic Sans MS"/>
                </a:rPr>
                <a:t>Faktor-faktor lain yang memengaruhi anggaran, seperti:  </a:t>
              </a:r>
              <a:br>
                <a:rPr b="0" i="0" lang="en-US" sz="1200" u="none" cap="none" strike="noStrike">
                  <a:solidFill>
                    <a:schemeClr val="lt1"/>
                  </a:solidFill>
                  <a:latin typeface="Comic Sans MS"/>
                  <a:ea typeface="Comic Sans MS"/>
                  <a:cs typeface="Comic Sans MS"/>
                  <a:sym typeface="Comic Sans MS"/>
                </a:rPr>
              </a:br>
              <a:r>
                <a:rPr b="0" i="0" lang="en-US" sz="1200" u="none" cap="none" strike="noStrike">
                  <a:solidFill>
                    <a:schemeClr val="lt1"/>
                  </a:solidFill>
                  <a:latin typeface="Comic Sans MS"/>
                  <a:ea typeface="Comic Sans MS"/>
                  <a:cs typeface="Comic Sans MS"/>
                  <a:sym typeface="Comic Sans MS"/>
                </a:rPr>
                <a:t>- Munculnya peraturan pemerintah yang baru,</a:t>
              </a:r>
              <a:br>
                <a:rPr b="0" i="0" lang="en-US" sz="1200" u="none" cap="none" strike="noStrike">
                  <a:solidFill>
                    <a:schemeClr val="lt1"/>
                  </a:solidFill>
                  <a:latin typeface="Comic Sans MS"/>
                  <a:ea typeface="Comic Sans MS"/>
                  <a:cs typeface="Comic Sans MS"/>
                  <a:sym typeface="Comic Sans MS"/>
                </a:rPr>
              </a:br>
              <a:r>
                <a:rPr b="0" i="0" lang="en-US" sz="1200" u="none" cap="none" strike="noStrike">
                  <a:solidFill>
                    <a:schemeClr val="lt1"/>
                  </a:solidFill>
                  <a:latin typeface="Comic Sans MS"/>
                  <a:ea typeface="Comic Sans MS"/>
                  <a:cs typeface="Comic Sans MS"/>
                  <a:sym typeface="Comic Sans MS"/>
                </a:rPr>
                <a:t>-Fluaktuasi pasar, </a:t>
              </a:r>
              <a:br>
                <a:rPr b="0" i="0" lang="en-US" sz="1200" u="none" cap="none" strike="noStrike">
                  <a:solidFill>
                    <a:schemeClr val="lt1"/>
                  </a:solidFill>
                  <a:latin typeface="Comic Sans MS"/>
                  <a:ea typeface="Comic Sans MS"/>
                  <a:cs typeface="Comic Sans MS"/>
                  <a:sym typeface="Comic Sans MS"/>
                </a:rPr>
              </a:br>
              <a:r>
                <a:rPr b="0" i="0" lang="en-US" sz="1200" u="none" cap="none" strike="noStrike">
                  <a:solidFill>
                    <a:schemeClr val="lt1"/>
                  </a:solidFill>
                  <a:latin typeface="Comic Sans MS"/>
                  <a:ea typeface="Comic Sans MS"/>
                  <a:cs typeface="Comic Sans MS"/>
                  <a:sym typeface="Comic Sans MS"/>
                </a:rPr>
                <a:t>- Perubahan sosial dan politik, </a:t>
              </a:r>
              <a:br>
                <a:rPr b="0" i="0" lang="en-US" sz="1200" u="none" cap="none" strike="noStrike">
                  <a:solidFill>
                    <a:schemeClr val="lt1"/>
                  </a:solidFill>
                  <a:latin typeface="Comic Sans MS"/>
                  <a:ea typeface="Comic Sans MS"/>
                  <a:cs typeface="Comic Sans MS"/>
                  <a:sym typeface="Comic Sans MS"/>
                </a:rPr>
              </a:br>
              <a:r>
                <a:rPr b="0" i="0" lang="en-US" sz="1200" u="none" cap="none" strike="noStrike">
                  <a:solidFill>
                    <a:schemeClr val="lt1"/>
                  </a:solidFill>
                  <a:latin typeface="Comic Sans MS"/>
                  <a:ea typeface="Comic Sans MS"/>
                  <a:cs typeface="Comic Sans MS"/>
                  <a:sym typeface="Comic Sans MS"/>
                </a:rPr>
                <a:t>Bencana alam, dan sebagainya.</a:t>
              </a:r>
              <a:endParaRPr b="0" i="0" sz="1200" u="none" cap="none" strike="noStrike">
                <a:solidFill>
                  <a:schemeClr val="lt1"/>
                </a:solidFill>
                <a:latin typeface="Calibri"/>
                <a:ea typeface="Calibri"/>
                <a:cs typeface="Calibri"/>
                <a:sym typeface="Calibri"/>
              </a:endParaRPr>
            </a:p>
          </p:txBody>
        </p:sp>
      </p:grpSp>
      <p:sp>
        <p:nvSpPr>
          <p:cNvPr id="1029" name="Google Shape;1029;p20"/>
          <p:cNvSpPr txBox="1"/>
          <p:nvPr/>
        </p:nvSpPr>
        <p:spPr>
          <a:xfrm>
            <a:off x="1147173" y="2527806"/>
            <a:ext cx="6567104" cy="42192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Empat (4) faktor dominan yang terdapat dalam proses penganggaran</a:t>
            </a:r>
            <a:endParaRPr/>
          </a:p>
        </p:txBody>
      </p:sp>
      <p:grpSp>
        <p:nvGrpSpPr>
          <p:cNvPr id="1030" name="Google Shape;1030;p20"/>
          <p:cNvGrpSpPr/>
          <p:nvPr/>
        </p:nvGrpSpPr>
        <p:grpSpPr>
          <a:xfrm>
            <a:off x="-1205550" y="23342"/>
            <a:ext cx="4200543" cy="1083314"/>
            <a:chOff x="-1205550" y="23342"/>
            <a:chExt cx="4200543" cy="1083314"/>
          </a:xfrm>
        </p:grpSpPr>
        <p:grpSp>
          <p:nvGrpSpPr>
            <p:cNvPr id="1031" name="Google Shape;1031;p20"/>
            <p:cNvGrpSpPr/>
            <p:nvPr/>
          </p:nvGrpSpPr>
          <p:grpSpPr>
            <a:xfrm>
              <a:off x="40224" y="587408"/>
              <a:ext cx="1094128" cy="519248"/>
              <a:chOff x="1174580" y="23342"/>
              <a:chExt cx="1094128" cy="519248"/>
            </a:xfrm>
          </p:grpSpPr>
          <p:sp>
            <p:nvSpPr>
              <p:cNvPr id="1032" name="Google Shape;1032;p20"/>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3" name="Google Shape;1033;p20"/>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34" name="Google Shape;1034;p20"/>
            <p:cNvGrpSpPr/>
            <p:nvPr/>
          </p:nvGrpSpPr>
          <p:grpSpPr>
            <a:xfrm>
              <a:off x="-1205550" y="23342"/>
              <a:ext cx="2339902" cy="519248"/>
              <a:chOff x="-1205550" y="23342"/>
              <a:chExt cx="2339902" cy="519248"/>
            </a:xfrm>
          </p:grpSpPr>
          <p:sp>
            <p:nvSpPr>
              <p:cNvPr id="1035" name="Google Shape;1035;p20"/>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6" name="Google Shape;1036;p20"/>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37" name="Google Shape;1037;p20"/>
            <p:cNvGrpSpPr/>
            <p:nvPr/>
          </p:nvGrpSpPr>
          <p:grpSpPr>
            <a:xfrm>
              <a:off x="1174580" y="23342"/>
              <a:ext cx="1094128" cy="519248"/>
              <a:chOff x="1174580" y="23342"/>
              <a:chExt cx="1094128" cy="519248"/>
            </a:xfrm>
          </p:grpSpPr>
          <p:sp>
            <p:nvSpPr>
              <p:cNvPr id="1038" name="Google Shape;1038;p20"/>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9" name="Google Shape;1039;p20"/>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40" name="Google Shape;1040;p20"/>
            <p:cNvGrpSpPr/>
            <p:nvPr/>
          </p:nvGrpSpPr>
          <p:grpSpPr>
            <a:xfrm>
              <a:off x="1187656" y="600021"/>
              <a:ext cx="1807337" cy="504681"/>
              <a:chOff x="1187656" y="600021"/>
              <a:chExt cx="1807337" cy="504681"/>
            </a:xfrm>
          </p:grpSpPr>
          <p:sp>
            <p:nvSpPr>
              <p:cNvPr id="1041" name="Google Shape;1041;p20"/>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2" name="Google Shape;1042;p20"/>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1043" name="Google Shape;1043;p20"/>
          <p:cNvSpPr txBox="1"/>
          <p:nvPr/>
        </p:nvSpPr>
        <p:spPr>
          <a:xfrm>
            <a:off x="3026044" y="606531"/>
            <a:ext cx="8180767"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Proses Penyusunan Anggaran Sektor Publik</a:t>
            </a:r>
            <a:endParaRPr b="1" i="0" sz="2800" u="none" cap="none" strike="noStrike">
              <a:solidFill>
                <a:schemeClr val="dk1"/>
              </a:solidFill>
              <a:latin typeface="Times New Roman"/>
              <a:ea typeface="Times New Roman"/>
              <a:cs typeface="Times New Roman"/>
              <a:sym typeface="Times New Roman"/>
            </a:endParaRPr>
          </a:p>
        </p:txBody>
      </p:sp>
      <p:grpSp>
        <p:nvGrpSpPr>
          <p:cNvPr id="1044" name="Google Shape;1044;p20"/>
          <p:cNvGrpSpPr/>
          <p:nvPr/>
        </p:nvGrpSpPr>
        <p:grpSpPr>
          <a:xfrm>
            <a:off x="7924757" y="1714425"/>
            <a:ext cx="2701091" cy="4438280"/>
            <a:chOff x="7241605" y="1956790"/>
            <a:chExt cx="2701091" cy="4438280"/>
          </a:xfrm>
        </p:grpSpPr>
        <p:grpSp>
          <p:nvGrpSpPr>
            <p:cNvPr id="1045" name="Google Shape;1045;p20"/>
            <p:cNvGrpSpPr/>
            <p:nvPr/>
          </p:nvGrpSpPr>
          <p:grpSpPr>
            <a:xfrm>
              <a:off x="7552758" y="3024520"/>
              <a:ext cx="2281456" cy="1410922"/>
              <a:chOff x="2491916" y="2149627"/>
              <a:chExt cx="2281456" cy="2700014"/>
            </a:xfrm>
          </p:grpSpPr>
          <p:sp>
            <p:nvSpPr>
              <p:cNvPr id="1046" name="Google Shape;1046;p20"/>
              <p:cNvSpPr/>
              <p:nvPr/>
            </p:nvSpPr>
            <p:spPr>
              <a:xfrm>
                <a:off x="2603378" y="2149627"/>
                <a:ext cx="2169994" cy="2605633"/>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7" name="Google Shape;1047;p20"/>
              <p:cNvSpPr/>
              <p:nvPr/>
            </p:nvSpPr>
            <p:spPr>
              <a:xfrm>
                <a:off x="2491916" y="2244008"/>
                <a:ext cx="2169994" cy="2605633"/>
              </a:xfrm>
              <a:prstGeom prst="roundRect">
                <a:avLst>
                  <a:gd fmla="val 13379"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8" name="Google Shape;1048;p20"/>
              <p:cNvSpPr/>
              <p:nvPr/>
            </p:nvSpPr>
            <p:spPr>
              <a:xfrm>
                <a:off x="2541608" y="2410663"/>
                <a:ext cx="2058532" cy="810671"/>
              </a:xfrm>
              <a:prstGeom prst="roundRect">
                <a:avLst>
                  <a:gd fmla="val 40335"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Aspek Penganggaran</a:t>
                </a:r>
                <a:endParaRPr b="1" i="0" sz="1400" u="none" cap="none" strike="noStrike">
                  <a:solidFill>
                    <a:schemeClr val="dk1"/>
                  </a:solidFill>
                  <a:latin typeface="Calibri"/>
                  <a:ea typeface="Calibri"/>
                  <a:cs typeface="Calibri"/>
                  <a:sym typeface="Calibri"/>
                </a:endParaRPr>
              </a:p>
            </p:txBody>
          </p:sp>
          <p:sp>
            <p:nvSpPr>
              <p:cNvPr id="1049" name="Google Shape;1049;p20"/>
              <p:cNvSpPr txBox="1"/>
              <p:nvPr/>
            </p:nvSpPr>
            <p:spPr>
              <a:xfrm>
                <a:off x="2491916" y="3307241"/>
                <a:ext cx="2169994" cy="1542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Times New Roman"/>
                    <a:ea typeface="Times New Roman"/>
                    <a:cs typeface="Times New Roman"/>
                    <a:sym typeface="Times New Roman"/>
                  </a:rPr>
                  <a:t>Mengantisipasi pendapatan dan belanja (</a:t>
                </a:r>
                <a:r>
                  <a:rPr b="0" i="1" lang="en-US" sz="1400" u="none" cap="none" strike="noStrike">
                    <a:solidFill>
                      <a:schemeClr val="lt1"/>
                    </a:solidFill>
                    <a:latin typeface="Times New Roman"/>
                    <a:ea typeface="Times New Roman"/>
                    <a:cs typeface="Times New Roman"/>
                    <a:sym typeface="Times New Roman"/>
                  </a:rPr>
                  <a:t>Revenues and Expenditures</a:t>
                </a:r>
                <a:r>
                  <a:rPr b="0" i="0" lang="en-US" sz="1400" u="none" cap="none" strike="noStrike">
                    <a:solidFill>
                      <a:schemeClr val="lt1"/>
                    </a:solidFill>
                    <a:latin typeface="Times New Roman"/>
                    <a:ea typeface="Times New Roman"/>
                    <a:cs typeface="Times New Roman"/>
                    <a:sym typeface="Times New Roman"/>
                  </a:rPr>
                  <a:t>)</a:t>
                </a:r>
                <a:endParaRPr b="0" i="0" sz="1400" u="none" cap="none" strike="noStrike">
                  <a:solidFill>
                    <a:schemeClr val="lt1"/>
                  </a:solidFill>
                  <a:latin typeface="Times New Roman"/>
                  <a:ea typeface="Times New Roman"/>
                  <a:cs typeface="Times New Roman"/>
                  <a:sym typeface="Times New Roman"/>
                </a:endParaRPr>
              </a:p>
            </p:txBody>
          </p:sp>
        </p:grpSp>
        <p:grpSp>
          <p:nvGrpSpPr>
            <p:cNvPr id="1050" name="Google Shape;1050;p20"/>
            <p:cNvGrpSpPr/>
            <p:nvPr/>
          </p:nvGrpSpPr>
          <p:grpSpPr>
            <a:xfrm>
              <a:off x="7544246" y="4596527"/>
              <a:ext cx="2281456" cy="1666494"/>
              <a:chOff x="2491916" y="2149625"/>
              <a:chExt cx="2281456" cy="3189090"/>
            </a:xfrm>
          </p:grpSpPr>
          <p:sp>
            <p:nvSpPr>
              <p:cNvPr id="1051" name="Google Shape;1051;p20"/>
              <p:cNvSpPr/>
              <p:nvPr/>
            </p:nvSpPr>
            <p:spPr>
              <a:xfrm>
                <a:off x="2603378" y="2149625"/>
                <a:ext cx="2169994" cy="309470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2" name="Google Shape;1052;p20"/>
              <p:cNvSpPr/>
              <p:nvPr/>
            </p:nvSpPr>
            <p:spPr>
              <a:xfrm>
                <a:off x="2491916" y="2244006"/>
                <a:ext cx="2169994" cy="3094709"/>
              </a:xfrm>
              <a:prstGeom prst="roundRect">
                <a:avLst>
                  <a:gd fmla="val 13379"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3" name="Google Shape;1053;p20"/>
              <p:cNvSpPr/>
              <p:nvPr/>
            </p:nvSpPr>
            <p:spPr>
              <a:xfrm>
                <a:off x="2541608" y="2410663"/>
                <a:ext cx="2058532" cy="810671"/>
              </a:xfrm>
              <a:prstGeom prst="roundRect">
                <a:avLst>
                  <a:gd fmla="val 40335" name="adj"/>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Aspek Akuntansi</a:t>
                </a:r>
                <a:endParaRPr b="1" i="0" sz="1400" u="none" cap="none" strike="noStrike">
                  <a:solidFill>
                    <a:schemeClr val="dk1"/>
                  </a:solidFill>
                  <a:latin typeface="Calibri"/>
                  <a:ea typeface="Calibri"/>
                  <a:cs typeface="Calibri"/>
                  <a:sym typeface="Calibri"/>
                </a:endParaRPr>
              </a:p>
            </p:txBody>
          </p:sp>
          <p:sp>
            <p:nvSpPr>
              <p:cNvPr id="1054" name="Google Shape;1054;p20"/>
              <p:cNvSpPr txBox="1"/>
              <p:nvPr/>
            </p:nvSpPr>
            <p:spPr>
              <a:xfrm>
                <a:off x="2491916" y="3307239"/>
                <a:ext cx="2169994" cy="201583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Arial"/>
                  <a:buNone/>
                </a:pPr>
                <a:r>
                  <a:rPr b="0" i="0" lang="en-US" sz="1400" u="none" cap="none" strike="noStrike">
                    <a:solidFill>
                      <a:schemeClr val="lt1"/>
                    </a:solidFill>
                    <a:latin typeface="Times New Roman"/>
                    <a:ea typeface="Times New Roman"/>
                    <a:cs typeface="Times New Roman"/>
                    <a:sym typeface="Times New Roman"/>
                  </a:rPr>
                  <a:t>Aspek yang berkaitan dengan proses mencatat, mengolah dam melaporkan segala aktivitas penerimaan dan pengluaran atas dana</a:t>
                </a:r>
                <a:endParaRPr b="0" i="0" sz="1400" u="none" cap="none" strike="noStrike">
                  <a:solidFill>
                    <a:schemeClr val="lt1"/>
                  </a:solidFill>
                  <a:latin typeface="Times New Roman"/>
                  <a:ea typeface="Times New Roman"/>
                  <a:cs typeface="Times New Roman"/>
                  <a:sym typeface="Times New Roman"/>
                </a:endParaRPr>
              </a:p>
            </p:txBody>
          </p:sp>
        </p:grpSp>
        <p:sp>
          <p:nvSpPr>
            <p:cNvPr id="1055" name="Google Shape;1055;p20"/>
            <p:cNvSpPr/>
            <p:nvPr/>
          </p:nvSpPr>
          <p:spPr>
            <a:xfrm>
              <a:off x="7241605" y="1956790"/>
              <a:ext cx="2701091" cy="4438280"/>
            </a:xfrm>
            <a:prstGeom prst="roundRect">
              <a:avLst>
                <a:gd fmla="val 16667" name="adj"/>
              </a:avLst>
            </a:prstGeom>
            <a:noFill/>
            <a:ln cap="flat" cmpd="sng" w="38100">
              <a:solidFill>
                <a:srgbClr val="F4BD0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4BD0C"/>
                </a:buClr>
                <a:buSzPts val="1800"/>
                <a:buFont typeface="Arial"/>
                <a:buNone/>
              </a:pPr>
              <a:r>
                <a:rPr b="1" i="0" lang="en-US" sz="1800" u="none" cap="none" strike="noStrike">
                  <a:solidFill>
                    <a:srgbClr val="F4BD0C"/>
                  </a:solidFill>
                  <a:latin typeface="Times New Roman"/>
                  <a:ea typeface="Times New Roman"/>
                  <a:cs typeface="Times New Roman"/>
                  <a:sym typeface="Times New Roman"/>
                </a:rPr>
                <a:t>Aspek yang teribat dalam pengeolaan keuangan publik</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21"/>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1" name="Google Shape;1061;p21"/>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2" name="Google Shape;1062;p21"/>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063" name="Google Shape;1063;p21"/>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064" name="Google Shape;1064;p21"/>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5" name="Google Shape;1065;p21"/>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6" name="Google Shape;1066;p21"/>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7" name="Google Shape;1067;p21"/>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8" name="Google Shape;1068;p21"/>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9" name="Google Shape;1069;p21"/>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0" name="Google Shape;1070;p21"/>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1" name="Google Shape;1071;p21"/>
          <p:cNvSpPr txBox="1"/>
          <p:nvPr/>
        </p:nvSpPr>
        <p:spPr>
          <a:xfrm>
            <a:off x="2993960"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Prinsip-Prinsip Pokok Dalam Siklus Anggaran</a:t>
            </a:r>
            <a:endParaRPr b="1" i="0" sz="2800" u="none" cap="none" strike="noStrike">
              <a:solidFill>
                <a:schemeClr val="dk1"/>
              </a:solidFill>
              <a:latin typeface="Times New Roman"/>
              <a:ea typeface="Times New Roman"/>
              <a:cs typeface="Times New Roman"/>
              <a:sym typeface="Times New Roman"/>
            </a:endParaRPr>
          </a:p>
        </p:txBody>
      </p:sp>
      <p:sp>
        <p:nvSpPr>
          <p:cNvPr id="1072" name="Google Shape;1072;p21"/>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3" name="Google Shape;1073;p21"/>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1 </a:t>
            </a:r>
            <a:endParaRPr b="0" i="0" sz="1050" u="none" cap="none" strike="noStrike">
              <a:solidFill>
                <a:schemeClr val="dk1"/>
              </a:solidFill>
              <a:latin typeface="Times New Roman"/>
              <a:ea typeface="Times New Roman"/>
              <a:cs typeface="Times New Roman"/>
              <a:sym typeface="Times New Roman"/>
            </a:endParaRPr>
          </a:p>
        </p:txBody>
      </p:sp>
      <p:grpSp>
        <p:nvGrpSpPr>
          <p:cNvPr id="1074" name="Google Shape;1074;p21"/>
          <p:cNvGrpSpPr/>
          <p:nvPr/>
        </p:nvGrpSpPr>
        <p:grpSpPr>
          <a:xfrm>
            <a:off x="-1205550" y="23342"/>
            <a:ext cx="4200543" cy="1083314"/>
            <a:chOff x="-1205550" y="23342"/>
            <a:chExt cx="4200543" cy="1083314"/>
          </a:xfrm>
        </p:grpSpPr>
        <p:grpSp>
          <p:nvGrpSpPr>
            <p:cNvPr id="1075" name="Google Shape;1075;p21"/>
            <p:cNvGrpSpPr/>
            <p:nvPr/>
          </p:nvGrpSpPr>
          <p:grpSpPr>
            <a:xfrm>
              <a:off x="40224" y="587408"/>
              <a:ext cx="1094128" cy="519248"/>
              <a:chOff x="1174580" y="23342"/>
              <a:chExt cx="1094128" cy="519248"/>
            </a:xfrm>
          </p:grpSpPr>
          <p:sp>
            <p:nvSpPr>
              <p:cNvPr id="1076" name="Google Shape;1076;p21"/>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7" name="Google Shape;1077;p21"/>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78" name="Google Shape;1078;p21"/>
            <p:cNvGrpSpPr/>
            <p:nvPr/>
          </p:nvGrpSpPr>
          <p:grpSpPr>
            <a:xfrm>
              <a:off x="-1205550" y="23342"/>
              <a:ext cx="2339902" cy="519248"/>
              <a:chOff x="-1205550" y="23342"/>
              <a:chExt cx="2339902" cy="519248"/>
            </a:xfrm>
          </p:grpSpPr>
          <p:sp>
            <p:nvSpPr>
              <p:cNvPr id="1079" name="Google Shape;1079;p21"/>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0" name="Google Shape;1080;p21"/>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81" name="Google Shape;1081;p21"/>
            <p:cNvGrpSpPr/>
            <p:nvPr/>
          </p:nvGrpSpPr>
          <p:grpSpPr>
            <a:xfrm>
              <a:off x="1174580" y="23342"/>
              <a:ext cx="1094128" cy="519248"/>
              <a:chOff x="1174580" y="23342"/>
              <a:chExt cx="1094128" cy="519248"/>
            </a:xfrm>
          </p:grpSpPr>
          <p:sp>
            <p:nvSpPr>
              <p:cNvPr id="1082" name="Google Shape;1082;p21"/>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3" name="Google Shape;1083;p21"/>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84" name="Google Shape;1084;p21"/>
            <p:cNvGrpSpPr/>
            <p:nvPr/>
          </p:nvGrpSpPr>
          <p:grpSpPr>
            <a:xfrm>
              <a:off x="1187656" y="600021"/>
              <a:ext cx="1807337" cy="504681"/>
              <a:chOff x="1187656" y="600021"/>
              <a:chExt cx="1807337" cy="504681"/>
            </a:xfrm>
          </p:grpSpPr>
          <p:sp>
            <p:nvSpPr>
              <p:cNvPr id="1085" name="Google Shape;1085;p21"/>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6" name="Google Shape;1086;p21"/>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1087" name="Google Shape;1087;p21"/>
          <p:cNvSpPr txBox="1"/>
          <p:nvPr/>
        </p:nvSpPr>
        <p:spPr>
          <a:xfrm>
            <a:off x="1134352" y="1359770"/>
            <a:ext cx="9884333" cy="118446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Prinsip-prinsip pokok siklus akuntansi perlu diketahui dan dikuasai dengan baik oleh penyelenggara pemerintahan. Pada dasarnya prinsip-prinsip dan mekanisme penganggaran relative tidak berbeda antara sektor public dengan sektor swasta. Henley (1990) membagi empat (4) Siklus Pokok Anggaran yang terdiri atas :</a:t>
            </a:r>
            <a:endParaRPr/>
          </a:p>
        </p:txBody>
      </p:sp>
      <p:grpSp>
        <p:nvGrpSpPr>
          <p:cNvPr id="1088" name="Google Shape;1088;p21"/>
          <p:cNvGrpSpPr/>
          <p:nvPr/>
        </p:nvGrpSpPr>
        <p:grpSpPr>
          <a:xfrm>
            <a:off x="11208278" y="299533"/>
            <a:ext cx="724014" cy="716041"/>
            <a:chOff x="11208278" y="299533"/>
            <a:chExt cx="724014" cy="716041"/>
          </a:xfrm>
        </p:grpSpPr>
        <p:sp>
          <p:nvSpPr>
            <p:cNvPr id="1089" name="Google Shape;1089;p21"/>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0" name="Google Shape;1090;p21"/>
            <p:cNvSpPr/>
            <p:nvPr/>
          </p:nvSpPr>
          <p:spPr>
            <a:xfrm>
              <a:off x="11208278" y="361676"/>
              <a:ext cx="653898" cy="653898"/>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91" name="Google Shape;1091;p21"/>
          <p:cNvGrpSpPr/>
          <p:nvPr/>
        </p:nvGrpSpPr>
        <p:grpSpPr>
          <a:xfrm>
            <a:off x="11208278" y="1109298"/>
            <a:ext cx="724014" cy="716041"/>
            <a:chOff x="11215616" y="1109298"/>
            <a:chExt cx="724014" cy="716041"/>
          </a:xfrm>
        </p:grpSpPr>
        <p:sp>
          <p:nvSpPr>
            <p:cNvPr id="1092" name="Google Shape;1092;p21"/>
            <p:cNvSpPr/>
            <p:nvPr/>
          </p:nvSpPr>
          <p:spPr>
            <a:xfrm>
              <a:off x="11285732" y="1109298"/>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3" name="Google Shape;1093;p21"/>
            <p:cNvSpPr/>
            <p:nvPr/>
          </p:nvSpPr>
          <p:spPr>
            <a:xfrm>
              <a:off x="11215616" y="1171441"/>
              <a:ext cx="653898" cy="653898"/>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94" name="Google Shape;1094;p21"/>
          <p:cNvGrpSpPr/>
          <p:nvPr/>
        </p:nvGrpSpPr>
        <p:grpSpPr>
          <a:xfrm>
            <a:off x="11208278" y="1927265"/>
            <a:ext cx="724014" cy="716041"/>
            <a:chOff x="11208278" y="1927265"/>
            <a:chExt cx="724014" cy="716041"/>
          </a:xfrm>
        </p:grpSpPr>
        <p:sp>
          <p:nvSpPr>
            <p:cNvPr id="1095" name="Google Shape;1095;p21"/>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6" name="Google Shape;1096;p21"/>
            <p:cNvSpPr/>
            <p:nvPr/>
          </p:nvSpPr>
          <p:spPr>
            <a:xfrm>
              <a:off x="11208278" y="1989408"/>
              <a:ext cx="653898" cy="653898"/>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97" name="Google Shape;1097;p21"/>
          <p:cNvGrpSpPr/>
          <p:nvPr/>
        </p:nvGrpSpPr>
        <p:grpSpPr>
          <a:xfrm>
            <a:off x="79107" y="5417393"/>
            <a:ext cx="759570" cy="747957"/>
            <a:chOff x="79107" y="5417393"/>
            <a:chExt cx="759570" cy="747957"/>
          </a:xfrm>
        </p:grpSpPr>
        <p:sp>
          <p:nvSpPr>
            <p:cNvPr id="1098" name="Google Shape;1098;p21"/>
            <p:cNvSpPr/>
            <p:nvPr/>
          </p:nvSpPr>
          <p:spPr>
            <a:xfrm>
              <a:off x="79107" y="5469860"/>
              <a:ext cx="695490" cy="69549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9" name="Google Shape;1099;p21"/>
            <p:cNvSpPr/>
            <p:nvPr/>
          </p:nvSpPr>
          <p:spPr>
            <a:xfrm>
              <a:off x="143187" y="5417393"/>
              <a:ext cx="695490" cy="69549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00" name="Google Shape;1100;p21"/>
          <p:cNvGrpSpPr/>
          <p:nvPr/>
        </p:nvGrpSpPr>
        <p:grpSpPr>
          <a:xfrm>
            <a:off x="79107" y="4587441"/>
            <a:ext cx="759570" cy="747957"/>
            <a:chOff x="79107" y="5417393"/>
            <a:chExt cx="759570" cy="747957"/>
          </a:xfrm>
        </p:grpSpPr>
        <p:sp>
          <p:nvSpPr>
            <p:cNvPr id="1101" name="Google Shape;1101;p21"/>
            <p:cNvSpPr/>
            <p:nvPr/>
          </p:nvSpPr>
          <p:spPr>
            <a:xfrm>
              <a:off x="79107" y="5469860"/>
              <a:ext cx="695490" cy="69549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2" name="Google Shape;1102;p21"/>
            <p:cNvSpPr/>
            <p:nvPr/>
          </p:nvSpPr>
          <p:spPr>
            <a:xfrm>
              <a:off x="143187" y="5417393"/>
              <a:ext cx="695490" cy="69549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03" name="Google Shape;1103;p21"/>
          <p:cNvGrpSpPr/>
          <p:nvPr/>
        </p:nvGrpSpPr>
        <p:grpSpPr>
          <a:xfrm>
            <a:off x="363884" y="3009015"/>
            <a:ext cx="2744436" cy="2648680"/>
            <a:chOff x="1291395" y="2659382"/>
            <a:chExt cx="2744436" cy="2648680"/>
          </a:xfrm>
        </p:grpSpPr>
        <p:grpSp>
          <p:nvGrpSpPr>
            <p:cNvPr id="1104" name="Google Shape;1104;p21"/>
            <p:cNvGrpSpPr/>
            <p:nvPr/>
          </p:nvGrpSpPr>
          <p:grpSpPr>
            <a:xfrm>
              <a:off x="1291395" y="2659382"/>
              <a:ext cx="2744436" cy="2648680"/>
              <a:chOff x="1291395" y="2659382"/>
              <a:chExt cx="2744436" cy="2648680"/>
            </a:xfrm>
          </p:grpSpPr>
          <p:grpSp>
            <p:nvGrpSpPr>
              <p:cNvPr id="1105" name="Google Shape;1105;p21"/>
              <p:cNvGrpSpPr/>
              <p:nvPr/>
            </p:nvGrpSpPr>
            <p:grpSpPr>
              <a:xfrm>
                <a:off x="1291395" y="2659382"/>
                <a:ext cx="2744436" cy="2648680"/>
                <a:chOff x="1291395" y="2659382"/>
                <a:chExt cx="2744436" cy="2648680"/>
              </a:xfrm>
            </p:grpSpPr>
            <p:sp>
              <p:nvSpPr>
                <p:cNvPr id="1106" name="Google Shape;1106;p21"/>
                <p:cNvSpPr/>
                <p:nvPr/>
              </p:nvSpPr>
              <p:spPr>
                <a:xfrm>
                  <a:off x="1291395" y="2659382"/>
                  <a:ext cx="2732621" cy="25018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7" name="Google Shape;1107;p21"/>
                <p:cNvSpPr/>
                <p:nvPr/>
              </p:nvSpPr>
              <p:spPr>
                <a:xfrm>
                  <a:off x="1464040" y="2792431"/>
                  <a:ext cx="2571791" cy="2515631"/>
                </a:xfrm>
                <a:prstGeom prst="rect">
                  <a:avLst/>
                </a:prstGeom>
                <a:noFill/>
                <a:ln cap="flat" cmpd="sng" w="381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08" name="Google Shape;1108;p21"/>
              <p:cNvSpPr txBox="1"/>
              <p:nvPr/>
            </p:nvSpPr>
            <p:spPr>
              <a:xfrm>
                <a:off x="1477673" y="3532444"/>
                <a:ext cx="2546344" cy="17610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1400"/>
                  <a:buFont typeface="Arial"/>
                  <a:buNone/>
                </a:pPr>
                <a:r>
                  <a:rPr b="1" i="0" lang="en-US" sz="1400" u="none" cap="none" strike="noStrike">
                    <a:solidFill>
                      <a:srgbClr val="213B7D"/>
                    </a:solidFill>
                    <a:latin typeface="Times New Roman"/>
                    <a:ea typeface="Times New Roman"/>
                    <a:cs typeface="Times New Roman"/>
                    <a:sym typeface="Times New Roman"/>
                  </a:rPr>
                  <a:t>Pada tahapan ini dilakukan taksiran pengeluaran atas dasar taksiran pendapatan yang tersedia</a:t>
                </a:r>
                <a:endParaRPr/>
              </a:p>
            </p:txBody>
          </p:sp>
        </p:grpSp>
        <p:sp>
          <p:nvSpPr>
            <p:cNvPr id="1109" name="Google Shape;1109;p21"/>
            <p:cNvSpPr/>
            <p:nvPr/>
          </p:nvSpPr>
          <p:spPr>
            <a:xfrm>
              <a:off x="1544914" y="2848016"/>
              <a:ext cx="2412000" cy="653898"/>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213B7D"/>
                  </a:solidFill>
                  <a:latin typeface="Calibri"/>
                  <a:ea typeface="Calibri"/>
                  <a:cs typeface="Calibri"/>
                  <a:sym typeface="Calibri"/>
                </a:rPr>
                <a:t>Tahap Persiapan Anggaran</a:t>
              </a:r>
              <a:endParaRPr b="1" i="0" sz="1800" u="none" cap="none" strike="noStrike">
                <a:solidFill>
                  <a:srgbClr val="213B7D"/>
                </a:solidFill>
                <a:latin typeface="Calibri"/>
                <a:ea typeface="Calibri"/>
                <a:cs typeface="Calibri"/>
                <a:sym typeface="Calibri"/>
              </a:endParaRPr>
            </a:p>
          </p:txBody>
        </p:sp>
      </p:grpSp>
      <p:grpSp>
        <p:nvGrpSpPr>
          <p:cNvPr id="1110" name="Google Shape;1110;p21"/>
          <p:cNvGrpSpPr/>
          <p:nvPr/>
        </p:nvGrpSpPr>
        <p:grpSpPr>
          <a:xfrm>
            <a:off x="3226830" y="3009015"/>
            <a:ext cx="2744436" cy="3112336"/>
            <a:chOff x="1291395" y="2659381"/>
            <a:chExt cx="2744436" cy="3112336"/>
          </a:xfrm>
        </p:grpSpPr>
        <p:grpSp>
          <p:nvGrpSpPr>
            <p:cNvPr id="1111" name="Google Shape;1111;p21"/>
            <p:cNvGrpSpPr/>
            <p:nvPr/>
          </p:nvGrpSpPr>
          <p:grpSpPr>
            <a:xfrm>
              <a:off x="1291395" y="2659381"/>
              <a:ext cx="2744436" cy="3112336"/>
              <a:chOff x="1291395" y="2659381"/>
              <a:chExt cx="2744436" cy="3112336"/>
            </a:xfrm>
          </p:grpSpPr>
          <p:grpSp>
            <p:nvGrpSpPr>
              <p:cNvPr id="1112" name="Google Shape;1112;p21"/>
              <p:cNvGrpSpPr/>
              <p:nvPr/>
            </p:nvGrpSpPr>
            <p:grpSpPr>
              <a:xfrm>
                <a:off x="1291395" y="2659381"/>
                <a:ext cx="2744436" cy="3112336"/>
                <a:chOff x="1291395" y="2659381"/>
                <a:chExt cx="2744436" cy="3112336"/>
              </a:xfrm>
            </p:grpSpPr>
            <p:sp>
              <p:nvSpPr>
                <p:cNvPr id="1113" name="Google Shape;1113;p21"/>
                <p:cNvSpPr/>
                <p:nvPr/>
              </p:nvSpPr>
              <p:spPr>
                <a:xfrm>
                  <a:off x="1291395" y="2659381"/>
                  <a:ext cx="2732621" cy="29630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4" name="Google Shape;1114;p21"/>
                <p:cNvSpPr/>
                <p:nvPr/>
              </p:nvSpPr>
              <p:spPr>
                <a:xfrm>
                  <a:off x="1464040" y="2792430"/>
                  <a:ext cx="2571791" cy="2979287"/>
                </a:xfrm>
                <a:prstGeom prst="rect">
                  <a:avLst/>
                </a:prstGeom>
                <a:noFill/>
                <a:ln cap="flat" cmpd="sng" w="381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15" name="Google Shape;1115;p21"/>
              <p:cNvSpPr txBox="1"/>
              <p:nvPr/>
            </p:nvSpPr>
            <p:spPr>
              <a:xfrm>
                <a:off x="1477673" y="3532444"/>
                <a:ext cx="2546344" cy="20899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1400"/>
                  <a:buFont typeface="Arial"/>
                  <a:buNone/>
                </a:pPr>
                <a:r>
                  <a:rPr b="1" i="0" lang="en-US" sz="1400" u="none" cap="none" strike="noStrike">
                    <a:solidFill>
                      <a:srgbClr val="213B7D"/>
                    </a:solidFill>
                    <a:latin typeface="Times New Roman"/>
                    <a:ea typeface="Times New Roman"/>
                    <a:cs typeface="Times New Roman"/>
                    <a:sym typeface="Times New Roman"/>
                  </a:rPr>
                  <a:t>Tahapan yang melibatkan proses politik yang cukup rumit dan cukup berat, karena pimpinan dituntut tidak hanya memiliki </a:t>
                </a:r>
                <a:r>
                  <a:rPr b="1" i="1" lang="en-US" sz="1400" u="none" cap="none" strike="noStrike">
                    <a:solidFill>
                      <a:srgbClr val="213B7D"/>
                    </a:solidFill>
                    <a:latin typeface="Times New Roman"/>
                    <a:ea typeface="Times New Roman"/>
                    <a:cs typeface="Times New Roman"/>
                    <a:sym typeface="Times New Roman"/>
                  </a:rPr>
                  <a:t>management skil </a:t>
                </a:r>
                <a:r>
                  <a:rPr b="1" i="0" lang="en-US" sz="1400" u="none" cap="none" strike="noStrike">
                    <a:solidFill>
                      <a:srgbClr val="213B7D"/>
                    </a:solidFill>
                    <a:latin typeface="Times New Roman"/>
                    <a:ea typeface="Times New Roman"/>
                    <a:cs typeface="Times New Roman"/>
                    <a:sym typeface="Times New Roman"/>
                  </a:rPr>
                  <a:t>namun harus mempunyai kemampuan </a:t>
                </a:r>
                <a:r>
                  <a:rPr b="1" i="1" lang="en-US" sz="1400" u="none" cap="none" strike="noStrike">
                    <a:solidFill>
                      <a:srgbClr val="213B7D"/>
                    </a:solidFill>
                    <a:latin typeface="Times New Roman"/>
                    <a:ea typeface="Times New Roman"/>
                    <a:cs typeface="Times New Roman"/>
                    <a:sym typeface="Times New Roman"/>
                  </a:rPr>
                  <a:t>Political skill dan Coaliting Building </a:t>
                </a:r>
                <a:r>
                  <a:rPr b="1" i="0" lang="en-US" sz="1400" u="none" cap="none" strike="noStrike">
                    <a:solidFill>
                      <a:srgbClr val="213B7D"/>
                    </a:solidFill>
                    <a:latin typeface="Times New Roman"/>
                    <a:ea typeface="Times New Roman"/>
                    <a:cs typeface="Times New Roman"/>
                    <a:sym typeface="Times New Roman"/>
                  </a:rPr>
                  <a:t>yang memadai</a:t>
                </a:r>
                <a:endParaRPr/>
              </a:p>
            </p:txBody>
          </p:sp>
        </p:grpSp>
        <p:sp>
          <p:nvSpPr>
            <p:cNvPr id="1116" name="Google Shape;1116;p21"/>
            <p:cNvSpPr/>
            <p:nvPr/>
          </p:nvSpPr>
          <p:spPr>
            <a:xfrm>
              <a:off x="1544914" y="2848016"/>
              <a:ext cx="2412000" cy="653898"/>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213B7D"/>
                  </a:solidFill>
                  <a:latin typeface="Calibri"/>
                  <a:ea typeface="Calibri"/>
                  <a:cs typeface="Calibri"/>
                  <a:sym typeface="Calibri"/>
                </a:rPr>
                <a:t>Tahap Ratifikasi</a:t>
              </a:r>
              <a:endParaRPr b="1" i="0" sz="1800" u="none" cap="none" strike="noStrike">
                <a:solidFill>
                  <a:srgbClr val="213B7D"/>
                </a:solidFill>
                <a:latin typeface="Calibri"/>
                <a:ea typeface="Calibri"/>
                <a:cs typeface="Calibri"/>
                <a:sym typeface="Calibri"/>
              </a:endParaRPr>
            </a:p>
          </p:txBody>
        </p:sp>
      </p:grpSp>
      <p:grpSp>
        <p:nvGrpSpPr>
          <p:cNvPr id="1117" name="Google Shape;1117;p21"/>
          <p:cNvGrpSpPr/>
          <p:nvPr/>
        </p:nvGrpSpPr>
        <p:grpSpPr>
          <a:xfrm>
            <a:off x="6089776" y="3009015"/>
            <a:ext cx="2744436" cy="2648680"/>
            <a:chOff x="1291395" y="2659382"/>
            <a:chExt cx="2744436" cy="2648680"/>
          </a:xfrm>
        </p:grpSpPr>
        <p:grpSp>
          <p:nvGrpSpPr>
            <p:cNvPr id="1118" name="Google Shape;1118;p21"/>
            <p:cNvGrpSpPr/>
            <p:nvPr/>
          </p:nvGrpSpPr>
          <p:grpSpPr>
            <a:xfrm>
              <a:off x="1291395" y="2659382"/>
              <a:ext cx="2744436" cy="2648680"/>
              <a:chOff x="1291395" y="2659382"/>
              <a:chExt cx="2744436" cy="2648680"/>
            </a:xfrm>
          </p:grpSpPr>
          <p:grpSp>
            <p:nvGrpSpPr>
              <p:cNvPr id="1119" name="Google Shape;1119;p21"/>
              <p:cNvGrpSpPr/>
              <p:nvPr/>
            </p:nvGrpSpPr>
            <p:grpSpPr>
              <a:xfrm>
                <a:off x="1291395" y="2659382"/>
                <a:ext cx="2744436" cy="2648680"/>
                <a:chOff x="1291395" y="2659382"/>
                <a:chExt cx="2744436" cy="2648680"/>
              </a:xfrm>
            </p:grpSpPr>
            <p:sp>
              <p:nvSpPr>
                <p:cNvPr id="1120" name="Google Shape;1120;p21"/>
                <p:cNvSpPr/>
                <p:nvPr/>
              </p:nvSpPr>
              <p:spPr>
                <a:xfrm>
                  <a:off x="1291395" y="2659382"/>
                  <a:ext cx="2732621" cy="25018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1" name="Google Shape;1121;p21"/>
                <p:cNvSpPr/>
                <p:nvPr/>
              </p:nvSpPr>
              <p:spPr>
                <a:xfrm>
                  <a:off x="1464040" y="2792431"/>
                  <a:ext cx="2571791" cy="2515631"/>
                </a:xfrm>
                <a:prstGeom prst="rect">
                  <a:avLst/>
                </a:prstGeom>
                <a:noFill/>
                <a:ln cap="flat" cmpd="sng" w="381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22" name="Google Shape;1122;p21"/>
              <p:cNvSpPr txBox="1"/>
              <p:nvPr/>
            </p:nvSpPr>
            <p:spPr>
              <a:xfrm>
                <a:off x="1477673" y="3532444"/>
                <a:ext cx="2546344" cy="17610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1400"/>
                  <a:buFont typeface="Arial"/>
                  <a:buNone/>
                </a:pPr>
                <a:r>
                  <a:rPr b="1" i="0" lang="en-US" sz="1400" u="none" cap="none" strike="noStrike">
                    <a:solidFill>
                      <a:srgbClr val="213B7D"/>
                    </a:solidFill>
                    <a:latin typeface="Times New Roman"/>
                    <a:ea typeface="Times New Roman"/>
                    <a:cs typeface="Times New Roman"/>
                    <a:sym typeface="Times New Roman"/>
                  </a:rPr>
                  <a:t>Dalam tahap ini hal yang harus diperhatikan oleh manajer keuangan public adalah memilikinya system akuntansi dan system pengendalian manajemen</a:t>
                </a:r>
                <a:endParaRPr/>
              </a:p>
            </p:txBody>
          </p:sp>
        </p:grpSp>
        <p:sp>
          <p:nvSpPr>
            <p:cNvPr id="1123" name="Google Shape;1123;p21"/>
            <p:cNvSpPr/>
            <p:nvPr/>
          </p:nvSpPr>
          <p:spPr>
            <a:xfrm>
              <a:off x="1544914" y="2848016"/>
              <a:ext cx="2412000" cy="653898"/>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213B7D"/>
                  </a:solidFill>
                  <a:latin typeface="Calibri"/>
                  <a:ea typeface="Calibri"/>
                  <a:cs typeface="Calibri"/>
                  <a:sym typeface="Calibri"/>
                </a:rPr>
                <a:t>Tahap Implementasi</a:t>
              </a:r>
              <a:endParaRPr b="1" i="0" sz="1800" u="none" cap="none" strike="noStrike">
                <a:solidFill>
                  <a:srgbClr val="213B7D"/>
                </a:solidFill>
                <a:latin typeface="Calibri"/>
                <a:ea typeface="Calibri"/>
                <a:cs typeface="Calibri"/>
                <a:sym typeface="Calibri"/>
              </a:endParaRPr>
            </a:p>
          </p:txBody>
        </p:sp>
      </p:grpSp>
      <p:grpSp>
        <p:nvGrpSpPr>
          <p:cNvPr id="1124" name="Google Shape;1124;p21"/>
          <p:cNvGrpSpPr/>
          <p:nvPr/>
        </p:nvGrpSpPr>
        <p:grpSpPr>
          <a:xfrm>
            <a:off x="8952723" y="3009015"/>
            <a:ext cx="2744436" cy="3112336"/>
            <a:chOff x="1291395" y="2659381"/>
            <a:chExt cx="2744436" cy="3112336"/>
          </a:xfrm>
        </p:grpSpPr>
        <p:grpSp>
          <p:nvGrpSpPr>
            <p:cNvPr id="1125" name="Google Shape;1125;p21"/>
            <p:cNvGrpSpPr/>
            <p:nvPr/>
          </p:nvGrpSpPr>
          <p:grpSpPr>
            <a:xfrm>
              <a:off x="1291395" y="2659381"/>
              <a:ext cx="2744436" cy="3112336"/>
              <a:chOff x="1291395" y="2659381"/>
              <a:chExt cx="2744436" cy="3112336"/>
            </a:xfrm>
          </p:grpSpPr>
          <p:grpSp>
            <p:nvGrpSpPr>
              <p:cNvPr id="1126" name="Google Shape;1126;p21"/>
              <p:cNvGrpSpPr/>
              <p:nvPr/>
            </p:nvGrpSpPr>
            <p:grpSpPr>
              <a:xfrm>
                <a:off x="1291395" y="2659381"/>
                <a:ext cx="2744436" cy="3112336"/>
                <a:chOff x="1291395" y="2659381"/>
                <a:chExt cx="2744436" cy="3112336"/>
              </a:xfrm>
            </p:grpSpPr>
            <p:sp>
              <p:nvSpPr>
                <p:cNvPr id="1127" name="Google Shape;1127;p21"/>
                <p:cNvSpPr/>
                <p:nvPr/>
              </p:nvSpPr>
              <p:spPr>
                <a:xfrm>
                  <a:off x="1291395" y="2659381"/>
                  <a:ext cx="2732621" cy="29630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8" name="Google Shape;1128;p21"/>
                <p:cNvSpPr/>
                <p:nvPr/>
              </p:nvSpPr>
              <p:spPr>
                <a:xfrm>
                  <a:off x="1464040" y="2792430"/>
                  <a:ext cx="2571791" cy="2979287"/>
                </a:xfrm>
                <a:prstGeom prst="rect">
                  <a:avLst/>
                </a:prstGeom>
                <a:noFill/>
                <a:ln cap="flat" cmpd="sng" w="381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29" name="Google Shape;1129;p21"/>
              <p:cNvSpPr txBox="1"/>
              <p:nvPr/>
            </p:nvSpPr>
            <p:spPr>
              <a:xfrm>
                <a:off x="1477673" y="3532444"/>
                <a:ext cx="2546344" cy="20899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1400"/>
                  <a:buFont typeface="Arial"/>
                  <a:buNone/>
                </a:pPr>
                <a:r>
                  <a:rPr b="1" i="0" lang="en-US" sz="1400" u="none" cap="none" strike="noStrike">
                    <a:solidFill>
                      <a:srgbClr val="213B7D"/>
                    </a:solidFill>
                    <a:latin typeface="Times New Roman"/>
                    <a:ea typeface="Times New Roman"/>
                    <a:cs typeface="Times New Roman"/>
                    <a:sym typeface="Times New Roman"/>
                  </a:rPr>
                  <a:t>Tahapan akhir dari siklus pokok akuntansi yang berkaitan dengan aspek akuntabilitas. </a:t>
                </a:r>
                <a:endParaRPr/>
              </a:p>
            </p:txBody>
          </p:sp>
        </p:grpSp>
        <p:sp>
          <p:nvSpPr>
            <p:cNvPr id="1130" name="Google Shape;1130;p21"/>
            <p:cNvSpPr/>
            <p:nvPr/>
          </p:nvSpPr>
          <p:spPr>
            <a:xfrm>
              <a:off x="1544914" y="2848016"/>
              <a:ext cx="2412000" cy="653898"/>
            </a:xfrm>
            <a:prstGeom prst="rect">
              <a:avLst/>
            </a:prstGeom>
            <a:solidFill>
              <a:srgbClr val="F4BD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213B7D"/>
                  </a:solidFill>
                  <a:latin typeface="Calibri"/>
                  <a:ea typeface="Calibri"/>
                  <a:cs typeface="Calibri"/>
                  <a:sym typeface="Calibri"/>
                </a:rPr>
                <a:t>Tahap Pelaporan &amp; Evaluasi</a:t>
              </a:r>
              <a:endParaRPr b="1" i="0" sz="1800" u="none" cap="none" strike="noStrike">
                <a:solidFill>
                  <a:srgbClr val="213B7D"/>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22"/>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6" name="Google Shape;1136;p22"/>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7" name="Google Shape;1137;p22"/>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138" name="Google Shape;1138;p22"/>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139" name="Google Shape;1139;p22"/>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0" name="Google Shape;1140;p22"/>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41" name="Google Shape;1141;p22"/>
          <p:cNvGrpSpPr/>
          <p:nvPr/>
        </p:nvGrpSpPr>
        <p:grpSpPr>
          <a:xfrm>
            <a:off x="2857113" y="3050389"/>
            <a:ext cx="1545226" cy="1371404"/>
            <a:chOff x="2857113" y="3050389"/>
            <a:chExt cx="1545226" cy="1371404"/>
          </a:xfrm>
        </p:grpSpPr>
        <p:sp>
          <p:nvSpPr>
            <p:cNvPr id="1142" name="Google Shape;1142;p22"/>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3" name="Google Shape;1143;p22"/>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4" name="Google Shape;1144;p22"/>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45" name="Google Shape;1145;p22"/>
          <p:cNvSpPr/>
          <p:nvPr/>
        </p:nvSpPr>
        <p:spPr>
          <a:xfrm>
            <a:off x="9909467" y="2070077"/>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6" name="Google Shape;1146;p22"/>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7" name="Google Shape;1147;p22"/>
          <p:cNvSpPr/>
          <p:nvPr/>
        </p:nvSpPr>
        <p:spPr>
          <a:xfrm rot="2700000">
            <a:off x="7889539" y="213428"/>
            <a:ext cx="479199" cy="227357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48" name="Google Shape;1148;p22"/>
          <p:cNvGrpSpPr/>
          <p:nvPr/>
        </p:nvGrpSpPr>
        <p:grpSpPr>
          <a:xfrm>
            <a:off x="216389" y="5756566"/>
            <a:ext cx="694536" cy="713698"/>
            <a:chOff x="216389" y="5665785"/>
            <a:chExt cx="694536" cy="713698"/>
          </a:xfrm>
        </p:grpSpPr>
        <p:sp>
          <p:nvSpPr>
            <p:cNvPr id="1149" name="Google Shape;1149;p22"/>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0" name="Google Shape;1150;p22"/>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51" name="Google Shape;1151;p22"/>
          <p:cNvGrpSpPr/>
          <p:nvPr/>
        </p:nvGrpSpPr>
        <p:grpSpPr>
          <a:xfrm>
            <a:off x="2171887" y="5756566"/>
            <a:ext cx="694536" cy="713698"/>
            <a:chOff x="216389" y="5665785"/>
            <a:chExt cx="694536" cy="713698"/>
          </a:xfrm>
        </p:grpSpPr>
        <p:sp>
          <p:nvSpPr>
            <p:cNvPr id="1152" name="Google Shape;1152;p22"/>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3" name="Google Shape;1153;p22"/>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54" name="Google Shape;1154;p22"/>
          <p:cNvGrpSpPr/>
          <p:nvPr/>
        </p:nvGrpSpPr>
        <p:grpSpPr>
          <a:xfrm>
            <a:off x="1194138" y="5756566"/>
            <a:ext cx="694536" cy="713698"/>
            <a:chOff x="216389" y="5665785"/>
            <a:chExt cx="694536" cy="713698"/>
          </a:xfrm>
        </p:grpSpPr>
        <p:sp>
          <p:nvSpPr>
            <p:cNvPr id="1155" name="Google Shape;1155;p22"/>
            <p:cNvSpPr/>
            <p:nvPr/>
          </p:nvSpPr>
          <p:spPr>
            <a:xfrm>
              <a:off x="216389" y="5761683"/>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6" name="Google Shape;1156;p22"/>
            <p:cNvSpPr/>
            <p:nvPr/>
          </p:nvSpPr>
          <p:spPr>
            <a:xfrm>
              <a:off x="293125" y="5665785"/>
              <a:ext cx="617800" cy="617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57" name="Google Shape;1157;p22"/>
          <p:cNvGrpSpPr/>
          <p:nvPr/>
        </p:nvGrpSpPr>
        <p:grpSpPr>
          <a:xfrm>
            <a:off x="11539121" y="3622655"/>
            <a:ext cx="539715" cy="1176183"/>
            <a:chOff x="11558017" y="93645"/>
            <a:chExt cx="539715" cy="1176183"/>
          </a:xfrm>
        </p:grpSpPr>
        <p:sp>
          <p:nvSpPr>
            <p:cNvPr id="1158" name="Google Shape;1158;p22"/>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9" name="Google Shape;1159;p22"/>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0" name="Google Shape;1160;p22"/>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61" name="Google Shape;1161;p22"/>
          <p:cNvGrpSpPr/>
          <p:nvPr/>
        </p:nvGrpSpPr>
        <p:grpSpPr>
          <a:xfrm>
            <a:off x="11539121" y="1969108"/>
            <a:ext cx="539715" cy="1176183"/>
            <a:chOff x="11558017" y="93645"/>
            <a:chExt cx="539715" cy="1176183"/>
          </a:xfrm>
        </p:grpSpPr>
        <p:sp>
          <p:nvSpPr>
            <p:cNvPr id="1162" name="Google Shape;1162;p22"/>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3" name="Google Shape;1163;p22"/>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4" name="Google Shape;1164;p22"/>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65" name="Google Shape;1165;p22"/>
          <p:cNvGrpSpPr/>
          <p:nvPr/>
        </p:nvGrpSpPr>
        <p:grpSpPr>
          <a:xfrm>
            <a:off x="11539121" y="315561"/>
            <a:ext cx="539715" cy="1176183"/>
            <a:chOff x="11558017" y="93645"/>
            <a:chExt cx="539715" cy="1176183"/>
          </a:xfrm>
        </p:grpSpPr>
        <p:sp>
          <p:nvSpPr>
            <p:cNvPr id="1166" name="Google Shape;1166;p22"/>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7" name="Google Shape;1167;p22"/>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8" name="Google Shape;1168;p22"/>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69" name="Google Shape;1169;p22"/>
          <p:cNvGrpSpPr/>
          <p:nvPr/>
        </p:nvGrpSpPr>
        <p:grpSpPr>
          <a:xfrm>
            <a:off x="11539121" y="5276203"/>
            <a:ext cx="539715" cy="1176183"/>
            <a:chOff x="11558017" y="93645"/>
            <a:chExt cx="539715" cy="1176183"/>
          </a:xfrm>
        </p:grpSpPr>
        <p:sp>
          <p:nvSpPr>
            <p:cNvPr id="1170" name="Google Shape;1170;p22"/>
            <p:cNvSpPr/>
            <p:nvPr/>
          </p:nvSpPr>
          <p:spPr>
            <a:xfrm rot="5400000">
              <a:off x="11568409" y="83253"/>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1" name="Google Shape;1171;p22"/>
            <p:cNvSpPr/>
            <p:nvPr/>
          </p:nvSpPr>
          <p:spPr>
            <a:xfrm rot="5400000">
              <a:off x="11568409" y="411879"/>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2" name="Google Shape;1172;p22"/>
            <p:cNvSpPr/>
            <p:nvPr/>
          </p:nvSpPr>
          <p:spPr>
            <a:xfrm rot="5400000">
              <a:off x="11568409" y="740506"/>
              <a:ext cx="518930" cy="539715"/>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73" name="Google Shape;1173;p22"/>
          <p:cNvGrpSpPr/>
          <p:nvPr/>
        </p:nvGrpSpPr>
        <p:grpSpPr>
          <a:xfrm flipH="1">
            <a:off x="8755243" y="3093605"/>
            <a:ext cx="1545226" cy="1371404"/>
            <a:chOff x="2857113" y="3050389"/>
            <a:chExt cx="1545226" cy="1371404"/>
          </a:xfrm>
        </p:grpSpPr>
        <p:sp>
          <p:nvSpPr>
            <p:cNvPr id="1174" name="Google Shape;1174;p22"/>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5" name="Google Shape;1175;p22"/>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6" name="Google Shape;1176;p22"/>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77" name="Google Shape;1177;p22"/>
          <p:cNvGrpSpPr/>
          <p:nvPr/>
        </p:nvGrpSpPr>
        <p:grpSpPr>
          <a:xfrm>
            <a:off x="2874272" y="2832743"/>
            <a:ext cx="7357595" cy="1186075"/>
            <a:chOff x="2874272" y="2041170"/>
            <a:chExt cx="7357595" cy="1186075"/>
          </a:xfrm>
        </p:grpSpPr>
        <p:grpSp>
          <p:nvGrpSpPr>
            <p:cNvPr id="1178" name="Google Shape;1178;p22"/>
            <p:cNvGrpSpPr/>
            <p:nvPr/>
          </p:nvGrpSpPr>
          <p:grpSpPr>
            <a:xfrm>
              <a:off x="2874272" y="2041170"/>
              <a:ext cx="7357595" cy="818129"/>
              <a:chOff x="2874272" y="2041170"/>
              <a:chExt cx="7357595" cy="818129"/>
            </a:xfrm>
          </p:grpSpPr>
          <p:sp>
            <p:nvSpPr>
              <p:cNvPr id="1179" name="Google Shape;1179;p22"/>
              <p:cNvSpPr txBox="1"/>
              <p:nvPr/>
            </p:nvSpPr>
            <p:spPr>
              <a:xfrm>
                <a:off x="2945855" y="2041170"/>
                <a:ext cx="7286012" cy="7425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5400"/>
                  <a:buFont typeface="Arial"/>
                  <a:buNone/>
                </a:pPr>
                <a:r>
                  <a:rPr b="1" i="0" lang="en-US" sz="5400" u="none" cap="none" strike="noStrike">
                    <a:solidFill>
                      <a:schemeClr val="lt1"/>
                    </a:solidFill>
                    <a:latin typeface="Arial Black"/>
                    <a:ea typeface="Arial Black"/>
                    <a:cs typeface="Arial Black"/>
                    <a:sym typeface="Arial Black"/>
                  </a:rPr>
                  <a:t>TERIMA KASIH</a:t>
                </a:r>
                <a:endParaRPr b="1" i="0" sz="5400" u="none" cap="none" strike="noStrike">
                  <a:solidFill>
                    <a:schemeClr val="lt1"/>
                  </a:solidFill>
                  <a:latin typeface="Arial Black"/>
                  <a:ea typeface="Arial Black"/>
                  <a:cs typeface="Arial Black"/>
                  <a:sym typeface="Arial Black"/>
                </a:endParaRPr>
              </a:p>
            </p:txBody>
          </p:sp>
          <p:sp>
            <p:nvSpPr>
              <p:cNvPr id="1180" name="Google Shape;1180;p22"/>
              <p:cNvSpPr txBox="1"/>
              <p:nvPr/>
            </p:nvSpPr>
            <p:spPr>
              <a:xfrm>
                <a:off x="2874272" y="2116776"/>
                <a:ext cx="7286012" cy="7425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5400"/>
                  <a:buFont typeface="Arial"/>
                  <a:buNone/>
                </a:pPr>
                <a:r>
                  <a:rPr b="1" i="0" lang="en-US" sz="5400" u="none" cap="none" strike="noStrike">
                    <a:solidFill>
                      <a:srgbClr val="213B7D"/>
                    </a:solidFill>
                    <a:latin typeface="Arial Black"/>
                    <a:ea typeface="Arial Black"/>
                    <a:cs typeface="Arial Black"/>
                    <a:sym typeface="Arial Black"/>
                  </a:rPr>
                  <a:t>TERIMA KASIH</a:t>
                </a:r>
                <a:endParaRPr b="1" i="0" sz="5400" u="none" cap="none" strike="noStrike">
                  <a:solidFill>
                    <a:srgbClr val="213B7D"/>
                  </a:solidFill>
                  <a:latin typeface="Arial Black"/>
                  <a:ea typeface="Arial Black"/>
                  <a:cs typeface="Arial Black"/>
                  <a:sym typeface="Arial Black"/>
                </a:endParaRPr>
              </a:p>
            </p:txBody>
          </p:sp>
        </p:grpSp>
        <p:sp>
          <p:nvSpPr>
            <p:cNvPr id="1181" name="Google Shape;1181;p22"/>
            <p:cNvSpPr txBox="1"/>
            <p:nvPr/>
          </p:nvSpPr>
          <p:spPr>
            <a:xfrm>
              <a:off x="4725196" y="2812398"/>
              <a:ext cx="3486529" cy="41484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400"/>
                <a:buFont typeface="Arial"/>
                <a:buNone/>
              </a:pPr>
              <a:r>
                <a:rPr b="1" i="0" lang="en-US" sz="2400" u="none" cap="none" strike="noStrike">
                  <a:solidFill>
                    <a:srgbClr val="213B7D"/>
                  </a:solidFill>
                  <a:latin typeface="Arial Black"/>
                  <a:ea typeface="Arial Black"/>
                  <a:cs typeface="Arial Black"/>
                  <a:sym typeface="Arial Black"/>
                </a:rPr>
                <a:t>ANY QUESTIONS ?</a:t>
              </a:r>
              <a:endParaRPr b="1" i="0" sz="2400" u="none" cap="none" strike="noStrike">
                <a:solidFill>
                  <a:srgbClr val="213B7D"/>
                </a:solidFill>
                <a:latin typeface="Arial Black"/>
                <a:ea typeface="Arial Black"/>
                <a:cs typeface="Arial Black"/>
                <a:sym typeface="Arial Black"/>
              </a:endParaRPr>
            </a:p>
          </p:txBody>
        </p:sp>
      </p:grpSp>
      <p:sp>
        <p:nvSpPr>
          <p:cNvPr id="1182" name="Google Shape;1182;p22"/>
          <p:cNvSpPr/>
          <p:nvPr/>
        </p:nvSpPr>
        <p:spPr>
          <a:xfrm>
            <a:off x="4225952" y="1246830"/>
            <a:ext cx="4681182" cy="1689724"/>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blipFill rotWithShape="1">
            <a:blip r:embed="rId3">
              <a:alphaModFix/>
            </a:blip>
            <a:stretch>
              <a:fillRect b="12987" l="6921" r="-6921" t="-12987"/>
            </a:stretch>
          </a:blipFill>
          <a:ln cap="flat" cmpd="sng" w="9525">
            <a:solidFill>
              <a:srgbClr val="213B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183" name="Google Shape;1183;p22"/>
          <p:cNvSpPr/>
          <p:nvPr/>
        </p:nvSpPr>
        <p:spPr>
          <a:xfrm>
            <a:off x="2460820" y="962493"/>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4" name="Google Shape;1184;p22"/>
          <p:cNvSpPr/>
          <p:nvPr/>
        </p:nvSpPr>
        <p:spPr>
          <a:xfrm>
            <a:off x="1194138" y="299313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85" name="Google Shape;1185;p22"/>
          <p:cNvGrpSpPr/>
          <p:nvPr/>
        </p:nvGrpSpPr>
        <p:grpSpPr>
          <a:xfrm>
            <a:off x="-1205550" y="23342"/>
            <a:ext cx="4200543" cy="1083314"/>
            <a:chOff x="-1205550" y="23342"/>
            <a:chExt cx="4200543" cy="1083314"/>
          </a:xfrm>
        </p:grpSpPr>
        <p:grpSp>
          <p:nvGrpSpPr>
            <p:cNvPr id="1186" name="Google Shape;1186;p22"/>
            <p:cNvGrpSpPr/>
            <p:nvPr/>
          </p:nvGrpSpPr>
          <p:grpSpPr>
            <a:xfrm>
              <a:off x="40224" y="587408"/>
              <a:ext cx="1094128" cy="519248"/>
              <a:chOff x="1174580" y="23342"/>
              <a:chExt cx="1094128" cy="519248"/>
            </a:xfrm>
          </p:grpSpPr>
          <p:sp>
            <p:nvSpPr>
              <p:cNvPr id="1187" name="Google Shape;1187;p22"/>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8" name="Google Shape;1188;p22"/>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89" name="Google Shape;1189;p22"/>
            <p:cNvGrpSpPr/>
            <p:nvPr/>
          </p:nvGrpSpPr>
          <p:grpSpPr>
            <a:xfrm>
              <a:off x="-1205550" y="23342"/>
              <a:ext cx="2339902" cy="519248"/>
              <a:chOff x="-1205550" y="23342"/>
              <a:chExt cx="2339902" cy="519248"/>
            </a:xfrm>
          </p:grpSpPr>
          <p:sp>
            <p:nvSpPr>
              <p:cNvPr id="1190" name="Google Shape;1190;p22"/>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1" name="Google Shape;1191;p22"/>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92" name="Google Shape;1192;p22"/>
            <p:cNvGrpSpPr/>
            <p:nvPr/>
          </p:nvGrpSpPr>
          <p:grpSpPr>
            <a:xfrm>
              <a:off x="1174580" y="23342"/>
              <a:ext cx="1094128" cy="519248"/>
              <a:chOff x="1174580" y="23342"/>
              <a:chExt cx="1094128" cy="519248"/>
            </a:xfrm>
          </p:grpSpPr>
          <p:sp>
            <p:nvSpPr>
              <p:cNvPr id="1193" name="Google Shape;1193;p22"/>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4" name="Google Shape;1194;p22"/>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195" name="Google Shape;1195;p22"/>
            <p:cNvGrpSpPr/>
            <p:nvPr/>
          </p:nvGrpSpPr>
          <p:grpSpPr>
            <a:xfrm>
              <a:off x="1187656" y="600021"/>
              <a:ext cx="1807337" cy="504681"/>
              <a:chOff x="1187656" y="600021"/>
              <a:chExt cx="1807337" cy="504681"/>
            </a:xfrm>
          </p:grpSpPr>
          <p:sp>
            <p:nvSpPr>
              <p:cNvPr id="1196" name="Google Shape;1196;p22"/>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7" name="Google Shape;1197;p22"/>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3"/>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3"/>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163" name="Google Shape;163;p3"/>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164" name="Google Shape;164;p3"/>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p3"/>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6" name="Google Shape;166;p3"/>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7" name="Google Shape;167;p3"/>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3"/>
          <p:cNvSpPr/>
          <p:nvPr/>
        </p:nvSpPr>
        <p:spPr>
          <a:xfrm rot="-2200064">
            <a:off x="3303056" y="3422380"/>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3"/>
          <p:cNvSpPr/>
          <p:nvPr/>
        </p:nvSpPr>
        <p:spPr>
          <a:xfrm rot="-2200064">
            <a:off x="2975807" y="3670826"/>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0" name="Google Shape;170;p3"/>
          <p:cNvSpPr/>
          <p:nvPr/>
        </p:nvSpPr>
        <p:spPr>
          <a:xfrm rot="-2200064">
            <a:off x="3625912" y="3185882"/>
            <a:ext cx="657734" cy="615474"/>
          </a:xfrm>
          <a:prstGeom prst="chevron">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3"/>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3"/>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3" name="Google Shape;173;p3"/>
          <p:cNvSpPr/>
          <p:nvPr/>
        </p:nvSpPr>
        <p:spPr>
          <a:xfrm rot="2700000">
            <a:off x="9069492" y="212038"/>
            <a:ext cx="479199" cy="2273576"/>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3"/>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Konsep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175" name="Google Shape;175;p3"/>
          <p:cNvSpPr txBox="1"/>
          <p:nvPr/>
        </p:nvSpPr>
        <p:spPr>
          <a:xfrm>
            <a:off x="2977184" y="2488365"/>
            <a:ext cx="8875494" cy="280513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Dalam organisasi sektor publik, penganggaran merupakan suatu  proses politik. Pada sektor swasta, anggaran merupakan bagian dari rahasia  perusahaan yang tertutup untuk publik, sebaliknya pada sektor publik  anggaran justru harus diinformasikan kepada publik untuk dikritik,  didiskusikan, dan diberi masukan.</a:t>
            </a:r>
            <a:endParaRPr/>
          </a:p>
          <a:p>
            <a:pPr indent="0" lvl="0" marL="0" marR="0" rtl="0" algn="just">
              <a:lnSpc>
                <a:spcPct val="15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Penganggaran sektor publik terkait dengan proses penentuan jumlah  alokasi dana untuk tiap-tiap program dan aktivitas dalam satuan moneter.</a:t>
            </a:r>
            <a:endParaRPr/>
          </a:p>
          <a:p>
            <a:pPr indent="0" lvl="0" marL="0" marR="0" rtl="0" algn="just">
              <a:lnSpc>
                <a:spcPct val="150000"/>
              </a:lnSpc>
              <a:spcBef>
                <a:spcPts val="1000"/>
              </a:spcBef>
              <a:spcAft>
                <a:spcPts val="0"/>
              </a:spcAft>
              <a:buClr>
                <a:schemeClr val="lt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grpSp>
        <p:nvGrpSpPr>
          <p:cNvPr id="176" name="Google Shape;176;p3"/>
          <p:cNvGrpSpPr/>
          <p:nvPr/>
        </p:nvGrpSpPr>
        <p:grpSpPr>
          <a:xfrm>
            <a:off x="11276168" y="5046500"/>
            <a:ext cx="784865" cy="670031"/>
            <a:chOff x="11276168" y="5046500"/>
            <a:chExt cx="784865" cy="670031"/>
          </a:xfrm>
        </p:grpSpPr>
        <p:sp>
          <p:nvSpPr>
            <p:cNvPr id="177" name="Google Shape;177;p3"/>
            <p:cNvSpPr/>
            <p:nvPr/>
          </p:nvSpPr>
          <p:spPr>
            <a:xfrm>
              <a:off x="11276168" y="5046500"/>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p3"/>
            <p:cNvSpPr/>
            <p:nvPr/>
          </p:nvSpPr>
          <p:spPr>
            <a:xfrm>
              <a:off x="11407135" y="5062633"/>
              <a:ext cx="653898" cy="653898"/>
            </a:xfrm>
            <a:prstGeom prst="ellipse">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79" name="Google Shape;179;p3"/>
          <p:cNvGrpSpPr/>
          <p:nvPr/>
        </p:nvGrpSpPr>
        <p:grpSpPr>
          <a:xfrm>
            <a:off x="11276168" y="5777723"/>
            <a:ext cx="784865" cy="670031"/>
            <a:chOff x="11276168" y="5777723"/>
            <a:chExt cx="784865" cy="670031"/>
          </a:xfrm>
        </p:grpSpPr>
        <p:sp>
          <p:nvSpPr>
            <p:cNvPr id="180" name="Google Shape;180;p3"/>
            <p:cNvSpPr/>
            <p:nvPr/>
          </p:nvSpPr>
          <p:spPr>
            <a:xfrm>
              <a:off x="11276168" y="5777723"/>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1" name="Google Shape;181;p3"/>
            <p:cNvSpPr/>
            <p:nvPr/>
          </p:nvSpPr>
          <p:spPr>
            <a:xfrm>
              <a:off x="11407135" y="5793856"/>
              <a:ext cx="653898" cy="653898"/>
            </a:xfrm>
            <a:prstGeom prst="ellipse">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82" name="Google Shape;182;p3"/>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2 </a:t>
            </a:r>
            <a:endParaRPr b="0" i="0" sz="1050" u="none" cap="none" strike="noStrike">
              <a:solidFill>
                <a:schemeClr val="dk1"/>
              </a:solidFill>
              <a:latin typeface="Times New Roman"/>
              <a:ea typeface="Times New Roman"/>
              <a:cs typeface="Times New Roman"/>
              <a:sym typeface="Times New Roman"/>
            </a:endParaRPr>
          </a:p>
        </p:txBody>
      </p:sp>
      <p:grpSp>
        <p:nvGrpSpPr>
          <p:cNvPr id="183" name="Google Shape;183;p3"/>
          <p:cNvGrpSpPr/>
          <p:nvPr/>
        </p:nvGrpSpPr>
        <p:grpSpPr>
          <a:xfrm>
            <a:off x="-1205550" y="23342"/>
            <a:ext cx="4200543" cy="1083314"/>
            <a:chOff x="-1205550" y="23342"/>
            <a:chExt cx="4200543" cy="1083314"/>
          </a:xfrm>
        </p:grpSpPr>
        <p:grpSp>
          <p:nvGrpSpPr>
            <p:cNvPr id="184" name="Google Shape;184;p3"/>
            <p:cNvGrpSpPr/>
            <p:nvPr/>
          </p:nvGrpSpPr>
          <p:grpSpPr>
            <a:xfrm>
              <a:off x="40224" y="587408"/>
              <a:ext cx="1094128" cy="519248"/>
              <a:chOff x="1174580" y="23342"/>
              <a:chExt cx="1094128" cy="519248"/>
            </a:xfrm>
          </p:grpSpPr>
          <p:sp>
            <p:nvSpPr>
              <p:cNvPr id="185" name="Google Shape;185;p3"/>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6" name="Google Shape;186;p3"/>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87" name="Google Shape;187;p3"/>
            <p:cNvGrpSpPr/>
            <p:nvPr/>
          </p:nvGrpSpPr>
          <p:grpSpPr>
            <a:xfrm>
              <a:off x="-1205550" y="23342"/>
              <a:ext cx="2339902" cy="519248"/>
              <a:chOff x="-1205550" y="23342"/>
              <a:chExt cx="2339902" cy="519248"/>
            </a:xfrm>
          </p:grpSpPr>
          <p:sp>
            <p:nvSpPr>
              <p:cNvPr id="188" name="Google Shape;188;p3"/>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p3"/>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90" name="Google Shape;190;p3"/>
            <p:cNvGrpSpPr/>
            <p:nvPr/>
          </p:nvGrpSpPr>
          <p:grpSpPr>
            <a:xfrm>
              <a:off x="1174580" y="23342"/>
              <a:ext cx="1094128" cy="519248"/>
              <a:chOff x="1174580" y="23342"/>
              <a:chExt cx="1094128" cy="519248"/>
            </a:xfrm>
          </p:grpSpPr>
          <p:sp>
            <p:nvSpPr>
              <p:cNvPr id="191" name="Google Shape;191;p3"/>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2" name="Google Shape;192;p3"/>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93" name="Google Shape;193;p3"/>
            <p:cNvGrpSpPr/>
            <p:nvPr/>
          </p:nvGrpSpPr>
          <p:grpSpPr>
            <a:xfrm>
              <a:off x="1187656" y="600021"/>
              <a:ext cx="1807337" cy="504681"/>
              <a:chOff x="1187656" y="600021"/>
              <a:chExt cx="1807337" cy="504681"/>
            </a:xfrm>
          </p:grpSpPr>
          <p:sp>
            <p:nvSpPr>
              <p:cNvPr id="194" name="Google Shape;194;p3"/>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5" name="Google Shape;195;p3"/>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196" name="Google Shape;196;p3"/>
          <p:cNvSpPr/>
          <p:nvPr/>
        </p:nvSpPr>
        <p:spPr>
          <a:xfrm>
            <a:off x="271464" y="2028802"/>
            <a:ext cx="2611040" cy="3689390"/>
          </a:xfrm>
          <a:prstGeom prst="roundRect">
            <a:avLst>
              <a:gd fmla="val 16667" name="adj"/>
            </a:avLst>
          </a:prstGeom>
          <a:noFill/>
          <a:ln cap="flat" cmpd="sng" w="508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Anggaran merupakan pernyataan mengenai estimasi kinerja yang  hendak dicapai selama periode waktu tertentu yang dinyatakan dalam  ukuran finansial. Sedangkan penganggaran adalah proses atau metode untuk mempersiapkan suatu  anggaran.</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4"/>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3" name="Google Shape;203;p4"/>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04" name="Google Shape;204;p4"/>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05" name="Google Shape;205;p4"/>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p4"/>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7" name="Google Shape;207;p4"/>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8" name="Google Shape;208;p4"/>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4"/>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0" name="Google Shape;210;p4"/>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1" name="Google Shape;211;p4"/>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2" name="Google Shape;212;p4"/>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Konsep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213" name="Google Shape;213;p4"/>
          <p:cNvSpPr txBox="1"/>
          <p:nvPr/>
        </p:nvSpPr>
        <p:spPr>
          <a:xfrm>
            <a:off x="1587543" y="1962331"/>
            <a:ext cx="7019373" cy="70710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Aspek-aspek yang harus tercakup dalam anggaran sektor publik meliputi :</a:t>
            </a:r>
            <a:endParaRPr b="0" i="0" sz="1800" u="none" cap="none" strike="noStrike">
              <a:solidFill>
                <a:schemeClr val="dk1"/>
              </a:solidFill>
              <a:latin typeface="Times New Roman"/>
              <a:ea typeface="Times New Roman"/>
              <a:cs typeface="Times New Roman"/>
              <a:sym typeface="Times New Roman"/>
            </a:endParaRPr>
          </a:p>
        </p:txBody>
      </p:sp>
      <p:grpSp>
        <p:nvGrpSpPr>
          <p:cNvPr id="214" name="Google Shape;214;p4"/>
          <p:cNvGrpSpPr/>
          <p:nvPr/>
        </p:nvGrpSpPr>
        <p:grpSpPr>
          <a:xfrm>
            <a:off x="11276168" y="5046500"/>
            <a:ext cx="784865" cy="670031"/>
            <a:chOff x="11276168" y="5046500"/>
            <a:chExt cx="784865" cy="670031"/>
          </a:xfrm>
        </p:grpSpPr>
        <p:sp>
          <p:nvSpPr>
            <p:cNvPr id="215" name="Google Shape;215;p4"/>
            <p:cNvSpPr/>
            <p:nvPr/>
          </p:nvSpPr>
          <p:spPr>
            <a:xfrm>
              <a:off x="11276168" y="5046500"/>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6" name="Google Shape;216;p4"/>
            <p:cNvSpPr/>
            <p:nvPr/>
          </p:nvSpPr>
          <p:spPr>
            <a:xfrm>
              <a:off x="11407135" y="5062633"/>
              <a:ext cx="653898" cy="653898"/>
            </a:xfrm>
            <a:prstGeom prst="ellipse">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17" name="Google Shape;217;p4"/>
          <p:cNvGrpSpPr/>
          <p:nvPr/>
        </p:nvGrpSpPr>
        <p:grpSpPr>
          <a:xfrm>
            <a:off x="11276168" y="5777723"/>
            <a:ext cx="784865" cy="670031"/>
            <a:chOff x="11276168" y="5777723"/>
            <a:chExt cx="784865" cy="670031"/>
          </a:xfrm>
        </p:grpSpPr>
        <p:sp>
          <p:nvSpPr>
            <p:cNvPr id="218" name="Google Shape;218;p4"/>
            <p:cNvSpPr/>
            <p:nvPr/>
          </p:nvSpPr>
          <p:spPr>
            <a:xfrm>
              <a:off x="11276168" y="5777723"/>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9" name="Google Shape;219;p4"/>
            <p:cNvSpPr/>
            <p:nvPr/>
          </p:nvSpPr>
          <p:spPr>
            <a:xfrm>
              <a:off x="11407135" y="5793856"/>
              <a:ext cx="653898" cy="653898"/>
            </a:xfrm>
            <a:prstGeom prst="ellipse">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20" name="Google Shape;220;p4"/>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1" name="Google Shape;221;p4"/>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2 </a:t>
            </a:r>
            <a:endParaRPr b="0" i="0" sz="1050" u="none" cap="none" strike="noStrike">
              <a:solidFill>
                <a:schemeClr val="dk1"/>
              </a:solidFill>
              <a:latin typeface="Times New Roman"/>
              <a:ea typeface="Times New Roman"/>
              <a:cs typeface="Times New Roman"/>
              <a:sym typeface="Times New Roman"/>
            </a:endParaRPr>
          </a:p>
        </p:txBody>
      </p:sp>
      <p:grpSp>
        <p:nvGrpSpPr>
          <p:cNvPr id="222" name="Google Shape;222;p4"/>
          <p:cNvGrpSpPr/>
          <p:nvPr/>
        </p:nvGrpSpPr>
        <p:grpSpPr>
          <a:xfrm>
            <a:off x="-1205550" y="23342"/>
            <a:ext cx="4200543" cy="1083314"/>
            <a:chOff x="-1205550" y="23342"/>
            <a:chExt cx="4200543" cy="1083314"/>
          </a:xfrm>
        </p:grpSpPr>
        <p:grpSp>
          <p:nvGrpSpPr>
            <p:cNvPr id="223" name="Google Shape;223;p4"/>
            <p:cNvGrpSpPr/>
            <p:nvPr/>
          </p:nvGrpSpPr>
          <p:grpSpPr>
            <a:xfrm>
              <a:off x="40224" y="587408"/>
              <a:ext cx="1094128" cy="519248"/>
              <a:chOff x="1174580" y="23342"/>
              <a:chExt cx="1094128" cy="519248"/>
            </a:xfrm>
          </p:grpSpPr>
          <p:sp>
            <p:nvSpPr>
              <p:cNvPr id="224" name="Google Shape;224;p4"/>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5" name="Google Shape;225;p4"/>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26" name="Google Shape;226;p4"/>
            <p:cNvGrpSpPr/>
            <p:nvPr/>
          </p:nvGrpSpPr>
          <p:grpSpPr>
            <a:xfrm>
              <a:off x="-1205550" y="23342"/>
              <a:ext cx="2339902" cy="519248"/>
              <a:chOff x="-1205550" y="23342"/>
              <a:chExt cx="2339902" cy="519248"/>
            </a:xfrm>
          </p:grpSpPr>
          <p:sp>
            <p:nvSpPr>
              <p:cNvPr id="227" name="Google Shape;227;p4"/>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8" name="Google Shape;228;p4"/>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29" name="Google Shape;229;p4"/>
            <p:cNvGrpSpPr/>
            <p:nvPr/>
          </p:nvGrpSpPr>
          <p:grpSpPr>
            <a:xfrm>
              <a:off x="1174580" y="23342"/>
              <a:ext cx="1094128" cy="519248"/>
              <a:chOff x="1174580" y="23342"/>
              <a:chExt cx="1094128" cy="519248"/>
            </a:xfrm>
          </p:grpSpPr>
          <p:sp>
            <p:nvSpPr>
              <p:cNvPr id="230" name="Google Shape;230;p4"/>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1" name="Google Shape;231;p4"/>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32" name="Google Shape;232;p4"/>
            <p:cNvGrpSpPr/>
            <p:nvPr/>
          </p:nvGrpSpPr>
          <p:grpSpPr>
            <a:xfrm>
              <a:off x="1187656" y="600021"/>
              <a:ext cx="1807337" cy="504681"/>
              <a:chOff x="1187656" y="600021"/>
              <a:chExt cx="1807337" cy="504681"/>
            </a:xfrm>
          </p:grpSpPr>
          <p:sp>
            <p:nvSpPr>
              <p:cNvPr id="233" name="Google Shape;233;p4"/>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4" name="Google Shape;234;p4"/>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grpSp>
        <p:nvGrpSpPr>
          <p:cNvPr id="235" name="Google Shape;235;p4"/>
          <p:cNvGrpSpPr/>
          <p:nvPr/>
        </p:nvGrpSpPr>
        <p:grpSpPr>
          <a:xfrm>
            <a:off x="422611" y="2683283"/>
            <a:ext cx="8792205" cy="686869"/>
            <a:chOff x="422611" y="2683283"/>
            <a:chExt cx="8792205" cy="686869"/>
          </a:xfrm>
        </p:grpSpPr>
        <p:sp>
          <p:nvSpPr>
            <p:cNvPr id="236" name="Google Shape;236;p4"/>
            <p:cNvSpPr/>
            <p:nvPr/>
          </p:nvSpPr>
          <p:spPr>
            <a:xfrm>
              <a:off x="422611" y="2683283"/>
              <a:ext cx="2611040" cy="686869"/>
            </a:xfrm>
            <a:prstGeom prst="roundRect">
              <a:avLst>
                <a:gd fmla="val 16667" name="adj"/>
              </a:avLst>
            </a:prstGeom>
            <a:noFill/>
            <a:ln cap="flat" cmpd="sng" w="508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Aspek Perencanaan</a:t>
              </a:r>
              <a:endParaRPr b="1" i="0" sz="1800" u="none" cap="none" strike="noStrike">
                <a:solidFill>
                  <a:schemeClr val="dk1"/>
                </a:solidFill>
                <a:latin typeface="Calibri"/>
                <a:ea typeface="Calibri"/>
                <a:cs typeface="Calibri"/>
                <a:sym typeface="Calibri"/>
              </a:endParaRPr>
            </a:p>
          </p:txBody>
        </p:sp>
        <p:sp>
          <p:nvSpPr>
            <p:cNvPr id="237" name="Google Shape;237;p4"/>
            <p:cNvSpPr/>
            <p:nvPr/>
          </p:nvSpPr>
          <p:spPr>
            <a:xfrm>
              <a:off x="3257207" y="2683283"/>
              <a:ext cx="2611040" cy="686869"/>
            </a:xfrm>
            <a:prstGeom prst="roundRect">
              <a:avLst>
                <a:gd fmla="val 16667" name="adj"/>
              </a:avLst>
            </a:prstGeom>
            <a:noFill/>
            <a:ln cap="flat" cmpd="sng" w="508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Aspek Pengendalian</a:t>
              </a:r>
              <a:endParaRPr b="1" i="0" sz="1800" u="none" cap="none" strike="noStrike">
                <a:solidFill>
                  <a:schemeClr val="dk1"/>
                </a:solidFill>
                <a:latin typeface="Calibri"/>
                <a:ea typeface="Calibri"/>
                <a:cs typeface="Calibri"/>
                <a:sym typeface="Calibri"/>
              </a:endParaRPr>
            </a:p>
          </p:txBody>
        </p:sp>
        <p:sp>
          <p:nvSpPr>
            <p:cNvPr id="238" name="Google Shape;238;p4"/>
            <p:cNvSpPr/>
            <p:nvPr/>
          </p:nvSpPr>
          <p:spPr>
            <a:xfrm>
              <a:off x="6091802" y="2683283"/>
              <a:ext cx="3123014" cy="686869"/>
            </a:xfrm>
            <a:prstGeom prst="roundRect">
              <a:avLst>
                <a:gd fmla="val 16667" name="adj"/>
              </a:avLst>
            </a:prstGeom>
            <a:noFill/>
            <a:ln cap="flat" cmpd="sng" w="508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Aspek Akuntabilitas Publik</a:t>
              </a:r>
              <a:endParaRPr b="1" i="0" sz="1800" u="none" cap="none" strike="noStrike">
                <a:solidFill>
                  <a:schemeClr val="dk1"/>
                </a:solidFill>
                <a:latin typeface="Calibri"/>
                <a:ea typeface="Calibri"/>
                <a:cs typeface="Calibri"/>
                <a:sym typeface="Calibri"/>
              </a:endParaRPr>
            </a:p>
          </p:txBody>
        </p:sp>
      </p:grpSp>
      <p:sp>
        <p:nvSpPr>
          <p:cNvPr id="239" name="Google Shape;239;p4"/>
          <p:cNvSpPr txBox="1"/>
          <p:nvPr/>
        </p:nvSpPr>
        <p:spPr>
          <a:xfrm>
            <a:off x="4256795" y="3783185"/>
            <a:ext cx="7019373" cy="1294066"/>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Proses pengawasan akan lebih efektif diawasi oleh lembaga pengawasan khusus (</a:t>
            </a:r>
            <a:r>
              <a:rPr b="0" i="1" lang="en-US" sz="1800" u="none" cap="none" strike="noStrike">
                <a:solidFill>
                  <a:schemeClr val="dk1"/>
                </a:solidFill>
                <a:latin typeface="Times New Roman"/>
                <a:ea typeface="Times New Roman"/>
                <a:cs typeface="Times New Roman"/>
                <a:sym typeface="Times New Roman"/>
              </a:rPr>
              <a:t>Oversight body</a:t>
            </a:r>
            <a:r>
              <a:rPr b="0" i="0" lang="en-US" sz="1800" u="none" cap="none" strike="noStrike">
                <a:solidFill>
                  <a:schemeClr val="dk1"/>
                </a:solidFill>
                <a:latin typeface="Times New Roman"/>
                <a:ea typeface="Times New Roman"/>
                <a:cs typeface="Times New Roman"/>
                <a:sym typeface="Times New Roman"/>
              </a:rPr>
              <a:t>) yang bertugas mengontrol proses  perencanaan, dan pengendalian anggaran.</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5"/>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5" name="Google Shape;245;p5"/>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6" name="Google Shape;246;p5"/>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47" name="Google Shape;247;p5"/>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48" name="Google Shape;248;p5"/>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9" name="Google Shape;249;p5"/>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0" name="Google Shape;250;p5"/>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1" name="Google Shape;251;p5"/>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2" name="Google Shape;252;p5"/>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3" name="Google Shape;253;p5"/>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4" name="Google Shape;254;p5"/>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5" name="Google Shape;255;p5"/>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Pengertian Anggaran Sektor Publik</a:t>
            </a:r>
            <a:endParaRPr b="1" i="0" sz="2800" u="none" cap="none" strike="noStrike">
              <a:solidFill>
                <a:schemeClr val="dk1"/>
              </a:solidFill>
              <a:latin typeface="Times New Roman"/>
              <a:ea typeface="Times New Roman"/>
              <a:cs typeface="Times New Roman"/>
              <a:sym typeface="Times New Roman"/>
            </a:endParaRPr>
          </a:p>
        </p:txBody>
      </p:sp>
      <p:grpSp>
        <p:nvGrpSpPr>
          <p:cNvPr id="256" name="Google Shape;256;p5"/>
          <p:cNvGrpSpPr/>
          <p:nvPr/>
        </p:nvGrpSpPr>
        <p:grpSpPr>
          <a:xfrm>
            <a:off x="11276168" y="5046500"/>
            <a:ext cx="784865" cy="670031"/>
            <a:chOff x="11276168" y="5046500"/>
            <a:chExt cx="784865" cy="670031"/>
          </a:xfrm>
        </p:grpSpPr>
        <p:sp>
          <p:nvSpPr>
            <p:cNvPr id="257" name="Google Shape;257;p5"/>
            <p:cNvSpPr/>
            <p:nvPr/>
          </p:nvSpPr>
          <p:spPr>
            <a:xfrm>
              <a:off x="11276168" y="5046500"/>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8" name="Google Shape;258;p5"/>
            <p:cNvSpPr/>
            <p:nvPr/>
          </p:nvSpPr>
          <p:spPr>
            <a:xfrm>
              <a:off x="11407135" y="5062633"/>
              <a:ext cx="653898" cy="653898"/>
            </a:xfrm>
            <a:prstGeom prst="ellipse">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59" name="Google Shape;259;p5"/>
          <p:cNvGrpSpPr/>
          <p:nvPr/>
        </p:nvGrpSpPr>
        <p:grpSpPr>
          <a:xfrm>
            <a:off x="11276168" y="5777723"/>
            <a:ext cx="784865" cy="670031"/>
            <a:chOff x="11276168" y="5777723"/>
            <a:chExt cx="784865" cy="670031"/>
          </a:xfrm>
        </p:grpSpPr>
        <p:sp>
          <p:nvSpPr>
            <p:cNvPr id="260" name="Google Shape;260;p5"/>
            <p:cNvSpPr/>
            <p:nvPr/>
          </p:nvSpPr>
          <p:spPr>
            <a:xfrm>
              <a:off x="11276168" y="5777723"/>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1" name="Google Shape;261;p5"/>
            <p:cNvSpPr/>
            <p:nvPr/>
          </p:nvSpPr>
          <p:spPr>
            <a:xfrm>
              <a:off x="11407135" y="5793856"/>
              <a:ext cx="653898" cy="653898"/>
            </a:xfrm>
            <a:prstGeom prst="ellipse">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62" name="Google Shape;262;p5"/>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3" name="Google Shape;263;p5"/>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1 </a:t>
            </a:r>
            <a:endParaRPr b="0" i="0" sz="1050" u="none" cap="none" strike="noStrike">
              <a:solidFill>
                <a:schemeClr val="dk1"/>
              </a:solidFill>
              <a:latin typeface="Times New Roman"/>
              <a:ea typeface="Times New Roman"/>
              <a:cs typeface="Times New Roman"/>
              <a:sym typeface="Times New Roman"/>
            </a:endParaRPr>
          </a:p>
        </p:txBody>
      </p:sp>
      <p:grpSp>
        <p:nvGrpSpPr>
          <p:cNvPr id="264" name="Google Shape;264;p5"/>
          <p:cNvGrpSpPr/>
          <p:nvPr/>
        </p:nvGrpSpPr>
        <p:grpSpPr>
          <a:xfrm>
            <a:off x="-1205550" y="23342"/>
            <a:ext cx="4200543" cy="1083314"/>
            <a:chOff x="-1205550" y="23342"/>
            <a:chExt cx="4200543" cy="1083314"/>
          </a:xfrm>
        </p:grpSpPr>
        <p:grpSp>
          <p:nvGrpSpPr>
            <p:cNvPr id="265" name="Google Shape;265;p5"/>
            <p:cNvGrpSpPr/>
            <p:nvPr/>
          </p:nvGrpSpPr>
          <p:grpSpPr>
            <a:xfrm>
              <a:off x="40224" y="587408"/>
              <a:ext cx="1094128" cy="519248"/>
              <a:chOff x="1174580" y="23342"/>
              <a:chExt cx="1094128" cy="519248"/>
            </a:xfrm>
          </p:grpSpPr>
          <p:sp>
            <p:nvSpPr>
              <p:cNvPr id="266" name="Google Shape;266;p5"/>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7" name="Google Shape;267;p5"/>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68" name="Google Shape;268;p5"/>
            <p:cNvGrpSpPr/>
            <p:nvPr/>
          </p:nvGrpSpPr>
          <p:grpSpPr>
            <a:xfrm>
              <a:off x="-1205550" y="23342"/>
              <a:ext cx="2339902" cy="519248"/>
              <a:chOff x="-1205550" y="23342"/>
              <a:chExt cx="2339902" cy="519248"/>
            </a:xfrm>
          </p:grpSpPr>
          <p:sp>
            <p:nvSpPr>
              <p:cNvPr id="269" name="Google Shape;269;p5"/>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0" name="Google Shape;270;p5"/>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71" name="Google Shape;271;p5"/>
            <p:cNvGrpSpPr/>
            <p:nvPr/>
          </p:nvGrpSpPr>
          <p:grpSpPr>
            <a:xfrm>
              <a:off x="1174580" y="23342"/>
              <a:ext cx="1094128" cy="519248"/>
              <a:chOff x="1174580" y="23342"/>
              <a:chExt cx="1094128" cy="519248"/>
            </a:xfrm>
          </p:grpSpPr>
          <p:sp>
            <p:nvSpPr>
              <p:cNvPr id="272" name="Google Shape;272;p5"/>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3" name="Google Shape;273;p5"/>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274" name="Google Shape;274;p5"/>
            <p:cNvGrpSpPr/>
            <p:nvPr/>
          </p:nvGrpSpPr>
          <p:grpSpPr>
            <a:xfrm>
              <a:off x="1187656" y="600021"/>
              <a:ext cx="1807337" cy="504681"/>
              <a:chOff x="1187656" y="600021"/>
              <a:chExt cx="1807337" cy="504681"/>
            </a:xfrm>
          </p:grpSpPr>
          <p:sp>
            <p:nvSpPr>
              <p:cNvPr id="275" name="Google Shape;275;p5"/>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6" name="Google Shape;276;p5"/>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277" name="Google Shape;277;p5"/>
          <p:cNvSpPr/>
          <p:nvPr/>
        </p:nvSpPr>
        <p:spPr>
          <a:xfrm>
            <a:off x="312370" y="2149606"/>
            <a:ext cx="3194848" cy="3487295"/>
          </a:xfrm>
          <a:prstGeom prst="roundRect">
            <a:avLst>
              <a:gd fmla="val 16667" name="adj"/>
            </a:avLst>
          </a:prstGeom>
          <a:noFill/>
          <a:ln cap="flat" cmpd="sng" w="508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Anggaran Publik merupakan suatu dokumen yang  menggambarkan kondisi keuangan dari suatu  organisasi yang meliputi informasi mengenai  pendapatan,belanja dan aktivitas.</a:t>
            </a:r>
            <a:endParaRPr/>
          </a:p>
        </p:txBody>
      </p:sp>
      <p:sp>
        <p:nvSpPr>
          <p:cNvPr id="278" name="Google Shape;278;p5"/>
          <p:cNvSpPr txBox="1"/>
          <p:nvPr/>
        </p:nvSpPr>
        <p:spPr>
          <a:xfrm>
            <a:off x="4177056" y="2365226"/>
            <a:ext cx="7019373" cy="314354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Anggaran publik berisi rencana kegiatan yang  dipresentasikan dalam bentuk rencana perolehan  pendapatan dan belanja dalam satuan moneter.</a:t>
            </a:r>
            <a:endParaRPr/>
          </a:p>
          <a:p>
            <a:pPr indent="0" lvl="0" marL="0" marR="0" rtl="0" algn="just">
              <a:lnSpc>
                <a:spcPct val="100000"/>
              </a:lnSpc>
              <a:spcBef>
                <a:spcPts val="1000"/>
              </a:spcBef>
              <a:spcAft>
                <a:spcPts val="0"/>
              </a:spcAft>
              <a:buClr>
                <a:schemeClr val="lt1"/>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Secara singkat dapat dinyatakan bahwa anggaran  publik merupakan suatu rencana finansial yang  Menyatakan:</a:t>
            </a:r>
            <a:endParaRPr/>
          </a:p>
          <a:p>
            <a:pPr indent="-285750" lvl="0" marL="285750" marR="0" rtl="0" algn="just">
              <a:lnSpc>
                <a:spcPct val="100000"/>
              </a:lnSpc>
              <a:spcBef>
                <a:spcPts val="1000"/>
              </a:spcBef>
              <a:spcAft>
                <a:spcPts val="0"/>
              </a:spcAft>
              <a:buClr>
                <a:srgbClr val="213B7D"/>
              </a:buClr>
              <a:buSzPts val="1800"/>
              <a:buFont typeface="Times New Roman"/>
              <a:buChar char="ᴥ"/>
            </a:pPr>
            <a:r>
              <a:rPr b="0" i="0" lang="en-US" sz="1800" u="none" cap="none" strike="noStrike">
                <a:solidFill>
                  <a:schemeClr val="dk1"/>
                </a:solidFill>
                <a:latin typeface="Times New Roman"/>
                <a:ea typeface="Times New Roman"/>
                <a:cs typeface="Times New Roman"/>
                <a:sym typeface="Times New Roman"/>
              </a:rPr>
              <a:t>Beberapa biaya atas rencana–rencana yang dibuat (pengeluaran/belanja); dan</a:t>
            </a:r>
            <a:endParaRPr/>
          </a:p>
          <a:p>
            <a:pPr indent="-285750" lvl="0" marL="285750" marR="0" rtl="0" algn="just">
              <a:lnSpc>
                <a:spcPct val="100000"/>
              </a:lnSpc>
              <a:spcBef>
                <a:spcPts val="1000"/>
              </a:spcBef>
              <a:spcAft>
                <a:spcPts val="0"/>
              </a:spcAft>
              <a:buClr>
                <a:srgbClr val="213B7D"/>
              </a:buClr>
              <a:buSzPts val="1800"/>
              <a:buFont typeface="Times New Roman"/>
              <a:buChar char="ᴥ"/>
            </a:pPr>
            <a:r>
              <a:rPr b="0" i="0" lang="en-US" sz="1800" u="none" cap="none" strike="noStrike">
                <a:solidFill>
                  <a:schemeClr val="dk1"/>
                </a:solidFill>
                <a:latin typeface="Times New Roman"/>
                <a:ea typeface="Times New Roman"/>
                <a:cs typeface="Times New Roman"/>
                <a:sym typeface="Times New Roman"/>
              </a:rPr>
              <a:t>Berapa banyak dan bagaimana cara memeroleh  uang untuk mendanai rencana  tersebut (pendapatan).</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6"/>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4" name="Google Shape;284;p6"/>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5" name="Google Shape;285;p6"/>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286" name="Google Shape;286;p6"/>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287" name="Google Shape;287;p6"/>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8" name="Google Shape;288;p6"/>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9" name="Google Shape;289;p6"/>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0" name="Google Shape;290;p6"/>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1" name="Google Shape;291;p6"/>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2" name="Google Shape;292;p6"/>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3" name="Google Shape;293;p6"/>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4" name="Google Shape;294;p6"/>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Pentingnya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295" name="Google Shape;295;p6"/>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6" name="Google Shape;296;p6"/>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2 </a:t>
            </a:r>
            <a:endParaRPr b="0" i="0" sz="1050" u="none" cap="none" strike="noStrike">
              <a:solidFill>
                <a:schemeClr val="dk1"/>
              </a:solidFill>
              <a:latin typeface="Times New Roman"/>
              <a:ea typeface="Times New Roman"/>
              <a:cs typeface="Times New Roman"/>
              <a:sym typeface="Times New Roman"/>
            </a:endParaRPr>
          </a:p>
        </p:txBody>
      </p:sp>
      <p:grpSp>
        <p:nvGrpSpPr>
          <p:cNvPr id="297" name="Google Shape;297;p6"/>
          <p:cNvGrpSpPr/>
          <p:nvPr/>
        </p:nvGrpSpPr>
        <p:grpSpPr>
          <a:xfrm>
            <a:off x="4584833" y="5144756"/>
            <a:ext cx="710267" cy="739218"/>
            <a:chOff x="4584833" y="5144756"/>
            <a:chExt cx="710267" cy="739218"/>
          </a:xfrm>
        </p:grpSpPr>
        <p:sp>
          <p:nvSpPr>
            <p:cNvPr id="298" name="Google Shape;298;p6"/>
            <p:cNvSpPr/>
            <p:nvPr/>
          </p:nvSpPr>
          <p:spPr>
            <a:xfrm>
              <a:off x="4584833" y="522624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9" name="Google Shape;299;p6"/>
            <p:cNvSpPr/>
            <p:nvPr/>
          </p:nvSpPr>
          <p:spPr>
            <a:xfrm>
              <a:off x="4637366" y="5144756"/>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00" name="Google Shape;300;p6"/>
          <p:cNvGrpSpPr/>
          <p:nvPr/>
        </p:nvGrpSpPr>
        <p:grpSpPr>
          <a:xfrm>
            <a:off x="-1205550" y="23342"/>
            <a:ext cx="4200543" cy="1083314"/>
            <a:chOff x="-1205550" y="23342"/>
            <a:chExt cx="4200543" cy="1083314"/>
          </a:xfrm>
        </p:grpSpPr>
        <p:grpSp>
          <p:nvGrpSpPr>
            <p:cNvPr id="301" name="Google Shape;301;p6"/>
            <p:cNvGrpSpPr/>
            <p:nvPr/>
          </p:nvGrpSpPr>
          <p:grpSpPr>
            <a:xfrm>
              <a:off x="40224" y="587408"/>
              <a:ext cx="1094128" cy="519248"/>
              <a:chOff x="1174580" y="23342"/>
              <a:chExt cx="1094128" cy="519248"/>
            </a:xfrm>
          </p:grpSpPr>
          <p:sp>
            <p:nvSpPr>
              <p:cNvPr id="302" name="Google Shape;302;p6"/>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3" name="Google Shape;303;p6"/>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04" name="Google Shape;304;p6"/>
            <p:cNvGrpSpPr/>
            <p:nvPr/>
          </p:nvGrpSpPr>
          <p:grpSpPr>
            <a:xfrm>
              <a:off x="-1205550" y="23342"/>
              <a:ext cx="2339902" cy="519248"/>
              <a:chOff x="-1205550" y="23342"/>
              <a:chExt cx="2339902" cy="519248"/>
            </a:xfrm>
          </p:grpSpPr>
          <p:sp>
            <p:nvSpPr>
              <p:cNvPr id="305" name="Google Shape;305;p6"/>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6" name="Google Shape;306;p6"/>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07" name="Google Shape;307;p6"/>
            <p:cNvGrpSpPr/>
            <p:nvPr/>
          </p:nvGrpSpPr>
          <p:grpSpPr>
            <a:xfrm>
              <a:off x="1174580" y="23342"/>
              <a:ext cx="1094128" cy="519248"/>
              <a:chOff x="1174580" y="23342"/>
              <a:chExt cx="1094128" cy="519248"/>
            </a:xfrm>
          </p:grpSpPr>
          <p:sp>
            <p:nvSpPr>
              <p:cNvPr id="308" name="Google Shape;308;p6"/>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9" name="Google Shape;309;p6"/>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10" name="Google Shape;310;p6"/>
            <p:cNvGrpSpPr/>
            <p:nvPr/>
          </p:nvGrpSpPr>
          <p:grpSpPr>
            <a:xfrm>
              <a:off x="1187656" y="600021"/>
              <a:ext cx="1807337" cy="504681"/>
              <a:chOff x="1187656" y="600021"/>
              <a:chExt cx="1807337" cy="504681"/>
            </a:xfrm>
          </p:grpSpPr>
          <p:sp>
            <p:nvSpPr>
              <p:cNvPr id="311" name="Google Shape;311;p6"/>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2" name="Google Shape;312;p6"/>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313" name="Google Shape;313;p6"/>
          <p:cNvSpPr/>
          <p:nvPr/>
        </p:nvSpPr>
        <p:spPr>
          <a:xfrm>
            <a:off x="1312596" y="1839956"/>
            <a:ext cx="2735715" cy="3801377"/>
          </a:xfrm>
          <a:prstGeom prst="roundRect">
            <a:avLst>
              <a:gd fmla="val 16667" name="adj"/>
            </a:avLst>
          </a:prstGeom>
          <a:noFill/>
          <a:ln cap="flat" cmpd="sng" w="508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Anggaran sektor  publik dibuat untuk membantu menentukan tingkat  kebutuhan masyarakat, seperti listrik, air bersih, kualitas  kesehatan, pendidikan, dan sebagainya agar terjamin  secara layak.</a:t>
            </a:r>
            <a:endParaRPr/>
          </a:p>
        </p:txBody>
      </p:sp>
      <p:sp>
        <p:nvSpPr>
          <p:cNvPr id="314" name="Google Shape;314;p6"/>
          <p:cNvSpPr txBox="1"/>
          <p:nvPr/>
        </p:nvSpPr>
        <p:spPr>
          <a:xfrm>
            <a:off x="4177056" y="2179485"/>
            <a:ext cx="7019373" cy="314354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Tidak semua aspek kehidupan masyarakat tercakup oleh  anggran sektor publik. Terdapat beberapa aspek  kehidupan yang tidak tersentuh oleh anggaran sektor  publik, baik skala nasioal maupun lokal. Tingkat kesejahteraan masyarakat  dipengaruhi oleh keputusan yang diambil oleh pemerintah  melalui anggaran yang mereka buat.</a:t>
            </a:r>
            <a:endParaRPr/>
          </a:p>
          <a:p>
            <a:pPr indent="0" lvl="0" marL="0" marR="0" rtl="0" algn="just">
              <a:lnSpc>
                <a:spcPct val="100000"/>
              </a:lnSpc>
              <a:spcBef>
                <a:spcPts val="1000"/>
              </a:spcBef>
              <a:spcAft>
                <a:spcPts val="0"/>
              </a:spcAft>
              <a:buClr>
                <a:schemeClr val="lt1"/>
              </a:buClr>
              <a:buSzPts val="800"/>
              <a:buFont typeface="Arial"/>
              <a:buNone/>
            </a:pPr>
            <a:r>
              <a:t/>
            </a:r>
            <a:endParaRPr b="0" i="0" sz="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100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Dalam sebuah negara demokrasi, pemerintah mewakili  kepentingan rakyat, uang yang dimiliki pemerintah adalah  uang rakyat dan anggaran menunjukan rencana  pemerintah untuk membelanjakan uang rakyat tersebut.  Anggaran merupakan </a:t>
            </a:r>
            <a:r>
              <a:rPr b="0" i="1" lang="en-US" sz="1800" u="none" cap="none" strike="noStrike">
                <a:solidFill>
                  <a:schemeClr val="dk1"/>
                </a:solidFill>
                <a:latin typeface="Times New Roman"/>
                <a:ea typeface="Times New Roman"/>
                <a:cs typeface="Times New Roman"/>
                <a:sym typeface="Times New Roman"/>
              </a:rPr>
              <a:t>blue print</a:t>
            </a:r>
            <a:r>
              <a:rPr b="0" i="0" lang="en-US" sz="1800" u="none" cap="none" strike="noStrike">
                <a:solidFill>
                  <a:schemeClr val="dk1"/>
                </a:solidFill>
                <a:latin typeface="Times New Roman"/>
                <a:ea typeface="Times New Roman"/>
                <a:cs typeface="Times New Roman"/>
                <a:sym typeface="Times New Roman"/>
              </a:rPr>
              <a:t> keberadaan sebuah  Negara dan merupakan arahan di masa datang.</a:t>
            </a:r>
            <a:endParaRPr/>
          </a:p>
        </p:txBody>
      </p:sp>
      <p:grpSp>
        <p:nvGrpSpPr>
          <p:cNvPr id="315" name="Google Shape;315;p6"/>
          <p:cNvGrpSpPr/>
          <p:nvPr/>
        </p:nvGrpSpPr>
        <p:grpSpPr>
          <a:xfrm>
            <a:off x="11279292" y="4306283"/>
            <a:ext cx="725481" cy="612113"/>
            <a:chOff x="11279292" y="4306283"/>
            <a:chExt cx="725481" cy="612113"/>
          </a:xfrm>
        </p:grpSpPr>
        <p:sp>
          <p:nvSpPr>
            <p:cNvPr id="316" name="Google Shape;316;p6"/>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7" name="Google Shape;317;p6"/>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18" name="Google Shape;318;p6"/>
          <p:cNvGrpSpPr/>
          <p:nvPr/>
        </p:nvGrpSpPr>
        <p:grpSpPr>
          <a:xfrm>
            <a:off x="11279292" y="5069342"/>
            <a:ext cx="725481" cy="612113"/>
            <a:chOff x="11279292" y="4306283"/>
            <a:chExt cx="725481" cy="612113"/>
          </a:xfrm>
        </p:grpSpPr>
        <p:sp>
          <p:nvSpPr>
            <p:cNvPr id="319" name="Google Shape;319;p6"/>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0" name="Google Shape;320;p6"/>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21" name="Google Shape;321;p6"/>
          <p:cNvGrpSpPr/>
          <p:nvPr/>
        </p:nvGrpSpPr>
        <p:grpSpPr>
          <a:xfrm>
            <a:off x="11279292" y="5832400"/>
            <a:ext cx="725481" cy="612113"/>
            <a:chOff x="11279292" y="4306283"/>
            <a:chExt cx="725481" cy="612113"/>
          </a:xfrm>
        </p:grpSpPr>
        <p:sp>
          <p:nvSpPr>
            <p:cNvPr id="322" name="Google Shape;322;p6"/>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3" name="Google Shape;323;p6"/>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7"/>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9" name="Google Shape;329;p7"/>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0" name="Google Shape;330;p7"/>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331" name="Google Shape;331;p7"/>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332" name="Google Shape;332;p7"/>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3" name="Google Shape;333;p7"/>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4" name="Google Shape;334;p7"/>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5" name="Google Shape;335;p7"/>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6" name="Google Shape;336;p7"/>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7" name="Google Shape;337;p7"/>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8" name="Google Shape;338;p7"/>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9" name="Google Shape;339;p7"/>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Anggaran dan Kebijakan Fiskal Pemerintah</a:t>
            </a:r>
            <a:endParaRPr b="1" i="0" sz="2800" u="none" cap="none" strike="noStrike">
              <a:solidFill>
                <a:schemeClr val="dk1"/>
              </a:solidFill>
              <a:latin typeface="Times New Roman"/>
              <a:ea typeface="Times New Roman"/>
              <a:cs typeface="Times New Roman"/>
              <a:sym typeface="Times New Roman"/>
            </a:endParaRPr>
          </a:p>
        </p:txBody>
      </p:sp>
      <p:sp>
        <p:nvSpPr>
          <p:cNvPr id="340" name="Google Shape;340;p7"/>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1" name="Google Shape;341;p7"/>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2 </a:t>
            </a:r>
            <a:endParaRPr b="0" i="0" sz="1050" u="none" cap="none" strike="noStrike">
              <a:solidFill>
                <a:schemeClr val="dk1"/>
              </a:solidFill>
              <a:latin typeface="Times New Roman"/>
              <a:ea typeface="Times New Roman"/>
              <a:cs typeface="Times New Roman"/>
              <a:sym typeface="Times New Roman"/>
            </a:endParaRPr>
          </a:p>
        </p:txBody>
      </p:sp>
      <p:grpSp>
        <p:nvGrpSpPr>
          <p:cNvPr id="342" name="Google Shape;342;p7"/>
          <p:cNvGrpSpPr/>
          <p:nvPr/>
        </p:nvGrpSpPr>
        <p:grpSpPr>
          <a:xfrm>
            <a:off x="-1205550" y="23342"/>
            <a:ext cx="4200543" cy="1083314"/>
            <a:chOff x="-1205550" y="23342"/>
            <a:chExt cx="4200543" cy="1083314"/>
          </a:xfrm>
        </p:grpSpPr>
        <p:grpSp>
          <p:nvGrpSpPr>
            <p:cNvPr id="343" name="Google Shape;343;p7"/>
            <p:cNvGrpSpPr/>
            <p:nvPr/>
          </p:nvGrpSpPr>
          <p:grpSpPr>
            <a:xfrm>
              <a:off x="40224" y="587408"/>
              <a:ext cx="1094128" cy="519248"/>
              <a:chOff x="1174580" y="23342"/>
              <a:chExt cx="1094128" cy="519248"/>
            </a:xfrm>
          </p:grpSpPr>
          <p:sp>
            <p:nvSpPr>
              <p:cNvPr id="344" name="Google Shape;344;p7"/>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5" name="Google Shape;345;p7"/>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46" name="Google Shape;346;p7"/>
            <p:cNvGrpSpPr/>
            <p:nvPr/>
          </p:nvGrpSpPr>
          <p:grpSpPr>
            <a:xfrm>
              <a:off x="-1205550" y="23342"/>
              <a:ext cx="2339902" cy="519248"/>
              <a:chOff x="-1205550" y="23342"/>
              <a:chExt cx="2339902" cy="519248"/>
            </a:xfrm>
          </p:grpSpPr>
          <p:sp>
            <p:nvSpPr>
              <p:cNvPr id="347" name="Google Shape;347;p7"/>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8" name="Google Shape;348;p7"/>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49" name="Google Shape;349;p7"/>
            <p:cNvGrpSpPr/>
            <p:nvPr/>
          </p:nvGrpSpPr>
          <p:grpSpPr>
            <a:xfrm>
              <a:off x="1174580" y="23342"/>
              <a:ext cx="1094128" cy="519248"/>
              <a:chOff x="1174580" y="23342"/>
              <a:chExt cx="1094128" cy="519248"/>
            </a:xfrm>
          </p:grpSpPr>
          <p:sp>
            <p:nvSpPr>
              <p:cNvPr id="350" name="Google Shape;350;p7"/>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1" name="Google Shape;351;p7"/>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52" name="Google Shape;352;p7"/>
            <p:cNvGrpSpPr/>
            <p:nvPr/>
          </p:nvGrpSpPr>
          <p:grpSpPr>
            <a:xfrm>
              <a:off x="1187656" y="600021"/>
              <a:ext cx="1807337" cy="504681"/>
              <a:chOff x="1187656" y="600021"/>
              <a:chExt cx="1807337" cy="504681"/>
            </a:xfrm>
          </p:grpSpPr>
          <p:sp>
            <p:nvSpPr>
              <p:cNvPr id="353" name="Google Shape;353;p7"/>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4" name="Google Shape;354;p7"/>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355" name="Google Shape;355;p7"/>
          <p:cNvSpPr/>
          <p:nvPr/>
        </p:nvSpPr>
        <p:spPr>
          <a:xfrm>
            <a:off x="809564" y="1417869"/>
            <a:ext cx="3000579" cy="22165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en-US" sz="1600" u="none" cap="none" strike="noStrike">
                <a:solidFill>
                  <a:schemeClr val="dk1"/>
                </a:solidFill>
                <a:latin typeface="Times New Roman"/>
                <a:ea typeface="Times New Roman"/>
                <a:cs typeface="Times New Roman"/>
                <a:sym typeface="Times New Roman"/>
              </a:rPr>
              <a:t>Kebijakan fiskal adalah usaha yang dilakukan pemerintah untuk memengaruhi keadaan ekonomi melalui sistem pengeluaran atau  sistem perpajakan untuk mencapai tujuan tertentu.</a:t>
            </a:r>
            <a:endParaRPr/>
          </a:p>
        </p:txBody>
      </p:sp>
      <p:sp>
        <p:nvSpPr>
          <p:cNvPr id="356" name="Google Shape;356;p7"/>
          <p:cNvSpPr txBox="1"/>
          <p:nvPr/>
        </p:nvSpPr>
        <p:spPr>
          <a:xfrm>
            <a:off x="4093193" y="1438008"/>
            <a:ext cx="7019373" cy="2196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Kriteria yang dibutuhkan untuk membuat sebuah anggaran di katakan sebagai Anggaran sektor publik :</a:t>
            </a:r>
            <a:endParaRPr/>
          </a:p>
          <a:p>
            <a:pPr indent="-285750" lvl="0" marL="285750" marR="0" rtl="0" algn="just">
              <a:lnSpc>
                <a:spcPct val="100000"/>
              </a:lnSpc>
              <a:spcBef>
                <a:spcPts val="1000"/>
              </a:spcBef>
              <a:spcAft>
                <a:spcPts val="0"/>
              </a:spcAft>
              <a:buClr>
                <a:srgbClr val="213B7D"/>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Mereflekasikan  perubahan prioritas kebutuhan dan keinginan masyarakat; dan</a:t>
            </a:r>
            <a:endParaRPr/>
          </a:p>
          <a:p>
            <a:pPr indent="-285750" lvl="0" marL="285750" marR="0" rtl="0" algn="just">
              <a:lnSpc>
                <a:spcPct val="100000"/>
              </a:lnSpc>
              <a:spcBef>
                <a:spcPts val="1000"/>
              </a:spcBef>
              <a:spcAft>
                <a:spcPts val="0"/>
              </a:spcAft>
              <a:buClr>
                <a:srgbClr val="213B7D"/>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Menentukan penerimaan dan pengeluaran unit-unit pemerintah baik pusat maupun daerah.</a:t>
            </a:r>
            <a:endParaRPr b="0" i="0" sz="1800" u="none" cap="none" strike="noStrike">
              <a:solidFill>
                <a:schemeClr val="dk1"/>
              </a:solidFill>
              <a:latin typeface="Times New Roman"/>
              <a:ea typeface="Times New Roman"/>
              <a:cs typeface="Times New Roman"/>
              <a:sym typeface="Times New Roman"/>
            </a:endParaRPr>
          </a:p>
        </p:txBody>
      </p:sp>
      <p:grpSp>
        <p:nvGrpSpPr>
          <p:cNvPr id="357" name="Google Shape;357;p7"/>
          <p:cNvGrpSpPr/>
          <p:nvPr/>
        </p:nvGrpSpPr>
        <p:grpSpPr>
          <a:xfrm>
            <a:off x="4584833" y="5144756"/>
            <a:ext cx="710267" cy="739218"/>
            <a:chOff x="4584833" y="5144756"/>
            <a:chExt cx="710267" cy="739218"/>
          </a:xfrm>
        </p:grpSpPr>
        <p:sp>
          <p:nvSpPr>
            <p:cNvPr id="358" name="Google Shape;358;p7"/>
            <p:cNvSpPr/>
            <p:nvPr/>
          </p:nvSpPr>
          <p:spPr>
            <a:xfrm>
              <a:off x="4584833" y="522624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9" name="Google Shape;359;p7"/>
            <p:cNvSpPr/>
            <p:nvPr/>
          </p:nvSpPr>
          <p:spPr>
            <a:xfrm>
              <a:off x="4637366" y="5144756"/>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60" name="Google Shape;360;p7"/>
          <p:cNvGrpSpPr/>
          <p:nvPr/>
        </p:nvGrpSpPr>
        <p:grpSpPr>
          <a:xfrm>
            <a:off x="11279292" y="4306283"/>
            <a:ext cx="725481" cy="612113"/>
            <a:chOff x="11279292" y="4306283"/>
            <a:chExt cx="725481" cy="612113"/>
          </a:xfrm>
        </p:grpSpPr>
        <p:sp>
          <p:nvSpPr>
            <p:cNvPr id="361" name="Google Shape;361;p7"/>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2" name="Google Shape;362;p7"/>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63" name="Google Shape;363;p7"/>
          <p:cNvGrpSpPr/>
          <p:nvPr/>
        </p:nvGrpSpPr>
        <p:grpSpPr>
          <a:xfrm>
            <a:off x="11279292" y="5069342"/>
            <a:ext cx="725481" cy="612113"/>
            <a:chOff x="11279292" y="4306283"/>
            <a:chExt cx="725481" cy="612113"/>
          </a:xfrm>
        </p:grpSpPr>
        <p:sp>
          <p:nvSpPr>
            <p:cNvPr id="364" name="Google Shape;364;p7"/>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5" name="Google Shape;365;p7"/>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366" name="Google Shape;366;p7"/>
          <p:cNvGrpSpPr/>
          <p:nvPr/>
        </p:nvGrpSpPr>
        <p:grpSpPr>
          <a:xfrm>
            <a:off x="11279292" y="5832400"/>
            <a:ext cx="725481" cy="612113"/>
            <a:chOff x="11279292" y="4306283"/>
            <a:chExt cx="725481" cy="612113"/>
          </a:xfrm>
        </p:grpSpPr>
        <p:sp>
          <p:nvSpPr>
            <p:cNvPr id="367" name="Google Shape;367;p7"/>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8" name="Google Shape;368;p7"/>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69" name="Google Shape;369;p7"/>
          <p:cNvSpPr txBox="1"/>
          <p:nvPr/>
        </p:nvSpPr>
        <p:spPr>
          <a:xfrm>
            <a:off x="2288380" y="3757328"/>
            <a:ext cx="7615236" cy="431946"/>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Beberapa alasan yang membuat Anggaran Sektor Publik menjadi penting, yaitu :</a:t>
            </a:r>
            <a:endParaRPr b="0" i="0" sz="1800" u="none" cap="none" strike="noStrike">
              <a:solidFill>
                <a:schemeClr val="dk1"/>
              </a:solidFill>
              <a:latin typeface="Times New Roman"/>
              <a:ea typeface="Times New Roman"/>
              <a:cs typeface="Times New Roman"/>
              <a:sym typeface="Times New Roman"/>
            </a:endParaRPr>
          </a:p>
        </p:txBody>
      </p:sp>
      <p:grpSp>
        <p:nvGrpSpPr>
          <p:cNvPr id="370" name="Google Shape;370;p7"/>
          <p:cNvGrpSpPr/>
          <p:nvPr/>
        </p:nvGrpSpPr>
        <p:grpSpPr>
          <a:xfrm>
            <a:off x="1162928" y="4196666"/>
            <a:ext cx="2942080" cy="2227148"/>
            <a:chOff x="1162928" y="4209422"/>
            <a:chExt cx="2942080" cy="2227148"/>
          </a:xfrm>
        </p:grpSpPr>
        <p:grpSp>
          <p:nvGrpSpPr>
            <p:cNvPr id="371" name="Google Shape;371;p7"/>
            <p:cNvGrpSpPr/>
            <p:nvPr/>
          </p:nvGrpSpPr>
          <p:grpSpPr>
            <a:xfrm>
              <a:off x="1162928" y="4209422"/>
              <a:ext cx="2942080" cy="2227148"/>
              <a:chOff x="1162928" y="4220606"/>
              <a:chExt cx="2942080" cy="2227148"/>
            </a:xfrm>
          </p:grpSpPr>
          <p:sp>
            <p:nvSpPr>
              <p:cNvPr id="372" name="Google Shape;372;p7"/>
              <p:cNvSpPr/>
              <p:nvPr/>
            </p:nvSpPr>
            <p:spPr>
              <a:xfrm>
                <a:off x="1356316" y="4220606"/>
                <a:ext cx="2736877" cy="2227148"/>
              </a:xfrm>
              <a:prstGeom prst="roundRect">
                <a:avLst>
                  <a:gd fmla="val 14743"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3" name="Google Shape;373;p7"/>
              <p:cNvSpPr/>
              <p:nvPr/>
            </p:nvSpPr>
            <p:spPr>
              <a:xfrm>
                <a:off x="1425284" y="4271960"/>
                <a:ext cx="653898" cy="2116238"/>
              </a:xfrm>
              <a:prstGeom prst="roundRect">
                <a:avLst>
                  <a:gd fmla="val 50000" name="adj"/>
                </a:avLst>
              </a:prstGeom>
              <a:solidFill>
                <a:srgbClr val="F4BD0C"/>
              </a:solidFill>
              <a:ln cap="flat" cmpd="sng" w="127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4" name="Google Shape;374;p7"/>
              <p:cNvSpPr/>
              <p:nvPr/>
            </p:nvSpPr>
            <p:spPr>
              <a:xfrm>
                <a:off x="1625085" y="4642423"/>
                <a:ext cx="254296" cy="254296"/>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5" name="Google Shape;375;p7"/>
              <p:cNvSpPr/>
              <p:nvPr/>
            </p:nvSpPr>
            <p:spPr>
              <a:xfrm>
                <a:off x="1162928" y="4549473"/>
                <a:ext cx="653898" cy="542914"/>
              </a:xfrm>
              <a:prstGeom prst="blockArc">
                <a:avLst>
                  <a:gd fmla="val 7170687" name="adj1"/>
                  <a:gd fmla="val 21361374" name="adj2"/>
                  <a:gd fmla="val 22277" name="adj3"/>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6" name="Google Shape;376;p7"/>
              <p:cNvSpPr txBox="1"/>
              <p:nvPr/>
            </p:nvSpPr>
            <p:spPr>
              <a:xfrm>
                <a:off x="2060116" y="4456695"/>
                <a:ext cx="2044892" cy="18826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4BD0C"/>
                  </a:buClr>
                  <a:buSzPts val="1400"/>
                  <a:buFont typeface="Arial"/>
                  <a:buNone/>
                </a:pPr>
                <a:r>
                  <a:rPr b="1" i="0" lang="en-US" sz="1400" u="none" cap="none" strike="noStrike">
                    <a:solidFill>
                      <a:srgbClr val="F4BD0C"/>
                    </a:solidFill>
                    <a:latin typeface="Times New Roman"/>
                    <a:ea typeface="Times New Roman"/>
                    <a:cs typeface="Times New Roman"/>
                    <a:sym typeface="Times New Roman"/>
                  </a:rPr>
                  <a:t>Anggaran merupakan alat bagi pemeritah untuk mengarahkan  pembangunan sosial ekonom, menjamin kesinambungan, dan  meningkatkan kualitas hidup masyarakat.</a:t>
                </a:r>
                <a:endParaRPr b="1" i="0" sz="1400" u="none" cap="none" strike="noStrike">
                  <a:solidFill>
                    <a:srgbClr val="F4BD0C"/>
                  </a:solidFill>
                  <a:latin typeface="Times New Roman"/>
                  <a:ea typeface="Times New Roman"/>
                  <a:cs typeface="Times New Roman"/>
                  <a:sym typeface="Times New Roman"/>
                </a:endParaRPr>
              </a:p>
            </p:txBody>
          </p:sp>
        </p:grpSp>
        <p:sp>
          <p:nvSpPr>
            <p:cNvPr id="377" name="Google Shape;377;p7"/>
            <p:cNvSpPr txBox="1"/>
            <p:nvPr/>
          </p:nvSpPr>
          <p:spPr>
            <a:xfrm>
              <a:off x="1425285" y="4954305"/>
              <a:ext cx="653898" cy="102550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1400"/>
                <a:buFont typeface="Arial"/>
                <a:buNone/>
              </a:pPr>
              <a:r>
                <a:rPr b="1" i="0" lang="en-US" sz="1400" u="none" cap="none" strike="noStrike">
                  <a:solidFill>
                    <a:srgbClr val="213B7D"/>
                  </a:solidFill>
                  <a:latin typeface="Times New Roman"/>
                  <a:ea typeface="Times New Roman"/>
                  <a:cs typeface="Times New Roman"/>
                  <a:sym typeface="Times New Roman"/>
                </a:rPr>
                <a:t>1</a:t>
              </a:r>
              <a:r>
                <a:rPr b="1" i="0" lang="en-US" sz="14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lt1"/>
                  </a:solidFill>
                  <a:latin typeface="Times New Roman"/>
                  <a:ea typeface="Times New Roman"/>
                  <a:cs typeface="Times New Roman"/>
                  <a:sym typeface="Times New Roman"/>
                </a:rPr>
                <a:t>_______________</a:t>
              </a:r>
              <a:endParaRPr b="1" i="0" sz="1400" u="none" cap="none" strike="noStrike">
                <a:solidFill>
                  <a:schemeClr val="lt1"/>
                </a:solidFill>
                <a:latin typeface="Times New Roman"/>
                <a:ea typeface="Times New Roman"/>
                <a:cs typeface="Times New Roman"/>
                <a:sym typeface="Times New Roman"/>
              </a:endParaRPr>
            </a:p>
          </p:txBody>
        </p:sp>
      </p:grpSp>
      <p:grpSp>
        <p:nvGrpSpPr>
          <p:cNvPr id="378" name="Google Shape;378;p7"/>
          <p:cNvGrpSpPr/>
          <p:nvPr/>
        </p:nvGrpSpPr>
        <p:grpSpPr>
          <a:xfrm>
            <a:off x="4485890" y="4196666"/>
            <a:ext cx="2942080" cy="2227148"/>
            <a:chOff x="1162928" y="4209422"/>
            <a:chExt cx="2942080" cy="2227148"/>
          </a:xfrm>
        </p:grpSpPr>
        <p:grpSp>
          <p:nvGrpSpPr>
            <p:cNvPr id="379" name="Google Shape;379;p7"/>
            <p:cNvGrpSpPr/>
            <p:nvPr/>
          </p:nvGrpSpPr>
          <p:grpSpPr>
            <a:xfrm>
              <a:off x="1162928" y="4209422"/>
              <a:ext cx="2942080" cy="2227148"/>
              <a:chOff x="1162928" y="4220606"/>
              <a:chExt cx="2942080" cy="2227148"/>
            </a:xfrm>
          </p:grpSpPr>
          <p:sp>
            <p:nvSpPr>
              <p:cNvPr id="380" name="Google Shape;380;p7"/>
              <p:cNvSpPr/>
              <p:nvPr/>
            </p:nvSpPr>
            <p:spPr>
              <a:xfrm>
                <a:off x="1356316" y="4220606"/>
                <a:ext cx="2736877" cy="2227148"/>
              </a:xfrm>
              <a:prstGeom prst="roundRect">
                <a:avLst>
                  <a:gd fmla="val 14743"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1" name="Google Shape;381;p7"/>
              <p:cNvSpPr/>
              <p:nvPr/>
            </p:nvSpPr>
            <p:spPr>
              <a:xfrm>
                <a:off x="1425284" y="4271960"/>
                <a:ext cx="653898" cy="2116238"/>
              </a:xfrm>
              <a:prstGeom prst="roundRect">
                <a:avLst>
                  <a:gd fmla="val 50000" name="adj"/>
                </a:avLst>
              </a:prstGeom>
              <a:solidFill>
                <a:srgbClr val="F4BD0C"/>
              </a:solidFill>
              <a:ln cap="flat" cmpd="sng" w="127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2" name="Google Shape;382;p7"/>
              <p:cNvSpPr/>
              <p:nvPr/>
            </p:nvSpPr>
            <p:spPr>
              <a:xfrm>
                <a:off x="1625085" y="4642423"/>
                <a:ext cx="254296" cy="254296"/>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3" name="Google Shape;383;p7"/>
              <p:cNvSpPr/>
              <p:nvPr/>
            </p:nvSpPr>
            <p:spPr>
              <a:xfrm>
                <a:off x="1162928" y="4549473"/>
                <a:ext cx="653898" cy="542914"/>
              </a:xfrm>
              <a:prstGeom prst="blockArc">
                <a:avLst>
                  <a:gd fmla="val 7170687" name="adj1"/>
                  <a:gd fmla="val 21361374" name="adj2"/>
                  <a:gd fmla="val 22277" name="adj3"/>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4" name="Google Shape;384;p7"/>
              <p:cNvSpPr txBox="1"/>
              <p:nvPr/>
            </p:nvSpPr>
            <p:spPr>
              <a:xfrm>
                <a:off x="2060116" y="4456695"/>
                <a:ext cx="2044892" cy="18826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4BD0C"/>
                  </a:buClr>
                  <a:buSzPts val="1400"/>
                  <a:buFont typeface="Arial"/>
                  <a:buNone/>
                </a:pPr>
                <a:r>
                  <a:rPr b="1" i="0" lang="en-US" sz="1400" u="none" cap="none" strike="noStrike">
                    <a:solidFill>
                      <a:srgbClr val="F4BD0C"/>
                    </a:solidFill>
                    <a:latin typeface="Times New Roman"/>
                    <a:ea typeface="Times New Roman"/>
                    <a:cs typeface="Times New Roman"/>
                    <a:sym typeface="Times New Roman"/>
                  </a:rPr>
                  <a:t>Anggaran diperlukan karena adanya kebutuhan dan keinginan masyarakat yang terbatas dan berkembang, sedangkan sumber  daya yang ada terbatas.</a:t>
                </a:r>
                <a:endParaRPr/>
              </a:p>
            </p:txBody>
          </p:sp>
        </p:grpSp>
        <p:sp>
          <p:nvSpPr>
            <p:cNvPr id="385" name="Google Shape;385;p7"/>
            <p:cNvSpPr txBox="1"/>
            <p:nvPr/>
          </p:nvSpPr>
          <p:spPr>
            <a:xfrm>
              <a:off x="1425285" y="4954305"/>
              <a:ext cx="653898" cy="102550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1400"/>
                <a:buFont typeface="Arial"/>
                <a:buNone/>
              </a:pPr>
              <a:r>
                <a:rPr b="1" i="0" lang="en-US" sz="1400" u="none" cap="none" strike="noStrike">
                  <a:solidFill>
                    <a:srgbClr val="213B7D"/>
                  </a:solidFill>
                  <a:latin typeface="Times New Roman"/>
                  <a:ea typeface="Times New Roman"/>
                  <a:cs typeface="Times New Roman"/>
                  <a:sym typeface="Times New Roman"/>
                </a:rPr>
                <a:t>2</a:t>
              </a:r>
              <a:r>
                <a:rPr b="1" i="0" lang="en-US" sz="14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lt1"/>
                  </a:solidFill>
                  <a:latin typeface="Times New Roman"/>
                  <a:ea typeface="Times New Roman"/>
                  <a:cs typeface="Times New Roman"/>
                  <a:sym typeface="Times New Roman"/>
                </a:rPr>
                <a:t>_______________</a:t>
              </a:r>
              <a:endParaRPr b="1" i="0" sz="1400" u="none" cap="none" strike="noStrike">
                <a:solidFill>
                  <a:schemeClr val="lt1"/>
                </a:solidFill>
                <a:latin typeface="Times New Roman"/>
                <a:ea typeface="Times New Roman"/>
                <a:cs typeface="Times New Roman"/>
                <a:sym typeface="Times New Roman"/>
              </a:endParaRPr>
            </a:p>
          </p:txBody>
        </p:sp>
      </p:grpSp>
      <p:grpSp>
        <p:nvGrpSpPr>
          <p:cNvPr id="386" name="Google Shape;386;p7"/>
          <p:cNvGrpSpPr/>
          <p:nvPr/>
        </p:nvGrpSpPr>
        <p:grpSpPr>
          <a:xfrm>
            <a:off x="7808852" y="4196666"/>
            <a:ext cx="2942080" cy="2227148"/>
            <a:chOff x="1162928" y="4209422"/>
            <a:chExt cx="2942080" cy="2227148"/>
          </a:xfrm>
        </p:grpSpPr>
        <p:grpSp>
          <p:nvGrpSpPr>
            <p:cNvPr id="387" name="Google Shape;387;p7"/>
            <p:cNvGrpSpPr/>
            <p:nvPr/>
          </p:nvGrpSpPr>
          <p:grpSpPr>
            <a:xfrm>
              <a:off x="1162928" y="4209422"/>
              <a:ext cx="2942080" cy="2227148"/>
              <a:chOff x="1162928" y="4220606"/>
              <a:chExt cx="2942080" cy="2227148"/>
            </a:xfrm>
          </p:grpSpPr>
          <p:sp>
            <p:nvSpPr>
              <p:cNvPr id="388" name="Google Shape;388;p7"/>
              <p:cNvSpPr/>
              <p:nvPr/>
            </p:nvSpPr>
            <p:spPr>
              <a:xfrm>
                <a:off x="1356316" y="4220606"/>
                <a:ext cx="2736877" cy="2227148"/>
              </a:xfrm>
              <a:prstGeom prst="roundRect">
                <a:avLst>
                  <a:gd fmla="val 14743" name="adj"/>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9" name="Google Shape;389;p7"/>
              <p:cNvSpPr/>
              <p:nvPr/>
            </p:nvSpPr>
            <p:spPr>
              <a:xfrm>
                <a:off x="1425284" y="4271960"/>
                <a:ext cx="653898" cy="2116238"/>
              </a:xfrm>
              <a:prstGeom prst="roundRect">
                <a:avLst>
                  <a:gd fmla="val 50000" name="adj"/>
                </a:avLst>
              </a:prstGeom>
              <a:solidFill>
                <a:srgbClr val="F4BD0C"/>
              </a:solidFill>
              <a:ln cap="flat" cmpd="sng" w="12700">
                <a:solidFill>
                  <a:srgbClr val="213B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0" name="Google Shape;390;p7"/>
              <p:cNvSpPr/>
              <p:nvPr/>
            </p:nvSpPr>
            <p:spPr>
              <a:xfrm>
                <a:off x="1625085" y="4642423"/>
                <a:ext cx="254296" cy="254296"/>
              </a:xfrm>
              <a:prstGeom prst="ellipse">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1" name="Google Shape;391;p7"/>
              <p:cNvSpPr/>
              <p:nvPr/>
            </p:nvSpPr>
            <p:spPr>
              <a:xfrm>
                <a:off x="1162928" y="4549473"/>
                <a:ext cx="653898" cy="542914"/>
              </a:xfrm>
              <a:prstGeom prst="blockArc">
                <a:avLst>
                  <a:gd fmla="val 7170687" name="adj1"/>
                  <a:gd fmla="val 21361374" name="adj2"/>
                  <a:gd fmla="val 22277" name="adj3"/>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2" name="Google Shape;392;p7"/>
              <p:cNvSpPr txBox="1"/>
              <p:nvPr/>
            </p:nvSpPr>
            <p:spPr>
              <a:xfrm>
                <a:off x="2060116" y="4456695"/>
                <a:ext cx="2044892" cy="18826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4BD0C"/>
                  </a:buClr>
                  <a:buSzPts val="1400"/>
                  <a:buFont typeface="Arial"/>
                  <a:buNone/>
                </a:pPr>
                <a:r>
                  <a:rPr b="1" i="0" lang="en-US" sz="1400" u="none" cap="none" strike="noStrike">
                    <a:solidFill>
                      <a:srgbClr val="F4BD0C"/>
                    </a:solidFill>
                    <a:latin typeface="Times New Roman"/>
                    <a:ea typeface="Times New Roman"/>
                    <a:cs typeface="Times New Roman"/>
                    <a:sym typeface="Times New Roman"/>
                  </a:rPr>
                  <a:t>Anggaran diperlukan untuk meyakinkan bahwa pemerintah telah bertanggung jawab terhadap rakyat.</a:t>
                </a:r>
                <a:endParaRPr/>
              </a:p>
            </p:txBody>
          </p:sp>
        </p:grpSp>
        <p:sp>
          <p:nvSpPr>
            <p:cNvPr id="393" name="Google Shape;393;p7"/>
            <p:cNvSpPr txBox="1"/>
            <p:nvPr/>
          </p:nvSpPr>
          <p:spPr>
            <a:xfrm>
              <a:off x="1425285" y="4954305"/>
              <a:ext cx="653898" cy="102550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13B7D"/>
                </a:buClr>
                <a:buSzPts val="1400"/>
                <a:buFont typeface="Arial"/>
                <a:buNone/>
              </a:pPr>
              <a:r>
                <a:rPr b="1" i="0" lang="en-US" sz="1400" u="none" cap="none" strike="noStrike">
                  <a:solidFill>
                    <a:srgbClr val="213B7D"/>
                  </a:solidFill>
                  <a:latin typeface="Times New Roman"/>
                  <a:ea typeface="Times New Roman"/>
                  <a:cs typeface="Times New Roman"/>
                  <a:sym typeface="Times New Roman"/>
                </a:rPr>
                <a:t>3</a:t>
              </a:r>
              <a:r>
                <a:rPr b="1" i="0" lang="en-US" sz="1400" u="none" cap="none" strike="noStrike">
                  <a:solidFill>
                    <a:schemeClr val="dk1"/>
                  </a:solidFill>
                  <a:latin typeface="Times New Roman"/>
                  <a:ea typeface="Times New Roman"/>
                  <a:cs typeface="Times New Roman"/>
                  <a:sym typeface="Times New Roman"/>
                </a:rPr>
                <a:t> </a:t>
              </a:r>
              <a:r>
                <a:rPr b="1" i="0" lang="en-US" sz="1400" u="none" cap="none" strike="noStrike">
                  <a:solidFill>
                    <a:schemeClr val="lt1"/>
                  </a:solidFill>
                  <a:latin typeface="Times New Roman"/>
                  <a:ea typeface="Times New Roman"/>
                  <a:cs typeface="Times New Roman"/>
                  <a:sym typeface="Times New Roman"/>
                </a:rPr>
                <a:t>_______________</a:t>
              </a:r>
              <a:endParaRPr b="1" i="0" sz="1400" u="none" cap="none" strike="noStrike">
                <a:solidFill>
                  <a:schemeClr val="lt1"/>
                </a:solidFill>
                <a:latin typeface="Times New Roman"/>
                <a:ea typeface="Times New Roman"/>
                <a:cs typeface="Times New Roman"/>
                <a:sym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8"/>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9" name="Google Shape;399;p8"/>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0" name="Google Shape;400;p8"/>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01" name="Google Shape;401;p8"/>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02" name="Google Shape;402;p8"/>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3" name="Google Shape;403;p8"/>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4" name="Google Shape;404;p8"/>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5" name="Google Shape;405;p8"/>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6" name="Google Shape;406;p8"/>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7" name="Google Shape;407;p8"/>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8" name="Google Shape;408;p8"/>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9" name="Google Shape;409;p8"/>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Fungsi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410" name="Google Shape;410;p8"/>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1" name="Google Shape;411;p8"/>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1 dari 9 </a:t>
            </a:r>
            <a:endParaRPr b="0" i="0" sz="1050" u="none" cap="none" strike="noStrike">
              <a:solidFill>
                <a:schemeClr val="dk1"/>
              </a:solidFill>
              <a:latin typeface="Times New Roman"/>
              <a:ea typeface="Times New Roman"/>
              <a:cs typeface="Times New Roman"/>
              <a:sym typeface="Times New Roman"/>
            </a:endParaRPr>
          </a:p>
        </p:txBody>
      </p:sp>
      <p:grpSp>
        <p:nvGrpSpPr>
          <p:cNvPr id="412" name="Google Shape;412;p8"/>
          <p:cNvGrpSpPr/>
          <p:nvPr/>
        </p:nvGrpSpPr>
        <p:grpSpPr>
          <a:xfrm>
            <a:off x="-1205550" y="23342"/>
            <a:ext cx="4200543" cy="1083314"/>
            <a:chOff x="-1205550" y="23342"/>
            <a:chExt cx="4200543" cy="1083314"/>
          </a:xfrm>
        </p:grpSpPr>
        <p:grpSp>
          <p:nvGrpSpPr>
            <p:cNvPr id="413" name="Google Shape;413;p8"/>
            <p:cNvGrpSpPr/>
            <p:nvPr/>
          </p:nvGrpSpPr>
          <p:grpSpPr>
            <a:xfrm>
              <a:off x="40224" y="587408"/>
              <a:ext cx="1094128" cy="519248"/>
              <a:chOff x="1174580" y="23342"/>
              <a:chExt cx="1094128" cy="519248"/>
            </a:xfrm>
          </p:grpSpPr>
          <p:sp>
            <p:nvSpPr>
              <p:cNvPr id="414" name="Google Shape;414;p8"/>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5" name="Google Shape;415;p8"/>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16" name="Google Shape;416;p8"/>
            <p:cNvGrpSpPr/>
            <p:nvPr/>
          </p:nvGrpSpPr>
          <p:grpSpPr>
            <a:xfrm>
              <a:off x="-1205550" y="23342"/>
              <a:ext cx="2339902" cy="519248"/>
              <a:chOff x="-1205550" y="23342"/>
              <a:chExt cx="2339902" cy="519248"/>
            </a:xfrm>
          </p:grpSpPr>
          <p:sp>
            <p:nvSpPr>
              <p:cNvPr id="417" name="Google Shape;417;p8"/>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8" name="Google Shape;418;p8"/>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19" name="Google Shape;419;p8"/>
            <p:cNvGrpSpPr/>
            <p:nvPr/>
          </p:nvGrpSpPr>
          <p:grpSpPr>
            <a:xfrm>
              <a:off x="1174580" y="23342"/>
              <a:ext cx="1094128" cy="519248"/>
              <a:chOff x="1174580" y="23342"/>
              <a:chExt cx="1094128" cy="519248"/>
            </a:xfrm>
          </p:grpSpPr>
          <p:sp>
            <p:nvSpPr>
              <p:cNvPr id="420" name="Google Shape;420;p8"/>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1" name="Google Shape;421;p8"/>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22" name="Google Shape;422;p8"/>
            <p:cNvGrpSpPr/>
            <p:nvPr/>
          </p:nvGrpSpPr>
          <p:grpSpPr>
            <a:xfrm>
              <a:off x="1187656" y="600021"/>
              <a:ext cx="1807337" cy="504681"/>
              <a:chOff x="1187656" y="600021"/>
              <a:chExt cx="1807337" cy="504681"/>
            </a:xfrm>
          </p:grpSpPr>
          <p:sp>
            <p:nvSpPr>
              <p:cNvPr id="423" name="Google Shape;423;p8"/>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4" name="Google Shape;424;p8"/>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425" name="Google Shape;425;p8"/>
          <p:cNvSpPr txBox="1"/>
          <p:nvPr/>
        </p:nvSpPr>
        <p:spPr>
          <a:xfrm>
            <a:off x="2186452" y="3306706"/>
            <a:ext cx="2641532" cy="91935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Anggaran Sektor Publik memiliki delapan (8) fungsi utama, yaitu :</a:t>
            </a:r>
            <a:endParaRPr b="1" i="0" sz="1800" u="none" cap="none" strike="noStrike">
              <a:solidFill>
                <a:schemeClr val="dk1"/>
              </a:solidFill>
              <a:latin typeface="Times New Roman"/>
              <a:ea typeface="Times New Roman"/>
              <a:cs typeface="Times New Roman"/>
              <a:sym typeface="Times New Roman"/>
            </a:endParaRPr>
          </a:p>
        </p:txBody>
      </p:sp>
      <p:grpSp>
        <p:nvGrpSpPr>
          <p:cNvPr id="426" name="Google Shape;426;p8"/>
          <p:cNvGrpSpPr/>
          <p:nvPr/>
        </p:nvGrpSpPr>
        <p:grpSpPr>
          <a:xfrm>
            <a:off x="11362005" y="210285"/>
            <a:ext cx="725481" cy="612113"/>
            <a:chOff x="11279292" y="4306283"/>
            <a:chExt cx="725481" cy="612113"/>
          </a:xfrm>
        </p:grpSpPr>
        <p:sp>
          <p:nvSpPr>
            <p:cNvPr id="427" name="Google Shape;427;p8"/>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8" name="Google Shape;428;p8"/>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29" name="Google Shape;429;p8"/>
          <p:cNvGrpSpPr/>
          <p:nvPr/>
        </p:nvGrpSpPr>
        <p:grpSpPr>
          <a:xfrm>
            <a:off x="11363472" y="938287"/>
            <a:ext cx="724014" cy="716041"/>
            <a:chOff x="11208278" y="299533"/>
            <a:chExt cx="724014" cy="716041"/>
          </a:xfrm>
        </p:grpSpPr>
        <p:sp>
          <p:nvSpPr>
            <p:cNvPr id="430" name="Google Shape;430;p8"/>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1" name="Google Shape;431;p8"/>
            <p:cNvSpPr/>
            <p:nvPr/>
          </p:nvSpPr>
          <p:spPr>
            <a:xfrm>
              <a:off x="11208278" y="361676"/>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32" name="Google Shape;432;p8"/>
          <p:cNvGrpSpPr/>
          <p:nvPr/>
        </p:nvGrpSpPr>
        <p:grpSpPr>
          <a:xfrm>
            <a:off x="125790" y="5487761"/>
            <a:ext cx="724014" cy="716041"/>
            <a:chOff x="11208278" y="1927265"/>
            <a:chExt cx="724014" cy="716041"/>
          </a:xfrm>
        </p:grpSpPr>
        <p:sp>
          <p:nvSpPr>
            <p:cNvPr id="433" name="Google Shape;433;p8"/>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4" name="Google Shape;434;p8"/>
            <p:cNvSpPr/>
            <p:nvPr/>
          </p:nvSpPr>
          <p:spPr>
            <a:xfrm>
              <a:off x="11208278" y="1989408"/>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35" name="Google Shape;435;p8"/>
          <p:cNvGrpSpPr/>
          <p:nvPr/>
        </p:nvGrpSpPr>
        <p:grpSpPr>
          <a:xfrm>
            <a:off x="125790" y="4758126"/>
            <a:ext cx="725481" cy="612113"/>
            <a:chOff x="11279292" y="4306283"/>
            <a:chExt cx="725481" cy="612113"/>
          </a:xfrm>
        </p:grpSpPr>
        <p:sp>
          <p:nvSpPr>
            <p:cNvPr id="436" name="Google Shape;436;p8"/>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7" name="Google Shape;437;p8"/>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38" name="Google Shape;438;p8"/>
          <p:cNvGrpSpPr/>
          <p:nvPr/>
        </p:nvGrpSpPr>
        <p:grpSpPr>
          <a:xfrm>
            <a:off x="5262322" y="1215860"/>
            <a:ext cx="5095459" cy="5095460"/>
            <a:chOff x="1304472" y="3109"/>
            <a:chExt cx="5095459" cy="5095460"/>
          </a:xfrm>
        </p:grpSpPr>
        <p:sp>
          <p:nvSpPr>
            <p:cNvPr id="439" name="Google Shape;439;p8"/>
            <p:cNvSpPr/>
            <p:nvPr/>
          </p:nvSpPr>
          <p:spPr>
            <a:xfrm>
              <a:off x="3208914" y="1907552"/>
              <a:ext cx="1286575" cy="1286575"/>
            </a:xfrm>
            <a:prstGeom prst="ellipse">
              <a:avLst/>
            </a:prstGeom>
            <a:gradFill>
              <a:gsLst>
                <a:gs pos="0">
                  <a:srgbClr val="5777BA"/>
                </a:gs>
                <a:gs pos="50000">
                  <a:srgbClr val="3363B6"/>
                </a:gs>
                <a:gs pos="100000">
                  <a:srgbClr val="2855A6"/>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8"/>
            <p:cNvSpPr txBox="1"/>
            <p:nvPr/>
          </p:nvSpPr>
          <p:spPr>
            <a:xfrm>
              <a:off x="3397329" y="2095967"/>
              <a:ext cx="909745" cy="909745"/>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lt1"/>
                </a:buClr>
                <a:buSzPts val="1700"/>
                <a:buFont typeface="Calibri"/>
                <a:buNone/>
              </a:pPr>
              <a:r>
                <a:rPr b="1" i="0" lang="en-US" sz="1700" u="none" cap="none" strike="noStrike">
                  <a:solidFill>
                    <a:schemeClr val="lt1"/>
                  </a:solidFill>
                  <a:latin typeface="Calibri"/>
                  <a:ea typeface="Calibri"/>
                  <a:cs typeface="Calibri"/>
                  <a:sym typeface="Calibri"/>
                </a:rPr>
                <a:t>Anggaran Sektor Publik</a:t>
              </a:r>
              <a:endParaRPr b="1" i="0" sz="1700" u="none" cap="none" strike="noStrike">
                <a:solidFill>
                  <a:schemeClr val="lt1"/>
                </a:solidFill>
                <a:latin typeface="Calibri"/>
                <a:ea typeface="Calibri"/>
                <a:cs typeface="Calibri"/>
                <a:sym typeface="Calibri"/>
              </a:endParaRPr>
            </a:p>
          </p:txBody>
        </p:sp>
        <p:sp>
          <p:nvSpPr>
            <p:cNvPr id="441" name="Google Shape;441;p8"/>
            <p:cNvSpPr/>
            <p:nvPr/>
          </p:nvSpPr>
          <p:spPr>
            <a:xfrm rot="-5400000">
              <a:off x="3654373" y="1326769"/>
              <a:ext cx="395658" cy="437435"/>
            </a:xfrm>
            <a:prstGeom prst="rightArrow">
              <a:avLst>
                <a:gd fmla="val 60000" name="adj1"/>
                <a:gd fmla="val 50000" name="adj2"/>
              </a:avLst>
            </a:prstGeom>
            <a:gradFill>
              <a:gsLst>
                <a:gs pos="0">
                  <a:srgbClr val="5B7CC3"/>
                </a:gs>
                <a:gs pos="50000">
                  <a:srgbClr val="396ABF"/>
                </a:gs>
                <a:gs pos="100000">
                  <a:srgbClr val="2C5BAF"/>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8"/>
            <p:cNvSpPr txBox="1"/>
            <p:nvPr/>
          </p:nvSpPr>
          <p:spPr>
            <a:xfrm rot="-5400000">
              <a:off x="3713722" y="1473605"/>
              <a:ext cx="276961" cy="26246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443" name="Google Shape;443;p8"/>
            <p:cNvSpPr/>
            <p:nvPr/>
          </p:nvSpPr>
          <p:spPr>
            <a:xfrm>
              <a:off x="3273243" y="3109"/>
              <a:ext cx="1157917" cy="1157917"/>
            </a:xfrm>
            <a:prstGeom prst="ellipse">
              <a:avLst/>
            </a:prstGeom>
            <a:gradFill>
              <a:gsLst>
                <a:gs pos="0">
                  <a:srgbClr val="5777BA"/>
                </a:gs>
                <a:gs pos="50000">
                  <a:srgbClr val="3363B6"/>
                </a:gs>
                <a:gs pos="100000">
                  <a:srgbClr val="2855A6"/>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8"/>
            <p:cNvSpPr txBox="1"/>
            <p:nvPr/>
          </p:nvSpPr>
          <p:spPr>
            <a:xfrm>
              <a:off x="3442816" y="172682"/>
              <a:ext cx="818771" cy="81877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i="0" lang="en-US" sz="1100" u="none" cap="none" strike="noStrike">
                  <a:solidFill>
                    <a:schemeClr val="lt1"/>
                  </a:solidFill>
                  <a:latin typeface="Calibri"/>
                  <a:ea typeface="Calibri"/>
                  <a:cs typeface="Calibri"/>
                  <a:sym typeface="Calibri"/>
                </a:rPr>
                <a:t>Sebagai Alat Perencanaan</a:t>
              </a:r>
              <a:endParaRPr b="1" i="0" sz="1100" u="none" cap="none" strike="noStrike">
                <a:solidFill>
                  <a:schemeClr val="lt1"/>
                </a:solidFill>
                <a:latin typeface="Calibri"/>
                <a:ea typeface="Calibri"/>
                <a:cs typeface="Calibri"/>
                <a:sym typeface="Calibri"/>
              </a:endParaRPr>
            </a:p>
          </p:txBody>
        </p:sp>
        <p:sp>
          <p:nvSpPr>
            <p:cNvPr id="445" name="Google Shape;445;p8"/>
            <p:cNvSpPr/>
            <p:nvPr/>
          </p:nvSpPr>
          <p:spPr>
            <a:xfrm rot="-2700000">
              <a:off x="4365264" y="1621230"/>
              <a:ext cx="395658" cy="437435"/>
            </a:xfrm>
            <a:prstGeom prst="rightArrow">
              <a:avLst>
                <a:gd fmla="val 60000" name="adj1"/>
                <a:gd fmla="val 50000" name="adj2"/>
              </a:avLst>
            </a:prstGeom>
            <a:gradFill>
              <a:gsLst>
                <a:gs pos="0">
                  <a:srgbClr val="6383C5"/>
                </a:gs>
                <a:gs pos="50000">
                  <a:srgbClr val="4471C4"/>
                </a:gs>
                <a:gs pos="100000">
                  <a:srgbClr val="3661B3"/>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8"/>
            <p:cNvSpPr txBox="1"/>
            <p:nvPr/>
          </p:nvSpPr>
          <p:spPr>
            <a:xfrm rot="-2700000">
              <a:off x="4382647" y="1750683"/>
              <a:ext cx="276961" cy="26246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447" name="Google Shape;447;p8"/>
            <p:cNvSpPr/>
            <p:nvPr/>
          </p:nvSpPr>
          <p:spPr>
            <a:xfrm>
              <a:off x="4665375" y="579749"/>
              <a:ext cx="1157917" cy="1157917"/>
            </a:xfrm>
            <a:prstGeom prst="ellipse">
              <a:avLst/>
            </a:prstGeom>
            <a:gradFill>
              <a:gsLst>
                <a:gs pos="0">
                  <a:srgbClr val="5D7DC4"/>
                </a:gs>
                <a:gs pos="50000">
                  <a:srgbClr val="3A6AC3"/>
                </a:gs>
                <a:gs pos="100000">
                  <a:srgbClr val="2E5CB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8"/>
            <p:cNvSpPr txBox="1"/>
            <p:nvPr/>
          </p:nvSpPr>
          <p:spPr>
            <a:xfrm>
              <a:off x="4834948" y="749322"/>
              <a:ext cx="818771" cy="81877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i="0" lang="en-US" sz="1100" u="none" cap="none" strike="noStrike">
                  <a:solidFill>
                    <a:schemeClr val="lt1"/>
                  </a:solidFill>
                  <a:latin typeface="Calibri"/>
                  <a:ea typeface="Calibri"/>
                  <a:cs typeface="Calibri"/>
                  <a:sym typeface="Calibri"/>
                </a:rPr>
                <a:t>Sebagai Alat Pengendalian</a:t>
              </a:r>
              <a:endParaRPr b="1" i="0" sz="1100" u="none" cap="none" strike="noStrike">
                <a:solidFill>
                  <a:schemeClr val="lt1"/>
                </a:solidFill>
                <a:latin typeface="Calibri"/>
                <a:ea typeface="Calibri"/>
                <a:cs typeface="Calibri"/>
                <a:sym typeface="Calibri"/>
              </a:endParaRPr>
            </a:p>
          </p:txBody>
        </p:sp>
        <p:sp>
          <p:nvSpPr>
            <p:cNvPr id="449" name="Google Shape;449;p8"/>
            <p:cNvSpPr/>
            <p:nvPr/>
          </p:nvSpPr>
          <p:spPr>
            <a:xfrm>
              <a:off x="4659725" y="2332122"/>
              <a:ext cx="395658" cy="437435"/>
            </a:xfrm>
            <a:prstGeom prst="rightArrow">
              <a:avLst>
                <a:gd fmla="val 60000" name="adj1"/>
                <a:gd fmla="val 50000" name="adj2"/>
              </a:avLst>
            </a:prstGeom>
            <a:gradFill>
              <a:gsLst>
                <a:gs pos="0">
                  <a:srgbClr val="6D89C9"/>
                </a:gs>
                <a:gs pos="50000">
                  <a:srgbClr val="5179C8"/>
                </a:gs>
                <a:gs pos="100000">
                  <a:srgbClr val="4268B6"/>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8"/>
            <p:cNvSpPr txBox="1"/>
            <p:nvPr/>
          </p:nvSpPr>
          <p:spPr>
            <a:xfrm>
              <a:off x="4659725" y="2419609"/>
              <a:ext cx="276961" cy="26246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451" name="Google Shape;451;p8"/>
            <p:cNvSpPr/>
            <p:nvPr/>
          </p:nvSpPr>
          <p:spPr>
            <a:xfrm>
              <a:off x="5242014" y="1971881"/>
              <a:ext cx="1157917" cy="1157917"/>
            </a:xfrm>
            <a:prstGeom prst="ellipse">
              <a:avLst/>
            </a:prstGeom>
            <a:gradFill>
              <a:gsLst>
                <a:gs pos="0">
                  <a:srgbClr val="6885C7"/>
                </a:gs>
                <a:gs pos="50000">
                  <a:srgbClr val="4B74C5"/>
                </a:gs>
                <a:gs pos="100000">
                  <a:srgbClr val="3A64B5"/>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8"/>
            <p:cNvSpPr txBox="1"/>
            <p:nvPr/>
          </p:nvSpPr>
          <p:spPr>
            <a:xfrm>
              <a:off x="5411587" y="2141454"/>
              <a:ext cx="818771" cy="81877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i="0" lang="en-US" sz="1100" u="none" cap="none" strike="noStrike">
                  <a:solidFill>
                    <a:schemeClr val="lt1"/>
                  </a:solidFill>
                  <a:latin typeface="Calibri"/>
                  <a:ea typeface="Calibri"/>
                  <a:cs typeface="Calibri"/>
                  <a:sym typeface="Calibri"/>
                </a:rPr>
                <a:t>Sebagai Alat Kebijakan Fiskal</a:t>
              </a:r>
              <a:endParaRPr b="1" i="0" sz="1100" u="none" cap="none" strike="noStrike">
                <a:solidFill>
                  <a:schemeClr val="lt1"/>
                </a:solidFill>
                <a:latin typeface="Calibri"/>
                <a:ea typeface="Calibri"/>
                <a:cs typeface="Calibri"/>
                <a:sym typeface="Calibri"/>
              </a:endParaRPr>
            </a:p>
          </p:txBody>
        </p:sp>
        <p:sp>
          <p:nvSpPr>
            <p:cNvPr id="453" name="Google Shape;453;p8"/>
            <p:cNvSpPr/>
            <p:nvPr/>
          </p:nvSpPr>
          <p:spPr>
            <a:xfrm rot="2700000">
              <a:off x="4365264" y="3043013"/>
              <a:ext cx="395658" cy="437435"/>
            </a:xfrm>
            <a:prstGeom prst="rightArrow">
              <a:avLst>
                <a:gd fmla="val 60000" name="adj1"/>
                <a:gd fmla="val 50000" name="adj2"/>
              </a:avLst>
            </a:prstGeom>
            <a:gradFill>
              <a:gsLst>
                <a:gs pos="0">
                  <a:srgbClr val="7891CC"/>
                </a:gs>
                <a:gs pos="50000">
                  <a:srgbClr val="6082CA"/>
                </a:gs>
                <a:gs pos="100000">
                  <a:srgbClr val="4F7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
            <p:cNvSpPr txBox="1"/>
            <p:nvPr/>
          </p:nvSpPr>
          <p:spPr>
            <a:xfrm rot="2700000">
              <a:off x="4382647" y="3088534"/>
              <a:ext cx="276961" cy="26246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455" name="Google Shape;455;p8"/>
            <p:cNvSpPr/>
            <p:nvPr/>
          </p:nvSpPr>
          <p:spPr>
            <a:xfrm>
              <a:off x="4665375" y="3364012"/>
              <a:ext cx="1157917" cy="1157917"/>
            </a:xfrm>
            <a:prstGeom prst="ellipse">
              <a:avLst/>
            </a:prstGeom>
            <a:gradFill>
              <a:gsLst>
                <a:gs pos="0">
                  <a:srgbClr val="738ECB"/>
                </a:gs>
                <a:gs pos="50000">
                  <a:srgbClr val="597FCA"/>
                </a:gs>
                <a:gs pos="100000">
                  <a:srgbClr val="496D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
            <p:cNvSpPr txBox="1"/>
            <p:nvPr/>
          </p:nvSpPr>
          <p:spPr>
            <a:xfrm>
              <a:off x="4834948" y="3533585"/>
              <a:ext cx="818771" cy="81877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i="0" lang="en-US" sz="1100" u="none" cap="none" strike="noStrike">
                  <a:solidFill>
                    <a:schemeClr val="lt1"/>
                  </a:solidFill>
                  <a:latin typeface="Calibri"/>
                  <a:ea typeface="Calibri"/>
                  <a:cs typeface="Calibri"/>
                  <a:sym typeface="Calibri"/>
                </a:rPr>
                <a:t>Sebagai Alat Politik</a:t>
              </a:r>
              <a:endParaRPr b="1" i="0" sz="1100" u="none" cap="none" strike="noStrike">
                <a:solidFill>
                  <a:schemeClr val="lt1"/>
                </a:solidFill>
                <a:latin typeface="Calibri"/>
                <a:ea typeface="Calibri"/>
                <a:cs typeface="Calibri"/>
                <a:sym typeface="Calibri"/>
              </a:endParaRPr>
            </a:p>
          </p:txBody>
        </p:sp>
        <p:sp>
          <p:nvSpPr>
            <p:cNvPr id="457" name="Google Shape;457;p8"/>
            <p:cNvSpPr/>
            <p:nvPr/>
          </p:nvSpPr>
          <p:spPr>
            <a:xfrm rot="5400000">
              <a:off x="3654373" y="3337474"/>
              <a:ext cx="395658" cy="437435"/>
            </a:xfrm>
            <a:prstGeom prst="rightArrow">
              <a:avLst>
                <a:gd fmla="val 60000" name="adj1"/>
                <a:gd fmla="val 50000" name="adj2"/>
              </a:avLst>
            </a:prstGeom>
            <a:gradFill>
              <a:gsLst>
                <a:gs pos="0">
                  <a:srgbClr val="839ACF"/>
                </a:gs>
                <a:gs pos="50000">
                  <a:srgbClr val="6E8CCE"/>
                </a:gs>
                <a:gs pos="100000">
                  <a:srgbClr val="5C79BA"/>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8"/>
            <p:cNvSpPr txBox="1"/>
            <p:nvPr/>
          </p:nvSpPr>
          <p:spPr>
            <a:xfrm rot="5400000">
              <a:off x="3713722" y="3365613"/>
              <a:ext cx="276961" cy="26246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459" name="Google Shape;459;p8"/>
            <p:cNvSpPr/>
            <p:nvPr/>
          </p:nvSpPr>
          <p:spPr>
            <a:xfrm>
              <a:off x="3273243" y="3940652"/>
              <a:ext cx="1157917" cy="1157917"/>
            </a:xfrm>
            <a:prstGeom prst="ellipse">
              <a:avLst/>
            </a:prstGeom>
            <a:gradFill>
              <a:gsLst>
                <a:gs pos="0">
                  <a:srgbClr val="7F97CF"/>
                </a:gs>
                <a:gs pos="50000">
                  <a:srgbClr val="6989CD"/>
                </a:gs>
                <a:gs pos="100000">
                  <a:srgbClr val="5776BA"/>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8"/>
            <p:cNvSpPr txBox="1"/>
            <p:nvPr/>
          </p:nvSpPr>
          <p:spPr>
            <a:xfrm>
              <a:off x="3442816" y="4110225"/>
              <a:ext cx="818771" cy="81877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i="0" lang="en-US" sz="1100" u="none" cap="none" strike="noStrike">
                  <a:solidFill>
                    <a:schemeClr val="lt1"/>
                  </a:solidFill>
                  <a:latin typeface="Calibri"/>
                  <a:ea typeface="Calibri"/>
                  <a:cs typeface="Calibri"/>
                  <a:sym typeface="Calibri"/>
                </a:rPr>
                <a:t>Sebagai Alat Koordinasi dan Komunikasi</a:t>
              </a:r>
              <a:endParaRPr b="1" i="0" sz="1100" u="none" cap="none" strike="noStrike">
                <a:solidFill>
                  <a:schemeClr val="lt1"/>
                </a:solidFill>
                <a:latin typeface="Calibri"/>
                <a:ea typeface="Calibri"/>
                <a:cs typeface="Calibri"/>
                <a:sym typeface="Calibri"/>
              </a:endParaRPr>
            </a:p>
          </p:txBody>
        </p:sp>
        <p:sp>
          <p:nvSpPr>
            <p:cNvPr id="461" name="Google Shape;461;p8"/>
            <p:cNvSpPr/>
            <p:nvPr/>
          </p:nvSpPr>
          <p:spPr>
            <a:xfrm rot="8100000">
              <a:off x="2943482" y="3043013"/>
              <a:ext cx="395658" cy="437435"/>
            </a:xfrm>
            <a:prstGeom prst="rightArrow">
              <a:avLst>
                <a:gd fmla="val 60000" name="adj1"/>
                <a:gd fmla="val 50000" name="adj2"/>
              </a:avLst>
            </a:prstGeom>
            <a:gradFill>
              <a:gsLst>
                <a:gs pos="0">
                  <a:srgbClr val="8EA1D3"/>
                </a:gs>
                <a:gs pos="50000">
                  <a:srgbClr val="7D95D1"/>
                </a:gs>
                <a:gs pos="100000">
                  <a:srgbClr val="6981BD"/>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8"/>
            <p:cNvSpPr txBox="1"/>
            <p:nvPr/>
          </p:nvSpPr>
          <p:spPr>
            <a:xfrm rot="-2700000">
              <a:off x="3044796" y="3088534"/>
              <a:ext cx="276961" cy="26246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463" name="Google Shape;463;p8"/>
            <p:cNvSpPr/>
            <p:nvPr/>
          </p:nvSpPr>
          <p:spPr>
            <a:xfrm>
              <a:off x="1881111" y="3364012"/>
              <a:ext cx="1157917" cy="1157917"/>
            </a:xfrm>
            <a:prstGeom prst="ellipse">
              <a:avLst/>
            </a:prstGeom>
            <a:gradFill>
              <a:gsLst>
                <a:gs pos="0">
                  <a:srgbClr val="8CA0D3"/>
                </a:gs>
                <a:gs pos="50000">
                  <a:srgbClr val="7892D2"/>
                </a:gs>
                <a:gs pos="100000">
                  <a:srgbClr val="657FBE"/>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
            <p:cNvSpPr txBox="1"/>
            <p:nvPr/>
          </p:nvSpPr>
          <p:spPr>
            <a:xfrm>
              <a:off x="2050684" y="3533585"/>
              <a:ext cx="818771" cy="81877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i="0" lang="en-US" sz="1100" u="none" cap="none" strike="noStrike">
                  <a:solidFill>
                    <a:schemeClr val="lt1"/>
                  </a:solidFill>
                  <a:latin typeface="Calibri"/>
                  <a:ea typeface="Calibri"/>
                  <a:cs typeface="Calibri"/>
                  <a:sym typeface="Calibri"/>
                </a:rPr>
                <a:t>Sebagai Alat Penilaian Kinerja</a:t>
              </a:r>
              <a:endParaRPr b="1" i="0" sz="1100" u="none" cap="none" strike="noStrike">
                <a:solidFill>
                  <a:schemeClr val="lt1"/>
                </a:solidFill>
                <a:latin typeface="Calibri"/>
                <a:ea typeface="Calibri"/>
                <a:cs typeface="Calibri"/>
                <a:sym typeface="Calibri"/>
              </a:endParaRPr>
            </a:p>
          </p:txBody>
        </p:sp>
        <p:sp>
          <p:nvSpPr>
            <p:cNvPr id="465" name="Google Shape;465;p8"/>
            <p:cNvSpPr/>
            <p:nvPr/>
          </p:nvSpPr>
          <p:spPr>
            <a:xfrm rot="10800000">
              <a:off x="2649021" y="2332122"/>
              <a:ext cx="395658" cy="437435"/>
            </a:xfrm>
            <a:prstGeom prst="rightArrow">
              <a:avLst>
                <a:gd fmla="val 60000" name="adj1"/>
                <a:gd fmla="val 50000" name="adj2"/>
              </a:avLst>
            </a:prstGeom>
            <a:gradFill>
              <a:gsLst>
                <a:gs pos="0">
                  <a:srgbClr val="9AAAD8"/>
                </a:gs>
                <a:gs pos="50000">
                  <a:srgbClr val="899ED6"/>
                </a:gs>
                <a:gs pos="100000">
                  <a:srgbClr val="7588C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8"/>
            <p:cNvSpPr txBox="1"/>
            <p:nvPr/>
          </p:nvSpPr>
          <p:spPr>
            <a:xfrm>
              <a:off x="2767718" y="2419609"/>
              <a:ext cx="276961" cy="26246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467" name="Google Shape;467;p8"/>
            <p:cNvSpPr/>
            <p:nvPr/>
          </p:nvSpPr>
          <p:spPr>
            <a:xfrm>
              <a:off x="1304472" y="1971881"/>
              <a:ext cx="1157917" cy="1157917"/>
            </a:xfrm>
            <a:prstGeom prst="ellipse">
              <a:avLst/>
            </a:prstGeom>
            <a:gradFill>
              <a:gsLst>
                <a:gs pos="0">
                  <a:srgbClr val="9AAAD7"/>
                </a:gs>
                <a:gs pos="50000">
                  <a:srgbClr val="899ED5"/>
                </a:gs>
                <a:gs pos="100000">
                  <a:srgbClr val="7488C0"/>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txBox="1"/>
            <p:nvPr/>
          </p:nvSpPr>
          <p:spPr>
            <a:xfrm>
              <a:off x="1474045" y="2141454"/>
              <a:ext cx="818771" cy="81877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i="0" lang="en-US" sz="1100" u="none" cap="none" strike="noStrike">
                  <a:solidFill>
                    <a:schemeClr val="lt1"/>
                  </a:solidFill>
                  <a:latin typeface="Calibri"/>
                  <a:ea typeface="Calibri"/>
                  <a:cs typeface="Calibri"/>
                  <a:sym typeface="Calibri"/>
                </a:rPr>
                <a:t>Sebagai Alat Motivasi</a:t>
              </a:r>
              <a:endParaRPr b="1" i="0" sz="1100" u="none" cap="none" strike="noStrike">
                <a:solidFill>
                  <a:schemeClr val="lt1"/>
                </a:solidFill>
                <a:latin typeface="Calibri"/>
                <a:ea typeface="Calibri"/>
                <a:cs typeface="Calibri"/>
                <a:sym typeface="Calibri"/>
              </a:endParaRPr>
            </a:p>
          </p:txBody>
        </p:sp>
        <p:sp>
          <p:nvSpPr>
            <p:cNvPr id="469" name="Google Shape;469;p8"/>
            <p:cNvSpPr/>
            <p:nvPr/>
          </p:nvSpPr>
          <p:spPr>
            <a:xfrm rot="-8100000">
              <a:off x="2943482" y="1621230"/>
              <a:ext cx="395658" cy="437435"/>
            </a:xfrm>
            <a:prstGeom prst="rightArrow">
              <a:avLst>
                <a:gd fmla="val 60000" name="adj1"/>
                <a:gd fmla="val 50000" name="adj2"/>
              </a:avLst>
            </a:prstGeom>
            <a:gradFill>
              <a:gsLst>
                <a:gs pos="0">
                  <a:srgbClr val="A7B4DC"/>
                </a:gs>
                <a:gs pos="50000">
                  <a:srgbClr val="98A9D9"/>
                </a:gs>
                <a:gs pos="100000">
                  <a:srgbClr val="8193C3"/>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
            <p:cNvSpPr txBox="1"/>
            <p:nvPr/>
          </p:nvSpPr>
          <p:spPr>
            <a:xfrm rot="2700000">
              <a:off x="3044796" y="1750683"/>
              <a:ext cx="276961" cy="26246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lt1"/>
                </a:buClr>
                <a:buSzPts val="1100"/>
                <a:buFont typeface="Calibri"/>
                <a:buNone/>
              </a:pPr>
              <a:r>
                <a:t/>
              </a:r>
              <a:endParaRPr b="0" i="0" sz="1100" u="none" cap="none" strike="noStrike">
                <a:solidFill>
                  <a:schemeClr val="lt1"/>
                </a:solidFill>
                <a:latin typeface="Calibri"/>
                <a:ea typeface="Calibri"/>
                <a:cs typeface="Calibri"/>
                <a:sym typeface="Calibri"/>
              </a:endParaRPr>
            </a:p>
          </p:txBody>
        </p:sp>
        <p:sp>
          <p:nvSpPr>
            <p:cNvPr id="471" name="Google Shape;471;p8"/>
            <p:cNvSpPr/>
            <p:nvPr/>
          </p:nvSpPr>
          <p:spPr>
            <a:xfrm>
              <a:off x="1881111" y="579749"/>
              <a:ext cx="1157917" cy="1157917"/>
            </a:xfrm>
            <a:prstGeom prst="ellipse">
              <a:avLst/>
            </a:prstGeom>
            <a:gradFill>
              <a:gsLst>
                <a:gs pos="0">
                  <a:srgbClr val="A7B4DC"/>
                </a:gs>
                <a:gs pos="50000">
                  <a:srgbClr val="98A9D9"/>
                </a:gs>
                <a:gs pos="100000">
                  <a:srgbClr val="8193C3"/>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txBox="1"/>
            <p:nvPr/>
          </p:nvSpPr>
          <p:spPr>
            <a:xfrm>
              <a:off x="2050684" y="749322"/>
              <a:ext cx="818771" cy="81877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lt1"/>
                </a:buClr>
                <a:buSzPts val="1100"/>
                <a:buFont typeface="Calibri"/>
                <a:buNone/>
              </a:pPr>
              <a:r>
                <a:rPr b="1" i="0" lang="en-US" sz="1100" u="none" cap="none" strike="noStrike">
                  <a:solidFill>
                    <a:schemeClr val="lt1"/>
                  </a:solidFill>
                  <a:latin typeface="Calibri"/>
                  <a:ea typeface="Calibri"/>
                  <a:cs typeface="Calibri"/>
                  <a:sym typeface="Calibri"/>
                </a:rPr>
                <a:t>Sebagai Alat untuk menciptakan Ruang Publik</a:t>
              </a:r>
              <a:endParaRPr b="1" i="0" sz="1100" u="none" cap="none" strike="noStrik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9"/>
          <p:cNvSpPr/>
          <p:nvPr/>
        </p:nvSpPr>
        <p:spPr>
          <a:xfrm>
            <a:off x="-1" y="6513095"/>
            <a:ext cx="12191999" cy="344905"/>
          </a:xfrm>
          <a:prstGeom prst="rect">
            <a:avLst/>
          </a:prstGeom>
          <a:solidFill>
            <a:srgbClr val="213B7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8" name="Google Shape;478;p9"/>
          <p:cNvSpPr/>
          <p:nvPr/>
        </p:nvSpPr>
        <p:spPr>
          <a:xfrm>
            <a:off x="9240253" y="6513094"/>
            <a:ext cx="2951747" cy="344906"/>
          </a:xfrm>
          <a:prstGeom prst="rect">
            <a:avLst/>
          </a:prstGeom>
          <a:solidFill>
            <a:srgbClr val="F4BD0C"/>
          </a:solidFill>
          <a:ln cap="flat" cmpd="sng" w="127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9" name="Google Shape;479;p9"/>
          <p:cNvSpPr txBox="1"/>
          <p:nvPr>
            <p:ph idx="1" type="subTitle"/>
          </p:nvPr>
        </p:nvSpPr>
        <p:spPr>
          <a:xfrm>
            <a:off x="9141373" y="6540391"/>
            <a:ext cx="3122210" cy="35855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213B7D"/>
              </a:buClr>
              <a:buSzPct val="100000"/>
              <a:buNone/>
            </a:pPr>
            <a:r>
              <a:rPr b="1" lang="en-US">
                <a:solidFill>
                  <a:srgbClr val="213B7D"/>
                </a:solidFill>
                <a:latin typeface="Times New Roman"/>
                <a:ea typeface="Times New Roman"/>
                <a:cs typeface="Times New Roman"/>
                <a:sym typeface="Times New Roman"/>
              </a:rPr>
              <a:t>www.darmajaya.ac.id</a:t>
            </a:r>
            <a:endParaRPr b="1">
              <a:solidFill>
                <a:srgbClr val="213B7D"/>
              </a:solidFill>
              <a:latin typeface="Times New Roman"/>
              <a:ea typeface="Times New Roman"/>
              <a:cs typeface="Times New Roman"/>
              <a:sym typeface="Times New Roman"/>
            </a:endParaRPr>
          </a:p>
        </p:txBody>
      </p:sp>
      <p:sp>
        <p:nvSpPr>
          <p:cNvPr id="480" name="Google Shape;480;p9"/>
          <p:cNvSpPr txBox="1"/>
          <p:nvPr/>
        </p:nvSpPr>
        <p:spPr>
          <a:xfrm>
            <a:off x="288756" y="6543625"/>
            <a:ext cx="8630653" cy="31437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2400" u="none" cap="none" strike="noStrike">
                <a:solidFill>
                  <a:schemeClr val="dk1"/>
                </a:solidFill>
                <a:latin typeface="Times New Roman"/>
                <a:ea typeface="Times New Roman"/>
                <a:cs typeface="Times New Roman"/>
                <a:sym typeface="Times New Roman"/>
              </a:rPr>
              <a:t>Akuntansi – Institut Informatika dan Bisnis Darmajaya, Lampung, Indonesia</a:t>
            </a:r>
            <a:endParaRPr b="1" i="0" sz="2400" u="none" cap="none" strike="noStrike">
              <a:solidFill>
                <a:schemeClr val="dk1"/>
              </a:solidFill>
              <a:latin typeface="Times New Roman"/>
              <a:ea typeface="Times New Roman"/>
              <a:cs typeface="Times New Roman"/>
              <a:sym typeface="Times New Roman"/>
            </a:endParaRPr>
          </a:p>
        </p:txBody>
      </p:sp>
      <p:sp>
        <p:nvSpPr>
          <p:cNvPr id="481" name="Google Shape;481;p9"/>
          <p:cNvSpPr/>
          <p:nvPr/>
        </p:nvSpPr>
        <p:spPr>
          <a:xfrm>
            <a:off x="3507218" y="4761090"/>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2" name="Google Shape;482;p9"/>
          <p:cNvSpPr/>
          <p:nvPr/>
        </p:nvSpPr>
        <p:spPr>
          <a:xfrm>
            <a:off x="633661" y="200164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3" name="Google Shape;483;p9"/>
          <p:cNvSpPr/>
          <p:nvPr/>
        </p:nvSpPr>
        <p:spPr>
          <a:xfrm>
            <a:off x="6994925" y="3891739"/>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4" name="Google Shape;484;p9"/>
          <p:cNvSpPr/>
          <p:nvPr/>
        </p:nvSpPr>
        <p:spPr>
          <a:xfrm>
            <a:off x="505322" y="5550878"/>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5" name="Google Shape;485;p9"/>
          <p:cNvSpPr/>
          <p:nvPr/>
        </p:nvSpPr>
        <p:spPr>
          <a:xfrm>
            <a:off x="10708107" y="3220538"/>
            <a:ext cx="653898" cy="6538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6" name="Google Shape;486;p9"/>
          <p:cNvSpPr/>
          <p:nvPr/>
        </p:nvSpPr>
        <p:spPr>
          <a:xfrm rot="2700000">
            <a:off x="9066066" y="405507"/>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7" name="Google Shape;487;p9"/>
          <p:cNvSpPr/>
          <p:nvPr/>
        </p:nvSpPr>
        <p:spPr>
          <a:xfrm>
            <a:off x="9156393" y="5293504"/>
            <a:ext cx="657734" cy="6577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8" name="Google Shape;488;p9"/>
          <p:cNvSpPr txBox="1"/>
          <p:nvPr/>
        </p:nvSpPr>
        <p:spPr>
          <a:xfrm>
            <a:off x="3154834" y="606531"/>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Fungsi Anggaran Sektor Publik</a:t>
            </a:r>
            <a:endParaRPr b="1" i="0" sz="2800" u="none" cap="none" strike="noStrike">
              <a:solidFill>
                <a:schemeClr val="dk1"/>
              </a:solidFill>
              <a:latin typeface="Times New Roman"/>
              <a:ea typeface="Times New Roman"/>
              <a:cs typeface="Times New Roman"/>
              <a:sym typeface="Times New Roman"/>
            </a:endParaRPr>
          </a:p>
        </p:txBody>
      </p:sp>
      <p:sp>
        <p:nvSpPr>
          <p:cNvPr id="489" name="Google Shape;489;p9"/>
          <p:cNvSpPr/>
          <p:nvPr/>
        </p:nvSpPr>
        <p:spPr>
          <a:xfrm rot="2700000">
            <a:off x="3123430" y="2932039"/>
            <a:ext cx="578269" cy="1913275"/>
          </a:xfrm>
          <a:prstGeom prst="roundRect">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0" name="Google Shape;490;p9"/>
          <p:cNvSpPr txBox="1"/>
          <p:nvPr/>
        </p:nvSpPr>
        <p:spPr>
          <a:xfrm>
            <a:off x="-11815" y="6264901"/>
            <a:ext cx="1264573" cy="2635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050"/>
              <a:buFont typeface="Arial"/>
              <a:buNone/>
            </a:pPr>
            <a:r>
              <a:rPr b="0" i="0" lang="en-US" sz="1050" u="none" cap="none" strike="noStrike">
                <a:solidFill>
                  <a:schemeClr val="dk1"/>
                </a:solidFill>
                <a:latin typeface="Times New Roman"/>
                <a:ea typeface="Times New Roman"/>
                <a:cs typeface="Times New Roman"/>
                <a:sym typeface="Times New Roman"/>
              </a:rPr>
              <a:t>Halaman 2 dari 9 </a:t>
            </a:r>
            <a:endParaRPr b="0" i="0" sz="1050" u="none" cap="none" strike="noStrike">
              <a:solidFill>
                <a:schemeClr val="dk1"/>
              </a:solidFill>
              <a:latin typeface="Times New Roman"/>
              <a:ea typeface="Times New Roman"/>
              <a:cs typeface="Times New Roman"/>
              <a:sym typeface="Times New Roman"/>
            </a:endParaRPr>
          </a:p>
        </p:txBody>
      </p:sp>
      <p:grpSp>
        <p:nvGrpSpPr>
          <p:cNvPr id="491" name="Google Shape;491;p9"/>
          <p:cNvGrpSpPr/>
          <p:nvPr/>
        </p:nvGrpSpPr>
        <p:grpSpPr>
          <a:xfrm>
            <a:off x="-1205550" y="23342"/>
            <a:ext cx="4200543" cy="1083314"/>
            <a:chOff x="-1205550" y="23342"/>
            <a:chExt cx="4200543" cy="1083314"/>
          </a:xfrm>
        </p:grpSpPr>
        <p:grpSp>
          <p:nvGrpSpPr>
            <p:cNvPr id="492" name="Google Shape;492;p9"/>
            <p:cNvGrpSpPr/>
            <p:nvPr/>
          </p:nvGrpSpPr>
          <p:grpSpPr>
            <a:xfrm>
              <a:off x="40224" y="587408"/>
              <a:ext cx="1094128" cy="519248"/>
              <a:chOff x="1174580" y="23342"/>
              <a:chExt cx="1094128" cy="519248"/>
            </a:xfrm>
          </p:grpSpPr>
          <p:sp>
            <p:nvSpPr>
              <p:cNvPr id="493" name="Google Shape;493;p9"/>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4" name="Google Shape;494;p9"/>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95" name="Google Shape;495;p9"/>
            <p:cNvGrpSpPr/>
            <p:nvPr/>
          </p:nvGrpSpPr>
          <p:grpSpPr>
            <a:xfrm>
              <a:off x="-1205550" y="23342"/>
              <a:ext cx="2339902" cy="519248"/>
              <a:chOff x="-1205550" y="23342"/>
              <a:chExt cx="2339902" cy="519248"/>
            </a:xfrm>
          </p:grpSpPr>
          <p:sp>
            <p:nvSpPr>
              <p:cNvPr id="496" name="Google Shape;496;p9"/>
              <p:cNvSpPr/>
              <p:nvPr/>
            </p:nvSpPr>
            <p:spPr>
              <a:xfrm>
                <a:off x="-1134355" y="87276"/>
                <a:ext cx="2268707"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7" name="Google Shape;497;p9"/>
              <p:cNvSpPr/>
              <p:nvPr/>
            </p:nvSpPr>
            <p:spPr>
              <a:xfrm>
                <a:off x="-1205550" y="23342"/>
                <a:ext cx="2268707"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498" name="Google Shape;498;p9"/>
            <p:cNvGrpSpPr/>
            <p:nvPr/>
          </p:nvGrpSpPr>
          <p:grpSpPr>
            <a:xfrm>
              <a:off x="1174580" y="23342"/>
              <a:ext cx="1094128" cy="519248"/>
              <a:chOff x="1174580" y="23342"/>
              <a:chExt cx="1094128" cy="519248"/>
            </a:xfrm>
          </p:grpSpPr>
          <p:sp>
            <p:nvSpPr>
              <p:cNvPr id="499" name="Google Shape;499;p9"/>
              <p:cNvSpPr/>
              <p:nvPr/>
            </p:nvSpPr>
            <p:spPr>
              <a:xfrm>
                <a:off x="1238512" y="87276"/>
                <a:ext cx="1030196"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0" name="Google Shape;500;p9"/>
              <p:cNvSpPr/>
              <p:nvPr/>
            </p:nvSpPr>
            <p:spPr>
              <a:xfrm>
                <a:off x="1174580" y="23342"/>
                <a:ext cx="1030196"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01" name="Google Shape;501;p9"/>
            <p:cNvGrpSpPr/>
            <p:nvPr/>
          </p:nvGrpSpPr>
          <p:grpSpPr>
            <a:xfrm>
              <a:off x="1187656" y="600021"/>
              <a:ext cx="1807337" cy="504681"/>
              <a:chOff x="1187656" y="600021"/>
              <a:chExt cx="1807337" cy="504681"/>
            </a:xfrm>
          </p:grpSpPr>
          <p:sp>
            <p:nvSpPr>
              <p:cNvPr id="502" name="Google Shape;502;p9"/>
              <p:cNvSpPr/>
              <p:nvPr/>
            </p:nvSpPr>
            <p:spPr>
              <a:xfrm>
                <a:off x="1259239" y="649388"/>
                <a:ext cx="1735754" cy="455314"/>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3" name="Google Shape;503;p9"/>
              <p:cNvSpPr/>
              <p:nvPr/>
            </p:nvSpPr>
            <p:spPr>
              <a:xfrm>
                <a:off x="1187656" y="600021"/>
                <a:ext cx="1735754" cy="455314"/>
              </a:xfrm>
              <a:prstGeom prst="roundRect">
                <a:avLst>
                  <a:gd fmla="val 50000" name="adj"/>
                </a:avLst>
              </a:prstGeom>
              <a:noFill/>
              <a:ln cap="flat" cmpd="sng" w="38100">
                <a:solidFill>
                  <a:srgbClr val="F4BD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sp>
        <p:nvSpPr>
          <p:cNvPr id="504" name="Google Shape;504;p9"/>
          <p:cNvSpPr txBox="1"/>
          <p:nvPr/>
        </p:nvSpPr>
        <p:spPr>
          <a:xfrm>
            <a:off x="3117825" y="2515186"/>
            <a:ext cx="8851264" cy="315530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Anggaran merupakan alat perencanaan manajemen untuk mencapai tujuan organisasi, anggaran sebagai alat perencanaan digunakan sebagai :</a:t>
            </a:r>
            <a:endParaRPr/>
          </a:p>
          <a:p>
            <a:pPr indent="-285750" lvl="0" marL="285750" marR="0" rtl="0" algn="just">
              <a:lnSpc>
                <a:spcPct val="10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Merumuskan tujuan serta sasaran kebijakan agar sesuai dengan visi dan misi yang ditetapkan;</a:t>
            </a:r>
            <a:endParaRPr/>
          </a:p>
          <a:p>
            <a:pPr indent="-285750" lvl="0" marL="285750" marR="0" rtl="0" algn="just">
              <a:lnSpc>
                <a:spcPct val="10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Merencanakan berbagai program dan kegiatan untuk mencapai tujuan organisasi serta merencanakan alternatif sumber pembiayaannya;</a:t>
            </a:r>
            <a:endParaRPr/>
          </a:p>
          <a:p>
            <a:pPr indent="-285750" lvl="0" marL="285750" marR="0" rtl="0" algn="just">
              <a:lnSpc>
                <a:spcPct val="10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Mengalokasi dana pada berbagai program dan kegiatan yang telah disusun; dan</a:t>
            </a:r>
            <a:endParaRPr/>
          </a:p>
          <a:p>
            <a:pPr indent="-285750" lvl="0" marL="285750" marR="0" rtl="0" algn="just">
              <a:lnSpc>
                <a:spcPct val="100000"/>
              </a:lnSpc>
              <a:spcBef>
                <a:spcPts val="1000"/>
              </a:spcBef>
              <a:spcAft>
                <a:spcPts val="0"/>
              </a:spcAft>
              <a:buClr>
                <a:srgbClr val="213B7D"/>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Menentukan indikator kierja dan tingkat pencapaian strategi.</a:t>
            </a:r>
            <a:endParaRPr b="0" i="0" sz="1800" u="none" cap="none" strike="noStrike">
              <a:solidFill>
                <a:schemeClr val="dk1"/>
              </a:solidFill>
              <a:latin typeface="Times New Roman"/>
              <a:ea typeface="Times New Roman"/>
              <a:cs typeface="Times New Roman"/>
              <a:sym typeface="Times New Roman"/>
            </a:endParaRPr>
          </a:p>
        </p:txBody>
      </p:sp>
      <p:grpSp>
        <p:nvGrpSpPr>
          <p:cNvPr id="505" name="Google Shape;505;p9"/>
          <p:cNvGrpSpPr/>
          <p:nvPr/>
        </p:nvGrpSpPr>
        <p:grpSpPr>
          <a:xfrm>
            <a:off x="11362005" y="210285"/>
            <a:ext cx="725481" cy="612113"/>
            <a:chOff x="11279292" y="4306283"/>
            <a:chExt cx="725481" cy="612113"/>
          </a:xfrm>
        </p:grpSpPr>
        <p:sp>
          <p:nvSpPr>
            <p:cNvPr id="506" name="Google Shape;506;p9"/>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7" name="Google Shape;507;p9"/>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08" name="Google Shape;508;p9"/>
          <p:cNvGrpSpPr/>
          <p:nvPr/>
        </p:nvGrpSpPr>
        <p:grpSpPr>
          <a:xfrm>
            <a:off x="11363472" y="938287"/>
            <a:ext cx="724014" cy="716041"/>
            <a:chOff x="11208278" y="299533"/>
            <a:chExt cx="724014" cy="716041"/>
          </a:xfrm>
        </p:grpSpPr>
        <p:sp>
          <p:nvSpPr>
            <p:cNvPr id="509" name="Google Shape;509;p9"/>
            <p:cNvSpPr/>
            <p:nvPr/>
          </p:nvSpPr>
          <p:spPr>
            <a:xfrm>
              <a:off x="11278394" y="299533"/>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0" name="Google Shape;510;p9"/>
            <p:cNvSpPr/>
            <p:nvPr/>
          </p:nvSpPr>
          <p:spPr>
            <a:xfrm>
              <a:off x="11208278" y="361676"/>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11" name="Google Shape;511;p9"/>
          <p:cNvGrpSpPr/>
          <p:nvPr/>
        </p:nvGrpSpPr>
        <p:grpSpPr>
          <a:xfrm>
            <a:off x="112143" y="5487761"/>
            <a:ext cx="724014" cy="716041"/>
            <a:chOff x="11208278" y="1927265"/>
            <a:chExt cx="724014" cy="716041"/>
          </a:xfrm>
        </p:grpSpPr>
        <p:sp>
          <p:nvSpPr>
            <p:cNvPr id="512" name="Google Shape;512;p9"/>
            <p:cNvSpPr/>
            <p:nvPr/>
          </p:nvSpPr>
          <p:spPr>
            <a:xfrm>
              <a:off x="11278394" y="1927265"/>
              <a:ext cx="653898" cy="653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3" name="Google Shape;513;p9"/>
            <p:cNvSpPr/>
            <p:nvPr/>
          </p:nvSpPr>
          <p:spPr>
            <a:xfrm>
              <a:off x="11208278" y="1989408"/>
              <a:ext cx="653898" cy="653898"/>
            </a:xfrm>
            <a:prstGeom prst="rect">
              <a:avLst/>
            </a:prstGeom>
            <a:solidFill>
              <a:srgbClr val="213B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514" name="Google Shape;514;p9"/>
          <p:cNvGrpSpPr/>
          <p:nvPr/>
        </p:nvGrpSpPr>
        <p:grpSpPr>
          <a:xfrm>
            <a:off x="112143" y="4758126"/>
            <a:ext cx="725481" cy="612113"/>
            <a:chOff x="11279292" y="4306283"/>
            <a:chExt cx="725481" cy="612113"/>
          </a:xfrm>
        </p:grpSpPr>
        <p:sp>
          <p:nvSpPr>
            <p:cNvPr id="515" name="Google Shape;515;p9"/>
            <p:cNvSpPr/>
            <p:nvPr/>
          </p:nvSpPr>
          <p:spPr>
            <a:xfrm>
              <a:off x="11350875" y="4306283"/>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6" name="Google Shape;516;p9"/>
            <p:cNvSpPr/>
            <p:nvPr/>
          </p:nvSpPr>
          <p:spPr>
            <a:xfrm>
              <a:off x="11279292" y="4385982"/>
              <a:ext cx="653898" cy="5324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17" name="Google Shape;517;p9"/>
          <p:cNvSpPr txBox="1"/>
          <p:nvPr/>
        </p:nvSpPr>
        <p:spPr>
          <a:xfrm>
            <a:off x="3038380" y="1781264"/>
            <a:ext cx="9063818" cy="38584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13B7D"/>
              </a:buClr>
              <a:buSzPts val="2800"/>
              <a:buFont typeface="Arial"/>
              <a:buNone/>
            </a:pPr>
            <a:r>
              <a:rPr b="1" i="0" lang="en-US" sz="2800" u="none" cap="none" strike="noStrike">
                <a:solidFill>
                  <a:srgbClr val="213B7D"/>
                </a:solidFill>
                <a:latin typeface="Times New Roman"/>
                <a:ea typeface="Times New Roman"/>
                <a:cs typeface="Times New Roman"/>
                <a:sym typeface="Times New Roman"/>
              </a:rPr>
              <a:t>1. Anggaran Sebagai Alat Perencanaan (</a:t>
            </a:r>
            <a:r>
              <a:rPr b="1" i="1" lang="en-US" sz="2800" u="none" cap="none" strike="noStrike">
                <a:solidFill>
                  <a:srgbClr val="213B7D"/>
                </a:solidFill>
                <a:latin typeface="Times New Roman"/>
                <a:ea typeface="Times New Roman"/>
                <a:cs typeface="Times New Roman"/>
                <a:sym typeface="Times New Roman"/>
              </a:rPr>
              <a:t>Planning Tool)</a:t>
            </a:r>
            <a:endParaRPr b="1" i="0" sz="2800" u="none" cap="none" strike="noStrike">
              <a:solidFill>
                <a:srgbClr val="213B7D"/>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2021-11-03T12:55:57Z</dcterms:created>
  <dc:creator>Muhammad Fadjar</dc:creator>
</cp:coreProperties>
</file>