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embeddedFontLst>
    <p:embeddedFont>
      <p:font typeface="Arial Black"/>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huN8ekIBJG2leKeLYkX0dcKoir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font" Target="fonts/ArialBlack-regular.fnt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0" name="Google Shape;72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5" name="Shape 785"/>
        <p:cNvGrpSpPr/>
        <p:nvPr/>
      </p:nvGrpSpPr>
      <p:grpSpPr>
        <a:xfrm>
          <a:off x="0" y="0"/>
          <a:ext cx="0" cy="0"/>
          <a:chOff x="0" y="0"/>
          <a:chExt cx="0" cy="0"/>
        </a:xfrm>
      </p:grpSpPr>
      <p:sp>
        <p:nvSpPr>
          <p:cNvPr id="786" name="Google Shape;78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7" name="Google Shape;78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9" name="Shape 859"/>
        <p:cNvGrpSpPr/>
        <p:nvPr/>
      </p:nvGrpSpPr>
      <p:grpSpPr>
        <a:xfrm>
          <a:off x="0" y="0"/>
          <a:ext cx="0" cy="0"/>
          <a:chOff x="0" y="0"/>
          <a:chExt cx="0" cy="0"/>
        </a:xfrm>
      </p:grpSpPr>
      <p:sp>
        <p:nvSpPr>
          <p:cNvPr id="860" name="Google Shape;86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1" name="Google Shape;86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6" name="Shape 926"/>
        <p:cNvGrpSpPr/>
        <p:nvPr/>
      </p:nvGrpSpPr>
      <p:grpSpPr>
        <a:xfrm>
          <a:off x="0" y="0"/>
          <a:ext cx="0" cy="0"/>
          <a:chOff x="0" y="0"/>
          <a:chExt cx="0" cy="0"/>
        </a:xfrm>
      </p:grpSpPr>
      <p:sp>
        <p:nvSpPr>
          <p:cNvPr id="927" name="Google Shape;92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8" name="Google Shape;92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3" name="Shape 993"/>
        <p:cNvGrpSpPr/>
        <p:nvPr/>
      </p:nvGrpSpPr>
      <p:grpSpPr>
        <a:xfrm>
          <a:off x="0" y="0"/>
          <a:ext cx="0" cy="0"/>
          <a:chOff x="0" y="0"/>
          <a:chExt cx="0" cy="0"/>
        </a:xfrm>
      </p:grpSpPr>
      <p:sp>
        <p:nvSpPr>
          <p:cNvPr id="994" name="Google Shape;99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5" name="Google Shape;99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0" name="Shape 1080"/>
        <p:cNvGrpSpPr/>
        <p:nvPr/>
      </p:nvGrpSpPr>
      <p:grpSpPr>
        <a:xfrm>
          <a:off x="0" y="0"/>
          <a:ext cx="0" cy="0"/>
          <a:chOff x="0" y="0"/>
          <a:chExt cx="0" cy="0"/>
        </a:xfrm>
      </p:grpSpPr>
      <p:sp>
        <p:nvSpPr>
          <p:cNvPr id="1081" name="Google Shape;108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2" name="Google Shape;108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7" name="Shape 1147"/>
        <p:cNvGrpSpPr/>
        <p:nvPr/>
      </p:nvGrpSpPr>
      <p:grpSpPr>
        <a:xfrm>
          <a:off x="0" y="0"/>
          <a:ext cx="0" cy="0"/>
          <a:chOff x="0" y="0"/>
          <a:chExt cx="0" cy="0"/>
        </a:xfrm>
      </p:grpSpPr>
      <p:sp>
        <p:nvSpPr>
          <p:cNvPr id="1148" name="Google Shape;114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9" name="Google Shape;114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8" name="Shape 1238"/>
        <p:cNvGrpSpPr/>
        <p:nvPr/>
      </p:nvGrpSpPr>
      <p:grpSpPr>
        <a:xfrm>
          <a:off x="0" y="0"/>
          <a:ext cx="0" cy="0"/>
          <a:chOff x="0" y="0"/>
          <a:chExt cx="0" cy="0"/>
        </a:xfrm>
      </p:grpSpPr>
      <p:sp>
        <p:nvSpPr>
          <p:cNvPr id="1239" name="Google Shape;123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0" name="Google Shape;124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2" name="Shape 562"/>
        <p:cNvGrpSpPr/>
        <p:nvPr/>
      </p:nvGrpSpPr>
      <p:grpSpPr>
        <a:xfrm>
          <a:off x="0" y="0"/>
          <a:ext cx="0" cy="0"/>
          <a:chOff x="0" y="0"/>
          <a:chExt cx="0" cy="0"/>
        </a:xfrm>
      </p:grpSpPr>
      <p:sp>
        <p:nvSpPr>
          <p:cNvPr id="563" name="Google Shape;56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4" name="Google Shape;65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7"/>
          <p:cNvSpPr/>
          <p:nvPr>
            <p:ph idx="2" type="pic"/>
          </p:nvPr>
        </p:nvSpPr>
        <p:spPr>
          <a:xfrm>
            <a:off x="5183188" y="987425"/>
            <a:ext cx="6172200" cy="4873625"/>
          </a:xfrm>
          <a:prstGeom prst="rect">
            <a:avLst/>
          </a:prstGeom>
          <a:noFill/>
          <a:ln>
            <a:noFill/>
          </a:ln>
        </p:spPr>
      </p:sp>
      <p:sp>
        <p:nvSpPr>
          <p:cNvPr id="64" name="Google Shape;64;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10925490" y="2136721"/>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3" name="Google Shape;93;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94" name="Google Shape;94;p1"/>
          <p:cNvGrpSpPr/>
          <p:nvPr/>
        </p:nvGrpSpPr>
        <p:grpSpPr>
          <a:xfrm>
            <a:off x="0" y="3609634"/>
            <a:ext cx="12191997" cy="1295192"/>
            <a:chOff x="-340462" y="3168389"/>
            <a:chExt cx="8659451" cy="1295192"/>
          </a:xfrm>
        </p:grpSpPr>
        <p:sp>
          <p:nvSpPr>
            <p:cNvPr id="95" name="Google Shape;95;p1"/>
            <p:cNvSpPr txBox="1"/>
            <p:nvPr/>
          </p:nvSpPr>
          <p:spPr>
            <a:xfrm>
              <a:off x="2283182" y="4077737"/>
              <a:ext cx="3412162"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96" name="Google Shape;96;p1"/>
            <p:cNvSpPr txBox="1"/>
            <p:nvPr/>
          </p:nvSpPr>
          <p:spPr>
            <a:xfrm>
              <a:off x="-340462" y="3168389"/>
              <a:ext cx="8659451" cy="56209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ANALISIS INVESTASI PUBLIK</a:t>
              </a:r>
              <a:endParaRPr b="0" i="0" sz="3600" u="none" cap="none" strike="noStrike">
                <a:solidFill>
                  <a:schemeClr val="dk1"/>
                </a:solidFill>
                <a:latin typeface="Arial"/>
                <a:ea typeface="Arial"/>
                <a:cs typeface="Arial"/>
                <a:sym typeface="Arial"/>
              </a:endParaRPr>
            </a:p>
          </p:txBody>
        </p:sp>
        <p:sp>
          <p:nvSpPr>
            <p:cNvPr id="97" name="Google Shape;97;p1"/>
            <p:cNvSpPr txBox="1"/>
            <p:nvPr/>
          </p:nvSpPr>
          <p:spPr>
            <a:xfrm>
              <a:off x="1839912" y="3733510"/>
              <a:ext cx="4298703" cy="30160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98" name="Google Shape;98;p1"/>
          <p:cNvGrpSpPr/>
          <p:nvPr/>
        </p:nvGrpSpPr>
        <p:grpSpPr>
          <a:xfrm>
            <a:off x="8217117" y="456728"/>
            <a:ext cx="594810" cy="1877251"/>
            <a:chOff x="38732" y="42330"/>
            <a:chExt cx="594810" cy="1877251"/>
          </a:xfrm>
        </p:grpSpPr>
        <p:sp>
          <p:nvSpPr>
            <p:cNvPr id="99" name="Google Shape;99;p1"/>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2" name="Google Shape;102;p1"/>
          <p:cNvGrpSpPr/>
          <p:nvPr/>
        </p:nvGrpSpPr>
        <p:grpSpPr>
          <a:xfrm>
            <a:off x="3768525" y="48126"/>
            <a:ext cx="4654951" cy="3475505"/>
            <a:chOff x="2895965" y="48126"/>
            <a:chExt cx="4654951" cy="3475505"/>
          </a:xfrm>
        </p:grpSpPr>
        <p:sp>
          <p:nvSpPr>
            <p:cNvPr id="103" name="Google Shape;103;p1"/>
            <p:cNvSpPr/>
            <p:nvPr/>
          </p:nvSpPr>
          <p:spPr>
            <a:xfrm>
              <a:off x="3300859"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3666767" y="622508"/>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4062033" y="319620"/>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4427941" y="682142"/>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4844655" y="227084"/>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
            <p:cNvSpPr/>
            <p:nvPr/>
          </p:nvSpPr>
          <p:spPr>
            <a:xfrm>
              <a:off x="5257372"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
            <p:cNvSpPr/>
            <p:nvPr/>
          </p:nvSpPr>
          <p:spPr>
            <a:xfrm>
              <a:off x="5627277" y="744466"/>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1"/>
            <p:cNvSpPr/>
            <p:nvPr/>
          </p:nvSpPr>
          <p:spPr>
            <a:xfrm>
              <a:off x="6006092" y="1035237"/>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1"/>
            <p:cNvSpPr/>
            <p:nvPr/>
          </p:nvSpPr>
          <p:spPr>
            <a:xfrm>
              <a:off x="6382738" y="1288946"/>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1"/>
            <p:cNvSpPr/>
            <p:nvPr/>
          </p:nvSpPr>
          <p:spPr>
            <a:xfrm>
              <a:off x="6754812" y="831655"/>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1"/>
            <p:cNvSpPr/>
            <p:nvPr/>
          </p:nvSpPr>
          <p:spPr>
            <a:xfrm>
              <a:off x="7138199" y="485775"/>
              <a:ext cx="412717" cy="2123724"/>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1"/>
            <p:cNvSpPr/>
            <p:nvPr/>
          </p:nvSpPr>
          <p:spPr>
            <a:xfrm>
              <a:off x="2895965" y="756043"/>
              <a:ext cx="412717" cy="925560"/>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1"/>
            <p:cNvSpPr/>
            <p:nvPr/>
          </p:nvSpPr>
          <p:spPr>
            <a:xfrm>
              <a:off x="2906245" y="1895248"/>
              <a:ext cx="412717" cy="1538069"/>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
            <p:cNvSpPr/>
            <p:nvPr/>
          </p:nvSpPr>
          <p:spPr>
            <a:xfrm>
              <a:off x="4054475" y="2727855"/>
              <a:ext cx="412717" cy="464451"/>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1"/>
            <p:cNvSpPr/>
            <p:nvPr/>
          </p:nvSpPr>
          <p:spPr>
            <a:xfrm>
              <a:off x="4866510" y="2598071"/>
              <a:ext cx="412717" cy="925560"/>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1"/>
            <p:cNvSpPr/>
            <p:nvPr/>
          </p:nvSpPr>
          <p:spPr>
            <a:xfrm>
              <a:off x="6341493" y="339735"/>
              <a:ext cx="412717" cy="533321"/>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
            <p:cNvSpPr/>
            <p:nvPr/>
          </p:nvSpPr>
          <p:spPr>
            <a:xfrm>
              <a:off x="5648683" y="48126"/>
              <a:ext cx="412717" cy="533321"/>
            </a:xfrm>
            <a:prstGeom prst="roundRect">
              <a:avLst>
                <a:gd fmla="val 50000" name="adj"/>
              </a:avLst>
            </a:prstGeom>
            <a:blipFill rotWithShape="1">
              <a:blip r:embed="rId3">
                <a:alphaModFix/>
              </a:blip>
              <a:stretch>
                <a:fillRect b="-37997" l="-29998" r="-25998" t="-57997"/>
              </a:stretch>
            </a:blipFill>
            <a:ln>
              <a:noFill/>
            </a:ln>
            <a:effectLst>
              <a:outerShdw blurRad="177800" sx="93000" rotWithShape="0" algn="ctr" dir="6000000" dist="38100" sy="93000">
                <a:srgbClr val="213B7D">
                  <a:alpha val="77647"/>
                </a:srgbClr>
              </a:outerShdw>
              <a:reflection blurRad="0" dir="5400000" dist="977900" endA="0" endPos="75000" kx="0" rotWithShape="0" algn="bl" stA="5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0" name="Google Shape;120;p1"/>
          <p:cNvGrpSpPr/>
          <p:nvPr/>
        </p:nvGrpSpPr>
        <p:grpSpPr>
          <a:xfrm>
            <a:off x="38732" y="42330"/>
            <a:ext cx="594810" cy="1877251"/>
            <a:chOff x="38732" y="42330"/>
            <a:chExt cx="594810" cy="1877251"/>
          </a:xfrm>
        </p:grpSpPr>
        <p:sp>
          <p:nvSpPr>
            <p:cNvPr id="121" name="Google Shape;121;p1"/>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1"/>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1"/>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4" name="Google Shape;124;p1"/>
          <p:cNvGrpSpPr/>
          <p:nvPr/>
        </p:nvGrpSpPr>
        <p:grpSpPr>
          <a:xfrm>
            <a:off x="8100405" y="3378383"/>
            <a:ext cx="4044540" cy="3307210"/>
            <a:chOff x="6090915" y="1487839"/>
            <a:chExt cx="3033405" cy="2480407"/>
          </a:xfrm>
        </p:grpSpPr>
        <p:grpSp>
          <p:nvGrpSpPr>
            <p:cNvPr id="125" name="Google Shape;125;p1"/>
            <p:cNvGrpSpPr/>
            <p:nvPr/>
          </p:nvGrpSpPr>
          <p:grpSpPr>
            <a:xfrm>
              <a:off x="6749502" y="2208845"/>
              <a:ext cx="2374818" cy="1759401"/>
              <a:chOff x="6749502" y="2208845"/>
              <a:chExt cx="2374818" cy="1759401"/>
            </a:xfrm>
          </p:grpSpPr>
          <p:sp>
            <p:nvSpPr>
              <p:cNvPr id="126" name="Google Shape;126;p1"/>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7" name="Google Shape;127;p1"/>
              <p:cNvGrpSpPr/>
              <p:nvPr/>
            </p:nvGrpSpPr>
            <p:grpSpPr>
              <a:xfrm>
                <a:off x="6749502" y="2208845"/>
                <a:ext cx="759700" cy="725803"/>
                <a:chOff x="4279125" y="2463925"/>
                <a:chExt cx="543225" cy="518950"/>
              </a:xfrm>
            </p:grpSpPr>
            <p:sp>
              <p:nvSpPr>
                <p:cNvPr id="128" name="Google Shape;128;p1"/>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9" name="Google Shape;129;p1"/>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1"/>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1" name="Google Shape;131;p1"/>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2" name="Google Shape;132;p1"/>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3" name="Google Shape;133;p1"/>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4" name="Google Shape;134;p1"/>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5" name="Google Shape;135;p1"/>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6" name="Google Shape;136;p1"/>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7" name="Google Shape;137;p1"/>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1"/>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39" name="Google Shape;139;p1"/>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1"/>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1"/>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42" name="Google Shape;142;p1"/>
              <p:cNvGrpSpPr/>
              <p:nvPr/>
            </p:nvGrpSpPr>
            <p:grpSpPr>
              <a:xfrm rot="-6999909">
                <a:off x="7684130" y="2780347"/>
                <a:ext cx="1011970" cy="1015655"/>
                <a:chOff x="5532499" y="1557214"/>
                <a:chExt cx="572912" cy="574984"/>
              </a:xfrm>
            </p:grpSpPr>
            <p:sp>
              <p:nvSpPr>
                <p:cNvPr id="143" name="Google Shape;143;p1"/>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1"/>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1"/>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6" name="Google Shape;146;p1"/>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1"/>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1"/>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1"/>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50" name="Google Shape;150;p1"/>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51" name="Google Shape;151;p1"/>
            <p:cNvGrpSpPr/>
            <p:nvPr/>
          </p:nvGrpSpPr>
          <p:grpSpPr>
            <a:xfrm>
              <a:off x="6090915" y="2317152"/>
              <a:ext cx="203609" cy="177655"/>
              <a:chOff x="1129997" y="1785758"/>
              <a:chExt cx="560442" cy="489002"/>
            </a:xfrm>
          </p:grpSpPr>
          <p:sp>
            <p:nvSpPr>
              <p:cNvPr id="152" name="Google Shape;152;p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54" name="Google Shape;154;p1"/>
            <p:cNvGrpSpPr/>
            <p:nvPr/>
          </p:nvGrpSpPr>
          <p:grpSpPr>
            <a:xfrm flipH="1">
              <a:off x="7320296" y="1487839"/>
              <a:ext cx="290533" cy="253499"/>
              <a:chOff x="1129997" y="1785758"/>
              <a:chExt cx="560442" cy="489002"/>
            </a:xfrm>
          </p:grpSpPr>
          <p:sp>
            <p:nvSpPr>
              <p:cNvPr id="155" name="Google Shape;155;p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grpSp>
        <p:nvGrpSpPr>
          <p:cNvPr id="722" name="Google Shape;722;p10"/>
          <p:cNvGrpSpPr/>
          <p:nvPr/>
        </p:nvGrpSpPr>
        <p:grpSpPr>
          <a:xfrm>
            <a:off x="11315276" y="5457403"/>
            <a:ext cx="866169" cy="1013919"/>
            <a:chOff x="5518578" y="1125146"/>
            <a:chExt cx="866169" cy="1013919"/>
          </a:xfrm>
        </p:grpSpPr>
        <p:sp>
          <p:nvSpPr>
            <p:cNvPr id="723" name="Google Shape;723;p10"/>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724" name="Google Shape;724;p10"/>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725" name="Google Shape;725;p10"/>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6" name="Google Shape;726;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7" name="Google Shape;727;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29" name="Google Shape;729;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30" name="Google Shape;730;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34" name="Google Shape;734;p10"/>
          <p:cNvGrpSpPr/>
          <p:nvPr/>
        </p:nvGrpSpPr>
        <p:grpSpPr>
          <a:xfrm>
            <a:off x="2961803" y="2187691"/>
            <a:ext cx="1086908" cy="615474"/>
            <a:chOff x="4643222" y="2605064"/>
            <a:chExt cx="1086908" cy="615474"/>
          </a:xfrm>
        </p:grpSpPr>
        <p:sp>
          <p:nvSpPr>
            <p:cNvPr id="735" name="Google Shape;735;p10"/>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0"/>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37" name="Google Shape;737;p10"/>
          <p:cNvGrpSpPr/>
          <p:nvPr/>
        </p:nvGrpSpPr>
        <p:grpSpPr>
          <a:xfrm>
            <a:off x="5368220" y="5293504"/>
            <a:ext cx="1086908" cy="615474"/>
            <a:chOff x="4643222" y="2605064"/>
            <a:chExt cx="1086908" cy="615474"/>
          </a:xfrm>
        </p:grpSpPr>
        <p:sp>
          <p:nvSpPr>
            <p:cNvPr id="738" name="Google Shape;738;p10"/>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0"/>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0" name="Google Shape;740;p10"/>
          <p:cNvGrpSpPr/>
          <p:nvPr/>
        </p:nvGrpSpPr>
        <p:grpSpPr>
          <a:xfrm>
            <a:off x="9230197" y="987729"/>
            <a:ext cx="594810" cy="1877251"/>
            <a:chOff x="38732" y="42330"/>
            <a:chExt cx="594810" cy="1877251"/>
          </a:xfrm>
        </p:grpSpPr>
        <p:sp>
          <p:nvSpPr>
            <p:cNvPr id="741" name="Google Shape;741;p10"/>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0"/>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3" name="Google Shape;743;p10"/>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44" name="Google Shape;744;p10"/>
          <p:cNvSpPr txBox="1"/>
          <p:nvPr/>
        </p:nvSpPr>
        <p:spPr>
          <a:xfrm>
            <a:off x="633543" y="1628949"/>
            <a:ext cx="10794998" cy="4563148"/>
          </a:xfrm>
          <a:prstGeom prst="rect">
            <a:avLst/>
          </a:prstGeom>
          <a:noFill/>
          <a:ln>
            <a:noFill/>
          </a:ln>
        </p:spPr>
        <p:txBody>
          <a:bodyPr anchorCtr="0" anchor="t" bIns="45700" lIns="91425" spcFirstLastPara="1" rIns="91425" wrap="square" tIns="45700">
            <a:noAutofit/>
          </a:bodyPr>
          <a:lstStyle/>
          <a:p>
            <a:pPr indent="-342900" lvl="1" marL="342900" marR="0" rtl="0" algn="just">
              <a:lnSpc>
                <a:spcPct val="100000"/>
              </a:lnSpc>
              <a:spcBef>
                <a:spcPts val="0"/>
              </a:spcBef>
              <a:spcAft>
                <a:spcPts val="0"/>
              </a:spcAft>
              <a:buClr>
                <a:srgbClr val="213B7D"/>
              </a:buClr>
              <a:buSzPts val="1600"/>
              <a:buFont typeface="Calibri"/>
              <a:buAutoNum type="arabicParenR"/>
            </a:pPr>
            <a:r>
              <a:rPr b="1" i="0" lang="en-US" sz="1600" u="none" cap="none" strike="noStrike">
                <a:solidFill>
                  <a:schemeClr val="dk1"/>
                </a:solidFill>
                <a:latin typeface="Times New Roman"/>
                <a:ea typeface="Times New Roman"/>
                <a:cs typeface="Times New Roman"/>
                <a:sym typeface="Times New Roman"/>
              </a:rPr>
              <a:t>Identifikasi kebutuhan investasi yang mungkin dilakukan</a:t>
            </a:r>
            <a:endParaRPr/>
          </a:p>
          <a:p>
            <a:pPr indent="0" lvl="1" marL="360363" marR="0" rtl="0" algn="just">
              <a:lnSpc>
                <a:spcPct val="100000"/>
              </a:lnSpc>
              <a:spcBef>
                <a:spcPts val="500"/>
              </a:spcBef>
              <a:spcAft>
                <a:spcPts val="0"/>
              </a:spcAft>
              <a:buClr>
                <a:srgbClr val="213B7D"/>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Perlu mengidentifikasi alternatif-alternatif yang memungkinkan untuk dianlisis lebih lanjut. Keterkaitan antara satu proyekk dengan proyek yang lain perlu dipertimbangkan untuk mengetahui sejauh mana penerimaan atau penolakan suatu investasi akan memengaruhi investasi yang lain.</a:t>
            </a:r>
            <a:endParaRPr/>
          </a:p>
          <a:p>
            <a:pPr indent="0" lvl="1" marL="360363" marR="0" rtl="0" algn="just">
              <a:lnSpc>
                <a:spcPct val="100000"/>
              </a:lnSpc>
              <a:spcBef>
                <a:spcPts val="500"/>
              </a:spcBef>
              <a:spcAft>
                <a:spcPts val="0"/>
              </a:spcAft>
              <a:buClr>
                <a:srgbClr val="213B7D"/>
              </a:buClr>
              <a:buSzPts val="1600"/>
              <a:buFont typeface="Arial"/>
              <a:buNone/>
            </a:pPr>
            <a:r>
              <a:t/>
            </a:r>
            <a:endParaRPr b="0" i="0" sz="1600" u="none" cap="none" strike="noStrike">
              <a:solidFill>
                <a:schemeClr val="dk1"/>
              </a:solidFill>
              <a:latin typeface="Times New Roman"/>
              <a:ea typeface="Times New Roman"/>
              <a:cs typeface="Times New Roman"/>
              <a:sym typeface="Times New Roman"/>
            </a:endParaRPr>
          </a:p>
          <a:p>
            <a:pPr indent="-342900" lvl="1" marL="342900" marR="0" rtl="0" algn="just">
              <a:lnSpc>
                <a:spcPct val="100000"/>
              </a:lnSpc>
              <a:spcBef>
                <a:spcPts val="500"/>
              </a:spcBef>
              <a:spcAft>
                <a:spcPts val="0"/>
              </a:spcAft>
              <a:buClr>
                <a:srgbClr val="213B7D"/>
              </a:buClr>
              <a:buSzPts val="1600"/>
              <a:buFont typeface="Calibri"/>
              <a:buAutoNum type="arabicParenR" startAt="2"/>
            </a:pPr>
            <a:r>
              <a:rPr b="1" i="0" lang="en-US" sz="1600" u="none" cap="none" strike="noStrike">
                <a:solidFill>
                  <a:schemeClr val="dk1"/>
                </a:solidFill>
                <a:latin typeface="Times New Roman"/>
                <a:ea typeface="Times New Roman"/>
                <a:cs typeface="Times New Roman"/>
                <a:sym typeface="Times New Roman"/>
              </a:rPr>
              <a:t>Menentukan semua manfaat dan biaya dari proyek yang akan dilaksanakan (</a:t>
            </a:r>
            <a:r>
              <a:rPr b="1" i="1" lang="en-US" sz="1600" u="none" cap="none" strike="noStrike">
                <a:solidFill>
                  <a:schemeClr val="dk1"/>
                </a:solidFill>
                <a:latin typeface="Times New Roman"/>
                <a:ea typeface="Times New Roman"/>
                <a:cs typeface="Times New Roman"/>
                <a:sym typeface="Times New Roman"/>
              </a:rPr>
              <a:t>cost/ benefit relationship</a:t>
            </a:r>
            <a:r>
              <a:rPr b="1" i="0" lang="en-US" sz="1600" u="none" cap="none" strike="noStrike">
                <a:solidFill>
                  <a:schemeClr val="dk1"/>
                </a:solidFill>
                <a:latin typeface="Times New Roman"/>
                <a:ea typeface="Times New Roman"/>
                <a:cs typeface="Times New Roman"/>
                <a:sym typeface="Times New Roman"/>
              </a:rPr>
              <a:t>)</a:t>
            </a:r>
            <a:endParaRPr/>
          </a:p>
          <a:p>
            <a:pPr indent="0" lvl="1" marL="360363" marR="0" rtl="0" algn="just">
              <a:lnSpc>
                <a:spcPct val="100000"/>
              </a:lnSpc>
              <a:spcBef>
                <a:spcPts val="500"/>
              </a:spcBef>
              <a:spcAft>
                <a:spcPts val="0"/>
              </a:spcAft>
              <a:buClr>
                <a:srgbClr val="213B7D"/>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Dalam analisis biaya-manfaat ini, </a:t>
            </a:r>
            <a:r>
              <a:rPr b="0" i="1" lang="en-US" sz="1600" u="none" cap="none" strike="noStrike">
                <a:solidFill>
                  <a:schemeClr val="dk1"/>
                </a:solidFill>
                <a:latin typeface="Times New Roman"/>
                <a:ea typeface="Times New Roman"/>
                <a:cs typeface="Times New Roman"/>
                <a:sym typeface="Times New Roman"/>
              </a:rPr>
              <a:t>benefit</a:t>
            </a:r>
            <a:r>
              <a:rPr b="0" i="0" lang="en-US" sz="1600" u="none" cap="none" strike="noStrike">
                <a:solidFill>
                  <a:schemeClr val="dk1"/>
                </a:solidFill>
                <a:latin typeface="Times New Roman"/>
                <a:ea typeface="Times New Roman"/>
                <a:cs typeface="Times New Roman"/>
                <a:sym typeface="Times New Roman"/>
              </a:rPr>
              <a:t> (manfaat) ditekankan pada semua keunggulan ekonomi dan sosial yang diperoleh, sedangkan untuk </a:t>
            </a:r>
            <a:r>
              <a:rPr b="0" i="1" lang="en-US" sz="1600" u="none" cap="none" strike="noStrike">
                <a:solidFill>
                  <a:schemeClr val="dk1"/>
                </a:solidFill>
                <a:latin typeface="Times New Roman"/>
                <a:ea typeface="Times New Roman"/>
                <a:cs typeface="Times New Roman"/>
                <a:sym typeface="Times New Roman"/>
              </a:rPr>
              <a:t>cost</a:t>
            </a:r>
            <a:r>
              <a:rPr b="0" i="0" lang="en-US" sz="1600" u="none" cap="none" strike="noStrike">
                <a:solidFill>
                  <a:schemeClr val="dk1"/>
                </a:solidFill>
                <a:latin typeface="Times New Roman"/>
                <a:ea typeface="Times New Roman"/>
                <a:cs typeface="Times New Roman"/>
                <a:sym typeface="Times New Roman"/>
              </a:rPr>
              <a:t> (biaya) ditekkankan pada kelemahan-kelemahan proyek yang dikuantifikasikan dalam bentuk uang.</a:t>
            </a:r>
            <a:endParaRPr/>
          </a:p>
          <a:p>
            <a:pPr indent="0" lvl="1" marL="360363" marR="0" rtl="0" algn="just">
              <a:lnSpc>
                <a:spcPct val="100000"/>
              </a:lnSpc>
              <a:spcBef>
                <a:spcPts val="500"/>
              </a:spcBef>
              <a:spcAft>
                <a:spcPts val="0"/>
              </a:spcAft>
              <a:buClr>
                <a:srgbClr val="213B7D"/>
              </a:buClr>
              <a:buSzPts val="1600"/>
              <a:buFont typeface="Arial"/>
              <a:buNone/>
            </a:pPr>
            <a:r>
              <a:t/>
            </a:r>
            <a:endParaRPr b="0" i="0" sz="1600" u="none" cap="none" strike="noStrike">
              <a:solidFill>
                <a:schemeClr val="dk1"/>
              </a:solidFill>
              <a:latin typeface="Times New Roman"/>
              <a:ea typeface="Times New Roman"/>
              <a:cs typeface="Times New Roman"/>
              <a:sym typeface="Times New Roman"/>
            </a:endParaRPr>
          </a:p>
          <a:p>
            <a:pPr indent="-241300" lvl="1" marL="342900" marR="0" rtl="0" algn="just">
              <a:lnSpc>
                <a:spcPct val="100000"/>
              </a:lnSpc>
              <a:spcBef>
                <a:spcPts val="500"/>
              </a:spcBef>
              <a:spcAft>
                <a:spcPts val="0"/>
              </a:spcAft>
              <a:buClr>
                <a:srgbClr val="213B7D"/>
              </a:buClr>
              <a:buSzPts val="1600"/>
              <a:buFont typeface="Calibri"/>
              <a:buNone/>
            </a:pPr>
            <a:r>
              <a:t/>
            </a:r>
            <a:endParaRPr b="0" i="0" sz="1600" u="none" cap="none" strike="noStrike">
              <a:solidFill>
                <a:schemeClr val="dk1"/>
              </a:solidFill>
              <a:latin typeface="Times New Roman"/>
              <a:ea typeface="Times New Roman"/>
              <a:cs typeface="Times New Roman"/>
              <a:sym typeface="Times New Roman"/>
            </a:endParaRPr>
          </a:p>
          <a:p>
            <a:pPr indent="0" lvl="1" marL="0" marR="0" rtl="0" algn="just">
              <a:lnSpc>
                <a:spcPct val="100000"/>
              </a:lnSpc>
              <a:spcBef>
                <a:spcPts val="500"/>
              </a:spcBef>
              <a:spcAft>
                <a:spcPts val="0"/>
              </a:spcAft>
              <a:buClr>
                <a:srgbClr val="213B7D"/>
              </a:buClr>
              <a:buSzPts val="1600"/>
              <a:buFont typeface="Arial"/>
              <a:buNone/>
            </a:pPr>
            <a:r>
              <a:t/>
            </a:r>
            <a:endParaRPr b="0" i="0" sz="1600" u="none" cap="none" strike="noStrike">
              <a:solidFill>
                <a:schemeClr val="dk1"/>
              </a:solidFill>
              <a:latin typeface="Times New Roman"/>
              <a:ea typeface="Times New Roman"/>
              <a:cs typeface="Times New Roman"/>
              <a:sym typeface="Times New Roman"/>
            </a:endParaRPr>
          </a:p>
          <a:p>
            <a:pPr indent="-252413" lvl="1" marL="342900" marR="0" rtl="0" algn="just">
              <a:lnSpc>
                <a:spcPct val="100000"/>
              </a:lnSpc>
              <a:spcBef>
                <a:spcPts val="500"/>
              </a:spcBef>
              <a:spcAft>
                <a:spcPts val="0"/>
              </a:spcAft>
              <a:buClr>
                <a:srgbClr val="213B7D"/>
              </a:buClr>
              <a:buSzPts val="1600"/>
              <a:buFont typeface="Calibri"/>
              <a:buAutoNum type="arabicParenR" startAt="3"/>
            </a:pPr>
            <a:r>
              <a:rPr b="1" i="0" lang="en-US" sz="1600" u="none" cap="none" strike="noStrike">
                <a:solidFill>
                  <a:schemeClr val="dk1"/>
                </a:solidFill>
                <a:latin typeface="Times New Roman"/>
                <a:ea typeface="Times New Roman"/>
                <a:cs typeface="Times New Roman"/>
                <a:sym typeface="Times New Roman"/>
              </a:rPr>
              <a:t>Menghitung manfaat dan biaya dalam rupiah</a:t>
            </a:r>
            <a:endParaRPr/>
          </a:p>
          <a:p>
            <a:pPr indent="0" lvl="1" marL="360363" marR="0" rtl="0" algn="just">
              <a:lnSpc>
                <a:spcPct val="100000"/>
              </a:lnSpc>
              <a:spcBef>
                <a:spcPts val="500"/>
              </a:spcBef>
              <a:spcAft>
                <a:spcPts val="0"/>
              </a:spcAft>
              <a:buClr>
                <a:srgbClr val="213B7D"/>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Apabila biaya dan manfaat dari suatu proyek tidak dapat diukur dalam bentuk rupiah, misalnya manfaat dan biaya sosial. Dalam kondisi tersebut, yang dapat dilakukan adalah menghitung nilai manfaat dari proyek secara tidak langsung, yaitu dengan mengguanakan analisis efektivitas biaya.</a:t>
            </a:r>
            <a:endParaRPr/>
          </a:p>
          <a:p>
            <a:pPr indent="0" lvl="1" marL="0" marR="0" rtl="0" algn="just">
              <a:lnSpc>
                <a:spcPct val="100000"/>
              </a:lnSpc>
              <a:spcBef>
                <a:spcPts val="500"/>
              </a:spcBef>
              <a:spcAft>
                <a:spcPts val="0"/>
              </a:spcAft>
              <a:buClr>
                <a:srgbClr val="213B7D"/>
              </a:buClr>
              <a:buSzPts val="1600"/>
              <a:buFont typeface="Arial"/>
              <a:buNone/>
            </a:pPr>
            <a:r>
              <a:t/>
            </a:r>
            <a:endParaRPr b="0" i="0" sz="1600" u="none" cap="none" strike="noStrike">
              <a:solidFill>
                <a:schemeClr val="dk1"/>
              </a:solidFill>
              <a:latin typeface="Times New Roman"/>
              <a:ea typeface="Times New Roman"/>
              <a:cs typeface="Times New Roman"/>
              <a:sym typeface="Times New Roman"/>
            </a:endParaRPr>
          </a:p>
          <a:p>
            <a:pPr indent="-252413" lvl="1" marL="342900" marR="0" rtl="0" algn="just">
              <a:lnSpc>
                <a:spcPct val="100000"/>
              </a:lnSpc>
              <a:spcBef>
                <a:spcPts val="500"/>
              </a:spcBef>
              <a:spcAft>
                <a:spcPts val="0"/>
              </a:spcAft>
              <a:buClr>
                <a:srgbClr val="213B7D"/>
              </a:buClr>
              <a:buSzPts val="1600"/>
              <a:buFont typeface="Calibri"/>
              <a:buAutoNum type="arabicParenR" startAt="4"/>
            </a:pPr>
            <a:r>
              <a:rPr b="1" i="0" lang="en-US" sz="1600" u="none" cap="none" strike="noStrike">
                <a:solidFill>
                  <a:schemeClr val="dk1"/>
                </a:solidFill>
                <a:latin typeface="Times New Roman"/>
                <a:ea typeface="Times New Roman"/>
                <a:cs typeface="Times New Roman"/>
                <a:sym typeface="Times New Roman"/>
              </a:rPr>
              <a:t>Memilih proyek yang memiliki manfaat terbesar dan efektivitas biaya yang tinggi</a:t>
            </a:r>
            <a:endParaRPr/>
          </a:p>
          <a:p>
            <a:pPr indent="0" lvl="1" marL="360363" marR="0" rtl="0" algn="just">
              <a:lnSpc>
                <a:spcPct val="100000"/>
              </a:lnSpc>
              <a:spcBef>
                <a:spcPts val="500"/>
              </a:spcBef>
              <a:spcAft>
                <a:spcPts val="0"/>
              </a:spcAft>
              <a:buClr>
                <a:srgbClr val="213B7D"/>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Rasio biaya dan manfaat atau efektivitas biaya merupakan titik awal penentuan penerimaan proyek, ada banyak ketidakpastian yang dapat memengaruhi perhitungan. Tidak semua biaya dan manfaat sosial dapat dimasukkan dalam perhitungan, bahkan beberapa diantaranya tidak dapat dipakai dalam pengukuran yang objektif dalam bentuk monter.</a:t>
            </a:r>
            <a:endParaRPr/>
          </a:p>
          <a:p>
            <a:pPr indent="0" lvl="1" marL="0" marR="0" rtl="0" algn="just">
              <a:lnSpc>
                <a:spcPct val="100000"/>
              </a:lnSpc>
              <a:spcBef>
                <a:spcPts val="500"/>
              </a:spcBef>
              <a:spcAft>
                <a:spcPts val="0"/>
              </a:spcAft>
              <a:buClr>
                <a:srgbClr val="213B7D"/>
              </a:buClr>
              <a:buSzPts val="1600"/>
              <a:buFont typeface="Arial"/>
              <a:buNone/>
            </a:pPr>
            <a:r>
              <a:t/>
            </a:r>
            <a:endParaRPr b="0" i="0" sz="1600" u="none" cap="none" strike="noStrike">
              <a:solidFill>
                <a:schemeClr val="dk1"/>
              </a:solidFill>
              <a:latin typeface="Times New Roman"/>
              <a:ea typeface="Times New Roman"/>
              <a:cs typeface="Times New Roman"/>
              <a:sym typeface="Times New Roman"/>
            </a:endParaRPr>
          </a:p>
        </p:txBody>
      </p:sp>
      <p:sp>
        <p:nvSpPr>
          <p:cNvPr id="745" name="Google Shape;745;p10"/>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746" name="Google Shape;746;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7 </a:t>
            </a:r>
            <a:endParaRPr sz="1050">
              <a:solidFill>
                <a:schemeClr val="dk1"/>
              </a:solidFill>
              <a:latin typeface="Times New Roman"/>
              <a:ea typeface="Times New Roman"/>
              <a:cs typeface="Times New Roman"/>
              <a:sym typeface="Times New Roman"/>
            </a:endParaRPr>
          </a:p>
        </p:txBody>
      </p:sp>
      <p:grpSp>
        <p:nvGrpSpPr>
          <p:cNvPr id="747" name="Google Shape;747;p10"/>
          <p:cNvGrpSpPr/>
          <p:nvPr/>
        </p:nvGrpSpPr>
        <p:grpSpPr>
          <a:xfrm>
            <a:off x="38732" y="42330"/>
            <a:ext cx="594810" cy="1877251"/>
            <a:chOff x="38732" y="42330"/>
            <a:chExt cx="594810" cy="1877251"/>
          </a:xfrm>
        </p:grpSpPr>
        <p:sp>
          <p:nvSpPr>
            <p:cNvPr id="748" name="Google Shape;748;p10"/>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9" name="Google Shape;749;p10"/>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0" name="Google Shape;750;p10"/>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51" name="Google Shape;751;p10"/>
          <p:cNvGrpSpPr/>
          <p:nvPr/>
        </p:nvGrpSpPr>
        <p:grpSpPr>
          <a:xfrm>
            <a:off x="8100405" y="3378383"/>
            <a:ext cx="4044540" cy="3307210"/>
            <a:chOff x="6090915" y="1487839"/>
            <a:chExt cx="3033405" cy="2480407"/>
          </a:xfrm>
        </p:grpSpPr>
        <p:grpSp>
          <p:nvGrpSpPr>
            <p:cNvPr id="752" name="Google Shape;752;p10"/>
            <p:cNvGrpSpPr/>
            <p:nvPr/>
          </p:nvGrpSpPr>
          <p:grpSpPr>
            <a:xfrm>
              <a:off x="6749502" y="2208845"/>
              <a:ext cx="2374818" cy="1759401"/>
              <a:chOff x="6749502" y="2208845"/>
              <a:chExt cx="2374818" cy="1759401"/>
            </a:xfrm>
          </p:grpSpPr>
          <p:sp>
            <p:nvSpPr>
              <p:cNvPr id="753" name="Google Shape;753;p10"/>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754" name="Google Shape;754;p10"/>
              <p:cNvGrpSpPr/>
              <p:nvPr/>
            </p:nvGrpSpPr>
            <p:grpSpPr>
              <a:xfrm>
                <a:off x="6749502" y="2208845"/>
                <a:ext cx="759700" cy="725803"/>
                <a:chOff x="4279125" y="2463925"/>
                <a:chExt cx="543225" cy="518950"/>
              </a:xfrm>
            </p:grpSpPr>
            <p:sp>
              <p:nvSpPr>
                <p:cNvPr id="755" name="Google Shape;755;p10"/>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0"/>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0"/>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0"/>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0"/>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0"/>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0"/>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0"/>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0"/>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0"/>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0"/>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0"/>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0"/>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0"/>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69" name="Google Shape;769;p10"/>
              <p:cNvGrpSpPr/>
              <p:nvPr/>
            </p:nvGrpSpPr>
            <p:grpSpPr>
              <a:xfrm rot="-6999909">
                <a:off x="7684130" y="2780347"/>
                <a:ext cx="1011970" cy="1015655"/>
                <a:chOff x="5532499" y="1557214"/>
                <a:chExt cx="572912" cy="574984"/>
              </a:xfrm>
            </p:grpSpPr>
            <p:sp>
              <p:nvSpPr>
                <p:cNvPr id="770" name="Google Shape;770;p10"/>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0"/>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0"/>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0"/>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0"/>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5" name="Google Shape;775;p10"/>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0"/>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77" name="Google Shape;777;p10"/>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8" name="Google Shape;778;p10"/>
            <p:cNvGrpSpPr/>
            <p:nvPr/>
          </p:nvGrpSpPr>
          <p:grpSpPr>
            <a:xfrm>
              <a:off x="6090915" y="2317152"/>
              <a:ext cx="203609" cy="177655"/>
              <a:chOff x="1129997" y="1785758"/>
              <a:chExt cx="560442" cy="489002"/>
            </a:xfrm>
          </p:grpSpPr>
          <p:sp>
            <p:nvSpPr>
              <p:cNvPr id="779" name="Google Shape;779;p10"/>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80" name="Google Shape;780;p10"/>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1" name="Google Shape;781;p10"/>
            <p:cNvGrpSpPr/>
            <p:nvPr/>
          </p:nvGrpSpPr>
          <p:grpSpPr>
            <a:xfrm flipH="1">
              <a:off x="7320296" y="1487839"/>
              <a:ext cx="290533" cy="253499"/>
              <a:chOff x="1129997" y="1785758"/>
              <a:chExt cx="560442" cy="489002"/>
            </a:xfrm>
          </p:grpSpPr>
          <p:sp>
            <p:nvSpPr>
              <p:cNvPr id="782" name="Google Shape;782;p10"/>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0"/>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84" name="Google Shape;784;p10"/>
          <p:cNvSpPr txBox="1"/>
          <p:nvPr/>
        </p:nvSpPr>
        <p:spPr>
          <a:xfrm>
            <a:off x="761763" y="1119028"/>
            <a:ext cx="10666777" cy="369332"/>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Terdapat empat (4) Langkah utama untuk mengevaluasi suatu proyek investasi, yaitu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8" name="Shape 788"/>
        <p:cNvGrpSpPr/>
        <p:nvPr/>
      </p:nvGrpSpPr>
      <p:grpSpPr>
        <a:xfrm>
          <a:off x="0" y="0"/>
          <a:ext cx="0" cy="0"/>
          <a:chOff x="0" y="0"/>
          <a:chExt cx="0" cy="0"/>
        </a:xfrm>
      </p:grpSpPr>
      <p:grpSp>
        <p:nvGrpSpPr>
          <p:cNvPr id="789" name="Google Shape;789;p11"/>
          <p:cNvGrpSpPr/>
          <p:nvPr/>
        </p:nvGrpSpPr>
        <p:grpSpPr>
          <a:xfrm>
            <a:off x="11315276" y="5457403"/>
            <a:ext cx="866169" cy="1013919"/>
            <a:chOff x="5518578" y="1125146"/>
            <a:chExt cx="866169" cy="1013919"/>
          </a:xfrm>
        </p:grpSpPr>
        <p:sp>
          <p:nvSpPr>
            <p:cNvPr id="790" name="Google Shape;790;p11"/>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791" name="Google Shape;791;p11"/>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792" name="Google Shape;792;p11"/>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3" name="Google Shape;793;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4" name="Google Shape;794;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5" name="Google Shape;795;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96" name="Google Shape;796;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97" name="Google Shape;797;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1"/>
          <p:cNvGrpSpPr/>
          <p:nvPr/>
        </p:nvGrpSpPr>
        <p:grpSpPr>
          <a:xfrm>
            <a:off x="2961803" y="2187691"/>
            <a:ext cx="1086908" cy="615474"/>
            <a:chOff x="4643222" y="2605064"/>
            <a:chExt cx="1086908" cy="615474"/>
          </a:xfrm>
        </p:grpSpPr>
        <p:sp>
          <p:nvSpPr>
            <p:cNvPr id="802" name="Google Shape;802;p11"/>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1"/>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1"/>
          <p:cNvGrpSpPr/>
          <p:nvPr/>
        </p:nvGrpSpPr>
        <p:grpSpPr>
          <a:xfrm>
            <a:off x="5368220" y="5293504"/>
            <a:ext cx="1086908" cy="615474"/>
            <a:chOff x="4643222" y="2605064"/>
            <a:chExt cx="1086908" cy="615474"/>
          </a:xfrm>
        </p:grpSpPr>
        <p:sp>
          <p:nvSpPr>
            <p:cNvPr id="805" name="Google Shape;805;p11"/>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1"/>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1"/>
          <p:cNvGrpSpPr/>
          <p:nvPr/>
        </p:nvGrpSpPr>
        <p:grpSpPr>
          <a:xfrm>
            <a:off x="9230197" y="987729"/>
            <a:ext cx="594810" cy="1877251"/>
            <a:chOff x="38732" y="42330"/>
            <a:chExt cx="594810" cy="1877251"/>
          </a:xfrm>
        </p:grpSpPr>
        <p:sp>
          <p:nvSpPr>
            <p:cNvPr id="808" name="Google Shape;808;p11"/>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1"/>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1"/>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1" name="Google Shape;811;p11"/>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812" name="Google Shape;812;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7 </a:t>
            </a:r>
            <a:endParaRPr sz="1050">
              <a:solidFill>
                <a:schemeClr val="dk1"/>
              </a:solidFill>
              <a:latin typeface="Times New Roman"/>
              <a:ea typeface="Times New Roman"/>
              <a:cs typeface="Times New Roman"/>
              <a:sym typeface="Times New Roman"/>
            </a:endParaRPr>
          </a:p>
        </p:txBody>
      </p:sp>
      <p:grpSp>
        <p:nvGrpSpPr>
          <p:cNvPr id="813" name="Google Shape;813;p11"/>
          <p:cNvGrpSpPr/>
          <p:nvPr/>
        </p:nvGrpSpPr>
        <p:grpSpPr>
          <a:xfrm>
            <a:off x="38732" y="42330"/>
            <a:ext cx="594810" cy="1877251"/>
            <a:chOff x="38732" y="42330"/>
            <a:chExt cx="594810" cy="1877251"/>
          </a:xfrm>
        </p:grpSpPr>
        <p:sp>
          <p:nvSpPr>
            <p:cNvPr id="814" name="Google Shape;814;p11"/>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5" name="Google Shape;815;p11"/>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1"/>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1"/>
          <p:cNvGrpSpPr/>
          <p:nvPr/>
        </p:nvGrpSpPr>
        <p:grpSpPr>
          <a:xfrm>
            <a:off x="8100405" y="3378383"/>
            <a:ext cx="4044540" cy="3307210"/>
            <a:chOff x="6090915" y="1487839"/>
            <a:chExt cx="3033405" cy="2480407"/>
          </a:xfrm>
        </p:grpSpPr>
        <p:grpSp>
          <p:nvGrpSpPr>
            <p:cNvPr id="818" name="Google Shape;818;p11"/>
            <p:cNvGrpSpPr/>
            <p:nvPr/>
          </p:nvGrpSpPr>
          <p:grpSpPr>
            <a:xfrm>
              <a:off x="6749502" y="2208845"/>
              <a:ext cx="2374818" cy="1759401"/>
              <a:chOff x="6749502" y="2208845"/>
              <a:chExt cx="2374818" cy="1759401"/>
            </a:xfrm>
          </p:grpSpPr>
          <p:sp>
            <p:nvSpPr>
              <p:cNvPr id="819" name="Google Shape;819;p11"/>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820" name="Google Shape;820;p11"/>
              <p:cNvGrpSpPr/>
              <p:nvPr/>
            </p:nvGrpSpPr>
            <p:grpSpPr>
              <a:xfrm>
                <a:off x="6749502" y="2208845"/>
                <a:ext cx="759700" cy="725803"/>
                <a:chOff x="4279125" y="2463925"/>
                <a:chExt cx="543225" cy="518950"/>
              </a:xfrm>
            </p:grpSpPr>
            <p:sp>
              <p:nvSpPr>
                <p:cNvPr id="821" name="Google Shape;821;p11"/>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1"/>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3" name="Google Shape;823;p11"/>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4" name="Google Shape;824;p11"/>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5" name="Google Shape;825;p11"/>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6" name="Google Shape;826;p11"/>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7" name="Google Shape;827;p11"/>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8" name="Google Shape;828;p11"/>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1"/>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1"/>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1"/>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1"/>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1"/>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4" name="Google Shape;834;p11"/>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35" name="Google Shape;835;p11"/>
              <p:cNvGrpSpPr/>
              <p:nvPr/>
            </p:nvGrpSpPr>
            <p:grpSpPr>
              <a:xfrm rot="-6999909">
                <a:off x="7684130" y="2780347"/>
                <a:ext cx="1011970" cy="1015655"/>
                <a:chOff x="5532499" y="1557214"/>
                <a:chExt cx="572912" cy="574984"/>
              </a:xfrm>
            </p:grpSpPr>
            <p:sp>
              <p:nvSpPr>
                <p:cNvPr id="836" name="Google Shape;836;p11"/>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7" name="Google Shape;837;p11"/>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1"/>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39" name="Google Shape;839;p11"/>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1"/>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41" name="Google Shape;841;p11"/>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42" name="Google Shape;842;p11"/>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3" name="Google Shape;843;p11"/>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44" name="Google Shape;844;p11"/>
            <p:cNvGrpSpPr/>
            <p:nvPr/>
          </p:nvGrpSpPr>
          <p:grpSpPr>
            <a:xfrm>
              <a:off x="6090915" y="2317152"/>
              <a:ext cx="203609" cy="177655"/>
              <a:chOff x="1129997" y="1785758"/>
              <a:chExt cx="560442" cy="489002"/>
            </a:xfrm>
          </p:grpSpPr>
          <p:sp>
            <p:nvSpPr>
              <p:cNvPr id="845" name="Google Shape;845;p1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46" name="Google Shape;846;p1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47" name="Google Shape;847;p11"/>
            <p:cNvGrpSpPr/>
            <p:nvPr/>
          </p:nvGrpSpPr>
          <p:grpSpPr>
            <a:xfrm flipH="1">
              <a:off x="7320296" y="1487839"/>
              <a:ext cx="290533" cy="253499"/>
              <a:chOff x="1129997" y="1785758"/>
              <a:chExt cx="560442" cy="489002"/>
            </a:xfrm>
          </p:grpSpPr>
          <p:sp>
            <p:nvSpPr>
              <p:cNvPr id="848" name="Google Shape;848;p11"/>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49" name="Google Shape;849;p11"/>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850" name="Google Shape;850;p11"/>
          <p:cNvSpPr txBox="1"/>
          <p:nvPr/>
        </p:nvSpPr>
        <p:spPr>
          <a:xfrm>
            <a:off x="761763" y="1788726"/>
            <a:ext cx="10666777" cy="369332"/>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Terdapat beberapa Teknik untuk melakukan penilaian investasi yang di bagi dalam dua (2) metode, yaitu :</a:t>
            </a:r>
            <a:endParaRPr/>
          </a:p>
        </p:txBody>
      </p:sp>
      <p:grpSp>
        <p:nvGrpSpPr>
          <p:cNvPr id="851" name="Google Shape;851;p11"/>
          <p:cNvGrpSpPr/>
          <p:nvPr/>
        </p:nvGrpSpPr>
        <p:grpSpPr>
          <a:xfrm>
            <a:off x="685628" y="2707401"/>
            <a:ext cx="5102886" cy="1539316"/>
            <a:chOff x="685628" y="1561182"/>
            <a:chExt cx="5102886" cy="1539316"/>
          </a:xfrm>
        </p:grpSpPr>
        <p:sp>
          <p:nvSpPr>
            <p:cNvPr id="852" name="Google Shape;852;p11"/>
            <p:cNvSpPr/>
            <p:nvPr/>
          </p:nvSpPr>
          <p:spPr>
            <a:xfrm flipH="1">
              <a:off x="685628" y="2325678"/>
              <a:ext cx="2315310" cy="774820"/>
            </a:xfrm>
            <a:prstGeom prst="rect">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853" name="Google Shape;853;p11"/>
            <p:cNvSpPr/>
            <p:nvPr/>
          </p:nvSpPr>
          <p:spPr>
            <a:xfrm flipH="1">
              <a:off x="3473204" y="1561182"/>
              <a:ext cx="2315310" cy="774820"/>
            </a:xfrm>
            <a:prstGeom prst="rect">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854" name="Google Shape;854;p11"/>
            <p:cNvSpPr/>
            <p:nvPr/>
          </p:nvSpPr>
          <p:spPr>
            <a:xfrm>
              <a:off x="1056068" y="1764406"/>
              <a:ext cx="4312152" cy="109844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Times New Roman"/>
                  <a:ea typeface="Times New Roman"/>
                  <a:cs typeface="Times New Roman"/>
                  <a:sym typeface="Times New Roman"/>
                </a:rPr>
                <a:t>Metode penilaian investasi tradisional</a:t>
              </a:r>
              <a:endParaRPr/>
            </a:p>
            <a:p>
              <a:pPr indent="0" lvl="0" marL="0" marR="0" rtl="0" algn="ctr">
                <a:spcBef>
                  <a:spcPts val="0"/>
                </a:spcBef>
                <a:spcAft>
                  <a:spcPts val="0"/>
                </a:spcAft>
                <a:buNone/>
              </a:pPr>
              <a:r>
                <a:rPr lang="en-US" sz="1600">
                  <a:solidFill>
                    <a:schemeClr val="lt1"/>
                  </a:solidFill>
                  <a:latin typeface="Times New Roman"/>
                  <a:ea typeface="Times New Roman"/>
                  <a:cs typeface="Times New Roman"/>
                  <a:sym typeface="Times New Roman"/>
                </a:rPr>
                <a:t>Dalam metode tradisional yang sering digunakan adalah tingkat pengembalian modal yang diinvestasikan dan payback period.</a:t>
              </a:r>
              <a:endParaRPr/>
            </a:p>
          </p:txBody>
        </p:sp>
      </p:grpSp>
      <p:grpSp>
        <p:nvGrpSpPr>
          <p:cNvPr id="855" name="Google Shape;855;p11"/>
          <p:cNvGrpSpPr/>
          <p:nvPr/>
        </p:nvGrpSpPr>
        <p:grpSpPr>
          <a:xfrm>
            <a:off x="6403486" y="2707401"/>
            <a:ext cx="5102886" cy="1818392"/>
            <a:chOff x="685628" y="1561182"/>
            <a:chExt cx="5102886" cy="1539316"/>
          </a:xfrm>
        </p:grpSpPr>
        <p:sp>
          <p:nvSpPr>
            <p:cNvPr id="856" name="Google Shape;856;p11"/>
            <p:cNvSpPr/>
            <p:nvPr/>
          </p:nvSpPr>
          <p:spPr>
            <a:xfrm flipH="1">
              <a:off x="685628" y="2325678"/>
              <a:ext cx="2315310" cy="774820"/>
            </a:xfrm>
            <a:prstGeom prst="rect">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857" name="Google Shape;857;p11"/>
            <p:cNvSpPr/>
            <p:nvPr/>
          </p:nvSpPr>
          <p:spPr>
            <a:xfrm flipH="1">
              <a:off x="3473204" y="1561182"/>
              <a:ext cx="2315310" cy="774820"/>
            </a:xfrm>
            <a:prstGeom prst="rect">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858" name="Google Shape;858;p11"/>
            <p:cNvSpPr/>
            <p:nvPr/>
          </p:nvSpPr>
          <p:spPr>
            <a:xfrm>
              <a:off x="1056068" y="1764406"/>
              <a:ext cx="4312152" cy="109844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600">
                  <a:solidFill>
                    <a:schemeClr val="lt1"/>
                  </a:solidFill>
                  <a:latin typeface="Times New Roman"/>
                  <a:ea typeface="Times New Roman"/>
                  <a:cs typeface="Times New Roman"/>
                  <a:sym typeface="Times New Roman"/>
                </a:rPr>
                <a:t>Metode aliran kas yang didiskontokan  (</a:t>
              </a:r>
              <a:r>
                <a:rPr i="1" lang="en-US" sz="1600">
                  <a:solidFill>
                    <a:schemeClr val="lt1"/>
                  </a:solidFill>
                  <a:latin typeface="Times New Roman"/>
                  <a:ea typeface="Times New Roman"/>
                  <a:cs typeface="Times New Roman"/>
                  <a:sym typeface="Times New Roman"/>
                </a:rPr>
                <a:t>discounted cash flow</a:t>
              </a:r>
              <a:r>
                <a:rPr lang="en-US" sz="1600">
                  <a:solidFill>
                    <a:schemeClr val="lt1"/>
                  </a:solidFill>
                  <a:latin typeface="Times New Roman"/>
                  <a:ea typeface="Times New Roman"/>
                  <a:cs typeface="Times New Roman"/>
                  <a:sym typeface="Times New Roman"/>
                </a:rPr>
                <a:t>)</a:t>
              </a:r>
              <a:endParaRPr/>
            </a:p>
            <a:p>
              <a:pPr indent="0" lvl="0" marL="0" marR="0" rtl="0" algn="ctr">
                <a:spcBef>
                  <a:spcPts val="0"/>
                </a:spcBef>
                <a:spcAft>
                  <a:spcPts val="0"/>
                </a:spcAft>
                <a:buNone/>
              </a:pPr>
              <a:r>
                <a:rPr lang="en-US" sz="1600">
                  <a:solidFill>
                    <a:schemeClr val="lt1"/>
                  </a:solidFill>
                  <a:latin typeface="Times New Roman"/>
                  <a:ea typeface="Times New Roman"/>
                  <a:cs typeface="Times New Roman"/>
                  <a:sym typeface="Times New Roman"/>
                </a:rPr>
                <a:t>Pada metode penilaian </a:t>
              </a:r>
              <a:r>
                <a:rPr i="1" lang="en-US" sz="1600">
                  <a:solidFill>
                    <a:schemeClr val="lt1"/>
                  </a:solidFill>
                  <a:latin typeface="Times New Roman"/>
                  <a:ea typeface="Times New Roman"/>
                  <a:cs typeface="Times New Roman"/>
                  <a:sym typeface="Times New Roman"/>
                </a:rPr>
                <a:t>discounted cash flow </a:t>
              </a:r>
              <a:r>
                <a:rPr lang="en-US" sz="1600">
                  <a:solidFill>
                    <a:schemeClr val="lt1"/>
                  </a:solidFill>
                  <a:latin typeface="Times New Roman"/>
                  <a:ea typeface="Times New Roman"/>
                  <a:cs typeface="Times New Roman"/>
                  <a:sym typeface="Times New Roman"/>
                </a:rPr>
                <a:t>misalnya </a:t>
              </a:r>
              <a:r>
                <a:rPr i="1" lang="en-US" sz="1600">
                  <a:solidFill>
                    <a:schemeClr val="lt1"/>
                  </a:solidFill>
                  <a:latin typeface="Times New Roman"/>
                  <a:ea typeface="Times New Roman"/>
                  <a:cs typeface="Times New Roman"/>
                  <a:sym typeface="Times New Roman"/>
                </a:rPr>
                <a:t>Net Present Value (NPV) </a:t>
              </a:r>
              <a:r>
                <a:rPr lang="en-US" sz="1600">
                  <a:solidFill>
                    <a:schemeClr val="lt1"/>
                  </a:solidFill>
                  <a:latin typeface="Times New Roman"/>
                  <a:ea typeface="Times New Roman"/>
                  <a:cs typeface="Times New Roman"/>
                  <a:sym typeface="Times New Roman"/>
                </a:rPr>
                <a:t>dan </a:t>
              </a:r>
              <a:r>
                <a:rPr i="1" lang="en-US" sz="1600">
                  <a:solidFill>
                    <a:schemeClr val="lt1"/>
                  </a:solidFill>
                  <a:latin typeface="Times New Roman"/>
                  <a:ea typeface="Times New Roman"/>
                  <a:cs typeface="Times New Roman"/>
                  <a:sym typeface="Times New Roman"/>
                </a:rPr>
                <a:t>Internal Rate Of Return (IRR).</a:t>
              </a:r>
              <a:endParaRPr sz="1600">
                <a:solidFill>
                  <a:schemeClr val="lt1"/>
                </a:solidFill>
                <a:latin typeface="Times New Roman"/>
                <a:ea typeface="Times New Roman"/>
                <a:cs typeface="Times New Roman"/>
                <a:sym typeface="Times New Roman"/>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2" name="Shape 862"/>
        <p:cNvGrpSpPr/>
        <p:nvPr/>
      </p:nvGrpSpPr>
      <p:grpSpPr>
        <a:xfrm>
          <a:off x="0" y="0"/>
          <a:ext cx="0" cy="0"/>
          <a:chOff x="0" y="0"/>
          <a:chExt cx="0" cy="0"/>
        </a:xfrm>
      </p:grpSpPr>
      <p:grpSp>
        <p:nvGrpSpPr>
          <p:cNvPr id="863" name="Google Shape;863;p12"/>
          <p:cNvGrpSpPr/>
          <p:nvPr/>
        </p:nvGrpSpPr>
        <p:grpSpPr>
          <a:xfrm>
            <a:off x="11315276" y="5457403"/>
            <a:ext cx="866169" cy="1013919"/>
            <a:chOff x="5518578" y="1125146"/>
            <a:chExt cx="866169" cy="1013919"/>
          </a:xfrm>
        </p:grpSpPr>
        <p:sp>
          <p:nvSpPr>
            <p:cNvPr id="864" name="Google Shape;864;p12"/>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865" name="Google Shape;865;p12"/>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866" name="Google Shape;866;p12"/>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7" name="Google Shape;867;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8" name="Google Shape;868;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9" name="Google Shape;869;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70" name="Google Shape;870;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871" name="Google Shape;871;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4" name="Google Shape;874;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75" name="Google Shape;875;p12"/>
          <p:cNvGrpSpPr/>
          <p:nvPr/>
        </p:nvGrpSpPr>
        <p:grpSpPr>
          <a:xfrm>
            <a:off x="2961803" y="2187691"/>
            <a:ext cx="1086908" cy="615474"/>
            <a:chOff x="4643222" y="2605064"/>
            <a:chExt cx="1086908" cy="615474"/>
          </a:xfrm>
        </p:grpSpPr>
        <p:sp>
          <p:nvSpPr>
            <p:cNvPr id="876" name="Google Shape;876;p12"/>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7" name="Google Shape;877;p12"/>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78" name="Google Shape;878;p12"/>
          <p:cNvGrpSpPr/>
          <p:nvPr/>
        </p:nvGrpSpPr>
        <p:grpSpPr>
          <a:xfrm>
            <a:off x="5368220" y="5293504"/>
            <a:ext cx="1086908" cy="615474"/>
            <a:chOff x="4643222" y="2605064"/>
            <a:chExt cx="1086908" cy="615474"/>
          </a:xfrm>
        </p:grpSpPr>
        <p:sp>
          <p:nvSpPr>
            <p:cNvPr id="879" name="Google Shape;879;p12"/>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2"/>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81" name="Google Shape;881;p12"/>
          <p:cNvGrpSpPr/>
          <p:nvPr/>
        </p:nvGrpSpPr>
        <p:grpSpPr>
          <a:xfrm>
            <a:off x="9230197" y="987729"/>
            <a:ext cx="594810" cy="1877251"/>
            <a:chOff x="38732" y="42330"/>
            <a:chExt cx="594810" cy="1877251"/>
          </a:xfrm>
        </p:grpSpPr>
        <p:sp>
          <p:nvSpPr>
            <p:cNvPr id="882" name="Google Shape;882;p12"/>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3" name="Google Shape;883;p12"/>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4" name="Google Shape;884;p12"/>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5" name="Google Shape;885;p12"/>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886" name="Google Shape;886;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7 </a:t>
            </a:r>
            <a:endParaRPr sz="1050">
              <a:solidFill>
                <a:schemeClr val="dk1"/>
              </a:solidFill>
              <a:latin typeface="Times New Roman"/>
              <a:ea typeface="Times New Roman"/>
              <a:cs typeface="Times New Roman"/>
              <a:sym typeface="Times New Roman"/>
            </a:endParaRPr>
          </a:p>
        </p:txBody>
      </p:sp>
      <p:grpSp>
        <p:nvGrpSpPr>
          <p:cNvPr id="887" name="Google Shape;887;p12"/>
          <p:cNvGrpSpPr/>
          <p:nvPr/>
        </p:nvGrpSpPr>
        <p:grpSpPr>
          <a:xfrm>
            <a:off x="38732" y="42330"/>
            <a:ext cx="594810" cy="1877251"/>
            <a:chOff x="38732" y="42330"/>
            <a:chExt cx="594810" cy="1877251"/>
          </a:xfrm>
        </p:grpSpPr>
        <p:sp>
          <p:nvSpPr>
            <p:cNvPr id="888" name="Google Shape;888;p12"/>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9" name="Google Shape;889;p12"/>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2"/>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1" name="Google Shape;891;p12"/>
          <p:cNvGrpSpPr/>
          <p:nvPr/>
        </p:nvGrpSpPr>
        <p:grpSpPr>
          <a:xfrm>
            <a:off x="8100405" y="3378383"/>
            <a:ext cx="4044540" cy="3307210"/>
            <a:chOff x="6090915" y="1487839"/>
            <a:chExt cx="3033405" cy="2480407"/>
          </a:xfrm>
        </p:grpSpPr>
        <p:grpSp>
          <p:nvGrpSpPr>
            <p:cNvPr id="892" name="Google Shape;892;p12"/>
            <p:cNvGrpSpPr/>
            <p:nvPr/>
          </p:nvGrpSpPr>
          <p:grpSpPr>
            <a:xfrm>
              <a:off x="6749502" y="2208845"/>
              <a:ext cx="2374818" cy="1759401"/>
              <a:chOff x="6749502" y="2208845"/>
              <a:chExt cx="2374818" cy="1759401"/>
            </a:xfrm>
          </p:grpSpPr>
          <p:sp>
            <p:nvSpPr>
              <p:cNvPr id="893" name="Google Shape;893;p12"/>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894" name="Google Shape;894;p12"/>
              <p:cNvGrpSpPr/>
              <p:nvPr/>
            </p:nvGrpSpPr>
            <p:grpSpPr>
              <a:xfrm>
                <a:off x="6749502" y="2208845"/>
                <a:ext cx="759700" cy="725803"/>
                <a:chOff x="4279125" y="2463925"/>
                <a:chExt cx="543225" cy="518950"/>
              </a:xfrm>
            </p:grpSpPr>
            <p:sp>
              <p:nvSpPr>
                <p:cNvPr id="895" name="Google Shape;895;p12"/>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2"/>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2"/>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2"/>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899" name="Google Shape;899;p12"/>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0" name="Google Shape;900;p12"/>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2"/>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2"/>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2"/>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2"/>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5" name="Google Shape;905;p12"/>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2"/>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7" name="Google Shape;907;p12"/>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08" name="Google Shape;908;p12"/>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09" name="Google Shape;909;p12"/>
              <p:cNvGrpSpPr/>
              <p:nvPr/>
            </p:nvGrpSpPr>
            <p:grpSpPr>
              <a:xfrm rot="-6999909">
                <a:off x="7684130" y="2780347"/>
                <a:ext cx="1011970" cy="1015655"/>
                <a:chOff x="5532499" y="1557214"/>
                <a:chExt cx="572912" cy="574984"/>
              </a:xfrm>
            </p:grpSpPr>
            <p:sp>
              <p:nvSpPr>
                <p:cNvPr id="910" name="Google Shape;910;p12"/>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2"/>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2" name="Google Shape;912;p12"/>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3" name="Google Shape;913;p12"/>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4" name="Google Shape;914;p12"/>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5" name="Google Shape;915;p12"/>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2"/>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2"/>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2"/>
            <p:cNvGrpSpPr/>
            <p:nvPr/>
          </p:nvGrpSpPr>
          <p:grpSpPr>
            <a:xfrm>
              <a:off x="6090915" y="2317152"/>
              <a:ext cx="203609" cy="177655"/>
              <a:chOff x="1129997" y="1785758"/>
              <a:chExt cx="560442" cy="489002"/>
            </a:xfrm>
          </p:grpSpPr>
          <p:sp>
            <p:nvSpPr>
              <p:cNvPr id="919" name="Google Shape;919;p12"/>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20" name="Google Shape;920;p12"/>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21" name="Google Shape;921;p12"/>
            <p:cNvGrpSpPr/>
            <p:nvPr/>
          </p:nvGrpSpPr>
          <p:grpSpPr>
            <a:xfrm flipH="1">
              <a:off x="7320296" y="1487839"/>
              <a:ext cx="290533" cy="253499"/>
              <a:chOff x="1129997" y="1785758"/>
              <a:chExt cx="560442" cy="489002"/>
            </a:xfrm>
          </p:grpSpPr>
          <p:sp>
            <p:nvSpPr>
              <p:cNvPr id="922" name="Google Shape;922;p12"/>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23" name="Google Shape;923;p12"/>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24" name="Google Shape;924;p12"/>
          <p:cNvSpPr txBox="1"/>
          <p:nvPr/>
        </p:nvSpPr>
        <p:spPr>
          <a:xfrm>
            <a:off x="761763" y="1831590"/>
            <a:ext cx="10666777" cy="4078232"/>
          </a:xfrm>
          <a:prstGeom prst="rect">
            <a:avLst/>
          </a:prstGeom>
          <a:blipFill rotWithShape="1">
            <a:blip r:embed="rId3">
              <a:alphaModFix/>
            </a:blip>
            <a:stretch>
              <a:fillRect b="-1045" l="0" r="0" t="-746"/>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latin typeface="Calibri"/>
                <a:ea typeface="Calibri"/>
                <a:cs typeface="Calibri"/>
                <a:sym typeface="Calibri"/>
              </a:rPr>
              <a:t> </a:t>
            </a:r>
            <a:endParaRPr/>
          </a:p>
        </p:txBody>
      </p:sp>
      <p:sp>
        <p:nvSpPr>
          <p:cNvPr id="925" name="Google Shape;925;p12"/>
          <p:cNvSpPr txBox="1"/>
          <p:nvPr/>
        </p:nvSpPr>
        <p:spPr>
          <a:xfrm>
            <a:off x="644273" y="1294216"/>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Net Present Value (NPV)</a:t>
            </a:r>
            <a:endParaRPr b="1" i="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9" name="Shape 929"/>
        <p:cNvGrpSpPr/>
        <p:nvPr/>
      </p:nvGrpSpPr>
      <p:grpSpPr>
        <a:xfrm>
          <a:off x="0" y="0"/>
          <a:ext cx="0" cy="0"/>
          <a:chOff x="0" y="0"/>
          <a:chExt cx="0" cy="0"/>
        </a:xfrm>
      </p:grpSpPr>
      <p:grpSp>
        <p:nvGrpSpPr>
          <p:cNvPr id="930" name="Google Shape;930;p13"/>
          <p:cNvGrpSpPr/>
          <p:nvPr/>
        </p:nvGrpSpPr>
        <p:grpSpPr>
          <a:xfrm>
            <a:off x="11315276" y="5457403"/>
            <a:ext cx="866169" cy="1013919"/>
            <a:chOff x="5518578" y="1125146"/>
            <a:chExt cx="866169" cy="1013919"/>
          </a:xfrm>
        </p:grpSpPr>
        <p:sp>
          <p:nvSpPr>
            <p:cNvPr id="931" name="Google Shape;931;p13"/>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932" name="Google Shape;932;p13"/>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933" name="Google Shape;933;p13"/>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34" name="Google Shape;934;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37" name="Google Shape;937;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938" name="Google Shape;938;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42" name="Google Shape;942;p13"/>
          <p:cNvGrpSpPr/>
          <p:nvPr/>
        </p:nvGrpSpPr>
        <p:grpSpPr>
          <a:xfrm>
            <a:off x="2961803" y="2187691"/>
            <a:ext cx="1086908" cy="615474"/>
            <a:chOff x="4643222" y="2605064"/>
            <a:chExt cx="1086908" cy="615474"/>
          </a:xfrm>
        </p:grpSpPr>
        <p:sp>
          <p:nvSpPr>
            <p:cNvPr id="943" name="Google Shape;943;p1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45" name="Google Shape;945;p13"/>
          <p:cNvGrpSpPr/>
          <p:nvPr/>
        </p:nvGrpSpPr>
        <p:grpSpPr>
          <a:xfrm>
            <a:off x="5368220" y="5293504"/>
            <a:ext cx="1086908" cy="615474"/>
            <a:chOff x="4643222" y="2605064"/>
            <a:chExt cx="1086908" cy="615474"/>
          </a:xfrm>
        </p:grpSpPr>
        <p:sp>
          <p:nvSpPr>
            <p:cNvPr id="946" name="Google Shape;946;p1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48" name="Google Shape;948;p13"/>
          <p:cNvGrpSpPr/>
          <p:nvPr/>
        </p:nvGrpSpPr>
        <p:grpSpPr>
          <a:xfrm>
            <a:off x="9230197" y="987729"/>
            <a:ext cx="594810" cy="1877251"/>
            <a:chOff x="38732" y="42330"/>
            <a:chExt cx="594810" cy="1877251"/>
          </a:xfrm>
        </p:grpSpPr>
        <p:sp>
          <p:nvSpPr>
            <p:cNvPr id="949" name="Google Shape;949;p13"/>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3"/>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3"/>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52" name="Google Shape;952;p13"/>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953" name="Google Shape;953;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7 </a:t>
            </a:r>
            <a:endParaRPr sz="1050">
              <a:solidFill>
                <a:schemeClr val="dk1"/>
              </a:solidFill>
              <a:latin typeface="Times New Roman"/>
              <a:ea typeface="Times New Roman"/>
              <a:cs typeface="Times New Roman"/>
              <a:sym typeface="Times New Roman"/>
            </a:endParaRPr>
          </a:p>
        </p:txBody>
      </p:sp>
      <p:grpSp>
        <p:nvGrpSpPr>
          <p:cNvPr id="954" name="Google Shape;954;p13"/>
          <p:cNvGrpSpPr/>
          <p:nvPr/>
        </p:nvGrpSpPr>
        <p:grpSpPr>
          <a:xfrm>
            <a:off x="38732" y="42330"/>
            <a:ext cx="594810" cy="1877251"/>
            <a:chOff x="38732" y="42330"/>
            <a:chExt cx="594810" cy="1877251"/>
          </a:xfrm>
        </p:grpSpPr>
        <p:sp>
          <p:nvSpPr>
            <p:cNvPr id="955" name="Google Shape;955;p13"/>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6" name="Google Shape;956;p13"/>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7" name="Google Shape;957;p13"/>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8" name="Google Shape;958;p13"/>
          <p:cNvGrpSpPr/>
          <p:nvPr/>
        </p:nvGrpSpPr>
        <p:grpSpPr>
          <a:xfrm>
            <a:off x="8100405" y="3378383"/>
            <a:ext cx="4044540" cy="3307210"/>
            <a:chOff x="6090915" y="1487839"/>
            <a:chExt cx="3033405" cy="2480407"/>
          </a:xfrm>
        </p:grpSpPr>
        <p:grpSp>
          <p:nvGrpSpPr>
            <p:cNvPr id="959" name="Google Shape;959;p13"/>
            <p:cNvGrpSpPr/>
            <p:nvPr/>
          </p:nvGrpSpPr>
          <p:grpSpPr>
            <a:xfrm>
              <a:off x="6749502" y="2208845"/>
              <a:ext cx="2374818" cy="1759401"/>
              <a:chOff x="6749502" y="2208845"/>
              <a:chExt cx="2374818" cy="1759401"/>
            </a:xfrm>
          </p:grpSpPr>
          <p:sp>
            <p:nvSpPr>
              <p:cNvPr id="960" name="Google Shape;960;p13"/>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961" name="Google Shape;961;p13"/>
              <p:cNvGrpSpPr/>
              <p:nvPr/>
            </p:nvGrpSpPr>
            <p:grpSpPr>
              <a:xfrm>
                <a:off x="6749502" y="2208845"/>
                <a:ext cx="759700" cy="725803"/>
                <a:chOff x="4279125" y="2463925"/>
                <a:chExt cx="543225" cy="518950"/>
              </a:xfrm>
            </p:grpSpPr>
            <p:sp>
              <p:nvSpPr>
                <p:cNvPr id="962" name="Google Shape;962;p13"/>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3"/>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4" name="Google Shape;964;p13"/>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3"/>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6" name="Google Shape;966;p13"/>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3"/>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8" name="Google Shape;968;p13"/>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69" name="Google Shape;969;p13"/>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3"/>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3"/>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3"/>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3" name="Google Shape;973;p13"/>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4" name="Google Shape;974;p13"/>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5" name="Google Shape;975;p13"/>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76" name="Google Shape;976;p13"/>
              <p:cNvGrpSpPr/>
              <p:nvPr/>
            </p:nvGrpSpPr>
            <p:grpSpPr>
              <a:xfrm rot="-6999909">
                <a:off x="7684130" y="2780347"/>
                <a:ext cx="1011970" cy="1015655"/>
                <a:chOff x="5532499" y="1557214"/>
                <a:chExt cx="572912" cy="574984"/>
              </a:xfrm>
            </p:grpSpPr>
            <p:sp>
              <p:nvSpPr>
                <p:cNvPr id="977" name="Google Shape;977;p13"/>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8" name="Google Shape;978;p13"/>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79" name="Google Shape;979;p13"/>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0" name="Google Shape;980;p13"/>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3"/>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3"/>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3"/>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4" name="Google Shape;984;p13"/>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85" name="Google Shape;985;p13"/>
            <p:cNvGrpSpPr/>
            <p:nvPr/>
          </p:nvGrpSpPr>
          <p:grpSpPr>
            <a:xfrm>
              <a:off x="6090915" y="2317152"/>
              <a:ext cx="203609" cy="177655"/>
              <a:chOff x="1129997" y="1785758"/>
              <a:chExt cx="560442" cy="489002"/>
            </a:xfrm>
          </p:grpSpPr>
          <p:sp>
            <p:nvSpPr>
              <p:cNvPr id="986" name="Google Shape;986;p1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87" name="Google Shape;987;p1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88" name="Google Shape;988;p13"/>
            <p:cNvGrpSpPr/>
            <p:nvPr/>
          </p:nvGrpSpPr>
          <p:grpSpPr>
            <a:xfrm flipH="1">
              <a:off x="7320296" y="1487839"/>
              <a:ext cx="290533" cy="253499"/>
              <a:chOff x="1129997" y="1785758"/>
              <a:chExt cx="560442" cy="489002"/>
            </a:xfrm>
          </p:grpSpPr>
          <p:sp>
            <p:nvSpPr>
              <p:cNvPr id="989" name="Google Shape;989;p1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990" name="Google Shape;990;p1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91" name="Google Shape;991;p13"/>
          <p:cNvSpPr txBox="1"/>
          <p:nvPr/>
        </p:nvSpPr>
        <p:spPr>
          <a:xfrm>
            <a:off x="761763" y="1831590"/>
            <a:ext cx="10666777" cy="3801233"/>
          </a:xfrm>
          <a:prstGeom prst="rect">
            <a:avLst/>
          </a:prstGeom>
          <a:blipFill rotWithShape="1">
            <a:blip r:embed="rId3">
              <a:alphaModFix/>
            </a:blip>
            <a:stretch>
              <a:fillRect b="-1121" l="0" r="0" t="-80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latin typeface="Calibri"/>
                <a:ea typeface="Calibri"/>
                <a:cs typeface="Calibri"/>
                <a:sym typeface="Calibri"/>
              </a:rPr>
              <a:t> </a:t>
            </a:r>
            <a:endParaRPr/>
          </a:p>
        </p:txBody>
      </p:sp>
      <p:sp>
        <p:nvSpPr>
          <p:cNvPr id="992" name="Google Shape;992;p13"/>
          <p:cNvSpPr txBox="1"/>
          <p:nvPr/>
        </p:nvSpPr>
        <p:spPr>
          <a:xfrm>
            <a:off x="644273" y="1294216"/>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Net Present Benefit (NPB)</a:t>
            </a:r>
            <a:endParaRPr b="1" i="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6" name="Shape 996"/>
        <p:cNvGrpSpPr/>
        <p:nvPr/>
      </p:nvGrpSpPr>
      <p:grpSpPr>
        <a:xfrm>
          <a:off x="0" y="0"/>
          <a:ext cx="0" cy="0"/>
          <a:chOff x="0" y="0"/>
          <a:chExt cx="0" cy="0"/>
        </a:xfrm>
      </p:grpSpPr>
      <p:grpSp>
        <p:nvGrpSpPr>
          <p:cNvPr id="997" name="Google Shape;997;p14"/>
          <p:cNvGrpSpPr/>
          <p:nvPr/>
        </p:nvGrpSpPr>
        <p:grpSpPr>
          <a:xfrm>
            <a:off x="11315276" y="5457403"/>
            <a:ext cx="866169" cy="1013919"/>
            <a:chOff x="5518578" y="1125146"/>
            <a:chExt cx="866169" cy="1013919"/>
          </a:xfrm>
        </p:grpSpPr>
        <p:sp>
          <p:nvSpPr>
            <p:cNvPr id="998" name="Google Shape;998;p14"/>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999" name="Google Shape;999;p14"/>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000" name="Google Shape;1000;p14"/>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01" name="Google Shape;1001;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3" name="Google Shape;1003;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04" name="Google Shape;1004;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005" name="Google Shape;1005;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4"/>
          <p:cNvGrpSpPr/>
          <p:nvPr/>
        </p:nvGrpSpPr>
        <p:grpSpPr>
          <a:xfrm>
            <a:off x="2961803" y="2187691"/>
            <a:ext cx="1086908" cy="615474"/>
            <a:chOff x="4643222" y="2605064"/>
            <a:chExt cx="1086908" cy="615474"/>
          </a:xfrm>
        </p:grpSpPr>
        <p:sp>
          <p:nvSpPr>
            <p:cNvPr id="1010" name="Google Shape;1010;p1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12" name="Google Shape;1012;p14"/>
          <p:cNvGrpSpPr/>
          <p:nvPr/>
        </p:nvGrpSpPr>
        <p:grpSpPr>
          <a:xfrm>
            <a:off x="5368220" y="5293504"/>
            <a:ext cx="1086908" cy="615474"/>
            <a:chOff x="4643222" y="2605064"/>
            <a:chExt cx="1086908" cy="615474"/>
          </a:xfrm>
        </p:grpSpPr>
        <p:sp>
          <p:nvSpPr>
            <p:cNvPr id="1013" name="Google Shape;1013;p1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15" name="Google Shape;1015;p14"/>
          <p:cNvGrpSpPr/>
          <p:nvPr/>
        </p:nvGrpSpPr>
        <p:grpSpPr>
          <a:xfrm>
            <a:off x="9230197" y="987729"/>
            <a:ext cx="594810" cy="1877251"/>
            <a:chOff x="38732" y="42330"/>
            <a:chExt cx="594810" cy="1877251"/>
          </a:xfrm>
        </p:grpSpPr>
        <p:sp>
          <p:nvSpPr>
            <p:cNvPr id="1016" name="Google Shape;1016;p14"/>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4"/>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4"/>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19" name="Google Shape;1019;p14"/>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1020" name="Google Shape;1020;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5 dari 7 </a:t>
            </a:r>
            <a:endParaRPr sz="1050">
              <a:solidFill>
                <a:schemeClr val="dk1"/>
              </a:solidFill>
              <a:latin typeface="Times New Roman"/>
              <a:ea typeface="Times New Roman"/>
              <a:cs typeface="Times New Roman"/>
              <a:sym typeface="Times New Roman"/>
            </a:endParaRPr>
          </a:p>
        </p:txBody>
      </p:sp>
      <p:grpSp>
        <p:nvGrpSpPr>
          <p:cNvPr id="1021" name="Google Shape;1021;p14"/>
          <p:cNvGrpSpPr/>
          <p:nvPr/>
        </p:nvGrpSpPr>
        <p:grpSpPr>
          <a:xfrm>
            <a:off x="38732" y="42330"/>
            <a:ext cx="594810" cy="1877251"/>
            <a:chOff x="38732" y="42330"/>
            <a:chExt cx="594810" cy="1877251"/>
          </a:xfrm>
        </p:grpSpPr>
        <p:sp>
          <p:nvSpPr>
            <p:cNvPr id="1022" name="Google Shape;1022;p14"/>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4"/>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4"/>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25" name="Google Shape;1025;p14"/>
          <p:cNvGrpSpPr/>
          <p:nvPr/>
        </p:nvGrpSpPr>
        <p:grpSpPr>
          <a:xfrm>
            <a:off x="8100405" y="3378383"/>
            <a:ext cx="4044540" cy="3307210"/>
            <a:chOff x="6090915" y="1487839"/>
            <a:chExt cx="3033405" cy="2480407"/>
          </a:xfrm>
        </p:grpSpPr>
        <p:grpSp>
          <p:nvGrpSpPr>
            <p:cNvPr id="1026" name="Google Shape;1026;p14"/>
            <p:cNvGrpSpPr/>
            <p:nvPr/>
          </p:nvGrpSpPr>
          <p:grpSpPr>
            <a:xfrm>
              <a:off x="6749502" y="2208845"/>
              <a:ext cx="2374818" cy="1759401"/>
              <a:chOff x="6749502" y="2208845"/>
              <a:chExt cx="2374818" cy="1759401"/>
            </a:xfrm>
          </p:grpSpPr>
          <p:sp>
            <p:nvSpPr>
              <p:cNvPr id="1027" name="Google Shape;1027;p14"/>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28" name="Google Shape;1028;p14"/>
              <p:cNvGrpSpPr/>
              <p:nvPr/>
            </p:nvGrpSpPr>
            <p:grpSpPr>
              <a:xfrm>
                <a:off x="6749502" y="2208845"/>
                <a:ext cx="759700" cy="725803"/>
                <a:chOff x="4279125" y="2463925"/>
                <a:chExt cx="543225" cy="518950"/>
              </a:xfrm>
            </p:grpSpPr>
            <p:sp>
              <p:nvSpPr>
                <p:cNvPr id="1029" name="Google Shape;1029;p14"/>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4"/>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4"/>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4"/>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4"/>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4"/>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5" name="Google Shape;1035;p14"/>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4"/>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7" name="Google Shape;1037;p14"/>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8" name="Google Shape;1038;p14"/>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4"/>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0" name="Google Shape;1040;p14"/>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1" name="Google Shape;1041;p14"/>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4"/>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3" name="Google Shape;1043;p14"/>
              <p:cNvGrpSpPr/>
              <p:nvPr/>
            </p:nvGrpSpPr>
            <p:grpSpPr>
              <a:xfrm rot="-6999909">
                <a:off x="7684130" y="2780347"/>
                <a:ext cx="1011970" cy="1015655"/>
                <a:chOff x="5532499" y="1557214"/>
                <a:chExt cx="572912" cy="574984"/>
              </a:xfrm>
            </p:grpSpPr>
            <p:sp>
              <p:nvSpPr>
                <p:cNvPr id="1044" name="Google Shape;1044;p14"/>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5" name="Google Shape;1045;p14"/>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4"/>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7" name="Google Shape;1047;p14"/>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4"/>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49" name="Google Shape;1049;p14"/>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0" name="Google Shape;1050;p14"/>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1" name="Google Shape;1051;p14"/>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2" name="Google Shape;1052;p14"/>
            <p:cNvGrpSpPr/>
            <p:nvPr/>
          </p:nvGrpSpPr>
          <p:grpSpPr>
            <a:xfrm>
              <a:off x="6090915" y="2317152"/>
              <a:ext cx="203609" cy="177655"/>
              <a:chOff x="1129997" y="1785758"/>
              <a:chExt cx="560442" cy="489002"/>
            </a:xfrm>
          </p:grpSpPr>
          <p:sp>
            <p:nvSpPr>
              <p:cNvPr id="1053" name="Google Shape;1053;p1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4" name="Google Shape;1054;p1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5" name="Google Shape;1055;p14"/>
            <p:cNvGrpSpPr/>
            <p:nvPr/>
          </p:nvGrpSpPr>
          <p:grpSpPr>
            <a:xfrm flipH="1">
              <a:off x="7320296" y="1487839"/>
              <a:ext cx="290533" cy="253499"/>
              <a:chOff x="1129997" y="1785758"/>
              <a:chExt cx="560442" cy="489002"/>
            </a:xfrm>
          </p:grpSpPr>
          <p:sp>
            <p:nvSpPr>
              <p:cNvPr id="1056" name="Google Shape;1056;p1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057" name="Google Shape;1057;p1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58" name="Google Shape;1058;p14"/>
          <p:cNvSpPr txBox="1"/>
          <p:nvPr/>
        </p:nvSpPr>
        <p:spPr>
          <a:xfrm>
            <a:off x="761763" y="1831590"/>
            <a:ext cx="10666777" cy="646331"/>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Digunakan untuk mengetahui jangka waktu pengembalian investasi. Meskipun metode ini dikatakan relative mudah dan sederhana, metode ini memiliki 3 kelemahan, yaitu :</a:t>
            </a:r>
            <a:endParaRPr/>
          </a:p>
        </p:txBody>
      </p:sp>
      <p:sp>
        <p:nvSpPr>
          <p:cNvPr id="1059" name="Google Shape;1059;p14"/>
          <p:cNvSpPr txBox="1"/>
          <p:nvPr/>
        </p:nvSpPr>
        <p:spPr>
          <a:xfrm>
            <a:off x="644273" y="1294216"/>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Analisis Payback Period</a:t>
            </a:r>
            <a:endParaRPr b="1" i="1" sz="2800">
              <a:solidFill>
                <a:srgbClr val="213B7D"/>
              </a:solidFill>
              <a:latin typeface="Times New Roman"/>
              <a:ea typeface="Times New Roman"/>
              <a:cs typeface="Times New Roman"/>
              <a:sym typeface="Times New Roman"/>
            </a:endParaRPr>
          </a:p>
        </p:txBody>
      </p:sp>
      <p:grpSp>
        <p:nvGrpSpPr>
          <p:cNvPr id="1060" name="Google Shape;1060;p14"/>
          <p:cNvGrpSpPr/>
          <p:nvPr/>
        </p:nvGrpSpPr>
        <p:grpSpPr>
          <a:xfrm>
            <a:off x="902398" y="2882178"/>
            <a:ext cx="10553886" cy="1630664"/>
            <a:chOff x="902398" y="2882178"/>
            <a:chExt cx="10553886" cy="1630664"/>
          </a:xfrm>
        </p:grpSpPr>
        <p:grpSp>
          <p:nvGrpSpPr>
            <p:cNvPr id="1061" name="Google Shape;1061;p14"/>
            <p:cNvGrpSpPr/>
            <p:nvPr/>
          </p:nvGrpSpPr>
          <p:grpSpPr>
            <a:xfrm>
              <a:off x="902398" y="2882178"/>
              <a:ext cx="10553886" cy="1630664"/>
              <a:chOff x="902398" y="2882178"/>
              <a:chExt cx="10553886" cy="1630664"/>
            </a:xfrm>
          </p:grpSpPr>
          <p:grpSp>
            <p:nvGrpSpPr>
              <p:cNvPr id="1062" name="Google Shape;1062;p14"/>
              <p:cNvGrpSpPr/>
              <p:nvPr/>
            </p:nvGrpSpPr>
            <p:grpSpPr>
              <a:xfrm>
                <a:off x="902398" y="2882178"/>
                <a:ext cx="3262554" cy="1630664"/>
                <a:chOff x="2128838" y="2864980"/>
                <a:chExt cx="3262554" cy="1783135"/>
              </a:xfrm>
            </p:grpSpPr>
            <p:grpSp>
              <p:nvGrpSpPr>
                <p:cNvPr id="1063" name="Google Shape;1063;p14"/>
                <p:cNvGrpSpPr/>
                <p:nvPr/>
              </p:nvGrpSpPr>
              <p:grpSpPr>
                <a:xfrm>
                  <a:off x="2128838" y="2864980"/>
                  <a:ext cx="3262554" cy="1783135"/>
                  <a:chOff x="2128838" y="2864980"/>
                  <a:chExt cx="3262554" cy="1783135"/>
                </a:xfrm>
              </p:grpSpPr>
              <p:sp>
                <p:nvSpPr>
                  <p:cNvPr id="1064" name="Google Shape;1064;p14"/>
                  <p:cNvSpPr/>
                  <p:nvPr/>
                </p:nvSpPr>
                <p:spPr>
                  <a:xfrm>
                    <a:off x="2128838" y="2864981"/>
                    <a:ext cx="3239382" cy="1783134"/>
                  </a:xfrm>
                  <a:prstGeom prst="rect">
                    <a:avLst/>
                  </a:prstGeom>
                  <a:solidFill>
                    <a:srgbClr val="F4BD0C">
                      <a:alpha val="6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5" name="Google Shape;1065;p14"/>
                  <p:cNvSpPr/>
                  <p:nvPr/>
                </p:nvSpPr>
                <p:spPr>
                  <a:xfrm rot="10800000">
                    <a:off x="2128838" y="2864980"/>
                    <a:ext cx="3262554" cy="1783134"/>
                  </a:xfrm>
                  <a:prstGeom prst="foldedCorner">
                    <a:avLst>
                      <a:gd fmla="val 42834"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66" name="Google Shape;1066;p14"/>
                <p:cNvSpPr txBox="1"/>
                <p:nvPr/>
              </p:nvSpPr>
              <p:spPr>
                <a:xfrm>
                  <a:off x="2728852" y="2976385"/>
                  <a:ext cx="2632264" cy="1477328"/>
                </a:xfrm>
                <a:prstGeom prst="rect">
                  <a:avLst/>
                </a:prstGeom>
                <a:noFill/>
                <a:ln>
                  <a:noFill/>
                </a:ln>
              </p:spPr>
              <p:txBody>
                <a:bodyPr anchorCtr="0" anchor="t" bIns="45700" lIns="91425" spcFirstLastPara="1" rIns="91425" wrap="square" tIns="45700">
                  <a:spAutoFit/>
                </a:bodyPr>
                <a:lstStyle/>
                <a:p>
                  <a:pPr indent="0" lvl="1" marL="0" marR="0" rtl="0" algn="r">
                    <a:lnSpc>
                      <a:spcPct val="100000"/>
                    </a:lnSpc>
                    <a:spcBef>
                      <a:spcPts val="0"/>
                    </a:spcBef>
                    <a:spcAft>
                      <a:spcPts val="0"/>
                    </a:spcAft>
                    <a:buNone/>
                  </a:pPr>
                  <a:r>
                    <a:rPr b="1" i="0" lang="en-US" sz="1800" u="none" cap="none" strike="noStrike">
                      <a:solidFill>
                        <a:schemeClr val="lt1"/>
                      </a:solidFill>
                      <a:latin typeface="Times New Roman"/>
                      <a:ea typeface="Times New Roman"/>
                      <a:cs typeface="Times New Roman"/>
                      <a:sym typeface="Times New Roman"/>
                    </a:rPr>
                    <a:t>Metode ini mengabaikan penerimaan-penerimaan investasi atau </a:t>
                  </a:r>
                  <a:r>
                    <a:rPr b="1" i="1" lang="en-US" sz="1800" u="none" cap="none" strike="noStrike">
                      <a:solidFill>
                        <a:schemeClr val="lt1"/>
                      </a:solidFill>
                      <a:latin typeface="Times New Roman"/>
                      <a:ea typeface="Times New Roman"/>
                      <a:cs typeface="Times New Roman"/>
                      <a:sym typeface="Times New Roman"/>
                    </a:rPr>
                    <a:t>Proceeds </a:t>
                  </a:r>
                  <a:r>
                    <a:rPr b="1" i="0" lang="en-US" sz="1800" u="none" cap="none" strike="noStrike">
                      <a:solidFill>
                        <a:schemeClr val="lt1"/>
                      </a:solidFill>
                      <a:latin typeface="Times New Roman"/>
                      <a:ea typeface="Times New Roman"/>
                      <a:cs typeface="Times New Roman"/>
                      <a:sym typeface="Times New Roman"/>
                    </a:rPr>
                    <a:t>yang diperoleh setelah </a:t>
                  </a:r>
                  <a:r>
                    <a:rPr b="1" i="1" lang="en-US" sz="1800" u="none" cap="none" strike="noStrike">
                      <a:solidFill>
                        <a:schemeClr val="lt1"/>
                      </a:solidFill>
                      <a:latin typeface="Times New Roman"/>
                      <a:ea typeface="Times New Roman"/>
                      <a:cs typeface="Times New Roman"/>
                      <a:sym typeface="Times New Roman"/>
                    </a:rPr>
                    <a:t>payback period </a:t>
                  </a:r>
                  <a:r>
                    <a:rPr b="1" i="0" lang="en-US" sz="1800" u="none" cap="none" strike="noStrike">
                      <a:solidFill>
                        <a:schemeClr val="lt1"/>
                      </a:solidFill>
                      <a:latin typeface="Times New Roman"/>
                      <a:ea typeface="Times New Roman"/>
                      <a:cs typeface="Times New Roman"/>
                      <a:sym typeface="Times New Roman"/>
                    </a:rPr>
                    <a:t>tercapai</a:t>
                  </a:r>
                  <a:endParaRPr/>
                </a:p>
              </p:txBody>
            </p:sp>
          </p:grpSp>
          <p:grpSp>
            <p:nvGrpSpPr>
              <p:cNvPr id="1067" name="Google Shape;1067;p14"/>
              <p:cNvGrpSpPr/>
              <p:nvPr/>
            </p:nvGrpSpPr>
            <p:grpSpPr>
              <a:xfrm>
                <a:off x="4548064" y="2882178"/>
                <a:ext cx="3262554" cy="1630664"/>
                <a:chOff x="2128838" y="2864980"/>
                <a:chExt cx="3262554" cy="1783135"/>
              </a:xfrm>
            </p:grpSpPr>
            <p:grpSp>
              <p:nvGrpSpPr>
                <p:cNvPr id="1068" name="Google Shape;1068;p14"/>
                <p:cNvGrpSpPr/>
                <p:nvPr/>
              </p:nvGrpSpPr>
              <p:grpSpPr>
                <a:xfrm>
                  <a:off x="2128838" y="2864980"/>
                  <a:ext cx="3262554" cy="1783135"/>
                  <a:chOff x="2128838" y="2864980"/>
                  <a:chExt cx="3262554" cy="1783135"/>
                </a:xfrm>
              </p:grpSpPr>
              <p:sp>
                <p:nvSpPr>
                  <p:cNvPr id="1069" name="Google Shape;1069;p14"/>
                  <p:cNvSpPr/>
                  <p:nvPr/>
                </p:nvSpPr>
                <p:spPr>
                  <a:xfrm>
                    <a:off x="2128838" y="2864981"/>
                    <a:ext cx="3239382" cy="1783134"/>
                  </a:xfrm>
                  <a:prstGeom prst="rect">
                    <a:avLst/>
                  </a:prstGeom>
                  <a:solidFill>
                    <a:srgbClr val="F4BD0C">
                      <a:alpha val="6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4"/>
                  <p:cNvSpPr/>
                  <p:nvPr/>
                </p:nvSpPr>
                <p:spPr>
                  <a:xfrm rot="10800000">
                    <a:off x="2128838" y="2864980"/>
                    <a:ext cx="3262554" cy="1783134"/>
                  </a:xfrm>
                  <a:prstGeom prst="foldedCorner">
                    <a:avLst>
                      <a:gd fmla="val 42834"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1" name="Google Shape;1071;p14"/>
                <p:cNvSpPr txBox="1"/>
                <p:nvPr/>
              </p:nvSpPr>
              <p:spPr>
                <a:xfrm>
                  <a:off x="2728852" y="2976385"/>
                  <a:ext cx="2632264" cy="1009664"/>
                </a:xfrm>
                <a:prstGeom prst="rect">
                  <a:avLst/>
                </a:prstGeom>
                <a:noFill/>
                <a:ln>
                  <a:noFill/>
                </a:ln>
              </p:spPr>
              <p:txBody>
                <a:bodyPr anchorCtr="0" anchor="t" bIns="45700" lIns="91425" spcFirstLastPara="1" rIns="91425" wrap="square" tIns="45700">
                  <a:spAutoFit/>
                </a:bodyPr>
                <a:lstStyle/>
                <a:p>
                  <a:pPr indent="0" lvl="1" marL="0" marR="0" rtl="0" algn="r">
                    <a:lnSpc>
                      <a:spcPct val="100000"/>
                    </a:lnSpc>
                    <a:spcBef>
                      <a:spcPts val="0"/>
                    </a:spcBef>
                    <a:spcAft>
                      <a:spcPts val="0"/>
                    </a:spcAft>
                    <a:buNone/>
                  </a:pPr>
                  <a:r>
                    <a:rPr b="1" i="0" lang="en-US" sz="1800" u="none" cap="none" strike="noStrike">
                      <a:solidFill>
                        <a:schemeClr val="lt1"/>
                      </a:solidFill>
                      <a:latin typeface="Times New Roman"/>
                      <a:ea typeface="Times New Roman"/>
                      <a:cs typeface="Times New Roman"/>
                      <a:sym typeface="Times New Roman"/>
                    </a:rPr>
                    <a:t>Metode </a:t>
                  </a:r>
                  <a:r>
                    <a:rPr b="1" i="1" lang="en-US" sz="1800" u="none" cap="none" strike="noStrike">
                      <a:solidFill>
                        <a:schemeClr val="lt1"/>
                      </a:solidFill>
                      <a:latin typeface="Times New Roman"/>
                      <a:ea typeface="Times New Roman"/>
                      <a:cs typeface="Times New Roman"/>
                      <a:sym typeface="Times New Roman"/>
                    </a:rPr>
                    <a:t>payback period </a:t>
                  </a:r>
                  <a:r>
                    <a:rPr b="1" i="0" lang="en-US" sz="1800" u="none" cap="none" strike="noStrike">
                      <a:solidFill>
                        <a:schemeClr val="lt1"/>
                      </a:solidFill>
                      <a:latin typeface="Times New Roman"/>
                      <a:ea typeface="Times New Roman"/>
                      <a:cs typeface="Times New Roman"/>
                      <a:sym typeface="Times New Roman"/>
                    </a:rPr>
                    <a:t>mengabaikan nilai waktu uang</a:t>
                  </a:r>
                  <a:endParaRPr/>
                </a:p>
              </p:txBody>
            </p:sp>
          </p:grpSp>
          <p:grpSp>
            <p:nvGrpSpPr>
              <p:cNvPr id="1072" name="Google Shape;1072;p14"/>
              <p:cNvGrpSpPr/>
              <p:nvPr/>
            </p:nvGrpSpPr>
            <p:grpSpPr>
              <a:xfrm>
                <a:off x="8193730" y="2882178"/>
                <a:ext cx="3262554" cy="1630664"/>
                <a:chOff x="2128838" y="2864980"/>
                <a:chExt cx="3262554" cy="1783135"/>
              </a:xfrm>
            </p:grpSpPr>
            <p:grpSp>
              <p:nvGrpSpPr>
                <p:cNvPr id="1073" name="Google Shape;1073;p14"/>
                <p:cNvGrpSpPr/>
                <p:nvPr/>
              </p:nvGrpSpPr>
              <p:grpSpPr>
                <a:xfrm>
                  <a:off x="2128838" y="2864980"/>
                  <a:ext cx="3262554" cy="1783135"/>
                  <a:chOff x="2128838" y="2864980"/>
                  <a:chExt cx="3262554" cy="1783135"/>
                </a:xfrm>
              </p:grpSpPr>
              <p:sp>
                <p:nvSpPr>
                  <p:cNvPr id="1074" name="Google Shape;1074;p14"/>
                  <p:cNvSpPr/>
                  <p:nvPr/>
                </p:nvSpPr>
                <p:spPr>
                  <a:xfrm>
                    <a:off x="2128838" y="2864981"/>
                    <a:ext cx="3239382" cy="1783134"/>
                  </a:xfrm>
                  <a:prstGeom prst="rect">
                    <a:avLst/>
                  </a:prstGeom>
                  <a:solidFill>
                    <a:srgbClr val="F4BD0C">
                      <a:alpha val="6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5" name="Google Shape;1075;p14"/>
                  <p:cNvSpPr/>
                  <p:nvPr/>
                </p:nvSpPr>
                <p:spPr>
                  <a:xfrm rot="10800000">
                    <a:off x="2128838" y="2864980"/>
                    <a:ext cx="3262554" cy="1783134"/>
                  </a:xfrm>
                  <a:prstGeom prst="foldedCorner">
                    <a:avLst>
                      <a:gd fmla="val 42834"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6" name="Google Shape;1076;p14"/>
                <p:cNvSpPr txBox="1"/>
                <p:nvPr/>
              </p:nvSpPr>
              <p:spPr>
                <a:xfrm>
                  <a:off x="2585593" y="2976385"/>
                  <a:ext cx="2775523" cy="1615462"/>
                </a:xfrm>
                <a:prstGeom prst="rect">
                  <a:avLst/>
                </a:prstGeom>
                <a:noFill/>
                <a:ln>
                  <a:noFill/>
                </a:ln>
              </p:spPr>
              <p:txBody>
                <a:bodyPr anchorCtr="0" anchor="t" bIns="45700" lIns="91425" spcFirstLastPara="1" rIns="91425" wrap="square" tIns="45700">
                  <a:spAutoFit/>
                </a:bodyPr>
                <a:lstStyle/>
                <a:p>
                  <a:pPr indent="0" lvl="1" marL="0" marR="0" rtl="0" algn="r">
                    <a:lnSpc>
                      <a:spcPct val="100000"/>
                    </a:lnSpc>
                    <a:spcBef>
                      <a:spcPts val="0"/>
                    </a:spcBef>
                    <a:spcAft>
                      <a:spcPts val="0"/>
                    </a:spcAft>
                    <a:buNone/>
                  </a:pPr>
                  <a:r>
                    <a:rPr b="1" i="0" lang="en-US" sz="1800" u="none" cap="none" strike="noStrike">
                      <a:solidFill>
                        <a:schemeClr val="lt1"/>
                      </a:solidFill>
                      <a:latin typeface="Times New Roman"/>
                      <a:ea typeface="Times New Roman"/>
                      <a:cs typeface="Times New Roman"/>
                      <a:sym typeface="Times New Roman"/>
                    </a:rPr>
                    <a:t>Metode </a:t>
                  </a:r>
                  <a:r>
                    <a:rPr b="1" i="1" lang="en-US" sz="1800" u="none" cap="none" strike="noStrike">
                      <a:solidFill>
                        <a:schemeClr val="lt1"/>
                      </a:solidFill>
                      <a:latin typeface="Times New Roman"/>
                      <a:ea typeface="Times New Roman"/>
                      <a:cs typeface="Times New Roman"/>
                      <a:sym typeface="Times New Roman"/>
                    </a:rPr>
                    <a:t>payback period </a:t>
                  </a:r>
                  <a:r>
                    <a:rPr b="1" i="0" lang="en-US" sz="1800" u="none" cap="none" strike="noStrike">
                      <a:solidFill>
                        <a:schemeClr val="lt1"/>
                      </a:solidFill>
                      <a:latin typeface="Times New Roman"/>
                      <a:ea typeface="Times New Roman"/>
                      <a:cs typeface="Times New Roman"/>
                      <a:sym typeface="Times New Roman"/>
                    </a:rPr>
                    <a:t>tidak dapat digunakan untuk mengambil keputusan investasi yang bersifat </a:t>
                  </a:r>
                  <a:r>
                    <a:rPr b="1" i="1" lang="en-US" sz="1800" u="none" cap="none" strike="noStrike">
                      <a:solidFill>
                        <a:schemeClr val="lt1"/>
                      </a:solidFill>
                      <a:latin typeface="Times New Roman"/>
                      <a:ea typeface="Times New Roman"/>
                      <a:cs typeface="Times New Roman"/>
                      <a:sym typeface="Times New Roman"/>
                    </a:rPr>
                    <a:t>mutually exclusive</a:t>
                  </a:r>
                  <a:endParaRPr/>
                </a:p>
              </p:txBody>
            </p:sp>
          </p:grpSp>
        </p:grpSp>
        <p:sp>
          <p:nvSpPr>
            <p:cNvPr id="1077" name="Google Shape;1077;p14"/>
            <p:cNvSpPr txBox="1"/>
            <p:nvPr/>
          </p:nvSpPr>
          <p:spPr>
            <a:xfrm>
              <a:off x="4546364" y="2906721"/>
              <a:ext cx="340503" cy="369332"/>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1" i="0" lang="en-US" sz="1800" u="none" cap="none" strike="noStrike">
                  <a:solidFill>
                    <a:srgbClr val="213B7D"/>
                  </a:solidFill>
                  <a:latin typeface="Times New Roman"/>
                  <a:ea typeface="Times New Roman"/>
                  <a:cs typeface="Times New Roman"/>
                  <a:sym typeface="Times New Roman"/>
                </a:rPr>
                <a:t>2</a:t>
              </a:r>
              <a:endParaRPr/>
            </a:p>
          </p:txBody>
        </p:sp>
        <p:sp>
          <p:nvSpPr>
            <p:cNvPr id="1078" name="Google Shape;1078;p14"/>
            <p:cNvSpPr txBox="1"/>
            <p:nvPr/>
          </p:nvSpPr>
          <p:spPr>
            <a:xfrm>
              <a:off x="925876" y="2897069"/>
              <a:ext cx="340503" cy="369332"/>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1" i="0" lang="en-US" sz="1800" u="none" cap="none" strike="noStrike">
                  <a:solidFill>
                    <a:srgbClr val="213B7D"/>
                  </a:solidFill>
                  <a:latin typeface="Times New Roman"/>
                  <a:ea typeface="Times New Roman"/>
                  <a:cs typeface="Times New Roman"/>
                  <a:sym typeface="Times New Roman"/>
                </a:rPr>
                <a:t>1</a:t>
              </a:r>
              <a:endParaRPr/>
            </a:p>
          </p:txBody>
        </p:sp>
        <p:sp>
          <p:nvSpPr>
            <p:cNvPr id="1079" name="Google Shape;1079;p14"/>
            <p:cNvSpPr txBox="1"/>
            <p:nvPr/>
          </p:nvSpPr>
          <p:spPr>
            <a:xfrm>
              <a:off x="8210104" y="2897969"/>
              <a:ext cx="340503" cy="369332"/>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1" i="0" lang="en-US" sz="1800" u="none" cap="none" strike="noStrike">
                  <a:solidFill>
                    <a:srgbClr val="213B7D"/>
                  </a:solidFill>
                  <a:latin typeface="Times New Roman"/>
                  <a:ea typeface="Times New Roman"/>
                  <a:cs typeface="Times New Roman"/>
                  <a:sym typeface="Times New Roman"/>
                </a:rPr>
                <a:t>3</a:t>
              </a:r>
              <a:endParaRPr b="1" i="0" sz="1800" u="none" cap="none" strike="noStrike">
                <a:solidFill>
                  <a:srgbClr val="213B7D"/>
                </a:solidFill>
                <a:latin typeface="Times New Roman"/>
                <a:ea typeface="Times New Roman"/>
                <a:cs typeface="Times New Roman"/>
                <a:sym typeface="Times New Roman"/>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3" name="Shape 1083"/>
        <p:cNvGrpSpPr/>
        <p:nvPr/>
      </p:nvGrpSpPr>
      <p:grpSpPr>
        <a:xfrm>
          <a:off x="0" y="0"/>
          <a:ext cx="0" cy="0"/>
          <a:chOff x="0" y="0"/>
          <a:chExt cx="0" cy="0"/>
        </a:xfrm>
      </p:grpSpPr>
      <p:grpSp>
        <p:nvGrpSpPr>
          <p:cNvPr id="1084" name="Google Shape;1084;p15"/>
          <p:cNvGrpSpPr/>
          <p:nvPr/>
        </p:nvGrpSpPr>
        <p:grpSpPr>
          <a:xfrm>
            <a:off x="11315276" y="5457403"/>
            <a:ext cx="866169" cy="1013919"/>
            <a:chOff x="5518578" y="1125146"/>
            <a:chExt cx="866169" cy="1013919"/>
          </a:xfrm>
        </p:grpSpPr>
        <p:sp>
          <p:nvSpPr>
            <p:cNvPr id="1085" name="Google Shape;1085;p15"/>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086" name="Google Shape;1086;p15"/>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087" name="Google Shape;1087;p15"/>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88" name="Google Shape;1088;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91" name="Google Shape;1091;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092" name="Google Shape;1092;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4" name="Google Shape;1094;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5" name="Google Shape;1095;p1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6" name="Google Shape;1096;p15"/>
          <p:cNvGrpSpPr/>
          <p:nvPr/>
        </p:nvGrpSpPr>
        <p:grpSpPr>
          <a:xfrm>
            <a:off x="2961803" y="2187691"/>
            <a:ext cx="1086908" cy="615474"/>
            <a:chOff x="4643222" y="2605064"/>
            <a:chExt cx="1086908" cy="615474"/>
          </a:xfrm>
        </p:grpSpPr>
        <p:sp>
          <p:nvSpPr>
            <p:cNvPr id="1097" name="Google Shape;1097;p1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99" name="Google Shape;1099;p15"/>
          <p:cNvGrpSpPr/>
          <p:nvPr/>
        </p:nvGrpSpPr>
        <p:grpSpPr>
          <a:xfrm>
            <a:off x="5368220" y="5293504"/>
            <a:ext cx="1086908" cy="615474"/>
            <a:chOff x="4643222" y="2605064"/>
            <a:chExt cx="1086908" cy="615474"/>
          </a:xfrm>
        </p:grpSpPr>
        <p:sp>
          <p:nvSpPr>
            <p:cNvPr id="1100" name="Google Shape;1100;p1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1" name="Google Shape;1101;p1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02" name="Google Shape;1102;p15"/>
          <p:cNvGrpSpPr/>
          <p:nvPr/>
        </p:nvGrpSpPr>
        <p:grpSpPr>
          <a:xfrm>
            <a:off x="9230197" y="987729"/>
            <a:ext cx="594810" cy="1877251"/>
            <a:chOff x="38732" y="42330"/>
            <a:chExt cx="594810" cy="1877251"/>
          </a:xfrm>
        </p:grpSpPr>
        <p:sp>
          <p:nvSpPr>
            <p:cNvPr id="1103" name="Google Shape;1103;p15"/>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5"/>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5"/>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5"/>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1107" name="Google Shape;1107;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6 dari 7 </a:t>
            </a:r>
            <a:endParaRPr sz="1050">
              <a:solidFill>
                <a:schemeClr val="dk1"/>
              </a:solidFill>
              <a:latin typeface="Times New Roman"/>
              <a:ea typeface="Times New Roman"/>
              <a:cs typeface="Times New Roman"/>
              <a:sym typeface="Times New Roman"/>
            </a:endParaRPr>
          </a:p>
        </p:txBody>
      </p:sp>
      <p:grpSp>
        <p:nvGrpSpPr>
          <p:cNvPr id="1108" name="Google Shape;1108;p15"/>
          <p:cNvGrpSpPr/>
          <p:nvPr/>
        </p:nvGrpSpPr>
        <p:grpSpPr>
          <a:xfrm>
            <a:off x="38732" y="42330"/>
            <a:ext cx="594810" cy="1877251"/>
            <a:chOff x="38732" y="42330"/>
            <a:chExt cx="594810" cy="1877251"/>
          </a:xfrm>
        </p:grpSpPr>
        <p:sp>
          <p:nvSpPr>
            <p:cNvPr id="1109" name="Google Shape;1109;p15"/>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0" name="Google Shape;1110;p15"/>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1" name="Google Shape;1111;p15"/>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12" name="Google Shape;1112;p15"/>
          <p:cNvGrpSpPr/>
          <p:nvPr/>
        </p:nvGrpSpPr>
        <p:grpSpPr>
          <a:xfrm>
            <a:off x="8100405" y="3378383"/>
            <a:ext cx="4044540" cy="3307210"/>
            <a:chOff x="6090915" y="1487839"/>
            <a:chExt cx="3033405" cy="2480407"/>
          </a:xfrm>
        </p:grpSpPr>
        <p:grpSp>
          <p:nvGrpSpPr>
            <p:cNvPr id="1113" name="Google Shape;1113;p15"/>
            <p:cNvGrpSpPr/>
            <p:nvPr/>
          </p:nvGrpSpPr>
          <p:grpSpPr>
            <a:xfrm>
              <a:off x="6749502" y="2208845"/>
              <a:ext cx="2374818" cy="1759401"/>
              <a:chOff x="6749502" y="2208845"/>
              <a:chExt cx="2374818" cy="1759401"/>
            </a:xfrm>
          </p:grpSpPr>
          <p:sp>
            <p:nvSpPr>
              <p:cNvPr id="1114" name="Google Shape;1114;p15"/>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5" name="Google Shape;1115;p15"/>
              <p:cNvGrpSpPr/>
              <p:nvPr/>
            </p:nvGrpSpPr>
            <p:grpSpPr>
              <a:xfrm>
                <a:off x="6749502" y="2208845"/>
                <a:ext cx="759700" cy="725803"/>
                <a:chOff x="4279125" y="2463925"/>
                <a:chExt cx="543225" cy="518950"/>
              </a:xfrm>
            </p:grpSpPr>
            <p:sp>
              <p:nvSpPr>
                <p:cNvPr id="1116" name="Google Shape;1116;p15"/>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5"/>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18" name="Google Shape;1118;p15"/>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19" name="Google Shape;1119;p15"/>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5"/>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1" name="Google Shape;1121;p15"/>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5"/>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3" name="Google Shape;1123;p15"/>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4" name="Google Shape;1124;p15"/>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5"/>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5"/>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5"/>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8" name="Google Shape;1128;p15"/>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29" name="Google Shape;1129;p15"/>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0" name="Google Shape;1130;p15"/>
              <p:cNvGrpSpPr/>
              <p:nvPr/>
            </p:nvGrpSpPr>
            <p:grpSpPr>
              <a:xfrm rot="-6999909">
                <a:off x="7684130" y="2780347"/>
                <a:ext cx="1011970" cy="1015655"/>
                <a:chOff x="5532499" y="1557214"/>
                <a:chExt cx="572912" cy="574984"/>
              </a:xfrm>
            </p:grpSpPr>
            <p:sp>
              <p:nvSpPr>
                <p:cNvPr id="1131" name="Google Shape;1131;p15"/>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5"/>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5"/>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4" name="Google Shape;1134;p15"/>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5" name="Google Shape;1135;p15"/>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5"/>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5"/>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38" name="Google Shape;1138;p15"/>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9" name="Google Shape;1139;p15"/>
            <p:cNvGrpSpPr/>
            <p:nvPr/>
          </p:nvGrpSpPr>
          <p:grpSpPr>
            <a:xfrm>
              <a:off x="6090915" y="2317152"/>
              <a:ext cx="203609" cy="177655"/>
              <a:chOff x="1129997" y="1785758"/>
              <a:chExt cx="560442" cy="489002"/>
            </a:xfrm>
          </p:grpSpPr>
          <p:sp>
            <p:nvSpPr>
              <p:cNvPr id="1140" name="Google Shape;1140;p1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42" name="Google Shape;1142;p15"/>
            <p:cNvGrpSpPr/>
            <p:nvPr/>
          </p:nvGrpSpPr>
          <p:grpSpPr>
            <a:xfrm flipH="1">
              <a:off x="7320296" y="1487839"/>
              <a:ext cx="290533" cy="253499"/>
              <a:chOff x="1129997" y="1785758"/>
              <a:chExt cx="560442" cy="489002"/>
            </a:xfrm>
          </p:grpSpPr>
          <p:sp>
            <p:nvSpPr>
              <p:cNvPr id="1143" name="Google Shape;1143;p1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144" name="Google Shape;1144;p1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145" name="Google Shape;1145;p15"/>
          <p:cNvSpPr txBox="1"/>
          <p:nvPr/>
        </p:nvSpPr>
        <p:spPr>
          <a:xfrm>
            <a:off x="761763" y="1831590"/>
            <a:ext cx="10666777" cy="3693319"/>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Cara mengevaluasi suatu proyek dengan membandingkan nilai sekarang dan seluruh manfaat yang diperoleh dengan nilai sekarang dari seluruh biaya proyek tersebut. Menurut Dixon (1994) dalam Blundell dan Murdock (1997), Cost-Benefit Analysis harus dapat mengkur manfaat </a:t>
            </a:r>
            <a:r>
              <a:rPr b="0" i="1" lang="en-US" sz="1800" u="none" cap="none" strike="noStrike">
                <a:solidFill>
                  <a:schemeClr val="dk1"/>
                </a:solidFill>
                <a:latin typeface="Times New Roman"/>
                <a:ea typeface="Times New Roman"/>
                <a:cs typeface="Times New Roman"/>
                <a:sym typeface="Times New Roman"/>
              </a:rPr>
              <a:t>net social benefit </a:t>
            </a:r>
            <a:r>
              <a:rPr b="0" i="0" lang="en-US" sz="1800" u="none" cap="none" strike="noStrike">
                <a:solidFill>
                  <a:schemeClr val="dk1"/>
                </a:solidFill>
                <a:latin typeface="Times New Roman"/>
                <a:ea typeface="Times New Roman"/>
                <a:cs typeface="Times New Roman"/>
                <a:sym typeface="Times New Roman"/>
              </a:rPr>
              <a:t>yang secara garis besar dapat dinyatakan sebagai berikut :</a:t>
            </a:r>
            <a:endParaRPr/>
          </a:p>
          <a:p>
            <a:pPr indent="-285750" lvl="1" marL="285750" marR="0" rtl="0" algn="just">
              <a:lnSpc>
                <a:spcPct val="100000"/>
              </a:lnSpc>
              <a:spcBef>
                <a:spcPts val="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 	</a:t>
            </a:r>
            <a:r>
              <a:rPr b="0" i="0" lang="en-US" sz="1800" u="none" cap="none" strike="noStrike">
                <a:solidFill>
                  <a:srgbClr val="213B7D"/>
                </a:solidFill>
                <a:latin typeface="Times New Roman"/>
                <a:ea typeface="Times New Roman"/>
                <a:cs typeface="Times New Roman"/>
                <a:sym typeface="Times New Roman"/>
              </a:rPr>
              <a:t>Memutuskan biaya dan manfat apa saja yang dimasukan</a:t>
            </a:r>
            <a:r>
              <a:rPr b="0" i="0" lang="en-US" sz="1800" u="none" cap="none" strike="noStrike">
                <a:solidFill>
                  <a:schemeClr val="dk1"/>
                </a:solidFill>
                <a:latin typeface="Times New Roman"/>
                <a:ea typeface="Times New Roman"/>
                <a:cs typeface="Times New Roman"/>
                <a:sym typeface="Times New Roman"/>
              </a:rPr>
              <a:t>, hal ini bertujuan untuk menghindari 	kemungkinan terjadinya </a:t>
            </a:r>
            <a:r>
              <a:rPr b="0" i="1" lang="en-US" sz="1800" u="none" cap="none" strike="noStrike">
                <a:solidFill>
                  <a:schemeClr val="dk1"/>
                </a:solidFill>
                <a:latin typeface="Times New Roman"/>
                <a:ea typeface="Times New Roman"/>
                <a:cs typeface="Times New Roman"/>
                <a:sym typeface="Times New Roman"/>
              </a:rPr>
              <a:t>Double Couting.</a:t>
            </a:r>
            <a:endParaRPr/>
          </a:p>
          <a:p>
            <a:pPr indent="0" lvl="1" marL="0" marR="0" rtl="0" algn="just">
              <a:lnSpc>
                <a:spcPct val="100000"/>
              </a:lnSpc>
              <a:spcBef>
                <a:spcPts val="0"/>
              </a:spcBef>
              <a:spcAft>
                <a:spcPts val="0"/>
              </a:spcAft>
              <a:buNone/>
            </a:pPr>
            <a:r>
              <a:t/>
            </a:r>
            <a:endParaRPr b="0" i="1" sz="1800" u="none" cap="none" strike="noStrike">
              <a:solidFill>
                <a:schemeClr val="dk1"/>
              </a:solidFill>
              <a:latin typeface="Times New Roman"/>
              <a:ea typeface="Times New Roman"/>
              <a:cs typeface="Times New Roman"/>
              <a:sym typeface="Times New Roman"/>
            </a:endParaRPr>
          </a:p>
          <a:p>
            <a:pPr indent="-285750" lvl="1" marL="285750" marR="0" rtl="0" algn="just">
              <a:lnSpc>
                <a:spcPct val="100000"/>
              </a:lnSpc>
              <a:spcBef>
                <a:spcPts val="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 	</a:t>
            </a:r>
            <a:r>
              <a:rPr b="0" i="0" lang="en-US" sz="1800" u="none" cap="none" strike="noStrike">
                <a:solidFill>
                  <a:srgbClr val="213B7D"/>
                </a:solidFill>
                <a:latin typeface="Times New Roman"/>
                <a:ea typeface="Times New Roman"/>
                <a:cs typeface="Times New Roman"/>
                <a:sym typeface="Times New Roman"/>
              </a:rPr>
              <a:t>Mengukur dan mengevaluasi biaya dan manfaat, </a:t>
            </a:r>
            <a:r>
              <a:rPr b="0" i="0" lang="en-US" sz="1800" u="none" cap="none" strike="noStrike">
                <a:solidFill>
                  <a:schemeClr val="dk1"/>
                </a:solidFill>
                <a:latin typeface="Times New Roman"/>
                <a:ea typeface="Times New Roman"/>
                <a:cs typeface="Times New Roman"/>
                <a:sym typeface="Times New Roman"/>
              </a:rPr>
              <a:t>karena biaya dan manfaat yang berwujud (</a:t>
            </a:r>
            <a:r>
              <a:rPr b="0" i="1" lang="en-US" sz="1800" u="none" cap="none" strike="noStrike">
                <a:solidFill>
                  <a:schemeClr val="dk1"/>
                </a:solidFill>
                <a:latin typeface="Times New Roman"/>
                <a:ea typeface="Times New Roman"/>
                <a:cs typeface="Times New Roman"/>
                <a:sym typeface="Times New Roman"/>
              </a:rPr>
              <a:t>tangible</a:t>
            </a:r>
            <a:r>
              <a:rPr b="0" i="0" lang="en-US" sz="1800" u="none" cap="none" strike="noStrike">
                <a:solidFill>
                  <a:schemeClr val="dk1"/>
                </a:solidFill>
                <a:latin typeface="Times New Roman"/>
                <a:ea typeface="Times New Roman"/>
                <a:cs typeface="Times New Roman"/>
                <a:sym typeface="Times New Roman"/>
              </a:rPr>
              <a:t>) lebih 	mudah untuk dihitung, sedangkan biaya dan manfaat yang tidak berwujud (</a:t>
            </a:r>
            <a:r>
              <a:rPr b="0" i="1" lang="en-US" sz="1800" u="none" cap="none" strike="noStrike">
                <a:solidFill>
                  <a:schemeClr val="dk1"/>
                </a:solidFill>
                <a:latin typeface="Times New Roman"/>
                <a:ea typeface="Times New Roman"/>
                <a:cs typeface="Times New Roman"/>
                <a:sym typeface="Times New Roman"/>
              </a:rPr>
              <a:t>In-Tangibel</a:t>
            </a:r>
            <a:r>
              <a:rPr b="0" i="0" lang="en-US" sz="1800" u="none" cap="none" strike="noStrike">
                <a:solidFill>
                  <a:schemeClr val="dk1"/>
                </a:solidFill>
                <a:latin typeface="Times New Roman"/>
                <a:ea typeface="Times New Roman"/>
                <a:cs typeface="Times New Roman"/>
                <a:sym typeface="Times New Roman"/>
              </a:rPr>
              <a:t>) relative sulit 	dihitung.</a:t>
            </a:r>
            <a:endParaRPr/>
          </a:p>
          <a:p>
            <a:pPr indent="-285750" lvl="1" marL="285750" marR="0" rtl="0" algn="just">
              <a:lnSpc>
                <a:spcPct val="100000"/>
              </a:lnSpc>
              <a:spcBef>
                <a:spcPts val="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 	</a:t>
            </a:r>
            <a:r>
              <a:rPr b="0" i="1" lang="en-US" sz="1800" u="none" cap="none" strike="noStrike">
                <a:solidFill>
                  <a:srgbClr val="213B7D"/>
                </a:solidFill>
                <a:latin typeface="Times New Roman"/>
                <a:ea typeface="Times New Roman"/>
                <a:cs typeface="Times New Roman"/>
                <a:sym typeface="Times New Roman"/>
              </a:rPr>
              <a:t>Timing </a:t>
            </a:r>
            <a:r>
              <a:rPr b="0" i="0" lang="en-US" sz="1800" u="none" cap="none" strike="noStrike">
                <a:solidFill>
                  <a:srgbClr val="213B7D"/>
                </a:solidFill>
                <a:latin typeface="Times New Roman"/>
                <a:ea typeface="Times New Roman"/>
                <a:cs typeface="Times New Roman"/>
                <a:sym typeface="Times New Roman"/>
              </a:rPr>
              <a:t>dan aliran biaya dan manfaat</a:t>
            </a:r>
            <a:r>
              <a:rPr b="0" i="0" lang="en-US" sz="1800" u="none" cap="none" strike="noStrike">
                <a:solidFill>
                  <a:schemeClr val="dk1"/>
                </a:solidFill>
                <a:latin typeface="Times New Roman"/>
                <a:ea typeface="Times New Roman"/>
                <a:cs typeface="Times New Roman"/>
                <a:sym typeface="Times New Roman"/>
              </a:rPr>
              <a:t>, waktu pengakuan biaya atau manfaat biasanya nilai tertinggi yang 	terjadi lebih awal akan dimasukan dalam biaya atau manfaat dan untuk menyesuaikan nilai biaya dan 	manfaat yang berbeda karena waktu maka digunakan tingkat diskonto.</a:t>
            </a:r>
            <a:endParaRPr/>
          </a:p>
        </p:txBody>
      </p:sp>
      <p:sp>
        <p:nvSpPr>
          <p:cNvPr id="1146" name="Google Shape;1146;p15"/>
          <p:cNvSpPr txBox="1"/>
          <p:nvPr/>
        </p:nvSpPr>
        <p:spPr>
          <a:xfrm>
            <a:off x="644273" y="1294216"/>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Cost-Benefit Analysis (CBA)</a:t>
            </a:r>
            <a:endParaRPr b="1" i="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0" name="Shape 1150"/>
        <p:cNvGrpSpPr/>
        <p:nvPr/>
      </p:nvGrpSpPr>
      <p:grpSpPr>
        <a:xfrm>
          <a:off x="0" y="0"/>
          <a:ext cx="0" cy="0"/>
          <a:chOff x="0" y="0"/>
          <a:chExt cx="0" cy="0"/>
        </a:xfrm>
      </p:grpSpPr>
      <p:grpSp>
        <p:nvGrpSpPr>
          <p:cNvPr id="1151" name="Google Shape;1151;p16"/>
          <p:cNvGrpSpPr/>
          <p:nvPr/>
        </p:nvGrpSpPr>
        <p:grpSpPr>
          <a:xfrm>
            <a:off x="11315276" y="5457403"/>
            <a:ext cx="866169" cy="1013919"/>
            <a:chOff x="5518578" y="1125146"/>
            <a:chExt cx="866169" cy="1013919"/>
          </a:xfrm>
        </p:grpSpPr>
        <p:sp>
          <p:nvSpPr>
            <p:cNvPr id="1152" name="Google Shape;1152;p16"/>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153" name="Google Shape;1153;p16"/>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154" name="Google Shape;1154;p16"/>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55" name="Google Shape;1155;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6" name="Google Shape;1156;p1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7" name="Google Shape;1157;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8" name="Google Shape;1158;p1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59" name="Google Shape;1159;p16"/>
          <p:cNvGrpSpPr/>
          <p:nvPr/>
        </p:nvGrpSpPr>
        <p:grpSpPr>
          <a:xfrm>
            <a:off x="2961803" y="2187691"/>
            <a:ext cx="1086908" cy="615474"/>
            <a:chOff x="4643222" y="2605064"/>
            <a:chExt cx="1086908" cy="615474"/>
          </a:xfrm>
        </p:grpSpPr>
        <p:sp>
          <p:nvSpPr>
            <p:cNvPr id="1160" name="Google Shape;1160;p1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1" name="Google Shape;1161;p1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62" name="Google Shape;1162;p16"/>
          <p:cNvGrpSpPr/>
          <p:nvPr/>
        </p:nvGrpSpPr>
        <p:grpSpPr>
          <a:xfrm>
            <a:off x="5368220" y="5293504"/>
            <a:ext cx="1086908" cy="615474"/>
            <a:chOff x="4643222" y="2605064"/>
            <a:chExt cx="1086908" cy="615474"/>
          </a:xfrm>
        </p:grpSpPr>
        <p:sp>
          <p:nvSpPr>
            <p:cNvPr id="1163" name="Google Shape;1163;p1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4" name="Google Shape;1164;p1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65" name="Google Shape;1165;p16"/>
          <p:cNvGrpSpPr/>
          <p:nvPr/>
        </p:nvGrpSpPr>
        <p:grpSpPr>
          <a:xfrm>
            <a:off x="9230197" y="987729"/>
            <a:ext cx="594810" cy="1877251"/>
            <a:chOff x="38732" y="42330"/>
            <a:chExt cx="594810" cy="1877251"/>
          </a:xfrm>
        </p:grpSpPr>
        <p:sp>
          <p:nvSpPr>
            <p:cNvPr id="1166" name="Google Shape;1166;p16"/>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7" name="Google Shape;1167;p16"/>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8" name="Google Shape;1168;p16"/>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69" name="Google Shape;1169;p16"/>
          <p:cNvGrpSpPr/>
          <p:nvPr/>
        </p:nvGrpSpPr>
        <p:grpSpPr>
          <a:xfrm>
            <a:off x="731197" y="3416651"/>
            <a:ext cx="10776849" cy="2669672"/>
            <a:chOff x="10160" y="0"/>
            <a:chExt cx="10776849" cy="2669672"/>
          </a:xfrm>
        </p:grpSpPr>
        <p:sp>
          <p:nvSpPr>
            <p:cNvPr id="1170" name="Google Shape;1170;p16"/>
            <p:cNvSpPr/>
            <p:nvPr/>
          </p:nvSpPr>
          <p:spPr>
            <a:xfrm>
              <a:off x="9162729" y="0"/>
              <a:ext cx="1624280" cy="2669672"/>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1" name="Google Shape;1171;p16"/>
            <p:cNvSpPr txBox="1"/>
            <p:nvPr/>
          </p:nvSpPr>
          <p:spPr>
            <a:xfrm>
              <a:off x="9210303" y="47574"/>
              <a:ext cx="1529132" cy="2574524"/>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lt1"/>
                </a:buClr>
                <a:buSzPts val="1300"/>
                <a:buFont typeface="Times New Roman"/>
                <a:buNone/>
              </a:pPr>
              <a:r>
                <a:rPr b="1" lang="en-US" sz="1300">
                  <a:solidFill>
                    <a:schemeClr val="lt1"/>
                  </a:solidFill>
                  <a:latin typeface="Times New Roman"/>
                  <a:ea typeface="Times New Roman"/>
                  <a:cs typeface="Times New Roman"/>
                  <a:sym typeface="Times New Roman"/>
                </a:rPr>
                <a:t>Menjelaskan secara realistis mengenai kemungkinan adanya biaya-biaya dan manfaat yang tidak dapat dikuantifikasi yang akan muncul dari proyek yang akan dijalankan</a:t>
              </a:r>
              <a:endParaRPr b="1" sz="1300">
                <a:solidFill>
                  <a:schemeClr val="lt1"/>
                </a:solidFill>
                <a:latin typeface="Calibri"/>
                <a:ea typeface="Calibri"/>
                <a:cs typeface="Calibri"/>
                <a:sym typeface="Calibri"/>
              </a:endParaRPr>
            </a:p>
          </p:txBody>
        </p:sp>
        <p:sp>
          <p:nvSpPr>
            <p:cNvPr id="1172" name="Google Shape;1172;p16"/>
            <p:cNvSpPr/>
            <p:nvPr/>
          </p:nvSpPr>
          <p:spPr>
            <a:xfrm flipH="1" rot="10800000">
              <a:off x="8754786" y="1172704"/>
              <a:ext cx="277192" cy="324262"/>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3" name="Google Shape;1173;p16"/>
            <p:cNvSpPr txBox="1"/>
            <p:nvPr/>
          </p:nvSpPr>
          <p:spPr>
            <a:xfrm>
              <a:off x="8754786" y="1237556"/>
              <a:ext cx="194034" cy="19455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1300"/>
                <a:buFont typeface="Calibri"/>
                <a:buNone/>
              </a:pPr>
              <a:r>
                <a:t/>
              </a:r>
              <a:endParaRPr sz="1300">
                <a:solidFill>
                  <a:schemeClr val="lt1"/>
                </a:solidFill>
                <a:latin typeface="Calibri"/>
                <a:ea typeface="Calibri"/>
                <a:cs typeface="Calibri"/>
                <a:sym typeface="Calibri"/>
              </a:endParaRPr>
            </a:p>
          </p:txBody>
        </p:sp>
        <p:sp>
          <p:nvSpPr>
            <p:cNvPr id="1174" name="Google Shape;1174;p16"/>
            <p:cNvSpPr/>
            <p:nvPr/>
          </p:nvSpPr>
          <p:spPr>
            <a:xfrm>
              <a:off x="7332216" y="314830"/>
              <a:ext cx="1307509" cy="2040011"/>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5" name="Google Shape;1175;p16"/>
            <p:cNvSpPr txBox="1"/>
            <p:nvPr/>
          </p:nvSpPr>
          <p:spPr>
            <a:xfrm>
              <a:off x="7370512" y="353126"/>
              <a:ext cx="1230917" cy="1963419"/>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lt1"/>
                </a:buClr>
                <a:buSzPts val="1300"/>
                <a:buFont typeface="Times New Roman"/>
                <a:buNone/>
              </a:pPr>
              <a:r>
                <a:rPr b="1" lang="en-US" sz="1300">
                  <a:solidFill>
                    <a:schemeClr val="lt1"/>
                  </a:solidFill>
                  <a:latin typeface="Times New Roman"/>
                  <a:ea typeface="Times New Roman"/>
                  <a:cs typeface="Times New Roman"/>
                  <a:sym typeface="Times New Roman"/>
                </a:rPr>
                <a:t>Mendistkontokan biaya dan manfaat yang dapat diukur untuk memungkinkan melakukan perbandingan</a:t>
              </a:r>
              <a:endParaRPr b="1" sz="1300">
                <a:solidFill>
                  <a:schemeClr val="lt1"/>
                </a:solidFill>
                <a:latin typeface="Calibri"/>
                <a:ea typeface="Calibri"/>
                <a:cs typeface="Calibri"/>
                <a:sym typeface="Calibri"/>
              </a:endParaRPr>
            </a:p>
          </p:txBody>
        </p:sp>
        <p:sp>
          <p:nvSpPr>
            <p:cNvPr id="1176" name="Google Shape;1176;p16"/>
            <p:cNvSpPr/>
            <p:nvPr/>
          </p:nvSpPr>
          <p:spPr>
            <a:xfrm flipH="1" rot="10800000">
              <a:off x="6924272" y="1172704"/>
              <a:ext cx="277192" cy="324262"/>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7" name="Google Shape;1177;p16"/>
            <p:cNvSpPr txBox="1"/>
            <p:nvPr/>
          </p:nvSpPr>
          <p:spPr>
            <a:xfrm>
              <a:off x="6924272" y="1237556"/>
              <a:ext cx="194034" cy="19455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1300"/>
                <a:buFont typeface="Calibri"/>
                <a:buNone/>
              </a:pPr>
              <a:r>
                <a:t/>
              </a:r>
              <a:endParaRPr sz="1300">
                <a:solidFill>
                  <a:schemeClr val="lt1"/>
                </a:solidFill>
                <a:latin typeface="Calibri"/>
                <a:ea typeface="Calibri"/>
                <a:cs typeface="Calibri"/>
                <a:sym typeface="Calibri"/>
              </a:endParaRPr>
            </a:p>
          </p:txBody>
        </p:sp>
        <p:sp>
          <p:nvSpPr>
            <p:cNvPr id="1178" name="Google Shape;1178;p16"/>
            <p:cNvSpPr/>
            <p:nvPr/>
          </p:nvSpPr>
          <p:spPr>
            <a:xfrm>
              <a:off x="5501702" y="314830"/>
              <a:ext cx="1307509" cy="2040011"/>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9" name="Google Shape;1179;p16"/>
            <p:cNvSpPr txBox="1"/>
            <p:nvPr/>
          </p:nvSpPr>
          <p:spPr>
            <a:xfrm>
              <a:off x="5539998" y="353126"/>
              <a:ext cx="1230917" cy="1963419"/>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lt1"/>
                </a:buClr>
                <a:buSzPts val="1300"/>
                <a:buFont typeface="Times New Roman"/>
                <a:buNone/>
              </a:pPr>
              <a:r>
                <a:rPr b="1" lang="en-US" sz="1300">
                  <a:solidFill>
                    <a:schemeClr val="lt1"/>
                  </a:solidFill>
                  <a:latin typeface="Times New Roman"/>
                  <a:ea typeface="Times New Roman"/>
                  <a:cs typeface="Times New Roman"/>
                  <a:sym typeface="Times New Roman"/>
                </a:rPr>
                <a:t>Membuat estimasi pengaruh biaya dan pendapatan atas aktivitas yang dilakukan</a:t>
              </a:r>
              <a:endParaRPr b="1" sz="1300">
                <a:solidFill>
                  <a:schemeClr val="lt1"/>
                </a:solidFill>
                <a:latin typeface="Calibri"/>
                <a:ea typeface="Calibri"/>
                <a:cs typeface="Calibri"/>
                <a:sym typeface="Calibri"/>
              </a:endParaRPr>
            </a:p>
          </p:txBody>
        </p:sp>
        <p:sp>
          <p:nvSpPr>
            <p:cNvPr id="1180" name="Google Shape;1180;p16"/>
            <p:cNvSpPr/>
            <p:nvPr/>
          </p:nvSpPr>
          <p:spPr>
            <a:xfrm flipH="1" rot="10800000">
              <a:off x="5093759" y="1172704"/>
              <a:ext cx="277192" cy="324262"/>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1" name="Google Shape;1181;p16"/>
            <p:cNvSpPr txBox="1"/>
            <p:nvPr/>
          </p:nvSpPr>
          <p:spPr>
            <a:xfrm>
              <a:off x="5093759" y="1237556"/>
              <a:ext cx="194034" cy="19455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1300"/>
                <a:buFont typeface="Calibri"/>
                <a:buNone/>
              </a:pPr>
              <a:r>
                <a:t/>
              </a:r>
              <a:endParaRPr sz="1300">
                <a:solidFill>
                  <a:schemeClr val="lt1"/>
                </a:solidFill>
                <a:latin typeface="Calibri"/>
                <a:ea typeface="Calibri"/>
                <a:cs typeface="Calibri"/>
                <a:sym typeface="Calibri"/>
              </a:endParaRPr>
            </a:p>
          </p:txBody>
        </p:sp>
        <p:sp>
          <p:nvSpPr>
            <p:cNvPr id="1182" name="Google Shape;1182;p16"/>
            <p:cNvSpPr/>
            <p:nvPr/>
          </p:nvSpPr>
          <p:spPr>
            <a:xfrm>
              <a:off x="3671188" y="314830"/>
              <a:ext cx="1307509" cy="2040011"/>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3" name="Google Shape;1183;p16"/>
            <p:cNvSpPr txBox="1"/>
            <p:nvPr/>
          </p:nvSpPr>
          <p:spPr>
            <a:xfrm>
              <a:off x="3709484" y="353126"/>
              <a:ext cx="1230917" cy="1963419"/>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lt1"/>
                </a:buClr>
                <a:buSzPts val="1300"/>
                <a:buFont typeface="Times New Roman"/>
                <a:buNone/>
              </a:pPr>
              <a:r>
                <a:rPr b="1" lang="en-US" sz="1300">
                  <a:solidFill>
                    <a:schemeClr val="lt1"/>
                  </a:solidFill>
                  <a:latin typeface="Times New Roman"/>
                  <a:ea typeface="Times New Roman"/>
                  <a:cs typeface="Times New Roman"/>
                  <a:sym typeface="Times New Roman"/>
                </a:rPr>
                <a:t>Membuat estimasi output terukur selama umur yang diharapkan dari suatu proyek</a:t>
              </a:r>
              <a:endParaRPr b="1" sz="1300">
                <a:solidFill>
                  <a:schemeClr val="lt1"/>
                </a:solidFill>
                <a:latin typeface="Calibri"/>
                <a:ea typeface="Calibri"/>
                <a:cs typeface="Calibri"/>
                <a:sym typeface="Calibri"/>
              </a:endParaRPr>
            </a:p>
          </p:txBody>
        </p:sp>
        <p:sp>
          <p:nvSpPr>
            <p:cNvPr id="1184" name="Google Shape;1184;p16"/>
            <p:cNvSpPr/>
            <p:nvPr/>
          </p:nvSpPr>
          <p:spPr>
            <a:xfrm flipH="1" rot="10800000">
              <a:off x="3263245" y="1172704"/>
              <a:ext cx="277192" cy="324262"/>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5" name="Google Shape;1185;p16"/>
            <p:cNvSpPr txBox="1"/>
            <p:nvPr/>
          </p:nvSpPr>
          <p:spPr>
            <a:xfrm>
              <a:off x="3263245" y="1237556"/>
              <a:ext cx="194034" cy="19455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1300"/>
                <a:buFont typeface="Calibri"/>
                <a:buNone/>
              </a:pPr>
              <a:r>
                <a:t/>
              </a:r>
              <a:endParaRPr sz="1300">
                <a:solidFill>
                  <a:schemeClr val="lt1"/>
                </a:solidFill>
                <a:latin typeface="Calibri"/>
                <a:ea typeface="Calibri"/>
                <a:cs typeface="Calibri"/>
                <a:sym typeface="Calibri"/>
              </a:endParaRPr>
            </a:p>
          </p:txBody>
        </p:sp>
        <p:sp>
          <p:nvSpPr>
            <p:cNvPr id="1186" name="Google Shape;1186;p16"/>
            <p:cNvSpPr/>
            <p:nvPr/>
          </p:nvSpPr>
          <p:spPr>
            <a:xfrm>
              <a:off x="1840674" y="314830"/>
              <a:ext cx="1307509" cy="2040011"/>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7" name="Google Shape;1187;p16"/>
            <p:cNvSpPr txBox="1"/>
            <p:nvPr/>
          </p:nvSpPr>
          <p:spPr>
            <a:xfrm>
              <a:off x="1878970" y="353126"/>
              <a:ext cx="1230917" cy="1963419"/>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lt1"/>
                </a:buClr>
                <a:buSzPts val="1300"/>
                <a:buFont typeface="Times New Roman"/>
                <a:buNone/>
              </a:pPr>
              <a:r>
                <a:rPr b="1" lang="en-US" sz="1300">
                  <a:solidFill>
                    <a:schemeClr val="lt1"/>
                  </a:solidFill>
                  <a:latin typeface="Times New Roman"/>
                  <a:ea typeface="Times New Roman"/>
                  <a:cs typeface="Times New Roman"/>
                  <a:sym typeface="Times New Roman"/>
                </a:rPr>
                <a:t>Membuat estimasi biaya yang akan terjadi selama umur yang diharapkan dari suatu proyek</a:t>
              </a:r>
              <a:endParaRPr b="1" sz="1300">
                <a:solidFill>
                  <a:schemeClr val="lt1"/>
                </a:solidFill>
                <a:latin typeface="Calibri"/>
                <a:ea typeface="Calibri"/>
                <a:cs typeface="Calibri"/>
                <a:sym typeface="Calibri"/>
              </a:endParaRPr>
            </a:p>
          </p:txBody>
        </p:sp>
        <p:sp>
          <p:nvSpPr>
            <p:cNvPr id="1188" name="Google Shape;1188;p16"/>
            <p:cNvSpPr/>
            <p:nvPr/>
          </p:nvSpPr>
          <p:spPr>
            <a:xfrm flipH="1" rot="10800000">
              <a:off x="1432731" y="1172704"/>
              <a:ext cx="277192" cy="324262"/>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9" name="Google Shape;1189;p16"/>
            <p:cNvSpPr txBox="1"/>
            <p:nvPr/>
          </p:nvSpPr>
          <p:spPr>
            <a:xfrm>
              <a:off x="1432731" y="1237556"/>
              <a:ext cx="194034" cy="19455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1300"/>
                <a:buFont typeface="Calibri"/>
                <a:buNone/>
              </a:pPr>
              <a:r>
                <a:t/>
              </a:r>
              <a:endParaRPr sz="1300">
                <a:solidFill>
                  <a:schemeClr val="lt1"/>
                </a:solidFill>
                <a:latin typeface="Calibri"/>
                <a:ea typeface="Calibri"/>
                <a:cs typeface="Calibri"/>
                <a:sym typeface="Calibri"/>
              </a:endParaRPr>
            </a:p>
          </p:txBody>
        </p:sp>
        <p:sp>
          <p:nvSpPr>
            <p:cNvPr id="1190" name="Google Shape;1190;p16"/>
            <p:cNvSpPr/>
            <p:nvPr/>
          </p:nvSpPr>
          <p:spPr>
            <a:xfrm>
              <a:off x="10160" y="314830"/>
              <a:ext cx="1307509" cy="2040011"/>
            </a:xfrm>
            <a:prstGeom prst="roundRect">
              <a:avLst>
                <a:gd fmla="val 10000" name="adj"/>
              </a:avLst>
            </a:prstGeom>
            <a:solidFill>
              <a:srgbClr val="213B7D"/>
            </a:solidFill>
            <a:ln cap="flat" cmpd="sng" w="25400">
              <a:solidFill>
                <a:schemeClr val="lt1">
                  <a:alpha val="80000"/>
                </a:schemeClr>
              </a:solidFill>
              <a:prstDash val="lgDashDot"/>
              <a:miter lim="800000"/>
              <a:headEnd len="sm" w="sm" type="none"/>
              <a:tailEnd len="sm" w="sm" type="none"/>
            </a:ln>
            <a:effectLst>
              <a:reflection blurRad="0" dir="5400000" dist="228600" endA="0" endPos="67000" kx="0" rotWithShape="0" algn="bl" stA="27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1" name="Google Shape;1191;p16"/>
            <p:cNvSpPr txBox="1"/>
            <p:nvPr/>
          </p:nvSpPr>
          <p:spPr>
            <a:xfrm>
              <a:off x="48456" y="353126"/>
              <a:ext cx="1230917" cy="1963419"/>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chemeClr val="lt1"/>
                </a:buClr>
                <a:buSzPts val="1400"/>
                <a:buFont typeface="Arial"/>
                <a:buNone/>
              </a:pPr>
              <a:r>
                <a:rPr b="1" lang="en-US" sz="1400">
                  <a:solidFill>
                    <a:schemeClr val="lt1"/>
                  </a:solidFill>
                  <a:latin typeface="Times New Roman"/>
                  <a:ea typeface="Times New Roman"/>
                  <a:cs typeface="Times New Roman"/>
                  <a:sym typeface="Times New Roman"/>
                </a:rPr>
                <a:t>Menentukan jumlah dan waktu atas semua biaya modal</a:t>
              </a:r>
              <a:endParaRPr b="1" sz="1400">
                <a:solidFill>
                  <a:schemeClr val="lt1"/>
                </a:solidFill>
                <a:latin typeface="Calibri"/>
                <a:ea typeface="Calibri"/>
                <a:cs typeface="Calibri"/>
                <a:sym typeface="Calibri"/>
              </a:endParaRPr>
            </a:p>
          </p:txBody>
        </p:sp>
      </p:grpSp>
      <p:sp>
        <p:nvSpPr>
          <p:cNvPr id="1192" name="Google Shape;1192;p16"/>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Teknik Dasar Penilaian Investasi Publik</a:t>
            </a:r>
            <a:endParaRPr b="1" sz="2800">
              <a:solidFill>
                <a:schemeClr val="dk1"/>
              </a:solidFill>
              <a:latin typeface="Times New Roman"/>
              <a:ea typeface="Times New Roman"/>
              <a:cs typeface="Times New Roman"/>
              <a:sym typeface="Times New Roman"/>
            </a:endParaRPr>
          </a:p>
        </p:txBody>
      </p:sp>
      <p:sp>
        <p:nvSpPr>
          <p:cNvPr id="1193" name="Google Shape;1193;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7 dari 7 </a:t>
            </a:r>
            <a:endParaRPr sz="1050">
              <a:solidFill>
                <a:schemeClr val="dk1"/>
              </a:solidFill>
              <a:latin typeface="Times New Roman"/>
              <a:ea typeface="Times New Roman"/>
              <a:cs typeface="Times New Roman"/>
              <a:sym typeface="Times New Roman"/>
            </a:endParaRPr>
          </a:p>
        </p:txBody>
      </p:sp>
      <p:grpSp>
        <p:nvGrpSpPr>
          <p:cNvPr id="1194" name="Google Shape;1194;p16"/>
          <p:cNvGrpSpPr/>
          <p:nvPr/>
        </p:nvGrpSpPr>
        <p:grpSpPr>
          <a:xfrm>
            <a:off x="38732" y="42330"/>
            <a:ext cx="594810" cy="1877251"/>
            <a:chOff x="38732" y="42330"/>
            <a:chExt cx="594810" cy="1877251"/>
          </a:xfrm>
        </p:grpSpPr>
        <p:sp>
          <p:nvSpPr>
            <p:cNvPr id="1195" name="Google Shape;1195;p16"/>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96" name="Google Shape;1196;p16"/>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97" name="Google Shape;1197;p16"/>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98" name="Google Shape;1198;p16"/>
          <p:cNvGrpSpPr/>
          <p:nvPr/>
        </p:nvGrpSpPr>
        <p:grpSpPr>
          <a:xfrm>
            <a:off x="8100405" y="3378383"/>
            <a:ext cx="4044540" cy="3307210"/>
            <a:chOff x="6090915" y="1487839"/>
            <a:chExt cx="3033405" cy="2480407"/>
          </a:xfrm>
        </p:grpSpPr>
        <p:grpSp>
          <p:nvGrpSpPr>
            <p:cNvPr id="1199" name="Google Shape;1199;p16"/>
            <p:cNvGrpSpPr/>
            <p:nvPr/>
          </p:nvGrpSpPr>
          <p:grpSpPr>
            <a:xfrm>
              <a:off x="6749502" y="2208845"/>
              <a:ext cx="2374818" cy="1759401"/>
              <a:chOff x="6749502" y="2208845"/>
              <a:chExt cx="2374818" cy="1759401"/>
            </a:xfrm>
          </p:grpSpPr>
          <p:sp>
            <p:nvSpPr>
              <p:cNvPr id="1200" name="Google Shape;1200;p16"/>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01" name="Google Shape;1201;p16"/>
              <p:cNvGrpSpPr/>
              <p:nvPr/>
            </p:nvGrpSpPr>
            <p:grpSpPr>
              <a:xfrm>
                <a:off x="6749502" y="2208845"/>
                <a:ext cx="759700" cy="725803"/>
                <a:chOff x="4279125" y="2463925"/>
                <a:chExt cx="543225" cy="518950"/>
              </a:xfrm>
            </p:grpSpPr>
            <p:sp>
              <p:nvSpPr>
                <p:cNvPr id="1202" name="Google Shape;1202;p16"/>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3" name="Google Shape;1203;p16"/>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4" name="Google Shape;1204;p16"/>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5" name="Google Shape;1205;p16"/>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6" name="Google Shape;1206;p16"/>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7" name="Google Shape;1207;p16"/>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8" name="Google Shape;1208;p16"/>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09" name="Google Shape;1209;p16"/>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0" name="Google Shape;1210;p16"/>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1" name="Google Shape;1211;p16"/>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2" name="Google Shape;1212;p16"/>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3" name="Google Shape;1213;p16"/>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4" name="Google Shape;1214;p16"/>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5" name="Google Shape;1215;p16"/>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16" name="Google Shape;1216;p16"/>
              <p:cNvGrpSpPr/>
              <p:nvPr/>
            </p:nvGrpSpPr>
            <p:grpSpPr>
              <a:xfrm rot="-6999909">
                <a:off x="7684130" y="2780347"/>
                <a:ext cx="1011970" cy="1015655"/>
                <a:chOff x="5532499" y="1557214"/>
                <a:chExt cx="572912" cy="574984"/>
              </a:xfrm>
            </p:grpSpPr>
            <p:sp>
              <p:nvSpPr>
                <p:cNvPr id="1217" name="Google Shape;1217;p16"/>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8" name="Google Shape;1218;p16"/>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19" name="Google Shape;1219;p16"/>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0" name="Google Shape;1220;p16"/>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1" name="Google Shape;1221;p16"/>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2" name="Google Shape;1222;p16"/>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3" name="Google Shape;1223;p16"/>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24" name="Google Shape;1224;p16"/>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25" name="Google Shape;1225;p16"/>
            <p:cNvGrpSpPr/>
            <p:nvPr/>
          </p:nvGrpSpPr>
          <p:grpSpPr>
            <a:xfrm>
              <a:off x="6090915" y="2317152"/>
              <a:ext cx="203609" cy="177655"/>
              <a:chOff x="1129997" y="1785758"/>
              <a:chExt cx="560442" cy="489002"/>
            </a:xfrm>
          </p:grpSpPr>
          <p:sp>
            <p:nvSpPr>
              <p:cNvPr id="1226" name="Google Shape;1226;p1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27" name="Google Shape;1227;p1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28" name="Google Shape;1228;p16"/>
            <p:cNvGrpSpPr/>
            <p:nvPr/>
          </p:nvGrpSpPr>
          <p:grpSpPr>
            <a:xfrm flipH="1">
              <a:off x="7320296" y="1487839"/>
              <a:ext cx="290533" cy="253499"/>
              <a:chOff x="1129997" y="1785758"/>
              <a:chExt cx="560442" cy="489002"/>
            </a:xfrm>
          </p:grpSpPr>
          <p:sp>
            <p:nvSpPr>
              <p:cNvPr id="1229" name="Google Shape;1229;p1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30" name="Google Shape;1230;p1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231" name="Google Shape;1231;p16"/>
          <p:cNvSpPr txBox="1"/>
          <p:nvPr/>
        </p:nvSpPr>
        <p:spPr>
          <a:xfrm>
            <a:off x="761764" y="1831590"/>
            <a:ext cx="6996349" cy="1754326"/>
          </a:xfrm>
          <a:prstGeom prst="rect">
            <a:avLst/>
          </a:prstGeom>
          <a:noFill/>
          <a:ln>
            <a:noFill/>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Analisis efektifitas biaya dilakukan karena terdapat kessulitan dalam menghitung biaya dan manfaat sosial secara kuantitatif, meliputi : penilaian terhadap biaya dan manfaat yang dapat di kuantifiksi baik dimasa sekarang atau yang akan datang.</a:t>
            </a:r>
            <a:endParaRPr/>
          </a:p>
          <a:p>
            <a:pPr indent="0" lvl="1" marL="0" marR="0" rtl="0" algn="ctr">
              <a:lnSpc>
                <a:spcPct val="100000"/>
              </a:lnSpc>
              <a:spcBef>
                <a:spcPts val="0"/>
              </a:spcBef>
              <a:spcAft>
                <a:spcPts val="0"/>
              </a:spcAft>
              <a:buNone/>
            </a:pPr>
            <a:r>
              <a:t/>
            </a:r>
            <a:endParaRPr b="0" i="0" sz="1800" u="none" cap="none" strike="noStrike">
              <a:solidFill>
                <a:schemeClr val="dk1"/>
              </a:solidFill>
              <a:latin typeface="Times New Roman"/>
              <a:ea typeface="Times New Roman"/>
              <a:cs typeface="Times New Roman"/>
              <a:sym typeface="Times New Roman"/>
            </a:endParaRPr>
          </a:p>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Langkah-langkah dalam melakukan analisis efektivitas biaya adalah :</a:t>
            </a:r>
            <a:endParaRPr b="0" i="0" sz="1800" u="none" cap="none" strike="noStrike">
              <a:solidFill>
                <a:schemeClr val="dk1"/>
              </a:solidFill>
              <a:latin typeface="Times New Roman"/>
              <a:ea typeface="Times New Roman"/>
              <a:cs typeface="Times New Roman"/>
              <a:sym typeface="Times New Roman"/>
            </a:endParaRPr>
          </a:p>
        </p:txBody>
      </p:sp>
      <p:sp>
        <p:nvSpPr>
          <p:cNvPr id="1232" name="Google Shape;1232;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3" name="Google Shape;1233;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4" name="Google Shape;1234;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35" name="Google Shape;1235;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236" name="Google Shape;1236;p16"/>
          <p:cNvSpPr txBox="1"/>
          <p:nvPr/>
        </p:nvSpPr>
        <p:spPr>
          <a:xfrm>
            <a:off x="644273" y="1294216"/>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i="1" lang="en-US" sz="2800">
                <a:solidFill>
                  <a:srgbClr val="213B7D"/>
                </a:solidFill>
                <a:latin typeface="Times New Roman"/>
                <a:ea typeface="Times New Roman"/>
                <a:cs typeface="Times New Roman"/>
                <a:sym typeface="Times New Roman"/>
              </a:rPr>
              <a:t>Cost-Effectiveness Analysis (CEA)</a:t>
            </a:r>
            <a:endParaRPr b="1" i="1" sz="2800">
              <a:solidFill>
                <a:srgbClr val="213B7D"/>
              </a:solidFill>
              <a:latin typeface="Times New Roman"/>
              <a:ea typeface="Times New Roman"/>
              <a:cs typeface="Times New Roman"/>
              <a:sym typeface="Times New Roman"/>
            </a:endParaRPr>
          </a:p>
        </p:txBody>
      </p:sp>
      <p:sp>
        <p:nvSpPr>
          <p:cNvPr id="1237" name="Google Shape;1237;p16"/>
          <p:cNvSpPr/>
          <p:nvPr/>
        </p:nvSpPr>
        <p:spPr>
          <a:xfrm>
            <a:off x="7850865" y="1915165"/>
            <a:ext cx="4214574" cy="1269980"/>
          </a:xfrm>
          <a:prstGeom prst="roundRect">
            <a:avLst>
              <a:gd fmla="val 10548" name="adj"/>
            </a:avLst>
          </a:prstGeom>
          <a:noFill/>
          <a:ln cap="flat" cmpd="sng" w="50800">
            <a:solidFill>
              <a:srgbClr val="F4BD0C"/>
            </a:solidFill>
            <a:prstDash val="solid"/>
            <a:round/>
            <a:headEnd len="sm" w="sm" type="none"/>
            <a:tailEnd len="sm" w="sm" type="none"/>
          </a:ln>
        </p:spPr>
        <p:txBody>
          <a:bodyPr anchorCtr="0" anchor="t" bIns="45700" lIns="91425" spcFirstLastPara="1" rIns="91425" wrap="square" tIns="45700">
            <a:spAutoFit/>
          </a:bodyPr>
          <a:lstStyle/>
          <a:p>
            <a:pPr indent="0" lvl="1" marL="0" marR="0" rtl="0" algn="ctr">
              <a:lnSpc>
                <a:spcPct val="10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Ada beberapa kesulitan dalam melakukan CEA yaitu pada saat membuat estimasi biaya dan manfaat di masa depan dan pada saat pemilihan tingkat diskonto yang tepat.</a:t>
            </a:r>
            <a:endParaRPr b="0" i="0" sz="1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1" name="Shape 1241"/>
        <p:cNvGrpSpPr/>
        <p:nvPr/>
      </p:nvGrpSpPr>
      <p:grpSpPr>
        <a:xfrm>
          <a:off x="0" y="0"/>
          <a:ext cx="0" cy="0"/>
          <a:chOff x="0" y="0"/>
          <a:chExt cx="0" cy="0"/>
        </a:xfrm>
      </p:grpSpPr>
      <p:sp>
        <p:nvSpPr>
          <p:cNvPr id="1242" name="Google Shape;1242;p1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243" name="Google Shape;1243;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4" name="Google Shape;1244;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5" name="Google Shape;1245;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46" name="Google Shape;1246;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247" name="Google Shape;1247;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8" name="Google Shape;1248;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49" name="Google Shape;1249;p17"/>
          <p:cNvGrpSpPr/>
          <p:nvPr/>
        </p:nvGrpSpPr>
        <p:grpSpPr>
          <a:xfrm>
            <a:off x="2857113" y="3050389"/>
            <a:ext cx="1545226" cy="1371404"/>
            <a:chOff x="2857113" y="3050389"/>
            <a:chExt cx="1545226" cy="1371404"/>
          </a:xfrm>
        </p:grpSpPr>
        <p:sp>
          <p:nvSpPr>
            <p:cNvPr id="1250" name="Google Shape;1250;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1" name="Google Shape;1251;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2" name="Google Shape;1252;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53" name="Google Shape;1253;p17"/>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4" name="Google Shape;1254;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5" name="Google Shape;1255;p17"/>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256" name="Google Shape;1256;p17"/>
          <p:cNvGrpSpPr/>
          <p:nvPr/>
        </p:nvGrpSpPr>
        <p:grpSpPr>
          <a:xfrm>
            <a:off x="-972219" y="-834189"/>
            <a:ext cx="2095164" cy="2065625"/>
            <a:chOff x="-972219" y="-834189"/>
            <a:chExt cx="2095164" cy="2065625"/>
          </a:xfrm>
        </p:grpSpPr>
        <p:sp>
          <p:nvSpPr>
            <p:cNvPr id="1257" name="Google Shape;1257;p17"/>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8" name="Google Shape;1258;p17"/>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9" name="Google Shape;1259;p17"/>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0" name="Google Shape;1260;p17"/>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61" name="Google Shape;1261;p17"/>
          <p:cNvGrpSpPr/>
          <p:nvPr/>
        </p:nvGrpSpPr>
        <p:grpSpPr>
          <a:xfrm>
            <a:off x="216389" y="5756566"/>
            <a:ext cx="694536" cy="713698"/>
            <a:chOff x="216389" y="5665785"/>
            <a:chExt cx="694536" cy="713698"/>
          </a:xfrm>
        </p:grpSpPr>
        <p:sp>
          <p:nvSpPr>
            <p:cNvPr id="1262" name="Google Shape;1262;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3" name="Google Shape;1263;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64" name="Google Shape;1264;p17"/>
          <p:cNvGrpSpPr/>
          <p:nvPr/>
        </p:nvGrpSpPr>
        <p:grpSpPr>
          <a:xfrm>
            <a:off x="2171887" y="5756566"/>
            <a:ext cx="694536" cy="713698"/>
            <a:chOff x="216389" y="5665785"/>
            <a:chExt cx="694536" cy="713698"/>
          </a:xfrm>
        </p:grpSpPr>
        <p:sp>
          <p:nvSpPr>
            <p:cNvPr id="1265" name="Google Shape;1265;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6" name="Google Shape;1266;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67" name="Google Shape;1267;p17"/>
          <p:cNvGrpSpPr/>
          <p:nvPr/>
        </p:nvGrpSpPr>
        <p:grpSpPr>
          <a:xfrm>
            <a:off x="1194138" y="5756566"/>
            <a:ext cx="694536" cy="713698"/>
            <a:chOff x="216389" y="5665785"/>
            <a:chExt cx="694536" cy="713698"/>
          </a:xfrm>
        </p:grpSpPr>
        <p:sp>
          <p:nvSpPr>
            <p:cNvPr id="1268" name="Google Shape;1268;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9" name="Google Shape;1269;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70" name="Google Shape;1270;p17"/>
          <p:cNvGrpSpPr/>
          <p:nvPr/>
        </p:nvGrpSpPr>
        <p:grpSpPr>
          <a:xfrm>
            <a:off x="11539121" y="3622655"/>
            <a:ext cx="539715" cy="1176183"/>
            <a:chOff x="11558017" y="93645"/>
            <a:chExt cx="539715" cy="1176183"/>
          </a:xfrm>
        </p:grpSpPr>
        <p:sp>
          <p:nvSpPr>
            <p:cNvPr id="1271" name="Google Shape;1271;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2" name="Google Shape;1272;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3" name="Google Shape;1273;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74" name="Google Shape;1274;p17"/>
          <p:cNvGrpSpPr/>
          <p:nvPr/>
        </p:nvGrpSpPr>
        <p:grpSpPr>
          <a:xfrm>
            <a:off x="11539121" y="1969108"/>
            <a:ext cx="539715" cy="1176183"/>
            <a:chOff x="11558017" y="93645"/>
            <a:chExt cx="539715" cy="1176183"/>
          </a:xfrm>
        </p:grpSpPr>
        <p:sp>
          <p:nvSpPr>
            <p:cNvPr id="1275" name="Google Shape;1275;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6" name="Google Shape;1276;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7" name="Google Shape;1277;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78" name="Google Shape;1278;p17"/>
          <p:cNvGrpSpPr/>
          <p:nvPr/>
        </p:nvGrpSpPr>
        <p:grpSpPr>
          <a:xfrm>
            <a:off x="11539121" y="315561"/>
            <a:ext cx="539715" cy="1176183"/>
            <a:chOff x="11558017" y="93645"/>
            <a:chExt cx="539715" cy="1176183"/>
          </a:xfrm>
        </p:grpSpPr>
        <p:sp>
          <p:nvSpPr>
            <p:cNvPr id="1279" name="Google Shape;1279;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0" name="Google Shape;1280;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1" name="Google Shape;1281;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82" name="Google Shape;1282;p17"/>
          <p:cNvGrpSpPr/>
          <p:nvPr/>
        </p:nvGrpSpPr>
        <p:grpSpPr>
          <a:xfrm>
            <a:off x="11539121" y="5276203"/>
            <a:ext cx="539715" cy="1176183"/>
            <a:chOff x="11558017" y="93645"/>
            <a:chExt cx="539715" cy="1176183"/>
          </a:xfrm>
        </p:grpSpPr>
        <p:sp>
          <p:nvSpPr>
            <p:cNvPr id="1283" name="Google Shape;1283;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4" name="Google Shape;1284;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5" name="Google Shape;1285;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86" name="Google Shape;1286;p17"/>
          <p:cNvGrpSpPr/>
          <p:nvPr/>
        </p:nvGrpSpPr>
        <p:grpSpPr>
          <a:xfrm flipH="1">
            <a:off x="8755243" y="3093605"/>
            <a:ext cx="1545226" cy="1371404"/>
            <a:chOff x="2857113" y="3050389"/>
            <a:chExt cx="1545226" cy="1371404"/>
          </a:xfrm>
        </p:grpSpPr>
        <p:sp>
          <p:nvSpPr>
            <p:cNvPr id="1287" name="Google Shape;1287;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8" name="Google Shape;1288;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9" name="Google Shape;1289;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290" name="Google Shape;1290;p17"/>
          <p:cNvGrpSpPr/>
          <p:nvPr/>
        </p:nvGrpSpPr>
        <p:grpSpPr>
          <a:xfrm>
            <a:off x="2874272" y="2832743"/>
            <a:ext cx="7357595" cy="1186075"/>
            <a:chOff x="2874272" y="2041170"/>
            <a:chExt cx="7357595" cy="1186075"/>
          </a:xfrm>
        </p:grpSpPr>
        <p:grpSp>
          <p:nvGrpSpPr>
            <p:cNvPr id="1291" name="Google Shape;1291;p17"/>
            <p:cNvGrpSpPr/>
            <p:nvPr/>
          </p:nvGrpSpPr>
          <p:grpSpPr>
            <a:xfrm>
              <a:off x="2874272" y="2041170"/>
              <a:ext cx="7357595" cy="818129"/>
              <a:chOff x="2874272" y="2041170"/>
              <a:chExt cx="7357595" cy="818129"/>
            </a:xfrm>
          </p:grpSpPr>
          <p:sp>
            <p:nvSpPr>
              <p:cNvPr id="1292" name="Google Shape;1292;p17"/>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1293" name="Google Shape;1293;p17"/>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1294" name="Google Shape;1294;p17"/>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1295" name="Google Shape;1295;p17"/>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1296" name="Google Shape;1296;p17"/>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97" name="Google Shape;1297;p17"/>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3" name="Google Shape;163;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64" name="Google Shape;164;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65" name="Google Shape;165;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7" name="Google Shape;167;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8" name="Google Shape;168;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9" name="Google Shape;169;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0" name="Google Shape;170;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1" name="Google Shape;171;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2" name="Google Shape;172;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4" name="Google Shape;174;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2"/>
          <p:cNvSpPr/>
          <p:nvPr/>
        </p:nvSpPr>
        <p:spPr>
          <a:xfrm>
            <a:off x="590550" y="1159188"/>
            <a:ext cx="11010900" cy="47766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Assalamu'alaikum Wr. Wb.</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Hello everyone</a:t>
            </a:r>
            <a:r>
              <a:rPr i="1" lang="en-US" sz="1800">
                <a:solidFill>
                  <a:schemeClr val="dk1"/>
                </a:solidFill>
                <a:latin typeface="Calibri"/>
                <a:ea typeface="Calibri"/>
                <a:cs typeface="Calibri"/>
                <a:sym typeface="Calibri"/>
              </a:rPr>
              <a:t>,</a:t>
            </a:r>
            <a:r>
              <a:rPr lang="en-US" sz="1800">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1800">
                <a:solidFill>
                  <a:schemeClr val="dk1"/>
                </a:solidFill>
                <a:latin typeface="Calibri"/>
                <a:ea typeface="Calibri"/>
                <a:cs typeface="Calibri"/>
                <a:sym typeface="Calibri"/>
              </a:rPr>
              <a:t>Selamat datang pada mata kuliah </a:t>
            </a:r>
            <a:r>
              <a:rPr b="1" lang="en-US" sz="1800">
                <a:solidFill>
                  <a:schemeClr val="dk1"/>
                </a:solidFill>
                <a:latin typeface="Calibri"/>
                <a:ea typeface="Calibri"/>
                <a:cs typeface="Calibri"/>
                <a:sym typeface="Calibri"/>
              </a:rPr>
              <a:t>“AKUNTANSI SEKTOR PUBLIK”</a:t>
            </a:r>
            <a:r>
              <a:rPr lang="en-US" sz="1800">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"Pendidikan bukan cuma pergi ke sekolah dan mendapatkan gelar. Tapi juga soal memperluas pengetahuan dan menyerap ilmu kehidupan."</a:t>
            </a:r>
            <a:r>
              <a:rPr b="1" lang="en-US" sz="1800">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1800">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a:solidFill>
                  <a:schemeClr val="dk1"/>
                </a:solidFill>
                <a:latin typeface="Calibri"/>
                <a:ea typeface="Calibri"/>
                <a:cs typeface="Calibri"/>
                <a:sym typeface="Calibri"/>
              </a:rPr>
              <a:t>Wassalamu'alaikum Wr. Wb </a:t>
            </a:r>
            <a:endParaRPr/>
          </a:p>
        </p:txBody>
      </p:sp>
      <p:grpSp>
        <p:nvGrpSpPr>
          <p:cNvPr id="176" name="Google Shape;176;p2"/>
          <p:cNvGrpSpPr/>
          <p:nvPr/>
        </p:nvGrpSpPr>
        <p:grpSpPr>
          <a:xfrm>
            <a:off x="-972219" y="-834189"/>
            <a:ext cx="2095164" cy="2065625"/>
            <a:chOff x="-972219" y="-834189"/>
            <a:chExt cx="2095164" cy="2065625"/>
          </a:xfrm>
        </p:grpSpPr>
        <p:sp>
          <p:nvSpPr>
            <p:cNvPr id="177" name="Google Shape;177;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0" name="Google Shape;180;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6" name="Google Shape;186;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7" name="Google Shape;187;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88" name="Google Shape;188;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189" name="Google Shape;189;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0" name="Google Shape;190;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1" name="Google Shape;191;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2" name="Google Shape;192;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93" name="Google Shape;193;p3"/>
          <p:cNvGrpSpPr/>
          <p:nvPr/>
        </p:nvGrpSpPr>
        <p:grpSpPr>
          <a:xfrm>
            <a:off x="2961803" y="2187691"/>
            <a:ext cx="1086908" cy="615474"/>
            <a:chOff x="4643222" y="2605064"/>
            <a:chExt cx="1086908" cy="615474"/>
          </a:xfrm>
        </p:grpSpPr>
        <p:sp>
          <p:nvSpPr>
            <p:cNvPr id="194" name="Google Shape;194;p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5" name="Google Shape;195;p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96" name="Google Shape;196;p3"/>
          <p:cNvGrpSpPr/>
          <p:nvPr/>
        </p:nvGrpSpPr>
        <p:grpSpPr>
          <a:xfrm>
            <a:off x="5368220" y="5293504"/>
            <a:ext cx="1086908" cy="615474"/>
            <a:chOff x="4643222" y="2605064"/>
            <a:chExt cx="1086908" cy="615474"/>
          </a:xfrm>
        </p:grpSpPr>
        <p:sp>
          <p:nvSpPr>
            <p:cNvPr id="197" name="Google Shape;197;p3"/>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8" name="Google Shape;198;p3"/>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99" name="Google Shape;199;p3"/>
          <p:cNvGrpSpPr/>
          <p:nvPr/>
        </p:nvGrpSpPr>
        <p:grpSpPr>
          <a:xfrm>
            <a:off x="9230197" y="987729"/>
            <a:ext cx="594810" cy="1877251"/>
            <a:chOff x="38732" y="42330"/>
            <a:chExt cx="594810" cy="1877251"/>
          </a:xfrm>
        </p:grpSpPr>
        <p:sp>
          <p:nvSpPr>
            <p:cNvPr id="200" name="Google Shape;200;p3"/>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3"/>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2" name="Google Shape;202;p3"/>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03" name="Google Shape;203;p3"/>
          <p:cNvSpPr txBox="1"/>
          <p:nvPr/>
        </p:nvSpPr>
        <p:spPr>
          <a:xfrm>
            <a:off x="2363875" y="1679626"/>
            <a:ext cx="8875494" cy="3135307"/>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Dalam melaksanakan fungsi pelayanan masyarakat, pemerintah dihadapkan pada masalah pengambilan keputusan investasi publik. Karena investasi public memiliki kaitan erat dengan penganggaran modan/investasi yang memiliki efek jangka panjang sehingga akan mengakibatkan kesalahan dalam melakukan pengambilan keputusan yang berdampak pada anggaran tahun berjalan, dan akan membebani anggaran tahun-tahun berikutnya. Karena kaitannya yang erat dengan penganggaran proses untuk menganalisis poyek-proyek dan memutuskan apakah proyek tersebut dapat diakomodasi oleh anggaran modal/investasi.</a:t>
            </a:r>
            <a:endParaRPr/>
          </a:p>
        </p:txBody>
      </p:sp>
      <p:sp>
        <p:nvSpPr>
          <p:cNvPr id="204" name="Google Shape;204;p3"/>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Program Investasi Publik</a:t>
            </a:r>
            <a:endParaRPr b="1" sz="2800">
              <a:solidFill>
                <a:schemeClr val="dk1"/>
              </a:solidFill>
              <a:latin typeface="Times New Roman"/>
              <a:ea typeface="Times New Roman"/>
              <a:cs typeface="Times New Roman"/>
              <a:sym typeface="Times New Roman"/>
            </a:endParaRPr>
          </a:p>
        </p:txBody>
      </p:sp>
      <p:sp>
        <p:nvSpPr>
          <p:cNvPr id="205" name="Google Shape;205;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3 </a:t>
            </a:r>
            <a:endParaRPr sz="1050">
              <a:solidFill>
                <a:schemeClr val="dk1"/>
              </a:solidFill>
              <a:latin typeface="Times New Roman"/>
              <a:ea typeface="Times New Roman"/>
              <a:cs typeface="Times New Roman"/>
              <a:sym typeface="Times New Roman"/>
            </a:endParaRPr>
          </a:p>
        </p:txBody>
      </p:sp>
      <p:grpSp>
        <p:nvGrpSpPr>
          <p:cNvPr id="206" name="Google Shape;206;p3"/>
          <p:cNvGrpSpPr/>
          <p:nvPr/>
        </p:nvGrpSpPr>
        <p:grpSpPr>
          <a:xfrm>
            <a:off x="38732" y="42330"/>
            <a:ext cx="594810" cy="1877251"/>
            <a:chOff x="38732" y="42330"/>
            <a:chExt cx="594810" cy="1877251"/>
          </a:xfrm>
        </p:grpSpPr>
        <p:sp>
          <p:nvSpPr>
            <p:cNvPr id="207" name="Google Shape;207;p3"/>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8" name="Google Shape;208;p3"/>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9" name="Google Shape;209;p3"/>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10" name="Google Shape;210;p3"/>
          <p:cNvGrpSpPr/>
          <p:nvPr/>
        </p:nvGrpSpPr>
        <p:grpSpPr>
          <a:xfrm>
            <a:off x="8100405" y="3378383"/>
            <a:ext cx="4044540" cy="3307210"/>
            <a:chOff x="6090915" y="1487839"/>
            <a:chExt cx="3033405" cy="2480407"/>
          </a:xfrm>
        </p:grpSpPr>
        <p:grpSp>
          <p:nvGrpSpPr>
            <p:cNvPr id="211" name="Google Shape;211;p3"/>
            <p:cNvGrpSpPr/>
            <p:nvPr/>
          </p:nvGrpSpPr>
          <p:grpSpPr>
            <a:xfrm>
              <a:off x="6749502" y="2208845"/>
              <a:ext cx="2374818" cy="1759401"/>
              <a:chOff x="6749502" y="2208845"/>
              <a:chExt cx="2374818" cy="1759401"/>
            </a:xfrm>
          </p:grpSpPr>
          <p:sp>
            <p:nvSpPr>
              <p:cNvPr id="212" name="Google Shape;212;p3"/>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213" name="Google Shape;213;p3"/>
              <p:cNvGrpSpPr/>
              <p:nvPr/>
            </p:nvGrpSpPr>
            <p:grpSpPr>
              <a:xfrm>
                <a:off x="6749502" y="2208845"/>
                <a:ext cx="759700" cy="725803"/>
                <a:chOff x="4279125" y="2463925"/>
                <a:chExt cx="543225" cy="518950"/>
              </a:xfrm>
            </p:grpSpPr>
            <p:sp>
              <p:nvSpPr>
                <p:cNvPr id="214" name="Google Shape;214;p3"/>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15" name="Google Shape;215;p3"/>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16" name="Google Shape;216;p3"/>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17" name="Google Shape;217;p3"/>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18" name="Google Shape;218;p3"/>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19" name="Google Shape;219;p3"/>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0" name="Google Shape;220;p3"/>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1" name="Google Shape;221;p3"/>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2" name="Google Shape;222;p3"/>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3" name="Google Shape;223;p3"/>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4" name="Google Shape;224;p3"/>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5" name="Google Shape;225;p3"/>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6" name="Google Shape;226;p3"/>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27" name="Google Shape;227;p3"/>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28" name="Google Shape;228;p3"/>
              <p:cNvGrpSpPr/>
              <p:nvPr/>
            </p:nvGrpSpPr>
            <p:grpSpPr>
              <a:xfrm rot="-6999909">
                <a:off x="7684130" y="2780347"/>
                <a:ext cx="1011970" cy="1015655"/>
                <a:chOff x="5532499" y="1557214"/>
                <a:chExt cx="572912" cy="574984"/>
              </a:xfrm>
            </p:grpSpPr>
            <p:sp>
              <p:nvSpPr>
                <p:cNvPr id="229" name="Google Shape;229;p3"/>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0" name="Google Shape;230;p3"/>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1" name="Google Shape;231;p3"/>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2" name="Google Shape;232;p3"/>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3" name="Google Shape;233;p3"/>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4" name="Google Shape;234;p3"/>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5" name="Google Shape;235;p3"/>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36" name="Google Shape;236;p3"/>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37" name="Google Shape;237;p3"/>
            <p:cNvGrpSpPr/>
            <p:nvPr/>
          </p:nvGrpSpPr>
          <p:grpSpPr>
            <a:xfrm>
              <a:off x="6090915" y="2317152"/>
              <a:ext cx="203609" cy="177655"/>
              <a:chOff x="1129997" y="1785758"/>
              <a:chExt cx="560442" cy="489002"/>
            </a:xfrm>
          </p:grpSpPr>
          <p:sp>
            <p:nvSpPr>
              <p:cNvPr id="238" name="Google Shape;238;p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39" name="Google Shape;239;p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40" name="Google Shape;240;p3"/>
            <p:cNvGrpSpPr/>
            <p:nvPr/>
          </p:nvGrpSpPr>
          <p:grpSpPr>
            <a:xfrm flipH="1">
              <a:off x="7320296" y="1487839"/>
              <a:ext cx="290533" cy="253499"/>
              <a:chOff x="1129997" y="1785758"/>
              <a:chExt cx="560442" cy="489002"/>
            </a:xfrm>
          </p:grpSpPr>
          <p:sp>
            <p:nvSpPr>
              <p:cNvPr id="241" name="Google Shape;241;p3"/>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42" name="Google Shape;242;p3"/>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8" name="Google Shape;248;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9" name="Google Shape;249;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50" name="Google Shape;250;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251" name="Google Shape;251;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2" name="Google Shape;252;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3" name="Google Shape;253;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4" name="Google Shape;254;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55" name="Google Shape;255;p4"/>
          <p:cNvGrpSpPr/>
          <p:nvPr/>
        </p:nvGrpSpPr>
        <p:grpSpPr>
          <a:xfrm>
            <a:off x="2961803" y="2187691"/>
            <a:ext cx="1086908" cy="615474"/>
            <a:chOff x="4643222" y="2605064"/>
            <a:chExt cx="1086908" cy="615474"/>
          </a:xfrm>
        </p:grpSpPr>
        <p:sp>
          <p:nvSpPr>
            <p:cNvPr id="256" name="Google Shape;256;p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7" name="Google Shape;257;p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58" name="Google Shape;258;p4"/>
          <p:cNvGrpSpPr/>
          <p:nvPr/>
        </p:nvGrpSpPr>
        <p:grpSpPr>
          <a:xfrm>
            <a:off x="5368220" y="5293504"/>
            <a:ext cx="1086908" cy="615474"/>
            <a:chOff x="4643222" y="2605064"/>
            <a:chExt cx="1086908" cy="615474"/>
          </a:xfrm>
        </p:grpSpPr>
        <p:sp>
          <p:nvSpPr>
            <p:cNvPr id="259" name="Google Shape;259;p4"/>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0" name="Google Shape;260;p4"/>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61" name="Google Shape;261;p4"/>
          <p:cNvGrpSpPr/>
          <p:nvPr/>
        </p:nvGrpSpPr>
        <p:grpSpPr>
          <a:xfrm>
            <a:off x="9230197" y="987729"/>
            <a:ext cx="594810" cy="1877251"/>
            <a:chOff x="38732" y="42330"/>
            <a:chExt cx="594810" cy="1877251"/>
          </a:xfrm>
        </p:grpSpPr>
        <p:sp>
          <p:nvSpPr>
            <p:cNvPr id="262" name="Google Shape;262;p4"/>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3" name="Google Shape;263;p4"/>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4" name="Google Shape;264;p4"/>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65" name="Google Shape;265;p4"/>
          <p:cNvSpPr txBox="1"/>
          <p:nvPr/>
        </p:nvSpPr>
        <p:spPr>
          <a:xfrm>
            <a:off x="1395024" y="1679627"/>
            <a:ext cx="10397256" cy="1583222"/>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Anggaran pembangunan dan anggaran rutin di pisahkan dengan focus yang ditujukan dalam mengintegrasikan kebijakan dengan pengeluaran manajemen, dan dalam praktiknya terdapat permasalahan yang sulit diselesaikan, diantaranya :</a:t>
            </a:r>
            <a:endParaRPr/>
          </a:p>
        </p:txBody>
      </p:sp>
      <p:sp>
        <p:nvSpPr>
          <p:cNvPr id="266" name="Google Shape;266;p4"/>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Program Investasi Publik</a:t>
            </a:r>
            <a:endParaRPr b="1" sz="2800">
              <a:solidFill>
                <a:schemeClr val="dk1"/>
              </a:solidFill>
              <a:latin typeface="Times New Roman"/>
              <a:ea typeface="Times New Roman"/>
              <a:cs typeface="Times New Roman"/>
              <a:sym typeface="Times New Roman"/>
            </a:endParaRPr>
          </a:p>
        </p:txBody>
      </p:sp>
      <p:sp>
        <p:nvSpPr>
          <p:cNvPr id="267" name="Google Shape;267;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3 </a:t>
            </a:r>
            <a:endParaRPr sz="1050">
              <a:solidFill>
                <a:schemeClr val="dk1"/>
              </a:solidFill>
              <a:latin typeface="Times New Roman"/>
              <a:ea typeface="Times New Roman"/>
              <a:cs typeface="Times New Roman"/>
              <a:sym typeface="Times New Roman"/>
            </a:endParaRPr>
          </a:p>
        </p:txBody>
      </p:sp>
      <p:grpSp>
        <p:nvGrpSpPr>
          <p:cNvPr id="268" name="Google Shape;268;p4"/>
          <p:cNvGrpSpPr/>
          <p:nvPr/>
        </p:nvGrpSpPr>
        <p:grpSpPr>
          <a:xfrm>
            <a:off x="38732" y="42330"/>
            <a:ext cx="594810" cy="1877251"/>
            <a:chOff x="38732" y="42330"/>
            <a:chExt cx="594810" cy="1877251"/>
          </a:xfrm>
        </p:grpSpPr>
        <p:sp>
          <p:nvSpPr>
            <p:cNvPr id="269" name="Google Shape;269;p4"/>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0" name="Google Shape;270;p4"/>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1" name="Google Shape;271;p4"/>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72" name="Google Shape;272;p4"/>
          <p:cNvGrpSpPr/>
          <p:nvPr/>
        </p:nvGrpSpPr>
        <p:grpSpPr>
          <a:xfrm>
            <a:off x="8100405" y="3378383"/>
            <a:ext cx="4044540" cy="3307210"/>
            <a:chOff x="6090915" y="1487839"/>
            <a:chExt cx="3033405" cy="2480407"/>
          </a:xfrm>
        </p:grpSpPr>
        <p:grpSp>
          <p:nvGrpSpPr>
            <p:cNvPr id="273" name="Google Shape;273;p4"/>
            <p:cNvGrpSpPr/>
            <p:nvPr/>
          </p:nvGrpSpPr>
          <p:grpSpPr>
            <a:xfrm>
              <a:off x="6749502" y="2208845"/>
              <a:ext cx="2374818" cy="1759401"/>
              <a:chOff x="6749502" y="2208845"/>
              <a:chExt cx="2374818" cy="1759401"/>
            </a:xfrm>
          </p:grpSpPr>
          <p:sp>
            <p:nvSpPr>
              <p:cNvPr id="274" name="Google Shape;274;p4"/>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275" name="Google Shape;275;p4"/>
              <p:cNvGrpSpPr/>
              <p:nvPr/>
            </p:nvGrpSpPr>
            <p:grpSpPr>
              <a:xfrm>
                <a:off x="6749502" y="2208845"/>
                <a:ext cx="759700" cy="725803"/>
                <a:chOff x="4279125" y="2463925"/>
                <a:chExt cx="543225" cy="518950"/>
              </a:xfrm>
            </p:grpSpPr>
            <p:sp>
              <p:nvSpPr>
                <p:cNvPr id="276" name="Google Shape;276;p4"/>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77" name="Google Shape;277;p4"/>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78" name="Google Shape;278;p4"/>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79" name="Google Shape;279;p4"/>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0" name="Google Shape;280;p4"/>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1" name="Google Shape;281;p4"/>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2" name="Google Shape;282;p4"/>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3" name="Google Shape;283;p4"/>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4" name="Google Shape;284;p4"/>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5" name="Google Shape;285;p4"/>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6" name="Google Shape;286;p4"/>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7" name="Google Shape;287;p4"/>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8" name="Google Shape;288;p4"/>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4"/>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90" name="Google Shape;290;p4"/>
              <p:cNvGrpSpPr/>
              <p:nvPr/>
            </p:nvGrpSpPr>
            <p:grpSpPr>
              <a:xfrm rot="-6999909">
                <a:off x="7684130" y="2780347"/>
                <a:ext cx="1011970" cy="1015655"/>
                <a:chOff x="5532499" y="1557214"/>
                <a:chExt cx="572912" cy="574984"/>
              </a:xfrm>
            </p:grpSpPr>
            <p:sp>
              <p:nvSpPr>
                <p:cNvPr id="291" name="Google Shape;291;p4"/>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2" name="Google Shape;292;p4"/>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3" name="Google Shape;293;p4"/>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4" name="Google Shape;294;p4"/>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5" name="Google Shape;295;p4"/>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6" name="Google Shape;296;p4"/>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297" name="Google Shape;297;p4"/>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98" name="Google Shape;298;p4"/>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299" name="Google Shape;299;p4"/>
            <p:cNvGrpSpPr/>
            <p:nvPr/>
          </p:nvGrpSpPr>
          <p:grpSpPr>
            <a:xfrm>
              <a:off x="6090915" y="2317152"/>
              <a:ext cx="203609" cy="177655"/>
              <a:chOff x="1129997" y="1785758"/>
              <a:chExt cx="560442" cy="489002"/>
            </a:xfrm>
          </p:grpSpPr>
          <p:sp>
            <p:nvSpPr>
              <p:cNvPr id="300" name="Google Shape;300;p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01" name="Google Shape;301;p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02" name="Google Shape;302;p4"/>
            <p:cNvGrpSpPr/>
            <p:nvPr/>
          </p:nvGrpSpPr>
          <p:grpSpPr>
            <a:xfrm flipH="1">
              <a:off x="7320296" y="1487839"/>
              <a:ext cx="290533" cy="253499"/>
              <a:chOff x="1129997" y="1785758"/>
              <a:chExt cx="560442" cy="489002"/>
            </a:xfrm>
          </p:grpSpPr>
          <p:sp>
            <p:nvSpPr>
              <p:cNvPr id="303" name="Google Shape;303;p4"/>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04" name="Google Shape;304;p4"/>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305" name="Google Shape;305;p4"/>
          <p:cNvGrpSpPr/>
          <p:nvPr/>
        </p:nvGrpSpPr>
        <p:grpSpPr>
          <a:xfrm>
            <a:off x="1395024" y="3248086"/>
            <a:ext cx="10397255" cy="2996225"/>
            <a:chOff x="0" y="0"/>
            <a:chExt cx="10397255" cy="2996225"/>
          </a:xfrm>
        </p:grpSpPr>
        <p:sp>
          <p:nvSpPr>
            <p:cNvPr id="306" name="Google Shape;306;p4"/>
            <p:cNvSpPr/>
            <p:nvPr/>
          </p:nvSpPr>
          <p:spPr>
            <a:xfrm>
              <a:off x="0" y="0"/>
              <a:ext cx="8317804" cy="659169"/>
            </a:xfrm>
            <a:prstGeom prst="roundRect">
              <a:avLst>
                <a:gd fmla="val 10000" name="adj"/>
              </a:avLst>
            </a:prstGeom>
            <a:solidFill>
              <a:srgbClr val="213B7D">
                <a:alpha val="8000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4"/>
            <p:cNvSpPr txBox="1"/>
            <p:nvPr/>
          </p:nvSpPr>
          <p:spPr>
            <a:xfrm>
              <a:off x="19306" y="19306"/>
              <a:ext cx="7550810" cy="620557"/>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chemeClr val="lt1"/>
                </a:buClr>
                <a:buSzPts val="1600"/>
                <a:buFont typeface="Times New Roman"/>
                <a:buNone/>
              </a:pPr>
              <a:r>
                <a:rPr lang="en-US" sz="1600">
                  <a:solidFill>
                    <a:schemeClr val="lt1"/>
                  </a:solidFill>
                  <a:latin typeface="Times New Roman"/>
                  <a:ea typeface="Times New Roman"/>
                  <a:cs typeface="Times New Roman"/>
                  <a:sym typeface="Times New Roman"/>
                </a:rPr>
                <a:t>Memastikan bahwa program investasi publik yang diajukan merupakan program yang komprehensif.</a:t>
              </a:r>
              <a:endParaRPr sz="1600">
                <a:solidFill>
                  <a:schemeClr val="lt1"/>
                </a:solidFill>
                <a:latin typeface="Calibri"/>
                <a:ea typeface="Calibri"/>
                <a:cs typeface="Calibri"/>
                <a:sym typeface="Calibri"/>
              </a:endParaRPr>
            </a:p>
          </p:txBody>
        </p:sp>
        <p:sp>
          <p:nvSpPr>
            <p:cNvPr id="308" name="Google Shape;308;p4"/>
            <p:cNvSpPr/>
            <p:nvPr/>
          </p:nvSpPr>
          <p:spPr>
            <a:xfrm>
              <a:off x="696616" y="779018"/>
              <a:ext cx="8317804" cy="659169"/>
            </a:xfrm>
            <a:prstGeom prst="roundRect">
              <a:avLst>
                <a:gd fmla="val 10000" name="adj"/>
              </a:avLst>
            </a:prstGeom>
            <a:solidFill>
              <a:srgbClr val="F4BD0C">
                <a:alpha val="8000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4"/>
            <p:cNvSpPr txBox="1"/>
            <p:nvPr/>
          </p:nvSpPr>
          <p:spPr>
            <a:xfrm>
              <a:off x="715922" y="798324"/>
              <a:ext cx="7154116" cy="620557"/>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213B7D"/>
                </a:buClr>
                <a:buSzPts val="1600"/>
                <a:buFont typeface="Times New Roman"/>
                <a:buNone/>
              </a:pPr>
              <a:r>
                <a:rPr b="1" lang="en-US" sz="1600">
                  <a:solidFill>
                    <a:srgbClr val="213B7D"/>
                  </a:solidFill>
                  <a:latin typeface="Times New Roman"/>
                  <a:ea typeface="Times New Roman"/>
                  <a:cs typeface="Times New Roman"/>
                  <a:sym typeface="Times New Roman"/>
                </a:rPr>
                <a:t>Memperkirakan pengeluaran yang dibutuhkan di masa yang akan datang.</a:t>
              </a:r>
              <a:endParaRPr b="1" sz="1600">
                <a:solidFill>
                  <a:srgbClr val="213B7D"/>
                </a:solidFill>
                <a:latin typeface="Calibri"/>
                <a:ea typeface="Calibri"/>
                <a:cs typeface="Calibri"/>
                <a:sym typeface="Calibri"/>
              </a:endParaRPr>
            </a:p>
          </p:txBody>
        </p:sp>
        <p:sp>
          <p:nvSpPr>
            <p:cNvPr id="310" name="Google Shape;310;p4"/>
            <p:cNvSpPr/>
            <p:nvPr/>
          </p:nvSpPr>
          <p:spPr>
            <a:xfrm>
              <a:off x="1382835" y="1558037"/>
              <a:ext cx="8317804" cy="659169"/>
            </a:xfrm>
            <a:prstGeom prst="roundRect">
              <a:avLst>
                <a:gd fmla="val 10000" name="adj"/>
              </a:avLst>
            </a:prstGeom>
            <a:solidFill>
              <a:srgbClr val="213B7D">
                <a:alpha val="8000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4"/>
            <p:cNvSpPr txBox="1"/>
            <p:nvPr/>
          </p:nvSpPr>
          <p:spPr>
            <a:xfrm>
              <a:off x="1402141" y="1577343"/>
              <a:ext cx="7164513" cy="620557"/>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chemeClr val="lt1"/>
                </a:buClr>
                <a:buSzPts val="1600"/>
                <a:buFont typeface="Times New Roman"/>
                <a:buNone/>
              </a:pPr>
              <a:r>
                <a:rPr lang="en-US" sz="1600">
                  <a:solidFill>
                    <a:schemeClr val="lt1"/>
                  </a:solidFill>
                  <a:latin typeface="Times New Roman"/>
                  <a:ea typeface="Times New Roman"/>
                  <a:cs typeface="Times New Roman"/>
                  <a:sym typeface="Times New Roman"/>
                </a:rPr>
                <a:t>Mengevaluasi relevansi proyek-proyek yang ada.</a:t>
              </a:r>
              <a:endParaRPr sz="1600">
                <a:solidFill>
                  <a:schemeClr val="lt1"/>
                </a:solidFill>
                <a:latin typeface="Calibri"/>
                <a:ea typeface="Calibri"/>
                <a:cs typeface="Calibri"/>
                <a:sym typeface="Calibri"/>
              </a:endParaRPr>
            </a:p>
          </p:txBody>
        </p:sp>
        <p:sp>
          <p:nvSpPr>
            <p:cNvPr id="312" name="Google Shape;312;p4"/>
            <p:cNvSpPr/>
            <p:nvPr/>
          </p:nvSpPr>
          <p:spPr>
            <a:xfrm>
              <a:off x="2079451" y="2337056"/>
              <a:ext cx="8317804" cy="659169"/>
            </a:xfrm>
            <a:prstGeom prst="roundRect">
              <a:avLst>
                <a:gd fmla="val 10000" name="adj"/>
              </a:avLst>
            </a:prstGeom>
            <a:solidFill>
              <a:srgbClr val="F4BD0C">
                <a:alpha val="8000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4"/>
            <p:cNvSpPr txBox="1"/>
            <p:nvPr/>
          </p:nvSpPr>
          <p:spPr>
            <a:xfrm>
              <a:off x="2098757" y="2356362"/>
              <a:ext cx="7154116" cy="620557"/>
            </a:xfrm>
            <a:prstGeom prst="rect">
              <a:avLst/>
            </a:prstGeom>
            <a:noFill/>
            <a:ln>
              <a:noFill/>
            </a:ln>
          </p:spPr>
          <p:txBody>
            <a:bodyPr anchorCtr="0" anchor="ctr" bIns="60950" lIns="60950" spcFirstLastPara="1" rIns="60950" wrap="square" tIns="60950">
              <a:noAutofit/>
            </a:bodyPr>
            <a:lstStyle/>
            <a:p>
              <a:pPr indent="0" lvl="0" marL="0" marR="0" rtl="0" algn="l">
                <a:lnSpc>
                  <a:spcPct val="90000"/>
                </a:lnSpc>
                <a:spcBef>
                  <a:spcPts val="0"/>
                </a:spcBef>
                <a:spcAft>
                  <a:spcPts val="0"/>
                </a:spcAft>
                <a:buClr>
                  <a:srgbClr val="213B7D"/>
                </a:buClr>
                <a:buSzPts val="1100"/>
                <a:buFont typeface="Times New Roman"/>
                <a:buNone/>
              </a:pPr>
              <a:r>
                <a:rPr b="1" lang="en-US" sz="1600">
                  <a:solidFill>
                    <a:srgbClr val="213B7D"/>
                  </a:solidFill>
                  <a:latin typeface="Times New Roman"/>
                  <a:ea typeface="Times New Roman"/>
                  <a:cs typeface="Times New Roman"/>
                  <a:sym typeface="Times New Roman"/>
                </a:rPr>
                <a:t>Mengembangkan analisis dan perencanaan untuk pengeluaran investasi dan pengeluaran rutinnya.</a:t>
              </a:r>
              <a:endParaRPr b="1" sz="1600">
                <a:solidFill>
                  <a:srgbClr val="213B7D"/>
                </a:solidFill>
                <a:latin typeface="Calibri"/>
                <a:ea typeface="Calibri"/>
                <a:cs typeface="Calibri"/>
                <a:sym typeface="Calibri"/>
              </a:endParaRPr>
            </a:p>
          </p:txBody>
        </p:sp>
        <p:sp>
          <p:nvSpPr>
            <p:cNvPr id="314" name="Google Shape;314;p4"/>
            <p:cNvSpPr/>
            <p:nvPr/>
          </p:nvSpPr>
          <p:spPr>
            <a:xfrm>
              <a:off x="7889344" y="504864"/>
              <a:ext cx="428460" cy="428460"/>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4"/>
            <p:cNvSpPr txBox="1"/>
            <p:nvPr/>
          </p:nvSpPr>
          <p:spPr>
            <a:xfrm>
              <a:off x="7985747" y="504864"/>
              <a:ext cx="235654" cy="322416"/>
            </a:xfrm>
            <a:prstGeom prst="rect">
              <a:avLst/>
            </a:prstGeom>
            <a:noFill/>
            <a:ln>
              <a:noFill/>
            </a:ln>
          </p:spPr>
          <p:txBody>
            <a:bodyPr anchorCtr="0" anchor="ctr" bIns="24125" lIns="24125" spcFirstLastPara="1" rIns="24125" wrap="square" tIns="24125">
              <a:noAutofit/>
            </a:bodyPr>
            <a:lstStyle/>
            <a:p>
              <a:pPr indent="0" lvl="0" marL="0" marR="0" rtl="0" algn="ctr">
                <a:lnSpc>
                  <a:spcPct val="90000"/>
                </a:lnSpc>
                <a:spcBef>
                  <a:spcPts val="0"/>
                </a:spcBef>
                <a:spcAft>
                  <a:spcPts val="0"/>
                </a:spcAft>
                <a:buClr>
                  <a:schemeClr val="lt1"/>
                </a:buClr>
                <a:buSzPts val="1900"/>
                <a:buFont typeface="Calibri"/>
                <a:buNone/>
              </a:pPr>
              <a:r>
                <a:t/>
              </a:r>
              <a:endParaRPr sz="1900">
                <a:solidFill>
                  <a:schemeClr val="lt1"/>
                </a:solidFill>
                <a:latin typeface="Calibri"/>
                <a:ea typeface="Calibri"/>
                <a:cs typeface="Calibri"/>
                <a:sym typeface="Calibri"/>
              </a:endParaRPr>
            </a:p>
          </p:txBody>
        </p:sp>
        <p:sp>
          <p:nvSpPr>
            <p:cNvPr id="316" name="Google Shape;316;p4"/>
            <p:cNvSpPr/>
            <p:nvPr/>
          </p:nvSpPr>
          <p:spPr>
            <a:xfrm>
              <a:off x="8585960" y="1283882"/>
              <a:ext cx="428460" cy="428460"/>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4"/>
            <p:cNvSpPr txBox="1"/>
            <p:nvPr/>
          </p:nvSpPr>
          <p:spPr>
            <a:xfrm>
              <a:off x="8682363" y="1283882"/>
              <a:ext cx="235654" cy="322416"/>
            </a:xfrm>
            <a:prstGeom prst="rect">
              <a:avLst/>
            </a:prstGeom>
            <a:noFill/>
            <a:ln>
              <a:noFill/>
            </a:ln>
          </p:spPr>
          <p:txBody>
            <a:bodyPr anchorCtr="0" anchor="ctr" bIns="24125" lIns="24125" spcFirstLastPara="1" rIns="24125" wrap="square" tIns="24125">
              <a:noAutofit/>
            </a:bodyPr>
            <a:lstStyle/>
            <a:p>
              <a:pPr indent="0" lvl="0" marL="0" marR="0" rtl="0" algn="ctr">
                <a:lnSpc>
                  <a:spcPct val="90000"/>
                </a:lnSpc>
                <a:spcBef>
                  <a:spcPts val="0"/>
                </a:spcBef>
                <a:spcAft>
                  <a:spcPts val="0"/>
                </a:spcAft>
                <a:buClr>
                  <a:schemeClr val="lt1"/>
                </a:buClr>
                <a:buSzPts val="1900"/>
                <a:buFont typeface="Calibri"/>
                <a:buNone/>
              </a:pPr>
              <a:r>
                <a:t/>
              </a:r>
              <a:endParaRPr sz="1900">
                <a:solidFill>
                  <a:schemeClr val="lt1"/>
                </a:solidFill>
                <a:latin typeface="Calibri"/>
                <a:ea typeface="Calibri"/>
                <a:cs typeface="Calibri"/>
                <a:sym typeface="Calibri"/>
              </a:endParaRPr>
            </a:p>
          </p:txBody>
        </p:sp>
        <p:sp>
          <p:nvSpPr>
            <p:cNvPr id="318" name="Google Shape;318;p4"/>
            <p:cNvSpPr/>
            <p:nvPr/>
          </p:nvSpPr>
          <p:spPr>
            <a:xfrm>
              <a:off x="9272179" y="2062901"/>
              <a:ext cx="428460" cy="428460"/>
            </a:xfrm>
            <a:prstGeom prst="downArrow">
              <a:avLst>
                <a:gd fmla="val 55000" name="adj1"/>
                <a:gd fmla="val 45000" name="adj2"/>
              </a:avLst>
            </a:prstGeom>
            <a:solidFill>
              <a:srgbClr val="CCD3EA">
                <a:alpha val="89803"/>
              </a:srgbClr>
            </a:solidFill>
            <a:ln cap="flat" cmpd="sng" w="12700">
              <a:solidFill>
                <a:srgbClr val="CCD3E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4"/>
            <p:cNvSpPr txBox="1"/>
            <p:nvPr/>
          </p:nvSpPr>
          <p:spPr>
            <a:xfrm>
              <a:off x="9368582" y="2062901"/>
              <a:ext cx="235654" cy="322416"/>
            </a:xfrm>
            <a:prstGeom prst="rect">
              <a:avLst/>
            </a:prstGeom>
            <a:noFill/>
            <a:ln>
              <a:noFill/>
            </a:ln>
          </p:spPr>
          <p:txBody>
            <a:bodyPr anchorCtr="0" anchor="ctr" bIns="24125" lIns="24125" spcFirstLastPara="1" rIns="24125" wrap="square" tIns="24125">
              <a:noAutofit/>
            </a:bodyPr>
            <a:lstStyle/>
            <a:p>
              <a:pPr indent="0" lvl="0" marL="0" marR="0" rtl="0" algn="ctr">
                <a:lnSpc>
                  <a:spcPct val="90000"/>
                </a:lnSpc>
                <a:spcBef>
                  <a:spcPts val="0"/>
                </a:spcBef>
                <a:spcAft>
                  <a:spcPts val="0"/>
                </a:spcAft>
                <a:buClr>
                  <a:schemeClr val="lt1"/>
                </a:buClr>
                <a:buSzPts val="1900"/>
                <a:buFont typeface="Calibri"/>
                <a:buNone/>
              </a:pPr>
              <a:r>
                <a:t/>
              </a:r>
              <a:endParaRPr sz="1900">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5" name="Google Shape;325;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6" name="Google Shape;326;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27" name="Google Shape;327;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28" name="Google Shape;328;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9" name="Google Shape;329;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0" name="Google Shape;330;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1" name="Google Shape;331;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32" name="Google Shape;332;p5"/>
          <p:cNvGrpSpPr/>
          <p:nvPr/>
        </p:nvGrpSpPr>
        <p:grpSpPr>
          <a:xfrm>
            <a:off x="2961803" y="2187691"/>
            <a:ext cx="1086908" cy="615474"/>
            <a:chOff x="4643222" y="2605064"/>
            <a:chExt cx="1086908" cy="615474"/>
          </a:xfrm>
        </p:grpSpPr>
        <p:sp>
          <p:nvSpPr>
            <p:cNvPr id="333" name="Google Shape;333;p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4" name="Google Shape;334;p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35" name="Google Shape;335;p5"/>
          <p:cNvGrpSpPr/>
          <p:nvPr/>
        </p:nvGrpSpPr>
        <p:grpSpPr>
          <a:xfrm>
            <a:off x="5368220" y="5293504"/>
            <a:ext cx="1086908" cy="615474"/>
            <a:chOff x="4643222" y="2605064"/>
            <a:chExt cx="1086908" cy="615474"/>
          </a:xfrm>
        </p:grpSpPr>
        <p:sp>
          <p:nvSpPr>
            <p:cNvPr id="336" name="Google Shape;336;p5"/>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7" name="Google Shape;337;p5"/>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38" name="Google Shape;338;p5"/>
          <p:cNvGrpSpPr/>
          <p:nvPr/>
        </p:nvGrpSpPr>
        <p:grpSpPr>
          <a:xfrm>
            <a:off x="9230197" y="987729"/>
            <a:ext cx="594810" cy="1877251"/>
            <a:chOff x="38732" y="42330"/>
            <a:chExt cx="594810" cy="1877251"/>
          </a:xfrm>
        </p:grpSpPr>
        <p:sp>
          <p:nvSpPr>
            <p:cNvPr id="339" name="Google Shape;339;p5"/>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0" name="Google Shape;340;p5"/>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1" name="Google Shape;341;p5"/>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42" name="Google Shape;342;p5"/>
          <p:cNvSpPr txBox="1"/>
          <p:nvPr/>
        </p:nvSpPr>
        <p:spPr>
          <a:xfrm>
            <a:off x="1395024" y="1451020"/>
            <a:ext cx="10397256" cy="47413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Sebelum mengambil keputusan untuk melakukan invetasi diperlukan evaluasi yang mencakup :</a:t>
            </a:r>
            <a:endParaRPr/>
          </a:p>
          <a:p>
            <a:pPr indent="-285750" lvl="0" marL="285750" marR="0" rtl="0" algn="just">
              <a:lnSpc>
                <a:spcPct val="10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Inventarisasi Investasi</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Dengan memuat daftar nama dan jenis nilai investasi;</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Kondisi;</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Barang modal yang ada saat ini; dan</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baik &amp; buruk.</a:t>
            </a:r>
            <a:endParaRPr/>
          </a:p>
          <a:p>
            <a:pPr indent="-285750" lvl="0" marL="285750" marR="0" rtl="0" algn="just">
              <a:lnSpc>
                <a:spcPct val="10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Cakupan Layanan</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Cakupan dengan tingkat investasi yang ada saat ini; dan</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Cakupan tambahan yang dibutuhkan saat ini dan masa yang akan datang.</a:t>
            </a:r>
            <a:endParaRPr/>
          </a:p>
          <a:p>
            <a:pPr indent="-285750" lvl="0" marL="285750" marR="0" rtl="0" algn="just">
              <a:lnSpc>
                <a:spcPct val="10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Invetarisasi Kebutuhan Investasi</a:t>
            </a:r>
            <a:endParaRPr/>
          </a:p>
          <a:p>
            <a:pPr indent="-285750" lvl="0" marL="285750" marR="0" rtl="0" algn="just">
              <a:lnSpc>
                <a:spcPct val="10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Evaluasi Kelayakan Investasi, meliputi aspek :</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Teknis;</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Sosial-Budaya;</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Finansial; dan</a:t>
            </a:r>
            <a:endParaRPr/>
          </a:p>
          <a:p>
            <a:pPr indent="-285750" lvl="1" marL="742950" marR="0" rtl="0" algn="just">
              <a:lnSpc>
                <a:spcPct val="100000"/>
              </a:lnSpc>
              <a:spcBef>
                <a:spcPts val="500"/>
              </a:spcBef>
              <a:spcAft>
                <a:spcPts val="0"/>
              </a:spcAft>
              <a:buClr>
                <a:schemeClr val="dk1"/>
              </a:buClr>
              <a:buSzPts val="1400"/>
              <a:buFont typeface="Arial"/>
              <a:buChar char="•"/>
            </a:pPr>
            <a:r>
              <a:rPr b="0" i="0" lang="en-US" sz="1400" u="none" cap="none" strike="noStrike">
                <a:solidFill>
                  <a:schemeClr val="dk1"/>
                </a:solidFill>
                <a:latin typeface="Times New Roman"/>
                <a:ea typeface="Times New Roman"/>
                <a:cs typeface="Times New Roman"/>
                <a:sym typeface="Times New Roman"/>
              </a:rPr>
              <a:t> Distribusi.</a:t>
            </a:r>
            <a:endParaRPr/>
          </a:p>
        </p:txBody>
      </p:sp>
      <p:sp>
        <p:nvSpPr>
          <p:cNvPr id="343" name="Google Shape;343;p5"/>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Program Investasi Publik</a:t>
            </a:r>
            <a:endParaRPr b="1" sz="2800">
              <a:solidFill>
                <a:schemeClr val="dk1"/>
              </a:solidFill>
              <a:latin typeface="Times New Roman"/>
              <a:ea typeface="Times New Roman"/>
              <a:cs typeface="Times New Roman"/>
              <a:sym typeface="Times New Roman"/>
            </a:endParaRPr>
          </a:p>
        </p:txBody>
      </p:sp>
      <p:sp>
        <p:nvSpPr>
          <p:cNvPr id="344" name="Google Shape;344;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3 </a:t>
            </a:r>
            <a:endParaRPr sz="1050">
              <a:solidFill>
                <a:schemeClr val="dk1"/>
              </a:solidFill>
              <a:latin typeface="Times New Roman"/>
              <a:ea typeface="Times New Roman"/>
              <a:cs typeface="Times New Roman"/>
              <a:sym typeface="Times New Roman"/>
            </a:endParaRPr>
          </a:p>
        </p:txBody>
      </p:sp>
      <p:grpSp>
        <p:nvGrpSpPr>
          <p:cNvPr id="345" name="Google Shape;345;p5"/>
          <p:cNvGrpSpPr/>
          <p:nvPr/>
        </p:nvGrpSpPr>
        <p:grpSpPr>
          <a:xfrm>
            <a:off x="38732" y="42330"/>
            <a:ext cx="594810" cy="1877251"/>
            <a:chOff x="38732" y="42330"/>
            <a:chExt cx="594810" cy="1877251"/>
          </a:xfrm>
        </p:grpSpPr>
        <p:sp>
          <p:nvSpPr>
            <p:cNvPr id="346" name="Google Shape;346;p5"/>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7" name="Google Shape;347;p5"/>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8" name="Google Shape;348;p5"/>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49" name="Google Shape;349;p5"/>
          <p:cNvGrpSpPr/>
          <p:nvPr/>
        </p:nvGrpSpPr>
        <p:grpSpPr>
          <a:xfrm>
            <a:off x="8100405" y="3378383"/>
            <a:ext cx="4044540" cy="3307210"/>
            <a:chOff x="6090915" y="1487839"/>
            <a:chExt cx="3033405" cy="2480407"/>
          </a:xfrm>
        </p:grpSpPr>
        <p:grpSp>
          <p:nvGrpSpPr>
            <p:cNvPr id="350" name="Google Shape;350;p5"/>
            <p:cNvGrpSpPr/>
            <p:nvPr/>
          </p:nvGrpSpPr>
          <p:grpSpPr>
            <a:xfrm>
              <a:off x="6749502" y="2208845"/>
              <a:ext cx="2374818" cy="1759401"/>
              <a:chOff x="6749502" y="2208845"/>
              <a:chExt cx="2374818" cy="1759401"/>
            </a:xfrm>
          </p:grpSpPr>
          <p:sp>
            <p:nvSpPr>
              <p:cNvPr id="351" name="Google Shape;351;p5"/>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352" name="Google Shape;352;p5"/>
              <p:cNvGrpSpPr/>
              <p:nvPr/>
            </p:nvGrpSpPr>
            <p:grpSpPr>
              <a:xfrm>
                <a:off x="6749502" y="2208845"/>
                <a:ext cx="759700" cy="725803"/>
                <a:chOff x="4279125" y="2463925"/>
                <a:chExt cx="543225" cy="518950"/>
              </a:xfrm>
            </p:grpSpPr>
            <p:sp>
              <p:nvSpPr>
                <p:cNvPr id="353" name="Google Shape;353;p5"/>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4" name="Google Shape;354;p5"/>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5" name="Google Shape;355;p5"/>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6" name="Google Shape;356;p5"/>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7" name="Google Shape;357;p5"/>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8" name="Google Shape;358;p5"/>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59" name="Google Shape;359;p5"/>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0" name="Google Shape;360;p5"/>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1" name="Google Shape;361;p5"/>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2" name="Google Shape;362;p5"/>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3" name="Google Shape;363;p5"/>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4" name="Google Shape;364;p5"/>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5" name="Google Shape;365;p5"/>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6" name="Google Shape;366;p5"/>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7" name="Google Shape;367;p5"/>
              <p:cNvGrpSpPr/>
              <p:nvPr/>
            </p:nvGrpSpPr>
            <p:grpSpPr>
              <a:xfrm rot="-6999909">
                <a:off x="7684130" y="2780347"/>
                <a:ext cx="1011970" cy="1015655"/>
                <a:chOff x="5532499" y="1557214"/>
                <a:chExt cx="572912" cy="574984"/>
              </a:xfrm>
            </p:grpSpPr>
            <p:sp>
              <p:nvSpPr>
                <p:cNvPr id="368" name="Google Shape;368;p5"/>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69" name="Google Shape;369;p5"/>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0" name="Google Shape;370;p5"/>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1" name="Google Shape;371;p5"/>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2" name="Google Shape;372;p5"/>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3" name="Google Shape;373;p5"/>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4" name="Google Shape;374;p5"/>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75" name="Google Shape;375;p5"/>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76" name="Google Shape;376;p5"/>
            <p:cNvGrpSpPr/>
            <p:nvPr/>
          </p:nvGrpSpPr>
          <p:grpSpPr>
            <a:xfrm>
              <a:off x="6090915" y="2317152"/>
              <a:ext cx="203609" cy="177655"/>
              <a:chOff x="1129997" y="1785758"/>
              <a:chExt cx="560442" cy="489002"/>
            </a:xfrm>
          </p:grpSpPr>
          <p:sp>
            <p:nvSpPr>
              <p:cNvPr id="377" name="Google Shape;377;p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78" name="Google Shape;378;p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79" name="Google Shape;379;p5"/>
            <p:cNvGrpSpPr/>
            <p:nvPr/>
          </p:nvGrpSpPr>
          <p:grpSpPr>
            <a:xfrm flipH="1">
              <a:off x="7320296" y="1487839"/>
              <a:ext cx="290533" cy="253499"/>
              <a:chOff x="1129997" y="1785758"/>
              <a:chExt cx="560442" cy="489002"/>
            </a:xfrm>
          </p:grpSpPr>
          <p:sp>
            <p:nvSpPr>
              <p:cNvPr id="380" name="Google Shape;380;p5"/>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381" name="Google Shape;381;p5"/>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7" name="Google Shape;387;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8" name="Google Shape;388;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89" name="Google Shape;389;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90" name="Google Shape;390;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1" name="Google Shape;391;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2" name="Google Shape;392;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3" name="Google Shape;393;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94" name="Google Shape;394;p6"/>
          <p:cNvGrpSpPr/>
          <p:nvPr/>
        </p:nvGrpSpPr>
        <p:grpSpPr>
          <a:xfrm>
            <a:off x="2961803" y="2187691"/>
            <a:ext cx="1086908" cy="615474"/>
            <a:chOff x="4643222" y="2605064"/>
            <a:chExt cx="1086908" cy="615474"/>
          </a:xfrm>
        </p:grpSpPr>
        <p:sp>
          <p:nvSpPr>
            <p:cNvPr id="395" name="Google Shape;395;p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6" name="Google Shape;396;p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97" name="Google Shape;397;p6"/>
          <p:cNvGrpSpPr/>
          <p:nvPr/>
        </p:nvGrpSpPr>
        <p:grpSpPr>
          <a:xfrm>
            <a:off x="5368220" y="5293504"/>
            <a:ext cx="1086908" cy="615474"/>
            <a:chOff x="4643222" y="2605064"/>
            <a:chExt cx="1086908" cy="615474"/>
          </a:xfrm>
        </p:grpSpPr>
        <p:sp>
          <p:nvSpPr>
            <p:cNvPr id="398" name="Google Shape;398;p6"/>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9" name="Google Shape;399;p6"/>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00" name="Google Shape;400;p6"/>
          <p:cNvGrpSpPr/>
          <p:nvPr/>
        </p:nvGrpSpPr>
        <p:grpSpPr>
          <a:xfrm>
            <a:off x="9230197" y="987729"/>
            <a:ext cx="594810" cy="1877251"/>
            <a:chOff x="38732" y="42330"/>
            <a:chExt cx="594810" cy="1877251"/>
          </a:xfrm>
        </p:grpSpPr>
        <p:sp>
          <p:nvSpPr>
            <p:cNvPr id="401" name="Google Shape;401;p6"/>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2" name="Google Shape;402;p6"/>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3" name="Google Shape;403;p6"/>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04" name="Google Shape;404;p6"/>
          <p:cNvSpPr txBox="1"/>
          <p:nvPr/>
        </p:nvSpPr>
        <p:spPr>
          <a:xfrm>
            <a:off x="1395024" y="1493885"/>
            <a:ext cx="10397256" cy="40660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Penentuan kebutuhan investasi public terkait dengan dua (2) kegiatan, yaitu :</a:t>
            </a:r>
            <a:endParaRPr/>
          </a:p>
        </p:txBody>
      </p:sp>
      <p:sp>
        <p:nvSpPr>
          <p:cNvPr id="405" name="Google Shape;405;p6"/>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Penentuan Kebutuhan Investasi Publik</a:t>
            </a:r>
            <a:endParaRPr b="1" sz="2800">
              <a:solidFill>
                <a:schemeClr val="dk1"/>
              </a:solidFill>
              <a:latin typeface="Times New Roman"/>
              <a:ea typeface="Times New Roman"/>
              <a:cs typeface="Times New Roman"/>
              <a:sym typeface="Times New Roman"/>
            </a:endParaRPr>
          </a:p>
        </p:txBody>
      </p:sp>
      <p:sp>
        <p:nvSpPr>
          <p:cNvPr id="406" name="Google Shape;406;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grpSp>
        <p:nvGrpSpPr>
          <p:cNvPr id="407" name="Google Shape;407;p6"/>
          <p:cNvGrpSpPr/>
          <p:nvPr/>
        </p:nvGrpSpPr>
        <p:grpSpPr>
          <a:xfrm>
            <a:off x="38732" y="42330"/>
            <a:ext cx="594810" cy="1877251"/>
            <a:chOff x="38732" y="42330"/>
            <a:chExt cx="594810" cy="1877251"/>
          </a:xfrm>
        </p:grpSpPr>
        <p:sp>
          <p:nvSpPr>
            <p:cNvPr id="408" name="Google Shape;408;p6"/>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9" name="Google Shape;409;p6"/>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0" name="Google Shape;410;p6"/>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11" name="Google Shape;411;p6"/>
          <p:cNvGrpSpPr/>
          <p:nvPr/>
        </p:nvGrpSpPr>
        <p:grpSpPr>
          <a:xfrm>
            <a:off x="11327331" y="4411897"/>
            <a:ext cx="731467" cy="1975446"/>
            <a:chOff x="11273306" y="4306283"/>
            <a:chExt cx="731467" cy="1975446"/>
          </a:xfrm>
        </p:grpSpPr>
        <p:grpSp>
          <p:nvGrpSpPr>
            <p:cNvPr id="412" name="Google Shape;412;p6"/>
            <p:cNvGrpSpPr/>
            <p:nvPr/>
          </p:nvGrpSpPr>
          <p:grpSpPr>
            <a:xfrm>
              <a:off x="11273306" y="4968707"/>
              <a:ext cx="725481" cy="612113"/>
              <a:chOff x="11273306" y="4968707"/>
              <a:chExt cx="725481" cy="612113"/>
            </a:xfrm>
          </p:grpSpPr>
          <p:sp>
            <p:nvSpPr>
              <p:cNvPr id="413" name="Google Shape;413;p6"/>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4" name="Google Shape;414;p6"/>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15" name="Google Shape;415;p6"/>
            <p:cNvGrpSpPr/>
            <p:nvPr/>
          </p:nvGrpSpPr>
          <p:grpSpPr>
            <a:xfrm>
              <a:off x="11273306" y="5669616"/>
              <a:ext cx="725481" cy="612113"/>
              <a:chOff x="11273306" y="5669616"/>
              <a:chExt cx="725481" cy="612113"/>
            </a:xfrm>
          </p:grpSpPr>
          <p:sp>
            <p:nvSpPr>
              <p:cNvPr id="416" name="Google Shape;416;p6"/>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6"/>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18" name="Google Shape;418;p6"/>
            <p:cNvGrpSpPr/>
            <p:nvPr/>
          </p:nvGrpSpPr>
          <p:grpSpPr>
            <a:xfrm>
              <a:off x="11279292" y="4306283"/>
              <a:ext cx="725481" cy="612113"/>
              <a:chOff x="11279292" y="4306283"/>
              <a:chExt cx="725481" cy="612113"/>
            </a:xfrm>
          </p:grpSpPr>
          <p:sp>
            <p:nvSpPr>
              <p:cNvPr id="419" name="Google Shape;419;p6"/>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6"/>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421" name="Google Shape;421;p6"/>
          <p:cNvGrpSpPr/>
          <p:nvPr/>
        </p:nvGrpSpPr>
        <p:grpSpPr>
          <a:xfrm>
            <a:off x="8100405" y="3378383"/>
            <a:ext cx="4044540" cy="3307210"/>
            <a:chOff x="6090915" y="1487839"/>
            <a:chExt cx="3033405" cy="2480407"/>
          </a:xfrm>
        </p:grpSpPr>
        <p:grpSp>
          <p:nvGrpSpPr>
            <p:cNvPr id="422" name="Google Shape;422;p6"/>
            <p:cNvGrpSpPr/>
            <p:nvPr/>
          </p:nvGrpSpPr>
          <p:grpSpPr>
            <a:xfrm>
              <a:off x="6749502" y="2208845"/>
              <a:ext cx="2374818" cy="1759401"/>
              <a:chOff x="6749502" y="2208845"/>
              <a:chExt cx="2374818" cy="1759401"/>
            </a:xfrm>
          </p:grpSpPr>
          <p:sp>
            <p:nvSpPr>
              <p:cNvPr id="423" name="Google Shape;423;p6"/>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424" name="Google Shape;424;p6"/>
              <p:cNvGrpSpPr/>
              <p:nvPr/>
            </p:nvGrpSpPr>
            <p:grpSpPr>
              <a:xfrm>
                <a:off x="6749502" y="2208845"/>
                <a:ext cx="759700" cy="725803"/>
                <a:chOff x="4279125" y="2463925"/>
                <a:chExt cx="543225" cy="518950"/>
              </a:xfrm>
            </p:grpSpPr>
            <p:sp>
              <p:nvSpPr>
                <p:cNvPr id="425" name="Google Shape;425;p6"/>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6"/>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6"/>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6"/>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6"/>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6"/>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6"/>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6"/>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6"/>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6"/>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6"/>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6"/>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6"/>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6"/>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39" name="Google Shape;439;p6"/>
              <p:cNvGrpSpPr/>
              <p:nvPr/>
            </p:nvGrpSpPr>
            <p:grpSpPr>
              <a:xfrm rot="-6999909">
                <a:off x="7684130" y="2780347"/>
                <a:ext cx="1011970" cy="1015655"/>
                <a:chOff x="5532499" y="1557214"/>
                <a:chExt cx="572912" cy="574984"/>
              </a:xfrm>
            </p:grpSpPr>
            <p:sp>
              <p:nvSpPr>
                <p:cNvPr id="440" name="Google Shape;440;p6"/>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6"/>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6"/>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6"/>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4" name="Google Shape;444;p6"/>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6"/>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46" name="Google Shape;446;p6"/>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47" name="Google Shape;447;p6"/>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8" name="Google Shape;448;p6"/>
            <p:cNvGrpSpPr/>
            <p:nvPr/>
          </p:nvGrpSpPr>
          <p:grpSpPr>
            <a:xfrm>
              <a:off x="6090915" y="2317152"/>
              <a:ext cx="203609" cy="177655"/>
              <a:chOff x="1129997" y="1785758"/>
              <a:chExt cx="560442" cy="489002"/>
            </a:xfrm>
          </p:grpSpPr>
          <p:sp>
            <p:nvSpPr>
              <p:cNvPr id="449" name="Google Shape;449;p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0" name="Google Shape;450;p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51" name="Google Shape;451;p6"/>
            <p:cNvGrpSpPr/>
            <p:nvPr/>
          </p:nvGrpSpPr>
          <p:grpSpPr>
            <a:xfrm flipH="1">
              <a:off x="7320296" y="1487839"/>
              <a:ext cx="290533" cy="253499"/>
              <a:chOff x="1129997" y="1785758"/>
              <a:chExt cx="560442" cy="489002"/>
            </a:xfrm>
          </p:grpSpPr>
          <p:sp>
            <p:nvSpPr>
              <p:cNvPr id="452" name="Google Shape;452;p6"/>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6"/>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454" name="Google Shape;454;p6"/>
          <p:cNvGrpSpPr/>
          <p:nvPr/>
        </p:nvGrpSpPr>
        <p:grpSpPr>
          <a:xfrm>
            <a:off x="2102545" y="2075597"/>
            <a:ext cx="4179259" cy="724243"/>
            <a:chOff x="1468192" y="2073616"/>
            <a:chExt cx="4179259" cy="724243"/>
          </a:xfrm>
        </p:grpSpPr>
        <p:sp>
          <p:nvSpPr>
            <p:cNvPr id="455" name="Google Shape;455;p6"/>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6" name="Google Shape;456;p6"/>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Peningkatan Kuantitas Investasi</a:t>
              </a:r>
              <a:endParaRPr sz="1800">
                <a:solidFill>
                  <a:schemeClr val="lt1"/>
                </a:solidFill>
                <a:latin typeface="Calibri"/>
                <a:ea typeface="Calibri"/>
                <a:cs typeface="Calibri"/>
                <a:sym typeface="Calibri"/>
              </a:endParaRPr>
            </a:p>
          </p:txBody>
        </p:sp>
      </p:grpSp>
      <p:grpSp>
        <p:nvGrpSpPr>
          <p:cNvPr id="457" name="Google Shape;457;p6"/>
          <p:cNvGrpSpPr/>
          <p:nvPr/>
        </p:nvGrpSpPr>
        <p:grpSpPr>
          <a:xfrm>
            <a:off x="6829779" y="2075597"/>
            <a:ext cx="4179259" cy="724243"/>
            <a:chOff x="1468192" y="2073616"/>
            <a:chExt cx="4179259" cy="724243"/>
          </a:xfrm>
        </p:grpSpPr>
        <p:sp>
          <p:nvSpPr>
            <p:cNvPr id="458" name="Google Shape;458;p6"/>
            <p:cNvSpPr/>
            <p:nvPr/>
          </p:nvSpPr>
          <p:spPr>
            <a:xfrm>
              <a:off x="1468192" y="2073616"/>
              <a:ext cx="4069723" cy="615474"/>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9" name="Google Shape;459;p6"/>
            <p:cNvSpPr/>
            <p:nvPr/>
          </p:nvSpPr>
          <p:spPr>
            <a:xfrm>
              <a:off x="1577728" y="2182385"/>
              <a:ext cx="4069723" cy="615474"/>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Peningkatan Kualitas Investasi</a:t>
              </a:r>
              <a:endParaRPr sz="1800">
                <a:solidFill>
                  <a:schemeClr val="lt1"/>
                </a:solidFill>
                <a:latin typeface="Calibri"/>
                <a:ea typeface="Calibri"/>
                <a:cs typeface="Calibri"/>
                <a:sym typeface="Calibri"/>
              </a:endParaRPr>
            </a:p>
          </p:txBody>
        </p:sp>
      </p:grpSp>
      <p:grpSp>
        <p:nvGrpSpPr>
          <p:cNvPr id="460" name="Google Shape;460;p6"/>
          <p:cNvGrpSpPr/>
          <p:nvPr/>
        </p:nvGrpSpPr>
        <p:grpSpPr>
          <a:xfrm>
            <a:off x="2102545" y="3553458"/>
            <a:ext cx="2653206" cy="724243"/>
            <a:chOff x="1468192" y="2073616"/>
            <a:chExt cx="4179259" cy="724243"/>
          </a:xfrm>
        </p:grpSpPr>
        <p:sp>
          <p:nvSpPr>
            <p:cNvPr id="461" name="Google Shape;461;p6"/>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6"/>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Investasi Penggantian</a:t>
              </a:r>
              <a:endParaRPr b="1" sz="1800">
                <a:solidFill>
                  <a:srgbClr val="213B7D"/>
                </a:solidFill>
                <a:latin typeface="Calibri"/>
                <a:ea typeface="Calibri"/>
                <a:cs typeface="Calibri"/>
                <a:sym typeface="Calibri"/>
              </a:endParaRPr>
            </a:p>
          </p:txBody>
        </p:sp>
      </p:grpSp>
      <p:sp>
        <p:nvSpPr>
          <p:cNvPr id="463" name="Google Shape;463;p6"/>
          <p:cNvSpPr txBox="1"/>
          <p:nvPr/>
        </p:nvSpPr>
        <p:spPr>
          <a:xfrm>
            <a:off x="1328607" y="3060636"/>
            <a:ext cx="10397256" cy="40660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Ada beberapa cara dalam menggolongkan usul-usul investasi, diantaranya :</a:t>
            </a:r>
            <a:endParaRPr/>
          </a:p>
        </p:txBody>
      </p:sp>
      <p:grpSp>
        <p:nvGrpSpPr>
          <p:cNvPr id="464" name="Google Shape;464;p6"/>
          <p:cNvGrpSpPr/>
          <p:nvPr/>
        </p:nvGrpSpPr>
        <p:grpSpPr>
          <a:xfrm>
            <a:off x="2102545" y="4503050"/>
            <a:ext cx="2653206" cy="724243"/>
            <a:chOff x="1468192" y="2073616"/>
            <a:chExt cx="4179259" cy="724243"/>
          </a:xfrm>
        </p:grpSpPr>
        <p:sp>
          <p:nvSpPr>
            <p:cNvPr id="465" name="Google Shape;465;p6"/>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6" name="Google Shape;466;p6"/>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Investasi Penambahan</a:t>
              </a:r>
              <a:endParaRPr b="1" sz="1800">
                <a:solidFill>
                  <a:srgbClr val="213B7D"/>
                </a:solidFill>
                <a:latin typeface="Calibri"/>
                <a:ea typeface="Calibri"/>
                <a:cs typeface="Calibri"/>
                <a:sym typeface="Calibri"/>
              </a:endParaRPr>
            </a:p>
          </p:txBody>
        </p:sp>
      </p:grpSp>
      <p:grpSp>
        <p:nvGrpSpPr>
          <p:cNvPr id="467" name="Google Shape;467;p6"/>
          <p:cNvGrpSpPr/>
          <p:nvPr/>
        </p:nvGrpSpPr>
        <p:grpSpPr>
          <a:xfrm>
            <a:off x="2102545" y="5452643"/>
            <a:ext cx="2653206" cy="724243"/>
            <a:chOff x="1468192" y="2073616"/>
            <a:chExt cx="4179259" cy="724243"/>
          </a:xfrm>
        </p:grpSpPr>
        <p:sp>
          <p:nvSpPr>
            <p:cNvPr id="468" name="Google Shape;468;p6"/>
            <p:cNvSpPr/>
            <p:nvPr/>
          </p:nvSpPr>
          <p:spPr>
            <a:xfrm>
              <a:off x="1468192" y="2073616"/>
              <a:ext cx="4069723" cy="61547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9" name="Google Shape;469;p6"/>
            <p:cNvSpPr/>
            <p:nvPr/>
          </p:nvSpPr>
          <p:spPr>
            <a:xfrm>
              <a:off x="1577728" y="2182385"/>
              <a:ext cx="4069723" cy="61547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Investasi Baru</a:t>
              </a:r>
              <a:endParaRPr b="1" sz="1800">
                <a:solidFill>
                  <a:srgbClr val="213B7D"/>
                </a:solidFill>
                <a:latin typeface="Calibri"/>
                <a:ea typeface="Calibri"/>
                <a:cs typeface="Calibri"/>
                <a:sym typeface="Calibri"/>
              </a:endParaRPr>
            </a:p>
          </p:txBody>
        </p:sp>
      </p:grpSp>
      <p:sp>
        <p:nvSpPr>
          <p:cNvPr id="470" name="Google Shape;470;p6"/>
          <p:cNvSpPr txBox="1"/>
          <p:nvPr/>
        </p:nvSpPr>
        <p:spPr>
          <a:xfrm>
            <a:off x="374029" y="1981127"/>
            <a:ext cx="1878347" cy="337060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lang="en-US" sz="1400">
                <a:solidFill>
                  <a:schemeClr val="dk1"/>
                </a:solidFill>
                <a:latin typeface="Times New Roman"/>
                <a:ea typeface="Times New Roman"/>
                <a:cs typeface="Times New Roman"/>
                <a:sym typeface="Times New Roman"/>
              </a:rPr>
              <a:t>Penilaian investasi public perlu mempertimbangkan umur ekonomis dan umur teknis. Karena umur ekonomis berkaitan dengan perkiraan waktu efektif suatu barang modal dapat memberikan manfaat. Sedangkan umur teknis berkaitan dengan kemampuan barang modal dalam memberikan manfaat.</a:t>
            </a:r>
            <a:endParaRPr/>
          </a:p>
        </p:txBody>
      </p:sp>
      <p:sp>
        <p:nvSpPr>
          <p:cNvPr id="471" name="Google Shape;471;p6"/>
          <p:cNvSpPr/>
          <p:nvPr/>
        </p:nvSpPr>
        <p:spPr>
          <a:xfrm>
            <a:off x="4825290" y="3553458"/>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Pengeluaran Investasi untuk penggantian barang modal mengikuti pola umur manfaat barang modal. Bila umur ekonomi barang modal telah habis, maka perlu pembelian barang modal baru untuk menggantinya</a:t>
            </a:r>
            <a:endParaRPr/>
          </a:p>
        </p:txBody>
      </p:sp>
      <p:sp>
        <p:nvSpPr>
          <p:cNvPr id="472" name="Google Shape;472;p6"/>
          <p:cNvSpPr/>
          <p:nvPr/>
        </p:nvSpPr>
        <p:spPr>
          <a:xfrm>
            <a:off x="4841669" y="4503050"/>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Terkait dengan tuntutan peningkatan cakupan layanan.</a:t>
            </a:r>
            <a:endParaRPr/>
          </a:p>
        </p:txBody>
      </p:sp>
      <p:sp>
        <p:nvSpPr>
          <p:cNvPr id="473" name="Google Shape;473;p6"/>
          <p:cNvSpPr/>
          <p:nvPr/>
        </p:nvSpPr>
        <p:spPr>
          <a:xfrm>
            <a:off x="4862468" y="5452643"/>
            <a:ext cx="6414079" cy="738932"/>
          </a:xfrm>
          <a:prstGeom prst="roundRect">
            <a:avLst>
              <a:gd fmla="val 50000"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rgbClr val="213B7D"/>
                </a:solidFill>
                <a:latin typeface="Calibri"/>
                <a:ea typeface="Calibri"/>
                <a:cs typeface="Calibri"/>
                <a:sym typeface="Calibri"/>
              </a:rPr>
              <a:t>Investasi baru yang belum pernah ada sebelumnya.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9" name="Google Shape;479;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81" name="Google Shape;481;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82" name="Google Shape;482;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3" name="Google Shape;483;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4" name="Google Shape;484;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6" name="Google Shape;486;p7"/>
          <p:cNvGrpSpPr/>
          <p:nvPr/>
        </p:nvGrpSpPr>
        <p:grpSpPr>
          <a:xfrm>
            <a:off x="2961803" y="2187691"/>
            <a:ext cx="1086908" cy="615474"/>
            <a:chOff x="4643222" y="2605064"/>
            <a:chExt cx="1086908" cy="615474"/>
          </a:xfrm>
        </p:grpSpPr>
        <p:sp>
          <p:nvSpPr>
            <p:cNvPr id="487" name="Google Shape;487;p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8" name="Google Shape;488;p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89" name="Google Shape;489;p7"/>
          <p:cNvGrpSpPr/>
          <p:nvPr/>
        </p:nvGrpSpPr>
        <p:grpSpPr>
          <a:xfrm>
            <a:off x="5368220" y="5293504"/>
            <a:ext cx="1086908" cy="615474"/>
            <a:chOff x="4643222" y="2605064"/>
            <a:chExt cx="1086908" cy="615474"/>
          </a:xfrm>
        </p:grpSpPr>
        <p:sp>
          <p:nvSpPr>
            <p:cNvPr id="490" name="Google Shape;490;p7"/>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7"/>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2" name="Google Shape;492;p7"/>
          <p:cNvGrpSpPr/>
          <p:nvPr/>
        </p:nvGrpSpPr>
        <p:grpSpPr>
          <a:xfrm>
            <a:off x="9230197" y="987729"/>
            <a:ext cx="594810" cy="1877251"/>
            <a:chOff x="38732" y="42330"/>
            <a:chExt cx="594810" cy="1877251"/>
          </a:xfrm>
        </p:grpSpPr>
        <p:sp>
          <p:nvSpPr>
            <p:cNvPr id="493" name="Google Shape;493;p7"/>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4" name="Google Shape;494;p7"/>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5" name="Google Shape;495;p7"/>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6" name="Google Shape;496;p7"/>
          <p:cNvSpPr txBox="1"/>
          <p:nvPr/>
        </p:nvSpPr>
        <p:spPr>
          <a:xfrm>
            <a:off x="857250" y="1493885"/>
            <a:ext cx="10470081" cy="62550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Dalam perencanaan dan analisis investasi harus dipertimbangkan beberapa aspek yang secara bersama-sama menunjukan keuntungan atau manfaat yang diperoleh akibat adanya investasi, diantaranya :</a:t>
            </a:r>
            <a:endParaRPr/>
          </a:p>
        </p:txBody>
      </p:sp>
      <p:sp>
        <p:nvSpPr>
          <p:cNvPr id="497" name="Google Shape;497;p7"/>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Penentuan Kebutuhan Investasi Publik</a:t>
            </a:r>
            <a:endParaRPr b="1" sz="2800">
              <a:solidFill>
                <a:schemeClr val="dk1"/>
              </a:solidFill>
              <a:latin typeface="Times New Roman"/>
              <a:ea typeface="Times New Roman"/>
              <a:cs typeface="Times New Roman"/>
              <a:sym typeface="Times New Roman"/>
            </a:endParaRPr>
          </a:p>
        </p:txBody>
      </p:sp>
      <p:sp>
        <p:nvSpPr>
          <p:cNvPr id="498" name="Google Shape;498;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grpSp>
        <p:nvGrpSpPr>
          <p:cNvPr id="499" name="Google Shape;499;p7"/>
          <p:cNvGrpSpPr/>
          <p:nvPr/>
        </p:nvGrpSpPr>
        <p:grpSpPr>
          <a:xfrm>
            <a:off x="11428540" y="5715734"/>
            <a:ext cx="710267" cy="739218"/>
            <a:chOff x="4584833" y="5144756"/>
            <a:chExt cx="710267" cy="739218"/>
          </a:xfrm>
        </p:grpSpPr>
        <p:sp>
          <p:nvSpPr>
            <p:cNvPr id="500" name="Google Shape;500;p7"/>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1" name="Google Shape;501;p7"/>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02" name="Google Shape;502;p7"/>
          <p:cNvGrpSpPr/>
          <p:nvPr/>
        </p:nvGrpSpPr>
        <p:grpSpPr>
          <a:xfrm>
            <a:off x="38732" y="42330"/>
            <a:ext cx="594810" cy="1877251"/>
            <a:chOff x="38732" y="42330"/>
            <a:chExt cx="594810" cy="1877251"/>
          </a:xfrm>
        </p:grpSpPr>
        <p:sp>
          <p:nvSpPr>
            <p:cNvPr id="503" name="Google Shape;503;p7"/>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4" name="Google Shape;504;p7"/>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5" name="Google Shape;505;p7"/>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06" name="Google Shape;506;p7"/>
          <p:cNvGrpSpPr/>
          <p:nvPr/>
        </p:nvGrpSpPr>
        <p:grpSpPr>
          <a:xfrm>
            <a:off x="8100405" y="3378383"/>
            <a:ext cx="4044540" cy="3307210"/>
            <a:chOff x="6090915" y="1487839"/>
            <a:chExt cx="3033405" cy="2480407"/>
          </a:xfrm>
        </p:grpSpPr>
        <p:grpSp>
          <p:nvGrpSpPr>
            <p:cNvPr id="507" name="Google Shape;507;p7"/>
            <p:cNvGrpSpPr/>
            <p:nvPr/>
          </p:nvGrpSpPr>
          <p:grpSpPr>
            <a:xfrm>
              <a:off x="6749502" y="2208845"/>
              <a:ext cx="2374818" cy="1759401"/>
              <a:chOff x="6749502" y="2208845"/>
              <a:chExt cx="2374818" cy="1759401"/>
            </a:xfrm>
          </p:grpSpPr>
          <p:sp>
            <p:nvSpPr>
              <p:cNvPr id="508" name="Google Shape;508;p7"/>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509" name="Google Shape;509;p7"/>
              <p:cNvGrpSpPr/>
              <p:nvPr/>
            </p:nvGrpSpPr>
            <p:grpSpPr>
              <a:xfrm>
                <a:off x="6749502" y="2208845"/>
                <a:ext cx="759700" cy="725803"/>
                <a:chOff x="4279125" y="2463925"/>
                <a:chExt cx="543225" cy="518950"/>
              </a:xfrm>
            </p:grpSpPr>
            <p:sp>
              <p:nvSpPr>
                <p:cNvPr id="510" name="Google Shape;510;p7"/>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1" name="Google Shape;511;p7"/>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2" name="Google Shape;512;p7"/>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3" name="Google Shape;513;p7"/>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4" name="Google Shape;514;p7"/>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5" name="Google Shape;515;p7"/>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6" name="Google Shape;516;p7"/>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7" name="Google Shape;517;p7"/>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7"/>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19" name="Google Shape;519;p7"/>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0" name="Google Shape;520;p7"/>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1" name="Google Shape;521;p7"/>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2" name="Google Shape;522;p7"/>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3" name="Google Shape;523;p7"/>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24" name="Google Shape;524;p7"/>
              <p:cNvGrpSpPr/>
              <p:nvPr/>
            </p:nvGrpSpPr>
            <p:grpSpPr>
              <a:xfrm rot="-6999909">
                <a:off x="7684130" y="2780347"/>
                <a:ext cx="1011970" cy="1015655"/>
                <a:chOff x="5532499" y="1557214"/>
                <a:chExt cx="572912" cy="574984"/>
              </a:xfrm>
            </p:grpSpPr>
            <p:sp>
              <p:nvSpPr>
                <p:cNvPr id="525" name="Google Shape;525;p7"/>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6" name="Google Shape;526;p7"/>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7" name="Google Shape;527;p7"/>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8" name="Google Shape;528;p7"/>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29" name="Google Shape;529;p7"/>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0" name="Google Shape;530;p7"/>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1" name="Google Shape;531;p7"/>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32" name="Google Shape;532;p7"/>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33" name="Google Shape;533;p7"/>
            <p:cNvGrpSpPr/>
            <p:nvPr/>
          </p:nvGrpSpPr>
          <p:grpSpPr>
            <a:xfrm>
              <a:off x="6090915" y="2317152"/>
              <a:ext cx="203609" cy="177655"/>
              <a:chOff x="1129997" y="1785758"/>
              <a:chExt cx="560442" cy="489002"/>
            </a:xfrm>
          </p:grpSpPr>
          <p:sp>
            <p:nvSpPr>
              <p:cNvPr id="534" name="Google Shape;534;p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36" name="Google Shape;536;p7"/>
            <p:cNvGrpSpPr/>
            <p:nvPr/>
          </p:nvGrpSpPr>
          <p:grpSpPr>
            <a:xfrm flipH="1">
              <a:off x="7320296" y="1487839"/>
              <a:ext cx="290533" cy="253499"/>
              <a:chOff x="1129997" y="1785758"/>
              <a:chExt cx="560442" cy="489002"/>
            </a:xfrm>
          </p:grpSpPr>
          <p:sp>
            <p:nvSpPr>
              <p:cNvPr id="537" name="Google Shape;537;p7"/>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8" name="Google Shape;538;p7"/>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539" name="Google Shape;539;p7"/>
          <p:cNvGrpSpPr/>
          <p:nvPr/>
        </p:nvGrpSpPr>
        <p:grpSpPr>
          <a:xfrm>
            <a:off x="537769" y="2529659"/>
            <a:ext cx="2281456" cy="3132625"/>
            <a:chOff x="2491916" y="3050388"/>
            <a:chExt cx="2281456" cy="3132625"/>
          </a:xfrm>
        </p:grpSpPr>
        <p:sp>
          <p:nvSpPr>
            <p:cNvPr id="540" name="Google Shape;540;p7"/>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7"/>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2" name="Google Shape;542;p7"/>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Aspek Teknis</a:t>
              </a:r>
              <a:endParaRPr b="1" sz="1400">
                <a:solidFill>
                  <a:schemeClr val="dk1"/>
                </a:solidFill>
                <a:latin typeface="Calibri"/>
                <a:ea typeface="Calibri"/>
                <a:cs typeface="Calibri"/>
                <a:sym typeface="Calibri"/>
              </a:endParaRPr>
            </a:p>
          </p:txBody>
        </p:sp>
        <p:sp>
          <p:nvSpPr>
            <p:cNvPr id="543" name="Google Shape;543;p7"/>
            <p:cNvSpPr txBox="1"/>
            <p:nvPr/>
          </p:nvSpPr>
          <p:spPr>
            <a:xfrm>
              <a:off x="2603378" y="3344575"/>
              <a:ext cx="2010410" cy="210575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Jika suatu usulan investasi sudah tidak layak dilihat dari aspek tekisnya, maka usulan tersebut menduduki prioritas pertama untuk ditolak</a:t>
              </a:r>
              <a:endParaRPr/>
            </a:p>
          </p:txBody>
        </p:sp>
      </p:grpSp>
      <p:grpSp>
        <p:nvGrpSpPr>
          <p:cNvPr id="544" name="Google Shape;544;p7"/>
          <p:cNvGrpSpPr/>
          <p:nvPr/>
        </p:nvGrpSpPr>
        <p:grpSpPr>
          <a:xfrm>
            <a:off x="3340822" y="2529659"/>
            <a:ext cx="2281456" cy="3132625"/>
            <a:chOff x="2491916" y="3050388"/>
            <a:chExt cx="2281456" cy="3132625"/>
          </a:xfrm>
        </p:grpSpPr>
        <p:sp>
          <p:nvSpPr>
            <p:cNvPr id="545" name="Google Shape;545;p7"/>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7"/>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7" name="Google Shape;547;p7"/>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Aspek Sosial &amp; Budaya</a:t>
              </a:r>
              <a:endParaRPr b="1" sz="1400">
                <a:solidFill>
                  <a:schemeClr val="dk1"/>
                </a:solidFill>
                <a:latin typeface="Calibri"/>
                <a:ea typeface="Calibri"/>
                <a:cs typeface="Calibri"/>
                <a:sym typeface="Calibri"/>
              </a:endParaRPr>
            </a:p>
          </p:txBody>
        </p:sp>
        <p:sp>
          <p:nvSpPr>
            <p:cNvPr id="548" name="Google Shape;548;p7"/>
            <p:cNvSpPr txBox="1"/>
            <p:nvPr/>
          </p:nvSpPr>
          <p:spPr>
            <a:xfrm>
              <a:off x="2603378" y="3244233"/>
              <a:ext cx="2010410" cy="220610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lang="en-US" sz="1600">
                  <a:solidFill>
                    <a:schemeClr val="lt1"/>
                  </a:solidFill>
                  <a:latin typeface="Times New Roman"/>
                  <a:ea typeface="Times New Roman"/>
                  <a:cs typeface="Times New Roman"/>
                  <a:sym typeface="Times New Roman"/>
                </a:rPr>
                <a:t>Aspek sosial dan budaya ini menyangkut pertimbangan pendistribusian pelayanan secara adil dan merata, sehingga mampu memberikan manfaat yang besar bagi masyarakat</a:t>
              </a:r>
              <a:endParaRPr/>
            </a:p>
          </p:txBody>
        </p:sp>
      </p:grpSp>
      <p:grpSp>
        <p:nvGrpSpPr>
          <p:cNvPr id="549" name="Google Shape;549;p7"/>
          <p:cNvGrpSpPr/>
          <p:nvPr/>
        </p:nvGrpSpPr>
        <p:grpSpPr>
          <a:xfrm>
            <a:off x="6143875" y="2529659"/>
            <a:ext cx="2281456" cy="3132625"/>
            <a:chOff x="2491916" y="3050388"/>
            <a:chExt cx="2281456" cy="3132625"/>
          </a:xfrm>
        </p:grpSpPr>
        <p:sp>
          <p:nvSpPr>
            <p:cNvPr id="550" name="Google Shape;550;p7"/>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7"/>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7"/>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Aspek Ekonomi &amp; Finansial</a:t>
              </a:r>
              <a:endParaRPr b="1" sz="1400">
                <a:solidFill>
                  <a:schemeClr val="dk1"/>
                </a:solidFill>
                <a:latin typeface="Calibri"/>
                <a:ea typeface="Calibri"/>
                <a:cs typeface="Calibri"/>
                <a:sym typeface="Calibri"/>
              </a:endParaRPr>
            </a:p>
          </p:txBody>
        </p:sp>
        <p:sp>
          <p:nvSpPr>
            <p:cNvPr id="553" name="Google Shape;553;p7"/>
            <p:cNvSpPr txBox="1"/>
            <p:nvPr/>
          </p:nvSpPr>
          <p:spPr>
            <a:xfrm>
              <a:off x="2603378" y="3244233"/>
              <a:ext cx="2010410" cy="220610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400"/>
                <a:buFont typeface="Arial"/>
                <a:buNone/>
              </a:pPr>
              <a:r>
                <a:rPr lang="en-US" sz="1400">
                  <a:solidFill>
                    <a:schemeClr val="lt1"/>
                  </a:solidFill>
                  <a:latin typeface="Times New Roman"/>
                  <a:ea typeface="Times New Roman"/>
                  <a:cs typeface="Times New Roman"/>
                  <a:sym typeface="Times New Roman"/>
                </a:rPr>
                <a:t>Aspek ekonomi meliputi kegiatan apakah suatu proyek yang diusulkan akan memberikan kontribusi yang nyata terhadap perekonomian. Sedangkan aspek finansial menerangkan pengaruh finansial dari suatu proyek yang diusulkan</a:t>
              </a:r>
              <a:endParaRPr/>
            </a:p>
          </p:txBody>
        </p:sp>
      </p:grpSp>
      <p:grpSp>
        <p:nvGrpSpPr>
          <p:cNvPr id="554" name="Google Shape;554;p7"/>
          <p:cNvGrpSpPr/>
          <p:nvPr/>
        </p:nvGrpSpPr>
        <p:grpSpPr>
          <a:xfrm>
            <a:off x="8946927" y="2529659"/>
            <a:ext cx="2281456" cy="3132625"/>
            <a:chOff x="2491916" y="3050388"/>
            <a:chExt cx="2281456" cy="3132625"/>
          </a:xfrm>
        </p:grpSpPr>
        <p:sp>
          <p:nvSpPr>
            <p:cNvPr id="555" name="Google Shape;555;p7"/>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6" name="Google Shape;556;p7"/>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7" name="Google Shape;557;p7"/>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Calibri"/>
                  <a:ea typeface="Calibri"/>
                  <a:cs typeface="Calibri"/>
                  <a:sym typeface="Calibri"/>
                </a:rPr>
                <a:t>Akuntabilitas Vertikal</a:t>
              </a:r>
              <a:endParaRPr b="1" sz="1400">
                <a:solidFill>
                  <a:schemeClr val="dk1"/>
                </a:solidFill>
                <a:latin typeface="Calibri"/>
                <a:ea typeface="Calibri"/>
                <a:cs typeface="Calibri"/>
                <a:sym typeface="Calibri"/>
              </a:endParaRPr>
            </a:p>
          </p:txBody>
        </p:sp>
        <p:sp>
          <p:nvSpPr>
            <p:cNvPr id="558" name="Google Shape;558;p7"/>
            <p:cNvSpPr txBox="1"/>
            <p:nvPr/>
          </p:nvSpPr>
          <p:spPr>
            <a:xfrm>
              <a:off x="2603378" y="3572545"/>
              <a:ext cx="2010410" cy="187779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Aspek distribusi terkait dengan keadilan dan persamaan kesempatan untuk mendapatkan pelayanan publik. </a:t>
              </a:r>
              <a:endParaRPr/>
            </a:p>
          </p:txBody>
        </p:sp>
      </p:grpSp>
      <p:grpSp>
        <p:nvGrpSpPr>
          <p:cNvPr id="559" name="Google Shape;559;p7"/>
          <p:cNvGrpSpPr/>
          <p:nvPr/>
        </p:nvGrpSpPr>
        <p:grpSpPr>
          <a:xfrm>
            <a:off x="11428540" y="4923349"/>
            <a:ext cx="710267" cy="739218"/>
            <a:chOff x="4584833" y="5144756"/>
            <a:chExt cx="710267" cy="739218"/>
          </a:xfrm>
        </p:grpSpPr>
        <p:sp>
          <p:nvSpPr>
            <p:cNvPr id="560" name="Google Shape;560;p7"/>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7"/>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5" name="Shape 565"/>
        <p:cNvGrpSpPr/>
        <p:nvPr/>
      </p:nvGrpSpPr>
      <p:grpSpPr>
        <a:xfrm>
          <a:off x="0" y="0"/>
          <a:ext cx="0" cy="0"/>
          <a:chOff x="0" y="0"/>
          <a:chExt cx="0" cy="0"/>
        </a:xfrm>
      </p:grpSpPr>
      <p:grpSp>
        <p:nvGrpSpPr>
          <p:cNvPr id="566" name="Google Shape;566;p8"/>
          <p:cNvGrpSpPr/>
          <p:nvPr/>
        </p:nvGrpSpPr>
        <p:grpSpPr>
          <a:xfrm>
            <a:off x="11315276" y="5457403"/>
            <a:ext cx="866169" cy="1013919"/>
            <a:chOff x="5518578" y="1125146"/>
            <a:chExt cx="866169" cy="1013919"/>
          </a:xfrm>
        </p:grpSpPr>
        <p:sp>
          <p:nvSpPr>
            <p:cNvPr id="567" name="Google Shape;567;p8"/>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568" name="Google Shape;568;p8"/>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569" name="Google Shape;569;p8"/>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0" name="Google Shape;570;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2" name="Google Shape;572;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73" name="Google Shape;573;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74" name="Google Shape;574;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5" name="Google Shape;575;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7" name="Google Shape;577;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8" name="Google Shape;578;p8"/>
          <p:cNvGrpSpPr/>
          <p:nvPr/>
        </p:nvGrpSpPr>
        <p:grpSpPr>
          <a:xfrm>
            <a:off x="2961803" y="2187691"/>
            <a:ext cx="1086908" cy="615474"/>
            <a:chOff x="4643222" y="2605064"/>
            <a:chExt cx="1086908" cy="615474"/>
          </a:xfrm>
        </p:grpSpPr>
        <p:sp>
          <p:nvSpPr>
            <p:cNvPr id="579" name="Google Shape;579;p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0" name="Google Shape;580;p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81" name="Google Shape;581;p8"/>
          <p:cNvGrpSpPr/>
          <p:nvPr/>
        </p:nvGrpSpPr>
        <p:grpSpPr>
          <a:xfrm>
            <a:off x="5368220" y="5293504"/>
            <a:ext cx="1086908" cy="615474"/>
            <a:chOff x="4643222" y="2605064"/>
            <a:chExt cx="1086908" cy="615474"/>
          </a:xfrm>
        </p:grpSpPr>
        <p:sp>
          <p:nvSpPr>
            <p:cNvPr id="582" name="Google Shape;582;p8"/>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3" name="Google Shape;583;p8"/>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84" name="Google Shape;584;p8"/>
          <p:cNvGrpSpPr/>
          <p:nvPr/>
        </p:nvGrpSpPr>
        <p:grpSpPr>
          <a:xfrm>
            <a:off x="9230197" y="987729"/>
            <a:ext cx="594810" cy="1877251"/>
            <a:chOff x="38732" y="42330"/>
            <a:chExt cx="594810" cy="1877251"/>
          </a:xfrm>
        </p:grpSpPr>
        <p:sp>
          <p:nvSpPr>
            <p:cNvPr id="585" name="Google Shape;585;p8"/>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6" name="Google Shape;586;p8"/>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7" name="Google Shape;587;p8"/>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88" name="Google Shape;588;p8"/>
          <p:cNvSpPr txBox="1"/>
          <p:nvPr/>
        </p:nvSpPr>
        <p:spPr>
          <a:xfrm>
            <a:off x="857250" y="1822504"/>
            <a:ext cx="10470081" cy="62550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Faktor-factor yang mempengaruhi investasi public di bagi menjadi empat (4) factor, yaitu :</a:t>
            </a:r>
            <a:endParaRPr/>
          </a:p>
        </p:txBody>
      </p:sp>
      <p:sp>
        <p:nvSpPr>
          <p:cNvPr id="589" name="Google Shape;589;p8"/>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Faktor-Faktor Yang Mempengaruhi Investasi Publik</a:t>
            </a:r>
            <a:endParaRPr b="1" sz="2800">
              <a:solidFill>
                <a:schemeClr val="dk1"/>
              </a:solidFill>
              <a:latin typeface="Times New Roman"/>
              <a:ea typeface="Times New Roman"/>
              <a:cs typeface="Times New Roman"/>
              <a:sym typeface="Times New Roman"/>
            </a:endParaRPr>
          </a:p>
        </p:txBody>
      </p:sp>
      <p:sp>
        <p:nvSpPr>
          <p:cNvPr id="590" name="Google Shape;590;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2 </a:t>
            </a:r>
            <a:endParaRPr sz="1050">
              <a:solidFill>
                <a:schemeClr val="dk1"/>
              </a:solidFill>
              <a:latin typeface="Times New Roman"/>
              <a:ea typeface="Times New Roman"/>
              <a:cs typeface="Times New Roman"/>
              <a:sym typeface="Times New Roman"/>
            </a:endParaRPr>
          </a:p>
        </p:txBody>
      </p:sp>
      <p:grpSp>
        <p:nvGrpSpPr>
          <p:cNvPr id="591" name="Google Shape;591;p8"/>
          <p:cNvGrpSpPr/>
          <p:nvPr/>
        </p:nvGrpSpPr>
        <p:grpSpPr>
          <a:xfrm>
            <a:off x="38732" y="42330"/>
            <a:ext cx="594810" cy="1877251"/>
            <a:chOff x="38732" y="42330"/>
            <a:chExt cx="594810" cy="1877251"/>
          </a:xfrm>
        </p:grpSpPr>
        <p:sp>
          <p:nvSpPr>
            <p:cNvPr id="592" name="Google Shape;592;p8"/>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3" name="Google Shape;593;p8"/>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4" name="Google Shape;594;p8"/>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95" name="Google Shape;595;p8"/>
          <p:cNvGrpSpPr/>
          <p:nvPr/>
        </p:nvGrpSpPr>
        <p:grpSpPr>
          <a:xfrm>
            <a:off x="633542" y="2514603"/>
            <a:ext cx="2513423" cy="3606175"/>
            <a:chOff x="633542" y="2428875"/>
            <a:chExt cx="2513423" cy="3606175"/>
          </a:xfrm>
        </p:grpSpPr>
        <p:grpSp>
          <p:nvGrpSpPr>
            <p:cNvPr id="596" name="Google Shape;596;p8"/>
            <p:cNvGrpSpPr/>
            <p:nvPr/>
          </p:nvGrpSpPr>
          <p:grpSpPr>
            <a:xfrm>
              <a:off x="633542" y="2428875"/>
              <a:ext cx="2513423" cy="3606175"/>
              <a:chOff x="633542" y="2428875"/>
              <a:chExt cx="2513423" cy="3606175"/>
            </a:xfrm>
          </p:grpSpPr>
          <p:sp>
            <p:nvSpPr>
              <p:cNvPr id="597" name="Google Shape;597;p8"/>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8" name="Google Shape;598;p8"/>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9" name="Google Shape;599;p8"/>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Tingkat Diskonto</a:t>
                </a:r>
                <a:endParaRPr b="1" sz="1800">
                  <a:solidFill>
                    <a:srgbClr val="213B7D"/>
                  </a:solidFill>
                  <a:latin typeface="Calibri"/>
                  <a:ea typeface="Calibri"/>
                  <a:cs typeface="Calibri"/>
                  <a:sym typeface="Calibri"/>
                </a:endParaRPr>
              </a:p>
            </p:txBody>
          </p:sp>
        </p:grpSp>
        <p:sp>
          <p:nvSpPr>
            <p:cNvPr id="600" name="Google Shape;600;p8"/>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Merefleksikan tingkat keuntungan (</a:t>
              </a:r>
              <a:r>
                <a:rPr i="1" lang="en-US" sz="1400">
                  <a:solidFill>
                    <a:schemeClr val="dk1"/>
                  </a:solidFill>
                  <a:latin typeface="Times New Roman"/>
                  <a:ea typeface="Times New Roman"/>
                  <a:cs typeface="Times New Roman"/>
                  <a:sym typeface="Times New Roman"/>
                </a:rPr>
                <a:t>Rate Of Return</a:t>
              </a:r>
              <a:r>
                <a:rPr lang="en-US" sz="1400">
                  <a:solidFill>
                    <a:schemeClr val="dk1"/>
                  </a:solidFill>
                  <a:latin typeface="Times New Roman"/>
                  <a:ea typeface="Times New Roman"/>
                  <a:cs typeface="Times New Roman"/>
                  <a:sym typeface="Times New Roman"/>
                </a:rPr>
                <a:t>) yang diperoleh dari suatu proyek dengan tingkat risisko tertentu.</a:t>
              </a:r>
              <a:endParaRPr/>
            </a:p>
            <a:p>
              <a:pPr indent="0" lvl="0" marL="0" marR="0" rtl="0" algn="ctr">
                <a:lnSpc>
                  <a:spcPct val="100000"/>
                </a:lnSpc>
                <a:spcBef>
                  <a:spcPts val="100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Jika suatu proyek tidak memberikan keuntungan yang diisyaratkan (</a:t>
              </a:r>
              <a:r>
                <a:rPr i="1" lang="en-US" sz="1400">
                  <a:solidFill>
                    <a:schemeClr val="dk1"/>
                  </a:solidFill>
                  <a:latin typeface="Times New Roman"/>
                  <a:ea typeface="Times New Roman"/>
                  <a:cs typeface="Times New Roman"/>
                  <a:sym typeface="Times New Roman"/>
                </a:rPr>
                <a:t>Required Rate Of Return</a:t>
              </a:r>
              <a:r>
                <a:rPr lang="en-US" sz="1400">
                  <a:solidFill>
                    <a:schemeClr val="dk1"/>
                  </a:solidFill>
                  <a:latin typeface="Times New Roman"/>
                  <a:ea typeface="Times New Roman"/>
                  <a:cs typeface="Times New Roman"/>
                  <a:sym typeface="Times New Roman"/>
                </a:rPr>
                <a:t>), maka proyek tersebut harus ditolak</a:t>
              </a:r>
              <a:endParaRPr/>
            </a:p>
          </p:txBody>
        </p:sp>
      </p:grpSp>
      <p:grpSp>
        <p:nvGrpSpPr>
          <p:cNvPr id="601" name="Google Shape;601;p8"/>
          <p:cNvGrpSpPr/>
          <p:nvPr/>
        </p:nvGrpSpPr>
        <p:grpSpPr>
          <a:xfrm>
            <a:off x="3373537" y="2514603"/>
            <a:ext cx="2513423" cy="3606175"/>
            <a:chOff x="633542" y="2428875"/>
            <a:chExt cx="2513423" cy="3606175"/>
          </a:xfrm>
        </p:grpSpPr>
        <p:grpSp>
          <p:nvGrpSpPr>
            <p:cNvPr id="602" name="Google Shape;602;p8"/>
            <p:cNvGrpSpPr/>
            <p:nvPr/>
          </p:nvGrpSpPr>
          <p:grpSpPr>
            <a:xfrm>
              <a:off x="633542" y="2428875"/>
              <a:ext cx="2513423" cy="3606175"/>
              <a:chOff x="633542" y="2428875"/>
              <a:chExt cx="2513423" cy="3606175"/>
            </a:xfrm>
          </p:grpSpPr>
          <p:sp>
            <p:nvSpPr>
              <p:cNvPr id="603" name="Google Shape;603;p8"/>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4" name="Google Shape;604;p8"/>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8"/>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Tingkat Inflasi</a:t>
                </a:r>
                <a:endParaRPr b="1" sz="1800">
                  <a:solidFill>
                    <a:srgbClr val="213B7D"/>
                  </a:solidFill>
                  <a:latin typeface="Calibri"/>
                  <a:ea typeface="Calibri"/>
                  <a:cs typeface="Calibri"/>
                  <a:sym typeface="Calibri"/>
                </a:endParaRPr>
              </a:p>
            </p:txBody>
          </p:sp>
        </p:grpSp>
        <p:sp>
          <p:nvSpPr>
            <p:cNvPr id="606" name="Google Shape;606;p8"/>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Semakin tinggi tingkat inflasi, semakin rendah nilai riil keuntungan di masa depan yang diharapkan (</a:t>
              </a:r>
              <a:r>
                <a:rPr i="1" lang="en-US" sz="1400">
                  <a:solidFill>
                    <a:schemeClr val="dk1"/>
                  </a:solidFill>
                  <a:latin typeface="Times New Roman"/>
                  <a:ea typeface="Times New Roman"/>
                  <a:cs typeface="Times New Roman"/>
                  <a:sym typeface="Times New Roman"/>
                </a:rPr>
                <a:t>Expected Future Returns</a:t>
              </a:r>
              <a:r>
                <a:rPr lang="en-US" sz="1400">
                  <a:solidFill>
                    <a:schemeClr val="dk1"/>
                  </a:solidFill>
                  <a:latin typeface="Times New Roman"/>
                  <a:ea typeface="Times New Roman"/>
                  <a:cs typeface="Times New Roman"/>
                  <a:sym typeface="Times New Roman"/>
                </a:rPr>
                <a:t>) sehingga semakin tinggi tingkat keuntungan yang diisyaratkan. Inflasi yang tinggi menyebabkan </a:t>
              </a:r>
              <a:r>
                <a:rPr i="1" lang="en-US" sz="1400">
                  <a:solidFill>
                    <a:schemeClr val="dk1"/>
                  </a:solidFill>
                  <a:latin typeface="Times New Roman"/>
                  <a:ea typeface="Times New Roman"/>
                  <a:cs typeface="Times New Roman"/>
                  <a:sym typeface="Times New Roman"/>
                </a:rPr>
                <a:t>required rate of return</a:t>
              </a:r>
              <a:r>
                <a:rPr lang="en-US" sz="1400">
                  <a:solidFill>
                    <a:schemeClr val="dk1"/>
                  </a:solidFill>
                  <a:latin typeface="Times New Roman"/>
                  <a:ea typeface="Times New Roman"/>
                  <a:cs typeface="Times New Roman"/>
                  <a:sym typeface="Times New Roman"/>
                </a:rPr>
                <a:t> makin tinggi</a:t>
              </a:r>
              <a:endParaRPr/>
            </a:p>
          </p:txBody>
        </p:sp>
      </p:grpSp>
      <p:grpSp>
        <p:nvGrpSpPr>
          <p:cNvPr id="607" name="Google Shape;607;p8"/>
          <p:cNvGrpSpPr/>
          <p:nvPr/>
        </p:nvGrpSpPr>
        <p:grpSpPr>
          <a:xfrm>
            <a:off x="6113532" y="2514603"/>
            <a:ext cx="2513423" cy="3606175"/>
            <a:chOff x="633542" y="2428875"/>
            <a:chExt cx="2513423" cy="3606175"/>
          </a:xfrm>
        </p:grpSpPr>
        <p:grpSp>
          <p:nvGrpSpPr>
            <p:cNvPr id="608" name="Google Shape;608;p8"/>
            <p:cNvGrpSpPr/>
            <p:nvPr/>
          </p:nvGrpSpPr>
          <p:grpSpPr>
            <a:xfrm>
              <a:off x="633542" y="2428875"/>
              <a:ext cx="2513423" cy="3606175"/>
              <a:chOff x="633542" y="2428875"/>
              <a:chExt cx="2513423" cy="3606175"/>
            </a:xfrm>
          </p:grpSpPr>
          <p:sp>
            <p:nvSpPr>
              <p:cNvPr id="609" name="Google Shape;609;p8"/>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8"/>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8"/>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700">
                    <a:solidFill>
                      <a:srgbClr val="213B7D"/>
                    </a:solidFill>
                    <a:latin typeface="Calibri"/>
                    <a:ea typeface="Calibri"/>
                    <a:cs typeface="Calibri"/>
                    <a:sym typeface="Calibri"/>
                  </a:rPr>
                  <a:t>Risiko &amp; Ketidakpastian</a:t>
                </a:r>
                <a:endParaRPr b="1" sz="1700">
                  <a:solidFill>
                    <a:srgbClr val="213B7D"/>
                  </a:solidFill>
                  <a:latin typeface="Calibri"/>
                  <a:ea typeface="Calibri"/>
                  <a:cs typeface="Calibri"/>
                  <a:sym typeface="Calibri"/>
                </a:endParaRPr>
              </a:p>
            </p:txBody>
          </p:sp>
        </p:grpSp>
        <p:sp>
          <p:nvSpPr>
            <p:cNvPr id="612" name="Google Shape;612;p8"/>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i="1" lang="en-US" sz="1400">
                  <a:solidFill>
                    <a:schemeClr val="dk1"/>
                  </a:solidFill>
                  <a:latin typeface="Times New Roman"/>
                  <a:ea typeface="Times New Roman"/>
                  <a:cs typeface="Times New Roman"/>
                  <a:sym typeface="Times New Roman"/>
                </a:rPr>
                <a:t>Required Rate Of Return </a:t>
              </a:r>
              <a:r>
                <a:rPr lang="en-US" sz="1400">
                  <a:solidFill>
                    <a:schemeClr val="dk1"/>
                  </a:solidFill>
                  <a:latin typeface="Times New Roman"/>
                  <a:ea typeface="Times New Roman"/>
                  <a:cs typeface="Times New Roman"/>
                  <a:sym typeface="Times New Roman"/>
                </a:rPr>
                <a:t>akan semakin tinggi jika risiko investasi naik. Ketidakpastian ekonomi dan hukum, kekacauan sosial-politik, tidak adanya jaminan keamanan, dan kebijakan yang tidak konsisten dapat meningkatkan risiko investasi</a:t>
              </a:r>
              <a:endParaRPr/>
            </a:p>
          </p:txBody>
        </p:sp>
      </p:grpSp>
      <p:grpSp>
        <p:nvGrpSpPr>
          <p:cNvPr id="613" name="Google Shape;613;p8"/>
          <p:cNvGrpSpPr/>
          <p:nvPr/>
        </p:nvGrpSpPr>
        <p:grpSpPr>
          <a:xfrm>
            <a:off x="8853526" y="2514603"/>
            <a:ext cx="2513423" cy="3606175"/>
            <a:chOff x="633542" y="2428875"/>
            <a:chExt cx="2513423" cy="3606175"/>
          </a:xfrm>
        </p:grpSpPr>
        <p:grpSp>
          <p:nvGrpSpPr>
            <p:cNvPr id="614" name="Google Shape;614;p8"/>
            <p:cNvGrpSpPr/>
            <p:nvPr/>
          </p:nvGrpSpPr>
          <p:grpSpPr>
            <a:xfrm>
              <a:off x="633542" y="2428875"/>
              <a:ext cx="2513423" cy="3606175"/>
              <a:chOff x="633542" y="2428875"/>
              <a:chExt cx="2513423" cy="3606175"/>
            </a:xfrm>
          </p:grpSpPr>
          <p:sp>
            <p:nvSpPr>
              <p:cNvPr id="615" name="Google Shape;615;p8"/>
              <p:cNvSpPr/>
              <p:nvPr/>
            </p:nvSpPr>
            <p:spPr>
              <a:xfrm>
                <a:off x="633542" y="2428875"/>
                <a:ext cx="2343738" cy="350646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6" name="Google Shape;616;p8"/>
              <p:cNvSpPr/>
              <p:nvPr/>
            </p:nvSpPr>
            <p:spPr>
              <a:xfrm>
                <a:off x="803227" y="2528585"/>
                <a:ext cx="2343738" cy="3506465"/>
              </a:xfrm>
              <a:prstGeom prst="roundRect">
                <a:avLst>
                  <a:gd fmla="val 16667" name="adj"/>
                </a:avLst>
              </a:prstGeom>
              <a:solidFill>
                <a:schemeClr val="lt1"/>
              </a:solidFill>
              <a:ln cap="flat" cmpd="sng" w="50800">
                <a:solidFill>
                  <a:srgbClr val="213B7D"/>
                </a:solidFill>
                <a:prstDash val="lg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7" name="Google Shape;617;p8"/>
              <p:cNvSpPr/>
              <p:nvPr/>
            </p:nvSpPr>
            <p:spPr>
              <a:xfrm>
                <a:off x="983825" y="2697142"/>
                <a:ext cx="1977978" cy="516516"/>
              </a:xfrm>
              <a:prstGeom prst="roundRect">
                <a:avLst>
                  <a:gd fmla="val 33264"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rgbClr val="213B7D"/>
                    </a:solidFill>
                    <a:latin typeface="Calibri"/>
                    <a:ea typeface="Calibri"/>
                    <a:cs typeface="Calibri"/>
                    <a:sym typeface="Calibri"/>
                  </a:rPr>
                  <a:t>Capital Rationing</a:t>
                </a:r>
                <a:endParaRPr b="1" sz="1800">
                  <a:solidFill>
                    <a:srgbClr val="213B7D"/>
                  </a:solidFill>
                  <a:latin typeface="Calibri"/>
                  <a:ea typeface="Calibri"/>
                  <a:cs typeface="Calibri"/>
                  <a:sym typeface="Calibri"/>
                </a:endParaRPr>
              </a:p>
            </p:txBody>
          </p:sp>
        </p:grpSp>
        <p:sp>
          <p:nvSpPr>
            <p:cNvPr id="618" name="Google Shape;618;p8"/>
            <p:cNvSpPr txBox="1"/>
            <p:nvPr/>
          </p:nvSpPr>
          <p:spPr>
            <a:xfrm>
              <a:off x="803227" y="3312458"/>
              <a:ext cx="2302274" cy="27225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lang="en-US" sz="1400">
                  <a:solidFill>
                    <a:schemeClr val="dk1"/>
                  </a:solidFill>
                  <a:latin typeface="Times New Roman"/>
                  <a:ea typeface="Times New Roman"/>
                  <a:cs typeface="Times New Roman"/>
                  <a:sym typeface="Times New Roman"/>
                </a:rPr>
                <a:t>Keadaan ketika organisasi menghadapi masalah ketersediaan dana untuk melakukan pengeluaran investasi. Maka dilakukan pemeringkatan investasi.</a:t>
              </a:r>
              <a:endParaRPr/>
            </a:p>
          </p:txBody>
        </p:sp>
      </p:grpSp>
      <p:grpSp>
        <p:nvGrpSpPr>
          <p:cNvPr id="619" name="Google Shape;619;p8"/>
          <p:cNvGrpSpPr/>
          <p:nvPr/>
        </p:nvGrpSpPr>
        <p:grpSpPr>
          <a:xfrm>
            <a:off x="8100405" y="3378383"/>
            <a:ext cx="4044540" cy="3307210"/>
            <a:chOff x="6090915" y="1487839"/>
            <a:chExt cx="3033405" cy="2480407"/>
          </a:xfrm>
        </p:grpSpPr>
        <p:grpSp>
          <p:nvGrpSpPr>
            <p:cNvPr id="620" name="Google Shape;620;p8"/>
            <p:cNvGrpSpPr/>
            <p:nvPr/>
          </p:nvGrpSpPr>
          <p:grpSpPr>
            <a:xfrm>
              <a:off x="6749502" y="2208845"/>
              <a:ext cx="2374818" cy="1759401"/>
              <a:chOff x="6749502" y="2208845"/>
              <a:chExt cx="2374818" cy="1759401"/>
            </a:xfrm>
          </p:grpSpPr>
          <p:sp>
            <p:nvSpPr>
              <p:cNvPr id="621" name="Google Shape;621;p8"/>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622" name="Google Shape;622;p8"/>
              <p:cNvGrpSpPr/>
              <p:nvPr/>
            </p:nvGrpSpPr>
            <p:grpSpPr>
              <a:xfrm>
                <a:off x="6749502" y="2208845"/>
                <a:ext cx="759700" cy="725803"/>
                <a:chOff x="4279125" y="2463925"/>
                <a:chExt cx="543225" cy="518950"/>
              </a:xfrm>
            </p:grpSpPr>
            <p:sp>
              <p:nvSpPr>
                <p:cNvPr id="623" name="Google Shape;623;p8"/>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4" name="Google Shape;624;p8"/>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8"/>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6" name="Google Shape;626;p8"/>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7" name="Google Shape;627;p8"/>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8" name="Google Shape;628;p8"/>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8"/>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0" name="Google Shape;630;p8"/>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1" name="Google Shape;631;p8"/>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2" name="Google Shape;632;p8"/>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3" name="Google Shape;633;p8"/>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8"/>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5" name="Google Shape;635;p8"/>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6" name="Google Shape;636;p8"/>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7" name="Google Shape;637;p8"/>
              <p:cNvGrpSpPr/>
              <p:nvPr/>
            </p:nvGrpSpPr>
            <p:grpSpPr>
              <a:xfrm rot="-6999909">
                <a:off x="7684130" y="2780347"/>
                <a:ext cx="1011970" cy="1015655"/>
                <a:chOff x="5532499" y="1557214"/>
                <a:chExt cx="572912" cy="574984"/>
              </a:xfrm>
            </p:grpSpPr>
            <p:sp>
              <p:nvSpPr>
                <p:cNvPr id="638" name="Google Shape;638;p8"/>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39" name="Google Shape;639;p8"/>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0" name="Google Shape;640;p8"/>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1" name="Google Shape;641;p8"/>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8"/>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8"/>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8"/>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5" name="Google Shape;645;p8"/>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46" name="Google Shape;646;p8"/>
            <p:cNvGrpSpPr/>
            <p:nvPr/>
          </p:nvGrpSpPr>
          <p:grpSpPr>
            <a:xfrm>
              <a:off x="6090915" y="2317152"/>
              <a:ext cx="203609" cy="177655"/>
              <a:chOff x="1129997" y="1785758"/>
              <a:chExt cx="560442" cy="489002"/>
            </a:xfrm>
          </p:grpSpPr>
          <p:sp>
            <p:nvSpPr>
              <p:cNvPr id="647" name="Google Shape;647;p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49" name="Google Shape;649;p8"/>
            <p:cNvGrpSpPr/>
            <p:nvPr/>
          </p:nvGrpSpPr>
          <p:grpSpPr>
            <a:xfrm flipH="1">
              <a:off x="7320296" y="1487839"/>
              <a:ext cx="290533" cy="253499"/>
              <a:chOff x="1129997" y="1785758"/>
              <a:chExt cx="560442" cy="489002"/>
            </a:xfrm>
          </p:grpSpPr>
          <p:sp>
            <p:nvSpPr>
              <p:cNvPr id="650" name="Google Shape;650;p8"/>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51" name="Google Shape;651;p8"/>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grpSp>
        <p:nvGrpSpPr>
          <p:cNvPr id="656" name="Google Shape;656;p9"/>
          <p:cNvGrpSpPr/>
          <p:nvPr/>
        </p:nvGrpSpPr>
        <p:grpSpPr>
          <a:xfrm>
            <a:off x="11315276" y="5457403"/>
            <a:ext cx="866169" cy="1013919"/>
            <a:chOff x="5518578" y="1125146"/>
            <a:chExt cx="866169" cy="1013919"/>
          </a:xfrm>
        </p:grpSpPr>
        <p:sp>
          <p:nvSpPr>
            <p:cNvPr id="657" name="Google Shape;657;p9"/>
            <p:cNvSpPr/>
            <p:nvPr/>
          </p:nvSpPr>
          <p:spPr>
            <a:xfrm>
              <a:off x="5518578" y="1286796"/>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658" name="Google Shape;658;p9"/>
            <p:cNvSpPr/>
            <p:nvPr/>
          </p:nvSpPr>
          <p:spPr>
            <a:xfrm>
              <a:off x="6028168" y="1296320"/>
              <a:ext cx="356579" cy="721703"/>
            </a:xfrm>
            <a:prstGeom prst="diamond">
              <a:avLst/>
            </a:prstGeom>
            <a:noFill/>
            <a:ln cap="flat" cmpd="sng" w="254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659" name="Google Shape;659;p9"/>
            <p:cNvSpPr/>
            <p:nvPr/>
          </p:nvSpPr>
          <p:spPr>
            <a:xfrm>
              <a:off x="5702163" y="1125146"/>
              <a:ext cx="477276" cy="1013919"/>
            </a:xfrm>
            <a:prstGeom prst="diamond">
              <a:avLst/>
            </a:prstGeom>
            <a:solidFill>
              <a:srgbClr val="213B7D"/>
            </a:solid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60" name="Google Shape;660;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2" name="Google Shape;662;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63" name="Google Shape;663;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64" name="Google Shape;664;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9"/>
          <p:cNvGrpSpPr/>
          <p:nvPr/>
        </p:nvGrpSpPr>
        <p:grpSpPr>
          <a:xfrm>
            <a:off x="2961803" y="2187691"/>
            <a:ext cx="1086908" cy="615474"/>
            <a:chOff x="4643222" y="2605064"/>
            <a:chExt cx="1086908" cy="615474"/>
          </a:xfrm>
        </p:grpSpPr>
        <p:sp>
          <p:nvSpPr>
            <p:cNvPr id="669" name="Google Shape;669;p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1" name="Google Shape;671;p9"/>
          <p:cNvGrpSpPr/>
          <p:nvPr/>
        </p:nvGrpSpPr>
        <p:grpSpPr>
          <a:xfrm>
            <a:off x="5368220" y="5293504"/>
            <a:ext cx="1086908" cy="615474"/>
            <a:chOff x="4643222" y="2605064"/>
            <a:chExt cx="1086908" cy="615474"/>
          </a:xfrm>
        </p:grpSpPr>
        <p:sp>
          <p:nvSpPr>
            <p:cNvPr id="672" name="Google Shape;672;p9"/>
            <p:cNvSpPr/>
            <p:nvPr/>
          </p:nvSpPr>
          <p:spPr>
            <a:xfrm>
              <a:off x="4643222"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9"/>
            <p:cNvSpPr/>
            <p:nvPr/>
          </p:nvSpPr>
          <p:spPr>
            <a:xfrm>
              <a:off x="5072396" y="2605064"/>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4" name="Google Shape;674;p9"/>
          <p:cNvGrpSpPr/>
          <p:nvPr/>
        </p:nvGrpSpPr>
        <p:grpSpPr>
          <a:xfrm>
            <a:off x="9230197" y="987729"/>
            <a:ext cx="594810" cy="1877251"/>
            <a:chOff x="38732" y="42330"/>
            <a:chExt cx="594810" cy="1877251"/>
          </a:xfrm>
        </p:grpSpPr>
        <p:sp>
          <p:nvSpPr>
            <p:cNvPr id="675" name="Google Shape;675;p9"/>
            <p:cNvSpPr/>
            <p:nvPr/>
          </p:nvSpPr>
          <p:spPr>
            <a:xfrm>
              <a:off x="38732" y="42330"/>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9"/>
            <p:cNvSpPr/>
            <p:nvPr/>
          </p:nvSpPr>
          <p:spPr>
            <a:xfrm>
              <a:off x="38732" y="68355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9"/>
            <p:cNvSpPr/>
            <p:nvPr/>
          </p:nvSpPr>
          <p:spPr>
            <a:xfrm>
              <a:off x="38732" y="1324771"/>
              <a:ext cx="594810" cy="59481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78" name="Google Shape;678;p9"/>
          <p:cNvSpPr txBox="1"/>
          <p:nvPr/>
        </p:nvSpPr>
        <p:spPr>
          <a:xfrm>
            <a:off x="958459" y="1376984"/>
            <a:ext cx="10470081" cy="444239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Selain memperhatikan ke-Empat (4) factor dalam penilaian investasi public juga harus memperhatikan hal-hal berikut :</a:t>
            </a:r>
            <a:endParaRPr/>
          </a:p>
          <a:p>
            <a:pPr indent="-285750" lvl="0" marL="285750" marR="0" rtl="0" algn="l">
              <a:lnSpc>
                <a:spcPct val="150000"/>
              </a:lnSpc>
              <a:spcBef>
                <a:spcPts val="1000"/>
              </a:spcBef>
              <a:spcAft>
                <a:spcPts val="0"/>
              </a:spcAft>
              <a:buClr>
                <a:schemeClr val="dk1"/>
              </a:buClr>
              <a:buSzPts val="4500"/>
              <a:buFont typeface="Arial"/>
              <a:buChar char="•"/>
            </a:pPr>
            <a:r>
              <a:rPr lang="en-US" sz="1800">
                <a:solidFill>
                  <a:schemeClr val="dk1"/>
                </a:solidFill>
                <a:latin typeface="Times New Roman"/>
                <a:ea typeface="Times New Roman"/>
                <a:cs typeface="Times New Roman"/>
                <a:sym typeface="Times New Roman"/>
              </a:rPr>
              <a:t> </a:t>
            </a:r>
            <a:r>
              <a:rPr b="1" lang="en-US" sz="1800">
                <a:solidFill>
                  <a:srgbClr val="213B7D"/>
                </a:solidFill>
                <a:latin typeface="Times New Roman"/>
                <a:ea typeface="Times New Roman"/>
                <a:cs typeface="Times New Roman"/>
                <a:sym typeface="Times New Roman"/>
              </a:rPr>
              <a:t>Tingkat Hutang Pemerintah </a:t>
            </a:r>
            <a:endParaRPr/>
          </a:p>
          <a:p>
            <a:pPr indent="0" lvl="1" marL="457200" marR="0" rtl="0" algn="l">
              <a:lnSpc>
                <a:spcPct val="150000"/>
              </a:lnSpc>
              <a:spcBef>
                <a:spcPts val="500"/>
              </a:spcBef>
              <a:spcAft>
                <a:spcPts val="0"/>
              </a:spcAft>
              <a:buClr>
                <a:schemeClr val="dk1"/>
              </a:buClr>
              <a:buSzPts val="3500"/>
              <a:buFont typeface="Arial"/>
              <a:buNone/>
            </a:pPr>
            <a:r>
              <a:rPr b="0" i="0" lang="en-US" sz="1400" u="none" cap="none" strike="noStrike">
                <a:solidFill>
                  <a:schemeClr val="dk1"/>
                </a:solidFill>
                <a:latin typeface="Times New Roman"/>
                <a:ea typeface="Times New Roman"/>
                <a:cs typeface="Times New Roman"/>
                <a:sym typeface="Times New Roman"/>
              </a:rPr>
              <a:t>Adalah jumlah yang harus dibayarkan pemerintah sehubungan dengan perolehan sumber pembiayaan diluar pajak, seperti : Hutang Luar Negeri dan Obligasi Pemerintah.</a:t>
            </a:r>
            <a:endParaRPr/>
          </a:p>
          <a:p>
            <a:pPr indent="-285750" lvl="0" marL="285750" marR="0" rtl="0" algn="l">
              <a:lnSpc>
                <a:spcPct val="150000"/>
              </a:lnSpc>
              <a:spcBef>
                <a:spcPts val="1000"/>
              </a:spcBef>
              <a:spcAft>
                <a:spcPts val="0"/>
              </a:spcAft>
              <a:buClr>
                <a:schemeClr val="dk1"/>
              </a:buClr>
              <a:buSzPts val="4500"/>
              <a:buFont typeface="Arial"/>
              <a:buChar char="•"/>
            </a:pPr>
            <a:r>
              <a:rPr lang="en-US" sz="1800">
                <a:solidFill>
                  <a:schemeClr val="dk1"/>
                </a:solidFill>
                <a:latin typeface="Times New Roman"/>
                <a:ea typeface="Times New Roman"/>
                <a:cs typeface="Times New Roman"/>
                <a:sym typeface="Times New Roman"/>
              </a:rPr>
              <a:t> </a:t>
            </a:r>
            <a:r>
              <a:rPr b="1" i="1" lang="en-US" sz="1800">
                <a:solidFill>
                  <a:srgbClr val="213B7D"/>
                </a:solidFill>
                <a:latin typeface="Times New Roman"/>
                <a:ea typeface="Times New Roman"/>
                <a:cs typeface="Times New Roman"/>
                <a:sym typeface="Times New Roman"/>
              </a:rPr>
              <a:t>Social Opportunity Cost Rate</a:t>
            </a:r>
            <a:endParaRPr/>
          </a:p>
          <a:p>
            <a:pPr indent="0" lvl="1" marL="457200" marR="0" rtl="0" algn="l">
              <a:lnSpc>
                <a:spcPct val="150000"/>
              </a:lnSpc>
              <a:spcBef>
                <a:spcPts val="500"/>
              </a:spcBef>
              <a:spcAft>
                <a:spcPts val="0"/>
              </a:spcAft>
              <a:buClr>
                <a:schemeClr val="dk1"/>
              </a:buClr>
              <a:buSzPts val="3500"/>
              <a:buFont typeface="Arial"/>
              <a:buNone/>
            </a:pPr>
            <a:r>
              <a:rPr b="0" i="0" lang="en-US" sz="1400" u="none" cap="none" strike="noStrike">
                <a:solidFill>
                  <a:schemeClr val="dk1"/>
                </a:solidFill>
                <a:latin typeface="Times New Roman"/>
                <a:ea typeface="Times New Roman"/>
                <a:cs typeface="Times New Roman"/>
                <a:sym typeface="Times New Roman"/>
              </a:rPr>
              <a:t>Merupakan proyek pemerintah yang harus dapat menghasilkan tingkat keuntungan yang minimal sama dengan tingkat keuntungan proyek sektor swasta.</a:t>
            </a:r>
            <a:endParaRPr/>
          </a:p>
          <a:p>
            <a:pPr indent="-285750" lvl="0" marL="285750" marR="0" rtl="0" algn="l">
              <a:lnSpc>
                <a:spcPct val="150000"/>
              </a:lnSpc>
              <a:spcBef>
                <a:spcPts val="1000"/>
              </a:spcBef>
              <a:spcAft>
                <a:spcPts val="0"/>
              </a:spcAft>
              <a:buClr>
                <a:schemeClr val="dk1"/>
              </a:buClr>
              <a:buSzPts val="4500"/>
              <a:buFont typeface="Arial"/>
              <a:buChar char="•"/>
            </a:pPr>
            <a:r>
              <a:rPr lang="en-US" sz="1800">
                <a:solidFill>
                  <a:schemeClr val="dk1"/>
                </a:solidFill>
                <a:latin typeface="Times New Roman"/>
                <a:ea typeface="Times New Roman"/>
                <a:cs typeface="Times New Roman"/>
                <a:sym typeface="Times New Roman"/>
              </a:rPr>
              <a:t> </a:t>
            </a:r>
            <a:r>
              <a:rPr b="1" i="1" lang="en-US" sz="1800">
                <a:solidFill>
                  <a:srgbClr val="213B7D"/>
                </a:solidFill>
                <a:latin typeface="Times New Roman"/>
                <a:ea typeface="Times New Roman"/>
                <a:cs typeface="Times New Roman"/>
                <a:sym typeface="Times New Roman"/>
              </a:rPr>
              <a:t>Social Time Preference Rate</a:t>
            </a:r>
            <a:endParaRPr/>
          </a:p>
          <a:p>
            <a:pPr indent="0" lvl="1" marL="457200" marR="0" rtl="0" algn="l">
              <a:lnSpc>
                <a:spcPct val="150000"/>
              </a:lnSpc>
              <a:spcBef>
                <a:spcPts val="500"/>
              </a:spcBef>
              <a:spcAft>
                <a:spcPts val="0"/>
              </a:spcAft>
              <a:buClr>
                <a:schemeClr val="dk1"/>
              </a:buClr>
              <a:buSzPts val="3500"/>
              <a:buFont typeface="Arial"/>
              <a:buNone/>
            </a:pPr>
            <a:r>
              <a:rPr b="0" i="0" lang="en-US" sz="1400" u="none" cap="none" strike="noStrike">
                <a:solidFill>
                  <a:schemeClr val="dk1"/>
                </a:solidFill>
                <a:latin typeface="Times New Roman"/>
                <a:ea typeface="Times New Roman"/>
                <a:cs typeface="Times New Roman"/>
                <a:sym typeface="Times New Roman"/>
              </a:rPr>
              <a:t>Merefleksikan tingkat keuntungan yang disyaratkan oleh masyarakat.</a:t>
            </a:r>
            <a:endParaRPr/>
          </a:p>
          <a:p>
            <a:pPr indent="0" lvl="1" marL="457200" marR="0" rtl="0" algn="l">
              <a:lnSpc>
                <a:spcPct val="100000"/>
              </a:lnSpc>
              <a:spcBef>
                <a:spcPts val="500"/>
              </a:spcBef>
              <a:spcAft>
                <a:spcPts val="0"/>
              </a:spcAft>
              <a:buClr>
                <a:schemeClr val="lt1"/>
              </a:buClr>
              <a:buSzPts val="3500"/>
              <a:buFont typeface="Arial"/>
              <a:buNone/>
            </a:pPr>
            <a:r>
              <a:t/>
            </a:r>
            <a:endParaRPr b="0" i="0" sz="1400" u="none" cap="none" strike="noStrike">
              <a:solidFill>
                <a:schemeClr val="dk1"/>
              </a:solidFill>
              <a:latin typeface="Times New Roman"/>
              <a:ea typeface="Times New Roman"/>
              <a:cs typeface="Times New Roman"/>
              <a:sym typeface="Times New Roman"/>
            </a:endParaRPr>
          </a:p>
        </p:txBody>
      </p:sp>
      <p:sp>
        <p:nvSpPr>
          <p:cNvPr id="679" name="Google Shape;679;p9"/>
          <p:cNvSpPr txBox="1"/>
          <p:nvPr/>
        </p:nvSpPr>
        <p:spPr>
          <a:xfrm>
            <a:off x="633542" y="420595"/>
            <a:ext cx="11296524"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Faktor-Faktor Yang Mempengaruhi Investasi Publik</a:t>
            </a:r>
            <a:endParaRPr b="1" sz="2800">
              <a:solidFill>
                <a:schemeClr val="dk1"/>
              </a:solidFill>
              <a:latin typeface="Times New Roman"/>
              <a:ea typeface="Times New Roman"/>
              <a:cs typeface="Times New Roman"/>
              <a:sym typeface="Times New Roman"/>
            </a:endParaRPr>
          </a:p>
        </p:txBody>
      </p:sp>
      <p:sp>
        <p:nvSpPr>
          <p:cNvPr id="680" name="Google Shape;680;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2 </a:t>
            </a:r>
            <a:endParaRPr sz="1050">
              <a:solidFill>
                <a:schemeClr val="dk1"/>
              </a:solidFill>
              <a:latin typeface="Times New Roman"/>
              <a:ea typeface="Times New Roman"/>
              <a:cs typeface="Times New Roman"/>
              <a:sym typeface="Times New Roman"/>
            </a:endParaRPr>
          </a:p>
        </p:txBody>
      </p:sp>
      <p:grpSp>
        <p:nvGrpSpPr>
          <p:cNvPr id="681" name="Google Shape;681;p9"/>
          <p:cNvGrpSpPr/>
          <p:nvPr/>
        </p:nvGrpSpPr>
        <p:grpSpPr>
          <a:xfrm>
            <a:off x="38732" y="42330"/>
            <a:ext cx="594810" cy="1877251"/>
            <a:chOff x="38732" y="42330"/>
            <a:chExt cx="594810" cy="1877251"/>
          </a:xfrm>
        </p:grpSpPr>
        <p:sp>
          <p:nvSpPr>
            <p:cNvPr id="682" name="Google Shape;682;p9"/>
            <p:cNvSpPr/>
            <p:nvPr/>
          </p:nvSpPr>
          <p:spPr>
            <a:xfrm>
              <a:off x="38732" y="42330"/>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9"/>
            <p:cNvSpPr/>
            <p:nvPr/>
          </p:nvSpPr>
          <p:spPr>
            <a:xfrm>
              <a:off x="38732" y="68355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9"/>
            <p:cNvSpPr/>
            <p:nvPr/>
          </p:nvSpPr>
          <p:spPr>
            <a:xfrm>
              <a:off x="38732" y="1324771"/>
              <a:ext cx="594810" cy="594810"/>
            </a:xfrm>
            <a:prstGeom prst="ellipse">
              <a:avLst/>
            </a:prstGeom>
            <a:solidFill>
              <a:srgbClr val="213B7D">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5" name="Google Shape;685;p9"/>
          <p:cNvGrpSpPr/>
          <p:nvPr/>
        </p:nvGrpSpPr>
        <p:grpSpPr>
          <a:xfrm>
            <a:off x="8100405" y="3378383"/>
            <a:ext cx="4044540" cy="3307210"/>
            <a:chOff x="6090915" y="1487839"/>
            <a:chExt cx="3033405" cy="2480407"/>
          </a:xfrm>
        </p:grpSpPr>
        <p:grpSp>
          <p:nvGrpSpPr>
            <p:cNvPr id="686" name="Google Shape;686;p9"/>
            <p:cNvGrpSpPr/>
            <p:nvPr/>
          </p:nvGrpSpPr>
          <p:grpSpPr>
            <a:xfrm>
              <a:off x="6749502" y="2208845"/>
              <a:ext cx="2374818" cy="1759401"/>
              <a:chOff x="6749502" y="2208845"/>
              <a:chExt cx="2374818" cy="1759401"/>
            </a:xfrm>
          </p:grpSpPr>
          <p:sp>
            <p:nvSpPr>
              <p:cNvPr id="687" name="Google Shape;687;p9"/>
              <p:cNvSpPr/>
              <p:nvPr/>
            </p:nvSpPr>
            <p:spPr>
              <a:xfrm>
                <a:off x="6813788" y="2246274"/>
                <a:ext cx="631126" cy="650993"/>
              </a:xfrm>
              <a:custGeom>
                <a:rect b="b" l="l" r="r" t="t"/>
                <a:pathLst>
                  <a:path extrusionOk="0" h="19408" w="19379">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688" name="Google Shape;688;p9"/>
              <p:cNvGrpSpPr/>
              <p:nvPr/>
            </p:nvGrpSpPr>
            <p:grpSpPr>
              <a:xfrm>
                <a:off x="6749502" y="2208845"/>
                <a:ext cx="759700" cy="725803"/>
                <a:chOff x="4279125" y="2463925"/>
                <a:chExt cx="543225" cy="518950"/>
              </a:xfrm>
            </p:grpSpPr>
            <p:sp>
              <p:nvSpPr>
                <p:cNvPr id="689" name="Google Shape;689;p9"/>
                <p:cNvSpPr/>
                <p:nvPr/>
              </p:nvSpPr>
              <p:spPr>
                <a:xfrm>
                  <a:off x="4279125" y="2463925"/>
                  <a:ext cx="543225" cy="518950"/>
                </a:xfrm>
                <a:custGeom>
                  <a:rect b="b" l="l" r="r" t="t"/>
                  <a:pathLst>
                    <a:path extrusionOk="0" h="20758" w="21729">
                      <a:moveTo>
                        <a:pt x="4602" y="18661"/>
                      </a:moveTo>
                      <a:cubicBezTo>
                        <a:pt x="6126" y="19726"/>
                        <a:pt x="7848" y="20324"/>
                        <a:pt x="9692" y="20623"/>
                      </a:cubicBezTo>
                      <a:cubicBezTo>
                        <a:pt x="9813" y="20640"/>
                        <a:pt x="9934" y="20661"/>
                        <a:pt x="10055" y="20665"/>
                      </a:cubicBezTo>
                      <a:cubicBezTo>
                        <a:pt x="11091" y="20699"/>
                        <a:pt x="12131" y="20758"/>
                        <a:pt x="13160" y="20567"/>
                      </a:cubicBezTo>
                      <a:cubicBezTo>
                        <a:pt x="13814" y="20446"/>
                        <a:pt x="14466" y="20311"/>
                        <a:pt x="15107" y="20131"/>
                      </a:cubicBezTo>
                      <a:cubicBezTo>
                        <a:pt x="15609" y="19992"/>
                        <a:pt x="16095" y="19781"/>
                        <a:pt x="16583" y="19594"/>
                      </a:cubicBezTo>
                      <a:cubicBezTo>
                        <a:pt x="16732" y="19539"/>
                        <a:pt x="16870" y="19469"/>
                        <a:pt x="17013" y="19400"/>
                      </a:cubicBezTo>
                      <a:cubicBezTo>
                        <a:pt x="17553" y="19144"/>
                        <a:pt x="17996" y="18752"/>
                        <a:pt x="18478" y="18416"/>
                      </a:cubicBezTo>
                      <a:cubicBezTo>
                        <a:pt x="19947" y="17383"/>
                        <a:pt x="20720" y="15931"/>
                        <a:pt x="21170" y="14292"/>
                      </a:cubicBezTo>
                      <a:cubicBezTo>
                        <a:pt x="21330" y="13704"/>
                        <a:pt x="21413" y="13097"/>
                        <a:pt x="21530" y="12501"/>
                      </a:cubicBezTo>
                      <a:cubicBezTo>
                        <a:pt x="21569" y="12300"/>
                        <a:pt x="21614" y="12103"/>
                        <a:pt x="21642" y="11902"/>
                      </a:cubicBezTo>
                      <a:cubicBezTo>
                        <a:pt x="21721" y="11348"/>
                        <a:pt x="21725" y="10790"/>
                        <a:pt x="21725" y="10232"/>
                      </a:cubicBezTo>
                      <a:cubicBezTo>
                        <a:pt x="21728" y="9854"/>
                        <a:pt x="21659" y="9498"/>
                        <a:pt x="21538" y="9137"/>
                      </a:cubicBezTo>
                      <a:cubicBezTo>
                        <a:pt x="21430" y="8818"/>
                        <a:pt x="21337" y="8489"/>
                        <a:pt x="21284" y="8156"/>
                      </a:cubicBezTo>
                      <a:cubicBezTo>
                        <a:pt x="21185" y="7553"/>
                        <a:pt x="21007" y="6971"/>
                        <a:pt x="20785" y="6403"/>
                      </a:cubicBezTo>
                      <a:cubicBezTo>
                        <a:pt x="20633" y="6018"/>
                        <a:pt x="20415" y="5672"/>
                        <a:pt x="20096" y="5395"/>
                      </a:cubicBezTo>
                      <a:cubicBezTo>
                        <a:pt x="19979" y="5294"/>
                        <a:pt x="19850" y="5180"/>
                        <a:pt x="19677" y="5270"/>
                      </a:cubicBezTo>
                      <a:cubicBezTo>
                        <a:pt x="19556" y="5329"/>
                        <a:pt x="19576" y="5544"/>
                        <a:pt x="19746" y="5717"/>
                      </a:cubicBezTo>
                      <a:cubicBezTo>
                        <a:pt x="20162" y="6133"/>
                        <a:pt x="20387" y="6639"/>
                        <a:pt x="20529" y="7197"/>
                      </a:cubicBezTo>
                      <a:cubicBezTo>
                        <a:pt x="20193" y="7581"/>
                        <a:pt x="20193" y="8059"/>
                        <a:pt x="20155" y="8527"/>
                      </a:cubicBezTo>
                      <a:cubicBezTo>
                        <a:pt x="20148" y="8638"/>
                        <a:pt x="20187" y="8759"/>
                        <a:pt x="20366" y="8791"/>
                      </a:cubicBezTo>
                      <a:cubicBezTo>
                        <a:pt x="20651" y="8575"/>
                        <a:pt x="20505" y="8205"/>
                        <a:pt x="20681" y="7859"/>
                      </a:cubicBezTo>
                      <a:cubicBezTo>
                        <a:pt x="20817" y="8288"/>
                        <a:pt x="20859" y="8649"/>
                        <a:pt x="20935" y="9015"/>
                      </a:cubicBezTo>
                      <a:cubicBezTo>
                        <a:pt x="20640" y="9175"/>
                        <a:pt x="20339" y="9261"/>
                        <a:pt x="20027" y="9303"/>
                      </a:cubicBezTo>
                      <a:cubicBezTo>
                        <a:pt x="19698" y="9345"/>
                        <a:pt x="19400" y="9293"/>
                        <a:pt x="19171" y="9026"/>
                      </a:cubicBezTo>
                      <a:cubicBezTo>
                        <a:pt x="19095" y="8940"/>
                        <a:pt x="18988" y="8870"/>
                        <a:pt x="18919" y="8807"/>
                      </a:cubicBezTo>
                      <a:cubicBezTo>
                        <a:pt x="18911" y="8721"/>
                        <a:pt x="18901" y="8669"/>
                        <a:pt x="18908" y="8620"/>
                      </a:cubicBezTo>
                      <a:cubicBezTo>
                        <a:pt x="18984" y="7948"/>
                        <a:pt x="19064" y="7277"/>
                        <a:pt x="19136" y="6604"/>
                      </a:cubicBezTo>
                      <a:cubicBezTo>
                        <a:pt x="19154" y="6455"/>
                        <a:pt x="19157" y="6299"/>
                        <a:pt x="19143" y="6151"/>
                      </a:cubicBezTo>
                      <a:cubicBezTo>
                        <a:pt x="19140" y="6098"/>
                        <a:pt x="19074" y="6053"/>
                        <a:pt x="19036" y="6005"/>
                      </a:cubicBezTo>
                      <a:cubicBezTo>
                        <a:pt x="18953" y="6053"/>
                        <a:pt x="18894" y="6088"/>
                        <a:pt x="18831" y="6126"/>
                      </a:cubicBezTo>
                      <a:cubicBezTo>
                        <a:pt x="18707" y="5977"/>
                        <a:pt x="18839" y="5724"/>
                        <a:pt x="18575" y="5593"/>
                      </a:cubicBezTo>
                      <a:cubicBezTo>
                        <a:pt x="18499" y="5939"/>
                        <a:pt x="18426" y="6268"/>
                        <a:pt x="18353" y="6597"/>
                      </a:cubicBezTo>
                      <a:cubicBezTo>
                        <a:pt x="18253" y="7061"/>
                        <a:pt x="18156" y="7523"/>
                        <a:pt x="18052" y="7987"/>
                      </a:cubicBezTo>
                      <a:cubicBezTo>
                        <a:pt x="18038" y="8056"/>
                        <a:pt x="17986" y="8111"/>
                        <a:pt x="17903" y="8073"/>
                      </a:cubicBezTo>
                      <a:cubicBezTo>
                        <a:pt x="17865" y="8056"/>
                        <a:pt x="17823" y="8001"/>
                        <a:pt x="17823" y="7963"/>
                      </a:cubicBezTo>
                      <a:cubicBezTo>
                        <a:pt x="17817" y="7862"/>
                        <a:pt x="17830" y="7761"/>
                        <a:pt x="17844" y="7661"/>
                      </a:cubicBezTo>
                      <a:cubicBezTo>
                        <a:pt x="17937" y="7075"/>
                        <a:pt x="18035" y="6490"/>
                        <a:pt x="18124" y="5904"/>
                      </a:cubicBezTo>
                      <a:cubicBezTo>
                        <a:pt x="18149" y="5741"/>
                        <a:pt x="18153" y="5572"/>
                        <a:pt x="18153" y="5402"/>
                      </a:cubicBezTo>
                      <a:cubicBezTo>
                        <a:pt x="18153" y="5364"/>
                        <a:pt x="18100" y="5294"/>
                        <a:pt x="18073" y="5294"/>
                      </a:cubicBezTo>
                      <a:cubicBezTo>
                        <a:pt x="18011" y="5291"/>
                        <a:pt x="17910" y="5308"/>
                        <a:pt x="17892" y="5343"/>
                      </a:cubicBezTo>
                      <a:cubicBezTo>
                        <a:pt x="17823" y="5499"/>
                        <a:pt x="17775" y="5658"/>
                        <a:pt x="17734" y="5821"/>
                      </a:cubicBezTo>
                      <a:cubicBezTo>
                        <a:pt x="17695" y="5970"/>
                        <a:pt x="17685" y="6122"/>
                        <a:pt x="17650" y="6271"/>
                      </a:cubicBezTo>
                      <a:cubicBezTo>
                        <a:pt x="17619" y="6400"/>
                        <a:pt x="17654" y="6549"/>
                        <a:pt x="17532" y="6715"/>
                      </a:cubicBezTo>
                      <a:cubicBezTo>
                        <a:pt x="17463" y="6255"/>
                        <a:pt x="17508" y="5849"/>
                        <a:pt x="17532" y="5447"/>
                      </a:cubicBezTo>
                      <a:cubicBezTo>
                        <a:pt x="17547" y="5222"/>
                        <a:pt x="17622" y="5166"/>
                        <a:pt x="17865" y="5139"/>
                      </a:cubicBezTo>
                      <a:cubicBezTo>
                        <a:pt x="18249" y="5097"/>
                        <a:pt x="18631" y="5055"/>
                        <a:pt x="19015" y="5014"/>
                      </a:cubicBezTo>
                      <a:cubicBezTo>
                        <a:pt x="19050" y="5011"/>
                        <a:pt x="19085" y="5020"/>
                        <a:pt x="19098" y="5024"/>
                      </a:cubicBezTo>
                      <a:cubicBezTo>
                        <a:pt x="19234" y="5097"/>
                        <a:pt x="19348" y="5163"/>
                        <a:pt x="19487" y="5239"/>
                      </a:cubicBezTo>
                      <a:cubicBezTo>
                        <a:pt x="19590" y="4931"/>
                        <a:pt x="19448" y="4709"/>
                        <a:pt x="19299" y="4508"/>
                      </a:cubicBezTo>
                      <a:cubicBezTo>
                        <a:pt x="19018" y="4141"/>
                        <a:pt x="18759" y="3760"/>
                        <a:pt x="18399" y="3451"/>
                      </a:cubicBezTo>
                      <a:cubicBezTo>
                        <a:pt x="18108" y="3209"/>
                        <a:pt x="17841" y="2935"/>
                        <a:pt x="17595" y="2647"/>
                      </a:cubicBezTo>
                      <a:cubicBezTo>
                        <a:pt x="17241" y="2231"/>
                        <a:pt x="16791" y="1944"/>
                        <a:pt x="16295" y="1718"/>
                      </a:cubicBezTo>
                      <a:cubicBezTo>
                        <a:pt x="15582" y="1393"/>
                        <a:pt x="14840" y="1123"/>
                        <a:pt x="14081" y="908"/>
                      </a:cubicBezTo>
                      <a:cubicBezTo>
                        <a:pt x="13592" y="770"/>
                        <a:pt x="13108" y="621"/>
                        <a:pt x="12615" y="492"/>
                      </a:cubicBezTo>
                      <a:cubicBezTo>
                        <a:pt x="12279" y="405"/>
                        <a:pt x="11929" y="346"/>
                        <a:pt x="11587" y="284"/>
                      </a:cubicBezTo>
                      <a:cubicBezTo>
                        <a:pt x="11365" y="242"/>
                        <a:pt x="11136" y="208"/>
                        <a:pt x="10911" y="177"/>
                      </a:cubicBezTo>
                      <a:cubicBezTo>
                        <a:pt x="10464" y="114"/>
                        <a:pt x="10028" y="0"/>
                        <a:pt x="9567" y="45"/>
                      </a:cubicBezTo>
                      <a:cubicBezTo>
                        <a:pt x="9345" y="66"/>
                        <a:pt x="9113" y="28"/>
                        <a:pt x="8888" y="18"/>
                      </a:cubicBezTo>
                      <a:cubicBezTo>
                        <a:pt x="8818" y="14"/>
                        <a:pt x="8749" y="18"/>
                        <a:pt x="8680" y="24"/>
                      </a:cubicBezTo>
                      <a:cubicBezTo>
                        <a:pt x="7512" y="153"/>
                        <a:pt x="6434" y="554"/>
                        <a:pt x="5381" y="1026"/>
                      </a:cubicBezTo>
                      <a:cubicBezTo>
                        <a:pt x="5288" y="1067"/>
                        <a:pt x="5198" y="1130"/>
                        <a:pt x="5115" y="1192"/>
                      </a:cubicBezTo>
                      <a:cubicBezTo>
                        <a:pt x="4661" y="1539"/>
                        <a:pt x="4203" y="1878"/>
                        <a:pt x="3759" y="2238"/>
                      </a:cubicBezTo>
                      <a:cubicBezTo>
                        <a:pt x="2578" y="3191"/>
                        <a:pt x="1701" y="4363"/>
                        <a:pt x="1130" y="5738"/>
                      </a:cubicBezTo>
                      <a:cubicBezTo>
                        <a:pt x="828" y="6458"/>
                        <a:pt x="554" y="7190"/>
                        <a:pt x="378" y="7952"/>
                      </a:cubicBezTo>
                      <a:cubicBezTo>
                        <a:pt x="14" y="9504"/>
                        <a:pt x="1" y="11039"/>
                        <a:pt x="638" y="12536"/>
                      </a:cubicBezTo>
                      <a:cubicBezTo>
                        <a:pt x="1123" y="13676"/>
                        <a:pt x="1611" y="14820"/>
                        <a:pt x="2124" y="15949"/>
                      </a:cubicBezTo>
                      <a:cubicBezTo>
                        <a:pt x="2283" y="16302"/>
                        <a:pt x="2505" y="16638"/>
                        <a:pt x="2748" y="16947"/>
                      </a:cubicBezTo>
                      <a:cubicBezTo>
                        <a:pt x="3268" y="17609"/>
                        <a:pt x="3901" y="18170"/>
                        <a:pt x="4602" y="18661"/>
                      </a:cubicBezTo>
                      <a:close/>
                      <a:moveTo>
                        <a:pt x="8493" y="18159"/>
                      </a:moveTo>
                      <a:cubicBezTo>
                        <a:pt x="8295" y="18156"/>
                        <a:pt x="8261" y="18017"/>
                        <a:pt x="8243" y="17903"/>
                      </a:cubicBezTo>
                      <a:cubicBezTo>
                        <a:pt x="8208" y="17681"/>
                        <a:pt x="8389" y="17605"/>
                        <a:pt x="8582" y="17473"/>
                      </a:cubicBezTo>
                      <a:cubicBezTo>
                        <a:pt x="8611" y="17740"/>
                        <a:pt x="8541" y="17938"/>
                        <a:pt x="8493" y="18159"/>
                      </a:cubicBezTo>
                      <a:close/>
                      <a:moveTo>
                        <a:pt x="8915" y="19646"/>
                      </a:moveTo>
                      <a:cubicBezTo>
                        <a:pt x="8732" y="19209"/>
                        <a:pt x="8659" y="18845"/>
                        <a:pt x="8728" y="18447"/>
                      </a:cubicBezTo>
                      <a:cubicBezTo>
                        <a:pt x="8787" y="18114"/>
                        <a:pt x="8808" y="17778"/>
                        <a:pt x="8822" y="17442"/>
                      </a:cubicBezTo>
                      <a:cubicBezTo>
                        <a:pt x="8836" y="17127"/>
                        <a:pt x="9019" y="16933"/>
                        <a:pt x="9258" y="16721"/>
                      </a:cubicBezTo>
                      <a:cubicBezTo>
                        <a:pt x="9335" y="17203"/>
                        <a:pt x="9127" y="18994"/>
                        <a:pt x="8915" y="19646"/>
                      </a:cubicBezTo>
                      <a:close/>
                      <a:moveTo>
                        <a:pt x="10183" y="20145"/>
                      </a:moveTo>
                      <a:cubicBezTo>
                        <a:pt x="9871" y="20193"/>
                        <a:pt x="9626" y="20113"/>
                        <a:pt x="9352" y="20041"/>
                      </a:cubicBezTo>
                      <a:cubicBezTo>
                        <a:pt x="9352" y="19937"/>
                        <a:pt x="9342" y="19840"/>
                        <a:pt x="9352" y="19747"/>
                      </a:cubicBezTo>
                      <a:cubicBezTo>
                        <a:pt x="9439" y="18991"/>
                        <a:pt x="9543" y="18236"/>
                        <a:pt x="9615" y="17481"/>
                      </a:cubicBezTo>
                      <a:cubicBezTo>
                        <a:pt x="9650" y="17130"/>
                        <a:pt x="9622" y="16774"/>
                        <a:pt x="9622" y="16416"/>
                      </a:cubicBezTo>
                      <a:cubicBezTo>
                        <a:pt x="10007" y="16088"/>
                        <a:pt x="10384" y="15762"/>
                        <a:pt x="10765" y="15432"/>
                      </a:cubicBezTo>
                      <a:cubicBezTo>
                        <a:pt x="10994" y="15571"/>
                        <a:pt x="11534" y="16094"/>
                        <a:pt x="11628" y="16316"/>
                      </a:cubicBezTo>
                      <a:cubicBezTo>
                        <a:pt x="11677" y="16434"/>
                        <a:pt x="11691" y="16579"/>
                        <a:pt x="11670" y="16704"/>
                      </a:cubicBezTo>
                      <a:cubicBezTo>
                        <a:pt x="11608" y="17051"/>
                        <a:pt x="11521" y="17393"/>
                        <a:pt x="11414" y="17737"/>
                      </a:cubicBezTo>
                      <a:lnTo>
                        <a:pt x="11414" y="17244"/>
                      </a:lnTo>
                      <a:cubicBezTo>
                        <a:pt x="11417" y="17096"/>
                        <a:pt x="11424" y="16943"/>
                        <a:pt x="11420" y="16790"/>
                      </a:cubicBezTo>
                      <a:cubicBezTo>
                        <a:pt x="11417" y="16632"/>
                        <a:pt x="11448" y="16465"/>
                        <a:pt x="11376" y="16296"/>
                      </a:cubicBezTo>
                      <a:cubicBezTo>
                        <a:pt x="11171" y="16406"/>
                        <a:pt x="11268" y="16628"/>
                        <a:pt x="11094" y="16763"/>
                      </a:cubicBezTo>
                      <a:cubicBezTo>
                        <a:pt x="11081" y="16579"/>
                        <a:pt x="11077" y="16416"/>
                        <a:pt x="11060" y="16257"/>
                      </a:cubicBezTo>
                      <a:cubicBezTo>
                        <a:pt x="11043" y="16108"/>
                        <a:pt x="11032" y="15955"/>
                        <a:pt x="10991" y="15810"/>
                      </a:cubicBezTo>
                      <a:cubicBezTo>
                        <a:pt x="10973" y="15741"/>
                        <a:pt x="10894" y="15685"/>
                        <a:pt x="10814" y="15592"/>
                      </a:cubicBezTo>
                      <a:cubicBezTo>
                        <a:pt x="10769" y="15689"/>
                        <a:pt x="10728" y="15741"/>
                        <a:pt x="10720" y="15800"/>
                      </a:cubicBezTo>
                      <a:cubicBezTo>
                        <a:pt x="10699" y="15952"/>
                        <a:pt x="10682" y="16104"/>
                        <a:pt x="10686" y="16254"/>
                      </a:cubicBezTo>
                      <a:cubicBezTo>
                        <a:pt x="10699" y="17002"/>
                        <a:pt x="10613" y="17737"/>
                        <a:pt x="10464" y="18468"/>
                      </a:cubicBezTo>
                      <a:cubicBezTo>
                        <a:pt x="10354" y="19015"/>
                        <a:pt x="10277" y="19566"/>
                        <a:pt x="10183" y="20145"/>
                      </a:cubicBezTo>
                      <a:close/>
                      <a:moveTo>
                        <a:pt x="11355" y="18232"/>
                      </a:moveTo>
                      <a:lnTo>
                        <a:pt x="11355" y="18384"/>
                      </a:lnTo>
                      <a:lnTo>
                        <a:pt x="11344" y="18384"/>
                      </a:lnTo>
                      <a:lnTo>
                        <a:pt x="11344" y="18236"/>
                      </a:lnTo>
                      <a:cubicBezTo>
                        <a:pt x="11347" y="18236"/>
                        <a:pt x="11351" y="18232"/>
                        <a:pt x="11355" y="18232"/>
                      </a:cubicBezTo>
                      <a:close/>
                      <a:moveTo>
                        <a:pt x="11254" y="19085"/>
                      </a:moveTo>
                      <a:cubicBezTo>
                        <a:pt x="11254" y="19091"/>
                        <a:pt x="11240" y="19102"/>
                        <a:pt x="11233" y="19109"/>
                      </a:cubicBezTo>
                      <a:cubicBezTo>
                        <a:pt x="11230" y="19077"/>
                        <a:pt x="11227" y="19050"/>
                        <a:pt x="11227" y="19019"/>
                      </a:cubicBezTo>
                      <a:cubicBezTo>
                        <a:pt x="11227" y="19011"/>
                        <a:pt x="11240" y="19005"/>
                        <a:pt x="11247" y="18998"/>
                      </a:cubicBezTo>
                      <a:cubicBezTo>
                        <a:pt x="11251" y="19026"/>
                        <a:pt x="11254" y="19056"/>
                        <a:pt x="11254" y="19085"/>
                      </a:cubicBezTo>
                      <a:close/>
                      <a:moveTo>
                        <a:pt x="16957" y="13683"/>
                      </a:moveTo>
                      <a:cubicBezTo>
                        <a:pt x="17387" y="13506"/>
                        <a:pt x="17788" y="13312"/>
                        <a:pt x="18260" y="13298"/>
                      </a:cubicBezTo>
                      <a:cubicBezTo>
                        <a:pt x="18270" y="13371"/>
                        <a:pt x="18287" y="13419"/>
                        <a:pt x="18284" y="13464"/>
                      </a:cubicBezTo>
                      <a:cubicBezTo>
                        <a:pt x="18236" y="13988"/>
                        <a:pt x="18212" y="14511"/>
                        <a:pt x="18132" y="15027"/>
                      </a:cubicBezTo>
                      <a:cubicBezTo>
                        <a:pt x="18017" y="15744"/>
                        <a:pt x="17868" y="16451"/>
                        <a:pt x="17729" y="17165"/>
                      </a:cubicBezTo>
                      <a:cubicBezTo>
                        <a:pt x="17729" y="17175"/>
                        <a:pt x="17705" y="17182"/>
                        <a:pt x="17667" y="17206"/>
                      </a:cubicBezTo>
                      <a:cubicBezTo>
                        <a:pt x="17200" y="16839"/>
                        <a:pt x="16770" y="16424"/>
                        <a:pt x="16410" y="15945"/>
                      </a:cubicBezTo>
                      <a:cubicBezTo>
                        <a:pt x="16330" y="15842"/>
                        <a:pt x="16292" y="15696"/>
                        <a:pt x="16282" y="15564"/>
                      </a:cubicBezTo>
                      <a:cubicBezTo>
                        <a:pt x="16247" y="15041"/>
                        <a:pt x="16226" y="14518"/>
                        <a:pt x="16216" y="13995"/>
                      </a:cubicBezTo>
                      <a:cubicBezTo>
                        <a:pt x="16209" y="13808"/>
                        <a:pt x="16250" y="13793"/>
                        <a:pt x="16541" y="13825"/>
                      </a:cubicBezTo>
                      <a:cubicBezTo>
                        <a:pt x="16569" y="14514"/>
                        <a:pt x="16594" y="15204"/>
                        <a:pt x="16624" y="15893"/>
                      </a:cubicBezTo>
                      <a:cubicBezTo>
                        <a:pt x="16628" y="15931"/>
                        <a:pt x="16687" y="15970"/>
                        <a:pt x="16739" y="16035"/>
                      </a:cubicBezTo>
                      <a:cubicBezTo>
                        <a:pt x="16801" y="15976"/>
                        <a:pt x="16885" y="15928"/>
                        <a:pt x="16902" y="15862"/>
                      </a:cubicBezTo>
                      <a:cubicBezTo>
                        <a:pt x="16939" y="15720"/>
                        <a:pt x="16954" y="15564"/>
                        <a:pt x="16957" y="15415"/>
                      </a:cubicBezTo>
                      <a:cubicBezTo>
                        <a:pt x="16960" y="14975"/>
                        <a:pt x="16957" y="14535"/>
                        <a:pt x="16957" y="14095"/>
                      </a:cubicBezTo>
                      <a:close/>
                      <a:moveTo>
                        <a:pt x="20037" y="14708"/>
                      </a:moveTo>
                      <a:cubicBezTo>
                        <a:pt x="19971" y="14986"/>
                        <a:pt x="19912" y="15269"/>
                        <a:pt x="19808" y="15536"/>
                      </a:cubicBezTo>
                      <a:cubicBezTo>
                        <a:pt x="19725" y="15758"/>
                        <a:pt x="19698" y="15955"/>
                        <a:pt x="19850" y="16153"/>
                      </a:cubicBezTo>
                      <a:cubicBezTo>
                        <a:pt x="19739" y="16358"/>
                        <a:pt x="19670" y="16566"/>
                        <a:pt x="19431" y="16711"/>
                      </a:cubicBezTo>
                      <a:cubicBezTo>
                        <a:pt x="19386" y="16312"/>
                        <a:pt x="19552" y="15984"/>
                        <a:pt x="19587" y="15637"/>
                      </a:cubicBezTo>
                      <a:cubicBezTo>
                        <a:pt x="19621" y="15311"/>
                        <a:pt x="19743" y="14986"/>
                        <a:pt x="19621" y="14642"/>
                      </a:cubicBezTo>
                      <a:cubicBezTo>
                        <a:pt x="19355" y="15090"/>
                        <a:pt x="19226" y="15575"/>
                        <a:pt x="19112" y="16063"/>
                      </a:cubicBezTo>
                      <a:cubicBezTo>
                        <a:pt x="19074" y="16226"/>
                        <a:pt x="19043" y="16392"/>
                        <a:pt x="19018" y="16558"/>
                      </a:cubicBezTo>
                      <a:cubicBezTo>
                        <a:pt x="18988" y="16780"/>
                        <a:pt x="18994" y="16795"/>
                        <a:pt x="19189" y="17086"/>
                      </a:cubicBezTo>
                      <a:cubicBezTo>
                        <a:pt x="18988" y="17352"/>
                        <a:pt x="18731" y="17577"/>
                        <a:pt x="18440" y="17809"/>
                      </a:cubicBezTo>
                      <a:cubicBezTo>
                        <a:pt x="18239" y="17647"/>
                        <a:pt x="18118" y="17473"/>
                        <a:pt x="18163" y="17210"/>
                      </a:cubicBezTo>
                      <a:cubicBezTo>
                        <a:pt x="18249" y="16711"/>
                        <a:pt x="18322" y="16212"/>
                        <a:pt x="18402" y="15713"/>
                      </a:cubicBezTo>
                      <a:cubicBezTo>
                        <a:pt x="18468" y="15280"/>
                        <a:pt x="18540" y="14847"/>
                        <a:pt x="18599" y="14414"/>
                      </a:cubicBezTo>
                      <a:cubicBezTo>
                        <a:pt x="18652" y="14025"/>
                        <a:pt x="18644" y="13641"/>
                        <a:pt x="18499" y="13253"/>
                      </a:cubicBezTo>
                      <a:cubicBezTo>
                        <a:pt x="18690" y="13142"/>
                        <a:pt x="18890" y="13115"/>
                        <a:pt x="19136" y="13125"/>
                      </a:cubicBezTo>
                      <a:cubicBezTo>
                        <a:pt x="19210" y="13222"/>
                        <a:pt x="19293" y="13326"/>
                        <a:pt x="19365" y="13437"/>
                      </a:cubicBezTo>
                      <a:cubicBezTo>
                        <a:pt x="19566" y="13731"/>
                        <a:pt x="19757" y="14033"/>
                        <a:pt x="19965" y="14324"/>
                      </a:cubicBezTo>
                      <a:cubicBezTo>
                        <a:pt x="20054" y="14449"/>
                        <a:pt x="20072" y="14573"/>
                        <a:pt x="20037" y="14708"/>
                      </a:cubicBezTo>
                      <a:close/>
                      <a:moveTo>
                        <a:pt x="18607" y="7467"/>
                      </a:moveTo>
                      <a:cubicBezTo>
                        <a:pt x="18648" y="7945"/>
                        <a:pt x="18593" y="8250"/>
                        <a:pt x="18371" y="8358"/>
                      </a:cubicBezTo>
                      <a:cubicBezTo>
                        <a:pt x="18447" y="8070"/>
                        <a:pt x="18524" y="7782"/>
                        <a:pt x="18607" y="7467"/>
                      </a:cubicBezTo>
                      <a:close/>
                      <a:moveTo>
                        <a:pt x="9439" y="509"/>
                      </a:moveTo>
                      <a:cubicBezTo>
                        <a:pt x="9580" y="503"/>
                        <a:pt x="9681" y="499"/>
                        <a:pt x="9761" y="496"/>
                      </a:cubicBezTo>
                      <a:cubicBezTo>
                        <a:pt x="9906" y="645"/>
                        <a:pt x="9702" y="1826"/>
                        <a:pt x="9439" y="2443"/>
                      </a:cubicBezTo>
                      <a:close/>
                      <a:moveTo>
                        <a:pt x="9712" y="2727"/>
                      </a:moveTo>
                      <a:cubicBezTo>
                        <a:pt x="9861" y="2003"/>
                        <a:pt x="9986" y="1272"/>
                        <a:pt x="10128" y="506"/>
                      </a:cubicBezTo>
                      <a:cubicBezTo>
                        <a:pt x="10266" y="541"/>
                        <a:pt x="10374" y="568"/>
                        <a:pt x="10478" y="596"/>
                      </a:cubicBezTo>
                      <a:cubicBezTo>
                        <a:pt x="10492" y="1320"/>
                        <a:pt x="10322" y="1996"/>
                        <a:pt x="10194" y="2675"/>
                      </a:cubicBezTo>
                      <a:cubicBezTo>
                        <a:pt x="10090" y="3223"/>
                        <a:pt x="9962" y="3766"/>
                        <a:pt x="9847" y="4314"/>
                      </a:cubicBezTo>
                      <a:cubicBezTo>
                        <a:pt x="9788" y="4581"/>
                        <a:pt x="9826" y="4768"/>
                        <a:pt x="9944" y="4758"/>
                      </a:cubicBezTo>
                      <a:cubicBezTo>
                        <a:pt x="10149" y="4744"/>
                        <a:pt x="10176" y="4560"/>
                        <a:pt x="10211" y="4425"/>
                      </a:cubicBezTo>
                      <a:cubicBezTo>
                        <a:pt x="10339" y="3933"/>
                        <a:pt x="10447" y="3437"/>
                        <a:pt x="10551" y="2938"/>
                      </a:cubicBezTo>
                      <a:cubicBezTo>
                        <a:pt x="10640" y="2508"/>
                        <a:pt x="10714" y="2076"/>
                        <a:pt x="10814" y="1542"/>
                      </a:cubicBezTo>
                      <a:cubicBezTo>
                        <a:pt x="10925" y="1653"/>
                        <a:pt x="10987" y="1688"/>
                        <a:pt x="11005" y="1739"/>
                      </a:cubicBezTo>
                      <a:cubicBezTo>
                        <a:pt x="11025" y="1798"/>
                        <a:pt x="11022" y="1871"/>
                        <a:pt x="11008" y="1937"/>
                      </a:cubicBezTo>
                      <a:cubicBezTo>
                        <a:pt x="10866" y="2751"/>
                        <a:pt x="10749" y="3576"/>
                        <a:pt x="10464" y="4363"/>
                      </a:cubicBezTo>
                      <a:cubicBezTo>
                        <a:pt x="10416" y="4504"/>
                        <a:pt x="10398" y="4660"/>
                        <a:pt x="10349" y="4803"/>
                      </a:cubicBezTo>
                      <a:cubicBezTo>
                        <a:pt x="10312" y="4910"/>
                        <a:pt x="10250" y="5011"/>
                        <a:pt x="10187" y="5128"/>
                      </a:cubicBezTo>
                      <a:cubicBezTo>
                        <a:pt x="9813" y="5049"/>
                        <a:pt x="9435" y="5073"/>
                        <a:pt x="9081" y="4862"/>
                      </a:cubicBezTo>
                      <a:cubicBezTo>
                        <a:pt x="9359" y="4165"/>
                        <a:pt x="9564" y="3455"/>
                        <a:pt x="9712" y="2727"/>
                      </a:cubicBezTo>
                      <a:close/>
                      <a:moveTo>
                        <a:pt x="6781" y="1002"/>
                      </a:moveTo>
                      <a:cubicBezTo>
                        <a:pt x="6781" y="1254"/>
                        <a:pt x="6781" y="1504"/>
                        <a:pt x="6778" y="1753"/>
                      </a:cubicBezTo>
                      <a:cubicBezTo>
                        <a:pt x="6778" y="1999"/>
                        <a:pt x="6743" y="2249"/>
                        <a:pt x="6826" y="2481"/>
                      </a:cubicBezTo>
                      <a:cubicBezTo>
                        <a:pt x="6961" y="2516"/>
                        <a:pt x="6972" y="2425"/>
                        <a:pt x="6978" y="2370"/>
                      </a:cubicBezTo>
                      <a:cubicBezTo>
                        <a:pt x="7017" y="2138"/>
                        <a:pt x="7048" y="1905"/>
                        <a:pt x="7069" y="1670"/>
                      </a:cubicBezTo>
                      <a:cubicBezTo>
                        <a:pt x="7086" y="1438"/>
                        <a:pt x="7082" y="1199"/>
                        <a:pt x="7100" y="967"/>
                      </a:cubicBezTo>
                      <a:cubicBezTo>
                        <a:pt x="7110" y="811"/>
                        <a:pt x="7131" y="804"/>
                        <a:pt x="7387" y="797"/>
                      </a:cubicBezTo>
                      <a:lnTo>
                        <a:pt x="7387" y="787"/>
                      </a:lnTo>
                      <a:cubicBezTo>
                        <a:pt x="7394" y="790"/>
                        <a:pt x="7397" y="794"/>
                        <a:pt x="7402" y="794"/>
                      </a:cubicBezTo>
                      <a:cubicBezTo>
                        <a:pt x="7713" y="600"/>
                        <a:pt x="8070" y="568"/>
                        <a:pt x="8454" y="509"/>
                      </a:cubicBezTo>
                      <a:cubicBezTo>
                        <a:pt x="8462" y="637"/>
                        <a:pt x="8475" y="738"/>
                        <a:pt x="8468" y="835"/>
                      </a:cubicBezTo>
                      <a:cubicBezTo>
                        <a:pt x="8399" y="1473"/>
                        <a:pt x="8323" y="2110"/>
                        <a:pt x="8261" y="2751"/>
                      </a:cubicBezTo>
                      <a:cubicBezTo>
                        <a:pt x="8233" y="3011"/>
                        <a:pt x="8129" y="3278"/>
                        <a:pt x="8270" y="3531"/>
                      </a:cubicBezTo>
                      <a:cubicBezTo>
                        <a:pt x="8423" y="3552"/>
                        <a:pt x="8478" y="3448"/>
                        <a:pt x="8507" y="3361"/>
                      </a:cubicBezTo>
                      <a:cubicBezTo>
                        <a:pt x="8572" y="3149"/>
                        <a:pt x="8631" y="2935"/>
                        <a:pt x="8655" y="2720"/>
                      </a:cubicBezTo>
                      <a:cubicBezTo>
                        <a:pt x="8735" y="2065"/>
                        <a:pt x="8798" y="1407"/>
                        <a:pt x="8867" y="752"/>
                      </a:cubicBezTo>
                      <a:cubicBezTo>
                        <a:pt x="8878" y="658"/>
                        <a:pt x="8860" y="544"/>
                        <a:pt x="9023" y="517"/>
                      </a:cubicBezTo>
                      <a:cubicBezTo>
                        <a:pt x="9140" y="589"/>
                        <a:pt x="9110" y="714"/>
                        <a:pt x="9106" y="821"/>
                      </a:cubicBezTo>
                      <a:cubicBezTo>
                        <a:pt x="9099" y="1619"/>
                        <a:pt x="9065" y="2412"/>
                        <a:pt x="8957" y="3199"/>
                      </a:cubicBezTo>
                      <a:cubicBezTo>
                        <a:pt x="8919" y="3469"/>
                        <a:pt x="8873" y="3735"/>
                        <a:pt x="9033" y="3989"/>
                      </a:cubicBezTo>
                      <a:cubicBezTo>
                        <a:pt x="9050" y="4016"/>
                        <a:pt x="9068" y="4054"/>
                        <a:pt x="9060" y="4082"/>
                      </a:cubicBezTo>
                      <a:cubicBezTo>
                        <a:pt x="9006" y="4307"/>
                        <a:pt x="8995" y="4546"/>
                        <a:pt x="8846" y="4774"/>
                      </a:cubicBezTo>
                      <a:cubicBezTo>
                        <a:pt x="8472" y="4646"/>
                        <a:pt x="8118" y="4518"/>
                        <a:pt x="7803" y="4307"/>
                      </a:cubicBezTo>
                      <a:lnTo>
                        <a:pt x="7810" y="4307"/>
                      </a:lnTo>
                      <a:cubicBezTo>
                        <a:pt x="7806" y="4304"/>
                        <a:pt x="7806" y="4300"/>
                        <a:pt x="7803" y="4296"/>
                      </a:cubicBezTo>
                      <a:cubicBezTo>
                        <a:pt x="7803" y="4300"/>
                        <a:pt x="7800" y="4304"/>
                        <a:pt x="7800" y="4304"/>
                      </a:cubicBezTo>
                      <a:cubicBezTo>
                        <a:pt x="7637" y="4275"/>
                        <a:pt x="7467" y="4259"/>
                        <a:pt x="7335" y="4137"/>
                      </a:cubicBezTo>
                      <a:cubicBezTo>
                        <a:pt x="7408" y="3500"/>
                        <a:pt x="7491" y="2869"/>
                        <a:pt x="7557" y="2242"/>
                      </a:cubicBezTo>
                      <a:cubicBezTo>
                        <a:pt x="7592" y="1875"/>
                        <a:pt x="7602" y="1507"/>
                        <a:pt x="7623" y="1140"/>
                      </a:cubicBezTo>
                      <a:cubicBezTo>
                        <a:pt x="7630" y="974"/>
                        <a:pt x="7557" y="859"/>
                        <a:pt x="7402" y="794"/>
                      </a:cubicBezTo>
                      <a:cubicBezTo>
                        <a:pt x="7402" y="797"/>
                        <a:pt x="7402" y="797"/>
                        <a:pt x="7397" y="797"/>
                      </a:cubicBezTo>
                      <a:lnTo>
                        <a:pt x="7387" y="797"/>
                      </a:lnTo>
                      <a:cubicBezTo>
                        <a:pt x="7301" y="1667"/>
                        <a:pt x="7214" y="2533"/>
                        <a:pt x="7135" y="3402"/>
                      </a:cubicBezTo>
                      <a:cubicBezTo>
                        <a:pt x="7114" y="3618"/>
                        <a:pt x="7131" y="3836"/>
                        <a:pt x="7131" y="4051"/>
                      </a:cubicBezTo>
                      <a:cubicBezTo>
                        <a:pt x="6850" y="4096"/>
                        <a:pt x="6743" y="4064"/>
                        <a:pt x="6660" y="3888"/>
                      </a:cubicBezTo>
                      <a:cubicBezTo>
                        <a:pt x="6615" y="3781"/>
                        <a:pt x="6573" y="3663"/>
                        <a:pt x="6566" y="3548"/>
                      </a:cubicBezTo>
                      <a:cubicBezTo>
                        <a:pt x="6508" y="2745"/>
                        <a:pt x="6455" y="1937"/>
                        <a:pt x="6404" y="1150"/>
                      </a:cubicBezTo>
                      <a:cubicBezTo>
                        <a:pt x="6514" y="1022"/>
                        <a:pt x="6618" y="943"/>
                        <a:pt x="6781" y="1002"/>
                      </a:cubicBezTo>
                      <a:close/>
                      <a:moveTo>
                        <a:pt x="1698" y="13887"/>
                      </a:moveTo>
                      <a:cubicBezTo>
                        <a:pt x="1660" y="13801"/>
                        <a:pt x="1653" y="13689"/>
                        <a:pt x="1532" y="13651"/>
                      </a:cubicBezTo>
                      <a:lnTo>
                        <a:pt x="1532" y="13651"/>
                      </a:lnTo>
                      <a:lnTo>
                        <a:pt x="1532" y="13651"/>
                      </a:lnTo>
                      <a:lnTo>
                        <a:pt x="1532" y="13651"/>
                      </a:lnTo>
                      <a:cubicBezTo>
                        <a:pt x="1463" y="13447"/>
                        <a:pt x="1386" y="13246"/>
                        <a:pt x="1324" y="13038"/>
                      </a:cubicBezTo>
                      <a:cubicBezTo>
                        <a:pt x="1265" y="12855"/>
                        <a:pt x="1133" y="12685"/>
                        <a:pt x="1168" y="12474"/>
                      </a:cubicBezTo>
                      <a:cubicBezTo>
                        <a:pt x="1165" y="12474"/>
                        <a:pt x="1161" y="12477"/>
                        <a:pt x="1157" y="12477"/>
                      </a:cubicBezTo>
                      <a:lnTo>
                        <a:pt x="1157" y="12445"/>
                      </a:lnTo>
                      <a:cubicBezTo>
                        <a:pt x="1095" y="12359"/>
                        <a:pt x="1019" y="12272"/>
                        <a:pt x="984" y="12175"/>
                      </a:cubicBezTo>
                      <a:cubicBezTo>
                        <a:pt x="749" y="11559"/>
                        <a:pt x="586" y="10925"/>
                        <a:pt x="604" y="10259"/>
                      </a:cubicBezTo>
                      <a:cubicBezTo>
                        <a:pt x="610" y="9989"/>
                        <a:pt x="604" y="9722"/>
                        <a:pt x="604" y="9459"/>
                      </a:cubicBezTo>
                      <a:cubicBezTo>
                        <a:pt x="770" y="9303"/>
                        <a:pt x="932" y="9192"/>
                        <a:pt x="1157" y="9140"/>
                      </a:cubicBezTo>
                      <a:cubicBezTo>
                        <a:pt x="1237" y="9528"/>
                        <a:pt x="1165" y="9896"/>
                        <a:pt x="1168" y="10259"/>
                      </a:cubicBezTo>
                      <a:cubicBezTo>
                        <a:pt x="1168" y="10630"/>
                        <a:pt x="1154" y="10998"/>
                        <a:pt x="1154" y="11369"/>
                      </a:cubicBezTo>
                      <a:cubicBezTo>
                        <a:pt x="1151" y="11729"/>
                        <a:pt x="1154" y="12089"/>
                        <a:pt x="1157" y="12445"/>
                      </a:cubicBezTo>
                      <a:cubicBezTo>
                        <a:pt x="1161" y="12453"/>
                        <a:pt x="1165" y="12460"/>
                        <a:pt x="1171" y="12466"/>
                      </a:cubicBezTo>
                      <a:cubicBezTo>
                        <a:pt x="1168" y="12470"/>
                        <a:pt x="1171" y="12470"/>
                        <a:pt x="1168" y="12474"/>
                      </a:cubicBezTo>
                      <a:cubicBezTo>
                        <a:pt x="1269" y="12456"/>
                        <a:pt x="1373" y="12439"/>
                        <a:pt x="1386" y="12314"/>
                      </a:cubicBezTo>
                      <a:cubicBezTo>
                        <a:pt x="1403" y="12148"/>
                        <a:pt x="1424" y="11978"/>
                        <a:pt x="1421" y="11808"/>
                      </a:cubicBezTo>
                      <a:cubicBezTo>
                        <a:pt x="1418" y="11049"/>
                        <a:pt x="1403" y="10291"/>
                        <a:pt x="1397" y="9528"/>
                      </a:cubicBezTo>
                      <a:cubicBezTo>
                        <a:pt x="1394" y="9394"/>
                        <a:pt x="1383" y="9258"/>
                        <a:pt x="1389" y="9123"/>
                      </a:cubicBezTo>
                      <a:cubicBezTo>
                        <a:pt x="1397" y="8919"/>
                        <a:pt x="1410" y="8911"/>
                        <a:pt x="1726" y="8822"/>
                      </a:cubicBezTo>
                      <a:cubicBezTo>
                        <a:pt x="1743" y="8866"/>
                        <a:pt x="1774" y="8911"/>
                        <a:pt x="1774" y="8953"/>
                      </a:cubicBezTo>
                      <a:cubicBezTo>
                        <a:pt x="1750" y="9951"/>
                        <a:pt x="1726" y="10949"/>
                        <a:pt x="1695" y="11943"/>
                      </a:cubicBezTo>
                      <a:cubicBezTo>
                        <a:pt x="1685" y="12349"/>
                        <a:pt x="1660" y="12754"/>
                        <a:pt x="1629" y="13156"/>
                      </a:cubicBezTo>
                      <a:cubicBezTo>
                        <a:pt x="1615" y="13323"/>
                        <a:pt x="1563" y="13489"/>
                        <a:pt x="1532" y="13651"/>
                      </a:cubicBezTo>
                      <a:lnTo>
                        <a:pt x="1532" y="13651"/>
                      </a:lnTo>
                      <a:cubicBezTo>
                        <a:pt x="1650" y="13665"/>
                        <a:pt x="1764" y="13676"/>
                        <a:pt x="1909" y="13689"/>
                      </a:cubicBezTo>
                      <a:cubicBezTo>
                        <a:pt x="1941" y="13555"/>
                        <a:pt x="1986" y="13443"/>
                        <a:pt x="1996" y="13333"/>
                      </a:cubicBezTo>
                      <a:cubicBezTo>
                        <a:pt x="2110" y="11947"/>
                        <a:pt x="2083" y="10561"/>
                        <a:pt x="2000" y="9175"/>
                      </a:cubicBezTo>
                      <a:cubicBezTo>
                        <a:pt x="1989" y="9009"/>
                        <a:pt x="1951" y="8842"/>
                        <a:pt x="1920" y="8655"/>
                      </a:cubicBezTo>
                      <a:cubicBezTo>
                        <a:pt x="2155" y="8451"/>
                        <a:pt x="2440" y="8319"/>
                        <a:pt x="2717" y="8180"/>
                      </a:cubicBezTo>
                      <a:cubicBezTo>
                        <a:pt x="2849" y="8115"/>
                        <a:pt x="2990" y="8108"/>
                        <a:pt x="3126" y="8167"/>
                      </a:cubicBezTo>
                      <a:cubicBezTo>
                        <a:pt x="3250" y="8222"/>
                        <a:pt x="3368" y="8292"/>
                        <a:pt x="3514" y="8364"/>
                      </a:cubicBezTo>
                      <a:cubicBezTo>
                        <a:pt x="3497" y="8659"/>
                        <a:pt x="3479" y="8946"/>
                        <a:pt x="3455" y="9231"/>
                      </a:cubicBezTo>
                      <a:cubicBezTo>
                        <a:pt x="3447" y="9348"/>
                        <a:pt x="3420" y="9463"/>
                        <a:pt x="3410" y="9581"/>
                      </a:cubicBezTo>
                      <a:cubicBezTo>
                        <a:pt x="3344" y="10526"/>
                        <a:pt x="3278" y="11473"/>
                        <a:pt x="3215" y="12415"/>
                      </a:cubicBezTo>
                      <a:cubicBezTo>
                        <a:pt x="3198" y="12667"/>
                        <a:pt x="3198" y="12924"/>
                        <a:pt x="3205" y="13177"/>
                      </a:cubicBezTo>
                      <a:cubicBezTo>
                        <a:pt x="3205" y="13253"/>
                        <a:pt x="3250" y="13336"/>
                        <a:pt x="3292" y="13406"/>
                      </a:cubicBezTo>
                      <a:cubicBezTo>
                        <a:pt x="3334" y="13472"/>
                        <a:pt x="3486" y="13457"/>
                        <a:pt x="3517" y="13385"/>
                      </a:cubicBezTo>
                      <a:cubicBezTo>
                        <a:pt x="3548" y="13309"/>
                        <a:pt x="3576" y="13229"/>
                        <a:pt x="3583" y="13146"/>
                      </a:cubicBezTo>
                      <a:cubicBezTo>
                        <a:pt x="3631" y="12287"/>
                        <a:pt x="3694" y="11427"/>
                        <a:pt x="3711" y="10564"/>
                      </a:cubicBezTo>
                      <a:cubicBezTo>
                        <a:pt x="3722" y="9941"/>
                        <a:pt x="3663" y="9314"/>
                        <a:pt x="3639" y="8690"/>
                      </a:cubicBezTo>
                      <a:cubicBezTo>
                        <a:pt x="3635" y="8628"/>
                        <a:pt x="3635" y="8562"/>
                        <a:pt x="3635" y="8468"/>
                      </a:cubicBezTo>
                      <a:cubicBezTo>
                        <a:pt x="4044" y="8516"/>
                        <a:pt x="4314" y="8762"/>
                        <a:pt x="4643" y="8974"/>
                      </a:cubicBezTo>
                      <a:cubicBezTo>
                        <a:pt x="4643" y="9300"/>
                        <a:pt x="4653" y="9636"/>
                        <a:pt x="4640" y="9976"/>
                      </a:cubicBezTo>
                      <a:cubicBezTo>
                        <a:pt x="4605" y="10852"/>
                        <a:pt x="4553" y="11732"/>
                        <a:pt x="4515" y="12608"/>
                      </a:cubicBezTo>
                      <a:cubicBezTo>
                        <a:pt x="4501" y="12941"/>
                        <a:pt x="4574" y="13107"/>
                        <a:pt x="4699" y="13066"/>
                      </a:cubicBezTo>
                      <a:cubicBezTo>
                        <a:pt x="4923" y="12986"/>
                        <a:pt x="4851" y="12786"/>
                        <a:pt x="4865" y="12629"/>
                      </a:cubicBezTo>
                      <a:cubicBezTo>
                        <a:pt x="4944" y="11701"/>
                        <a:pt x="4990" y="10772"/>
                        <a:pt x="4882" y="9844"/>
                      </a:cubicBezTo>
                      <a:cubicBezTo>
                        <a:pt x="4854" y="9608"/>
                        <a:pt x="4830" y="9376"/>
                        <a:pt x="4803" y="9133"/>
                      </a:cubicBezTo>
                      <a:cubicBezTo>
                        <a:pt x="4889" y="9057"/>
                        <a:pt x="4958" y="9137"/>
                        <a:pt x="5021" y="9182"/>
                      </a:cubicBezTo>
                      <a:cubicBezTo>
                        <a:pt x="5506" y="9514"/>
                        <a:pt x="5988" y="9851"/>
                        <a:pt x="6490" y="10197"/>
                      </a:cubicBezTo>
                      <a:cubicBezTo>
                        <a:pt x="6490" y="10308"/>
                        <a:pt x="6511" y="10426"/>
                        <a:pt x="6483" y="10533"/>
                      </a:cubicBezTo>
                      <a:cubicBezTo>
                        <a:pt x="6438" y="10731"/>
                        <a:pt x="6375" y="10928"/>
                        <a:pt x="6292" y="11115"/>
                      </a:cubicBezTo>
                      <a:cubicBezTo>
                        <a:pt x="5942" y="11905"/>
                        <a:pt x="5662" y="12727"/>
                        <a:pt x="5205" y="13475"/>
                      </a:cubicBezTo>
                      <a:cubicBezTo>
                        <a:pt x="5170" y="13534"/>
                        <a:pt x="5136" y="13593"/>
                        <a:pt x="5104" y="13655"/>
                      </a:cubicBezTo>
                      <a:cubicBezTo>
                        <a:pt x="5042" y="13790"/>
                        <a:pt x="4934" y="13863"/>
                        <a:pt x="4775" y="13856"/>
                      </a:cubicBezTo>
                      <a:cubicBezTo>
                        <a:pt x="4075" y="13835"/>
                        <a:pt x="3372" y="13918"/>
                        <a:pt x="2672" y="13783"/>
                      </a:cubicBezTo>
                      <a:cubicBezTo>
                        <a:pt x="2436" y="13739"/>
                        <a:pt x="2187" y="13689"/>
                        <a:pt x="1951" y="13814"/>
                      </a:cubicBezTo>
                      <a:cubicBezTo>
                        <a:pt x="1947" y="14054"/>
                        <a:pt x="1958" y="14088"/>
                        <a:pt x="2117" y="14116"/>
                      </a:cubicBezTo>
                      <a:cubicBezTo>
                        <a:pt x="2481" y="14175"/>
                        <a:pt x="2845" y="14251"/>
                        <a:pt x="3209" y="14268"/>
                      </a:cubicBezTo>
                      <a:cubicBezTo>
                        <a:pt x="3753" y="14292"/>
                        <a:pt x="4300" y="14265"/>
                        <a:pt x="4844" y="14279"/>
                      </a:cubicBezTo>
                      <a:cubicBezTo>
                        <a:pt x="5170" y="14286"/>
                        <a:pt x="5357" y="14150"/>
                        <a:pt x="5502" y="13877"/>
                      </a:cubicBezTo>
                      <a:cubicBezTo>
                        <a:pt x="5811" y="13288"/>
                        <a:pt x="6129" y="12706"/>
                        <a:pt x="6365" y="12082"/>
                      </a:cubicBezTo>
                      <a:cubicBezTo>
                        <a:pt x="6508" y="11701"/>
                        <a:pt x="6677" y="11330"/>
                        <a:pt x="6829" y="10953"/>
                      </a:cubicBezTo>
                      <a:cubicBezTo>
                        <a:pt x="6923" y="10713"/>
                        <a:pt x="6968" y="10464"/>
                        <a:pt x="6951" y="10204"/>
                      </a:cubicBezTo>
                      <a:cubicBezTo>
                        <a:pt x="6944" y="10062"/>
                        <a:pt x="6892" y="9937"/>
                        <a:pt x="6767" y="9858"/>
                      </a:cubicBezTo>
                      <a:cubicBezTo>
                        <a:pt x="5950" y="9335"/>
                        <a:pt x="5194" y="8721"/>
                        <a:pt x="4317" y="8281"/>
                      </a:cubicBezTo>
                      <a:cubicBezTo>
                        <a:pt x="4037" y="8139"/>
                        <a:pt x="3749" y="8014"/>
                        <a:pt x="3468" y="7876"/>
                      </a:cubicBezTo>
                      <a:cubicBezTo>
                        <a:pt x="3094" y="7692"/>
                        <a:pt x="2727" y="7696"/>
                        <a:pt x="2363" y="7907"/>
                      </a:cubicBezTo>
                      <a:cubicBezTo>
                        <a:pt x="1899" y="8180"/>
                        <a:pt x="1431" y="8447"/>
                        <a:pt x="964" y="8718"/>
                      </a:cubicBezTo>
                      <a:cubicBezTo>
                        <a:pt x="890" y="8759"/>
                        <a:pt x="818" y="8794"/>
                        <a:pt x="721" y="8846"/>
                      </a:cubicBezTo>
                      <a:cubicBezTo>
                        <a:pt x="703" y="8766"/>
                        <a:pt x="676" y="8718"/>
                        <a:pt x="683" y="8679"/>
                      </a:cubicBezTo>
                      <a:cubicBezTo>
                        <a:pt x="1023" y="7040"/>
                        <a:pt x="1573" y="5481"/>
                        <a:pt x="2568" y="4088"/>
                      </a:cubicBezTo>
                      <a:cubicBezTo>
                        <a:pt x="2932" y="3583"/>
                        <a:pt x="3375" y="3149"/>
                        <a:pt x="3847" y="2745"/>
                      </a:cubicBezTo>
                      <a:cubicBezTo>
                        <a:pt x="4346" y="2318"/>
                        <a:pt x="4875" y="1926"/>
                        <a:pt x="5398" y="1528"/>
                      </a:cubicBezTo>
                      <a:cubicBezTo>
                        <a:pt x="5575" y="1393"/>
                        <a:pt x="5769" y="1278"/>
                        <a:pt x="6054" y="1286"/>
                      </a:cubicBezTo>
                      <a:cubicBezTo>
                        <a:pt x="6064" y="1376"/>
                        <a:pt x="6081" y="1452"/>
                        <a:pt x="6084" y="1531"/>
                      </a:cubicBezTo>
                      <a:cubicBezTo>
                        <a:pt x="6105" y="2155"/>
                        <a:pt x="6119" y="2783"/>
                        <a:pt x="6147" y="3406"/>
                      </a:cubicBezTo>
                      <a:cubicBezTo>
                        <a:pt x="6158" y="3607"/>
                        <a:pt x="6196" y="3811"/>
                        <a:pt x="6254" y="4005"/>
                      </a:cubicBezTo>
                      <a:cubicBezTo>
                        <a:pt x="6327" y="4245"/>
                        <a:pt x="6493" y="4418"/>
                        <a:pt x="6760" y="4470"/>
                      </a:cubicBezTo>
                      <a:cubicBezTo>
                        <a:pt x="7387" y="4598"/>
                        <a:pt x="7955" y="4865"/>
                        <a:pt x="8527" y="5124"/>
                      </a:cubicBezTo>
                      <a:cubicBezTo>
                        <a:pt x="8943" y="5315"/>
                        <a:pt x="9376" y="5447"/>
                        <a:pt x="9837" y="5492"/>
                      </a:cubicBezTo>
                      <a:cubicBezTo>
                        <a:pt x="9924" y="5499"/>
                        <a:pt x="10038" y="5530"/>
                        <a:pt x="10090" y="5489"/>
                      </a:cubicBezTo>
                      <a:cubicBezTo>
                        <a:pt x="10360" y="5284"/>
                        <a:pt x="10703" y="5180"/>
                        <a:pt x="10880" y="4854"/>
                      </a:cubicBezTo>
                      <a:cubicBezTo>
                        <a:pt x="11206" y="4255"/>
                        <a:pt x="11559" y="3673"/>
                        <a:pt x="11902" y="3080"/>
                      </a:cubicBezTo>
                      <a:cubicBezTo>
                        <a:pt x="11937" y="3021"/>
                        <a:pt x="11958" y="2956"/>
                        <a:pt x="11982" y="2893"/>
                      </a:cubicBezTo>
                      <a:cubicBezTo>
                        <a:pt x="12121" y="2571"/>
                        <a:pt x="12110" y="2270"/>
                        <a:pt x="11850" y="1999"/>
                      </a:cubicBezTo>
                      <a:cubicBezTo>
                        <a:pt x="11590" y="1726"/>
                        <a:pt x="11337" y="1441"/>
                        <a:pt x="11084" y="1161"/>
                      </a:cubicBezTo>
                      <a:cubicBezTo>
                        <a:pt x="10966" y="1032"/>
                        <a:pt x="10862" y="901"/>
                        <a:pt x="10946" y="690"/>
                      </a:cubicBezTo>
                      <a:cubicBezTo>
                        <a:pt x="11029" y="683"/>
                        <a:pt x="11115" y="669"/>
                        <a:pt x="11198" y="676"/>
                      </a:cubicBezTo>
                      <a:cubicBezTo>
                        <a:pt x="11673" y="711"/>
                        <a:pt x="12137" y="797"/>
                        <a:pt x="12591" y="939"/>
                      </a:cubicBezTo>
                      <a:cubicBezTo>
                        <a:pt x="12924" y="1043"/>
                        <a:pt x="13260" y="1140"/>
                        <a:pt x="13597" y="1237"/>
                      </a:cubicBezTo>
                      <a:cubicBezTo>
                        <a:pt x="13766" y="1282"/>
                        <a:pt x="13912" y="1352"/>
                        <a:pt x="14057" y="1459"/>
                      </a:cubicBezTo>
                      <a:cubicBezTo>
                        <a:pt x="14171" y="1539"/>
                        <a:pt x="14400" y="1452"/>
                        <a:pt x="14553" y="1504"/>
                      </a:cubicBezTo>
                      <a:cubicBezTo>
                        <a:pt x="15315" y="1757"/>
                        <a:pt x="16091" y="1993"/>
                        <a:pt x="16760" y="2450"/>
                      </a:cubicBezTo>
                      <a:cubicBezTo>
                        <a:pt x="16888" y="2537"/>
                        <a:pt x="17009" y="2633"/>
                        <a:pt x="17120" y="2741"/>
                      </a:cubicBezTo>
                      <a:cubicBezTo>
                        <a:pt x="17529" y="3136"/>
                        <a:pt x="17927" y="3541"/>
                        <a:pt x="18340" y="3936"/>
                      </a:cubicBezTo>
                      <a:cubicBezTo>
                        <a:pt x="18540" y="4130"/>
                        <a:pt x="18693" y="4352"/>
                        <a:pt x="18852" y="4612"/>
                      </a:cubicBezTo>
                      <a:cubicBezTo>
                        <a:pt x="18450" y="4806"/>
                        <a:pt x="18070" y="4782"/>
                        <a:pt x="17681" y="4664"/>
                      </a:cubicBezTo>
                      <a:cubicBezTo>
                        <a:pt x="17650" y="4675"/>
                        <a:pt x="17612" y="4678"/>
                        <a:pt x="17588" y="4695"/>
                      </a:cubicBezTo>
                      <a:cubicBezTo>
                        <a:pt x="17147" y="5049"/>
                        <a:pt x="17147" y="5052"/>
                        <a:pt x="17113" y="5585"/>
                      </a:cubicBezTo>
                      <a:cubicBezTo>
                        <a:pt x="17096" y="5855"/>
                        <a:pt x="17099" y="6126"/>
                        <a:pt x="17078" y="6396"/>
                      </a:cubicBezTo>
                      <a:cubicBezTo>
                        <a:pt x="17051" y="6832"/>
                        <a:pt x="17009" y="7266"/>
                        <a:pt x="16974" y="7685"/>
                      </a:cubicBezTo>
                      <a:cubicBezTo>
                        <a:pt x="16836" y="7747"/>
                        <a:pt x="16777" y="7671"/>
                        <a:pt x="16725" y="7612"/>
                      </a:cubicBezTo>
                      <a:cubicBezTo>
                        <a:pt x="16451" y="7311"/>
                        <a:pt x="16108" y="7107"/>
                        <a:pt x="15741" y="6944"/>
                      </a:cubicBezTo>
                      <a:cubicBezTo>
                        <a:pt x="15083" y="6656"/>
                        <a:pt x="14431" y="6362"/>
                        <a:pt x="13766" y="6095"/>
                      </a:cubicBezTo>
                      <a:cubicBezTo>
                        <a:pt x="13496" y="5988"/>
                        <a:pt x="13257" y="5825"/>
                        <a:pt x="12959" y="5762"/>
                      </a:cubicBezTo>
                      <a:cubicBezTo>
                        <a:pt x="12689" y="5703"/>
                        <a:pt x="12418" y="5599"/>
                        <a:pt x="12179" y="5460"/>
                      </a:cubicBezTo>
                      <a:cubicBezTo>
                        <a:pt x="11933" y="5322"/>
                        <a:pt x="11677" y="5243"/>
                        <a:pt x="11410" y="5190"/>
                      </a:cubicBezTo>
                      <a:cubicBezTo>
                        <a:pt x="11275" y="5166"/>
                        <a:pt x="11129" y="5169"/>
                        <a:pt x="10991" y="5183"/>
                      </a:cubicBezTo>
                      <a:cubicBezTo>
                        <a:pt x="10859" y="5194"/>
                        <a:pt x="10762" y="5284"/>
                        <a:pt x="10731" y="5402"/>
                      </a:cubicBezTo>
                      <a:cubicBezTo>
                        <a:pt x="10714" y="5475"/>
                        <a:pt x="10734" y="5568"/>
                        <a:pt x="10776" y="5631"/>
                      </a:cubicBezTo>
                      <a:cubicBezTo>
                        <a:pt x="10800" y="5672"/>
                        <a:pt x="10915" y="5700"/>
                        <a:pt x="10956" y="5679"/>
                      </a:cubicBezTo>
                      <a:cubicBezTo>
                        <a:pt x="11213" y="5534"/>
                        <a:pt x="11424" y="5627"/>
                        <a:pt x="11656" y="5790"/>
                      </a:cubicBezTo>
                      <a:cubicBezTo>
                        <a:pt x="11593" y="6407"/>
                        <a:pt x="11548" y="7027"/>
                        <a:pt x="11465" y="7643"/>
                      </a:cubicBezTo>
                      <a:cubicBezTo>
                        <a:pt x="11334" y="8652"/>
                        <a:pt x="11171" y="9653"/>
                        <a:pt x="11032" y="10662"/>
                      </a:cubicBezTo>
                      <a:cubicBezTo>
                        <a:pt x="10960" y="11195"/>
                        <a:pt x="10915" y="11735"/>
                        <a:pt x="10859" y="12272"/>
                      </a:cubicBezTo>
                      <a:cubicBezTo>
                        <a:pt x="10842" y="12439"/>
                        <a:pt x="10828" y="12608"/>
                        <a:pt x="10915" y="12761"/>
                      </a:cubicBezTo>
                      <a:cubicBezTo>
                        <a:pt x="11035" y="12789"/>
                        <a:pt x="11088" y="12709"/>
                        <a:pt x="11109" y="12629"/>
                      </a:cubicBezTo>
                      <a:cubicBezTo>
                        <a:pt x="11171" y="12383"/>
                        <a:pt x="11240" y="12138"/>
                        <a:pt x="11275" y="11888"/>
                      </a:cubicBezTo>
                      <a:cubicBezTo>
                        <a:pt x="11441" y="10699"/>
                        <a:pt x="11601" y="9508"/>
                        <a:pt x="11753" y="8319"/>
                      </a:cubicBezTo>
                      <a:cubicBezTo>
                        <a:pt x="11830" y="7747"/>
                        <a:pt x="11881" y="7176"/>
                        <a:pt x="11940" y="6604"/>
                      </a:cubicBezTo>
                      <a:cubicBezTo>
                        <a:pt x="11964" y="6389"/>
                        <a:pt x="11958" y="6167"/>
                        <a:pt x="12023" y="5970"/>
                      </a:cubicBezTo>
                      <a:cubicBezTo>
                        <a:pt x="12162" y="5932"/>
                        <a:pt x="12214" y="5988"/>
                        <a:pt x="12231" y="6077"/>
                      </a:cubicBezTo>
                      <a:cubicBezTo>
                        <a:pt x="12241" y="6130"/>
                        <a:pt x="12245" y="6185"/>
                        <a:pt x="12235" y="6230"/>
                      </a:cubicBezTo>
                      <a:cubicBezTo>
                        <a:pt x="12116" y="6645"/>
                        <a:pt x="12165" y="7072"/>
                        <a:pt x="12127" y="7491"/>
                      </a:cubicBezTo>
                      <a:cubicBezTo>
                        <a:pt x="12058" y="8246"/>
                        <a:pt x="11978" y="9005"/>
                        <a:pt x="11871" y="9757"/>
                      </a:cubicBezTo>
                      <a:cubicBezTo>
                        <a:pt x="11736" y="10662"/>
                        <a:pt x="11566" y="11562"/>
                        <a:pt x="11420" y="12463"/>
                      </a:cubicBezTo>
                      <a:cubicBezTo>
                        <a:pt x="11376" y="12744"/>
                        <a:pt x="11285" y="13028"/>
                        <a:pt x="11448" y="13329"/>
                      </a:cubicBezTo>
                      <a:cubicBezTo>
                        <a:pt x="11632" y="13198"/>
                        <a:pt x="11687" y="13007"/>
                        <a:pt x="11726" y="12816"/>
                      </a:cubicBezTo>
                      <a:cubicBezTo>
                        <a:pt x="11812" y="12404"/>
                        <a:pt x="11909" y="11988"/>
                        <a:pt x="11971" y="11572"/>
                      </a:cubicBezTo>
                      <a:cubicBezTo>
                        <a:pt x="12145" y="10401"/>
                        <a:pt x="12314" y="9227"/>
                        <a:pt x="12463" y="8052"/>
                      </a:cubicBezTo>
                      <a:cubicBezTo>
                        <a:pt x="12532" y="7515"/>
                        <a:pt x="12522" y="6975"/>
                        <a:pt x="12460" y="6434"/>
                      </a:cubicBezTo>
                      <a:cubicBezTo>
                        <a:pt x="12449" y="6334"/>
                        <a:pt x="12460" y="6234"/>
                        <a:pt x="12460" y="6116"/>
                      </a:cubicBezTo>
                      <a:cubicBezTo>
                        <a:pt x="12682" y="6088"/>
                        <a:pt x="12827" y="6209"/>
                        <a:pt x="13018" y="6303"/>
                      </a:cubicBezTo>
                      <a:cubicBezTo>
                        <a:pt x="13028" y="6431"/>
                        <a:pt x="13056" y="6562"/>
                        <a:pt x="13049" y="6694"/>
                      </a:cubicBezTo>
                      <a:cubicBezTo>
                        <a:pt x="12986" y="7758"/>
                        <a:pt x="12931" y="8822"/>
                        <a:pt x="12844" y="9882"/>
                      </a:cubicBezTo>
                      <a:cubicBezTo>
                        <a:pt x="12772" y="10758"/>
                        <a:pt x="12661" y="11631"/>
                        <a:pt x="12564" y="12508"/>
                      </a:cubicBezTo>
                      <a:cubicBezTo>
                        <a:pt x="12532" y="12792"/>
                        <a:pt x="12487" y="13077"/>
                        <a:pt x="12449" y="13360"/>
                      </a:cubicBezTo>
                      <a:cubicBezTo>
                        <a:pt x="12428" y="13517"/>
                        <a:pt x="12516" y="13603"/>
                        <a:pt x="12644" y="13665"/>
                      </a:cubicBezTo>
                      <a:cubicBezTo>
                        <a:pt x="12647" y="13665"/>
                        <a:pt x="12647" y="13665"/>
                        <a:pt x="12647" y="13662"/>
                      </a:cubicBezTo>
                      <a:cubicBezTo>
                        <a:pt x="12654" y="13662"/>
                        <a:pt x="12661" y="13665"/>
                        <a:pt x="12664" y="13665"/>
                      </a:cubicBezTo>
                      <a:cubicBezTo>
                        <a:pt x="12890" y="13291"/>
                        <a:pt x="12927" y="12869"/>
                        <a:pt x="12969" y="12456"/>
                      </a:cubicBezTo>
                      <a:cubicBezTo>
                        <a:pt x="13111" y="11143"/>
                        <a:pt x="13243" y="9830"/>
                        <a:pt x="13360" y="8516"/>
                      </a:cubicBezTo>
                      <a:cubicBezTo>
                        <a:pt x="13405" y="8046"/>
                        <a:pt x="13402" y="7571"/>
                        <a:pt x="13413" y="7099"/>
                      </a:cubicBezTo>
                      <a:cubicBezTo>
                        <a:pt x="13419" y="6912"/>
                        <a:pt x="13416" y="6729"/>
                        <a:pt x="13416" y="6504"/>
                      </a:cubicBezTo>
                      <a:cubicBezTo>
                        <a:pt x="13538" y="6525"/>
                        <a:pt x="13642" y="6521"/>
                        <a:pt x="13725" y="6556"/>
                      </a:cubicBezTo>
                      <a:cubicBezTo>
                        <a:pt x="14382" y="6837"/>
                        <a:pt x="15038" y="7123"/>
                        <a:pt x="15692" y="7411"/>
                      </a:cubicBezTo>
                      <a:cubicBezTo>
                        <a:pt x="16174" y="7619"/>
                        <a:pt x="16500" y="7993"/>
                        <a:pt x="16794" y="8385"/>
                      </a:cubicBezTo>
                      <a:cubicBezTo>
                        <a:pt x="16739" y="8815"/>
                        <a:pt x="16736" y="8825"/>
                        <a:pt x="16472" y="9234"/>
                      </a:cubicBezTo>
                      <a:cubicBezTo>
                        <a:pt x="16469" y="8936"/>
                        <a:pt x="16475" y="8693"/>
                        <a:pt x="16461" y="8447"/>
                      </a:cubicBezTo>
                      <a:cubicBezTo>
                        <a:pt x="16455" y="8333"/>
                        <a:pt x="16420" y="8222"/>
                        <a:pt x="16386" y="8108"/>
                      </a:cubicBezTo>
                      <a:cubicBezTo>
                        <a:pt x="16378" y="8084"/>
                        <a:pt x="16330" y="8049"/>
                        <a:pt x="16309" y="8052"/>
                      </a:cubicBezTo>
                      <a:cubicBezTo>
                        <a:pt x="16261" y="8059"/>
                        <a:pt x="16188" y="8084"/>
                        <a:pt x="16178" y="8115"/>
                      </a:cubicBezTo>
                      <a:cubicBezTo>
                        <a:pt x="16136" y="8225"/>
                        <a:pt x="16098" y="8343"/>
                        <a:pt x="16098" y="8458"/>
                      </a:cubicBezTo>
                      <a:cubicBezTo>
                        <a:pt x="16080" y="9397"/>
                        <a:pt x="15842" y="10294"/>
                        <a:pt x="15543" y="11185"/>
                      </a:cubicBezTo>
                      <a:cubicBezTo>
                        <a:pt x="15495" y="11327"/>
                        <a:pt x="15447" y="11476"/>
                        <a:pt x="15429" y="11625"/>
                      </a:cubicBezTo>
                      <a:cubicBezTo>
                        <a:pt x="15422" y="11715"/>
                        <a:pt x="15474" y="11808"/>
                        <a:pt x="15505" y="11916"/>
                      </a:cubicBezTo>
                      <a:cubicBezTo>
                        <a:pt x="15637" y="11863"/>
                        <a:pt x="15738" y="11822"/>
                        <a:pt x="15838" y="11780"/>
                      </a:cubicBezTo>
                      <a:cubicBezTo>
                        <a:pt x="15838" y="11774"/>
                        <a:pt x="15838" y="11770"/>
                        <a:pt x="15842" y="11764"/>
                      </a:cubicBezTo>
                      <a:cubicBezTo>
                        <a:pt x="15845" y="11756"/>
                        <a:pt x="15845" y="11753"/>
                        <a:pt x="15848" y="11746"/>
                      </a:cubicBezTo>
                      <a:cubicBezTo>
                        <a:pt x="15845" y="11711"/>
                        <a:pt x="15842" y="11673"/>
                        <a:pt x="15845" y="11639"/>
                      </a:cubicBezTo>
                      <a:cubicBezTo>
                        <a:pt x="15845" y="11625"/>
                        <a:pt x="15883" y="11614"/>
                        <a:pt x="15904" y="11604"/>
                      </a:cubicBezTo>
                      <a:cubicBezTo>
                        <a:pt x="15908" y="11618"/>
                        <a:pt x="15914" y="11635"/>
                        <a:pt x="15911" y="11649"/>
                      </a:cubicBezTo>
                      <a:cubicBezTo>
                        <a:pt x="15893" y="11680"/>
                        <a:pt x="15869" y="11715"/>
                        <a:pt x="15848" y="11746"/>
                      </a:cubicBezTo>
                      <a:cubicBezTo>
                        <a:pt x="15852" y="11756"/>
                        <a:pt x="15852" y="11767"/>
                        <a:pt x="15852" y="11774"/>
                      </a:cubicBezTo>
                      <a:cubicBezTo>
                        <a:pt x="15848" y="11777"/>
                        <a:pt x="15842" y="11780"/>
                        <a:pt x="15838" y="11780"/>
                      </a:cubicBezTo>
                      <a:cubicBezTo>
                        <a:pt x="15824" y="12117"/>
                        <a:pt x="15689" y="12418"/>
                        <a:pt x="15533" y="12712"/>
                      </a:cubicBezTo>
                      <a:cubicBezTo>
                        <a:pt x="15481" y="12806"/>
                        <a:pt x="15384" y="12903"/>
                        <a:pt x="15284" y="12949"/>
                      </a:cubicBezTo>
                      <a:cubicBezTo>
                        <a:pt x="14521" y="13281"/>
                        <a:pt x="13721" y="13506"/>
                        <a:pt x="12903" y="13672"/>
                      </a:cubicBezTo>
                      <a:cubicBezTo>
                        <a:pt x="12831" y="13686"/>
                        <a:pt x="12744" y="13669"/>
                        <a:pt x="12664" y="13665"/>
                      </a:cubicBezTo>
                      <a:cubicBezTo>
                        <a:pt x="12664" y="13669"/>
                        <a:pt x="12661" y="13672"/>
                        <a:pt x="12661" y="13676"/>
                      </a:cubicBezTo>
                      <a:cubicBezTo>
                        <a:pt x="12654" y="13672"/>
                        <a:pt x="12650" y="13669"/>
                        <a:pt x="12644" y="13665"/>
                      </a:cubicBezTo>
                      <a:cubicBezTo>
                        <a:pt x="12620" y="13689"/>
                        <a:pt x="12599" y="13721"/>
                        <a:pt x="12570" y="13728"/>
                      </a:cubicBezTo>
                      <a:cubicBezTo>
                        <a:pt x="12186" y="13846"/>
                        <a:pt x="11801" y="13956"/>
                        <a:pt x="11396" y="14074"/>
                      </a:cubicBezTo>
                      <a:cubicBezTo>
                        <a:pt x="11323" y="14012"/>
                        <a:pt x="11243" y="13950"/>
                        <a:pt x="11178" y="13877"/>
                      </a:cubicBezTo>
                      <a:cubicBezTo>
                        <a:pt x="10665" y="13305"/>
                        <a:pt x="10090" y="12778"/>
                        <a:pt x="9643" y="12148"/>
                      </a:cubicBezTo>
                      <a:cubicBezTo>
                        <a:pt x="9369" y="11756"/>
                        <a:pt x="9081" y="11375"/>
                        <a:pt x="8801" y="10987"/>
                      </a:cubicBezTo>
                      <a:cubicBezTo>
                        <a:pt x="8593" y="10703"/>
                        <a:pt x="8562" y="10440"/>
                        <a:pt x="8728" y="10096"/>
                      </a:cubicBezTo>
                      <a:cubicBezTo>
                        <a:pt x="9130" y="9276"/>
                        <a:pt x="9476" y="8427"/>
                        <a:pt x="9844" y="7588"/>
                      </a:cubicBezTo>
                      <a:cubicBezTo>
                        <a:pt x="9865" y="7550"/>
                        <a:pt x="9896" y="7515"/>
                        <a:pt x="9924" y="7481"/>
                      </a:cubicBezTo>
                      <a:lnTo>
                        <a:pt x="9938" y="7481"/>
                      </a:lnTo>
                      <a:lnTo>
                        <a:pt x="9938" y="7467"/>
                      </a:lnTo>
                      <a:lnTo>
                        <a:pt x="9934" y="7467"/>
                      </a:lnTo>
                      <a:lnTo>
                        <a:pt x="9938" y="7467"/>
                      </a:lnTo>
                      <a:lnTo>
                        <a:pt x="9924" y="7481"/>
                      </a:lnTo>
                      <a:cubicBezTo>
                        <a:pt x="10114" y="7086"/>
                        <a:pt x="10304" y="6687"/>
                        <a:pt x="10499" y="6292"/>
                      </a:cubicBezTo>
                      <a:cubicBezTo>
                        <a:pt x="10536" y="6216"/>
                        <a:pt x="10599" y="6146"/>
                        <a:pt x="10616" y="6067"/>
                      </a:cubicBezTo>
                      <a:cubicBezTo>
                        <a:pt x="10627" y="6012"/>
                        <a:pt x="10599" y="5925"/>
                        <a:pt x="10554" y="5897"/>
                      </a:cubicBezTo>
                      <a:cubicBezTo>
                        <a:pt x="10509" y="5866"/>
                        <a:pt x="10402" y="5860"/>
                        <a:pt x="10364" y="5890"/>
                      </a:cubicBezTo>
                      <a:cubicBezTo>
                        <a:pt x="10263" y="5980"/>
                        <a:pt x="10162" y="6084"/>
                        <a:pt x="10100" y="6199"/>
                      </a:cubicBezTo>
                      <a:cubicBezTo>
                        <a:pt x="9892" y="6590"/>
                        <a:pt x="9681" y="6982"/>
                        <a:pt x="9501" y="7384"/>
                      </a:cubicBezTo>
                      <a:cubicBezTo>
                        <a:pt x="9092" y="8281"/>
                        <a:pt x="8718" y="9192"/>
                        <a:pt x="8302" y="10086"/>
                      </a:cubicBezTo>
                      <a:cubicBezTo>
                        <a:pt x="8160" y="10398"/>
                        <a:pt x="8157" y="10678"/>
                        <a:pt x="8326" y="10956"/>
                      </a:cubicBezTo>
                      <a:cubicBezTo>
                        <a:pt x="8572" y="11348"/>
                        <a:pt x="8839" y="11725"/>
                        <a:pt x="9095" y="12110"/>
                      </a:cubicBezTo>
                      <a:cubicBezTo>
                        <a:pt x="9626" y="12914"/>
                        <a:pt x="10333" y="13579"/>
                        <a:pt x="10960" y="14310"/>
                      </a:cubicBezTo>
                      <a:cubicBezTo>
                        <a:pt x="11109" y="14483"/>
                        <a:pt x="11292" y="14532"/>
                        <a:pt x="11524" y="14469"/>
                      </a:cubicBezTo>
                      <a:cubicBezTo>
                        <a:pt x="12318" y="14262"/>
                        <a:pt x="13122" y="14081"/>
                        <a:pt x="13915" y="13859"/>
                      </a:cubicBezTo>
                      <a:cubicBezTo>
                        <a:pt x="14452" y="13710"/>
                        <a:pt x="14975" y="13510"/>
                        <a:pt x="15505" y="13329"/>
                      </a:cubicBezTo>
                      <a:cubicBezTo>
                        <a:pt x="15679" y="13270"/>
                        <a:pt x="15814" y="13163"/>
                        <a:pt x="15890" y="13000"/>
                      </a:cubicBezTo>
                      <a:cubicBezTo>
                        <a:pt x="15983" y="12803"/>
                        <a:pt x="16091" y="12602"/>
                        <a:pt x="16154" y="12394"/>
                      </a:cubicBezTo>
                      <a:cubicBezTo>
                        <a:pt x="16365" y="11680"/>
                        <a:pt x="16555" y="10959"/>
                        <a:pt x="16760" y="10242"/>
                      </a:cubicBezTo>
                      <a:cubicBezTo>
                        <a:pt x="16936" y="9626"/>
                        <a:pt x="17120" y="9009"/>
                        <a:pt x="17300" y="8388"/>
                      </a:cubicBezTo>
                      <a:cubicBezTo>
                        <a:pt x="17588" y="8451"/>
                        <a:pt x="17841" y="8503"/>
                        <a:pt x="17969" y="8759"/>
                      </a:cubicBezTo>
                      <a:cubicBezTo>
                        <a:pt x="17979" y="8787"/>
                        <a:pt x="18025" y="8812"/>
                        <a:pt x="18052" y="8815"/>
                      </a:cubicBezTo>
                      <a:cubicBezTo>
                        <a:pt x="18395" y="8856"/>
                        <a:pt x="18620" y="9088"/>
                        <a:pt x="18828" y="9306"/>
                      </a:cubicBezTo>
                      <a:cubicBezTo>
                        <a:pt x="19289" y="9781"/>
                        <a:pt x="19843" y="9789"/>
                        <a:pt x="20432" y="9656"/>
                      </a:cubicBezTo>
                      <a:cubicBezTo>
                        <a:pt x="20637" y="9612"/>
                        <a:pt x="20834" y="9542"/>
                        <a:pt x="21025" y="9487"/>
                      </a:cubicBezTo>
                      <a:cubicBezTo>
                        <a:pt x="21180" y="9542"/>
                        <a:pt x="21201" y="9664"/>
                        <a:pt x="21201" y="9781"/>
                      </a:cubicBezTo>
                      <a:cubicBezTo>
                        <a:pt x="21222" y="10609"/>
                        <a:pt x="21257" y="11438"/>
                        <a:pt x="21073" y="12255"/>
                      </a:cubicBezTo>
                      <a:cubicBezTo>
                        <a:pt x="20928" y="12917"/>
                        <a:pt x="20796" y="13582"/>
                        <a:pt x="20647" y="14282"/>
                      </a:cubicBezTo>
                      <a:cubicBezTo>
                        <a:pt x="20561" y="14237"/>
                        <a:pt x="20474" y="14220"/>
                        <a:pt x="20432" y="14168"/>
                      </a:cubicBezTo>
                      <a:cubicBezTo>
                        <a:pt x="20245" y="13942"/>
                        <a:pt x="20072" y="13710"/>
                        <a:pt x="19902" y="13475"/>
                      </a:cubicBezTo>
                      <a:cubicBezTo>
                        <a:pt x="19795" y="13323"/>
                        <a:pt x="19698" y="13160"/>
                        <a:pt x="19605" y="12997"/>
                      </a:cubicBezTo>
                      <a:cubicBezTo>
                        <a:pt x="19480" y="12771"/>
                        <a:pt x="19279" y="12702"/>
                        <a:pt x="19032" y="12716"/>
                      </a:cubicBezTo>
                      <a:cubicBezTo>
                        <a:pt x="18925" y="12720"/>
                        <a:pt x="18818" y="12727"/>
                        <a:pt x="18717" y="12751"/>
                      </a:cubicBezTo>
                      <a:cubicBezTo>
                        <a:pt x="18191" y="12882"/>
                        <a:pt x="17664" y="13011"/>
                        <a:pt x="17144" y="13163"/>
                      </a:cubicBezTo>
                      <a:cubicBezTo>
                        <a:pt x="16760" y="13274"/>
                        <a:pt x="16386" y="13423"/>
                        <a:pt x="16046" y="13541"/>
                      </a:cubicBezTo>
                      <a:cubicBezTo>
                        <a:pt x="15817" y="13901"/>
                        <a:pt x="15807" y="14251"/>
                        <a:pt x="15821" y="14608"/>
                      </a:cubicBezTo>
                      <a:cubicBezTo>
                        <a:pt x="15834" y="14913"/>
                        <a:pt x="15831" y="15218"/>
                        <a:pt x="15845" y="15519"/>
                      </a:cubicBezTo>
                      <a:cubicBezTo>
                        <a:pt x="15858" y="15848"/>
                        <a:pt x="15962" y="16139"/>
                        <a:pt x="16191" y="16403"/>
                      </a:cubicBezTo>
                      <a:cubicBezTo>
                        <a:pt x="16576" y="16843"/>
                        <a:pt x="16999" y="17248"/>
                        <a:pt x="17449" y="17626"/>
                      </a:cubicBezTo>
                      <a:cubicBezTo>
                        <a:pt x="17630" y="17778"/>
                        <a:pt x="17844" y="17896"/>
                        <a:pt x="18070" y="18045"/>
                      </a:cubicBezTo>
                      <a:cubicBezTo>
                        <a:pt x="17972" y="18211"/>
                        <a:pt x="17785" y="18284"/>
                        <a:pt x="17643" y="18402"/>
                      </a:cubicBezTo>
                      <a:cubicBezTo>
                        <a:pt x="17497" y="18523"/>
                        <a:pt x="17345" y="18637"/>
                        <a:pt x="17182" y="18735"/>
                      </a:cubicBezTo>
                      <a:cubicBezTo>
                        <a:pt x="16840" y="18939"/>
                        <a:pt x="16486" y="19126"/>
                        <a:pt x="16095" y="19243"/>
                      </a:cubicBezTo>
                      <a:cubicBezTo>
                        <a:pt x="15745" y="19352"/>
                        <a:pt x="15405" y="19497"/>
                        <a:pt x="15062" y="19622"/>
                      </a:cubicBezTo>
                      <a:cubicBezTo>
                        <a:pt x="14996" y="19646"/>
                        <a:pt x="14934" y="19680"/>
                        <a:pt x="14865" y="19697"/>
                      </a:cubicBezTo>
                      <a:cubicBezTo>
                        <a:pt x="13859" y="19944"/>
                        <a:pt x="12855" y="20190"/>
                        <a:pt x="11809" y="20200"/>
                      </a:cubicBezTo>
                      <a:cubicBezTo>
                        <a:pt x="11459" y="20200"/>
                        <a:pt x="11105" y="20193"/>
                        <a:pt x="10755" y="20190"/>
                      </a:cubicBezTo>
                      <a:cubicBezTo>
                        <a:pt x="10724" y="20186"/>
                        <a:pt x="10693" y="20162"/>
                        <a:pt x="10630" y="20134"/>
                      </a:cubicBezTo>
                      <a:cubicBezTo>
                        <a:pt x="10645" y="19985"/>
                        <a:pt x="10661" y="19822"/>
                        <a:pt x="10679" y="19628"/>
                      </a:cubicBezTo>
                      <a:cubicBezTo>
                        <a:pt x="10765" y="19715"/>
                        <a:pt x="10824" y="19774"/>
                        <a:pt x="10877" y="19830"/>
                      </a:cubicBezTo>
                      <a:cubicBezTo>
                        <a:pt x="11064" y="19822"/>
                        <a:pt x="11035" y="19625"/>
                        <a:pt x="11150" y="19563"/>
                      </a:cubicBezTo>
                      <a:cubicBezTo>
                        <a:pt x="11181" y="19687"/>
                        <a:pt x="11209" y="19812"/>
                        <a:pt x="11247" y="19975"/>
                      </a:cubicBezTo>
                      <a:cubicBezTo>
                        <a:pt x="11455" y="19926"/>
                        <a:pt x="11635" y="19885"/>
                        <a:pt x="11819" y="19843"/>
                      </a:cubicBezTo>
                      <a:cubicBezTo>
                        <a:pt x="11874" y="19736"/>
                        <a:pt x="11926" y="19635"/>
                        <a:pt x="11985" y="19525"/>
                      </a:cubicBezTo>
                      <a:cubicBezTo>
                        <a:pt x="12044" y="19601"/>
                        <a:pt x="12096" y="19667"/>
                        <a:pt x="12148" y="19729"/>
                      </a:cubicBezTo>
                      <a:cubicBezTo>
                        <a:pt x="12328" y="19670"/>
                        <a:pt x="12474" y="19622"/>
                        <a:pt x="12636" y="19569"/>
                      </a:cubicBezTo>
                      <a:cubicBezTo>
                        <a:pt x="12674" y="19451"/>
                        <a:pt x="12730" y="19344"/>
                        <a:pt x="12737" y="19230"/>
                      </a:cubicBezTo>
                      <a:cubicBezTo>
                        <a:pt x="12775" y="18589"/>
                        <a:pt x="12802" y="17948"/>
                        <a:pt x="12827" y="17307"/>
                      </a:cubicBezTo>
                      <a:cubicBezTo>
                        <a:pt x="12837" y="17096"/>
                        <a:pt x="12778" y="16912"/>
                        <a:pt x="12626" y="16749"/>
                      </a:cubicBezTo>
                      <a:cubicBezTo>
                        <a:pt x="12158" y="16247"/>
                        <a:pt x="11697" y="15734"/>
                        <a:pt x="11233" y="15228"/>
                      </a:cubicBezTo>
                      <a:cubicBezTo>
                        <a:pt x="11153" y="15141"/>
                        <a:pt x="11064" y="15052"/>
                        <a:pt x="10960" y="14996"/>
                      </a:cubicBezTo>
                      <a:cubicBezTo>
                        <a:pt x="10897" y="14965"/>
                        <a:pt x="10762" y="14972"/>
                        <a:pt x="10720" y="15013"/>
                      </a:cubicBezTo>
                      <a:cubicBezTo>
                        <a:pt x="10474" y="15277"/>
                        <a:pt x="10149" y="15447"/>
                        <a:pt x="9882" y="15682"/>
                      </a:cubicBezTo>
                      <a:cubicBezTo>
                        <a:pt x="9570" y="15952"/>
                        <a:pt x="9238" y="16202"/>
                        <a:pt x="8912" y="16465"/>
                      </a:cubicBezTo>
                      <a:cubicBezTo>
                        <a:pt x="8860" y="16507"/>
                        <a:pt x="8794" y="16545"/>
                        <a:pt x="8763" y="16600"/>
                      </a:cubicBezTo>
                      <a:cubicBezTo>
                        <a:pt x="8586" y="16902"/>
                        <a:pt x="8316" y="17120"/>
                        <a:pt x="8059" y="17352"/>
                      </a:cubicBezTo>
                      <a:cubicBezTo>
                        <a:pt x="7758" y="17629"/>
                        <a:pt x="7706" y="17841"/>
                        <a:pt x="7917" y="18211"/>
                      </a:cubicBezTo>
                      <a:cubicBezTo>
                        <a:pt x="8187" y="18693"/>
                        <a:pt x="8358" y="19199"/>
                        <a:pt x="8451" y="19767"/>
                      </a:cubicBezTo>
                      <a:cubicBezTo>
                        <a:pt x="8350" y="19767"/>
                        <a:pt x="8267" y="19781"/>
                        <a:pt x="8187" y="19763"/>
                      </a:cubicBezTo>
                      <a:cubicBezTo>
                        <a:pt x="7439" y="19625"/>
                        <a:pt x="6750" y="19317"/>
                        <a:pt x="6088" y="18970"/>
                      </a:cubicBezTo>
                      <a:cubicBezTo>
                        <a:pt x="5111" y="18461"/>
                        <a:pt x="4210" y="17844"/>
                        <a:pt x="3462" y="17036"/>
                      </a:cubicBezTo>
                      <a:cubicBezTo>
                        <a:pt x="3063" y="16603"/>
                        <a:pt x="2710" y="16146"/>
                        <a:pt x="2475" y="15610"/>
                      </a:cubicBezTo>
                      <a:cubicBezTo>
                        <a:pt x="2218" y="15034"/>
                        <a:pt x="1958" y="14462"/>
                        <a:pt x="1698" y="13887"/>
                      </a:cubicBezTo>
                      <a:close/>
                      <a:moveTo>
                        <a:pt x="11219" y="3309"/>
                      </a:moveTo>
                      <a:cubicBezTo>
                        <a:pt x="11251" y="2661"/>
                        <a:pt x="11292" y="2467"/>
                        <a:pt x="11445" y="2211"/>
                      </a:cubicBezTo>
                      <a:cubicBezTo>
                        <a:pt x="11601" y="2321"/>
                        <a:pt x="11677" y="2453"/>
                        <a:pt x="11632" y="2641"/>
                      </a:cubicBezTo>
                      <a:cubicBezTo>
                        <a:pt x="11576" y="2876"/>
                        <a:pt x="11448" y="3070"/>
                        <a:pt x="11219" y="3309"/>
                      </a:cubicBezTo>
                      <a:close/>
                      <a:moveTo>
                        <a:pt x="17480" y="7227"/>
                      </a:moveTo>
                      <a:lnTo>
                        <a:pt x="17453" y="7227"/>
                      </a:lnTo>
                      <a:cubicBezTo>
                        <a:pt x="17453" y="7214"/>
                        <a:pt x="17449" y="7197"/>
                        <a:pt x="17453" y="7183"/>
                      </a:cubicBezTo>
                      <a:cubicBezTo>
                        <a:pt x="17456" y="7165"/>
                        <a:pt x="17463" y="7152"/>
                        <a:pt x="17470" y="7138"/>
                      </a:cubicBezTo>
                      <a:cubicBezTo>
                        <a:pt x="17473" y="7169"/>
                        <a:pt x="17477" y="7200"/>
                        <a:pt x="17480" y="7227"/>
                      </a:cubicBezTo>
                      <a:close/>
                      <a:moveTo>
                        <a:pt x="12217" y="17110"/>
                      </a:moveTo>
                      <a:cubicBezTo>
                        <a:pt x="12217" y="17092"/>
                        <a:pt x="12266" y="17065"/>
                        <a:pt x="12287" y="17068"/>
                      </a:cubicBezTo>
                      <a:cubicBezTo>
                        <a:pt x="12314" y="17071"/>
                        <a:pt x="12356" y="17106"/>
                        <a:pt x="12353" y="17127"/>
                      </a:cubicBezTo>
                      <a:cubicBezTo>
                        <a:pt x="12349" y="17206"/>
                        <a:pt x="12328" y="17283"/>
                        <a:pt x="12314" y="17359"/>
                      </a:cubicBezTo>
                      <a:cubicBezTo>
                        <a:pt x="12287" y="17356"/>
                        <a:pt x="12255" y="17352"/>
                        <a:pt x="12228" y="17348"/>
                      </a:cubicBezTo>
                      <a:cubicBezTo>
                        <a:pt x="12220" y="17268"/>
                        <a:pt x="12214" y="17189"/>
                        <a:pt x="12217" y="1711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9"/>
                <p:cNvSpPr/>
                <p:nvPr/>
              </p:nvSpPr>
              <p:spPr>
                <a:xfrm>
                  <a:off x="4754925" y="2618725"/>
                  <a:ext cx="17350" cy="67225"/>
                </a:xfrm>
                <a:custGeom>
                  <a:rect b="b" l="l" r="r" t="t"/>
                  <a:pathLst>
                    <a:path extrusionOk="0" h="2689" w="694">
                      <a:moveTo>
                        <a:pt x="527" y="0"/>
                      </a:moveTo>
                      <a:cubicBezTo>
                        <a:pt x="485" y="0"/>
                        <a:pt x="416" y="42"/>
                        <a:pt x="406" y="76"/>
                      </a:cubicBezTo>
                      <a:cubicBezTo>
                        <a:pt x="357" y="291"/>
                        <a:pt x="312" y="502"/>
                        <a:pt x="285" y="720"/>
                      </a:cubicBezTo>
                      <a:cubicBezTo>
                        <a:pt x="219" y="1219"/>
                        <a:pt x="163" y="1721"/>
                        <a:pt x="104" y="2225"/>
                      </a:cubicBezTo>
                      <a:cubicBezTo>
                        <a:pt x="87" y="2366"/>
                        <a:pt x="0" y="2532"/>
                        <a:pt x="191" y="2626"/>
                      </a:cubicBezTo>
                      <a:cubicBezTo>
                        <a:pt x="312" y="2689"/>
                        <a:pt x="444" y="2557"/>
                        <a:pt x="485" y="2290"/>
                      </a:cubicBezTo>
                      <a:cubicBezTo>
                        <a:pt x="568" y="1760"/>
                        <a:pt x="631" y="1223"/>
                        <a:pt x="693" y="738"/>
                      </a:cubicBezTo>
                      <a:cubicBezTo>
                        <a:pt x="672" y="485"/>
                        <a:pt x="659" y="284"/>
                        <a:pt x="635" y="87"/>
                      </a:cubicBezTo>
                      <a:cubicBezTo>
                        <a:pt x="627" y="52"/>
                        <a:pt x="565" y="0"/>
                        <a:pt x="527"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9"/>
                <p:cNvSpPr/>
                <p:nvPr/>
              </p:nvSpPr>
              <p:spPr>
                <a:xfrm>
                  <a:off x="4771650" y="2627800"/>
                  <a:ext cx="12925" cy="53650"/>
                </a:xfrm>
                <a:custGeom>
                  <a:rect b="b" l="l" r="r" t="t"/>
                  <a:pathLst>
                    <a:path extrusionOk="0" h="2146" w="517">
                      <a:moveTo>
                        <a:pt x="278" y="2076"/>
                      </a:moveTo>
                      <a:cubicBezTo>
                        <a:pt x="312" y="2017"/>
                        <a:pt x="343" y="1955"/>
                        <a:pt x="353" y="1892"/>
                      </a:cubicBezTo>
                      <a:cubicBezTo>
                        <a:pt x="388" y="1678"/>
                        <a:pt x="423" y="1459"/>
                        <a:pt x="440" y="1241"/>
                      </a:cubicBezTo>
                      <a:cubicBezTo>
                        <a:pt x="472" y="829"/>
                        <a:pt x="516" y="413"/>
                        <a:pt x="388" y="1"/>
                      </a:cubicBezTo>
                      <a:cubicBezTo>
                        <a:pt x="125" y="586"/>
                        <a:pt x="32" y="1200"/>
                        <a:pt x="3" y="1823"/>
                      </a:cubicBezTo>
                      <a:cubicBezTo>
                        <a:pt x="0" y="1903"/>
                        <a:pt x="32" y="1986"/>
                        <a:pt x="59" y="2062"/>
                      </a:cubicBezTo>
                      <a:cubicBezTo>
                        <a:pt x="87" y="2138"/>
                        <a:pt x="236" y="2145"/>
                        <a:pt x="278" y="207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9"/>
                <p:cNvSpPr/>
                <p:nvPr/>
              </p:nvSpPr>
              <p:spPr>
                <a:xfrm>
                  <a:off x="4521925" y="2650950"/>
                  <a:ext cx="17100" cy="93050"/>
                </a:xfrm>
                <a:custGeom>
                  <a:rect b="b" l="l" r="r" t="t"/>
                  <a:pathLst>
                    <a:path extrusionOk="0" h="3722" w="684">
                      <a:moveTo>
                        <a:pt x="25" y="3306"/>
                      </a:moveTo>
                      <a:cubicBezTo>
                        <a:pt x="4" y="3368"/>
                        <a:pt x="0" y="3440"/>
                        <a:pt x="10" y="3506"/>
                      </a:cubicBezTo>
                      <a:cubicBezTo>
                        <a:pt x="18" y="3565"/>
                        <a:pt x="55" y="3617"/>
                        <a:pt x="101" y="3721"/>
                      </a:cubicBezTo>
                      <a:cubicBezTo>
                        <a:pt x="205" y="3617"/>
                        <a:pt x="298" y="3562"/>
                        <a:pt x="330" y="3482"/>
                      </a:cubicBezTo>
                      <a:cubicBezTo>
                        <a:pt x="409" y="3277"/>
                        <a:pt x="475" y="3066"/>
                        <a:pt x="520" y="2851"/>
                      </a:cubicBezTo>
                      <a:cubicBezTo>
                        <a:pt x="683" y="2017"/>
                        <a:pt x="617" y="1171"/>
                        <a:pt x="607" y="329"/>
                      </a:cubicBezTo>
                      <a:cubicBezTo>
                        <a:pt x="607" y="294"/>
                        <a:pt x="600" y="260"/>
                        <a:pt x="592" y="229"/>
                      </a:cubicBezTo>
                      <a:cubicBezTo>
                        <a:pt x="554" y="45"/>
                        <a:pt x="503" y="10"/>
                        <a:pt x="226" y="0"/>
                      </a:cubicBezTo>
                      <a:cubicBezTo>
                        <a:pt x="229" y="419"/>
                        <a:pt x="232" y="835"/>
                        <a:pt x="236" y="1251"/>
                      </a:cubicBezTo>
                      <a:cubicBezTo>
                        <a:pt x="236" y="1943"/>
                        <a:pt x="257" y="2636"/>
                        <a:pt x="25" y="3306"/>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9"/>
                <p:cNvSpPr/>
                <p:nvPr/>
              </p:nvSpPr>
              <p:spPr>
                <a:xfrm>
                  <a:off x="4342275" y="2677350"/>
                  <a:ext cx="11200" cy="114875"/>
                </a:xfrm>
                <a:custGeom>
                  <a:rect b="b" l="l" r="r" t="t"/>
                  <a:pathLst>
                    <a:path extrusionOk="0" h="4595" w="448">
                      <a:moveTo>
                        <a:pt x="156" y="4594"/>
                      </a:moveTo>
                      <a:cubicBezTo>
                        <a:pt x="208" y="4591"/>
                        <a:pt x="264" y="4525"/>
                        <a:pt x="302" y="4474"/>
                      </a:cubicBezTo>
                      <a:cubicBezTo>
                        <a:pt x="329" y="4432"/>
                        <a:pt x="329" y="4377"/>
                        <a:pt x="333" y="4324"/>
                      </a:cubicBezTo>
                      <a:cubicBezTo>
                        <a:pt x="447" y="2973"/>
                        <a:pt x="385" y="1626"/>
                        <a:pt x="298" y="275"/>
                      </a:cubicBezTo>
                      <a:cubicBezTo>
                        <a:pt x="294" y="181"/>
                        <a:pt x="246" y="91"/>
                        <a:pt x="219" y="0"/>
                      </a:cubicBezTo>
                      <a:cubicBezTo>
                        <a:pt x="194" y="4"/>
                        <a:pt x="173" y="11"/>
                        <a:pt x="149" y="14"/>
                      </a:cubicBezTo>
                      <a:cubicBezTo>
                        <a:pt x="142" y="49"/>
                        <a:pt x="128" y="80"/>
                        <a:pt x="125" y="115"/>
                      </a:cubicBezTo>
                      <a:cubicBezTo>
                        <a:pt x="87" y="1497"/>
                        <a:pt x="52" y="2883"/>
                        <a:pt x="14" y="4269"/>
                      </a:cubicBezTo>
                      <a:cubicBezTo>
                        <a:pt x="14" y="4335"/>
                        <a:pt x="0" y="4412"/>
                        <a:pt x="24" y="4470"/>
                      </a:cubicBezTo>
                      <a:cubicBezTo>
                        <a:pt x="45" y="4522"/>
                        <a:pt x="115" y="4594"/>
                        <a:pt x="156" y="4594"/>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4" name="Google Shape;694;p9"/>
                <p:cNvSpPr/>
                <p:nvPr/>
              </p:nvSpPr>
              <p:spPr>
                <a:xfrm>
                  <a:off x="4376725" y="2702725"/>
                  <a:ext cx="11125" cy="97400"/>
                </a:xfrm>
                <a:custGeom>
                  <a:rect b="b" l="l" r="r" t="t"/>
                  <a:pathLst>
                    <a:path extrusionOk="0" h="3896" w="445">
                      <a:moveTo>
                        <a:pt x="150" y="3891"/>
                      </a:moveTo>
                      <a:cubicBezTo>
                        <a:pt x="199" y="3888"/>
                        <a:pt x="271" y="3871"/>
                        <a:pt x="282" y="3840"/>
                      </a:cubicBezTo>
                      <a:cubicBezTo>
                        <a:pt x="327" y="3733"/>
                        <a:pt x="368" y="3618"/>
                        <a:pt x="375" y="3507"/>
                      </a:cubicBezTo>
                      <a:cubicBezTo>
                        <a:pt x="403" y="3036"/>
                        <a:pt x="434" y="2565"/>
                        <a:pt x="437" y="2094"/>
                      </a:cubicBezTo>
                      <a:cubicBezTo>
                        <a:pt x="445" y="1574"/>
                        <a:pt x="431" y="1051"/>
                        <a:pt x="413" y="531"/>
                      </a:cubicBezTo>
                      <a:cubicBezTo>
                        <a:pt x="407" y="354"/>
                        <a:pt x="424" y="157"/>
                        <a:pt x="264" y="0"/>
                      </a:cubicBezTo>
                      <a:cubicBezTo>
                        <a:pt x="237" y="50"/>
                        <a:pt x="199" y="87"/>
                        <a:pt x="192" y="129"/>
                      </a:cubicBezTo>
                      <a:cubicBezTo>
                        <a:pt x="154" y="395"/>
                        <a:pt x="101" y="659"/>
                        <a:pt x="88" y="929"/>
                      </a:cubicBezTo>
                      <a:cubicBezTo>
                        <a:pt x="53" y="1667"/>
                        <a:pt x="32" y="2405"/>
                        <a:pt x="8" y="3147"/>
                      </a:cubicBezTo>
                      <a:cubicBezTo>
                        <a:pt x="5" y="3313"/>
                        <a:pt x="1" y="3483"/>
                        <a:pt x="8" y="3649"/>
                      </a:cubicBezTo>
                      <a:cubicBezTo>
                        <a:pt x="12" y="3712"/>
                        <a:pt x="39" y="3777"/>
                        <a:pt x="71" y="3836"/>
                      </a:cubicBezTo>
                      <a:cubicBezTo>
                        <a:pt x="81" y="3864"/>
                        <a:pt x="126" y="3895"/>
                        <a:pt x="150" y="389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9"/>
                <p:cNvSpPr/>
                <p:nvPr/>
              </p:nvSpPr>
              <p:spPr>
                <a:xfrm>
                  <a:off x="4412875" y="2715125"/>
                  <a:ext cx="10250" cy="52600"/>
                </a:xfrm>
                <a:custGeom>
                  <a:rect b="b" l="l" r="r" t="t"/>
                  <a:pathLst>
                    <a:path extrusionOk="0" h="2104" w="410">
                      <a:moveTo>
                        <a:pt x="139" y="2103"/>
                      </a:moveTo>
                      <a:cubicBezTo>
                        <a:pt x="291" y="1961"/>
                        <a:pt x="284" y="1764"/>
                        <a:pt x="309" y="1591"/>
                      </a:cubicBezTo>
                      <a:cubicBezTo>
                        <a:pt x="374" y="1064"/>
                        <a:pt x="409" y="534"/>
                        <a:pt x="250" y="0"/>
                      </a:cubicBezTo>
                      <a:cubicBezTo>
                        <a:pt x="232" y="59"/>
                        <a:pt x="197" y="118"/>
                        <a:pt x="197" y="177"/>
                      </a:cubicBezTo>
                      <a:cubicBezTo>
                        <a:pt x="194" y="801"/>
                        <a:pt x="0" y="1414"/>
                        <a:pt x="59" y="2044"/>
                      </a:cubicBezTo>
                      <a:cubicBezTo>
                        <a:pt x="59" y="2062"/>
                        <a:pt x="101" y="2076"/>
                        <a:pt x="139" y="2103"/>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6" name="Google Shape;696;p9"/>
                <p:cNvSpPr/>
                <p:nvPr/>
              </p:nvSpPr>
              <p:spPr>
                <a:xfrm>
                  <a:off x="4720800" y="2694925"/>
                  <a:ext cx="1250" cy="1850"/>
                </a:xfrm>
                <a:custGeom>
                  <a:rect b="b" l="l" r="r" t="t"/>
                  <a:pathLst>
                    <a:path extrusionOk="0" h="74" w="50">
                      <a:moveTo>
                        <a:pt x="42" y="18"/>
                      </a:moveTo>
                      <a:cubicBezTo>
                        <a:pt x="38" y="8"/>
                        <a:pt x="18" y="4"/>
                        <a:pt x="4" y="1"/>
                      </a:cubicBezTo>
                      <a:cubicBezTo>
                        <a:pt x="4" y="25"/>
                        <a:pt x="4" y="50"/>
                        <a:pt x="0" y="74"/>
                      </a:cubicBezTo>
                      <a:cubicBezTo>
                        <a:pt x="14" y="66"/>
                        <a:pt x="25" y="63"/>
                        <a:pt x="38" y="60"/>
                      </a:cubicBezTo>
                      <a:cubicBezTo>
                        <a:pt x="38" y="46"/>
                        <a:pt x="49" y="29"/>
                        <a:pt x="42" y="18"/>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9"/>
                <p:cNvSpPr/>
                <p:nvPr/>
              </p:nvSpPr>
              <p:spPr>
                <a:xfrm>
                  <a:off x="4616325" y="2643150"/>
                  <a:ext cx="38225" cy="149175"/>
                </a:xfrm>
                <a:custGeom>
                  <a:rect b="b" l="l" r="r" t="t"/>
                  <a:pathLst>
                    <a:path extrusionOk="0" h="5967" w="1529">
                      <a:moveTo>
                        <a:pt x="115" y="5921"/>
                      </a:moveTo>
                      <a:cubicBezTo>
                        <a:pt x="208" y="5967"/>
                        <a:pt x="292" y="5908"/>
                        <a:pt x="323" y="5824"/>
                      </a:cubicBezTo>
                      <a:cubicBezTo>
                        <a:pt x="382" y="5686"/>
                        <a:pt x="410" y="5533"/>
                        <a:pt x="469" y="5395"/>
                      </a:cubicBezTo>
                      <a:cubicBezTo>
                        <a:pt x="489" y="5346"/>
                        <a:pt x="555" y="5311"/>
                        <a:pt x="603" y="5273"/>
                      </a:cubicBezTo>
                      <a:lnTo>
                        <a:pt x="603" y="5260"/>
                      </a:lnTo>
                      <a:lnTo>
                        <a:pt x="603" y="5218"/>
                      </a:lnTo>
                      <a:cubicBezTo>
                        <a:pt x="587" y="5069"/>
                        <a:pt x="566" y="4920"/>
                        <a:pt x="549" y="4774"/>
                      </a:cubicBezTo>
                      <a:cubicBezTo>
                        <a:pt x="677" y="4913"/>
                        <a:pt x="608" y="5065"/>
                        <a:pt x="603" y="5218"/>
                      </a:cubicBezTo>
                      <a:cubicBezTo>
                        <a:pt x="608" y="5235"/>
                        <a:pt x="608" y="5252"/>
                        <a:pt x="611" y="5270"/>
                      </a:cubicBezTo>
                      <a:cubicBezTo>
                        <a:pt x="608" y="5270"/>
                        <a:pt x="608" y="5273"/>
                        <a:pt x="603" y="5273"/>
                      </a:cubicBezTo>
                      <a:cubicBezTo>
                        <a:pt x="590" y="5436"/>
                        <a:pt x="566" y="5599"/>
                        <a:pt x="569" y="5759"/>
                      </a:cubicBezTo>
                      <a:cubicBezTo>
                        <a:pt x="569" y="5807"/>
                        <a:pt x="638" y="5879"/>
                        <a:pt x="694" y="5900"/>
                      </a:cubicBezTo>
                      <a:cubicBezTo>
                        <a:pt x="790" y="5935"/>
                        <a:pt x="864" y="5869"/>
                        <a:pt x="894" y="5786"/>
                      </a:cubicBezTo>
                      <a:cubicBezTo>
                        <a:pt x="929" y="5692"/>
                        <a:pt x="950" y="5588"/>
                        <a:pt x="964" y="5492"/>
                      </a:cubicBezTo>
                      <a:cubicBezTo>
                        <a:pt x="1068" y="4771"/>
                        <a:pt x="1179" y="4054"/>
                        <a:pt x="1273" y="3333"/>
                      </a:cubicBezTo>
                      <a:cubicBezTo>
                        <a:pt x="1359" y="2644"/>
                        <a:pt x="1442" y="1958"/>
                        <a:pt x="1505" y="1268"/>
                      </a:cubicBezTo>
                      <a:cubicBezTo>
                        <a:pt x="1529" y="984"/>
                        <a:pt x="1497" y="693"/>
                        <a:pt x="1481" y="409"/>
                      </a:cubicBezTo>
                      <a:cubicBezTo>
                        <a:pt x="1473" y="319"/>
                        <a:pt x="1449" y="211"/>
                        <a:pt x="1310" y="204"/>
                      </a:cubicBezTo>
                      <a:cubicBezTo>
                        <a:pt x="1179" y="364"/>
                        <a:pt x="1182" y="551"/>
                        <a:pt x="1169" y="734"/>
                      </a:cubicBezTo>
                      <a:cubicBezTo>
                        <a:pt x="1099" y="1649"/>
                        <a:pt x="985" y="2561"/>
                        <a:pt x="805" y="3464"/>
                      </a:cubicBezTo>
                      <a:cubicBezTo>
                        <a:pt x="787" y="3343"/>
                        <a:pt x="774" y="3226"/>
                        <a:pt x="790" y="3111"/>
                      </a:cubicBezTo>
                      <a:cubicBezTo>
                        <a:pt x="888" y="2353"/>
                        <a:pt x="843" y="1593"/>
                        <a:pt x="840" y="832"/>
                      </a:cubicBezTo>
                      <a:cubicBezTo>
                        <a:pt x="840" y="616"/>
                        <a:pt x="795" y="395"/>
                        <a:pt x="760" y="180"/>
                      </a:cubicBezTo>
                      <a:cubicBezTo>
                        <a:pt x="749" y="128"/>
                        <a:pt x="683" y="87"/>
                        <a:pt x="614" y="0"/>
                      </a:cubicBezTo>
                      <a:cubicBezTo>
                        <a:pt x="569" y="128"/>
                        <a:pt x="528" y="201"/>
                        <a:pt x="520" y="277"/>
                      </a:cubicBezTo>
                      <a:cubicBezTo>
                        <a:pt x="493" y="582"/>
                        <a:pt x="469" y="883"/>
                        <a:pt x="462" y="1189"/>
                      </a:cubicBezTo>
                      <a:cubicBezTo>
                        <a:pt x="448" y="1947"/>
                        <a:pt x="483" y="2709"/>
                        <a:pt x="361" y="3464"/>
                      </a:cubicBezTo>
                      <a:cubicBezTo>
                        <a:pt x="250" y="4130"/>
                        <a:pt x="146" y="4798"/>
                        <a:pt x="42" y="5468"/>
                      </a:cubicBezTo>
                      <a:cubicBezTo>
                        <a:pt x="25" y="5568"/>
                        <a:pt x="1" y="5668"/>
                        <a:pt x="8" y="5769"/>
                      </a:cubicBezTo>
                      <a:cubicBezTo>
                        <a:pt x="15" y="5824"/>
                        <a:pt x="63" y="5897"/>
                        <a:pt x="115" y="5921"/>
                      </a:cubicBezTo>
                      <a:close/>
                      <a:moveTo>
                        <a:pt x="683" y="4037"/>
                      </a:moveTo>
                      <a:lnTo>
                        <a:pt x="718" y="4037"/>
                      </a:lnTo>
                      <a:lnTo>
                        <a:pt x="718" y="4317"/>
                      </a:lnTo>
                      <a:lnTo>
                        <a:pt x="683" y="4317"/>
                      </a:ln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9"/>
                <p:cNvSpPr/>
                <p:nvPr/>
              </p:nvSpPr>
              <p:spPr>
                <a:xfrm>
                  <a:off x="4645875" y="2662450"/>
                  <a:ext cx="27050" cy="116700"/>
                </a:xfrm>
                <a:custGeom>
                  <a:rect b="b" l="l" r="r" t="t"/>
                  <a:pathLst>
                    <a:path extrusionOk="0" h="4668" w="1082">
                      <a:moveTo>
                        <a:pt x="28" y="4120"/>
                      </a:moveTo>
                      <a:cubicBezTo>
                        <a:pt x="0" y="4262"/>
                        <a:pt x="18" y="4418"/>
                        <a:pt x="35" y="4567"/>
                      </a:cubicBezTo>
                      <a:cubicBezTo>
                        <a:pt x="35" y="4602"/>
                        <a:pt x="104" y="4650"/>
                        <a:pt x="149" y="4661"/>
                      </a:cubicBezTo>
                      <a:cubicBezTo>
                        <a:pt x="191" y="4667"/>
                        <a:pt x="264" y="4643"/>
                        <a:pt x="288" y="4613"/>
                      </a:cubicBezTo>
                      <a:cubicBezTo>
                        <a:pt x="336" y="4546"/>
                        <a:pt x="378" y="4467"/>
                        <a:pt x="395" y="4387"/>
                      </a:cubicBezTo>
                      <a:cubicBezTo>
                        <a:pt x="565" y="3680"/>
                        <a:pt x="721" y="2974"/>
                        <a:pt x="894" y="2270"/>
                      </a:cubicBezTo>
                      <a:cubicBezTo>
                        <a:pt x="1043" y="1674"/>
                        <a:pt x="1081" y="1071"/>
                        <a:pt x="1054" y="461"/>
                      </a:cubicBezTo>
                      <a:cubicBezTo>
                        <a:pt x="1047" y="309"/>
                        <a:pt x="1050" y="153"/>
                        <a:pt x="846" y="1"/>
                      </a:cubicBezTo>
                      <a:cubicBezTo>
                        <a:pt x="790" y="105"/>
                        <a:pt x="735" y="174"/>
                        <a:pt x="724" y="247"/>
                      </a:cubicBezTo>
                      <a:cubicBezTo>
                        <a:pt x="697" y="430"/>
                        <a:pt x="683" y="614"/>
                        <a:pt x="680" y="801"/>
                      </a:cubicBezTo>
                      <a:cubicBezTo>
                        <a:pt x="669" y="1203"/>
                        <a:pt x="645" y="1608"/>
                        <a:pt x="541" y="2003"/>
                      </a:cubicBezTo>
                      <a:cubicBezTo>
                        <a:pt x="444" y="2363"/>
                        <a:pt x="354" y="2724"/>
                        <a:pt x="267" y="3084"/>
                      </a:cubicBezTo>
                      <a:cubicBezTo>
                        <a:pt x="184" y="3428"/>
                        <a:pt x="94" y="3770"/>
                        <a:pt x="28" y="412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9" name="Google Shape;699;p9"/>
                <p:cNvSpPr/>
                <p:nvPr/>
              </p:nvSpPr>
              <p:spPr>
                <a:xfrm>
                  <a:off x="4468475" y="2481675"/>
                  <a:ext cx="15775" cy="89675"/>
                </a:xfrm>
                <a:custGeom>
                  <a:rect b="b" l="l" r="r" t="t"/>
                  <a:pathLst>
                    <a:path extrusionOk="0" h="3587" w="631">
                      <a:moveTo>
                        <a:pt x="610" y="1067"/>
                      </a:moveTo>
                      <a:cubicBezTo>
                        <a:pt x="631" y="805"/>
                        <a:pt x="593" y="530"/>
                        <a:pt x="576" y="264"/>
                      </a:cubicBezTo>
                      <a:cubicBezTo>
                        <a:pt x="568" y="202"/>
                        <a:pt x="541" y="143"/>
                        <a:pt x="496" y="1"/>
                      </a:cubicBezTo>
                      <a:cubicBezTo>
                        <a:pt x="455" y="139"/>
                        <a:pt x="426" y="198"/>
                        <a:pt x="420" y="257"/>
                      </a:cubicBezTo>
                      <a:cubicBezTo>
                        <a:pt x="326" y="922"/>
                        <a:pt x="232" y="1590"/>
                        <a:pt x="139" y="2256"/>
                      </a:cubicBezTo>
                      <a:cubicBezTo>
                        <a:pt x="104" y="2523"/>
                        <a:pt x="73" y="2793"/>
                        <a:pt x="35" y="3056"/>
                      </a:cubicBezTo>
                      <a:cubicBezTo>
                        <a:pt x="0" y="3271"/>
                        <a:pt x="49" y="3451"/>
                        <a:pt x="229" y="3586"/>
                      </a:cubicBezTo>
                      <a:cubicBezTo>
                        <a:pt x="285" y="3399"/>
                        <a:pt x="375" y="3216"/>
                        <a:pt x="399" y="3025"/>
                      </a:cubicBezTo>
                      <a:cubicBezTo>
                        <a:pt x="482" y="2374"/>
                        <a:pt x="558" y="1723"/>
                        <a:pt x="610" y="1067"/>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0" name="Google Shape;700;p9"/>
                <p:cNvSpPr/>
                <p:nvPr/>
              </p:nvSpPr>
              <p:spPr>
                <a:xfrm>
                  <a:off x="4708675" y="2804250"/>
                  <a:ext cx="13700" cy="76525"/>
                </a:xfrm>
                <a:custGeom>
                  <a:rect b="b" l="l" r="r" t="t"/>
                  <a:pathLst>
                    <a:path extrusionOk="0" h="3061" w="548">
                      <a:moveTo>
                        <a:pt x="173" y="3060"/>
                      </a:moveTo>
                      <a:cubicBezTo>
                        <a:pt x="326" y="3029"/>
                        <a:pt x="347" y="2907"/>
                        <a:pt x="360" y="2790"/>
                      </a:cubicBezTo>
                      <a:cubicBezTo>
                        <a:pt x="416" y="2322"/>
                        <a:pt x="485" y="1858"/>
                        <a:pt x="523" y="1386"/>
                      </a:cubicBezTo>
                      <a:cubicBezTo>
                        <a:pt x="547" y="1068"/>
                        <a:pt x="531" y="749"/>
                        <a:pt x="523" y="430"/>
                      </a:cubicBezTo>
                      <a:cubicBezTo>
                        <a:pt x="520" y="257"/>
                        <a:pt x="489" y="91"/>
                        <a:pt x="267" y="1"/>
                      </a:cubicBezTo>
                      <a:cubicBezTo>
                        <a:pt x="108" y="163"/>
                        <a:pt x="149" y="340"/>
                        <a:pt x="146" y="503"/>
                      </a:cubicBezTo>
                      <a:cubicBezTo>
                        <a:pt x="139" y="1040"/>
                        <a:pt x="146" y="1577"/>
                        <a:pt x="42" y="2110"/>
                      </a:cubicBezTo>
                      <a:cubicBezTo>
                        <a:pt x="0" y="2325"/>
                        <a:pt x="18" y="2547"/>
                        <a:pt x="14" y="2766"/>
                      </a:cubicBezTo>
                      <a:cubicBezTo>
                        <a:pt x="11" y="2886"/>
                        <a:pt x="49" y="3001"/>
                        <a:pt x="173" y="306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9"/>
                <p:cNvSpPr/>
                <p:nvPr/>
              </p:nvSpPr>
              <p:spPr>
                <a:xfrm>
                  <a:off x="4521125" y="2870075"/>
                  <a:ext cx="17025" cy="90025"/>
                </a:xfrm>
                <a:custGeom>
                  <a:rect b="b" l="l" r="r" t="t"/>
                  <a:pathLst>
                    <a:path extrusionOk="0" h="3601" w="681">
                      <a:moveTo>
                        <a:pt x="490" y="1"/>
                      </a:moveTo>
                      <a:cubicBezTo>
                        <a:pt x="316" y="154"/>
                        <a:pt x="351" y="365"/>
                        <a:pt x="333" y="558"/>
                      </a:cubicBezTo>
                      <a:cubicBezTo>
                        <a:pt x="303" y="995"/>
                        <a:pt x="289" y="1435"/>
                        <a:pt x="240" y="1868"/>
                      </a:cubicBezTo>
                      <a:cubicBezTo>
                        <a:pt x="205" y="2187"/>
                        <a:pt x="122" y="2499"/>
                        <a:pt x="71" y="2815"/>
                      </a:cubicBezTo>
                      <a:cubicBezTo>
                        <a:pt x="39" y="3012"/>
                        <a:pt x="18" y="3216"/>
                        <a:pt x="4" y="3417"/>
                      </a:cubicBezTo>
                      <a:cubicBezTo>
                        <a:pt x="1" y="3501"/>
                        <a:pt x="50" y="3587"/>
                        <a:pt x="154" y="3594"/>
                      </a:cubicBezTo>
                      <a:cubicBezTo>
                        <a:pt x="250" y="3600"/>
                        <a:pt x="309" y="3528"/>
                        <a:pt x="333" y="3445"/>
                      </a:cubicBezTo>
                      <a:cubicBezTo>
                        <a:pt x="362" y="3362"/>
                        <a:pt x="378" y="3279"/>
                        <a:pt x="392" y="3195"/>
                      </a:cubicBezTo>
                      <a:cubicBezTo>
                        <a:pt x="476" y="2748"/>
                        <a:pt x="590" y="2305"/>
                        <a:pt x="632" y="1854"/>
                      </a:cubicBezTo>
                      <a:cubicBezTo>
                        <a:pt x="680" y="1352"/>
                        <a:pt x="669" y="843"/>
                        <a:pt x="674" y="341"/>
                      </a:cubicBezTo>
                      <a:cubicBezTo>
                        <a:pt x="674" y="208"/>
                        <a:pt x="663" y="66"/>
                        <a:pt x="490"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9"/>
                <p:cNvSpPr/>
                <p:nvPr/>
              </p:nvSpPr>
              <p:spPr>
                <a:xfrm>
                  <a:off x="4740800" y="2798425"/>
                  <a:ext cx="20550" cy="89875"/>
                </a:xfrm>
                <a:custGeom>
                  <a:rect b="b" l="l" r="r" t="t"/>
                  <a:pathLst>
                    <a:path extrusionOk="0" h="3595" w="822">
                      <a:moveTo>
                        <a:pt x="455" y="961"/>
                      </a:moveTo>
                      <a:cubicBezTo>
                        <a:pt x="389" y="1550"/>
                        <a:pt x="264" y="2121"/>
                        <a:pt x="115" y="2697"/>
                      </a:cubicBezTo>
                      <a:cubicBezTo>
                        <a:pt x="63" y="2891"/>
                        <a:pt x="32" y="3089"/>
                        <a:pt x="11" y="3290"/>
                      </a:cubicBezTo>
                      <a:cubicBezTo>
                        <a:pt x="1" y="3369"/>
                        <a:pt x="36" y="3452"/>
                        <a:pt x="60" y="3532"/>
                      </a:cubicBezTo>
                      <a:cubicBezTo>
                        <a:pt x="67" y="3556"/>
                        <a:pt x="108" y="3594"/>
                        <a:pt x="136" y="3591"/>
                      </a:cubicBezTo>
                      <a:cubicBezTo>
                        <a:pt x="181" y="3591"/>
                        <a:pt x="240" y="3573"/>
                        <a:pt x="264" y="3543"/>
                      </a:cubicBezTo>
                      <a:cubicBezTo>
                        <a:pt x="306" y="3494"/>
                        <a:pt x="337" y="3424"/>
                        <a:pt x="348" y="3362"/>
                      </a:cubicBezTo>
                      <a:cubicBezTo>
                        <a:pt x="493" y="2638"/>
                        <a:pt x="735" y="1928"/>
                        <a:pt x="794" y="1186"/>
                      </a:cubicBezTo>
                      <a:cubicBezTo>
                        <a:pt x="815" y="885"/>
                        <a:pt x="822" y="583"/>
                        <a:pt x="822" y="282"/>
                      </a:cubicBezTo>
                      <a:cubicBezTo>
                        <a:pt x="822" y="213"/>
                        <a:pt x="759" y="146"/>
                        <a:pt x="687" y="1"/>
                      </a:cubicBezTo>
                      <a:cubicBezTo>
                        <a:pt x="593" y="379"/>
                        <a:pt x="489" y="666"/>
                        <a:pt x="455" y="96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03" name="Google Shape;703;p9"/>
              <p:cNvGrpSpPr/>
              <p:nvPr/>
            </p:nvGrpSpPr>
            <p:grpSpPr>
              <a:xfrm rot="-6999909">
                <a:off x="7684130" y="2780347"/>
                <a:ext cx="1011970" cy="1015655"/>
                <a:chOff x="5532499" y="1557214"/>
                <a:chExt cx="572912" cy="574984"/>
              </a:xfrm>
            </p:grpSpPr>
            <p:sp>
              <p:nvSpPr>
                <p:cNvPr id="704" name="Google Shape;704;p9"/>
                <p:cNvSpPr/>
                <p:nvPr/>
              </p:nvSpPr>
              <p:spPr>
                <a:xfrm>
                  <a:off x="5546610" y="2046006"/>
                  <a:ext cx="87670" cy="86192"/>
                </a:xfrm>
                <a:custGeom>
                  <a:rect b="b" l="l" r="r" t="t"/>
                  <a:pathLst>
                    <a:path extrusionOk="0" h="6543" w="6654">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9"/>
                <p:cNvSpPr/>
                <p:nvPr/>
              </p:nvSpPr>
              <p:spPr>
                <a:xfrm>
                  <a:off x="5534357" y="1706401"/>
                  <a:ext cx="136117" cy="83979"/>
                </a:xfrm>
                <a:custGeom>
                  <a:rect b="b" l="l" r="r" t="t"/>
                  <a:pathLst>
                    <a:path extrusionOk="0" h="6375" w="10331">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9"/>
                <p:cNvSpPr/>
                <p:nvPr/>
              </p:nvSpPr>
              <p:spPr>
                <a:xfrm>
                  <a:off x="5532499" y="1807597"/>
                  <a:ext cx="36944" cy="54814"/>
                </a:xfrm>
                <a:custGeom>
                  <a:rect b="b" l="l" r="r" t="t"/>
                  <a:pathLst>
                    <a:path extrusionOk="0" h="4161" w="2804">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9"/>
                <p:cNvSpPr/>
                <p:nvPr/>
              </p:nvSpPr>
              <p:spPr>
                <a:xfrm>
                  <a:off x="5895577" y="1618469"/>
                  <a:ext cx="55245" cy="76009"/>
                </a:xfrm>
                <a:custGeom>
                  <a:rect b="b" l="l" r="r" t="t"/>
                  <a:pathLst>
                    <a:path extrusionOk="0" h="5770" w="4193">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8" name="Google Shape;708;p9"/>
                <p:cNvSpPr/>
                <p:nvPr/>
              </p:nvSpPr>
              <p:spPr>
                <a:xfrm>
                  <a:off x="5993313" y="1557214"/>
                  <a:ext cx="112098" cy="35093"/>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09" name="Google Shape;709;p9"/>
                <p:cNvSpPr/>
                <p:nvPr/>
              </p:nvSpPr>
              <p:spPr>
                <a:xfrm>
                  <a:off x="5795746" y="1740730"/>
                  <a:ext cx="80279" cy="117294"/>
                </a:xfrm>
                <a:custGeom>
                  <a:rect b="b" l="l" r="r" t="t"/>
                  <a:pathLst>
                    <a:path extrusionOk="0" h="8904" w="6093">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9"/>
                <p:cNvSpPr/>
                <p:nvPr/>
              </p:nvSpPr>
              <p:spPr>
                <a:xfrm>
                  <a:off x="5620880" y="1846735"/>
                  <a:ext cx="133205" cy="149938"/>
                </a:xfrm>
                <a:custGeom>
                  <a:rect b="b" l="l" r="r" t="t"/>
                  <a:pathLst>
                    <a:path extrusionOk="0" h="11382" w="1011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1" name="Google Shape;711;p9"/>
              <p:cNvSpPr/>
              <p:nvPr/>
            </p:nvSpPr>
            <p:spPr>
              <a:xfrm rot="-8661300">
                <a:off x="8926802" y="3543584"/>
                <a:ext cx="198005" cy="61988"/>
              </a:xfrm>
              <a:custGeom>
                <a:rect b="b" l="l" r="r" t="t"/>
                <a:pathLst>
                  <a:path extrusionOk="0" h="2664" w="8508">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12" name="Google Shape;712;p9"/>
            <p:cNvGrpSpPr/>
            <p:nvPr/>
          </p:nvGrpSpPr>
          <p:grpSpPr>
            <a:xfrm>
              <a:off x="6090915" y="2317152"/>
              <a:ext cx="203609" cy="177655"/>
              <a:chOff x="1129997" y="1785758"/>
              <a:chExt cx="560442" cy="489002"/>
            </a:xfrm>
          </p:grpSpPr>
          <p:sp>
            <p:nvSpPr>
              <p:cNvPr id="713" name="Google Shape;713;p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14" name="Google Shape;714;p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15" name="Google Shape;715;p9"/>
            <p:cNvGrpSpPr/>
            <p:nvPr/>
          </p:nvGrpSpPr>
          <p:grpSpPr>
            <a:xfrm flipH="1">
              <a:off x="7320296" y="1487839"/>
              <a:ext cx="290533" cy="253499"/>
              <a:chOff x="1129997" y="1785758"/>
              <a:chExt cx="560442" cy="489002"/>
            </a:xfrm>
          </p:grpSpPr>
          <p:sp>
            <p:nvSpPr>
              <p:cNvPr id="716" name="Google Shape;716;p9"/>
              <p:cNvSpPr/>
              <p:nvPr/>
            </p:nvSpPr>
            <p:spPr>
              <a:xfrm>
                <a:off x="1129997" y="1785758"/>
                <a:ext cx="560442" cy="489002"/>
              </a:xfrm>
              <a:custGeom>
                <a:rect b="b" l="l" r="r" t="t"/>
                <a:pathLst>
                  <a:path extrusionOk="0" h="21055" w="24131">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717" name="Google Shape;717;p9"/>
              <p:cNvSpPr/>
              <p:nvPr/>
            </p:nvSpPr>
            <p:spPr>
              <a:xfrm>
                <a:off x="1585149" y="2103754"/>
                <a:ext cx="43733" cy="48447"/>
              </a:xfrm>
              <a:custGeom>
                <a:rect b="b" l="l" r="r" t="t"/>
                <a:pathLst>
                  <a:path extrusionOk="0" h="2086" w="1883">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gradFill>
                <a:gsLst>
                  <a:gs pos="0">
                    <a:srgbClr val="213B7D">
                      <a:alpha val="29803"/>
                    </a:srgbClr>
                  </a:gs>
                  <a:gs pos="50000">
                    <a:srgbClr val="465872">
                      <a:alpha val="29803"/>
                    </a:srgbClr>
                  </a:gs>
                  <a:gs pos="100000">
                    <a:srgbClr val="334358">
                      <a:alpha val="29803"/>
                    </a:srgbClr>
                  </a:gs>
                </a:gsLst>
                <a:lin ang="5400000" scaled="0"/>
              </a:gradFill>
              <a:ln>
                <a:noFill/>
              </a:ln>
            </p:spPr>
            <p:txBody>
              <a:bodyPr anchorCtr="0" anchor="ctr" bIns="91425" lIns="91425" spcFirstLastPara="1" rIns="91425" wrap="square" tIns="91425">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