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6858000" cx="12192000"/>
  <p:notesSz cx="6858000" cy="9144000"/>
  <p:embeddedFontLst>
    <p:embeddedFont>
      <p:font typeface="Arial Black"/>
      <p:regular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4" roundtripDataSignature="AMtx7mjM2zJ9ICdUrCG3G542hWNPLmGa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01017CA-84E1-4971-B971-0AFBE715A877}">
  <a:tblStyle styleId="{901017CA-84E1-4971-B971-0AFBE715A877}"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ArialBlack-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9" name="Shape 459"/>
        <p:cNvGrpSpPr/>
        <p:nvPr/>
      </p:nvGrpSpPr>
      <p:grpSpPr>
        <a:xfrm>
          <a:off x="0" y="0"/>
          <a:ext cx="0" cy="0"/>
          <a:chOff x="0" y="0"/>
          <a:chExt cx="0" cy="0"/>
        </a:xfrm>
      </p:grpSpPr>
      <p:sp>
        <p:nvSpPr>
          <p:cNvPr id="460" name="Google Shape;46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61" name="Google Shape;46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9" name="Shape 489"/>
        <p:cNvGrpSpPr/>
        <p:nvPr/>
      </p:nvGrpSpPr>
      <p:grpSpPr>
        <a:xfrm>
          <a:off x="0" y="0"/>
          <a:ext cx="0" cy="0"/>
          <a:chOff x="0" y="0"/>
          <a:chExt cx="0" cy="0"/>
        </a:xfrm>
      </p:grpSpPr>
      <p:sp>
        <p:nvSpPr>
          <p:cNvPr id="490" name="Google Shape;490;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91" name="Google Shape;491;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9" name="Shape 519"/>
        <p:cNvGrpSpPr/>
        <p:nvPr/>
      </p:nvGrpSpPr>
      <p:grpSpPr>
        <a:xfrm>
          <a:off x="0" y="0"/>
          <a:ext cx="0" cy="0"/>
          <a:chOff x="0" y="0"/>
          <a:chExt cx="0" cy="0"/>
        </a:xfrm>
      </p:grpSpPr>
      <p:sp>
        <p:nvSpPr>
          <p:cNvPr id="520" name="Google Shape;52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1" name="Google Shape;52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9" name="Shape 549"/>
        <p:cNvGrpSpPr/>
        <p:nvPr/>
      </p:nvGrpSpPr>
      <p:grpSpPr>
        <a:xfrm>
          <a:off x="0" y="0"/>
          <a:ext cx="0" cy="0"/>
          <a:chOff x="0" y="0"/>
          <a:chExt cx="0" cy="0"/>
        </a:xfrm>
      </p:grpSpPr>
      <p:sp>
        <p:nvSpPr>
          <p:cNvPr id="550" name="Google Shape;550;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51" name="Google Shape;551;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9" name="Shape 579"/>
        <p:cNvGrpSpPr/>
        <p:nvPr/>
      </p:nvGrpSpPr>
      <p:grpSpPr>
        <a:xfrm>
          <a:off x="0" y="0"/>
          <a:ext cx="0" cy="0"/>
          <a:chOff x="0" y="0"/>
          <a:chExt cx="0" cy="0"/>
        </a:xfrm>
      </p:grpSpPr>
      <p:sp>
        <p:nvSpPr>
          <p:cNvPr id="580" name="Google Shape;580;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81" name="Google Shape;581;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3" name="Shape 633"/>
        <p:cNvGrpSpPr/>
        <p:nvPr/>
      </p:nvGrpSpPr>
      <p:grpSpPr>
        <a:xfrm>
          <a:off x="0" y="0"/>
          <a:ext cx="0" cy="0"/>
          <a:chOff x="0" y="0"/>
          <a:chExt cx="0" cy="0"/>
        </a:xfrm>
      </p:grpSpPr>
      <p:sp>
        <p:nvSpPr>
          <p:cNvPr id="634" name="Google Shape;634;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35" name="Google Shape;635;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9" name="Shape 659"/>
        <p:cNvGrpSpPr/>
        <p:nvPr/>
      </p:nvGrpSpPr>
      <p:grpSpPr>
        <a:xfrm>
          <a:off x="0" y="0"/>
          <a:ext cx="0" cy="0"/>
          <a:chOff x="0" y="0"/>
          <a:chExt cx="0" cy="0"/>
        </a:xfrm>
      </p:grpSpPr>
      <p:sp>
        <p:nvSpPr>
          <p:cNvPr id="660" name="Google Shape;660;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1" name="Google Shape;661;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8" name="Shape 368"/>
        <p:cNvGrpSpPr/>
        <p:nvPr/>
      </p:nvGrpSpPr>
      <p:grpSpPr>
        <a:xfrm>
          <a:off x="0" y="0"/>
          <a:ext cx="0" cy="0"/>
          <a:chOff x="0" y="0"/>
          <a:chExt cx="0" cy="0"/>
        </a:xfrm>
      </p:grpSpPr>
      <p:sp>
        <p:nvSpPr>
          <p:cNvPr id="369" name="Google Shape;369;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0" name="Google Shape;370;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8" name="Shape 398"/>
        <p:cNvGrpSpPr/>
        <p:nvPr/>
      </p:nvGrpSpPr>
      <p:grpSpPr>
        <a:xfrm>
          <a:off x="0" y="0"/>
          <a:ext cx="0" cy="0"/>
          <a:chOff x="0" y="0"/>
          <a:chExt cx="0" cy="0"/>
        </a:xfrm>
      </p:grpSpPr>
      <p:sp>
        <p:nvSpPr>
          <p:cNvPr id="399" name="Google Shape;39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9"/>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19"/>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28"/>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29"/>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29"/>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1"/>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1"/>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2"/>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2"/>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3"/>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3"/>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3"/>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3"/>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3"/>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6"/>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6"/>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7"/>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7"/>
          <p:cNvSpPr/>
          <p:nvPr>
            <p:ph idx="2" type="pic"/>
          </p:nvPr>
        </p:nvSpPr>
        <p:spPr>
          <a:xfrm>
            <a:off x="5183188" y="987425"/>
            <a:ext cx="6172200" cy="4873625"/>
          </a:xfrm>
          <a:prstGeom prst="rect">
            <a:avLst/>
          </a:prstGeom>
          <a:noFill/>
          <a:ln>
            <a:noFill/>
          </a:ln>
        </p:spPr>
      </p:sp>
      <p:sp>
        <p:nvSpPr>
          <p:cNvPr id="64" name="Google Shape;64;p27"/>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1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1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1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1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1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1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89" name="Google Shape;89;p1"/>
          <p:cNvGrpSpPr/>
          <p:nvPr/>
        </p:nvGrpSpPr>
        <p:grpSpPr>
          <a:xfrm>
            <a:off x="2031271" y="3468430"/>
            <a:ext cx="8659451" cy="1809547"/>
            <a:chOff x="-340462" y="3168388"/>
            <a:chExt cx="8659451" cy="1809547"/>
          </a:xfrm>
        </p:grpSpPr>
        <p:sp>
          <p:nvSpPr>
            <p:cNvPr id="90" name="Google Shape;90;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91" name="Google Shape;91;p1"/>
            <p:cNvSpPr txBox="1"/>
            <p:nvPr/>
          </p:nvSpPr>
          <p:spPr>
            <a:xfrm>
              <a:off x="-340462" y="3168388"/>
              <a:ext cx="8659451" cy="1107619"/>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PENENTUAN HARGA PELAYANAN PUBLIK</a:t>
              </a:r>
              <a:endParaRPr b="0" i="0" sz="3600" u="none" cap="none" strike="noStrike">
                <a:solidFill>
                  <a:schemeClr val="dk1"/>
                </a:solidFill>
                <a:latin typeface="Arial"/>
                <a:ea typeface="Arial"/>
                <a:cs typeface="Arial"/>
                <a:sym typeface="Arial"/>
              </a:endParaRPr>
            </a:p>
          </p:txBody>
        </p:sp>
        <p:sp>
          <p:nvSpPr>
            <p:cNvPr id="92" name="Google Shape;92;p1"/>
            <p:cNvSpPr txBox="1"/>
            <p:nvPr/>
          </p:nvSpPr>
          <p:spPr>
            <a:xfrm>
              <a:off x="1839912" y="4247864"/>
              <a:ext cx="4298703" cy="30160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sp>
        <p:nvSpPr>
          <p:cNvPr id="93" name="Google Shape;93;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5" name="Google Shape;95;p1"/>
          <p:cNvGrpSpPr/>
          <p:nvPr/>
        </p:nvGrpSpPr>
        <p:grpSpPr>
          <a:xfrm>
            <a:off x="3631923" y="-1007655"/>
            <a:ext cx="5929899" cy="4276996"/>
            <a:chOff x="7605579" y="1274744"/>
            <a:chExt cx="5929899" cy="3603729"/>
          </a:xfrm>
        </p:grpSpPr>
        <p:sp>
          <p:nvSpPr>
            <p:cNvPr id="96" name="Google Shape;96;p1"/>
            <p:cNvSpPr/>
            <p:nvPr/>
          </p:nvSpPr>
          <p:spPr>
            <a:xfrm>
              <a:off x="7605579" y="1723624"/>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1"/>
            <p:cNvSpPr/>
            <p:nvPr/>
          </p:nvSpPr>
          <p:spPr>
            <a:xfrm>
              <a:off x="8090424" y="1274744"/>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p:nvPr/>
          </p:nvSpPr>
          <p:spPr>
            <a:xfrm>
              <a:off x="8582756" y="1812818"/>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
            <p:cNvSpPr/>
            <p:nvPr/>
          </p:nvSpPr>
          <p:spPr>
            <a:xfrm>
              <a:off x="9076849" y="1274744"/>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9576929" y="1547230"/>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10077009" y="1812817"/>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
            <p:cNvSpPr/>
            <p:nvPr/>
          </p:nvSpPr>
          <p:spPr>
            <a:xfrm>
              <a:off x="10577341" y="1874368"/>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p:nvPr/>
          </p:nvSpPr>
          <p:spPr>
            <a:xfrm>
              <a:off x="11069220" y="1425488"/>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11561552" y="1963562"/>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12055645" y="1425488"/>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12546717" y="1697974"/>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13037789" y="1963561"/>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8" name="Google Shape;108;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9" name="Google Shape;109;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10" name="Google Shape;110;p1"/>
          <p:cNvSpPr/>
          <p:nvPr/>
        </p:nvSpPr>
        <p:spPr>
          <a:xfrm>
            <a:off x="17808" y="0"/>
            <a:ext cx="2427035" cy="6513093"/>
          </a:xfrm>
          <a:prstGeom prst="rect">
            <a:avLst/>
          </a:prstGeom>
          <a:blipFill rotWithShape="1">
            <a:blip r:embed="rId4">
              <a:alphaModFix amt="37000"/>
            </a:blip>
            <a:stretch>
              <a:fillRect b="0" l="0" r="-184519"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grpSp>
        <p:nvGrpSpPr>
          <p:cNvPr id="433" name="Google Shape;433;p10"/>
          <p:cNvGrpSpPr/>
          <p:nvPr/>
        </p:nvGrpSpPr>
        <p:grpSpPr>
          <a:xfrm>
            <a:off x="4105809" y="1880932"/>
            <a:ext cx="1546040" cy="1885882"/>
            <a:chOff x="4691063" y="1215532"/>
            <a:chExt cx="1546040" cy="1885882"/>
          </a:xfrm>
        </p:grpSpPr>
        <p:sp>
          <p:nvSpPr>
            <p:cNvPr id="434" name="Google Shape;434;p10"/>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5" name="Google Shape;435;p10"/>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6" name="Google Shape;436;p10"/>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37" name="Google Shape;437;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8" name="Google Shape;438;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39" name="Google Shape;439;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40" name="Google Shape;440;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41" name="Google Shape;441;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2" name="Google Shape;442;p10"/>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3" name="Google Shape;443;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4" name="Google Shape;444;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5" name="Google Shape;445;p10"/>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6" name="Google Shape;446;p10"/>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7" name="Google Shape;447;p1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48" name="Google Shape;448;p10"/>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Prinsip dan Praktik Pembebanan</a:t>
            </a:r>
            <a:endParaRPr b="1" sz="2800">
              <a:solidFill>
                <a:schemeClr val="dk1"/>
              </a:solidFill>
              <a:latin typeface="Times New Roman"/>
              <a:ea typeface="Times New Roman"/>
              <a:cs typeface="Times New Roman"/>
              <a:sym typeface="Times New Roman"/>
            </a:endParaRPr>
          </a:p>
        </p:txBody>
      </p:sp>
      <p:sp>
        <p:nvSpPr>
          <p:cNvPr id="449" name="Google Shape;449;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sp>
        <p:nvSpPr>
          <p:cNvPr id="450" name="Google Shape;450;p10"/>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1" name="Google Shape;451;p10"/>
          <p:cNvSpPr txBox="1"/>
          <p:nvPr/>
        </p:nvSpPr>
        <p:spPr>
          <a:xfrm>
            <a:off x="2112135" y="1734804"/>
            <a:ext cx="9196809" cy="2696251"/>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Sebagian barang dan jasa yang disediakan pemerintah lebih sesuai dibiayai dengan pembebanan tarif. Semakin dekat suatu pelayanan terkait dengan barang privat, semakin sesuai barang tersebut dikenai tarif. Namun perlu diwaspadai bahwa kesalahan dalam menetapkan tarif pelayanan public merupakan penyebab utama defisit anggaran. Pelayanan yang gratis menyebabkan insentif rendah, sehingga terkadang kualitas pelayanan menjadi sangat rendah sehingga menyebabkan kualias pelayanan public kurang memuaskan.</a:t>
            </a:r>
            <a:endParaRPr/>
          </a:p>
        </p:txBody>
      </p:sp>
      <p:grpSp>
        <p:nvGrpSpPr>
          <p:cNvPr id="452" name="Google Shape;452;p10"/>
          <p:cNvGrpSpPr/>
          <p:nvPr/>
        </p:nvGrpSpPr>
        <p:grpSpPr>
          <a:xfrm rot="10800000">
            <a:off x="11373024" y="4911095"/>
            <a:ext cx="759570" cy="1577909"/>
            <a:chOff x="79107" y="4587441"/>
            <a:chExt cx="759570" cy="1577909"/>
          </a:xfrm>
        </p:grpSpPr>
        <p:grpSp>
          <p:nvGrpSpPr>
            <p:cNvPr id="453" name="Google Shape;453;p10"/>
            <p:cNvGrpSpPr/>
            <p:nvPr/>
          </p:nvGrpSpPr>
          <p:grpSpPr>
            <a:xfrm>
              <a:off x="79107" y="5417393"/>
              <a:ext cx="759570" cy="747957"/>
              <a:chOff x="79107" y="5417393"/>
              <a:chExt cx="759570" cy="747957"/>
            </a:xfrm>
          </p:grpSpPr>
          <p:sp>
            <p:nvSpPr>
              <p:cNvPr id="454" name="Google Shape;454;p10"/>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5" name="Google Shape;455;p10"/>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56" name="Google Shape;456;p10"/>
            <p:cNvGrpSpPr/>
            <p:nvPr/>
          </p:nvGrpSpPr>
          <p:grpSpPr>
            <a:xfrm>
              <a:off x="79107" y="4587441"/>
              <a:ext cx="759570" cy="747957"/>
              <a:chOff x="79107" y="5417393"/>
              <a:chExt cx="759570" cy="747957"/>
            </a:xfrm>
          </p:grpSpPr>
          <p:sp>
            <p:nvSpPr>
              <p:cNvPr id="457" name="Google Shape;457;p10"/>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58" name="Google Shape;458;p10"/>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2" name="Shape 462"/>
        <p:cNvGrpSpPr/>
        <p:nvPr/>
      </p:nvGrpSpPr>
      <p:grpSpPr>
        <a:xfrm>
          <a:off x="0" y="0"/>
          <a:ext cx="0" cy="0"/>
          <a:chOff x="0" y="0"/>
          <a:chExt cx="0" cy="0"/>
        </a:xfrm>
      </p:grpSpPr>
      <p:grpSp>
        <p:nvGrpSpPr>
          <p:cNvPr id="463" name="Google Shape;463;p11"/>
          <p:cNvGrpSpPr/>
          <p:nvPr/>
        </p:nvGrpSpPr>
        <p:grpSpPr>
          <a:xfrm>
            <a:off x="4105809" y="1880932"/>
            <a:ext cx="1546040" cy="1885882"/>
            <a:chOff x="4691063" y="1215532"/>
            <a:chExt cx="1546040" cy="1885882"/>
          </a:xfrm>
        </p:grpSpPr>
        <p:sp>
          <p:nvSpPr>
            <p:cNvPr id="464" name="Google Shape;464;p11"/>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5" name="Google Shape;465;p11"/>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6" name="Google Shape;466;p11"/>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67" name="Google Shape;467;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8" name="Google Shape;468;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69" name="Google Shape;469;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70" name="Google Shape;470;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71" name="Google Shape;471;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2" name="Google Shape;472;p1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3" name="Google Shape;473;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4" name="Google Shape;474;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5" name="Google Shape;475;p1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6" name="Google Shape;476;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7" name="Google Shape;477;p11"/>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78" name="Google Shape;478;p11"/>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Kegunaan Pembebanan dalam Praktik</a:t>
            </a:r>
            <a:endParaRPr b="1" sz="2800">
              <a:solidFill>
                <a:schemeClr val="dk1"/>
              </a:solidFill>
              <a:latin typeface="Times New Roman"/>
              <a:ea typeface="Times New Roman"/>
              <a:cs typeface="Times New Roman"/>
              <a:sym typeface="Times New Roman"/>
            </a:endParaRPr>
          </a:p>
        </p:txBody>
      </p:sp>
      <p:sp>
        <p:nvSpPr>
          <p:cNvPr id="479" name="Google Shape;479;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sp>
        <p:nvSpPr>
          <p:cNvPr id="480" name="Google Shape;480;p11"/>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1" name="Google Shape;481;p11"/>
          <p:cNvSpPr txBox="1"/>
          <p:nvPr/>
        </p:nvSpPr>
        <p:spPr>
          <a:xfrm>
            <a:off x="2112135" y="1734804"/>
            <a:ext cx="9196809" cy="3558699"/>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i="1" lang="en-US" sz="1800">
                <a:solidFill>
                  <a:schemeClr val="dk1"/>
                </a:solidFill>
                <a:latin typeface="Times New Roman"/>
                <a:ea typeface="Times New Roman"/>
                <a:cs typeface="Times New Roman"/>
                <a:sym typeface="Times New Roman"/>
              </a:rPr>
              <a:t>Charging For Service </a:t>
            </a:r>
            <a:r>
              <a:rPr lang="en-US" sz="1800">
                <a:solidFill>
                  <a:schemeClr val="dk1"/>
                </a:solidFill>
                <a:latin typeface="Times New Roman"/>
                <a:ea typeface="Times New Roman"/>
                <a:cs typeface="Times New Roman"/>
                <a:sym typeface="Times New Roman"/>
              </a:rPr>
              <a:t>merupakan salah satu sumber penerimaan bagi pemerintah daerah. Pemerintah memperoleh penerimaan dari berbagai sumber antara lain :</a:t>
            </a:r>
            <a:endParaRPr/>
          </a:p>
          <a:p>
            <a:pPr indent="-285750" lvl="0" marL="285750" marR="0" rtl="0" algn="just">
              <a:lnSpc>
                <a:spcPct val="150000"/>
              </a:lnSpc>
              <a:spcBef>
                <a:spcPts val="1000"/>
              </a:spcBef>
              <a:spcAft>
                <a:spcPts val="0"/>
              </a:spcAft>
              <a:buClr>
                <a:schemeClr val="dk1"/>
              </a:buClr>
              <a:buSzPts val="1800"/>
              <a:buFont typeface="Arial"/>
              <a:buChar char="•"/>
            </a:pPr>
            <a:r>
              <a:rPr i="1" lang="en-US" sz="1800">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Perpajakan;</a:t>
            </a:r>
            <a:endParaRPr/>
          </a:p>
          <a:p>
            <a:pPr indent="-285750" lvl="0" marL="285750" marR="0" rtl="0" algn="just">
              <a:lnSpc>
                <a:spcPct val="15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a:t>
            </a:r>
            <a:r>
              <a:rPr i="1" lang="en-US" sz="1800">
                <a:solidFill>
                  <a:schemeClr val="dk1"/>
                </a:solidFill>
                <a:latin typeface="Times New Roman"/>
                <a:ea typeface="Times New Roman"/>
                <a:cs typeface="Times New Roman"/>
                <a:sym typeface="Times New Roman"/>
              </a:rPr>
              <a:t>Charging For Service;</a:t>
            </a:r>
            <a:endParaRPr/>
          </a:p>
          <a:p>
            <a:pPr indent="-285750" lvl="0" marL="285750" marR="0" rtl="0" algn="just">
              <a:lnSpc>
                <a:spcPct val="150000"/>
              </a:lnSpc>
              <a:spcBef>
                <a:spcPts val="1000"/>
              </a:spcBef>
              <a:spcAft>
                <a:spcPts val="0"/>
              </a:spcAft>
              <a:buClr>
                <a:schemeClr val="dk1"/>
              </a:buClr>
              <a:buSzPts val="1800"/>
              <a:buFont typeface="Arial"/>
              <a:buChar char="•"/>
            </a:pPr>
            <a:r>
              <a:rPr i="1" lang="en-US" sz="1800">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Laba BUMN/BUMD;</a:t>
            </a:r>
            <a:endParaRPr/>
          </a:p>
          <a:p>
            <a:pPr indent="-285750" lvl="0" marL="285750" marR="0" rtl="0" algn="just">
              <a:lnSpc>
                <a:spcPct val="15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Penjualan Aset Milik Pemerintah; dan</a:t>
            </a:r>
            <a:endParaRPr/>
          </a:p>
          <a:p>
            <a:pPr indent="-285750" lvl="0" marL="285750" marR="0" rtl="0" algn="just">
              <a:lnSpc>
                <a:spcPct val="150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 Hutang</a:t>
            </a:r>
            <a:endParaRPr/>
          </a:p>
        </p:txBody>
      </p:sp>
      <p:grpSp>
        <p:nvGrpSpPr>
          <p:cNvPr id="482" name="Google Shape;482;p11"/>
          <p:cNvGrpSpPr/>
          <p:nvPr/>
        </p:nvGrpSpPr>
        <p:grpSpPr>
          <a:xfrm rot="10800000">
            <a:off x="11373024" y="4911095"/>
            <a:ext cx="759570" cy="1577909"/>
            <a:chOff x="79107" y="4587441"/>
            <a:chExt cx="759570" cy="1577909"/>
          </a:xfrm>
        </p:grpSpPr>
        <p:grpSp>
          <p:nvGrpSpPr>
            <p:cNvPr id="483" name="Google Shape;483;p11"/>
            <p:cNvGrpSpPr/>
            <p:nvPr/>
          </p:nvGrpSpPr>
          <p:grpSpPr>
            <a:xfrm>
              <a:off x="79107" y="5417393"/>
              <a:ext cx="759570" cy="747957"/>
              <a:chOff x="79107" y="5417393"/>
              <a:chExt cx="759570" cy="747957"/>
            </a:xfrm>
          </p:grpSpPr>
          <p:sp>
            <p:nvSpPr>
              <p:cNvPr id="484" name="Google Shape;484;p11"/>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5" name="Google Shape;485;p11"/>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86" name="Google Shape;486;p11"/>
            <p:cNvGrpSpPr/>
            <p:nvPr/>
          </p:nvGrpSpPr>
          <p:grpSpPr>
            <a:xfrm>
              <a:off x="79107" y="4587441"/>
              <a:ext cx="759570" cy="747957"/>
              <a:chOff x="79107" y="5417393"/>
              <a:chExt cx="759570" cy="747957"/>
            </a:xfrm>
          </p:grpSpPr>
          <p:sp>
            <p:nvSpPr>
              <p:cNvPr id="487" name="Google Shape;487;p11"/>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88" name="Google Shape;488;p11"/>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grpSp>
        <p:nvGrpSpPr>
          <p:cNvPr id="493" name="Google Shape;493;p12"/>
          <p:cNvGrpSpPr/>
          <p:nvPr/>
        </p:nvGrpSpPr>
        <p:grpSpPr>
          <a:xfrm>
            <a:off x="4105809" y="1880932"/>
            <a:ext cx="1546040" cy="1885882"/>
            <a:chOff x="4691063" y="1215532"/>
            <a:chExt cx="1546040" cy="1885882"/>
          </a:xfrm>
        </p:grpSpPr>
        <p:sp>
          <p:nvSpPr>
            <p:cNvPr id="494" name="Google Shape;494;p12"/>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5" name="Google Shape;495;p12"/>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6" name="Google Shape;496;p12"/>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97" name="Google Shape;497;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8" name="Google Shape;498;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99" name="Google Shape;499;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00" name="Google Shape;500;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01" name="Google Shape;501;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2" name="Google Shape;502;p1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3" name="Google Shape;503;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4" name="Google Shape;504;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5" name="Google Shape;505;p1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6" name="Google Shape;506;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7" name="Google Shape;507;p1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08" name="Google Shape;508;p12"/>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Penetapan Harga Pelayanan: Berapa Harga yang Harus Ditetapkan</a:t>
            </a:r>
            <a:endParaRPr b="1" sz="2800">
              <a:solidFill>
                <a:schemeClr val="dk1"/>
              </a:solidFill>
              <a:latin typeface="Times New Roman"/>
              <a:ea typeface="Times New Roman"/>
              <a:cs typeface="Times New Roman"/>
              <a:sym typeface="Times New Roman"/>
            </a:endParaRPr>
          </a:p>
        </p:txBody>
      </p:sp>
      <p:sp>
        <p:nvSpPr>
          <p:cNvPr id="509" name="Google Shape;509;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2 </a:t>
            </a:r>
            <a:endParaRPr sz="1050">
              <a:solidFill>
                <a:schemeClr val="dk1"/>
              </a:solidFill>
              <a:latin typeface="Times New Roman"/>
              <a:ea typeface="Times New Roman"/>
              <a:cs typeface="Times New Roman"/>
              <a:sym typeface="Times New Roman"/>
            </a:endParaRPr>
          </a:p>
        </p:txBody>
      </p:sp>
      <p:sp>
        <p:nvSpPr>
          <p:cNvPr id="510" name="Google Shape;510;p12"/>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1" name="Google Shape;511;p12"/>
          <p:cNvSpPr txBox="1"/>
          <p:nvPr/>
        </p:nvSpPr>
        <p:spPr>
          <a:xfrm>
            <a:off x="2112135" y="1734804"/>
            <a:ext cx="9196809" cy="3558699"/>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Pemerintah harus memutuskan berapa harga pelayanan yang dibebankan pada masyarakat. Aturan yang biasa dipakai berupa beban  dihitung sebesar total biaya untuk menyediakan pelayanan, untuk menghitung biaya total terdapat empat (4) kesulitan, karena :</a:t>
            </a:r>
            <a:endParaRPr/>
          </a:p>
          <a:p>
            <a:pPr indent="-285750" lvl="0" marL="285750" marR="0" rtl="0" algn="just">
              <a:lnSpc>
                <a:spcPct val="15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Ketidak tahuan secara tepat berapa biaya total untuk menyediakan pelayanan;</a:t>
            </a:r>
            <a:endParaRPr/>
          </a:p>
          <a:p>
            <a:pPr indent="-285750" lvl="0" marL="285750" marR="0" rtl="0" algn="just">
              <a:lnSpc>
                <a:spcPct val="15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Sulitnya mengukur jumlah yang dikonsumsi;</a:t>
            </a:r>
            <a:endParaRPr/>
          </a:p>
          <a:p>
            <a:pPr indent="-285750" lvl="0" marL="285750" marR="0" rtl="0" algn="just">
              <a:lnSpc>
                <a:spcPct val="15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Pembebanan yang tidak memperhitungkan kemampuan masyarakat dalam membayar; dan</a:t>
            </a:r>
            <a:endParaRPr/>
          </a:p>
          <a:p>
            <a:pPr indent="-285750" lvl="0" marL="285750" marR="0" rtl="0" algn="just">
              <a:lnSpc>
                <a:spcPct val="15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Biaya apa saja yang diperhitungkan.</a:t>
            </a:r>
            <a:endParaRPr/>
          </a:p>
        </p:txBody>
      </p:sp>
      <p:grpSp>
        <p:nvGrpSpPr>
          <p:cNvPr id="512" name="Google Shape;512;p12"/>
          <p:cNvGrpSpPr/>
          <p:nvPr/>
        </p:nvGrpSpPr>
        <p:grpSpPr>
          <a:xfrm>
            <a:off x="11374884" y="4891692"/>
            <a:ext cx="724014" cy="1525806"/>
            <a:chOff x="11208278" y="299533"/>
            <a:chExt cx="724014" cy="1525806"/>
          </a:xfrm>
        </p:grpSpPr>
        <p:grpSp>
          <p:nvGrpSpPr>
            <p:cNvPr id="513" name="Google Shape;513;p12"/>
            <p:cNvGrpSpPr/>
            <p:nvPr/>
          </p:nvGrpSpPr>
          <p:grpSpPr>
            <a:xfrm>
              <a:off x="11208278" y="299533"/>
              <a:ext cx="724014" cy="716041"/>
              <a:chOff x="11208278" y="299533"/>
              <a:chExt cx="724014" cy="716041"/>
            </a:xfrm>
          </p:grpSpPr>
          <p:sp>
            <p:nvSpPr>
              <p:cNvPr id="514" name="Google Shape;514;p12"/>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5" name="Google Shape;515;p12"/>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16" name="Google Shape;516;p12"/>
            <p:cNvGrpSpPr/>
            <p:nvPr/>
          </p:nvGrpSpPr>
          <p:grpSpPr>
            <a:xfrm>
              <a:off x="11208278" y="1109298"/>
              <a:ext cx="724014" cy="716041"/>
              <a:chOff x="11215616" y="1109298"/>
              <a:chExt cx="724014" cy="716041"/>
            </a:xfrm>
          </p:grpSpPr>
          <p:sp>
            <p:nvSpPr>
              <p:cNvPr id="517" name="Google Shape;517;p12"/>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18" name="Google Shape;518;p12"/>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2" name="Shape 522"/>
        <p:cNvGrpSpPr/>
        <p:nvPr/>
      </p:nvGrpSpPr>
      <p:grpSpPr>
        <a:xfrm>
          <a:off x="0" y="0"/>
          <a:ext cx="0" cy="0"/>
          <a:chOff x="0" y="0"/>
          <a:chExt cx="0" cy="0"/>
        </a:xfrm>
      </p:grpSpPr>
      <p:grpSp>
        <p:nvGrpSpPr>
          <p:cNvPr id="523" name="Google Shape;523;p13"/>
          <p:cNvGrpSpPr/>
          <p:nvPr/>
        </p:nvGrpSpPr>
        <p:grpSpPr>
          <a:xfrm>
            <a:off x="4105809" y="1880932"/>
            <a:ext cx="1546040" cy="1885882"/>
            <a:chOff x="4691063" y="1215532"/>
            <a:chExt cx="1546040" cy="1885882"/>
          </a:xfrm>
        </p:grpSpPr>
        <p:sp>
          <p:nvSpPr>
            <p:cNvPr id="524" name="Google Shape;524;p13"/>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5" name="Google Shape;525;p13"/>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6" name="Google Shape;526;p13"/>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27" name="Google Shape;527;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8" name="Google Shape;528;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29" name="Google Shape;529;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30" name="Google Shape;530;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31" name="Google Shape;531;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2" name="Google Shape;532;p1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3" name="Google Shape;533;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4" name="Google Shape;534;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5" name="Google Shape;535;p1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6" name="Google Shape;536;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7" name="Google Shape;537;p1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8" name="Google Shape;538;p13"/>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Penetapan Harga Pelayanan: Berapa Harga yang Harus Ditetapkan</a:t>
            </a:r>
            <a:endParaRPr b="1" sz="2800">
              <a:solidFill>
                <a:schemeClr val="dk1"/>
              </a:solidFill>
              <a:latin typeface="Times New Roman"/>
              <a:ea typeface="Times New Roman"/>
              <a:cs typeface="Times New Roman"/>
              <a:sym typeface="Times New Roman"/>
            </a:endParaRPr>
          </a:p>
        </p:txBody>
      </p:sp>
      <p:sp>
        <p:nvSpPr>
          <p:cNvPr id="539" name="Google Shape;539;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2 </a:t>
            </a:r>
            <a:endParaRPr sz="1050">
              <a:solidFill>
                <a:schemeClr val="dk1"/>
              </a:solidFill>
              <a:latin typeface="Times New Roman"/>
              <a:ea typeface="Times New Roman"/>
              <a:cs typeface="Times New Roman"/>
              <a:sym typeface="Times New Roman"/>
            </a:endParaRPr>
          </a:p>
        </p:txBody>
      </p:sp>
      <p:sp>
        <p:nvSpPr>
          <p:cNvPr id="540" name="Google Shape;540;p13"/>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1" name="Google Shape;541;p13"/>
          <p:cNvSpPr txBox="1"/>
          <p:nvPr/>
        </p:nvSpPr>
        <p:spPr>
          <a:xfrm>
            <a:off x="2112135" y="1734804"/>
            <a:ext cx="9196809" cy="3558699"/>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Penetapan harga pelayanna public denan menggunakan </a:t>
            </a:r>
            <a:r>
              <a:rPr i="1" lang="en-US" sz="1800">
                <a:solidFill>
                  <a:schemeClr val="dk1"/>
                </a:solidFill>
                <a:latin typeface="Times New Roman"/>
                <a:ea typeface="Times New Roman"/>
                <a:cs typeface="Times New Roman"/>
                <a:sym typeface="Times New Roman"/>
              </a:rPr>
              <a:t>Margin Cost Pricing </a:t>
            </a:r>
            <a:r>
              <a:rPr lang="en-US" sz="1800">
                <a:solidFill>
                  <a:schemeClr val="dk1"/>
                </a:solidFill>
                <a:latin typeface="Times New Roman"/>
                <a:ea typeface="Times New Roman"/>
                <a:cs typeface="Times New Roman"/>
                <a:sym typeface="Times New Roman"/>
              </a:rPr>
              <a:t>harus memperhitungkan :</a:t>
            </a:r>
            <a:endParaRPr/>
          </a:p>
          <a:p>
            <a:pPr indent="-342900" lvl="0" marL="342900" marR="0" rtl="0" algn="just">
              <a:lnSpc>
                <a:spcPct val="150000"/>
              </a:lnSpc>
              <a:spcBef>
                <a:spcPts val="1000"/>
              </a:spcBef>
              <a:spcAft>
                <a:spcPts val="0"/>
              </a:spcAft>
              <a:buClr>
                <a:srgbClr val="213B7D"/>
              </a:buClr>
              <a:buSzPts val="1800"/>
              <a:buFont typeface="Calibri"/>
              <a:buAutoNum type="arabicParenR"/>
            </a:pPr>
            <a:r>
              <a:rPr lang="en-US" sz="1800">
                <a:solidFill>
                  <a:srgbClr val="213B7D"/>
                </a:solidFill>
                <a:latin typeface="Times New Roman"/>
                <a:ea typeface="Times New Roman"/>
                <a:cs typeface="Times New Roman"/>
                <a:sym typeface="Times New Roman"/>
              </a:rPr>
              <a:t>Biaya operasi variabel;</a:t>
            </a:r>
            <a:endParaRPr/>
          </a:p>
          <a:p>
            <a:pPr indent="-342900" lvl="0" marL="342900" marR="0" rtl="0" algn="just">
              <a:lnSpc>
                <a:spcPct val="150000"/>
              </a:lnSpc>
              <a:spcBef>
                <a:spcPts val="1000"/>
              </a:spcBef>
              <a:spcAft>
                <a:spcPts val="0"/>
              </a:spcAft>
              <a:buClr>
                <a:srgbClr val="213B7D"/>
              </a:buClr>
              <a:buSzPts val="1800"/>
              <a:buFont typeface="Calibri"/>
              <a:buAutoNum type="arabicParenR"/>
            </a:pPr>
            <a:r>
              <a:rPr i="1" lang="en-US" sz="1800">
                <a:solidFill>
                  <a:srgbClr val="213B7D"/>
                </a:solidFill>
                <a:latin typeface="Times New Roman"/>
                <a:ea typeface="Times New Roman"/>
                <a:cs typeface="Times New Roman"/>
                <a:sym typeface="Times New Roman"/>
              </a:rPr>
              <a:t>Semi variabel overhead cost;</a:t>
            </a:r>
            <a:endParaRPr/>
          </a:p>
          <a:p>
            <a:pPr indent="-342900" lvl="0" marL="342900" marR="0" rtl="0" algn="just">
              <a:lnSpc>
                <a:spcPct val="150000"/>
              </a:lnSpc>
              <a:spcBef>
                <a:spcPts val="1000"/>
              </a:spcBef>
              <a:spcAft>
                <a:spcPts val="0"/>
              </a:spcAft>
              <a:buClr>
                <a:srgbClr val="213B7D"/>
              </a:buClr>
              <a:buSzPts val="1800"/>
              <a:buFont typeface="Calibri"/>
              <a:buAutoNum type="arabicParenR"/>
            </a:pPr>
            <a:r>
              <a:rPr lang="en-US" sz="1800">
                <a:solidFill>
                  <a:srgbClr val="213B7D"/>
                </a:solidFill>
                <a:latin typeface="Times New Roman"/>
                <a:ea typeface="Times New Roman"/>
                <a:cs typeface="Times New Roman"/>
                <a:sym typeface="Times New Roman"/>
              </a:rPr>
              <a:t>Biaya penggantian asset modal yang digunakan dalam penyediaan pelayanan; dan </a:t>
            </a:r>
            <a:endParaRPr/>
          </a:p>
          <a:p>
            <a:pPr indent="-342900" lvl="0" marL="342900" marR="0" rtl="0" algn="just">
              <a:lnSpc>
                <a:spcPct val="150000"/>
              </a:lnSpc>
              <a:spcBef>
                <a:spcPts val="1000"/>
              </a:spcBef>
              <a:spcAft>
                <a:spcPts val="0"/>
              </a:spcAft>
              <a:buClr>
                <a:srgbClr val="213B7D"/>
              </a:buClr>
              <a:buSzPts val="1800"/>
              <a:buFont typeface="Calibri"/>
              <a:buAutoNum type="arabicParenR"/>
            </a:pPr>
            <a:r>
              <a:rPr lang="en-US" sz="1800">
                <a:solidFill>
                  <a:srgbClr val="213B7D"/>
                </a:solidFill>
                <a:latin typeface="Times New Roman"/>
                <a:ea typeface="Times New Roman"/>
                <a:cs typeface="Times New Roman"/>
                <a:sym typeface="Times New Roman"/>
              </a:rPr>
              <a:t>Biaya penambahan asset modal yang digunakan untuk memenuhi tambahan permintaan.</a:t>
            </a:r>
            <a:endParaRPr/>
          </a:p>
        </p:txBody>
      </p:sp>
      <p:grpSp>
        <p:nvGrpSpPr>
          <p:cNvPr id="542" name="Google Shape;542;p13"/>
          <p:cNvGrpSpPr/>
          <p:nvPr/>
        </p:nvGrpSpPr>
        <p:grpSpPr>
          <a:xfrm>
            <a:off x="11374884" y="4891692"/>
            <a:ext cx="724014" cy="1525806"/>
            <a:chOff x="11208278" y="299533"/>
            <a:chExt cx="724014" cy="1525806"/>
          </a:xfrm>
        </p:grpSpPr>
        <p:grpSp>
          <p:nvGrpSpPr>
            <p:cNvPr id="543" name="Google Shape;543;p13"/>
            <p:cNvGrpSpPr/>
            <p:nvPr/>
          </p:nvGrpSpPr>
          <p:grpSpPr>
            <a:xfrm>
              <a:off x="11208278" y="299533"/>
              <a:ext cx="724014" cy="716041"/>
              <a:chOff x="11208278" y="299533"/>
              <a:chExt cx="724014" cy="716041"/>
            </a:xfrm>
          </p:grpSpPr>
          <p:sp>
            <p:nvSpPr>
              <p:cNvPr id="544" name="Google Shape;544;p13"/>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3"/>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46" name="Google Shape;546;p13"/>
            <p:cNvGrpSpPr/>
            <p:nvPr/>
          </p:nvGrpSpPr>
          <p:grpSpPr>
            <a:xfrm>
              <a:off x="11208278" y="1109298"/>
              <a:ext cx="724014" cy="716041"/>
              <a:chOff x="11215616" y="1109298"/>
              <a:chExt cx="724014" cy="716041"/>
            </a:xfrm>
          </p:grpSpPr>
          <p:sp>
            <p:nvSpPr>
              <p:cNvPr id="547" name="Google Shape;547;p13"/>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8" name="Google Shape;548;p13"/>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2" name="Shape 552"/>
        <p:cNvGrpSpPr/>
        <p:nvPr/>
      </p:nvGrpSpPr>
      <p:grpSpPr>
        <a:xfrm>
          <a:off x="0" y="0"/>
          <a:ext cx="0" cy="0"/>
          <a:chOff x="0" y="0"/>
          <a:chExt cx="0" cy="0"/>
        </a:xfrm>
      </p:grpSpPr>
      <p:grpSp>
        <p:nvGrpSpPr>
          <p:cNvPr id="553" name="Google Shape;553;p14"/>
          <p:cNvGrpSpPr/>
          <p:nvPr/>
        </p:nvGrpSpPr>
        <p:grpSpPr>
          <a:xfrm>
            <a:off x="4105809" y="1880932"/>
            <a:ext cx="1546040" cy="1885882"/>
            <a:chOff x="4691063" y="1215532"/>
            <a:chExt cx="1546040" cy="1885882"/>
          </a:xfrm>
        </p:grpSpPr>
        <p:sp>
          <p:nvSpPr>
            <p:cNvPr id="554" name="Google Shape;554;p14"/>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5" name="Google Shape;555;p14"/>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6" name="Google Shape;556;p14"/>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57" name="Google Shape;557;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8" name="Google Shape;558;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9" name="Google Shape;559;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60" name="Google Shape;560;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61" name="Google Shape;561;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2" name="Google Shape;562;p1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3" name="Google Shape;563;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4" name="Google Shape;564;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5" name="Google Shape;565;p1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7" name="Google Shape;567;p1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8" name="Google Shape;568;p14"/>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Permasalahan </a:t>
            </a:r>
            <a:r>
              <a:rPr b="1" i="1" lang="en-US" sz="2800">
                <a:solidFill>
                  <a:schemeClr val="dk1"/>
                </a:solidFill>
                <a:latin typeface="Times New Roman"/>
                <a:ea typeface="Times New Roman"/>
                <a:cs typeface="Times New Roman"/>
                <a:sym typeface="Times New Roman"/>
              </a:rPr>
              <a:t>Marginal Cost Pricing</a:t>
            </a:r>
            <a:endParaRPr b="1" sz="2800">
              <a:solidFill>
                <a:schemeClr val="dk1"/>
              </a:solidFill>
              <a:latin typeface="Times New Roman"/>
              <a:ea typeface="Times New Roman"/>
              <a:cs typeface="Times New Roman"/>
              <a:sym typeface="Times New Roman"/>
            </a:endParaRPr>
          </a:p>
        </p:txBody>
      </p:sp>
      <p:sp>
        <p:nvSpPr>
          <p:cNvPr id="569" name="Google Shape;569;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sp>
        <p:nvSpPr>
          <p:cNvPr id="570" name="Google Shape;570;p14"/>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1" name="Google Shape;571;p14"/>
          <p:cNvSpPr txBox="1"/>
          <p:nvPr/>
        </p:nvSpPr>
        <p:spPr>
          <a:xfrm>
            <a:off x="2112135" y="1747683"/>
            <a:ext cx="9196809" cy="444098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600"/>
              <a:buFont typeface="Arial"/>
              <a:buNone/>
            </a:pPr>
            <a:r>
              <a:rPr lang="en-US" sz="1600">
                <a:solidFill>
                  <a:schemeClr val="dk1"/>
                </a:solidFill>
                <a:latin typeface="Times New Roman"/>
                <a:ea typeface="Times New Roman"/>
                <a:cs typeface="Times New Roman"/>
                <a:sym typeface="Times New Roman"/>
              </a:rPr>
              <a:t>Pada penggunaaan </a:t>
            </a:r>
            <a:r>
              <a:rPr i="1" lang="en-US" sz="1600">
                <a:solidFill>
                  <a:schemeClr val="dk1"/>
                </a:solidFill>
                <a:latin typeface="Times New Roman"/>
                <a:ea typeface="Times New Roman"/>
                <a:cs typeface="Times New Roman"/>
                <a:sym typeface="Times New Roman"/>
              </a:rPr>
              <a:t>Marginal Cost Pricing </a:t>
            </a:r>
            <a:r>
              <a:rPr lang="en-US" sz="1600">
                <a:solidFill>
                  <a:schemeClr val="dk1"/>
                </a:solidFill>
                <a:latin typeface="Times New Roman"/>
                <a:ea typeface="Times New Roman"/>
                <a:cs typeface="Times New Roman"/>
                <a:sym typeface="Times New Roman"/>
              </a:rPr>
              <a:t>memiliki beberapa permasalah, yaitu :</a:t>
            </a:r>
            <a:endParaRPr/>
          </a:p>
          <a:p>
            <a:pPr indent="-285750" lvl="0" marL="285750" marR="0" rtl="0" algn="just">
              <a:lnSpc>
                <a:spcPct val="150000"/>
              </a:lnSpc>
              <a:spcBef>
                <a:spcPts val="1000"/>
              </a:spcBef>
              <a:spcAft>
                <a:spcPts val="0"/>
              </a:spcAft>
              <a:buClr>
                <a:srgbClr val="213B7D"/>
              </a:buClr>
              <a:buSzPts val="2400"/>
              <a:buFont typeface="Arial"/>
              <a:buChar char="•"/>
            </a:pPr>
            <a:r>
              <a:rPr lang="en-US" sz="1600">
                <a:solidFill>
                  <a:srgbClr val="213B7D"/>
                </a:solidFill>
                <a:latin typeface="Times New Roman"/>
                <a:ea typeface="Times New Roman"/>
                <a:cs typeface="Times New Roman"/>
                <a:sym typeface="Times New Roman"/>
              </a:rPr>
              <a:t> Sulit untuk memperhitungkan secara tepat;</a:t>
            </a:r>
            <a:endParaRPr/>
          </a:p>
          <a:p>
            <a:pPr indent="-285750" lvl="1" marL="742950" marR="0" rtl="0" algn="just">
              <a:lnSpc>
                <a:spcPct val="150000"/>
              </a:lnSpc>
              <a:spcBef>
                <a:spcPts val="500"/>
              </a:spcBef>
              <a:spcAft>
                <a:spcPts val="0"/>
              </a:spcAft>
              <a:buClr>
                <a:srgbClr val="213B7D"/>
              </a:buClr>
              <a:buSzPts val="2100"/>
              <a:buFont typeface="Arial"/>
              <a:buChar char="•"/>
            </a:pPr>
            <a:r>
              <a:rPr b="0" i="0" lang="en-US" sz="1400" u="none" cap="none" strike="noStrike">
                <a:solidFill>
                  <a:srgbClr val="213B7D"/>
                </a:solidFill>
                <a:latin typeface="Times New Roman"/>
                <a:ea typeface="Times New Roman"/>
                <a:cs typeface="Times New Roman"/>
                <a:sym typeface="Times New Roman"/>
              </a:rPr>
              <a:t>Dalam praktik biaya rata-rata digunakan sebagai pengganti walau hal ini menyimpang dari syarat ekonomis dan efisiensi.</a:t>
            </a:r>
            <a:endParaRPr b="0" i="0" sz="1200" u="none" cap="none" strike="noStrike">
              <a:solidFill>
                <a:srgbClr val="213B7D"/>
              </a:solidFill>
              <a:latin typeface="Times New Roman"/>
              <a:ea typeface="Times New Roman"/>
              <a:cs typeface="Times New Roman"/>
              <a:sym typeface="Times New Roman"/>
            </a:endParaRPr>
          </a:p>
          <a:p>
            <a:pPr indent="-285750" lvl="0" marL="285750" marR="0" rtl="0" algn="just">
              <a:lnSpc>
                <a:spcPct val="150000"/>
              </a:lnSpc>
              <a:spcBef>
                <a:spcPts val="1000"/>
              </a:spcBef>
              <a:spcAft>
                <a:spcPts val="0"/>
              </a:spcAft>
              <a:buClr>
                <a:srgbClr val="213B7D"/>
              </a:buClr>
              <a:buSzPts val="2400"/>
              <a:buFont typeface="Arial"/>
              <a:buChar char="•"/>
            </a:pPr>
            <a:r>
              <a:rPr lang="en-US" sz="1600">
                <a:solidFill>
                  <a:srgbClr val="213B7D"/>
                </a:solidFill>
                <a:latin typeface="Times New Roman"/>
                <a:ea typeface="Times New Roman"/>
                <a:cs typeface="Times New Roman"/>
                <a:sym typeface="Times New Roman"/>
              </a:rPr>
              <a:t> Apakah harga seharusnya didasarkan pada biaya </a:t>
            </a:r>
            <a:r>
              <a:rPr i="1" lang="en-US" sz="1600">
                <a:solidFill>
                  <a:srgbClr val="213B7D"/>
                </a:solidFill>
                <a:latin typeface="Times New Roman"/>
                <a:ea typeface="Times New Roman"/>
                <a:cs typeface="Times New Roman"/>
                <a:sym typeface="Times New Roman"/>
              </a:rPr>
              <a:t>marginal</a:t>
            </a:r>
            <a:r>
              <a:rPr lang="en-US" sz="1600">
                <a:solidFill>
                  <a:srgbClr val="213B7D"/>
                </a:solidFill>
                <a:latin typeface="Times New Roman"/>
                <a:ea typeface="Times New Roman"/>
                <a:cs typeface="Times New Roman"/>
                <a:sym typeface="Times New Roman"/>
              </a:rPr>
              <a:t> jangka pendek atau biaya </a:t>
            </a:r>
            <a:r>
              <a:rPr i="1" lang="en-US" sz="1600">
                <a:solidFill>
                  <a:srgbClr val="213B7D"/>
                </a:solidFill>
                <a:latin typeface="Times New Roman"/>
                <a:ea typeface="Times New Roman"/>
                <a:cs typeface="Times New Roman"/>
                <a:sym typeface="Times New Roman"/>
              </a:rPr>
              <a:t>marginal</a:t>
            </a:r>
            <a:r>
              <a:rPr lang="en-US" sz="1600">
                <a:solidFill>
                  <a:srgbClr val="213B7D"/>
                </a:solidFill>
                <a:latin typeface="Times New Roman"/>
                <a:ea typeface="Times New Roman"/>
                <a:cs typeface="Times New Roman"/>
                <a:sym typeface="Times New Roman"/>
              </a:rPr>
              <a:t> jangka Panjang;</a:t>
            </a:r>
            <a:endParaRPr/>
          </a:p>
          <a:p>
            <a:pPr indent="-285750" lvl="0" marL="285750" marR="0" rtl="0" algn="just">
              <a:lnSpc>
                <a:spcPct val="150000"/>
              </a:lnSpc>
              <a:spcBef>
                <a:spcPts val="1000"/>
              </a:spcBef>
              <a:spcAft>
                <a:spcPts val="0"/>
              </a:spcAft>
              <a:buClr>
                <a:srgbClr val="213B7D"/>
              </a:buClr>
              <a:buSzPts val="2400"/>
              <a:buFont typeface="Arial"/>
              <a:buChar char="•"/>
            </a:pPr>
            <a:r>
              <a:rPr i="1" lang="en-US" sz="1600">
                <a:solidFill>
                  <a:srgbClr val="213B7D"/>
                </a:solidFill>
                <a:latin typeface="Times New Roman"/>
                <a:ea typeface="Times New Roman"/>
                <a:cs typeface="Times New Roman"/>
                <a:sym typeface="Times New Roman"/>
              </a:rPr>
              <a:t>Marginal cost pricing </a:t>
            </a:r>
            <a:r>
              <a:rPr lang="en-US" sz="1600">
                <a:solidFill>
                  <a:srgbClr val="213B7D"/>
                </a:solidFill>
                <a:latin typeface="Times New Roman"/>
                <a:ea typeface="Times New Roman"/>
                <a:cs typeface="Times New Roman"/>
                <a:sym typeface="Times New Roman"/>
              </a:rPr>
              <a:t>bukan berarti </a:t>
            </a:r>
            <a:r>
              <a:rPr i="1" lang="en-US" sz="1600">
                <a:solidFill>
                  <a:srgbClr val="213B7D"/>
                </a:solidFill>
                <a:latin typeface="Times New Roman"/>
                <a:ea typeface="Times New Roman"/>
                <a:cs typeface="Times New Roman"/>
                <a:sym typeface="Times New Roman"/>
              </a:rPr>
              <a:t>full cost recovery</a:t>
            </a:r>
            <a:r>
              <a:rPr lang="en-US" sz="1600">
                <a:solidFill>
                  <a:srgbClr val="213B7D"/>
                </a:solidFill>
                <a:latin typeface="Times New Roman"/>
                <a:ea typeface="Times New Roman"/>
                <a:cs typeface="Times New Roman"/>
                <a:sym typeface="Times New Roman"/>
              </a:rPr>
              <a:t>;</a:t>
            </a:r>
            <a:endParaRPr/>
          </a:p>
          <a:p>
            <a:pPr indent="-285750" lvl="0" marL="285750" marR="0" rtl="0" algn="just">
              <a:lnSpc>
                <a:spcPct val="150000"/>
              </a:lnSpc>
              <a:spcBef>
                <a:spcPts val="1000"/>
              </a:spcBef>
              <a:spcAft>
                <a:spcPts val="0"/>
              </a:spcAft>
              <a:buClr>
                <a:srgbClr val="213B7D"/>
              </a:buClr>
              <a:buSzPts val="2400"/>
              <a:buFont typeface="Arial"/>
              <a:buChar char="•"/>
            </a:pPr>
            <a:r>
              <a:rPr lang="en-US" sz="1600">
                <a:solidFill>
                  <a:srgbClr val="213B7D"/>
                </a:solidFill>
                <a:latin typeface="Times New Roman"/>
                <a:ea typeface="Times New Roman"/>
                <a:cs typeface="Times New Roman"/>
                <a:sym typeface="Times New Roman"/>
              </a:rPr>
              <a:t>Konsep kewajaran hanya menunjukan mereka yang menerima manfaat, dan semua konsumen membayar sama tanpa memandang perbedaan biaya;</a:t>
            </a:r>
            <a:endParaRPr/>
          </a:p>
          <a:p>
            <a:pPr indent="-285750" lvl="0" marL="285750" marR="0" rtl="0" algn="just">
              <a:lnSpc>
                <a:spcPct val="150000"/>
              </a:lnSpc>
              <a:spcBef>
                <a:spcPts val="1000"/>
              </a:spcBef>
              <a:spcAft>
                <a:spcPts val="0"/>
              </a:spcAft>
              <a:buClr>
                <a:srgbClr val="213B7D"/>
              </a:buClr>
              <a:buSzPts val="2400"/>
              <a:buFont typeface="Arial"/>
              <a:buChar char="•"/>
            </a:pPr>
            <a:r>
              <a:rPr lang="en-US" sz="1600">
                <a:solidFill>
                  <a:srgbClr val="213B7D"/>
                </a:solidFill>
                <a:latin typeface="Times New Roman"/>
                <a:ea typeface="Times New Roman"/>
                <a:cs typeface="Times New Roman"/>
                <a:sym typeface="Times New Roman"/>
              </a:rPr>
              <a:t>Eksternalistas konsumsi dan pertimbangan ekuitas mensyaratkan yang kaya yang membayar.lebih</a:t>
            </a:r>
            <a:endParaRPr/>
          </a:p>
        </p:txBody>
      </p:sp>
      <p:grpSp>
        <p:nvGrpSpPr>
          <p:cNvPr id="572" name="Google Shape;572;p14"/>
          <p:cNvGrpSpPr/>
          <p:nvPr/>
        </p:nvGrpSpPr>
        <p:grpSpPr>
          <a:xfrm>
            <a:off x="11374884" y="4891692"/>
            <a:ext cx="724014" cy="1525806"/>
            <a:chOff x="11208278" y="299533"/>
            <a:chExt cx="724014" cy="1525806"/>
          </a:xfrm>
        </p:grpSpPr>
        <p:grpSp>
          <p:nvGrpSpPr>
            <p:cNvPr id="573" name="Google Shape;573;p14"/>
            <p:cNvGrpSpPr/>
            <p:nvPr/>
          </p:nvGrpSpPr>
          <p:grpSpPr>
            <a:xfrm>
              <a:off x="11208278" y="299533"/>
              <a:ext cx="724014" cy="716041"/>
              <a:chOff x="11208278" y="299533"/>
              <a:chExt cx="724014" cy="716041"/>
            </a:xfrm>
          </p:grpSpPr>
          <p:sp>
            <p:nvSpPr>
              <p:cNvPr id="574" name="Google Shape;574;p14"/>
              <p:cNvSpPr/>
              <p:nvPr/>
            </p:nvSpPr>
            <p:spPr>
              <a:xfrm>
                <a:off x="11278394" y="299533"/>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5" name="Google Shape;575;p14"/>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76" name="Google Shape;576;p14"/>
            <p:cNvGrpSpPr/>
            <p:nvPr/>
          </p:nvGrpSpPr>
          <p:grpSpPr>
            <a:xfrm>
              <a:off x="11208278" y="1109298"/>
              <a:ext cx="724014" cy="716041"/>
              <a:chOff x="11215616" y="1109298"/>
              <a:chExt cx="724014" cy="716041"/>
            </a:xfrm>
          </p:grpSpPr>
          <p:sp>
            <p:nvSpPr>
              <p:cNvPr id="577" name="Google Shape;577;p14"/>
              <p:cNvSpPr/>
              <p:nvPr/>
            </p:nvSpPr>
            <p:spPr>
              <a:xfrm>
                <a:off x="11285732" y="110929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8" name="Google Shape;578;p14"/>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2" name="Shape 582"/>
        <p:cNvGrpSpPr/>
        <p:nvPr/>
      </p:nvGrpSpPr>
      <p:grpSpPr>
        <a:xfrm>
          <a:off x="0" y="0"/>
          <a:ext cx="0" cy="0"/>
          <a:chOff x="0" y="0"/>
          <a:chExt cx="0" cy="0"/>
        </a:xfrm>
      </p:grpSpPr>
      <p:grpSp>
        <p:nvGrpSpPr>
          <p:cNvPr id="583" name="Google Shape;583;p15"/>
          <p:cNvGrpSpPr/>
          <p:nvPr/>
        </p:nvGrpSpPr>
        <p:grpSpPr>
          <a:xfrm>
            <a:off x="4105809" y="1880932"/>
            <a:ext cx="1546040" cy="1885882"/>
            <a:chOff x="4691063" y="1215532"/>
            <a:chExt cx="1546040" cy="1885882"/>
          </a:xfrm>
        </p:grpSpPr>
        <p:sp>
          <p:nvSpPr>
            <p:cNvPr id="584" name="Google Shape;584;p15"/>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5" name="Google Shape;585;p15"/>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6" name="Google Shape;586;p15"/>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87" name="Google Shape;587;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8" name="Google Shape;588;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9" name="Google Shape;589;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90" name="Google Shape;590;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91" name="Google Shape;591;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2" name="Google Shape;592;p1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3" name="Google Shape;593;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4" name="Google Shape;594;p1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5" name="Google Shape;595;p1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6" name="Google Shape;596;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7" name="Google Shape;597;p1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8" name="Google Shape;598;p15"/>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Kompleksitas Strategi Harga</a:t>
            </a:r>
            <a:endParaRPr b="1" sz="2800">
              <a:solidFill>
                <a:schemeClr val="dk1"/>
              </a:solidFill>
              <a:latin typeface="Times New Roman"/>
              <a:ea typeface="Times New Roman"/>
              <a:cs typeface="Times New Roman"/>
              <a:sym typeface="Times New Roman"/>
            </a:endParaRPr>
          </a:p>
        </p:txBody>
      </p:sp>
      <p:sp>
        <p:nvSpPr>
          <p:cNvPr id="599" name="Google Shape;599;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sp>
        <p:nvSpPr>
          <p:cNvPr id="600" name="Google Shape;600;p15"/>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01" name="Google Shape;601;p15"/>
          <p:cNvGrpSpPr/>
          <p:nvPr/>
        </p:nvGrpSpPr>
        <p:grpSpPr>
          <a:xfrm>
            <a:off x="11374884" y="4891692"/>
            <a:ext cx="724014" cy="1525806"/>
            <a:chOff x="11208278" y="299533"/>
            <a:chExt cx="724014" cy="1525806"/>
          </a:xfrm>
        </p:grpSpPr>
        <p:grpSp>
          <p:nvGrpSpPr>
            <p:cNvPr id="602" name="Google Shape;602;p15"/>
            <p:cNvGrpSpPr/>
            <p:nvPr/>
          </p:nvGrpSpPr>
          <p:grpSpPr>
            <a:xfrm>
              <a:off x="11208278" y="299533"/>
              <a:ext cx="724014" cy="716041"/>
              <a:chOff x="11208278" y="299533"/>
              <a:chExt cx="724014" cy="716041"/>
            </a:xfrm>
          </p:grpSpPr>
          <p:sp>
            <p:nvSpPr>
              <p:cNvPr id="603" name="Google Shape;603;p15"/>
              <p:cNvSpPr/>
              <p:nvPr/>
            </p:nvSpPr>
            <p:spPr>
              <a:xfrm>
                <a:off x="11278394" y="299533"/>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4" name="Google Shape;604;p15"/>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05" name="Google Shape;605;p15"/>
            <p:cNvGrpSpPr/>
            <p:nvPr/>
          </p:nvGrpSpPr>
          <p:grpSpPr>
            <a:xfrm>
              <a:off x="11208278" y="1109298"/>
              <a:ext cx="724014" cy="716041"/>
              <a:chOff x="11215616" y="1109298"/>
              <a:chExt cx="724014" cy="716041"/>
            </a:xfrm>
          </p:grpSpPr>
          <p:sp>
            <p:nvSpPr>
              <p:cNvPr id="606" name="Google Shape;606;p15"/>
              <p:cNvSpPr/>
              <p:nvPr/>
            </p:nvSpPr>
            <p:spPr>
              <a:xfrm>
                <a:off x="11285732" y="1109298"/>
                <a:ext cx="653898" cy="653898"/>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5"/>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pSp>
        <p:nvGrpSpPr>
          <p:cNvPr id="608" name="Google Shape;608;p15"/>
          <p:cNvGrpSpPr/>
          <p:nvPr/>
        </p:nvGrpSpPr>
        <p:grpSpPr>
          <a:xfrm>
            <a:off x="179325" y="1833559"/>
            <a:ext cx="2281456" cy="3132625"/>
            <a:chOff x="2491916" y="3050388"/>
            <a:chExt cx="2281456" cy="3132625"/>
          </a:xfrm>
        </p:grpSpPr>
        <p:sp>
          <p:nvSpPr>
            <p:cNvPr id="609" name="Google Shape;609;p15"/>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0" name="Google Shape;610;p15"/>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1" name="Google Shape;611;p15"/>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a:solidFill>
                    <a:schemeClr val="dk1"/>
                  </a:solidFill>
                  <a:latin typeface="Calibri"/>
                  <a:ea typeface="Calibri"/>
                  <a:cs typeface="Calibri"/>
                  <a:sym typeface="Calibri"/>
                </a:rPr>
                <a:t>Two-part Tariffs</a:t>
              </a:r>
              <a:endParaRPr b="1" i="1" sz="1400">
                <a:solidFill>
                  <a:schemeClr val="dk1"/>
                </a:solidFill>
                <a:latin typeface="Calibri"/>
                <a:ea typeface="Calibri"/>
                <a:cs typeface="Calibri"/>
                <a:sym typeface="Calibri"/>
              </a:endParaRPr>
            </a:p>
          </p:txBody>
        </p:sp>
        <p:sp>
          <p:nvSpPr>
            <p:cNvPr id="612" name="Google Shape;612;p15"/>
            <p:cNvSpPr txBox="1"/>
            <p:nvPr/>
          </p:nvSpPr>
          <p:spPr>
            <a:xfrm>
              <a:off x="2491916" y="3208731"/>
              <a:ext cx="2121872" cy="224160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Kepentingan public yang dipungut untuk menutupi biaya </a:t>
              </a:r>
              <a:r>
                <a:rPr i="1" lang="en-US" sz="1800">
                  <a:solidFill>
                    <a:schemeClr val="lt1"/>
                  </a:solidFill>
                  <a:latin typeface="Times New Roman"/>
                  <a:ea typeface="Times New Roman"/>
                  <a:cs typeface="Times New Roman"/>
                  <a:sym typeface="Times New Roman"/>
                </a:rPr>
                <a:t>overhead</a:t>
              </a:r>
              <a:r>
                <a:rPr lang="en-US" sz="1800">
                  <a:solidFill>
                    <a:schemeClr val="lt1"/>
                  </a:solidFill>
                  <a:latin typeface="Times New Roman"/>
                  <a:ea typeface="Times New Roman"/>
                  <a:cs typeface="Times New Roman"/>
                  <a:sym typeface="Times New Roman"/>
                </a:rPr>
                <a:t> atau biaya insfrastruktur dan </a:t>
              </a:r>
              <a:r>
                <a:rPr i="1" lang="en-US" sz="1800">
                  <a:solidFill>
                    <a:schemeClr val="lt1"/>
                  </a:solidFill>
                  <a:latin typeface="Times New Roman"/>
                  <a:ea typeface="Times New Roman"/>
                  <a:cs typeface="Times New Roman"/>
                  <a:sym typeface="Times New Roman"/>
                </a:rPr>
                <a:t>variable charge </a:t>
              </a:r>
              <a:r>
                <a:rPr lang="en-US" sz="1800">
                  <a:solidFill>
                    <a:schemeClr val="lt1"/>
                  </a:solidFill>
                  <a:latin typeface="Times New Roman"/>
                  <a:ea typeface="Times New Roman"/>
                  <a:cs typeface="Times New Roman"/>
                  <a:sym typeface="Times New Roman"/>
                </a:rPr>
                <a:t>yang didasarkan atas besarnya konsumsi.</a:t>
              </a:r>
              <a:endParaRPr/>
            </a:p>
          </p:txBody>
        </p:sp>
      </p:grpSp>
      <p:grpSp>
        <p:nvGrpSpPr>
          <p:cNvPr id="613" name="Google Shape;613;p15"/>
          <p:cNvGrpSpPr/>
          <p:nvPr/>
        </p:nvGrpSpPr>
        <p:grpSpPr>
          <a:xfrm>
            <a:off x="2561879" y="1833559"/>
            <a:ext cx="2281456" cy="3132625"/>
            <a:chOff x="2491916" y="3050388"/>
            <a:chExt cx="2281456" cy="3132625"/>
          </a:xfrm>
        </p:grpSpPr>
        <p:sp>
          <p:nvSpPr>
            <p:cNvPr id="614" name="Google Shape;614;p15"/>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5" name="Google Shape;615;p15"/>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6" name="Google Shape;616;p15"/>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a:solidFill>
                    <a:schemeClr val="dk1"/>
                  </a:solidFill>
                  <a:latin typeface="Calibri"/>
                  <a:ea typeface="Calibri"/>
                  <a:cs typeface="Calibri"/>
                  <a:sym typeface="Calibri"/>
                </a:rPr>
                <a:t>Peak-load Tariffs</a:t>
              </a:r>
              <a:endParaRPr b="1" i="1" sz="1400">
                <a:solidFill>
                  <a:schemeClr val="dk1"/>
                </a:solidFill>
                <a:latin typeface="Calibri"/>
                <a:ea typeface="Calibri"/>
                <a:cs typeface="Calibri"/>
                <a:sym typeface="Calibri"/>
              </a:endParaRPr>
            </a:p>
          </p:txBody>
        </p:sp>
        <p:sp>
          <p:nvSpPr>
            <p:cNvPr id="617" name="Google Shape;617;p15"/>
            <p:cNvSpPr txBox="1"/>
            <p:nvPr/>
          </p:nvSpPr>
          <p:spPr>
            <a:xfrm>
              <a:off x="2491916" y="3208731"/>
              <a:ext cx="2121872" cy="224160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Pelayanan public yang dipungut berdasarkan tarif tertinggi</a:t>
              </a:r>
              <a:endParaRPr/>
            </a:p>
          </p:txBody>
        </p:sp>
      </p:grpSp>
      <p:grpSp>
        <p:nvGrpSpPr>
          <p:cNvPr id="618" name="Google Shape;618;p15"/>
          <p:cNvGrpSpPr/>
          <p:nvPr/>
        </p:nvGrpSpPr>
        <p:grpSpPr>
          <a:xfrm>
            <a:off x="4944433" y="1833559"/>
            <a:ext cx="2281456" cy="3132625"/>
            <a:chOff x="2491916" y="3050388"/>
            <a:chExt cx="2281456" cy="3132625"/>
          </a:xfrm>
        </p:grpSpPr>
        <p:sp>
          <p:nvSpPr>
            <p:cNvPr id="619" name="Google Shape;619;p15"/>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5"/>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5"/>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a:solidFill>
                    <a:schemeClr val="dk1"/>
                  </a:solidFill>
                  <a:latin typeface="Calibri"/>
                  <a:ea typeface="Calibri"/>
                  <a:cs typeface="Calibri"/>
                  <a:sym typeface="Calibri"/>
                </a:rPr>
                <a:t>Diskriminasi Harga</a:t>
              </a:r>
              <a:endParaRPr b="1" i="1" sz="1400">
                <a:solidFill>
                  <a:schemeClr val="dk1"/>
                </a:solidFill>
                <a:latin typeface="Calibri"/>
                <a:ea typeface="Calibri"/>
                <a:cs typeface="Calibri"/>
                <a:sym typeface="Calibri"/>
              </a:endParaRPr>
            </a:p>
          </p:txBody>
        </p:sp>
        <p:sp>
          <p:nvSpPr>
            <p:cNvPr id="622" name="Google Shape;622;p15"/>
            <p:cNvSpPr txBox="1"/>
            <p:nvPr/>
          </p:nvSpPr>
          <p:spPr>
            <a:xfrm>
              <a:off x="2491916" y="3208731"/>
              <a:ext cx="2121872" cy="224160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Adalah salah satu cara untuk mengakomodasikan pertimbangan keadilan melalui kebijakan penetapan harga</a:t>
              </a:r>
              <a:endParaRPr/>
            </a:p>
          </p:txBody>
        </p:sp>
      </p:grpSp>
      <p:grpSp>
        <p:nvGrpSpPr>
          <p:cNvPr id="623" name="Google Shape;623;p15"/>
          <p:cNvGrpSpPr/>
          <p:nvPr/>
        </p:nvGrpSpPr>
        <p:grpSpPr>
          <a:xfrm>
            <a:off x="7326987" y="1833559"/>
            <a:ext cx="2281456" cy="3132625"/>
            <a:chOff x="2491916" y="3050388"/>
            <a:chExt cx="2281456" cy="3132625"/>
          </a:xfrm>
        </p:grpSpPr>
        <p:sp>
          <p:nvSpPr>
            <p:cNvPr id="624" name="Google Shape;624;p15"/>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5"/>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6" name="Google Shape;626;p15"/>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a:solidFill>
                    <a:schemeClr val="dk1"/>
                  </a:solidFill>
                  <a:latin typeface="Calibri"/>
                  <a:ea typeface="Calibri"/>
                  <a:cs typeface="Calibri"/>
                  <a:sym typeface="Calibri"/>
                </a:rPr>
                <a:t>Full Cost Recovery</a:t>
              </a:r>
              <a:endParaRPr b="1" i="1" sz="1400">
                <a:solidFill>
                  <a:schemeClr val="dk1"/>
                </a:solidFill>
                <a:latin typeface="Calibri"/>
                <a:ea typeface="Calibri"/>
                <a:cs typeface="Calibri"/>
                <a:sym typeface="Calibri"/>
              </a:endParaRPr>
            </a:p>
          </p:txBody>
        </p:sp>
        <p:sp>
          <p:nvSpPr>
            <p:cNvPr id="627" name="Google Shape;627;p15"/>
            <p:cNvSpPr txBox="1"/>
            <p:nvPr/>
          </p:nvSpPr>
          <p:spPr>
            <a:xfrm>
              <a:off x="2491916" y="3208731"/>
              <a:ext cx="2121872" cy="224160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Harga pelayanan didasarkan pada biaya penuh atau biaya total untuk menghasilkan pelayanan</a:t>
              </a:r>
              <a:endParaRPr/>
            </a:p>
          </p:txBody>
        </p:sp>
      </p:grpSp>
      <p:grpSp>
        <p:nvGrpSpPr>
          <p:cNvPr id="628" name="Google Shape;628;p15"/>
          <p:cNvGrpSpPr/>
          <p:nvPr/>
        </p:nvGrpSpPr>
        <p:grpSpPr>
          <a:xfrm>
            <a:off x="9709542" y="1833559"/>
            <a:ext cx="2281456" cy="3132625"/>
            <a:chOff x="2491916" y="3050388"/>
            <a:chExt cx="2281456" cy="3132625"/>
          </a:xfrm>
        </p:grpSpPr>
        <p:sp>
          <p:nvSpPr>
            <p:cNvPr id="629" name="Google Shape;629;p15"/>
            <p:cNvSpPr/>
            <p:nvPr/>
          </p:nvSpPr>
          <p:spPr>
            <a:xfrm>
              <a:off x="2603378" y="3050388"/>
              <a:ext cx="2169994" cy="3038244"/>
            </a:xfrm>
            <a:prstGeom prst="roundRect">
              <a:avLst>
                <a:gd fmla="val 16667"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0" name="Google Shape;630;p15"/>
            <p:cNvSpPr/>
            <p:nvPr/>
          </p:nvSpPr>
          <p:spPr>
            <a:xfrm>
              <a:off x="2491916" y="3144769"/>
              <a:ext cx="2169994" cy="3038244"/>
            </a:xfrm>
            <a:prstGeom prst="roundRect">
              <a:avLst>
                <a:gd fmla="val 16667" name="adj"/>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1" name="Google Shape;631;p15"/>
            <p:cNvSpPr/>
            <p:nvPr/>
          </p:nvSpPr>
          <p:spPr>
            <a:xfrm>
              <a:off x="2555256" y="5514185"/>
              <a:ext cx="2058532" cy="604977"/>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400">
                  <a:solidFill>
                    <a:schemeClr val="dk1"/>
                  </a:solidFill>
                  <a:latin typeface="Calibri"/>
                  <a:ea typeface="Calibri"/>
                  <a:cs typeface="Calibri"/>
                  <a:sym typeface="Calibri"/>
                </a:rPr>
                <a:t>Harga diatas Marginal Cost</a:t>
              </a:r>
              <a:endParaRPr b="1" i="1" sz="1400">
                <a:solidFill>
                  <a:schemeClr val="dk1"/>
                </a:solidFill>
                <a:latin typeface="Calibri"/>
                <a:ea typeface="Calibri"/>
                <a:cs typeface="Calibri"/>
                <a:sym typeface="Calibri"/>
              </a:endParaRPr>
            </a:p>
          </p:txBody>
        </p:sp>
        <p:sp>
          <p:nvSpPr>
            <p:cNvPr id="632" name="Google Shape;632;p15"/>
            <p:cNvSpPr txBox="1"/>
            <p:nvPr/>
          </p:nvSpPr>
          <p:spPr>
            <a:xfrm>
              <a:off x="2491916" y="3208731"/>
              <a:ext cx="2121872" cy="2241603"/>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chemeClr val="lt1"/>
                </a:buClr>
                <a:buSzPts val="1800"/>
                <a:buFont typeface="Arial"/>
                <a:buNone/>
              </a:pPr>
              <a:r>
                <a:rPr lang="en-US" sz="1800">
                  <a:solidFill>
                    <a:schemeClr val="lt1"/>
                  </a:solidFill>
                  <a:latin typeface="Times New Roman"/>
                  <a:ea typeface="Times New Roman"/>
                  <a:cs typeface="Times New Roman"/>
                  <a:sym typeface="Times New Roman"/>
                </a:rPr>
                <a:t>Sengaja ditetapkannya harga (tarif) di atas marginal cost, seperti tarif parkir mobil.</a:t>
              </a:r>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6" name="Shape 636"/>
        <p:cNvGrpSpPr/>
        <p:nvPr/>
      </p:nvGrpSpPr>
      <p:grpSpPr>
        <a:xfrm>
          <a:off x="0" y="0"/>
          <a:ext cx="0" cy="0"/>
          <a:chOff x="0" y="0"/>
          <a:chExt cx="0" cy="0"/>
        </a:xfrm>
      </p:grpSpPr>
      <p:grpSp>
        <p:nvGrpSpPr>
          <p:cNvPr id="637" name="Google Shape;637;p16"/>
          <p:cNvGrpSpPr/>
          <p:nvPr/>
        </p:nvGrpSpPr>
        <p:grpSpPr>
          <a:xfrm>
            <a:off x="4105809" y="1880932"/>
            <a:ext cx="1546040" cy="1885882"/>
            <a:chOff x="4691063" y="1215532"/>
            <a:chExt cx="1546040" cy="1885882"/>
          </a:xfrm>
        </p:grpSpPr>
        <p:sp>
          <p:nvSpPr>
            <p:cNvPr id="638" name="Google Shape;638;p16"/>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9" name="Google Shape;639;p16"/>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0" name="Google Shape;640;p16"/>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41" name="Google Shape;641;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2" name="Google Shape;642;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44" name="Google Shape;644;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45" name="Google Shape;645;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6" name="Google Shape;646;p1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7" name="Google Shape;647;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8" name="Google Shape;648;p1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9" name="Google Shape;649;p1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0" name="Google Shape;650;p1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1" name="Google Shape;651;p1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2" name="Google Shape;652;p16"/>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Taksiran Biaya</a:t>
            </a:r>
            <a:endParaRPr b="1" sz="2800">
              <a:solidFill>
                <a:schemeClr val="dk1"/>
              </a:solidFill>
              <a:latin typeface="Times New Roman"/>
              <a:ea typeface="Times New Roman"/>
              <a:cs typeface="Times New Roman"/>
              <a:sym typeface="Times New Roman"/>
            </a:endParaRPr>
          </a:p>
        </p:txBody>
      </p:sp>
      <p:sp>
        <p:nvSpPr>
          <p:cNvPr id="653" name="Google Shape;653;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1 </a:t>
            </a:r>
            <a:endParaRPr sz="1050">
              <a:solidFill>
                <a:schemeClr val="dk1"/>
              </a:solidFill>
              <a:latin typeface="Times New Roman"/>
              <a:ea typeface="Times New Roman"/>
              <a:cs typeface="Times New Roman"/>
              <a:sym typeface="Times New Roman"/>
            </a:endParaRPr>
          </a:p>
        </p:txBody>
      </p:sp>
      <p:sp>
        <p:nvSpPr>
          <p:cNvPr id="654" name="Google Shape;654;p16"/>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6"/>
          <p:cNvSpPr txBox="1"/>
          <p:nvPr/>
        </p:nvSpPr>
        <p:spPr>
          <a:xfrm>
            <a:off x="2112135" y="1747683"/>
            <a:ext cx="9196809" cy="444098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Penentuan harga dengan teknik apapun yang digunakan pada dasarnya adalah mendasarkan pada usaha penalsiran biaya secara akurat. Teknik tersebut melibatkan beberapa pertimbangan, yaitu :</a:t>
            </a:r>
            <a:endParaRPr/>
          </a:p>
          <a:p>
            <a:pPr indent="-285750" lvl="0" marL="285750" marR="0" rtl="0" algn="just">
              <a:lnSpc>
                <a:spcPct val="150000"/>
              </a:lnSpc>
              <a:spcBef>
                <a:spcPts val="1000"/>
              </a:spcBef>
              <a:spcAft>
                <a:spcPts val="0"/>
              </a:spcAft>
              <a:buClr>
                <a:srgbClr val="213B7D"/>
              </a:buClr>
              <a:buSzPts val="1800"/>
              <a:buFont typeface="Arial"/>
              <a:buChar char="•"/>
            </a:pPr>
            <a:r>
              <a:rPr lang="en-US" sz="1800">
                <a:solidFill>
                  <a:srgbClr val="213B7D"/>
                </a:solidFill>
                <a:latin typeface="Times New Roman"/>
                <a:ea typeface="Times New Roman"/>
                <a:cs typeface="Times New Roman"/>
                <a:sym typeface="Times New Roman"/>
              </a:rPr>
              <a:t> </a:t>
            </a:r>
            <a:r>
              <a:rPr b="1" i="1" lang="en-US" sz="1800">
                <a:solidFill>
                  <a:srgbClr val="213B7D"/>
                </a:solidFill>
                <a:latin typeface="Times New Roman"/>
                <a:ea typeface="Times New Roman"/>
                <a:cs typeface="Times New Roman"/>
                <a:sym typeface="Times New Roman"/>
              </a:rPr>
              <a:t>Opportunity cost </a:t>
            </a:r>
            <a:r>
              <a:rPr b="1" lang="en-US" sz="1800">
                <a:solidFill>
                  <a:srgbClr val="213B7D"/>
                </a:solidFill>
                <a:latin typeface="Times New Roman"/>
                <a:ea typeface="Times New Roman"/>
                <a:cs typeface="Times New Roman"/>
                <a:sym typeface="Times New Roman"/>
              </a:rPr>
              <a:t>untuk staf, perlengkapan, dll;</a:t>
            </a:r>
            <a:endParaRPr/>
          </a:p>
          <a:p>
            <a:pPr indent="-285750" lvl="0" marL="285750" marR="0" rtl="0" algn="just">
              <a:lnSpc>
                <a:spcPct val="150000"/>
              </a:lnSpc>
              <a:spcBef>
                <a:spcPts val="1000"/>
              </a:spcBef>
              <a:spcAft>
                <a:spcPts val="0"/>
              </a:spcAft>
              <a:buClr>
                <a:srgbClr val="213B7D"/>
              </a:buClr>
              <a:buSzPts val="1800"/>
              <a:buFont typeface="Arial"/>
              <a:buChar char="•"/>
            </a:pPr>
            <a:r>
              <a:rPr b="1" lang="en-US" sz="1800">
                <a:solidFill>
                  <a:srgbClr val="213B7D"/>
                </a:solidFill>
                <a:latin typeface="Times New Roman"/>
                <a:ea typeface="Times New Roman"/>
                <a:cs typeface="Times New Roman"/>
                <a:sym typeface="Times New Roman"/>
              </a:rPr>
              <a:t> </a:t>
            </a:r>
            <a:r>
              <a:rPr b="1" i="1" lang="en-US" sz="1800">
                <a:solidFill>
                  <a:srgbClr val="213B7D"/>
                </a:solidFill>
                <a:latin typeface="Times New Roman"/>
                <a:ea typeface="Times New Roman"/>
                <a:cs typeface="Times New Roman"/>
                <a:sym typeface="Times New Roman"/>
              </a:rPr>
              <a:t>Opportunity cost of capital;</a:t>
            </a:r>
            <a:endParaRPr/>
          </a:p>
          <a:p>
            <a:pPr indent="-285750" lvl="0" marL="285750" marR="0" rtl="0" algn="just">
              <a:lnSpc>
                <a:spcPct val="150000"/>
              </a:lnSpc>
              <a:spcBef>
                <a:spcPts val="1000"/>
              </a:spcBef>
              <a:spcAft>
                <a:spcPts val="0"/>
              </a:spcAft>
              <a:buClr>
                <a:srgbClr val="213B7D"/>
              </a:buClr>
              <a:buSzPts val="1800"/>
              <a:buFont typeface="Arial"/>
              <a:buChar char="•"/>
            </a:pPr>
            <a:r>
              <a:rPr b="1" i="1" lang="en-US" sz="1800">
                <a:solidFill>
                  <a:srgbClr val="213B7D"/>
                </a:solidFill>
                <a:latin typeface="Times New Roman"/>
                <a:ea typeface="Times New Roman"/>
                <a:cs typeface="Times New Roman"/>
                <a:sym typeface="Times New Roman"/>
              </a:rPr>
              <a:t> Accounting price;</a:t>
            </a:r>
            <a:endParaRPr/>
          </a:p>
          <a:p>
            <a:pPr indent="-285750" lvl="0" marL="285750" marR="0" rtl="0" algn="just">
              <a:lnSpc>
                <a:spcPct val="150000"/>
              </a:lnSpc>
              <a:spcBef>
                <a:spcPts val="1000"/>
              </a:spcBef>
              <a:spcAft>
                <a:spcPts val="0"/>
              </a:spcAft>
              <a:buClr>
                <a:srgbClr val="213B7D"/>
              </a:buClr>
              <a:buSzPts val="1800"/>
              <a:buFont typeface="Arial"/>
              <a:buChar char="•"/>
            </a:pPr>
            <a:r>
              <a:rPr b="1" i="1" lang="en-US" sz="1800">
                <a:solidFill>
                  <a:srgbClr val="213B7D"/>
                </a:solidFill>
                <a:latin typeface="Times New Roman"/>
                <a:ea typeface="Times New Roman"/>
                <a:cs typeface="Times New Roman"/>
                <a:sym typeface="Times New Roman"/>
              </a:rPr>
              <a:t> Pooling; </a:t>
            </a:r>
            <a:r>
              <a:rPr b="1" lang="en-US" sz="1800">
                <a:solidFill>
                  <a:srgbClr val="213B7D"/>
                </a:solidFill>
                <a:latin typeface="Times New Roman"/>
                <a:ea typeface="Times New Roman"/>
                <a:cs typeface="Times New Roman"/>
                <a:sym typeface="Times New Roman"/>
              </a:rPr>
              <a:t>dan</a:t>
            </a:r>
            <a:endParaRPr/>
          </a:p>
          <a:p>
            <a:pPr indent="-285750" lvl="0" marL="285750" marR="0" rtl="0" algn="just">
              <a:lnSpc>
                <a:spcPct val="150000"/>
              </a:lnSpc>
              <a:spcBef>
                <a:spcPts val="1000"/>
              </a:spcBef>
              <a:spcAft>
                <a:spcPts val="0"/>
              </a:spcAft>
              <a:buClr>
                <a:srgbClr val="213B7D"/>
              </a:buClr>
              <a:buSzPts val="1800"/>
              <a:buFont typeface="Arial"/>
              <a:buChar char="•"/>
            </a:pPr>
            <a:r>
              <a:rPr b="1" i="1" lang="en-US" sz="1800">
                <a:solidFill>
                  <a:srgbClr val="213B7D"/>
                </a:solidFill>
                <a:latin typeface="Times New Roman"/>
                <a:ea typeface="Times New Roman"/>
                <a:cs typeface="Times New Roman"/>
                <a:sym typeface="Times New Roman"/>
              </a:rPr>
              <a:t> </a:t>
            </a:r>
            <a:r>
              <a:rPr b="1" lang="en-US" sz="1800">
                <a:solidFill>
                  <a:srgbClr val="213B7D"/>
                </a:solidFill>
                <a:latin typeface="Times New Roman"/>
                <a:ea typeface="Times New Roman"/>
                <a:cs typeface="Times New Roman"/>
                <a:sym typeface="Times New Roman"/>
              </a:rPr>
              <a:t>Cadangan Inflasi.</a:t>
            </a:r>
            <a:endParaRPr b="1" i="1" sz="1800">
              <a:solidFill>
                <a:srgbClr val="213B7D"/>
              </a:solidFill>
              <a:latin typeface="Times New Roman"/>
              <a:ea typeface="Times New Roman"/>
              <a:cs typeface="Times New Roman"/>
              <a:sym typeface="Times New Roman"/>
            </a:endParaRPr>
          </a:p>
        </p:txBody>
      </p:sp>
      <p:grpSp>
        <p:nvGrpSpPr>
          <p:cNvPr id="656" name="Google Shape;656;p16"/>
          <p:cNvGrpSpPr/>
          <p:nvPr/>
        </p:nvGrpSpPr>
        <p:grpSpPr>
          <a:xfrm>
            <a:off x="11079955" y="5550878"/>
            <a:ext cx="1042988" cy="861744"/>
            <a:chOff x="11079955" y="5550878"/>
            <a:chExt cx="1042988" cy="861744"/>
          </a:xfrm>
        </p:grpSpPr>
        <p:sp>
          <p:nvSpPr>
            <p:cNvPr id="657" name="Google Shape;657;p16"/>
            <p:cNvSpPr/>
            <p:nvPr/>
          </p:nvSpPr>
          <p:spPr>
            <a:xfrm>
              <a:off x="11079955" y="6026778"/>
              <a:ext cx="1042988" cy="38584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6"/>
            <p:cNvSpPr/>
            <p:nvPr/>
          </p:nvSpPr>
          <p:spPr>
            <a:xfrm>
              <a:off x="11079955" y="5550878"/>
              <a:ext cx="1042988" cy="385844"/>
            </a:xfrm>
            <a:prstGeom prst="roundRect">
              <a:avLst>
                <a:gd fmla="val 50000" name="adj"/>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1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664" name="Google Shape;664;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6" name="Google Shape;666;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67" name="Google Shape;667;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68" name="Google Shape;668;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9" name="Google Shape;669;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70" name="Google Shape;670;p17"/>
          <p:cNvGrpSpPr/>
          <p:nvPr/>
        </p:nvGrpSpPr>
        <p:grpSpPr>
          <a:xfrm>
            <a:off x="2857113" y="3050389"/>
            <a:ext cx="1545226" cy="1371404"/>
            <a:chOff x="2857113" y="3050389"/>
            <a:chExt cx="1545226" cy="1371404"/>
          </a:xfrm>
        </p:grpSpPr>
        <p:sp>
          <p:nvSpPr>
            <p:cNvPr id="671" name="Google Shape;671;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2" name="Google Shape;672;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3" name="Google Shape;673;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74" name="Google Shape;674;p17"/>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5" name="Google Shape;675;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6" name="Google Shape;676;p17"/>
          <p:cNvSpPr/>
          <p:nvPr/>
        </p:nvSpPr>
        <p:spPr>
          <a:xfrm rot="2700000">
            <a:off x="7889539" y="21342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677" name="Google Shape;677;p17"/>
          <p:cNvGrpSpPr/>
          <p:nvPr/>
        </p:nvGrpSpPr>
        <p:grpSpPr>
          <a:xfrm>
            <a:off x="-972219" y="-834189"/>
            <a:ext cx="2095164" cy="2065625"/>
            <a:chOff x="-972219" y="-834189"/>
            <a:chExt cx="2095164" cy="2065625"/>
          </a:xfrm>
        </p:grpSpPr>
        <p:sp>
          <p:nvSpPr>
            <p:cNvPr id="678" name="Google Shape;678;p17"/>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9" name="Google Shape;679;p17"/>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0" name="Google Shape;680;p17"/>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1" name="Google Shape;681;p17"/>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2" name="Google Shape;682;p17"/>
          <p:cNvGrpSpPr/>
          <p:nvPr/>
        </p:nvGrpSpPr>
        <p:grpSpPr>
          <a:xfrm>
            <a:off x="216389" y="5756566"/>
            <a:ext cx="694536" cy="713698"/>
            <a:chOff x="216389" y="5665785"/>
            <a:chExt cx="694536" cy="713698"/>
          </a:xfrm>
        </p:grpSpPr>
        <p:sp>
          <p:nvSpPr>
            <p:cNvPr id="683" name="Google Shape;683;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4" name="Google Shape;684;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5" name="Google Shape;685;p17"/>
          <p:cNvGrpSpPr/>
          <p:nvPr/>
        </p:nvGrpSpPr>
        <p:grpSpPr>
          <a:xfrm>
            <a:off x="2171887" y="5756566"/>
            <a:ext cx="694536" cy="713698"/>
            <a:chOff x="216389" y="5665785"/>
            <a:chExt cx="694536" cy="713698"/>
          </a:xfrm>
        </p:grpSpPr>
        <p:sp>
          <p:nvSpPr>
            <p:cNvPr id="686" name="Google Shape;686;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7" name="Google Shape;687;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8" name="Google Shape;688;p17"/>
          <p:cNvGrpSpPr/>
          <p:nvPr/>
        </p:nvGrpSpPr>
        <p:grpSpPr>
          <a:xfrm>
            <a:off x="1194138" y="5756566"/>
            <a:ext cx="694536" cy="713698"/>
            <a:chOff x="216389" y="5665785"/>
            <a:chExt cx="694536" cy="713698"/>
          </a:xfrm>
        </p:grpSpPr>
        <p:sp>
          <p:nvSpPr>
            <p:cNvPr id="689" name="Google Shape;689;p17"/>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7"/>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1" name="Google Shape;691;p17"/>
          <p:cNvGrpSpPr/>
          <p:nvPr/>
        </p:nvGrpSpPr>
        <p:grpSpPr>
          <a:xfrm>
            <a:off x="11539121" y="3622655"/>
            <a:ext cx="539715" cy="1176183"/>
            <a:chOff x="11558017" y="93645"/>
            <a:chExt cx="539715" cy="1176183"/>
          </a:xfrm>
        </p:grpSpPr>
        <p:sp>
          <p:nvSpPr>
            <p:cNvPr id="692" name="Google Shape;692;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3" name="Google Shape;693;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4" name="Google Shape;694;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5" name="Google Shape;695;p17"/>
          <p:cNvGrpSpPr/>
          <p:nvPr/>
        </p:nvGrpSpPr>
        <p:grpSpPr>
          <a:xfrm>
            <a:off x="11539121" y="1969108"/>
            <a:ext cx="539715" cy="1176183"/>
            <a:chOff x="11558017" y="93645"/>
            <a:chExt cx="539715" cy="1176183"/>
          </a:xfrm>
        </p:grpSpPr>
        <p:sp>
          <p:nvSpPr>
            <p:cNvPr id="696" name="Google Shape;696;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8" name="Google Shape;698;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99" name="Google Shape;699;p17"/>
          <p:cNvGrpSpPr/>
          <p:nvPr/>
        </p:nvGrpSpPr>
        <p:grpSpPr>
          <a:xfrm>
            <a:off x="11539121" y="315561"/>
            <a:ext cx="539715" cy="1176183"/>
            <a:chOff x="11558017" y="93645"/>
            <a:chExt cx="539715" cy="1176183"/>
          </a:xfrm>
        </p:grpSpPr>
        <p:sp>
          <p:nvSpPr>
            <p:cNvPr id="700" name="Google Shape;700;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1" name="Google Shape;701;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03" name="Google Shape;703;p17"/>
          <p:cNvGrpSpPr/>
          <p:nvPr/>
        </p:nvGrpSpPr>
        <p:grpSpPr>
          <a:xfrm>
            <a:off x="11539121" y="5276203"/>
            <a:ext cx="539715" cy="1176183"/>
            <a:chOff x="11558017" y="93645"/>
            <a:chExt cx="539715" cy="1176183"/>
          </a:xfrm>
        </p:grpSpPr>
        <p:sp>
          <p:nvSpPr>
            <p:cNvPr id="704" name="Google Shape;704;p17"/>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5" name="Google Shape;705;p17"/>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6" name="Google Shape;706;p17"/>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07" name="Google Shape;707;p17"/>
          <p:cNvGrpSpPr/>
          <p:nvPr/>
        </p:nvGrpSpPr>
        <p:grpSpPr>
          <a:xfrm flipH="1">
            <a:off x="8755243" y="3093605"/>
            <a:ext cx="1545226" cy="1371404"/>
            <a:chOff x="2857113" y="3050389"/>
            <a:chExt cx="1545226" cy="1371404"/>
          </a:xfrm>
        </p:grpSpPr>
        <p:sp>
          <p:nvSpPr>
            <p:cNvPr id="708" name="Google Shape;708;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9" name="Google Shape;709;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0" name="Google Shape;710;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11" name="Google Shape;711;p17"/>
          <p:cNvGrpSpPr/>
          <p:nvPr/>
        </p:nvGrpSpPr>
        <p:grpSpPr>
          <a:xfrm>
            <a:off x="2874272" y="2832743"/>
            <a:ext cx="7357595" cy="1186075"/>
            <a:chOff x="2874272" y="2041170"/>
            <a:chExt cx="7357595" cy="1186075"/>
          </a:xfrm>
        </p:grpSpPr>
        <p:grpSp>
          <p:nvGrpSpPr>
            <p:cNvPr id="712" name="Google Shape;712;p17"/>
            <p:cNvGrpSpPr/>
            <p:nvPr/>
          </p:nvGrpSpPr>
          <p:grpSpPr>
            <a:xfrm>
              <a:off x="2874272" y="2041170"/>
              <a:ext cx="7357595" cy="818129"/>
              <a:chOff x="2874272" y="2041170"/>
              <a:chExt cx="7357595" cy="818129"/>
            </a:xfrm>
          </p:grpSpPr>
          <p:sp>
            <p:nvSpPr>
              <p:cNvPr id="713" name="Google Shape;713;p17"/>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714" name="Google Shape;714;p17"/>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715" name="Google Shape;715;p17"/>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716" name="Google Shape;716;p17"/>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717" name="Google Shape;717;p17"/>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8" name="Google Shape;718;p17"/>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7" name="Google Shape;117;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18" name="Google Shape;118;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19" name="Google Shape;119;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0" name="Google Shape;120;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1" name="Google Shape;121;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3" name="Google Shape;123;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4" name="Google Shape;124;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6" name="Google Shape;126;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7" name="Google Shape;127;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2"/>
          <p:cNvSpPr/>
          <p:nvPr/>
        </p:nvSpPr>
        <p:spPr>
          <a:xfrm>
            <a:off x="882400" y="1105925"/>
            <a:ext cx="10762200" cy="47754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
        <p:nvSpPr>
          <p:cNvPr id="129" name="Google Shape;129;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30" name="Google Shape;130;p2"/>
          <p:cNvGrpSpPr/>
          <p:nvPr/>
        </p:nvGrpSpPr>
        <p:grpSpPr>
          <a:xfrm>
            <a:off x="-972219" y="-834189"/>
            <a:ext cx="2095164" cy="2065625"/>
            <a:chOff x="-972219" y="-834189"/>
            <a:chExt cx="2095164" cy="2065625"/>
          </a:xfrm>
        </p:grpSpPr>
        <p:sp>
          <p:nvSpPr>
            <p:cNvPr id="131" name="Google Shape;131;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2" name="Google Shape;132;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3" name="Google Shape;133;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4" name="Google Shape;134;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grpSp>
        <p:nvGrpSpPr>
          <p:cNvPr id="139" name="Google Shape;139;p3"/>
          <p:cNvGrpSpPr/>
          <p:nvPr/>
        </p:nvGrpSpPr>
        <p:grpSpPr>
          <a:xfrm>
            <a:off x="4105809" y="1880932"/>
            <a:ext cx="1546040" cy="1885882"/>
            <a:chOff x="4691063" y="1215532"/>
            <a:chExt cx="1546040" cy="1885882"/>
          </a:xfrm>
        </p:grpSpPr>
        <p:sp>
          <p:nvSpPr>
            <p:cNvPr id="140" name="Google Shape;140;p3"/>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3"/>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3"/>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43" name="Google Shape;143;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4" name="Google Shape;144;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5" name="Google Shape;145;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46" name="Google Shape;146;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47" name="Google Shape;147;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8" name="Google Shape;148;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9" name="Google Shape;149;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0" name="Google Shape;150;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52" name="Google Shape;152;p3"/>
          <p:cNvGrpSpPr/>
          <p:nvPr/>
        </p:nvGrpSpPr>
        <p:grpSpPr>
          <a:xfrm>
            <a:off x="-603362" y="1059039"/>
            <a:ext cx="7729594" cy="5189097"/>
            <a:chOff x="26266" y="4406"/>
            <a:chExt cx="7729594" cy="5189097"/>
          </a:xfrm>
        </p:grpSpPr>
        <p:sp>
          <p:nvSpPr>
            <p:cNvPr id="153" name="Google Shape;153;p3"/>
            <p:cNvSpPr/>
            <p:nvPr/>
          </p:nvSpPr>
          <p:spPr>
            <a:xfrm>
              <a:off x="4647806" y="3274618"/>
              <a:ext cx="1243221" cy="810796"/>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154" name="Google Shape;154;p3"/>
            <p:cNvSpPr/>
            <p:nvPr/>
          </p:nvSpPr>
          <p:spPr>
            <a:xfrm>
              <a:off x="3012700" y="1355733"/>
              <a:ext cx="1635106" cy="567557"/>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155" name="Google Shape;155;p3"/>
            <p:cNvSpPr/>
            <p:nvPr/>
          </p:nvSpPr>
          <p:spPr>
            <a:xfrm>
              <a:off x="1377594" y="3274618"/>
              <a:ext cx="1243221" cy="810796"/>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156" name="Google Shape;156;p3"/>
            <p:cNvSpPr/>
            <p:nvPr/>
          </p:nvSpPr>
          <p:spPr>
            <a:xfrm>
              <a:off x="1377594" y="1355733"/>
              <a:ext cx="1635106" cy="567557"/>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157" name="Google Shape;157;p3"/>
            <p:cNvSpPr/>
            <p:nvPr/>
          </p:nvSpPr>
          <p:spPr>
            <a:xfrm>
              <a:off x="2337036" y="4406"/>
              <a:ext cx="1351327" cy="1351327"/>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3"/>
            <p:cNvSpPr/>
            <p:nvPr/>
          </p:nvSpPr>
          <p:spPr>
            <a:xfrm>
              <a:off x="2337036" y="4406"/>
              <a:ext cx="1351327" cy="1351327"/>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3"/>
            <p:cNvSpPr/>
            <p:nvPr/>
          </p:nvSpPr>
          <p:spPr>
            <a:xfrm>
              <a:off x="1661372" y="247644"/>
              <a:ext cx="2702655" cy="86484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3"/>
            <p:cNvSpPr txBox="1"/>
            <p:nvPr/>
          </p:nvSpPr>
          <p:spPr>
            <a:xfrm>
              <a:off x="1661372" y="247644"/>
              <a:ext cx="2702655" cy="864849"/>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Sumber pendanaan</a:t>
              </a:r>
              <a:endParaRPr b="1" i="0" sz="1800" u="none" cap="none" strike="noStrike">
                <a:solidFill>
                  <a:schemeClr val="lt1"/>
                </a:solidFill>
                <a:latin typeface="Calibri"/>
                <a:ea typeface="Calibri"/>
                <a:cs typeface="Calibri"/>
                <a:sym typeface="Calibri"/>
              </a:endParaRPr>
            </a:p>
          </p:txBody>
        </p:sp>
        <p:sp>
          <p:nvSpPr>
            <p:cNvPr id="161" name="Google Shape;161;p3"/>
            <p:cNvSpPr/>
            <p:nvPr/>
          </p:nvSpPr>
          <p:spPr>
            <a:xfrm>
              <a:off x="701930" y="1923291"/>
              <a:ext cx="1351327" cy="1351327"/>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3"/>
            <p:cNvSpPr/>
            <p:nvPr/>
          </p:nvSpPr>
          <p:spPr>
            <a:xfrm>
              <a:off x="701930" y="1923291"/>
              <a:ext cx="1351327" cy="1351327"/>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3"/>
            <p:cNvSpPr/>
            <p:nvPr/>
          </p:nvSpPr>
          <p:spPr>
            <a:xfrm>
              <a:off x="26266" y="2166530"/>
              <a:ext cx="2702655" cy="86484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3"/>
            <p:cNvSpPr txBox="1"/>
            <p:nvPr/>
          </p:nvSpPr>
          <p:spPr>
            <a:xfrm>
              <a:off x="26266" y="2166530"/>
              <a:ext cx="2702655" cy="864849"/>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Perpajakan</a:t>
              </a:r>
              <a:endParaRPr b="1" i="0" sz="1800" u="none" cap="none" strike="noStrike">
                <a:solidFill>
                  <a:schemeClr val="lt1"/>
                </a:solidFill>
                <a:latin typeface="Calibri"/>
                <a:ea typeface="Calibri"/>
                <a:cs typeface="Calibri"/>
                <a:sym typeface="Calibri"/>
              </a:endParaRPr>
            </a:p>
          </p:txBody>
        </p:sp>
        <p:sp>
          <p:nvSpPr>
            <p:cNvPr id="165" name="Google Shape;165;p3"/>
            <p:cNvSpPr/>
            <p:nvPr/>
          </p:nvSpPr>
          <p:spPr>
            <a:xfrm>
              <a:off x="2458656" y="3842176"/>
              <a:ext cx="1351327" cy="1351327"/>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3"/>
            <p:cNvSpPr/>
            <p:nvPr/>
          </p:nvSpPr>
          <p:spPr>
            <a:xfrm>
              <a:off x="2458656" y="3842176"/>
              <a:ext cx="1351327" cy="1351327"/>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3"/>
            <p:cNvSpPr/>
            <p:nvPr/>
          </p:nvSpPr>
          <p:spPr>
            <a:xfrm>
              <a:off x="1782992" y="4085415"/>
              <a:ext cx="2702655" cy="86484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3"/>
            <p:cNvSpPr txBox="1"/>
            <p:nvPr/>
          </p:nvSpPr>
          <p:spPr>
            <a:xfrm>
              <a:off x="1782992" y="4085415"/>
              <a:ext cx="2702655" cy="864849"/>
            </a:xfrm>
            <a:prstGeom prst="rect">
              <a:avLst/>
            </a:prstGeom>
            <a:noFill/>
            <a:ln>
              <a:noFill/>
            </a:ln>
          </p:spPr>
          <p:txBody>
            <a:bodyPr anchorCtr="0" anchor="ctr" bIns="9525" lIns="9525" spcFirstLastPara="1" rIns="9525" wrap="square" tIns="9525">
              <a:noAutofit/>
            </a:bodyPr>
            <a:lstStyle/>
            <a:p>
              <a:pPr indent="0" lvl="0" marL="0" marR="0" rtl="0" algn="ctr">
                <a:lnSpc>
                  <a:spcPct val="90000"/>
                </a:lnSpc>
                <a:spcBef>
                  <a:spcPts val="0"/>
                </a:spcBef>
                <a:spcAft>
                  <a:spcPts val="0"/>
                </a:spcAft>
                <a:buClr>
                  <a:schemeClr val="lt1"/>
                </a:buClr>
                <a:buSzPts val="1500"/>
                <a:buFont typeface="Calibri"/>
                <a:buNone/>
              </a:pPr>
              <a:r>
                <a:rPr b="0" i="0" lang="en-US" sz="1500" u="none" cap="none" strike="noStrike">
                  <a:solidFill>
                    <a:schemeClr val="lt1"/>
                  </a:solidFill>
                  <a:latin typeface="Calibri"/>
                  <a:ea typeface="Calibri"/>
                  <a:cs typeface="Calibri"/>
                  <a:sym typeface="Calibri"/>
                </a:rPr>
                <a:t>Maka setiap wajib pajak harus membayar tanpa memperdulikan dia menikmati secara langsung jasa tersebut atau tidak</a:t>
              </a:r>
              <a:endParaRPr b="0" i="0" sz="1500" u="none" cap="none" strike="noStrike">
                <a:solidFill>
                  <a:schemeClr val="lt1"/>
                </a:solidFill>
                <a:latin typeface="Calibri"/>
                <a:ea typeface="Calibri"/>
                <a:cs typeface="Calibri"/>
                <a:sym typeface="Calibri"/>
              </a:endParaRPr>
            </a:p>
          </p:txBody>
        </p:sp>
        <p:sp>
          <p:nvSpPr>
            <p:cNvPr id="169" name="Google Shape;169;p3"/>
            <p:cNvSpPr/>
            <p:nvPr/>
          </p:nvSpPr>
          <p:spPr>
            <a:xfrm>
              <a:off x="3972143" y="1923291"/>
              <a:ext cx="1351327" cy="1351327"/>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3"/>
            <p:cNvSpPr/>
            <p:nvPr/>
          </p:nvSpPr>
          <p:spPr>
            <a:xfrm>
              <a:off x="3972143" y="1923291"/>
              <a:ext cx="1351327" cy="1351327"/>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3"/>
            <p:cNvSpPr/>
            <p:nvPr/>
          </p:nvSpPr>
          <p:spPr>
            <a:xfrm>
              <a:off x="3296479" y="2166530"/>
              <a:ext cx="2702655" cy="86484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3"/>
            <p:cNvSpPr txBox="1"/>
            <p:nvPr/>
          </p:nvSpPr>
          <p:spPr>
            <a:xfrm>
              <a:off x="3296479" y="2166530"/>
              <a:ext cx="2702655" cy="864849"/>
            </a:xfrm>
            <a:prstGeom prst="rect">
              <a:avLst/>
            </a:prstGeom>
            <a:noFill/>
            <a:ln>
              <a:noFill/>
            </a:ln>
          </p:spPr>
          <p:txBody>
            <a:bodyPr anchorCtr="0" anchor="ctr" bIns="11425" lIns="11425" spcFirstLastPara="1" rIns="11425" wrap="square" tIns="11425">
              <a:noAutofit/>
            </a:bodyPr>
            <a:lstStyle/>
            <a:p>
              <a:pPr indent="0" lvl="0" marL="0" marR="0" rtl="0" algn="ctr">
                <a:lnSpc>
                  <a:spcPct val="90000"/>
                </a:lnSpc>
                <a:spcBef>
                  <a:spcPts val="0"/>
                </a:spcBef>
                <a:spcAft>
                  <a:spcPts val="0"/>
                </a:spcAft>
                <a:buClr>
                  <a:schemeClr val="lt1"/>
                </a:buClr>
                <a:buSzPts val="1800"/>
                <a:buFont typeface="Calibri"/>
                <a:buNone/>
              </a:pPr>
              <a:r>
                <a:rPr b="1" i="0" lang="en-US" sz="1800" u="none" cap="none" strike="noStrike">
                  <a:solidFill>
                    <a:schemeClr val="lt1"/>
                  </a:solidFill>
                  <a:latin typeface="Calibri"/>
                  <a:ea typeface="Calibri"/>
                  <a:cs typeface="Calibri"/>
                  <a:sym typeface="Calibri"/>
                </a:rPr>
                <a:t>Pembebanan Kepada Masyarakat</a:t>
              </a:r>
              <a:endParaRPr b="1" i="0" sz="1800" u="none" cap="none" strike="noStrike">
                <a:solidFill>
                  <a:schemeClr val="lt1"/>
                </a:solidFill>
                <a:latin typeface="Calibri"/>
                <a:ea typeface="Calibri"/>
                <a:cs typeface="Calibri"/>
                <a:sym typeface="Calibri"/>
              </a:endParaRPr>
            </a:p>
          </p:txBody>
        </p:sp>
        <p:sp>
          <p:nvSpPr>
            <p:cNvPr id="173" name="Google Shape;173;p3"/>
            <p:cNvSpPr/>
            <p:nvPr/>
          </p:nvSpPr>
          <p:spPr>
            <a:xfrm>
              <a:off x="5728869" y="3842176"/>
              <a:ext cx="1351327" cy="1351327"/>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4" name="Google Shape;174;p3"/>
            <p:cNvSpPr/>
            <p:nvPr/>
          </p:nvSpPr>
          <p:spPr>
            <a:xfrm>
              <a:off x="5728869" y="3842176"/>
              <a:ext cx="1351327" cy="1351327"/>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5" name="Google Shape;175;p3"/>
            <p:cNvSpPr/>
            <p:nvPr/>
          </p:nvSpPr>
          <p:spPr>
            <a:xfrm>
              <a:off x="5053205" y="4085415"/>
              <a:ext cx="2702655" cy="864849"/>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3"/>
            <p:cNvSpPr txBox="1"/>
            <p:nvPr/>
          </p:nvSpPr>
          <p:spPr>
            <a:xfrm>
              <a:off x="5053205" y="4085415"/>
              <a:ext cx="2702655" cy="864849"/>
            </a:xfrm>
            <a:prstGeom prst="rect">
              <a:avLst/>
            </a:prstGeom>
            <a:noFill/>
            <a:ln>
              <a:noFill/>
            </a:ln>
          </p:spPr>
          <p:txBody>
            <a:bodyPr anchorCtr="0" anchor="ctr" bIns="9525" lIns="9525" spcFirstLastPara="1" rIns="9525" wrap="square" tIns="9525">
              <a:noAutofit/>
            </a:bodyPr>
            <a:lstStyle/>
            <a:p>
              <a:pPr indent="0" lvl="0" marL="0" marR="0" rtl="0" algn="ctr">
                <a:lnSpc>
                  <a:spcPct val="90000"/>
                </a:lnSpc>
                <a:spcBef>
                  <a:spcPts val="0"/>
                </a:spcBef>
                <a:spcAft>
                  <a:spcPts val="0"/>
                </a:spcAft>
                <a:buClr>
                  <a:schemeClr val="lt1"/>
                </a:buClr>
                <a:buSzPts val="1500"/>
                <a:buFont typeface="Calibri"/>
                <a:buNone/>
              </a:pPr>
              <a:r>
                <a:rPr b="0" i="0" lang="en-US" sz="1500" u="none" cap="none" strike="noStrike">
                  <a:solidFill>
                    <a:schemeClr val="lt1"/>
                  </a:solidFill>
                  <a:latin typeface="Calibri"/>
                  <a:ea typeface="Calibri"/>
                  <a:cs typeface="Calibri"/>
                  <a:sym typeface="Calibri"/>
                </a:rPr>
                <a:t>Maka yang membayar hanyalah mereka yang memanfaatkan jasa pelayanan publik</a:t>
              </a:r>
              <a:endParaRPr b="0" i="0" sz="1500" u="none" cap="none" strike="noStrike">
                <a:solidFill>
                  <a:schemeClr val="lt1"/>
                </a:solidFill>
                <a:latin typeface="Calibri"/>
                <a:ea typeface="Calibri"/>
                <a:cs typeface="Calibri"/>
                <a:sym typeface="Calibri"/>
              </a:endParaRPr>
            </a:p>
          </p:txBody>
        </p:sp>
      </p:grpSp>
      <p:sp>
        <p:nvSpPr>
          <p:cNvPr id="177" name="Google Shape;177;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9" name="Google Shape;179;p3"/>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Penentuan Harga Pelayanan Publik (</a:t>
            </a:r>
            <a:r>
              <a:rPr b="1" i="1" lang="en-US" sz="2800" u="none" cap="none" strike="noStrike">
                <a:solidFill>
                  <a:schemeClr val="dk1"/>
                </a:solidFill>
                <a:latin typeface="Times New Roman"/>
                <a:ea typeface="Times New Roman"/>
                <a:cs typeface="Times New Roman"/>
                <a:sym typeface="Times New Roman"/>
              </a:rPr>
              <a:t>Charging For Services)</a:t>
            </a:r>
            <a:endParaRPr b="1" i="0" sz="2800" u="none" cap="none" strike="noStrike">
              <a:solidFill>
                <a:schemeClr val="dk1"/>
              </a:solidFill>
              <a:latin typeface="Times New Roman"/>
              <a:ea typeface="Times New Roman"/>
              <a:cs typeface="Times New Roman"/>
              <a:sym typeface="Times New Roman"/>
            </a:endParaRPr>
          </a:p>
        </p:txBody>
      </p:sp>
      <p:sp>
        <p:nvSpPr>
          <p:cNvPr id="180" name="Google Shape;180;p3"/>
          <p:cNvSpPr txBox="1"/>
          <p:nvPr/>
        </p:nvSpPr>
        <p:spPr>
          <a:xfrm>
            <a:off x="6882723" y="1564924"/>
            <a:ext cx="4728914" cy="3200647"/>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Pemberian pelayanan public pada dasarnya dapat dibiayai melalui dua (2) sumber, berupa :</a:t>
            </a:r>
            <a:endParaRPr/>
          </a:p>
          <a:p>
            <a:pPr indent="-342900" lvl="0" marL="3429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Perpajakan; dan</a:t>
            </a:r>
            <a:endParaRPr/>
          </a:p>
          <a:p>
            <a:pPr indent="-342900" lvl="0" marL="342900" marR="0" rtl="0" algn="just">
              <a:lnSpc>
                <a:spcPct val="90000"/>
              </a:lnSpc>
              <a:spcBef>
                <a:spcPts val="1000"/>
              </a:spcBef>
              <a:spcAft>
                <a:spcPts val="0"/>
              </a:spcAft>
              <a:buClr>
                <a:srgbClr val="213B7D"/>
              </a:buClr>
              <a:buSzPts val="1800"/>
              <a:buFont typeface="Calibri"/>
              <a:buAutoNum type="arabicParenR"/>
            </a:pPr>
            <a:r>
              <a:rPr b="0" i="0" lang="en-US" sz="1800" u="none" cap="none" strike="noStrike">
                <a:solidFill>
                  <a:schemeClr val="dk1"/>
                </a:solidFill>
                <a:latin typeface="Times New Roman"/>
                <a:ea typeface="Times New Roman"/>
                <a:cs typeface="Times New Roman"/>
                <a:sym typeface="Times New Roman"/>
              </a:rPr>
              <a:t>Pembebanan kepada konsumen sebagai konsumen jasa public.</a:t>
            </a:r>
            <a:endParaRPr/>
          </a:p>
          <a:p>
            <a:pPr indent="0" lvl="0" marL="0" marR="0" rtl="0" algn="just">
              <a:lnSpc>
                <a:spcPct val="90000"/>
              </a:lnSpc>
              <a:spcBef>
                <a:spcPts val="1000"/>
              </a:spcBef>
              <a:spcAft>
                <a:spcPts val="0"/>
              </a:spcAft>
              <a:buClr>
                <a:srgbClr val="213B7D"/>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rgbClr val="213B7D"/>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Permasalahan yang kemudian muncul adalah apakah suatu pelayanan public lebih baik dibiayai melalui pajak atau dibebankan kepada konsumen ?</a:t>
            </a:r>
            <a:endParaRPr/>
          </a:p>
        </p:txBody>
      </p:sp>
      <p:grpSp>
        <p:nvGrpSpPr>
          <p:cNvPr id="181" name="Google Shape;181;p3"/>
          <p:cNvGrpSpPr/>
          <p:nvPr/>
        </p:nvGrpSpPr>
        <p:grpSpPr>
          <a:xfrm>
            <a:off x="11276168" y="5046500"/>
            <a:ext cx="784865" cy="670031"/>
            <a:chOff x="11276168" y="5046500"/>
            <a:chExt cx="784865" cy="670031"/>
          </a:xfrm>
        </p:grpSpPr>
        <p:sp>
          <p:nvSpPr>
            <p:cNvPr id="182" name="Google Shape;182;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84" name="Google Shape;184;p3"/>
          <p:cNvGrpSpPr/>
          <p:nvPr/>
        </p:nvGrpSpPr>
        <p:grpSpPr>
          <a:xfrm>
            <a:off x="11276168" y="5777723"/>
            <a:ext cx="784865" cy="670031"/>
            <a:chOff x="11276168" y="5777723"/>
            <a:chExt cx="784865" cy="670031"/>
          </a:xfrm>
        </p:grpSpPr>
        <p:sp>
          <p:nvSpPr>
            <p:cNvPr id="185" name="Google Shape;185;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87" name="Google Shape;187;p3"/>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grpSp>
        <p:nvGrpSpPr>
          <p:cNvPr id="192" name="Google Shape;192;p4"/>
          <p:cNvGrpSpPr/>
          <p:nvPr/>
        </p:nvGrpSpPr>
        <p:grpSpPr>
          <a:xfrm>
            <a:off x="4105809" y="1880932"/>
            <a:ext cx="1546040" cy="1885882"/>
            <a:chOff x="4691063" y="1215532"/>
            <a:chExt cx="1546040" cy="1885882"/>
          </a:xfrm>
        </p:grpSpPr>
        <p:sp>
          <p:nvSpPr>
            <p:cNvPr id="193" name="Google Shape;193;p4"/>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4"/>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5" name="Google Shape;195;p4"/>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96" name="Google Shape;196;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99" name="Google Shape;199;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00" name="Google Shape;200;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5" name="Google Shape;205;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6" name="Google Shape;206;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7" name="Google Shape;207;p4"/>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Pelayanan Publik Yang Dapat Dijual</a:t>
            </a:r>
            <a:endParaRPr b="1" i="0" sz="2800" u="none" cap="none" strike="noStrike">
              <a:solidFill>
                <a:schemeClr val="dk1"/>
              </a:solidFill>
              <a:latin typeface="Times New Roman"/>
              <a:ea typeface="Times New Roman"/>
              <a:cs typeface="Times New Roman"/>
              <a:sym typeface="Times New Roman"/>
            </a:endParaRPr>
          </a:p>
        </p:txBody>
      </p:sp>
      <p:sp>
        <p:nvSpPr>
          <p:cNvPr id="208" name="Google Shape;208;p4"/>
          <p:cNvSpPr txBox="1"/>
          <p:nvPr/>
        </p:nvSpPr>
        <p:spPr>
          <a:xfrm>
            <a:off x="2291257" y="1564924"/>
            <a:ext cx="9320380" cy="1176305"/>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Dalam memberikan pelayanan publik, pemerintah dapat dibenarkan menarik tarif untuk pelayanan tertentu baik secara langsung atau tidak langsung melalui perusahaan milik pemerintah.</a:t>
            </a:r>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Contoh pelayanan publik yang dapat dibebankan tarif pelayanan :</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1" i="0" lang="en-US" sz="1800" u="none" cap="none" strike="noStrike">
                <a:solidFill>
                  <a:schemeClr val="dk1"/>
                </a:solidFill>
                <a:latin typeface="Times New Roman"/>
                <a:ea typeface="Times New Roman"/>
                <a:cs typeface="Times New Roman"/>
                <a:sym typeface="Times New Roman"/>
              </a:rPr>
              <a:t>CARI GAMBAR PDAM, TRANSJAKARTA/LAMPUNG, POS, PLN, KAMPUS KAMPUS NEGRI</a:t>
            </a:r>
            <a:endParaRPr/>
          </a:p>
        </p:txBody>
      </p:sp>
      <p:grpSp>
        <p:nvGrpSpPr>
          <p:cNvPr id="209" name="Google Shape;209;p4"/>
          <p:cNvGrpSpPr/>
          <p:nvPr/>
        </p:nvGrpSpPr>
        <p:grpSpPr>
          <a:xfrm>
            <a:off x="11276168" y="5046500"/>
            <a:ext cx="784865" cy="670031"/>
            <a:chOff x="11276168" y="5046500"/>
            <a:chExt cx="784865" cy="670031"/>
          </a:xfrm>
        </p:grpSpPr>
        <p:sp>
          <p:nvSpPr>
            <p:cNvPr id="210" name="Google Shape;210;p4"/>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1" name="Google Shape;211;p4"/>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2" name="Google Shape;212;p4"/>
          <p:cNvGrpSpPr/>
          <p:nvPr/>
        </p:nvGrpSpPr>
        <p:grpSpPr>
          <a:xfrm>
            <a:off x="11276168" y="5777723"/>
            <a:ext cx="784865" cy="670031"/>
            <a:chOff x="11276168" y="5777723"/>
            <a:chExt cx="784865" cy="670031"/>
          </a:xfrm>
        </p:grpSpPr>
        <p:sp>
          <p:nvSpPr>
            <p:cNvPr id="213" name="Google Shape;213;p4"/>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4"/>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15" name="Google Shape;215;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4 </a:t>
            </a:r>
            <a:endParaRPr b="0" i="0" sz="1050" u="none" cap="none" strike="noStrike">
              <a:solidFill>
                <a:schemeClr val="dk1"/>
              </a:solidFill>
              <a:latin typeface="Times New Roman"/>
              <a:ea typeface="Times New Roman"/>
              <a:cs typeface="Times New Roman"/>
              <a:sym typeface="Times New Roman"/>
            </a:endParaRPr>
          </a:p>
        </p:txBody>
      </p:sp>
      <p:sp>
        <p:nvSpPr>
          <p:cNvPr id="216" name="Google Shape;216;p4"/>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grpSp>
        <p:nvGrpSpPr>
          <p:cNvPr id="221" name="Google Shape;221;p5"/>
          <p:cNvGrpSpPr/>
          <p:nvPr/>
        </p:nvGrpSpPr>
        <p:grpSpPr>
          <a:xfrm>
            <a:off x="4105809" y="1880932"/>
            <a:ext cx="1546040" cy="1885882"/>
            <a:chOff x="4691063" y="1215532"/>
            <a:chExt cx="1546040" cy="1885882"/>
          </a:xfrm>
        </p:grpSpPr>
        <p:sp>
          <p:nvSpPr>
            <p:cNvPr id="222" name="Google Shape;222;p5"/>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5"/>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4" name="Google Shape;224;p5"/>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25" name="Google Shape;225;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6" name="Google Shape;226;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7" name="Google Shape;227;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28" name="Google Shape;228;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29" name="Google Shape;229;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1" name="Google Shape;231;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2" name="Google Shape;232;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4" name="Google Shape;234;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5" name="Google Shape;235;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5"/>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Pelayanan Publik Yang Dapat Dijual</a:t>
            </a:r>
            <a:endParaRPr b="1" i="0" sz="2800" u="none" cap="none" strike="noStrike">
              <a:solidFill>
                <a:schemeClr val="dk1"/>
              </a:solidFill>
              <a:latin typeface="Times New Roman"/>
              <a:ea typeface="Times New Roman"/>
              <a:cs typeface="Times New Roman"/>
              <a:sym typeface="Times New Roman"/>
            </a:endParaRPr>
          </a:p>
        </p:txBody>
      </p:sp>
      <p:sp>
        <p:nvSpPr>
          <p:cNvPr id="237" name="Google Shape;237;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4 </a:t>
            </a:r>
            <a:endParaRPr b="0" i="0" sz="1050" u="none" cap="none" strike="noStrike">
              <a:solidFill>
                <a:schemeClr val="dk1"/>
              </a:solidFill>
              <a:latin typeface="Times New Roman"/>
              <a:ea typeface="Times New Roman"/>
              <a:cs typeface="Times New Roman"/>
              <a:sym typeface="Times New Roman"/>
            </a:endParaRPr>
          </a:p>
        </p:txBody>
      </p:sp>
      <p:sp>
        <p:nvSpPr>
          <p:cNvPr id="238" name="Google Shape;238;p5"/>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39" name="Google Shape;239;p5"/>
          <p:cNvGrpSpPr/>
          <p:nvPr/>
        </p:nvGrpSpPr>
        <p:grpSpPr>
          <a:xfrm>
            <a:off x="11330458" y="4406299"/>
            <a:ext cx="731467" cy="1975446"/>
            <a:chOff x="11273306" y="4306283"/>
            <a:chExt cx="731467" cy="1975446"/>
          </a:xfrm>
        </p:grpSpPr>
        <p:grpSp>
          <p:nvGrpSpPr>
            <p:cNvPr id="240" name="Google Shape;240;p5"/>
            <p:cNvGrpSpPr/>
            <p:nvPr/>
          </p:nvGrpSpPr>
          <p:grpSpPr>
            <a:xfrm>
              <a:off x="11273306" y="4968707"/>
              <a:ext cx="725481" cy="612113"/>
              <a:chOff x="11273306" y="4968707"/>
              <a:chExt cx="725481" cy="612113"/>
            </a:xfrm>
          </p:grpSpPr>
          <p:sp>
            <p:nvSpPr>
              <p:cNvPr id="241" name="Google Shape;241;p5"/>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2" name="Google Shape;242;p5"/>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3" name="Google Shape;243;p5"/>
            <p:cNvGrpSpPr/>
            <p:nvPr/>
          </p:nvGrpSpPr>
          <p:grpSpPr>
            <a:xfrm>
              <a:off x="11273306" y="5669616"/>
              <a:ext cx="725481" cy="612113"/>
              <a:chOff x="11273306" y="5669616"/>
              <a:chExt cx="725481" cy="612113"/>
            </a:xfrm>
          </p:grpSpPr>
          <p:sp>
            <p:nvSpPr>
              <p:cNvPr id="244" name="Google Shape;244;p5"/>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5" name="Google Shape;245;p5"/>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6" name="Google Shape;246;p5"/>
            <p:cNvGrpSpPr/>
            <p:nvPr/>
          </p:nvGrpSpPr>
          <p:grpSpPr>
            <a:xfrm>
              <a:off x="11279292" y="4306283"/>
              <a:ext cx="725481" cy="612113"/>
              <a:chOff x="11279292" y="4306283"/>
              <a:chExt cx="725481" cy="612113"/>
            </a:xfrm>
          </p:grpSpPr>
          <p:sp>
            <p:nvSpPr>
              <p:cNvPr id="247" name="Google Shape;247;p5"/>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8" name="Google Shape;248;p5"/>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249" name="Google Shape;249;p5"/>
          <p:cNvSpPr txBox="1"/>
          <p:nvPr/>
        </p:nvSpPr>
        <p:spPr>
          <a:xfrm>
            <a:off x="2276302" y="100162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i="0" lang="en-US" sz="2400" u="none" cap="none" strike="noStrike">
                <a:solidFill>
                  <a:srgbClr val="213B7D"/>
                </a:solidFill>
                <a:latin typeface="Times New Roman"/>
                <a:ea typeface="Times New Roman"/>
                <a:cs typeface="Times New Roman"/>
                <a:sym typeface="Times New Roman"/>
              </a:rPr>
              <a:t>ADANYA BARANG PRIVAT Vs BARANG PUBLIK</a:t>
            </a:r>
            <a:endParaRPr b="1" i="0" sz="2400" u="none" cap="none" strike="noStrike">
              <a:solidFill>
                <a:srgbClr val="213B7D"/>
              </a:solidFill>
              <a:latin typeface="Times New Roman"/>
              <a:ea typeface="Times New Roman"/>
              <a:cs typeface="Times New Roman"/>
              <a:sym typeface="Times New Roman"/>
            </a:endParaRPr>
          </a:p>
        </p:txBody>
      </p:sp>
      <p:grpSp>
        <p:nvGrpSpPr>
          <p:cNvPr id="250" name="Google Shape;250;p5"/>
          <p:cNvGrpSpPr/>
          <p:nvPr/>
        </p:nvGrpSpPr>
        <p:grpSpPr>
          <a:xfrm>
            <a:off x="3460446" y="2450470"/>
            <a:ext cx="2350189" cy="3331705"/>
            <a:chOff x="563012" y="3051871"/>
            <a:chExt cx="2350189" cy="3331705"/>
          </a:xfrm>
        </p:grpSpPr>
        <p:grpSp>
          <p:nvGrpSpPr>
            <p:cNvPr id="251" name="Google Shape;251;p5"/>
            <p:cNvGrpSpPr/>
            <p:nvPr/>
          </p:nvGrpSpPr>
          <p:grpSpPr>
            <a:xfrm>
              <a:off x="563012" y="3051871"/>
              <a:ext cx="2350189" cy="3331705"/>
              <a:chOff x="563012" y="3061728"/>
              <a:chExt cx="2350189" cy="3331705"/>
            </a:xfrm>
          </p:grpSpPr>
          <p:grpSp>
            <p:nvGrpSpPr>
              <p:cNvPr id="252" name="Google Shape;252;p5"/>
              <p:cNvGrpSpPr/>
              <p:nvPr/>
            </p:nvGrpSpPr>
            <p:grpSpPr>
              <a:xfrm>
                <a:off x="563012" y="3061728"/>
                <a:ext cx="2350189" cy="3331705"/>
                <a:chOff x="563012" y="3061728"/>
                <a:chExt cx="2350189" cy="3331705"/>
              </a:xfrm>
            </p:grpSpPr>
            <p:sp>
              <p:nvSpPr>
                <p:cNvPr id="253" name="Google Shape;253;p5"/>
                <p:cNvSpPr/>
                <p:nvPr/>
              </p:nvSpPr>
              <p:spPr>
                <a:xfrm>
                  <a:off x="722480" y="3061728"/>
                  <a:ext cx="2190721" cy="32076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4" name="Google Shape;254;p5"/>
                <p:cNvSpPr/>
                <p:nvPr/>
              </p:nvSpPr>
              <p:spPr>
                <a:xfrm>
                  <a:off x="563012" y="3185797"/>
                  <a:ext cx="2190721" cy="32076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5" name="Google Shape;255;p5"/>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Barang Privat</a:t>
                  </a:r>
                  <a:endParaRPr b="1" i="0" sz="1600" u="none" cap="none" strike="noStrike">
                    <a:solidFill>
                      <a:schemeClr val="dk1"/>
                    </a:solidFill>
                    <a:latin typeface="Arial Black"/>
                    <a:ea typeface="Arial Black"/>
                    <a:cs typeface="Arial Black"/>
                    <a:sym typeface="Arial Black"/>
                  </a:endParaRPr>
                </a:p>
              </p:txBody>
            </p:sp>
          </p:grpSp>
          <p:sp>
            <p:nvSpPr>
              <p:cNvPr id="256" name="Google Shape;256;p5"/>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7" name="Google Shape;257;p5"/>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8" name="Google Shape;258;p5"/>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9" name="Google Shape;259;p5"/>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5"/>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5"/>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5"/>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5"/>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4" name="Google Shape;264;p5"/>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265" name="Google Shape;265;p5"/>
            <p:cNvSpPr txBox="1"/>
            <p:nvPr/>
          </p:nvSpPr>
          <p:spPr>
            <a:xfrm>
              <a:off x="709492" y="3862176"/>
              <a:ext cx="2132578" cy="24622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400" u="none" cap="none" strike="noStrike">
                  <a:solidFill>
                    <a:schemeClr val="lt1"/>
                  </a:solidFill>
                  <a:latin typeface="Times New Roman"/>
                  <a:ea typeface="Times New Roman"/>
                  <a:cs typeface="Times New Roman"/>
                  <a:sym typeface="Times New Roman"/>
                </a:rPr>
                <a:t>Barang-barang kebutuhan masyarakat yang manfaat barang atau jasa tersebut hanya dinikmati secara individual oleh yang membeli sedangkan yang tidak mengonsumsi tidak dapat menikmati barang/jasa tersebut</a:t>
              </a:r>
              <a:endParaRPr sz="1400">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400">
                  <a:solidFill>
                    <a:schemeClr val="lt1"/>
                  </a:solidFill>
                  <a:latin typeface="Times New Roman"/>
                  <a:ea typeface="Times New Roman"/>
                  <a:cs typeface="Times New Roman"/>
                  <a:sym typeface="Times New Roman"/>
                </a:rPr>
                <a:t>contoh makanan, telfon, listrik, dst</a:t>
              </a:r>
              <a:endParaRPr b="1" sz="1400">
                <a:solidFill>
                  <a:schemeClr val="lt1"/>
                </a:solidFill>
                <a:latin typeface="Times New Roman"/>
                <a:ea typeface="Times New Roman"/>
                <a:cs typeface="Times New Roman"/>
                <a:sym typeface="Times New Roman"/>
              </a:endParaRPr>
            </a:p>
          </p:txBody>
        </p:sp>
      </p:grpSp>
      <p:grpSp>
        <p:nvGrpSpPr>
          <p:cNvPr id="266" name="Google Shape;266;p5"/>
          <p:cNvGrpSpPr/>
          <p:nvPr/>
        </p:nvGrpSpPr>
        <p:grpSpPr>
          <a:xfrm>
            <a:off x="6166372" y="2436854"/>
            <a:ext cx="2350189" cy="3331705"/>
            <a:chOff x="563012" y="3051871"/>
            <a:chExt cx="2350189" cy="3331705"/>
          </a:xfrm>
        </p:grpSpPr>
        <p:grpSp>
          <p:nvGrpSpPr>
            <p:cNvPr id="267" name="Google Shape;267;p5"/>
            <p:cNvGrpSpPr/>
            <p:nvPr/>
          </p:nvGrpSpPr>
          <p:grpSpPr>
            <a:xfrm>
              <a:off x="563012" y="3051871"/>
              <a:ext cx="2350189" cy="3331705"/>
              <a:chOff x="563012" y="3061728"/>
              <a:chExt cx="2350189" cy="3331705"/>
            </a:xfrm>
          </p:grpSpPr>
          <p:grpSp>
            <p:nvGrpSpPr>
              <p:cNvPr id="268" name="Google Shape;268;p5"/>
              <p:cNvGrpSpPr/>
              <p:nvPr/>
            </p:nvGrpSpPr>
            <p:grpSpPr>
              <a:xfrm>
                <a:off x="563012" y="3061728"/>
                <a:ext cx="2350189" cy="3331705"/>
                <a:chOff x="563012" y="3061728"/>
                <a:chExt cx="2350189" cy="3331705"/>
              </a:xfrm>
            </p:grpSpPr>
            <p:sp>
              <p:nvSpPr>
                <p:cNvPr id="269" name="Google Shape;269;p5"/>
                <p:cNvSpPr/>
                <p:nvPr/>
              </p:nvSpPr>
              <p:spPr>
                <a:xfrm>
                  <a:off x="722480" y="3061728"/>
                  <a:ext cx="2190721" cy="32076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0" name="Google Shape;270;p5"/>
                <p:cNvSpPr/>
                <p:nvPr/>
              </p:nvSpPr>
              <p:spPr>
                <a:xfrm>
                  <a:off x="563012" y="3185797"/>
                  <a:ext cx="2190721" cy="32076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1" name="Google Shape;271;p5"/>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Arial Black"/>
                      <a:ea typeface="Arial Black"/>
                      <a:cs typeface="Arial Black"/>
                      <a:sym typeface="Arial Black"/>
                    </a:rPr>
                    <a:t>Barang Publik</a:t>
                  </a:r>
                  <a:endParaRPr b="1" sz="1600">
                    <a:solidFill>
                      <a:schemeClr val="dk1"/>
                    </a:solidFill>
                    <a:latin typeface="Arial Black"/>
                    <a:ea typeface="Arial Black"/>
                    <a:cs typeface="Arial Black"/>
                    <a:sym typeface="Arial Black"/>
                  </a:endParaRPr>
                </a:p>
              </p:txBody>
            </p:sp>
          </p:grpSp>
          <p:sp>
            <p:nvSpPr>
              <p:cNvPr id="272" name="Google Shape;272;p5"/>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3" name="Google Shape;273;p5"/>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4" name="Google Shape;274;p5"/>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5" name="Google Shape;275;p5"/>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6" name="Google Shape;276;p5"/>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7" name="Google Shape;277;p5"/>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8" name="Google Shape;278;p5"/>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79" name="Google Shape;279;p5"/>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0" name="Google Shape;280;p5"/>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81" name="Google Shape;281;p5"/>
            <p:cNvSpPr txBox="1"/>
            <p:nvPr/>
          </p:nvSpPr>
          <p:spPr>
            <a:xfrm>
              <a:off x="709492" y="3862176"/>
              <a:ext cx="2132578" cy="246221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chemeClr val="lt1"/>
                  </a:solidFill>
                  <a:latin typeface="Times New Roman"/>
                  <a:ea typeface="Times New Roman"/>
                  <a:cs typeface="Times New Roman"/>
                  <a:sym typeface="Times New Roman"/>
                </a:rPr>
                <a:t>Barang Publik Adalah Barang-barang Kenutuhan Masyarakat Yang Manfaat Barang Dan Jasa Tersebut Dinikmati Oleh Seluruh Masyarakat Secara Bersama-sama. </a:t>
              </a:r>
              <a:endParaRPr/>
            </a:p>
            <a:p>
              <a:pPr indent="0" lvl="0" marL="0" marR="0" rtl="0" algn="l">
                <a:spcBef>
                  <a:spcPts val="0"/>
                </a:spcBef>
                <a:spcAft>
                  <a:spcPts val="0"/>
                </a:spcAft>
                <a:buNone/>
              </a:pPr>
              <a:r>
                <a:rPr b="1" lang="en-US" sz="1400">
                  <a:solidFill>
                    <a:schemeClr val="lt1"/>
                  </a:solidFill>
                  <a:latin typeface="Times New Roman"/>
                  <a:ea typeface="Times New Roman"/>
                  <a:cs typeface="Times New Roman"/>
                  <a:sym typeface="Times New Roman"/>
                </a:rPr>
                <a:t>Contoh : Pertahanan Nasional, Pengendalian Penyakit, Jasa Polisi</a:t>
              </a:r>
              <a:endParaRPr b="1" sz="1400">
                <a:solidFill>
                  <a:schemeClr val="lt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1400">
                <a:solidFill>
                  <a:schemeClr val="lt1"/>
                </a:solidFill>
                <a:latin typeface="Times New Roman"/>
                <a:ea typeface="Times New Roman"/>
                <a:cs typeface="Times New Roman"/>
                <a:sym typeface="Times New Roman"/>
              </a:endParaRPr>
            </a:p>
          </p:txBody>
        </p:sp>
      </p:grpSp>
      <p:grpSp>
        <p:nvGrpSpPr>
          <p:cNvPr id="282" name="Google Shape;282;p5"/>
          <p:cNvGrpSpPr/>
          <p:nvPr/>
        </p:nvGrpSpPr>
        <p:grpSpPr>
          <a:xfrm>
            <a:off x="8872298" y="2436854"/>
            <a:ext cx="2350189" cy="3382749"/>
            <a:chOff x="563012" y="3051871"/>
            <a:chExt cx="2350189" cy="3382749"/>
          </a:xfrm>
        </p:grpSpPr>
        <p:grpSp>
          <p:nvGrpSpPr>
            <p:cNvPr id="283" name="Google Shape;283;p5"/>
            <p:cNvGrpSpPr/>
            <p:nvPr/>
          </p:nvGrpSpPr>
          <p:grpSpPr>
            <a:xfrm>
              <a:off x="563012" y="3051871"/>
              <a:ext cx="2350189" cy="3331705"/>
              <a:chOff x="563012" y="3061728"/>
              <a:chExt cx="2350189" cy="3331705"/>
            </a:xfrm>
          </p:grpSpPr>
          <p:grpSp>
            <p:nvGrpSpPr>
              <p:cNvPr id="284" name="Google Shape;284;p5"/>
              <p:cNvGrpSpPr/>
              <p:nvPr/>
            </p:nvGrpSpPr>
            <p:grpSpPr>
              <a:xfrm>
                <a:off x="563012" y="3061728"/>
                <a:ext cx="2350189" cy="3331705"/>
                <a:chOff x="563012" y="3061728"/>
                <a:chExt cx="2350189" cy="3331705"/>
              </a:xfrm>
            </p:grpSpPr>
            <p:sp>
              <p:nvSpPr>
                <p:cNvPr id="285" name="Google Shape;285;p5"/>
                <p:cNvSpPr/>
                <p:nvPr/>
              </p:nvSpPr>
              <p:spPr>
                <a:xfrm>
                  <a:off x="722480" y="3061728"/>
                  <a:ext cx="2190721" cy="3207636"/>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6" name="Google Shape;286;p5"/>
                <p:cNvSpPr/>
                <p:nvPr/>
              </p:nvSpPr>
              <p:spPr>
                <a:xfrm>
                  <a:off x="563012" y="3185797"/>
                  <a:ext cx="2190721" cy="3207636"/>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7" name="Google Shape;287;p5"/>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en-US" sz="1600">
                      <a:solidFill>
                        <a:schemeClr val="dk1"/>
                      </a:solidFill>
                      <a:latin typeface="Arial Black"/>
                      <a:ea typeface="Arial Black"/>
                      <a:cs typeface="Arial Black"/>
                      <a:sym typeface="Arial Black"/>
                    </a:rPr>
                    <a:t>Barang Campuran</a:t>
                  </a:r>
                  <a:endParaRPr b="1" sz="1600">
                    <a:solidFill>
                      <a:schemeClr val="dk1"/>
                    </a:solidFill>
                    <a:latin typeface="Arial Black"/>
                    <a:ea typeface="Arial Black"/>
                    <a:cs typeface="Arial Black"/>
                    <a:sym typeface="Arial Black"/>
                  </a:endParaRPr>
                </a:p>
              </p:txBody>
            </p:sp>
          </p:grpSp>
          <p:sp>
            <p:nvSpPr>
              <p:cNvPr id="288" name="Google Shape;288;p5"/>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89" name="Google Shape;289;p5"/>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0" name="Google Shape;290;p5"/>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1" name="Google Shape;291;p5"/>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2" name="Google Shape;292;p5"/>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3" name="Google Shape;293;p5"/>
              <p:cNvSpPr/>
              <p:nvPr/>
            </p:nvSpPr>
            <p:spPr>
              <a:xfrm>
                <a:off x="599437" y="5239630"/>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4" name="Google Shape;294;p5"/>
              <p:cNvSpPr/>
              <p:nvPr/>
            </p:nvSpPr>
            <p:spPr>
              <a:xfrm>
                <a:off x="599437" y="549525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5" name="Google Shape;295;p5"/>
              <p:cNvSpPr/>
              <p:nvPr/>
            </p:nvSpPr>
            <p:spPr>
              <a:xfrm>
                <a:off x="599437" y="575087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96" name="Google Shape;296;p5"/>
              <p:cNvSpPr/>
              <p:nvPr/>
            </p:nvSpPr>
            <p:spPr>
              <a:xfrm>
                <a:off x="599437" y="600649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297" name="Google Shape;297;p5"/>
            <p:cNvSpPr txBox="1"/>
            <p:nvPr/>
          </p:nvSpPr>
          <p:spPr>
            <a:xfrm>
              <a:off x="709492" y="3849297"/>
              <a:ext cx="2132578" cy="258532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340">
                  <a:solidFill>
                    <a:schemeClr val="lt1"/>
                  </a:solidFill>
                  <a:latin typeface="Times New Roman"/>
                  <a:ea typeface="Times New Roman"/>
                  <a:cs typeface="Times New Roman"/>
                  <a:sym typeface="Times New Roman"/>
                </a:rPr>
                <a:t>Merupakan campuran antara privat dan public. Karena meskipun secara individu seringkalu masyarakat umum juga membutuhkan, dan dalam memenuhi kebutuhan tersebut pemerintah memberikan subsidi atau mengontrakkan kepada pihak swasta </a:t>
              </a:r>
              <a:r>
                <a:rPr b="1" lang="en-US" sz="1340">
                  <a:solidFill>
                    <a:schemeClr val="lt1"/>
                  </a:solidFill>
                  <a:latin typeface="Times New Roman"/>
                  <a:ea typeface="Times New Roman"/>
                  <a:cs typeface="Times New Roman"/>
                  <a:sym typeface="Times New Roman"/>
                </a:rPr>
                <a:t>contoh : pendidikan</a:t>
              </a:r>
              <a:endParaRPr b="1" sz="1340">
                <a:solidFill>
                  <a:schemeClr val="lt1"/>
                </a:solidFill>
                <a:latin typeface="Times New Roman"/>
                <a:ea typeface="Times New Roman"/>
                <a:cs typeface="Times New Roman"/>
                <a:sym typeface="Times New Roman"/>
              </a:endParaRPr>
            </a:p>
          </p:txBody>
        </p:sp>
      </p:grpSp>
      <p:sp>
        <p:nvSpPr>
          <p:cNvPr id="298" name="Google Shape;298;p5"/>
          <p:cNvSpPr txBox="1"/>
          <p:nvPr/>
        </p:nvSpPr>
        <p:spPr>
          <a:xfrm>
            <a:off x="3460445" y="2029175"/>
            <a:ext cx="7762042" cy="448139"/>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1" lang="en-US" sz="1800" u="none">
                <a:solidFill>
                  <a:schemeClr val="dk1"/>
                </a:solidFill>
                <a:latin typeface="Times New Roman"/>
                <a:ea typeface="Times New Roman"/>
                <a:cs typeface="Times New Roman"/>
                <a:sym typeface="Times New Roman"/>
              </a:rPr>
              <a:t>Terdapat tiga (3) jenis barang yang menjadi kebutuhan masyarakat, yaitu :</a:t>
            </a:r>
            <a:endParaRPr/>
          </a:p>
        </p:txBody>
      </p:sp>
      <p:sp>
        <p:nvSpPr>
          <p:cNvPr id="299" name="Google Shape;299;p5"/>
          <p:cNvSpPr txBox="1"/>
          <p:nvPr/>
        </p:nvSpPr>
        <p:spPr>
          <a:xfrm>
            <a:off x="148294" y="2363184"/>
            <a:ext cx="3075005" cy="3138991"/>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213B7D"/>
              </a:buClr>
              <a:buSzPts val="1700"/>
              <a:buFont typeface="Arial"/>
              <a:buNone/>
            </a:pPr>
            <a:r>
              <a:rPr b="0" lang="en-US" sz="1700" u="none">
                <a:solidFill>
                  <a:srgbClr val="213B7D"/>
                </a:solidFill>
                <a:latin typeface="Times New Roman"/>
                <a:ea typeface="Times New Roman"/>
                <a:cs typeface="Times New Roman"/>
                <a:sym typeface="Times New Roman"/>
              </a:rPr>
              <a:t>Dalam praktiknya, terdapat tiga (3) kesulitan dalam membedakan barang public dengan barang privat, antara lain :</a:t>
            </a:r>
            <a:endParaRPr/>
          </a:p>
          <a:p>
            <a:pPr indent="-342900" lvl="0" marL="342900" marR="0" rtl="0" algn="l">
              <a:lnSpc>
                <a:spcPct val="90000"/>
              </a:lnSpc>
              <a:spcBef>
                <a:spcPts val="1000"/>
              </a:spcBef>
              <a:spcAft>
                <a:spcPts val="0"/>
              </a:spcAft>
              <a:buClr>
                <a:srgbClr val="213B7D"/>
              </a:buClr>
              <a:buSzPts val="1700"/>
              <a:buFont typeface="Arial"/>
              <a:buAutoNum type="arabicParenR"/>
            </a:pPr>
            <a:r>
              <a:rPr b="0" lang="en-US" sz="1700" u="none">
                <a:solidFill>
                  <a:srgbClr val="213B7D"/>
                </a:solidFill>
                <a:latin typeface="Times New Roman"/>
                <a:ea typeface="Times New Roman"/>
                <a:cs typeface="Times New Roman"/>
                <a:sym typeface="Times New Roman"/>
              </a:rPr>
              <a:t>Batasan keduanya sulit ditentukan;</a:t>
            </a:r>
            <a:endParaRPr/>
          </a:p>
          <a:p>
            <a:pPr indent="-342900" lvl="0" marL="342900" marR="0" rtl="0" algn="l">
              <a:lnSpc>
                <a:spcPct val="90000"/>
              </a:lnSpc>
              <a:spcBef>
                <a:spcPts val="1000"/>
              </a:spcBef>
              <a:spcAft>
                <a:spcPts val="0"/>
              </a:spcAft>
              <a:buClr>
                <a:srgbClr val="213B7D"/>
              </a:buClr>
              <a:buSzPts val="1700"/>
              <a:buFont typeface="Arial"/>
              <a:buAutoNum type="arabicParenR"/>
            </a:pPr>
            <a:r>
              <a:rPr b="0" lang="en-US" sz="1700" u="none">
                <a:solidFill>
                  <a:srgbClr val="213B7D"/>
                </a:solidFill>
                <a:latin typeface="Times New Roman"/>
                <a:ea typeface="Times New Roman"/>
                <a:cs typeface="Times New Roman"/>
                <a:sym typeface="Times New Roman"/>
              </a:rPr>
              <a:t>Barang atau jasa public tapi ada pembebanan langsung; dan</a:t>
            </a:r>
            <a:endParaRPr/>
          </a:p>
          <a:p>
            <a:pPr indent="-342900" lvl="0" marL="342900" marR="0" rtl="0" algn="l">
              <a:lnSpc>
                <a:spcPct val="90000"/>
              </a:lnSpc>
              <a:spcBef>
                <a:spcPts val="1000"/>
              </a:spcBef>
              <a:spcAft>
                <a:spcPts val="0"/>
              </a:spcAft>
              <a:buClr>
                <a:srgbClr val="213B7D"/>
              </a:buClr>
              <a:buSzPts val="1700"/>
              <a:buFont typeface="Arial"/>
              <a:buAutoNum type="arabicParenR"/>
            </a:pPr>
            <a:r>
              <a:rPr b="0" lang="en-US" sz="1700" u="none">
                <a:solidFill>
                  <a:srgbClr val="213B7D"/>
                </a:solidFill>
                <a:latin typeface="Times New Roman"/>
                <a:ea typeface="Times New Roman"/>
                <a:cs typeface="Times New Roman"/>
                <a:sym typeface="Times New Roman"/>
              </a:rPr>
              <a:t>Kecendrungan membebankan tarif pelayanan daripada membebankan pada pajak.</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grpSp>
        <p:nvGrpSpPr>
          <p:cNvPr id="304" name="Google Shape;304;p6"/>
          <p:cNvGrpSpPr/>
          <p:nvPr/>
        </p:nvGrpSpPr>
        <p:grpSpPr>
          <a:xfrm>
            <a:off x="4105809" y="1880932"/>
            <a:ext cx="1546040" cy="1885882"/>
            <a:chOff x="4691063" y="1215532"/>
            <a:chExt cx="1546040" cy="1885882"/>
          </a:xfrm>
        </p:grpSpPr>
        <p:sp>
          <p:nvSpPr>
            <p:cNvPr id="305" name="Google Shape;305;p6"/>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6" name="Google Shape;306;p6"/>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7" name="Google Shape;307;p6"/>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08" name="Google Shape;308;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09" name="Google Shape;309;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0" name="Google Shape;310;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11" name="Google Shape;311;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12" name="Google Shape;312;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3" name="Google Shape;313;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4" name="Google Shape;314;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5" name="Google Shape;315;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6" name="Google Shape;316;p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7" name="Google Shape;317;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8" name="Google Shape;318;p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19" name="Google Shape;319;p6"/>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Pelayanan Publik Yang Dapat Dijual</a:t>
            </a:r>
            <a:endParaRPr b="1" sz="2800">
              <a:solidFill>
                <a:schemeClr val="dk1"/>
              </a:solidFill>
              <a:latin typeface="Times New Roman"/>
              <a:ea typeface="Times New Roman"/>
              <a:cs typeface="Times New Roman"/>
              <a:sym typeface="Times New Roman"/>
            </a:endParaRPr>
          </a:p>
        </p:txBody>
      </p:sp>
      <p:sp>
        <p:nvSpPr>
          <p:cNvPr id="320" name="Google Shape;320;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4 </a:t>
            </a:r>
            <a:endParaRPr sz="1050">
              <a:solidFill>
                <a:schemeClr val="dk1"/>
              </a:solidFill>
              <a:latin typeface="Times New Roman"/>
              <a:ea typeface="Times New Roman"/>
              <a:cs typeface="Times New Roman"/>
              <a:sym typeface="Times New Roman"/>
            </a:endParaRPr>
          </a:p>
        </p:txBody>
      </p:sp>
      <p:sp>
        <p:nvSpPr>
          <p:cNvPr id="321" name="Google Shape;321;p6"/>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22" name="Google Shape;322;p6"/>
          <p:cNvGrpSpPr/>
          <p:nvPr/>
        </p:nvGrpSpPr>
        <p:grpSpPr>
          <a:xfrm>
            <a:off x="11330458" y="4406299"/>
            <a:ext cx="731467" cy="1975446"/>
            <a:chOff x="11273306" y="4306283"/>
            <a:chExt cx="731467" cy="1975446"/>
          </a:xfrm>
        </p:grpSpPr>
        <p:grpSp>
          <p:nvGrpSpPr>
            <p:cNvPr id="323" name="Google Shape;323;p6"/>
            <p:cNvGrpSpPr/>
            <p:nvPr/>
          </p:nvGrpSpPr>
          <p:grpSpPr>
            <a:xfrm>
              <a:off x="11273306" y="4968707"/>
              <a:ext cx="725481" cy="612113"/>
              <a:chOff x="11273306" y="4968707"/>
              <a:chExt cx="725481" cy="612113"/>
            </a:xfrm>
          </p:grpSpPr>
          <p:sp>
            <p:nvSpPr>
              <p:cNvPr id="324" name="Google Shape;324;p6"/>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5" name="Google Shape;325;p6"/>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26" name="Google Shape;326;p6"/>
            <p:cNvGrpSpPr/>
            <p:nvPr/>
          </p:nvGrpSpPr>
          <p:grpSpPr>
            <a:xfrm>
              <a:off x="11273306" y="5669616"/>
              <a:ext cx="725481" cy="612113"/>
              <a:chOff x="11273306" y="5669616"/>
              <a:chExt cx="725481" cy="612113"/>
            </a:xfrm>
          </p:grpSpPr>
          <p:sp>
            <p:nvSpPr>
              <p:cNvPr id="327" name="Google Shape;327;p6"/>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28" name="Google Shape;328;p6"/>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29" name="Google Shape;329;p6"/>
            <p:cNvGrpSpPr/>
            <p:nvPr/>
          </p:nvGrpSpPr>
          <p:grpSpPr>
            <a:xfrm>
              <a:off x="11279292" y="4306283"/>
              <a:ext cx="725481" cy="612113"/>
              <a:chOff x="11279292" y="4306283"/>
              <a:chExt cx="725481" cy="612113"/>
            </a:xfrm>
          </p:grpSpPr>
          <p:sp>
            <p:nvSpPr>
              <p:cNvPr id="330" name="Google Shape;330;p6"/>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31" name="Google Shape;331;p6"/>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332" name="Google Shape;332;p6"/>
          <p:cNvSpPr txBox="1"/>
          <p:nvPr/>
        </p:nvSpPr>
        <p:spPr>
          <a:xfrm>
            <a:off x="2276302" y="100162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Times New Roman"/>
                <a:ea typeface="Times New Roman"/>
                <a:cs typeface="Times New Roman"/>
                <a:sym typeface="Times New Roman"/>
              </a:rPr>
              <a:t>EFISIENSI EKONOMI</a:t>
            </a:r>
            <a:endParaRPr b="1" sz="2400">
              <a:solidFill>
                <a:srgbClr val="213B7D"/>
              </a:solidFill>
              <a:latin typeface="Times New Roman"/>
              <a:ea typeface="Times New Roman"/>
              <a:cs typeface="Times New Roman"/>
              <a:sym typeface="Times New Roman"/>
            </a:endParaRPr>
          </a:p>
        </p:txBody>
      </p:sp>
      <p:sp>
        <p:nvSpPr>
          <p:cNvPr id="333" name="Google Shape;333;p6"/>
          <p:cNvSpPr txBox="1"/>
          <p:nvPr/>
        </p:nvSpPr>
        <p:spPr>
          <a:xfrm>
            <a:off x="2679387" y="2029175"/>
            <a:ext cx="8543100" cy="3521703"/>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Mekanisme harga memiliki peran penting dalam mengalokasikan sumber daya melalui :</a:t>
            </a:r>
            <a:endParaRPr/>
          </a:p>
          <a:p>
            <a:pPr indent="-285750" lvl="0" marL="285750" marR="0" rtl="0" algn="just">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Pendistribusian permintaan yang mendapatkan manfaat banyak maka akan membayar lebih banyak juga;</a:t>
            </a:r>
            <a:endParaRPr/>
          </a:p>
          <a:p>
            <a:pPr indent="-285750" lvl="0" marL="285750" marR="0" rtl="0" algn="just">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Pemberian insentif untuk menghindari pemborosan;</a:t>
            </a:r>
            <a:endParaRPr/>
          </a:p>
          <a:p>
            <a:pPr indent="-285750" lvl="0" marL="285750" marR="0" rtl="0" algn="just">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Pemberian insentif pada supplier yang berkaitan dengan skala produksi; dan</a:t>
            </a:r>
            <a:endParaRPr/>
          </a:p>
          <a:p>
            <a:pPr indent="-285750" lvl="0" marL="285750" marR="0" rtl="0" algn="just">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Penyediaan sumber daya pada supplier unruk mempertahankan dan meningkatkkan persediaan jasa.</a:t>
            </a:r>
            <a:endParaRPr/>
          </a:p>
          <a:p>
            <a:pPr indent="0" lvl="0" marL="0" marR="0" rtl="0" algn="just">
              <a:lnSpc>
                <a:spcPct val="90000"/>
              </a:lnSpc>
              <a:spcBef>
                <a:spcPts val="1000"/>
              </a:spcBef>
              <a:spcAft>
                <a:spcPts val="0"/>
              </a:spcAft>
              <a:buClr>
                <a:srgbClr val="213B7D"/>
              </a:buClr>
              <a:buSzPts val="1800"/>
              <a:buFont typeface="Arial"/>
              <a:buNone/>
            </a:pPr>
            <a:r>
              <a:rPr lang="en-US" sz="1800">
                <a:solidFill>
                  <a:schemeClr val="dk1"/>
                </a:solidFill>
                <a:latin typeface="Times New Roman"/>
                <a:ea typeface="Times New Roman"/>
                <a:cs typeface="Times New Roman"/>
                <a:sym typeface="Times New Roman"/>
              </a:rPr>
              <a:t>Tanpa adanya suatu mekanisme harga, permintaan dan penawaran tidak mungkin menuju titik keseimbangan sehingga alokasi sumber daya tidak efisien, seperti penyediaan air, obat-obatan dan sebagainya.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7" name="Shape 337"/>
        <p:cNvGrpSpPr/>
        <p:nvPr/>
      </p:nvGrpSpPr>
      <p:grpSpPr>
        <a:xfrm>
          <a:off x="0" y="0"/>
          <a:ext cx="0" cy="0"/>
          <a:chOff x="0" y="0"/>
          <a:chExt cx="0" cy="0"/>
        </a:xfrm>
      </p:grpSpPr>
      <p:grpSp>
        <p:nvGrpSpPr>
          <p:cNvPr id="338" name="Google Shape;338;p7"/>
          <p:cNvGrpSpPr/>
          <p:nvPr/>
        </p:nvGrpSpPr>
        <p:grpSpPr>
          <a:xfrm>
            <a:off x="4105809" y="1880932"/>
            <a:ext cx="1546040" cy="1885882"/>
            <a:chOff x="4691063" y="1215532"/>
            <a:chExt cx="1546040" cy="1885882"/>
          </a:xfrm>
        </p:grpSpPr>
        <p:sp>
          <p:nvSpPr>
            <p:cNvPr id="339" name="Google Shape;339;p7"/>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0" name="Google Shape;340;p7"/>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1" name="Google Shape;341;p7"/>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42" name="Google Shape;342;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3" name="Google Shape;343;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4" name="Google Shape;344;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45" name="Google Shape;345;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46" name="Google Shape;346;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7" name="Google Shape;347;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8" name="Google Shape;348;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49" name="Google Shape;349;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0" name="Google Shape;350;p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1" name="Google Shape;351;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2" name="Google Shape;352;p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3" name="Google Shape;353;p7"/>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Pelayanan Publik Yang Dapat Dijual</a:t>
            </a:r>
            <a:endParaRPr b="1" sz="2800">
              <a:solidFill>
                <a:schemeClr val="dk1"/>
              </a:solidFill>
              <a:latin typeface="Times New Roman"/>
              <a:ea typeface="Times New Roman"/>
              <a:cs typeface="Times New Roman"/>
              <a:sym typeface="Times New Roman"/>
            </a:endParaRPr>
          </a:p>
        </p:txBody>
      </p:sp>
      <p:sp>
        <p:nvSpPr>
          <p:cNvPr id="354" name="Google Shape;354;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4 </a:t>
            </a:r>
            <a:endParaRPr sz="1050">
              <a:solidFill>
                <a:schemeClr val="dk1"/>
              </a:solidFill>
              <a:latin typeface="Times New Roman"/>
              <a:ea typeface="Times New Roman"/>
              <a:cs typeface="Times New Roman"/>
              <a:sym typeface="Times New Roman"/>
            </a:endParaRPr>
          </a:p>
        </p:txBody>
      </p:sp>
      <p:sp>
        <p:nvSpPr>
          <p:cNvPr id="355" name="Google Shape;355;p7"/>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356" name="Google Shape;356;p7"/>
          <p:cNvGrpSpPr/>
          <p:nvPr/>
        </p:nvGrpSpPr>
        <p:grpSpPr>
          <a:xfrm>
            <a:off x="11330458" y="4406299"/>
            <a:ext cx="731467" cy="1975446"/>
            <a:chOff x="11273306" y="4306283"/>
            <a:chExt cx="731467" cy="1975446"/>
          </a:xfrm>
        </p:grpSpPr>
        <p:grpSp>
          <p:nvGrpSpPr>
            <p:cNvPr id="357" name="Google Shape;357;p7"/>
            <p:cNvGrpSpPr/>
            <p:nvPr/>
          </p:nvGrpSpPr>
          <p:grpSpPr>
            <a:xfrm>
              <a:off x="11273306" y="4968707"/>
              <a:ext cx="725481" cy="612113"/>
              <a:chOff x="11273306" y="4968707"/>
              <a:chExt cx="725481" cy="612113"/>
            </a:xfrm>
          </p:grpSpPr>
          <p:sp>
            <p:nvSpPr>
              <p:cNvPr id="358" name="Google Shape;358;p7"/>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59" name="Google Shape;359;p7"/>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0" name="Google Shape;360;p7"/>
            <p:cNvGrpSpPr/>
            <p:nvPr/>
          </p:nvGrpSpPr>
          <p:grpSpPr>
            <a:xfrm>
              <a:off x="11273306" y="5669616"/>
              <a:ext cx="725481" cy="612113"/>
              <a:chOff x="11273306" y="5669616"/>
              <a:chExt cx="725481" cy="612113"/>
            </a:xfrm>
          </p:grpSpPr>
          <p:sp>
            <p:nvSpPr>
              <p:cNvPr id="361" name="Google Shape;361;p7"/>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2" name="Google Shape;362;p7"/>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63" name="Google Shape;363;p7"/>
            <p:cNvGrpSpPr/>
            <p:nvPr/>
          </p:nvGrpSpPr>
          <p:grpSpPr>
            <a:xfrm>
              <a:off x="11279292" y="4306283"/>
              <a:ext cx="725481" cy="612113"/>
              <a:chOff x="11279292" y="4306283"/>
              <a:chExt cx="725481" cy="612113"/>
            </a:xfrm>
          </p:grpSpPr>
          <p:sp>
            <p:nvSpPr>
              <p:cNvPr id="364" name="Google Shape;364;p7"/>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65" name="Google Shape;365;p7"/>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366" name="Google Shape;366;p7"/>
          <p:cNvSpPr txBox="1"/>
          <p:nvPr/>
        </p:nvSpPr>
        <p:spPr>
          <a:xfrm>
            <a:off x="2276302" y="100162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Times New Roman"/>
                <a:ea typeface="Times New Roman"/>
                <a:cs typeface="Times New Roman"/>
                <a:sym typeface="Times New Roman"/>
              </a:rPr>
              <a:t>PRINSIP KEUNTUNGAN </a:t>
            </a:r>
            <a:endParaRPr b="1" sz="2400">
              <a:solidFill>
                <a:srgbClr val="213B7D"/>
              </a:solidFill>
              <a:latin typeface="Times New Roman"/>
              <a:ea typeface="Times New Roman"/>
              <a:cs typeface="Times New Roman"/>
              <a:sym typeface="Times New Roman"/>
            </a:endParaRPr>
          </a:p>
        </p:txBody>
      </p:sp>
      <p:sp>
        <p:nvSpPr>
          <p:cNvPr id="367" name="Google Shape;367;p7"/>
          <p:cNvSpPr txBox="1"/>
          <p:nvPr/>
        </p:nvSpPr>
        <p:spPr>
          <a:xfrm>
            <a:off x="2679387" y="2029176"/>
            <a:ext cx="8543100" cy="1637644"/>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Pembebanan tarif pelayanan public pada dasarnya menguntungkan pemerintah karena dapat digunakan sebagai salah satu sumber penerimaan pemerintah. Hanya saja pemerintah tidak boleh memaksimalkan keuntungan, bahkan lebih baik menetapkan harga dibawah </a:t>
            </a:r>
            <a:r>
              <a:rPr i="1" lang="en-US" sz="1800">
                <a:solidFill>
                  <a:schemeClr val="dk1"/>
                </a:solidFill>
                <a:latin typeface="Times New Roman"/>
                <a:ea typeface="Times New Roman"/>
                <a:cs typeface="Times New Roman"/>
                <a:sym typeface="Times New Roman"/>
              </a:rPr>
              <a:t>full cost,</a:t>
            </a:r>
            <a:r>
              <a:rPr lang="en-US" sz="1800">
                <a:solidFill>
                  <a:schemeClr val="dk1"/>
                </a:solidFill>
                <a:latin typeface="Times New Roman"/>
                <a:ea typeface="Times New Roman"/>
                <a:cs typeface="Times New Roman"/>
                <a:sym typeface="Times New Roman"/>
              </a:rPr>
              <a:t> memberikan subsidi, atau memberikanya secara gratis.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1" name="Shape 371"/>
        <p:cNvGrpSpPr/>
        <p:nvPr/>
      </p:nvGrpSpPr>
      <p:grpSpPr>
        <a:xfrm>
          <a:off x="0" y="0"/>
          <a:ext cx="0" cy="0"/>
          <a:chOff x="0" y="0"/>
          <a:chExt cx="0" cy="0"/>
        </a:xfrm>
      </p:grpSpPr>
      <p:grpSp>
        <p:nvGrpSpPr>
          <p:cNvPr id="372" name="Google Shape;372;p8"/>
          <p:cNvGrpSpPr/>
          <p:nvPr/>
        </p:nvGrpSpPr>
        <p:grpSpPr>
          <a:xfrm>
            <a:off x="4105809" y="1880932"/>
            <a:ext cx="1546040" cy="1885882"/>
            <a:chOff x="4691063" y="1215532"/>
            <a:chExt cx="1546040" cy="1885882"/>
          </a:xfrm>
        </p:grpSpPr>
        <p:sp>
          <p:nvSpPr>
            <p:cNvPr id="373" name="Google Shape;373;p8"/>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4" name="Google Shape;374;p8"/>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5" name="Google Shape;375;p8"/>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376" name="Google Shape;376;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7" name="Google Shape;377;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78" name="Google Shape;378;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79" name="Google Shape;379;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380" name="Google Shape;380;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1" name="Google Shape;381;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2" name="Google Shape;382;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3" name="Google Shape;383;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4" name="Google Shape;384;p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5" name="Google Shape;385;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6" name="Google Shape;386;p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87" name="Google Shape;387;p8"/>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Argumen Terhadap Pembebanan Tarif Pelayanan</a:t>
            </a:r>
            <a:endParaRPr b="1" sz="2800">
              <a:solidFill>
                <a:schemeClr val="dk1"/>
              </a:solidFill>
              <a:latin typeface="Times New Roman"/>
              <a:ea typeface="Times New Roman"/>
              <a:cs typeface="Times New Roman"/>
              <a:sym typeface="Times New Roman"/>
            </a:endParaRPr>
          </a:p>
        </p:txBody>
      </p:sp>
      <p:sp>
        <p:nvSpPr>
          <p:cNvPr id="388" name="Google Shape;388;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2 </a:t>
            </a:r>
            <a:endParaRPr sz="1050">
              <a:solidFill>
                <a:schemeClr val="dk1"/>
              </a:solidFill>
              <a:latin typeface="Times New Roman"/>
              <a:ea typeface="Times New Roman"/>
              <a:cs typeface="Times New Roman"/>
              <a:sym typeface="Times New Roman"/>
            </a:endParaRPr>
          </a:p>
        </p:txBody>
      </p:sp>
      <p:sp>
        <p:nvSpPr>
          <p:cNvPr id="389" name="Google Shape;389;p8"/>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0" name="Google Shape;390;p8"/>
          <p:cNvSpPr txBox="1"/>
          <p:nvPr/>
        </p:nvSpPr>
        <p:spPr>
          <a:xfrm>
            <a:off x="2112135" y="1502982"/>
            <a:ext cx="9196809" cy="4148614"/>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Dalam Praktiknya, pembebanan langsung ditentuakan karena alasan-alasan sebagai berikut :</a:t>
            </a:r>
            <a:endParaRPr/>
          </a:p>
          <a:p>
            <a:pPr indent="-342900" lvl="0" marL="342900" marR="0" rtl="0" algn="just">
              <a:lnSpc>
                <a:spcPct val="100000"/>
              </a:lnSpc>
              <a:spcBef>
                <a:spcPts val="1000"/>
              </a:spcBef>
              <a:spcAft>
                <a:spcPts val="0"/>
              </a:spcAft>
              <a:buClr>
                <a:srgbClr val="213B7D"/>
              </a:buClr>
              <a:buSzPts val="1800"/>
              <a:buFont typeface="Calibri"/>
              <a:buAutoNum type="alphaLcParenR"/>
            </a:pPr>
            <a:r>
              <a:rPr lang="en-US" sz="1800">
                <a:solidFill>
                  <a:schemeClr val="dk1"/>
                </a:solidFill>
                <a:latin typeface="Times New Roman"/>
                <a:ea typeface="Times New Roman"/>
                <a:cs typeface="Times New Roman"/>
                <a:sym typeface="Times New Roman"/>
              </a:rPr>
              <a:t>Suatu jasa, atau barang public maupun barang privat mungkin tidak dapat diberikan kepada setiap orang sehingga tidak adil bila biayanya dibebankan kepada semua masyarakat melalui pajak;</a:t>
            </a:r>
            <a:endParaRPr/>
          </a:p>
          <a:p>
            <a:pPr indent="-342900" lvl="0" marL="342900" marR="0" rtl="0" algn="just">
              <a:lnSpc>
                <a:spcPct val="100000"/>
              </a:lnSpc>
              <a:spcBef>
                <a:spcPts val="1000"/>
              </a:spcBef>
              <a:spcAft>
                <a:spcPts val="0"/>
              </a:spcAft>
              <a:buClr>
                <a:srgbClr val="213B7D"/>
              </a:buClr>
              <a:buSzPts val="1800"/>
              <a:buFont typeface="Calibri"/>
              <a:buAutoNum type="alphaLcParenR"/>
            </a:pPr>
            <a:r>
              <a:rPr lang="en-US" sz="1800">
                <a:solidFill>
                  <a:schemeClr val="dk1"/>
                </a:solidFill>
                <a:latin typeface="Times New Roman"/>
                <a:ea typeface="Times New Roman"/>
                <a:cs typeface="Times New Roman"/>
                <a:sym typeface="Times New Roman"/>
              </a:rPr>
              <a:t>Suatu pelayanan mungkin membutuhkan sumber daya yang mahal atau langka sehingga konsumsi public harus didisiplinkan;</a:t>
            </a:r>
            <a:endParaRPr/>
          </a:p>
          <a:p>
            <a:pPr indent="-342900" lvl="0" marL="342900" marR="0" rtl="0" algn="just">
              <a:lnSpc>
                <a:spcPct val="100000"/>
              </a:lnSpc>
              <a:spcBef>
                <a:spcPts val="1000"/>
              </a:spcBef>
              <a:spcAft>
                <a:spcPts val="0"/>
              </a:spcAft>
              <a:buClr>
                <a:srgbClr val="213B7D"/>
              </a:buClr>
              <a:buSzPts val="1800"/>
              <a:buFont typeface="Calibri"/>
              <a:buAutoNum type="alphaLcParenR"/>
            </a:pPr>
            <a:r>
              <a:rPr lang="en-US" sz="1800">
                <a:solidFill>
                  <a:schemeClr val="dk1"/>
                </a:solidFill>
                <a:latin typeface="Times New Roman"/>
                <a:ea typeface="Times New Roman"/>
                <a:cs typeface="Times New Roman"/>
                <a:sym typeface="Times New Roman"/>
              </a:rPr>
              <a:t>Terdapat variasi dalam konsumsi individual yang lebih berhubungan dengan pilihan dari pada kebutuhan;</a:t>
            </a:r>
            <a:endParaRPr/>
          </a:p>
          <a:p>
            <a:pPr indent="-342900" lvl="0" marL="342900" marR="0" rtl="0" algn="just">
              <a:lnSpc>
                <a:spcPct val="100000"/>
              </a:lnSpc>
              <a:spcBef>
                <a:spcPts val="1000"/>
              </a:spcBef>
              <a:spcAft>
                <a:spcPts val="0"/>
              </a:spcAft>
              <a:buClr>
                <a:srgbClr val="213B7D"/>
              </a:buClr>
              <a:buSzPts val="1800"/>
              <a:buFont typeface="Calibri"/>
              <a:buAutoNum type="alphaLcParenR"/>
            </a:pPr>
            <a:r>
              <a:rPr lang="en-US" sz="1800">
                <a:solidFill>
                  <a:schemeClr val="dk1"/>
                </a:solidFill>
                <a:latin typeface="Times New Roman"/>
                <a:ea typeface="Times New Roman"/>
                <a:cs typeface="Times New Roman"/>
                <a:sym typeface="Times New Roman"/>
              </a:rPr>
              <a:t>Suatu jasa digunakan untuk operasi komersial yang menguntungkan dan memenuhi keutuhan domestic secara individual maupun industrial; dan</a:t>
            </a:r>
            <a:endParaRPr/>
          </a:p>
          <a:p>
            <a:pPr indent="-342900" lvl="0" marL="342900" marR="0" rtl="0" algn="just">
              <a:lnSpc>
                <a:spcPct val="100000"/>
              </a:lnSpc>
              <a:spcBef>
                <a:spcPts val="1000"/>
              </a:spcBef>
              <a:spcAft>
                <a:spcPts val="0"/>
              </a:spcAft>
              <a:buClr>
                <a:srgbClr val="213B7D"/>
              </a:buClr>
              <a:buSzPts val="1800"/>
              <a:buFont typeface="Calibri"/>
              <a:buAutoNum type="alphaLcParenR"/>
            </a:pPr>
            <a:r>
              <a:rPr lang="en-US" sz="1800">
                <a:solidFill>
                  <a:schemeClr val="dk1"/>
                </a:solidFill>
                <a:latin typeface="Times New Roman"/>
                <a:ea typeface="Times New Roman"/>
                <a:cs typeface="Times New Roman"/>
                <a:sym typeface="Times New Roman"/>
              </a:rPr>
              <a:t>Pembebanan dapat digunakan untuk mengetahui arah skala permintaan public atas suatu jasa apabila jenis dan standar pelayanan tidak dapat ditentukan secara tegas.</a:t>
            </a:r>
            <a:endParaRPr/>
          </a:p>
        </p:txBody>
      </p:sp>
      <p:grpSp>
        <p:nvGrpSpPr>
          <p:cNvPr id="391" name="Google Shape;391;p8"/>
          <p:cNvGrpSpPr/>
          <p:nvPr/>
        </p:nvGrpSpPr>
        <p:grpSpPr>
          <a:xfrm rot="10800000">
            <a:off x="11373024" y="4911095"/>
            <a:ext cx="759570" cy="1577909"/>
            <a:chOff x="79107" y="4587441"/>
            <a:chExt cx="759570" cy="1577909"/>
          </a:xfrm>
        </p:grpSpPr>
        <p:grpSp>
          <p:nvGrpSpPr>
            <p:cNvPr id="392" name="Google Shape;392;p8"/>
            <p:cNvGrpSpPr/>
            <p:nvPr/>
          </p:nvGrpSpPr>
          <p:grpSpPr>
            <a:xfrm>
              <a:off x="79107" y="5417393"/>
              <a:ext cx="759570" cy="747957"/>
              <a:chOff x="79107" y="5417393"/>
              <a:chExt cx="759570" cy="747957"/>
            </a:xfrm>
          </p:grpSpPr>
          <p:sp>
            <p:nvSpPr>
              <p:cNvPr id="393" name="Google Shape;393;p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4" name="Google Shape;394;p8"/>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395" name="Google Shape;395;p8"/>
            <p:cNvGrpSpPr/>
            <p:nvPr/>
          </p:nvGrpSpPr>
          <p:grpSpPr>
            <a:xfrm>
              <a:off x="79107" y="4587441"/>
              <a:ext cx="759570" cy="747957"/>
              <a:chOff x="79107" y="5417393"/>
              <a:chExt cx="759570" cy="747957"/>
            </a:xfrm>
          </p:grpSpPr>
          <p:sp>
            <p:nvSpPr>
              <p:cNvPr id="396" name="Google Shape;396;p8"/>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397" name="Google Shape;397;p8"/>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1" name="Shape 401"/>
        <p:cNvGrpSpPr/>
        <p:nvPr/>
      </p:nvGrpSpPr>
      <p:grpSpPr>
        <a:xfrm>
          <a:off x="0" y="0"/>
          <a:ext cx="0" cy="0"/>
          <a:chOff x="0" y="0"/>
          <a:chExt cx="0" cy="0"/>
        </a:xfrm>
      </p:grpSpPr>
      <p:grpSp>
        <p:nvGrpSpPr>
          <p:cNvPr id="402" name="Google Shape;402;p9"/>
          <p:cNvGrpSpPr/>
          <p:nvPr/>
        </p:nvGrpSpPr>
        <p:grpSpPr>
          <a:xfrm>
            <a:off x="4105809" y="1880932"/>
            <a:ext cx="1546040" cy="1885882"/>
            <a:chOff x="4691063" y="1215532"/>
            <a:chExt cx="1546040" cy="1885882"/>
          </a:xfrm>
        </p:grpSpPr>
        <p:sp>
          <p:nvSpPr>
            <p:cNvPr id="403" name="Google Shape;403;p9"/>
            <p:cNvSpPr/>
            <p:nvPr/>
          </p:nvSpPr>
          <p:spPr>
            <a:xfrm>
              <a:off x="4691063"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4" name="Google Shape;404;p9"/>
            <p:cNvSpPr/>
            <p:nvPr/>
          </p:nvSpPr>
          <p:spPr>
            <a:xfrm>
              <a:off x="4794608" y="1215532"/>
              <a:ext cx="1301392" cy="1885882"/>
            </a:xfrm>
            <a:prstGeom prst="diamond">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5" name="Google Shape;405;p9"/>
            <p:cNvSpPr/>
            <p:nvPr/>
          </p:nvSpPr>
          <p:spPr>
            <a:xfrm flipH="1">
              <a:off x="5228781" y="1427880"/>
              <a:ext cx="1008322" cy="1461186"/>
            </a:xfrm>
            <a:prstGeom prst="diamond">
              <a:avLst/>
            </a:prstGeom>
            <a:noFill/>
            <a:ln cap="flat" cmpd="sng" w="12700">
              <a:solidFill>
                <a:srgbClr val="F5F7F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406" name="Google Shape;406;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7" name="Google Shape;407;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08" name="Google Shape;408;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09" name="Google Shape;409;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410" name="Google Shape;410;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1" name="Google Shape;411;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2" name="Google Shape;412;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3" name="Google Shape;413;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4" name="Google Shape;414;p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5" name="Google Shape;415;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6" name="Google Shape;416;p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17" name="Google Shape;417;p9"/>
          <p:cNvSpPr txBox="1"/>
          <p:nvPr/>
        </p:nvSpPr>
        <p:spPr>
          <a:xfrm>
            <a:off x="2281070" y="420595"/>
            <a:ext cx="932037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Argumen Terhadap Pembebanan Tarif Pelayanan</a:t>
            </a:r>
            <a:endParaRPr b="1" sz="2800">
              <a:solidFill>
                <a:schemeClr val="dk1"/>
              </a:solidFill>
              <a:latin typeface="Times New Roman"/>
              <a:ea typeface="Times New Roman"/>
              <a:cs typeface="Times New Roman"/>
              <a:sym typeface="Times New Roman"/>
            </a:endParaRPr>
          </a:p>
        </p:txBody>
      </p:sp>
      <p:sp>
        <p:nvSpPr>
          <p:cNvPr id="418" name="Google Shape;418;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2 </a:t>
            </a:r>
            <a:endParaRPr sz="1050">
              <a:solidFill>
                <a:schemeClr val="dk1"/>
              </a:solidFill>
              <a:latin typeface="Times New Roman"/>
              <a:ea typeface="Times New Roman"/>
              <a:cs typeface="Times New Roman"/>
              <a:sym typeface="Times New Roman"/>
            </a:endParaRPr>
          </a:p>
        </p:txBody>
      </p:sp>
      <p:sp>
        <p:nvSpPr>
          <p:cNvPr id="419" name="Google Shape;419;p9"/>
          <p:cNvSpPr/>
          <p:nvPr/>
        </p:nvSpPr>
        <p:spPr>
          <a:xfrm>
            <a:off x="-11814" y="0"/>
            <a:ext cx="2454978" cy="1569165"/>
          </a:xfrm>
          <a:prstGeom prst="rect">
            <a:avLst/>
          </a:prstGeom>
          <a:blipFill rotWithShape="1">
            <a:blip r:embed="rId3">
              <a:alphaModFix amt="38000"/>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0" name="Google Shape;420;p9"/>
          <p:cNvSpPr txBox="1"/>
          <p:nvPr/>
        </p:nvSpPr>
        <p:spPr>
          <a:xfrm>
            <a:off x="2281070" y="2027178"/>
            <a:ext cx="9027874" cy="470583"/>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b="1" lang="en-US" sz="1800">
                <a:solidFill>
                  <a:schemeClr val="dk1"/>
                </a:solidFill>
                <a:latin typeface="Times New Roman"/>
                <a:ea typeface="Times New Roman"/>
                <a:cs typeface="Times New Roman"/>
                <a:sym typeface="Times New Roman"/>
              </a:rPr>
              <a:t>Terdapat tiga (3) argument yang menentang keras pembebanan tarif pelayanan, yaitu :</a:t>
            </a:r>
            <a:endParaRPr/>
          </a:p>
        </p:txBody>
      </p:sp>
      <p:grpSp>
        <p:nvGrpSpPr>
          <p:cNvPr id="421" name="Google Shape;421;p9"/>
          <p:cNvGrpSpPr/>
          <p:nvPr/>
        </p:nvGrpSpPr>
        <p:grpSpPr>
          <a:xfrm rot="10800000">
            <a:off x="11373024" y="4911095"/>
            <a:ext cx="759570" cy="1577909"/>
            <a:chOff x="79107" y="4587441"/>
            <a:chExt cx="759570" cy="1577909"/>
          </a:xfrm>
        </p:grpSpPr>
        <p:grpSp>
          <p:nvGrpSpPr>
            <p:cNvPr id="422" name="Google Shape;422;p9"/>
            <p:cNvGrpSpPr/>
            <p:nvPr/>
          </p:nvGrpSpPr>
          <p:grpSpPr>
            <a:xfrm>
              <a:off x="79107" y="5417393"/>
              <a:ext cx="759570" cy="747957"/>
              <a:chOff x="79107" y="5417393"/>
              <a:chExt cx="759570" cy="747957"/>
            </a:xfrm>
          </p:grpSpPr>
          <p:sp>
            <p:nvSpPr>
              <p:cNvPr id="423" name="Google Shape;423;p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4" name="Google Shape;424;p9"/>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425" name="Google Shape;425;p9"/>
            <p:cNvGrpSpPr/>
            <p:nvPr/>
          </p:nvGrpSpPr>
          <p:grpSpPr>
            <a:xfrm>
              <a:off x="79107" y="4587441"/>
              <a:ext cx="759570" cy="747957"/>
              <a:chOff x="79107" y="5417393"/>
              <a:chExt cx="759570" cy="747957"/>
            </a:xfrm>
          </p:grpSpPr>
          <p:sp>
            <p:nvSpPr>
              <p:cNvPr id="426" name="Google Shape;426;p9"/>
              <p:cNvSpPr/>
              <p:nvPr/>
            </p:nvSpPr>
            <p:spPr>
              <a:xfrm>
                <a:off x="79107" y="5469860"/>
                <a:ext cx="695490" cy="69549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427" name="Google Shape;427;p9"/>
              <p:cNvSpPr/>
              <p:nvPr/>
            </p:nvSpPr>
            <p:spPr>
              <a:xfrm>
                <a:off x="143187" y="5417393"/>
                <a:ext cx="695490" cy="69549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graphicFrame>
        <p:nvGraphicFramePr>
          <p:cNvPr id="428" name="Google Shape;428;p9"/>
          <p:cNvGraphicFramePr/>
          <p:nvPr/>
        </p:nvGraphicFramePr>
        <p:xfrm>
          <a:off x="2281070" y="2519418"/>
          <a:ext cx="3000000" cy="3000000"/>
        </p:xfrm>
        <a:graphic>
          <a:graphicData uri="http://schemas.openxmlformats.org/drawingml/2006/table">
            <a:tbl>
              <a:tblPr bandRow="1">
                <a:noFill/>
                <a:tableStyleId>{901017CA-84E1-4971-B971-0AFBE715A877}</a:tableStyleId>
              </a:tblPr>
              <a:tblGrid>
                <a:gridCol w="4366600"/>
                <a:gridCol w="4661275"/>
              </a:tblGrid>
              <a:tr h="581275">
                <a:tc>
                  <a:txBody>
                    <a:bodyPr/>
                    <a:lstStyle/>
                    <a:p>
                      <a:pPr indent="0" lvl="0" marL="0" marR="0" rtl="0" algn="l">
                        <a:spcBef>
                          <a:spcPts val="0"/>
                        </a:spcBef>
                        <a:spcAft>
                          <a:spcPts val="0"/>
                        </a:spcAft>
                        <a:buNone/>
                      </a:pPr>
                      <a:r>
                        <a:rPr i="1" lang="en-US" sz="1600" u="none" cap="none" strike="noStrike"/>
                        <a:t>Terdapat kesulitan administrasi dalam menghitung biaya pelayanan</a:t>
                      </a:r>
                      <a:endParaRPr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i="1" lang="en-US" sz="1600"/>
                        <a:t>Penetapan tarif pelayanan mensyaratkan adanya system pencatatan dan pengukuran yang andal</a:t>
                      </a:r>
                      <a:endParaRPr i="1" sz="1600"/>
                    </a:p>
                  </a:txBody>
                  <a:tcPr marT="45725" marB="45725" marR="91450" marL="91450">
                    <a:solidFill>
                      <a:srgbClr val="213B7D">
                        <a:alpha val="49803"/>
                      </a:srgbClr>
                    </a:solidFill>
                  </a:tcPr>
                </a:tc>
              </a:tr>
              <a:tr h="1070750">
                <a:tc>
                  <a:txBody>
                    <a:bodyPr/>
                    <a:lstStyle/>
                    <a:p>
                      <a:pPr indent="0" lvl="0" marL="0" marR="0" rtl="0" algn="l">
                        <a:spcBef>
                          <a:spcPts val="0"/>
                        </a:spcBef>
                        <a:spcAft>
                          <a:spcPts val="0"/>
                        </a:spcAft>
                        <a:buNone/>
                      </a:pPr>
                      <a:r>
                        <a:rPr i="1" lang="en-US" sz="1600"/>
                        <a:t>Yang miskin tidak mampu untuk membayar</a:t>
                      </a:r>
                      <a:endParaRPr i="1" sz="1600"/>
                    </a:p>
                  </a:txBody>
                  <a:tcPr marT="45725" marB="45725" marR="91450" marL="91450">
                    <a:solidFill>
                      <a:srgbClr val="F4BD0C">
                        <a:alpha val="49803"/>
                      </a:srgbClr>
                    </a:solidFill>
                  </a:tcPr>
                </a:tc>
                <a:tc>
                  <a:txBody>
                    <a:bodyPr/>
                    <a:lstStyle/>
                    <a:p>
                      <a:pPr indent="0" lvl="0" marL="0" marR="0" rtl="0" algn="l">
                        <a:spcBef>
                          <a:spcPts val="0"/>
                        </a:spcBef>
                        <a:spcAft>
                          <a:spcPts val="0"/>
                        </a:spcAft>
                        <a:buNone/>
                      </a:pPr>
                      <a:r>
                        <a:rPr i="1" lang="en-US" sz="1600"/>
                        <a:t>Karena factor kesenjangan ekonomi dan pendapatan yang lebar menyebabkan orang miskin tidak mampu membayar pelayanan dasar yang mestinya mereka dapatkan </a:t>
                      </a:r>
                      <a:endParaRPr i="1" sz="1600"/>
                    </a:p>
                  </a:txBody>
                  <a:tcPr marT="45725" marB="45725" marR="91450" marL="91450">
                    <a:solidFill>
                      <a:srgbClr val="F4BD0C">
                        <a:alpha val="49803"/>
                      </a:srgbClr>
                    </a:solidFill>
                  </a:tcPr>
                </a:tc>
              </a:tr>
              <a:tr h="826000">
                <a:tc>
                  <a:txBody>
                    <a:bodyPr/>
                    <a:lstStyle/>
                    <a:p>
                      <a:pPr indent="0" lvl="0" marL="0" marR="0" rtl="0" algn="l">
                        <a:spcBef>
                          <a:spcPts val="0"/>
                        </a:spcBef>
                        <a:spcAft>
                          <a:spcPts val="0"/>
                        </a:spcAft>
                        <a:buNone/>
                      </a:pPr>
                      <a:r>
                        <a:rPr i="1" lang="en-US" sz="1600"/>
                        <a:t>Adanya eksternalitas, merit good, dan persyaratan legal</a:t>
                      </a:r>
                      <a:endParaRPr i="1" sz="1600"/>
                    </a:p>
                  </a:txBody>
                  <a:tcPr marT="45725" marB="45725" marR="91450" marL="91450">
                    <a:solidFill>
                      <a:srgbClr val="213B7D">
                        <a:alpha val="49803"/>
                      </a:srgbClr>
                    </a:solidFill>
                  </a:tcPr>
                </a:tc>
                <a:tc>
                  <a:txBody>
                    <a:bodyPr/>
                    <a:lstStyle/>
                    <a:p>
                      <a:pPr indent="0" lvl="0" marL="0" marR="0" rtl="0" algn="l">
                        <a:spcBef>
                          <a:spcPts val="0"/>
                        </a:spcBef>
                        <a:spcAft>
                          <a:spcPts val="0"/>
                        </a:spcAft>
                        <a:buNone/>
                      </a:pPr>
                      <a:r>
                        <a:rPr i="1" lang="en-US" sz="1600"/>
                        <a:t>Tarif pelayanan yang tinggi menyebabkan masyarakat enggan untuk menggunakan dan memanfaatkanya.</a:t>
                      </a:r>
                      <a:endParaRPr i="1" sz="1600"/>
                    </a:p>
                  </a:txBody>
                  <a:tcPr marT="45725" marB="45725" marR="91450" marL="91450">
                    <a:solidFill>
                      <a:srgbClr val="213B7D">
                        <a:alpha val="49803"/>
                      </a:srgbClr>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