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Lst>
  <p:sldSz cy="6858000" cx="12192000"/>
  <p:notesSz cx="6858000" cy="9144000"/>
  <p:embeddedFontLst>
    <p:embeddedFont>
      <p:font typeface="Arial Black"/>
      <p:regular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7" roundtripDataSignature="AMtx7migDY5WMJdws7VlW8mQMtJf6tTea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F62B77DF-6026-4276-93E7-518A1D843325}">
  <a:tblStyle styleId="{F62B77DF-6026-4276-93E7-518A1D843325}"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BF5"/>
          </a:solidFill>
        </a:fill>
      </a:tcStyle>
    </a:wholeTbl>
    <a:band1H>
      <a:tcTxStyle/>
      <a:tcStyle>
        <a:fill>
          <a:solidFill>
            <a:srgbClr val="CDD4EA"/>
          </a:solidFill>
        </a:fill>
      </a:tcStyle>
    </a:band1H>
    <a:band2H>
      <a:tcTxStyle/>
    </a:band2H>
    <a:band1V>
      <a:tcTxStyle/>
      <a:tcStyle>
        <a:fill>
          <a:solidFill>
            <a:srgbClr val="CDD4EA"/>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ArialBlack-regular.fntdata"/><Relationship Id="rId25" Type="http://schemas.openxmlformats.org/officeDocument/2006/relationships/slide" Target="slides/slide20.xml"/><Relationship Id="rId27"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6" name="Shape 366"/>
        <p:cNvGrpSpPr/>
        <p:nvPr/>
      </p:nvGrpSpPr>
      <p:grpSpPr>
        <a:xfrm>
          <a:off x="0" y="0"/>
          <a:ext cx="0" cy="0"/>
          <a:chOff x="0" y="0"/>
          <a:chExt cx="0" cy="0"/>
        </a:xfrm>
      </p:grpSpPr>
      <p:sp>
        <p:nvSpPr>
          <p:cNvPr id="367" name="Google Shape;367;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8" name="Google Shape;368;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4" name="Shape 414"/>
        <p:cNvGrpSpPr/>
        <p:nvPr/>
      </p:nvGrpSpPr>
      <p:grpSpPr>
        <a:xfrm>
          <a:off x="0" y="0"/>
          <a:ext cx="0" cy="0"/>
          <a:chOff x="0" y="0"/>
          <a:chExt cx="0" cy="0"/>
        </a:xfrm>
      </p:grpSpPr>
      <p:sp>
        <p:nvSpPr>
          <p:cNvPr id="415" name="Google Shape;415;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16" name="Google Shape;416;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9" name="Shape 459"/>
        <p:cNvGrpSpPr/>
        <p:nvPr/>
      </p:nvGrpSpPr>
      <p:grpSpPr>
        <a:xfrm>
          <a:off x="0" y="0"/>
          <a:ext cx="0" cy="0"/>
          <a:chOff x="0" y="0"/>
          <a:chExt cx="0" cy="0"/>
        </a:xfrm>
      </p:grpSpPr>
      <p:sp>
        <p:nvSpPr>
          <p:cNvPr id="460" name="Google Shape;460;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61" name="Google Shape;461;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4" name="Shape 484"/>
        <p:cNvGrpSpPr/>
        <p:nvPr/>
      </p:nvGrpSpPr>
      <p:grpSpPr>
        <a:xfrm>
          <a:off x="0" y="0"/>
          <a:ext cx="0" cy="0"/>
          <a:chOff x="0" y="0"/>
          <a:chExt cx="0" cy="0"/>
        </a:xfrm>
      </p:grpSpPr>
      <p:sp>
        <p:nvSpPr>
          <p:cNvPr id="485" name="Google Shape;485;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86" name="Google Shape;486;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9" name="Shape 509"/>
        <p:cNvGrpSpPr/>
        <p:nvPr/>
      </p:nvGrpSpPr>
      <p:grpSpPr>
        <a:xfrm>
          <a:off x="0" y="0"/>
          <a:ext cx="0" cy="0"/>
          <a:chOff x="0" y="0"/>
          <a:chExt cx="0" cy="0"/>
        </a:xfrm>
      </p:grpSpPr>
      <p:sp>
        <p:nvSpPr>
          <p:cNvPr id="510" name="Google Shape;510;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11" name="Google Shape;511;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7" name="Shape 537"/>
        <p:cNvGrpSpPr/>
        <p:nvPr/>
      </p:nvGrpSpPr>
      <p:grpSpPr>
        <a:xfrm>
          <a:off x="0" y="0"/>
          <a:ext cx="0" cy="0"/>
          <a:chOff x="0" y="0"/>
          <a:chExt cx="0" cy="0"/>
        </a:xfrm>
      </p:grpSpPr>
      <p:sp>
        <p:nvSpPr>
          <p:cNvPr id="538" name="Google Shape;538;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39" name="Google Shape;539;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3" name="Shape 583"/>
        <p:cNvGrpSpPr/>
        <p:nvPr/>
      </p:nvGrpSpPr>
      <p:grpSpPr>
        <a:xfrm>
          <a:off x="0" y="0"/>
          <a:ext cx="0" cy="0"/>
          <a:chOff x="0" y="0"/>
          <a:chExt cx="0" cy="0"/>
        </a:xfrm>
      </p:grpSpPr>
      <p:sp>
        <p:nvSpPr>
          <p:cNvPr id="584" name="Google Shape;584;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85" name="Google Shape;585;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9" name="Shape 609"/>
        <p:cNvGrpSpPr/>
        <p:nvPr/>
      </p:nvGrpSpPr>
      <p:grpSpPr>
        <a:xfrm>
          <a:off x="0" y="0"/>
          <a:ext cx="0" cy="0"/>
          <a:chOff x="0" y="0"/>
          <a:chExt cx="0" cy="0"/>
        </a:xfrm>
      </p:grpSpPr>
      <p:sp>
        <p:nvSpPr>
          <p:cNvPr id="610" name="Google Shape;610;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11" name="Google Shape;611;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5" name="Shape 635"/>
        <p:cNvGrpSpPr/>
        <p:nvPr/>
      </p:nvGrpSpPr>
      <p:grpSpPr>
        <a:xfrm>
          <a:off x="0" y="0"/>
          <a:ext cx="0" cy="0"/>
          <a:chOff x="0" y="0"/>
          <a:chExt cx="0" cy="0"/>
        </a:xfrm>
      </p:grpSpPr>
      <p:sp>
        <p:nvSpPr>
          <p:cNvPr id="636" name="Google Shape;636;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37" name="Google Shape;637;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5" name="Shape 725"/>
        <p:cNvGrpSpPr/>
        <p:nvPr/>
      </p:nvGrpSpPr>
      <p:grpSpPr>
        <a:xfrm>
          <a:off x="0" y="0"/>
          <a:ext cx="0" cy="0"/>
          <a:chOff x="0" y="0"/>
          <a:chExt cx="0" cy="0"/>
        </a:xfrm>
      </p:grpSpPr>
      <p:sp>
        <p:nvSpPr>
          <p:cNvPr id="726" name="Google Shape;726;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27" name="Google Shape;727;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7" name="Shape 757"/>
        <p:cNvGrpSpPr/>
        <p:nvPr/>
      </p:nvGrpSpPr>
      <p:grpSpPr>
        <a:xfrm>
          <a:off x="0" y="0"/>
          <a:ext cx="0" cy="0"/>
          <a:chOff x="0" y="0"/>
          <a:chExt cx="0" cy="0"/>
        </a:xfrm>
      </p:grpSpPr>
      <p:sp>
        <p:nvSpPr>
          <p:cNvPr id="758" name="Google Shape;758;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59" name="Google Shape;759;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1" name="Google Shape;251;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4" name="Google Shape;274;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8" name="Google Shape;308;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1" name="Shape 331"/>
        <p:cNvGrpSpPr/>
        <p:nvPr/>
      </p:nvGrpSpPr>
      <p:grpSpPr>
        <a:xfrm>
          <a:off x="0" y="0"/>
          <a:ext cx="0" cy="0"/>
          <a:chOff x="0" y="0"/>
          <a:chExt cx="0" cy="0"/>
        </a:xfrm>
      </p:grpSpPr>
      <p:sp>
        <p:nvSpPr>
          <p:cNvPr id="332" name="Google Shape;332;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3" name="Google Shape;333;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p:txBody>
      </p:sp>
      <p:sp>
        <p:nvSpPr>
          <p:cNvPr id="14" name="Google Shape;14;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3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3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71" name="Google Shape;71;p3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3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3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3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3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77" name="Google Shape;77;p3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3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3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2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2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20" name="Google Shape;20;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2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2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sz="2400">
                <a:solidFill>
                  <a:schemeClr val="lt1"/>
                </a:solidFill>
              </a:defRPr>
            </a:lvl1pPr>
            <a:lvl2pPr indent="-228600" lvl="1" marL="914400" algn="l">
              <a:lnSpc>
                <a:spcPct val="90000"/>
              </a:lnSpc>
              <a:spcBef>
                <a:spcPts val="500"/>
              </a:spcBef>
              <a:spcAft>
                <a:spcPts val="0"/>
              </a:spcAft>
              <a:buClr>
                <a:schemeClr val="lt1"/>
              </a:buClr>
              <a:buSzPts val="2000"/>
              <a:buNone/>
              <a:defRPr sz="2000">
                <a:solidFill>
                  <a:schemeClr val="lt1"/>
                </a:solidFill>
              </a:defRPr>
            </a:lvl2pPr>
            <a:lvl3pPr indent="-228600" lvl="2" marL="1371600" algn="l">
              <a:lnSpc>
                <a:spcPct val="90000"/>
              </a:lnSpc>
              <a:spcBef>
                <a:spcPts val="500"/>
              </a:spcBef>
              <a:spcAft>
                <a:spcPts val="0"/>
              </a:spcAft>
              <a:buClr>
                <a:schemeClr val="lt1"/>
              </a:buClr>
              <a:buSzPts val="1800"/>
              <a:buNone/>
              <a:defRPr sz="1800">
                <a:solidFill>
                  <a:schemeClr val="lt1"/>
                </a:solidFill>
              </a:defRPr>
            </a:lvl3pPr>
            <a:lvl4pPr indent="-228600" lvl="3" marL="1828800" algn="l">
              <a:lnSpc>
                <a:spcPct val="90000"/>
              </a:lnSpc>
              <a:spcBef>
                <a:spcPts val="500"/>
              </a:spcBef>
              <a:spcAft>
                <a:spcPts val="0"/>
              </a:spcAft>
              <a:buClr>
                <a:schemeClr val="lt1"/>
              </a:buClr>
              <a:buSzPts val="1600"/>
              <a:buNone/>
              <a:defRPr sz="1600">
                <a:solidFill>
                  <a:schemeClr val="lt1"/>
                </a:solidFill>
              </a:defRPr>
            </a:lvl4pPr>
            <a:lvl5pPr indent="-228600" lvl="4" marL="2286000" algn="l">
              <a:lnSpc>
                <a:spcPct val="90000"/>
              </a:lnSpc>
              <a:spcBef>
                <a:spcPts val="500"/>
              </a:spcBef>
              <a:spcAft>
                <a:spcPts val="0"/>
              </a:spcAft>
              <a:buClr>
                <a:schemeClr val="lt1"/>
              </a:buClr>
              <a:buSzPts val="1600"/>
              <a:buNone/>
              <a:defRPr sz="1600">
                <a:solidFill>
                  <a:schemeClr val="lt1"/>
                </a:solidFill>
              </a:defRPr>
            </a:lvl5pPr>
            <a:lvl6pPr indent="-228600" lvl="5" marL="2743200" algn="l">
              <a:lnSpc>
                <a:spcPct val="90000"/>
              </a:lnSpc>
              <a:spcBef>
                <a:spcPts val="500"/>
              </a:spcBef>
              <a:spcAft>
                <a:spcPts val="0"/>
              </a:spcAft>
              <a:buClr>
                <a:schemeClr val="lt1"/>
              </a:buClr>
              <a:buSzPts val="1600"/>
              <a:buNone/>
              <a:defRPr sz="1600">
                <a:solidFill>
                  <a:schemeClr val="lt1"/>
                </a:solidFill>
              </a:defRPr>
            </a:lvl6pPr>
            <a:lvl7pPr indent="-228600" lvl="6" marL="3200400" algn="l">
              <a:lnSpc>
                <a:spcPct val="90000"/>
              </a:lnSpc>
              <a:spcBef>
                <a:spcPts val="500"/>
              </a:spcBef>
              <a:spcAft>
                <a:spcPts val="0"/>
              </a:spcAft>
              <a:buClr>
                <a:schemeClr val="lt1"/>
              </a:buClr>
              <a:buSzPts val="1600"/>
              <a:buNone/>
              <a:defRPr sz="1600">
                <a:solidFill>
                  <a:schemeClr val="lt1"/>
                </a:solidFill>
              </a:defRPr>
            </a:lvl7pPr>
            <a:lvl8pPr indent="-228600" lvl="7" marL="3657600" algn="l">
              <a:lnSpc>
                <a:spcPct val="90000"/>
              </a:lnSpc>
              <a:spcBef>
                <a:spcPts val="500"/>
              </a:spcBef>
              <a:spcAft>
                <a:spcPts val="0"/>
              </a:spcAft>
              <a:buClr>
                <a:schemeClr val="lt1"/>
              </a:buClr>
              <a:buSzPts val="1600"/>
              <a:buNone/>
              <a:defRPr sz="1600">
                <a:solidFill>
                  <a:schemeClr val="lt1"/>
                </a:solidFill>
              </a:defRPr>
            </a:lvl8pPr>
            <a:lvl9pPr indent="-228600" lvl="8" marL="4114800" algn="l">
              <a:lnSpc>
                <a:spcPct val="90000"/>
              </a:lnSpc>
              <a:spcBef>
                <a:spcPts val="500"/>
              </a:spcBef>
              <a:spcAft>
                <a:spcPts val="0"/>
              </a:spcAft>
              <a:buClr>
                <a:schemeClr val="lt1"/>
              </a:buClr>
              <a:buSzPts val="1600"/>
              <a:buNone/>
              <a:defRPr sz="1600">
                <a:solidFill>
                  <a:schemeClr val="lt1"/>
                </a:solidFill>
              </a:defRPr>
            </a:lvl9pPr>
          </a:lstStyle>
          <a:p/>
        </p:txBody>
      </p:sp>
      <p:sp>
        <p:nvSpPr>
          <p:cNvPr id="26" name="Google Shape;26;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2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2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32" name="Google Shape;32;p2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33" name="Google Shape;33;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2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2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39" name="Google Shape;39;p2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40" name="Google Shape;40;p2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41" name="Google Shape;41;p2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42" name="Google Shape;42;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2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2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2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2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2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lt1"/>
              </a:buClr>
              <a:buSzPts val="3200"/>
              <a:buChar char="•"/>
              <a:defRPr sz="3200"/>
            </a:lvl1pPr>
            <a:lvl2pPr indent="-406400" lvl="1" marL="914400" algn="l">
              <a:lnSpc>
                <a:spcPct val="90000"/>
              </a:lnSpc>
              <a:spcBef>
                <a:spcPts val="500"/>
              </a:spcBef>
              <a:spcAft>
                <a:spcPts val="0"/>
              </a:spcAft>
              <a:buClr>
                <a:schemeClr val="lt1"/>
              </a:buClr>
              <a:buSzPts val="2800"/>
              <a:buChar char="•"/>
              <a:defRPr sz="2800"/>
            </a:lvl2pPr>
            <a:lvl3pPr indent="-381000" lvl="2" marL="1371600" algn="l">
              <a:lnSpc>
                <a:spcPct val="90000"/>
              </a:lnSpc>
              <a:spcBef>
                <a:spcPts val="500"/>
              </a:spcBef>
              <a:spcAft>
                <a:spcPts val="0"/>
              </a:spcAft>
              <a:buClr>
                <a:schemeClr val="lt1"/>
              </a:buClr>
              <a:buSzPts val="2400"/>
              <a:buChar char="•"/>
              <a:defRPr sz="2400"/>
            </a:lvl3pPr>
            <a:lvl4pPr indent="-355600" lvl="3" marL="1828800" algn="l">
              <a:lnSpc>
                <a:spcPct val="90000"/>
              </a:lnSpc>
              <a:spcBef>
                <a:spcPts val="500"/>
              </a:spcBef>
              <a:spcAft>
                <a:spcPts val="0"/>
              </a:spcAft>
              <a:buClr>
                <a:schemeClr val="lt1"/>
              </a:buClr>
              <a:buSzPts val="2000"/>
              <a:buChar char="•"/>
              <a:defRPr sz="2000"/>
            </a:lvl4pPr>
            <a:lvl5pPr indent="-355600" lvl="4" marL="2286000" algn="l">
              <a:lnSpc>
                <a:spcPct val="90000"/>
              </a:lnSpc>
              <a:spcBef>
                <a:spcPts val="500"/>
              </a:spcBef>
              <a:spcAft>
                <a:spcPts val="0"/>
              </a:spcAft>
              <a:buClr>
                <a:schemeClr val="lt1"/>
              </a:buClr>
              <a:buSzPts val="2000"/>
              <a:buChar char="•"/>
              <a:defRPr sz="2000"/>
            </a:lvl5pPr>
            <a:lvl6pPr indent="-355600" lvl="5" marL="2743200" algn="l">
              <a:lnSpc>
                <a:spcPct val="90000"/>
              </a:lnSpc>
              <a:spcBef>
                <a:spcPts val="500"/>
              </a:spcBef>
              <a:spcAft>
                <a:spcPts val="0"/>
              </a:spcAft>
              <a:buClr>
                <a:schemeClr val="lt1"/>
              </a:buClr>
              <a:buSzPts val="2000"/>
              <a:buChar char="•"/>
              <a:defRPr sz="2000"/>
            </a:lvl6pPr>
            <a:lvl7pPr indent="-355600" lvl="6" marL="3200400" algn="l">
              <a:lnSpc>
                <a:spcPct val="90000"/>
              </a:lnSpc>
              <a:spcBef>
                <a:spcPts val="500"/>
              </a:spcBef>
              <a:spcAft>
                <a:spcPts val="0"/>
              </a:spcAft>
              <a:buClr>
                <a:schemeClr val="lt1"/>
              </a:buClr>
              <a:buSzPts val="2000"/>
              <a:buChar char="•"/>
              <a:defRPr sz="2000"/>
            </a:lvl7pPr>
            <a:lvl8pPr indent="-355600" lvl="7" marL="3657600" algn="l">
              <a:lnSpc>
                <a:spcPct val="90000"/>
              </a:lnSpc>
              <a:spcBef>
                <a:spcPts val="500"/>
              </a:spcBef>
              <a:spcAft>
                <a:spcPts val="0"/>
              </a:spcAft>
              <a:buClr>
                <a:schemeClr val="lt1"/>
              </a:buClr>
              <a:buSzPts val="2000"/>
              <a:buChar char="•"/>
              <a:defRPr sz="2000"/>
            </a:lvl8pPr>
            <a:lvl9pPr indent="-355600" lvl="8" marL="4114800" algn="l">
              <a:lnSpc>
                <a:spcPct val="90000"/>
              </a:lnSpc>
              <a:spcBef>
                <a:spcPts val="500"/>
              </a:spcBef>
              <a:spcAft>
                <a:spcPts val="0"/>
              </a:spcAft>
              <a:buClr>
                <a:schemeClr val="lt1"/>
              </a:buClr>
              <a:buSzPts val="2000"/>
              <a:buChar char="•"/>
              <a:defRPr sz="2000"/>
            </a:lvl9pPr>
          </a:lstStyle>
          <a:p/>
        </p:txBody>
      </p:sp>
      <p:sp>
        <p:nvSpPr>
          <p:cNvPr id="57" name="Google Shape;57;p2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58" name="Google Shape;58;p2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2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2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3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30"/>
          <p:cNvSpPr/>
          <p:nvPr>
            <p:ph idx="2" type="pic"/>
          </p:nvPr>
        </p:nvSpPr>
        <p:spPr>
          <a:xfrm>
            <a:off x="5183188" y="987425"/>
            <a:ext cx="6172200" cy="4873625"/>
          </a:xfrm>
          <a:prstGeom prst="rect">
            <a:avLst/>
          </a:prstGeom>
          <a:noFill/>
          <a:ln>
            <a:noFill/>
          </a:ln>
        </p:spPr>
      </p:sp>
      <p:sp>
        <p:nvSpPr>
          <p:cNvPr id="64" name="Google Shape;64;p3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65" name="Google Shape;65;p3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3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3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9.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mt="22000"/>
          </a:blip>
          <a:stretch>
            <a:fillRect/>
          </a:stretch>
        </a:blipFill>
      </p:bgPr>
    </p:bg>
    <p:spTree>
      <p:nvGrpSpPr>
        <p:cNvPr id="5" name="Shape 5"/>
        <p:cNvGrpSpPr/>
        <p:nvPr/>
      </p:nvGrpSpPr>
      <p:grpSpPr>
        <a:xfrm>
          <a:off x="0" y="0"/>
          <a:ext cx="0" cy="0"/>
          <a:chOff x="0" y="0"/>
          <a:chExt cx="0" cy="0"/>
        </a:xfrm>
      </p:grpSpPr>
      <p:sp>
        <p:nvSpPr>
          <p:cNvPr id="6" name="Google Shape;6;p2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lt1"/>
              </a:buClr>
              <a:buSzPts val="4400"/>
              <a:buFont typeface="Calibri"/>
              <a:buNone/>
              <a:defRPr b="0" i="0" sz="4400" u="none" cap="none" strike="noStrike">
                <a:solidFill>
                  <a:schemeClr val="l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8" name="Google Shape;8;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9" name="Google Shape;9;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0" name="Google Shape;10;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chemeClr val="lt1"/>
                </a:solidFill>
                <a:latin typeface="Calibri"/>
                <a:ea typeface="Calibri"/>
                <a:cs typeface="Calibri"/>
                <a:sym typeface="Calibri"/>
              </a:defRPr>
            </a:lvl1pPr>
            <a:lvl2pPr indent="0" lvl="1" marL="0" marR="0" rtl="0" algn="r">
              <a:spcBef>
                <a:spcPts val="0"/>
              </a:spcBef>
              <a:buNone/>
              <a:defRPr b="0" i="0" sz="1200" u="none" cap="none" strike="noStrike">
                <a:solidFill>
                  <a:schemeClr val="lt1"/>
                </a:solidFill>
                <a:latin typeface="Calibri"/>
                <a:ea typeface="Calibri"/>
                <a:cs typeface="Calibri"/>
                <a:sym typeface="Calibri"/>
              </a:defRPr>
            </a:lvl2pPr>
            <a:lvl3pPr indent="0" lvl="2" marL="0" marR="0" rtl="0" algn="r">
              <a:spcBef>
                <a:spcPts val="0"/>
              </a:spcBef>
              <a:buNone/>
              <a:defRPr b="0" i="0" sz="1200" u="none" cap="none" strike="noStrike">
                <a:solidFill>
                  <a:schemeClr val="lt1"/>
                </a:solidFill>
                <a:latin typeface="Calibri"/>
                <a:ea typeface="Calibri"/>
                <a:cs typeface="Calibri"/>
                <a:sym typeface="Calibri"/>
              </a:defRPr>
            </a:lvl3pPr>
            <a:lvl4pPr indent="0" lvl="3" marL="0" marR="0" rtl="0" algn="r">
              <a:spcBef>
                <a:spcPts val="0"/>
              </a:spcBef>
              <a:buNone/>
              <a:defRPr b="0" i="0" sz="1200" u="none" cap="none" strike="noStrike">
                <a:solidFill>
                  <a:schemeClr val="lt1"/>
                </a:solidFill>
                <a:latin typeface="Calibri"/>
                <a:ea typeface="Calibri"/>
                <a:cs typeface="Calibri"/>
                <a:sym typeface="Calibri"/>
              </a:defRPr>
            </a:lvl4pPr>
            <a:lvl5pPr indent="0" lvl="4" marL="0" marR="0" rtl="0" algn="r">
              <a:spcBef>
                <a:spcPts val="0"/>
              </a:spcBef>
              <a:buNone/>
              <a:defRPr b="0" i="0" sz="1200" u="none" cap="none" strike="noStrike">
                <a:solidFill>
                  <a:schemeClr val="lt1"/>
                </a:solidFill>
                <a:latin typeface="Calibri"/>
                <a:ea typeface="Calibri"/>
                <a:cs typeface="Calibri"/>
                <a:sym typeface="Calibri"/>
              </a:defRPr>
            </a:lvl5pPr>
            <a:lvl6pPr indent="0" lvl="5" marL="0" marR="0" rtl="0" algn="r">
              <a:spcBef>
                <a:spcPts val="0"/>
              </a:spcBef>
              <a:buNone/>
              <a:defRPr b="0" i="0" sz="1200" u="none" cap="none" strike="noStrike">
                <a:solidFill>
                  <a:schemeClr val="lt1"/>
                </a:solidFill>
                <a:latin typeface="Calibri"/>
                <a:ea typeface="Calibri"/>
                <a:cs typeface="Calibri"/>
                <a:sym typeface="Calibri"/>
              </a:defRPr>
            </a:lvl6pPr>
            <a:lvl7pPr indent="0" lvl="6" marL="0" marR="0" rtl="0" algn="r">
              <a:spcBef>
                <a:spcPts val="0"/>
              </a:spcBef>
              <a:buNone/>
              <a:defRPr b="0" i="0" sz="1200" u="none" cap="none" strike="noStrike">
                <a:solidFill>
                  <a:schemeClr val="lt1"/>
                </a:solidFill>
                <a:latin typeface="Calibri"/>
                <a:ea typeface="Calibri"/>
                <a:cs typeface="Calibri"/>
                <a:sym typeface="Calibri"/>
              </a:defRPr>
            </a:lvl7pPr>
            <a:lvl8pPr indent="0" lvl="7" marL="0" marR="0" rtl="0" algn="r">
              <a:spcBef>
                <a:spcPts val="0"/>
              </a:spcBef>
              <a:buNone/>
              <a:defRPr b="0" i="0" sz="1200" u="none" cap="none" strike="noStrike">
                <a:solidFill>
                  <a:schemeClr val="lt1"/>
                </a:solidFill>
                <a:latin typeface="Calibri"/>
                <a:ea typeface="Calibri"/>
                <a:cs typeface="Calibri"/>
                <a:sym typeface="Calibri"/>
              </a:defRPr>
            </a:lvl8pPr>
            <a:lvl9pPr indent="0" lvl="8" marL="0" marR="0" rtl="0" algn="r">
              <a:spcBef>
                <a:spcPts val="0"/>
              </a:spcBef>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9.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2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2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2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2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2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2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2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2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23.png"/><Relationship Id="rId4" Type="http://schemas.openxmlformats.org/officeDocument/2006/relationships/image" Target="../media/image2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2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image" Target="../media/image9.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7.png"/><Relationship Id="rId4" Type="http://schemas.openxmlformats.org/officeDocument/2006/relationships/image" Target="../media/image2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2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2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2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2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2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3" name="Shape 83"/>
        <p:cNvGrpSpPr/>
        <p:nvPr/>
      </p:nvGrpSpPr>
      <p:grpSpPr>
        <a:xfrm>
          <a:off x="0" y="0"/>
          <a:ext cx="0" cy="0"/>
          <a:chOff x="0" y="0"/>
          <a:chExt cx="0" cy="0"/>
        </a:xfrm>
      </p:grpSpPr>
      <p:sp>
        <p:nvSpPr>
          <p:cNvPr id="84" name="Google Shape;84;p1"/>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5" name="Google Shape;85;p1"/>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6" name="Google Shape;86;p1"/>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7" name="Google Shape;87;p1"/>
          <p:cNvSpPr/>
          <p:nvPr/>
        </p:nvSpPr>
        <p:spPr>
          <a:xfrm>
            <a:off x="3939525" y="919195"/>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8" name="Google Shape;88;p1"/>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9" name="Google Shape;89;p1"/>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0" name="Google Shape;90;p1"/>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1" name="Google Shape;91;p1"/>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2" name="Google Shape;92;p1"/>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3" name="Google Shape;93;p1"/>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4" name="Google Shape;94;p1"/>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5" name="Google Shape;95;p1"/>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6" name="Google Shape;96;p1"/>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97" name="Google Shape;97;p1"/>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grpSp>
        <p:nvGrpSpPr>
          <p:cNvPr id="98" name="Google Shape;98;p1"/>
          <p:cNvGrpSpPr/>
          <p:nvPr/>
        </p:nvGrpSpPr>
        <p:grpSpPr>
          <a:xfrm>
            <a:off x="2043027" y="3167485"/>
            <a:ext cx="8659451" cy="1302385"/>
            <a:chOff x="-340462" y="3168389"/>
            <a:chExt cx="8659451" cy="1809546"/>
          </a:xfrm>
        </p:grpSpPr>
        <p:sp>
          <p:nvSpPr>
            <p:cNvPr id="99" name="Google Shape;99;p1"/>
            <p:cNvSpPr txBox="1"/>
            <p:nvPr/>
          </p:nvSpPr>
          <p:spPr>
            <a:xfrm>
              <a:off x="2283182" y="4592091"/>
              <a:ext cx="3412162"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000"/>
                <a:buFont typeface="Arial"/>
                <a:buNone/>
              </a:pPr>
              <a:r>
                <a:rPr b="1" i="0" lang="en-US" sz="2000" u="none" cap="none" strike="noStrike">
                  <a:solidFill>
                    <a:schemeClr val="dk1"/>
                  </a:solidFill>
                  <a:latin typeface="Times New Roman"/>
                  <a:ea typeface="Times New Roman"/>
                  <a:cs typeface="Times New Roman"/>
                  <a:sym typeface="Times New Roman"/>
                </a:rPr>
                <a:t>Toni Nurhadianto, S.E., M.Sc</a:t>
              </a:r>
              <a:endParaRPr b="1" i="0" sz="2000" u="none" cap="none" strike="noStrike">
                <a:solidFill>
                  <a:schemeClr val="dk1"/>
                </a:solidFill>
                <a:latin typeface="Times New Roman"/>
                <a:ea typeface="Times New Roman"/>
                <a:cs typeface="Times New Roman"/>
                <a:sym typeface="Times New Roman"/>
              </a:endParaRPr>
            </a:p>
          </p:txBody>
        </p:sp>
        <p:sp>
          <p:nvSpPr>
            <p:cNvPr id="100" name="Google Shape;100;p1"/>
            <p:cNvSpPr txBox="1"/>
            <p:nvPr/>
          </p:nvSpPr>
          <p:spPr>
            <a:xfrm>
              <a:off x="-340462" y="3168389"/>
              <a:ext cx="8659451" cy="839683"/>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3600"/>
                <a:buFont typeface="Arial"/>
                <a:buNone/>
              </a:pPr>
              <a:r>
                <a:rPr b="0" i="0" lang="en-US" sz="3600" u="none" cap="none" strike="noStrike">
                  <a:solidFill>
                    <a:schemeClr val="dk1"/>
                  </a:solidFill>
                  <a:latin typeface="Arial"/>
                  <a:ea typeface="Arial"/>
                  <a:cs typeface="Arial"/>
                  <a:sym typeface="Arial"/>
                </a:rPr>
                <a:t>Pengukuran Kiner Sektor Publik</a:t>
              </a:r>
              <a:endParaRPr b="0" i="0" sz="3600" u="none" cap="none" strike="noStrike">
                <a:solidFill>
                  <a:schemeClr val="dk1"/>
                </a:solidFill>
                <a:latin typeface="Arial"/>
                <a:ea typeface="Arial"/>
                <a:cs typeface="Arial"/>
                <a:sym typeface="Arial"/>
              </a:endParaRPr>
            </a:p>
          </p:txBody>
        </p:sp>
        <p:sp>
          <p:nvSpPr>
            <p:cNvPr id="101" name="Google Shape;101;p1"/>
            <p:cNvSpPr txBox="1"/>
            <p:nvPr/>
          </p:nvSpPr>
          <p:spPr>
            <a:xfrm>
              <a:off x="1839912" y="4247864"/>
              <a:ext cx="4298703" cy="385845"/>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000"/>
                <a:buFont typeface="Arial"/>
                <a:buNone/>
              </a:pPr>
              <a:r>
                <a:rPr b="1" i="0" lang="en-US" sz="2000" u="none" cap="none" strike="noStrike">
                  <a:solidFill>
                    <a:schemeClr val="dk1"/>
                  </a:solidFill>
                  <a:latin typeface="Times New Roman"/>
                  <a:ea typeface="Times New Roman"/>
                  <a:cs typeface="Times New Roman"/>
                  <a:sym typeface="Times New Roman"/>
                </a:rPr>
                <a:t>SEMESTER GANJIL T.A 2021/2022</a:t>
              </a:r>
              <a:endParaRPr b="1" i="0" sz="2000" u="none" cap="none" strike="noStrike">
                <a:solidFill>
                  <a:schemeClr val="dk1"/>
                </a:solidFill>
                <a:latin typeface="Times New Roman"/>
                <a:ea typeface="Times New Roman"/>
                <a:cs typeface="Times New Roman"/>
                <a:sym typeface="Times New Roman"/>
              </a:endParaRPr>
            </a:p>
          </p:txBody>
        </p:sp>
      </p:grpSp>
      <p:grpSp>
        <p:nvGrpSpPr>
          <p:cNvPr id="102" name="Google Shape;102;p1"/>
          <p:cNvGrpSpPr/>
          <p:nvPr/>
        </p:nvGrpSpPr>
        <p:grpSpPr>
          <a:xfrm>
            <a:off x="2648921" y="-1345295"/>
            <a:ext cx="6894159" cy="4117131"/>
            <a:chOff x="3472610" y="-1337982"/>
            <a:chExt cx="6894159" cy="4117131"/>
          </a:xfrm>
        </p:grpSpPr>
        <p:sp>
          <p:nvSpPr>
            <p:cNvPr id="103" name="Google Shape;103;p1"/>
            <p:cNvSpPr/>
            <p:nvPr/>
          </p:nvSpPr>
          <p:spPr>
            <a:xfrm>
              <a:off x="3472610" y="-590020"/>
              <a:ext cx="497689" cy="2213226"/>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4" name="Google Shape;104;p1"/>
            <p:cNvSpPr/>
            <p:nvPr/>
          </p:nvSpPr>
          <p:spPr>
            <a:xfrm>
              <a:off x="3957455" y="-1067476"/>
              <a:ext cx="497689" cy="3452985"/>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5" name="Google Shape;105;p1"/>
            <p:cNvSpPr/>
            <p:nvPr/>
          </p:nvSpPr>
          <p:spPr>
            <a:xfrm>
              <a:off x="4449787" y="-500826"/>
              <a:ext cx="497689" cy="2511734"/>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6" name="Google Shape;106;p1"/>
            <p:cNvSpPr/>
            <p:nvPr/>
          </p:nvSpPr>
          <p:spPr>
            <a:xfrm>
              <a:off x="4943880" y="-953172"/>
              <a:ext cx="497689" cy="2662106"/>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7" name="Google Shape;107;p1"/>
            <p:cNvSpPr/>
            <p:nvPr/>
          </p:nvSpPr>
          <p:spPr>
            <a:xfrm>
              <a:off x="5443960" y="-552094"/>
              <a:ext cx="497689" cy="2626118"/>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8" name="Google Shape;108;p1"/>
            <p:cNvSpPr/>
            <p:nvPr/>
          </p:nvSpPr>
          <p:spPr>
            <a:xfrm>
              <a:off x="5944040" y="-286507"/>
              <a:ext cx="497689" cy="2914911"/>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9" name="Google Shape;109;p1"/>
            <p:cNvSpPr/>
            <p:nvPr/>
          </p:nvSpPr>
          <p:spPr>
            <a:xfrm>
              <a:off x="6430084" y="-224956"/>
              <a:ext cx="497689" cy="2213226"/>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0" name="Google Shape;110;p1"/>
            <p:cNvSpPr/>
            <p:nvPr/>
          </p:nvSpPr>
          <p:spPr>
            <a:xfrm>
              <a:off x="6921963" y="-673836"/>
              <a:ext cx="497689" cy="3452985"/>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1" name="Google Shape;111;p1"/>
            <p:cNvSpPr/>
            <p:nvPr/>
          </p:nvSpPr>
          <p:spPr>
            <a:xfrm>
              <a:off x="7414295" y="-135762"/>
              <a:ext cx="497689" cy="2511734"/>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2" name="Google Shape;112;p1"/>
            <p:cNvSpPr/>
            <p:nvPr/>
          </p:nvSpPr>
          <p:spPr>
            <a:xfrm>
              <a:off x="7908388" y="-673836"/>
              <a:ext cx="497689" cy="2662106"/>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3" name="Google Shape;113;p1"/>
            <p:cNvSpPr/>
            <p:nvPr/>
          </p:nvSpPr>
          <p:spPr>
            <a:xfrm>
              <a:off x="8399460" y="-401350"/>
              <a:ext cx="497689" cy="2626118"/>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4" name="Google Shape;114;p1"/>
            <p:cNvSpPr/>
            <p:nvPr/>
          </p:nvSpPr>
          <p:spPr>
            <a:xfrm>
              <a:off x="8890532" y="-135763"/>
              <a:ext cx="497689" cy="2914911"/>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5" name="Google Shape;115;p1"/>
            <p:cNvSpPr/>
            <p:nvPr/>
          </p:nvSpPr>
          <p:spPr>
            <a:xfrm>
              <a:off x="9374987" y="-401350"/>
              <a:ext cx="497689" cy="2914911"/>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6" name="Google Shape;116;p1"/>
            <p:cNvSpPr/>
            <p:nvPr/>
          </p:nvSpPr>
          <p:spPr>
            <a:xfrm>
              <a:off x="9859442" y="-1337982"/>
              <a:ext cx="497689" cy="2914911"/>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7" name="Google Shape;117;p1"/>
            <p:cNvSpPr/>
            <p:nvPr/>
          </p:nvSpPr>
          <p:spPr>
            <a:xfrm>
              <a:off x="9869080" y="1677181"/>
              <a:ext cx="497689" cy="698792"/>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9" name="Shape 369"/>
        <p:cNvGrpSpPr/>
        <p:nvPr/>
      </p:nvGrpSpPr>
      <p:grpSpPr>
        <a:xfrm>
          <a:off x="0" y="0"/>
          <a:ext cx="0" cy="0"/>
          <a:chOff x="0" y="0"/>
          <a:chExt cx="0" cy="0"/>
        </a:xfrm>
      </p:grpSpPr>
      <p:sp>
        <p:nvSpPr>
          <p:cNvPr id="370" name="Google Shape;370;p10"/>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1" name="Google Shape;371;p10"/>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2" name="Google Shape;372;p10"/>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373" name="Google Shape;373;p10"/>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374" name="Google Shape;374;p10"/>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5" name="Google Shape;375;p10"/>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6" name="Google Shape;376;p10"/>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7" name="Google Shape;377;p10"/>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8" name="Google Shape;378;p10"/>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9" name="Google Shape;379;p10"/>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0" name="Google Shape;380;p10"/>
          <p:cNvSpPr txBox="1"/>
          <p:nvPr/>
        </p:nvSpPr>
        <p:spPr>
          <a:xfrm>
            <a:off x="2700338" y="420595"/>
            <a:ext cx="9491659"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Peranan Indikator Kinerja dalam Pengukuran Kinerja</a:t>
            </a:r>
            <a:endParaRPr b="1" i="0" sz="2800" u="none" cap="none" strike="noStrike">
              <a:solidFill>
                <a:schemeClr val="dk1"/>
              </a:solidFill>
              <a:latin typeface="Times New Roman"/>
              <a:ea typeface="Times New Roman"/>
              <a:cs typeface="Times New Roman"/>
              <a:sym typeface="Times New Roman"/>
            </a:endParaRPr>
          </a:p>
        </p:txBody>
      </p:sp>
      <p:sp>
        <p:nvSpPr>
          <p:cNvPr id="381" name="Google Shape;381;p10"/>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2 dari 2 </a:t>
            </a:r>
            <a:endParaRPr b="0" i="0" sz="1050" u="none" cap="none" strike="noStrike">
              <a:solidFill>
                <a:schemeClr val="dk1"/>
              </a:solidFill>
              <a:latin typeface="Times New Roman"/>
              <a:ea typeface="Times New Roman"/>
              <a:cs typeface="Times New Roman"/>
              <a:sym typeface="Times New Roman"/>
            </a:endParaRPr>
          </a:p>
        </p:txBody>
      </p:sp>
      <p:sp>
        <p:nvSpPr>
          <p:cNvPr id="382" name="Google Shape;382;p10"/>
          <p:cNvSpPr/>
          <p:nvPr/>
        </p:nvSpPr>
        <p:spPr>
          <a:xfrm>
            <a:off x="-11815" y="0"/>
            <a:ext cx="2712153" cy="1322815"/>
          </a:xfrm>
          <a:prstGeom prst="rect">
            <a:avLst/>
          </a:prstGeom>
          <a:blipFill rotWithShape="1">
            <a:blip r:embed="rId3">
              <a:alphaModFix/>
            </a:blip>
            <a:stretch>
              <a:fillRect b="-17999" l="-10000" r="-9000" t="-15999"/>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83" name="Google Shape;383;p10"/>
          <p:cNvGrpSpPr/>
          <p:nvPr/>
        </p:nvGrpSpPr>
        <p:grpSpPr>
          <a:xfrm>
            <a:off x="11315933" y="5872664"/>
            <a:ext cx="741611" cy="556290"/>
            <a:chOff x="10768117" y="5841391"/>
            <a:chExt cx="741611" cy="556290"/>
          </a:xfrm>
        </p:grpSpPr>
        <p:sp>
          <p:nvSpPr>
            <p:cNvPr id="384" name="Google Shape;384;p10"/>
            <p:cNvSpPr/>
            <p:nvPr/>
          </p:nvSpPr>
          <p:spPr>
            <a:xfrm>
              <a:off x="10823120" y="5864822"/>
              <a:ext cx="584194" cy="484924"/>
            </a:xfrm>
            <a:prstGeom prst="hexagon">
              <a:avLst>
                <a:gd fmla="val 25000" name="adj"/>
                <a:gd fmla="val 115470" name="vf"/>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cxnSp>
          <p:nvCxnSpPr>
            <p:cNvPr id="385" name="Google Shape;385;p10"/>
            <p:cNvCxnSpPr/>
            <p:nvPr/>
          </p:nvCxnSpPr>
          <p:spPr>
            <a:xfrm>
              <a:off x="10776311" y="6397681"/>
              <a:ext cx="576000" cy="0"/>
            </a:xfrm>
            <a:prstGeom prst="straightConnector1">
              <a:avLst/>
            </a:prstGeom>
            <a:noFill/>
            <a:ln cap="flat" cmpd="sng" w="50800">
              <a:solidFill>
                <a:srgbClr val="213B7D"/>
              </a:solidFill>
              <a:prstDash val="solid"/>
              <a:miter lim="800000"/>
              <a:headEnd len="med" w="med" type="oval"/>
              <a:tailEnd len="med" w="med" type="oval"/>
            </a:ln>
          </p:spPr>
        </p:cxnSp>
        <p:cxnSp>
          <p:nvCxnSpPr>
            <p:cNvPr id="386" name="Google Shape;386;p10"/>
            <p:cNvCxnSpPr/>
            <p:nvPr/>
          </p:nvCxnSpPr>
          <p:spPr>
            <a:xfrm rot="10800000">
              <a:off x="11431415" y="6072511"/>
              <a:ext cx="0" cy="333621"/>
            </a:xfrm>
            <a:prstGeom prst="straightConnector1">
              <a:avLst/>
            </a:prstGeom>
            <a:noFill/>
            <a:ln cap="flat" cmpd="sng" w="50800">
              <a:solidFill>
                <a:srgbClr val="213B7D"/>
              </a:solidFill>
              <a:prstDash val="solid"/>
              <a:miter lim="800000"/>
              <a:headEnd len="sm" w="sm" type="none"/>
              <a:tailEnd len="med" w="med" type="oval"/>
            </a:ln>
          </p:spPr>
        </p:cxnSp>
        <p:sp>
          <p:nvSpPr>
            <p:cNvPr id="387" name="Google Shape;387;p10"/>
            <p:cNvSpPr/>
            <p:nvPr/>
          </p:nvSpPr>
          <p:spPr>
            <a:xfrm>
              <a:off x="10768117" y="5841391"/>
              <a:ext cx="584194" cy="484924"/>
            </a:xfrm>
            <a:prstGeom prst="hexagon">
              <a:avLst>
                <a:gd fmla="val 25000" name="adj"/>
                <a:gd fmla="val 115470" name="vf"/>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88" name="Google Shape;388;p10"/>
          <p:cNvGrpSpPr/>
          <p:nvPr/>
        </p:nvGrpSpPr>
        <p:grpSpPr>
          <a:xfrm>
            <a:off x="276569" y="2449300"/>
            <a:ext cx="2281456" cy="3132625"/>
            <a:chOff x="2491916" y="3050388"/>
            <a:chExt cx="2281456" cy="3132625"/>
          </a:xfrm>
        </p:grpSpPr>
        <p:sp>
          <p:nvSpPr>
            <p:cNvPr id="389" name="Google Shape;389;p10"/>
            <p:cNvSpPr/>
            <p:nvPr/>
          </p:nvSpPr>
          <p:spPr>
            <a:xfrm>
              <a:off x="2603378" y="3050388"/>
              <a:ext cx="2169994" cy="303824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0" name="Google Shape;390;p10"/>
            <p:cNvSpPr/>
            <p:nvPr/>
          </p:nvSpPr>
          <p:spPr>
            <a:xfrm>
              <a:off x="2491916" y="3144769"/>
              <a:ext cx="2169994" cy="3038244"/>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1" name="Google Shape;391;p10"/>
            <p:cNvSpPr/>
            <p:nvPr/>
          </p:nvSpPr>
          <p:spPr>
            <a:xfrm>
              <a:off x="2555256" y="5514185"/>
              <a:ext cx="2058532" cy="604977"/>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400" u="none" cap="none" strike="noStrike">
                  <a:solidFill>
                    <a:schemeClr val="dk1"/>
                  </a:solidFill>
                  <a:latin typeface="Calibri"/>
                  <a:ea typeface="Calibri"/>
                  <a:cs typeface="Calibri"/>
                  <a:sym typeface="Calibri"/>
                </a:rPr>
                <a:t>Indikator Biaya</a:t>
              </a:r>
              <a:endParaRPr b="1" i="0" sz="1400" u="none" cap="none" strike="noStrike">
                <a:solidFill>
                  <a:schemeClr val="dk1"/>
                </a:solidFill>
                <a:latin typeface="Calibri"/>
                <a:ea typeface="Calibri"/>
                <a:cs typeface="Calibri"/>
                <a:sym typeface="Calibri"/>
              </a:endParaRPr>
            </a:p>
          </p:txBody>
        </p:sp>
        <p:sp>
          <p:nvSpPr>
            <p:cNvPr id="392" name="Google Shape;392;p10"/>
            <p:cNvSpPr txBox="1"/>
            <p:nvPr/>
          </p:nvSpPr>
          <p:spPr>
            <a:xfrm>
              <a:off x="2531794" y="3185908"/>
              <a:ext cx="2130115" cy="2221562"/>
            </a:xfrm>
            <a:prstGeom prst="rect">
              <a:avLst/>
            </a:prstGeom>
            <a:no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lt1"/>
                </a:buClr>
                <a:buSzPts val="1600"/>
                <a:buFont typeface="Arial"/>
                <a:buNone/>
              </a:pPr>
              <a:r>
                <a:rPr b="0" i="0" lang="en-US" sz="1600" u="none" cap="none" strike="noStrike">
                  <a:solidFill>
                    <a:schemeClr val="lt1"/>
                  </a:solidFill>
                  <a:latin typeface="Times New Roman"/>
                  <a:ea typeface="Times New Roman"/>
                  <a:cs typeface="Times New Roman"/>
                  <a:sym typeface="Times New Roman"/>
                </a:rPr>
                <a:t>Indikator yang diukur dalam bentuk biaya unit. Seperti biaya per unit pelayanan</a:t>
              </a:r>
              <a:endParaRPr/>
            </a:p>
          </p:txBody>
        </p:sp>
      </p:grpSp>
      <p:sp>
        <p:nvSpPr>
          <p:cNvPr id="393" name="Google Shape;393;p10"/>
          <p:cNvSpPr txBox="1"/>
          <p:nvPr/>
        </p:nvSpPr>
        <p:spPr>
          <a:xfrm>
            <a:off x="3735310" y="1616932"/>
            <a:ext cx="4721380" cy="57066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1800"/>
              <a:buFont typeface="Arial"/>
              <a:buNone/>
            </a:pPr>
            <a:r>
              <a:rPr b="1" i="0" lang="en-US" sz="1800" u="none" cap="none" strike="noStrike">
                <a:solidFill>
                  <a:srgbClr val="213B7D"/>
                </a:solidFill>
                <a:latin typeface="Times New Roman"/>
                <a:ea typeface="Times New Roman"/>
                <a:cs typeface="Times New Roman"/>
                <a:sym typeface="Times New Roman"/>
              </a:rPr>
              <a:t>PENGEMBANGAN INDIKATOR KINERJA</a:t>
            </a:r>
            <a:endParaRPr/>
          </a:p>
        </p:txBody>
      </p:sp>
      <p:grpSp>
        <p:nvGrpSpPr>
          <p:cNvPr id="394" name="Google Shape;394;p10"/>
          <p:cNvGrpSpPr/>
          <p:nvPr/>
        </p:nvGrpSpPr>
        <p:grpSpPr>
          <a:xfrm>
            <a:off x="2621155" y="2449300"/>
            <a:ext cx="2281456" cy="3132625"/>
            <a:chOff x="2491916" y="3050388"/>
            <a:chExt cx="2281456" cy="3132625"/>
          </a:xfrm>
        </p:grpSpPr>
        <p:sp>
          <p:nvSpPr>
            <p:cNvPr id="395" name="Google Shape;395;p10"/>
            <p:cNvSpPr/>
            <p:nvPr/>
          </p:nvSpPr>
          <p:spPr>
            <a:xfrm>
              <a:off x="2603378" y="3050388"/>
              <a:ext cx="2169994" cy="303824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6" name="Google Shape;396;p10"/>
            <p:cNvSpPr/>
            <p:nvPr/>
          </p:nvSpPr>
          <p:spPr>
            <a:xfrm>
              <a:off x="2491916" y="3144769"/>
              <a:ext cx="2169994" cy="3038244"/>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7" name="Google Shape;397;p10"/>
            <p:cNvSpPr/>
            <p:nvPr/>
          </p:nvSpPr>
          <p:spPr>
            <a:xfrm>
              <a:off x="2555256" y="5514185"/>
              <a:ext cx="2058532" cy="604977"/>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400" u="none" cap="none" strike="noStrike">
                  <a:solidFill>
                    <a:schemeClr val="dk1"/>
                  </a:solidFill>
                  <a:latin typeface="Calibri"/>
                  <a:ea typeface="Calibri"/>
                  <a:cs typeface="Calibri"/>
                  <a:sym typeface="Calibri"/>
                </a:rPr>
                <a:t>Indikator Penggunaan</a:t>
              </a:r>
              <a:endParaRPr b="1" i="0" sz="1400" u="none" cap="none" strike="noStrike">
                <a:solidFill>
                  <a:schemeClr val="dk1"/>
                </a:solidFill>
                <a:latin typeface="Calibri"/>
                <a:ea typeface="Calibri"/>
                <a:cs typeface="Calibri"/>
                <a:sym typeface="Calibri"/>
              </a:endParaRPr>
            </a:p>
          </p:txBody>
        </p:sp>
        <p:sp>
          <p:nvSpPr>
            <p:cNvPr id="398" name="Google Shape;398;p10"/>
            <p:cNvSpPr txBox="1"/>
            <p:nvPr/>
          </p:nvSpPr>
          <p:spPr>
            <a:xfrm>
              <a:off x="2531794" y="3185908"/>
              <a:ext cx="2130115" cy="2221562"/>
            </a:xfrm>
            <a:prstGeom prst="rect">
              <a:avLst/>
            </a:prstGeom>
            <a:no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lt1"/>
                </a:buClr>
                <a:buSzPts val="1600"/>
                <a:buFont typeface="Arial"/>
                <a:buNone/>
              </a:pPr>
              <a:r>
                <a:rPr b="0" i="0" lang="en-US" sz="1600" u="none" cap="none" strike="noStrike">
                  <a:solidFill>
                    <a:schemeClr val="lt1"/>
                  </a:solidFill>
                  <a:latin typeface="Times New Roman"/>
                  <a:ea typeface="Times New Roman"/>
                  <a:cs typeface="Times New Roman"/>
                  <a:sym typeface="Times New Roman"/>
                </a:rPr>
                <a:t>Sebuah indicator yang membandingkan antara </a:t>
              </a:r>
              <a:r>
                <a:rPr b="0" i="1" lang="en-US" sz="1600" u="none" cap="none" strike="noStrike">
                  <a:solidFill>
                    <a:schemeClr val="lt1"/>
                  </a:solidFill>
                  <a:latin typeface="Times New Roman"/>
                  <a:ea typeface="Times New Roman"/>
                  <a:cs typeface="Times New Roman"/>
                  <a:sym typeface="Times New Roman"/>
                </a:rPr>
                <a:t>supply of service </a:t>
              </a:r>
              <a:r>
                <a:rPr b="0" i="0" lang="en-US" sz="1600" u="none" cap="none" strike="noStrike">
                  <a:solidFill>
                    <a:schemeClr val="lt1"/>
                  </a:solidFill>
                  <a:latin typeface="Times New Roman"/>
                  <a:ea typeface="Times New Roman"/>
                  <a:cs typeface="Times New Roman"/>
                  <a:sym typeface="Times New Roman"/>
                </a:rPr>
                <a:t>dengan permintaan public.</a:t>
              </a:r>
              <a:endParaRPr/>
            </a:p>
          </p:txBody>
        </p:sp>
      </p:grpSp>
      <p:grpSp>
        <p:nvGrpSpPr>
          <p:cNvPr id="399" name="Google Shape;399;p10"/>
          <p:cNvGrpSpPr/>
          <p:nvPr/>
        </p:nvGrpSpPr>
        <p:grpSpPr>
          <a:xfrm>
            <a:off x="4965741" y="2449300"/>
            <a:ext cx="2281456" cy="3132625"/>
            <a:chOff x="2491916" y="3050388"/>
            <a:chExt cx="2281456" cy="3132625"/>
          </a:xfrm>
        </p:grpSpPr>
        <p:sp>
          <p:nvSpPr>
            <p:cNvPr id="400" name="Google Shape;400;p10"/>
            <p:cNvSpPr/>
            <p:nvPr/>
          </p:nvSpPr>
          <p:spPr>
            <a:xfrm>
              <a:off x="2603378" y="3050388"/>
              <a:ext cx="2169994" cy="303824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01" name="Google Shape;401;p10"/>
            <p:cNvSpPr/>
            <p:nvPr/>
          </p:nvSpPr>
          <p:spPr>
            <a:xfrm>
              <a:off x="2491916" y="3144769"/>
              <a:ext cx="2169994" cy="3038244"/>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02" name="Google Shape;402;p10"/>
            <p:cNvSpPr/>
            <p:nvPr/>
          </p:nvSpPr>
          <p:spPr>
            <a:xfrm>
              <a:off x="2555256" y="5514185"/>
              <a:ext cx="2058532" cy="604977"/>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400" u="none" cap="none" strike="noStrike">
                  <a:solidFill>
                    <a:schemeClr val="dk1"/>
                  </a:solidFill>
                  <a:latin typeface="Calibri"/>
                  <a:ea typeface="Calibri"/>
                  <a:cs typeface="Calibri"/>
                  <a:sym typeface="Calibri"/>
                </a:rPr>
                <a:t>Indikator Kualitas &amp; Pelayanan</a:t>
              </a:r>
              <a:endParaRPr b="1" i="0" sz="1400" u="none" cap="none" strike="noStrike">
                <a:solidFill>
                  <a:schemeClr val="dk1"/>
                </a:solidFill>
                <a:latin typeface="Calibri"/>
                <a:ea typeface="Calibri"/>
                <a:cs typeface="Calibri"/>
                <a:sym typeface="Calibri"/>
              </a:endParaRPr>
            </a:p>
          </p:txBody>
        </p:sp>
        <p:sp>
          <p:nvSpPr>
            <p:cNvPr id="403" name="Google Shape;403;p10"/>
            <p:cNvSpPr txBox="1"/>
            <p:nvPr/>
          </p:nvSpPr>
          <p:spPr>
            <a:xfrm>
              <a:off x="2531794" y="3185908"/>
              <a:ext cx="2130115" cy="2221562"/>
            </a:xfrm>
            <a:prstGeom prst="rect">
              <a:avLst/>
            </a:prstGeom>
            <a:no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lt1"/>
                </a:buClr>
                <a:buSzPts val="1600"/>
                <a:buFont typeface="Arial"/>
                <a:buNone/>
              </a:pPr>
              <a:r>
                <a:rPr b="0" i="0" lang="en-US" sz="1600" u="none" cap="none" strike="noStrike">
                  <a:solidFill>
                    <a:schemeClr val="lt1"/>
                  </a:solidFill>
                  <a:latin typeface="Times New Roman"/>
                  <a:ea typeface="Times New Roman"/>
                  <a:cs typeface="Times New Roman"/>
                  <a:sym typeface="Times New Roman"/>
                </a:rPr>
                <a:t>Sebuah indicator yang sulit diukur dikarenakan menyangkut pertimbangan yang sifatnya subjektif</a:t>
              </a:r>
              <a:endParaRPr/>
            </a:p>
          </p:txBody>
        </p:sp>
      </p:grpSp>
      <p:grpSp>
        <p:nvGrpSpPr>
          <p:cNvPr id="404" name="Google Shape;404;p10"/>
          <p:cNvGrpSpPr/>
          <p:nvPr/>
        </p:nvGrpSpPr>
        <p:grpSpPr>
          <a:xfrm>
            <a:off x="7310327" y="2449300"/>
            <a:ext cx="2281456" cy="3132625"/>
            <a:chOff x="2491916" y="3050388"/>
            <a:chExt cx="2281456" cy="3132625"/>
          </a:xfrm>
        </p:grpSpPr>
        <p:sp>
          <p:nvSpPr>
            <p:cNvPr id="405" name="Google Shape;405;p10"/>
            <p:cNvSpPr/>
            <p:nvPr/>
          </p:nvSpPr>
          <p:spPr>
            <a:xfrm>
              <a:off x="2603378" y="3050388"/>
              <a:ext cx="2169994" cy="303824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06" name="Google Shape;406;p10"/>
            <p:cNvSpPr/>
            <p:nvPr/>
          </p:nvSpPr>
          <p:spPr>
            <a:xfrm>
              <a:off x="2491916" y="3144769"/>
              <a:ext cx="2169994" cy="3038244"/>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07" name="Google Shape;407;p10"/>
            <p:cNvSpPr/>
            <p:nvPr/>
          </p:nvSpPr>
          <p:spPr>
            <a:xfrm>
              <a:off x="2555256" y="5514185"/>
              <a:ext cx="2058532" cy="604977"/>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400" u="none" cap="none" strike="noStrike">
                  <a:solidFill>
                    <a:schemeClr val="dk1"/>
                  </a:solidFill>
                  <a:latin typeface="Calibri"/>
                  <a:ea typeface="Calibri"/>
                  <a:cs typeface="Calibri"/>
                  <a:sym typeface="Calibri"/>
                </a:rPr>
                <a:t>Indikator Cakupan Pelayanan</a:t>
              </a:r>
              <a:endParaRPr b="1" i="0" sz="1400" u="none" cap="none" strike="noStrike">
                <a:solidFill>
                  <a:schemeClr val="dk1"/>
                </a:solidFill>
                <a:latin typeface="Calibri"/>
                <a:ea typeface="Calibri"/>
                <a:cs typeface="Calibri"/>
                <a:sym typeface="Calibri"/>
              </a:endParaRPr>
            </a:p>
          </p:txBody>
        </p:sp>
        <p:sp>
          <p:nvSpPr>
            <p:cNvPr id="408" name="Google Shape;408;p10"/>
            <p:cNvSpPr txBox="1"/>
            <p:nvPr/>
          </p:nvSpPr>
          <p:spPr>
            <a:xfrm>
              <a:off x="2531794" y="3185908"/>
              <a:ext cx="2130115" cy="2221562"/>
            </a:xfrm>
            <a:prstGeom prst="rect">
              <a:avLst/>
            </a:prstGeom>
            <a:no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lt1"/>
                </a:buClr>
                <a:buSzPts val="1600"/>
                <a:buFont typeface="Arial"/>
                <a:buNone/>
              </a:pPr>
              <a:r>
                <a:rPr b="0" i="0" lang="en-US" sz="1600" u="none" cap="none" strike="noStrike">
                  <a:solidFill>
                    <a:schemeClr val="lt1"/>
                  </a:solidFill>
                  <a:latin typeface="Times New Roman"/>
                  <a:ea typeface="Times New Roman"/>
                  <a:cs typeface="Times New Roman"/>
                  <a:sym typeface="Times New Roman"/>
                </a:rPr>
                <a:t>Sebuah indicator yang perlu dipertimbangkan apabila terdapat kebijakan atau peraturan yang mensyaratkan untuk memberikan pelayanan dengan tingkat pelayanan minimal.</a:t>
              </a:r>
              <a:endParaRPr/>
            </a:p>
          </p:txBody>
        </p:sp>
      </p:grpSp>
      <p:grpSp>
        <p:nvGrpSpPr>
          <p:cNvPr id="409" name="Google Shape;409;p10"/>
          <p:cNvGrpSpPr/>
          <p:nvPr/>
        </p:nvGrpSpPr>
        <p:grpSpPr>
          <a:xfrm>
            <a:off x="9654911" y="2449300"/>
            <a:ext cx="2281456" cy="3132625"/>
            <a:chOff x="2491916" y="3050388"/>
            <a:chExt cx="2281456" cy="3132625"/>
          </a:xfrm>
        </p:grpSpPr>
        <p:sp>
          <p:nvSpPr>
            <p:cNvPr id="410" name="Google Shape;410;p10"/>
            <p:cNvSpPr/>
            <p:nvPr/>
          </p:nvSpPr>
          <p:spPr>
            <a:xfrm>
              <a:off x="2603378" y="3050388"/>
              <a:ext cx="2169994" cy="303824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11" name="Google Shape;411;p10"/>
            <p:cNvSpPr/>
            <p:nvPr/>
          </p:nvSpPr>
          <p:spPr>
            <a:xfrm>
              <a:off x="2491916" y="3144769"/>
              <a:ext cx="2169994" cy="3038244"/>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12" name="Google Shape;412;p10"/>
            <p:cNvSpPr/>
            <p:nvPr/>
          </p:nvSpPr>
          <p:spPr>
            <a:xfrm>
              <a:off x="2555256" y="5514185"/>
              <a:ext cx="2058532" cy="604977"/>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400" u="none" cap="none" strike="noStrike">
                  <a:solidFill>
                    <a:schemeClr val="dk1"/>
                  </a:solidFill>
                  <a:latin typeface="Calibri"/>
                  <a:ea typeface="Calibri"/>
                  <a:cs typeface="Calibri"/>
                  <a:sym typeface="Calibri"/>
                </a:rPr>
                <a:t>Indikator Kepuasan</a:t>
              </a:r>
              <a:endParaRPr b="1" i="0" sz="1400" u="none" cap="none" strike="noStrike">
                <a:solidFill>
                  <a:schemeClr val="dk1"/>
                </a:solidFill>
                <a:latin typeface="Calibri"/>
                <a:ea typeface="Calibri"/>
                <a:cs typeface="Calibri"/>
                <a:sym typeface="Calibri"/>
              </a:endParaRPr>
            </a:p>
          </p:txBody>
        </p:sp>
        <p:sp>
          <p:nvSpPr>
            <p:cNvPr id="413" name="Google Shape;413;p10"/>
            <p:cNvSpPr txBox="1"/>
            <p:nvPr/>
          </p:nvSpPr>
          <p:spPr>
            <a:xfrm>
              <a:off x="2531794" y="3185908"/>
              <a:ext cx="2130115" cy="2221562"/>
            </a:xfrm>
            <a:prstGeom prst="rect">
              <a:avLst/>
            </a:prstGeom>
            <a:no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lt1"/>
                </a:buClr>
                <a:buSzPts val="1600"/>
                <a:buFont typeface="Arial"/>
                <a:buNone/>
              </a:pPr>
              <a:r>
                <a:rPr b="0" i="0" lang="en-US" sz="1600" u="none" cap="none" strike="noStrike">
                  <a:solidFill>
                    <a:schemeClr val="lt1"/>
                  </a:solidFill>
                  <a:latin typeface="Times New Roman"/>
                  <a:ea typeface="Times New Roman"/>
                  <a:cs typeface="Times New Roman"/>
                  <a:sym typeface="Times New Roman"/>
                </a:rPr>
                <a:t>Sebuah indicator yang biasanya diukur melalui metode jajak pencapatan secara langsung</a:t>
              </a:r>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7" name="Shape 417"/>
        <p:cNvGrpSpPr/>
        <p:nvPr/>
      </p:nvGrpSpPr>
      <p:grpSpPr>
        <a:xfrm>
          <a:off x="0" y="0"/>
          <a:ext cx="0" cy="0"/>
          <a:chOff x="0" y="0"/>
          <a:chExt cx="0" cy="0"/>
        </a:xfrm>
      </p:grpSpPr>
      <p:sp>
        <p:nvSpPr>
          <p:cNvPr id="418" name="Google Shape;418;p11"/>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19" name="Google Shape;419;p11"/>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20" name="Google Shape;420;p11"/>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421" name="Google Shape;421;p11"/>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422" name="Google Shape;422;p11"/>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23" name="Google Shape;423;p11"/>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24" name="Google Shape;424;p11"/>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25" name="Google Shape;425;p11"/>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26" name="Google Shape;426;p11"/>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27" name="Google Shape;427;p11"/>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28" name="Google Shape;428;p11"/>
          <p:cNvSpPr txBox="1"/>
          <p:nvPr/>
        </p:nvSpPr>
        <p:spPr>
          <a:xfrm>
            <a:off x="2700338" y="420595"/>
            <a:ext cx="9491659"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Indikator Kinerja dan Pengukuran </a:t>
            </a:r>
            <a:r>
              <a:rPr b="1" i="1" lang="en-US" sz="2800" u="none" cap="none" strike="noStrike">
                <a:solidFill>
                  <a:schemeClr val="dk1"/>
                </a:solidFill>
                <a:latin typeface="Times New Roman"/>
                <a:ea typeface="Times New Roman"/>
                <a:cs typeface="Times New Roman"/>
                <a:sym typeface="Times New Roman"/>
              </a:rPr>
              <a:t>Value For Money</a:t>
            </a:r>
            <a:endParaRPr b="1" i="0" sz="2800" u="none" cap="none" strike="noStrike">
              <a:solidFill>
                <a:schemeClr val="dk1"/>
              </a:solidFill>
              <a:latin typeface="Times New Roman"/>
              <a:ea typeface="Times New Roman"/>
              <a:cs typeface="Times New Roman"/>
              <a:sym typeface="Times New Roman"/>
            </a:endParaRPr>
          </a:p>
        </p:txBody>
      </p:sp>
      <p:sp>
        <p:nvSpPr>
          <p:cNvPr id="429" name="Google Shape;429;p11"/>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1 dari 2 </a:t>
            </a:r>
            <a:endParaRPr b="0" i="0" sz="1050" u="none" cap="none" strike="noStrike">
              <a:solidFill>
                <a:schemeClr val="dk1"/>
              </a:solidFill>
              <a:latin typeface="Times New Roman"/>
              <a:ea typeface="Times New Roman"/>
              <a:cs typeface="Times New Roman"/>
              <a:sym typeface="Times New Roman"/>
            </a:endParaRPr>
          </a:p>
        </p:txBody>
      </p:sp>
      <p:sp>
        <p:nvSpPr>
          <p:cNvPr id="430" name="Google Shape;430;p11"/>
          <p:cNvSpPr/>
          <p:nvPr/>
        </p:nvSpPr>
        <p:spPr>
          <a:xfrm>
            <a:off x="-11815" y="0"/>
            <a:ext cx="2712153" cy="1322815"/>
          </a:xfrm>
          <a:prstGeom prst="rect">
            <a:avLst/>
          </a:prstGeom>
          <a:blipFill rotWithShape="1">
            <a:blip r:embed="rId3">
              <a:alphaModFix/>
            </a:blip>
            <a:stretch>
              <a:fillRect b="-17999" l="-10000" r="-9000" t="-15999"/>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31" name="Google Shape;431;p11"/>
          <p:cNvSpPr txBox="1"/>
          <p:nvPr/>
        </p:nvSpPr>
        <p:spPr>
          <a:xfrm>
            <a:off x="2340317" y="1301505"/>
            <a:ext cx="9267713" cy="2057693"/>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800"/>
              <a:buFont typeface="Arial"/>
              <a:buNone/>
            </a:pPr>
            <a:r>
              <a:rPr b="0" i="1" lang="en-US" sz="1800" u="none" cap="none" strike="noStrike">
                <a:solidFill>
                  <a:schemeClr val="dk1"/>
                </a:solidFill>
                <a:latin typeface="Times New Roman"/>
                <a:ea typeface="Times New Roman"/>
                <a:cs typeface="Times New Roman"/>
                <a:sym typeface="Times New Roman"/>
              </a:rPr>
              <a:t>Value For Money </a:t>
            </a:r>
            <a:r>
              <a:rPr b="0" i="0" lang="en-US" sz="1800" u="none" cap="none" strike="noStrike">
                <a:solidFill>
                  <a:schemeClr val="dk1"/>
                </a:solidFill>
                <a:latin typeface="Times New Roman"/>
                <a:ea typeface="Times New Roman"/>
                <a:cs typeface="Times New Roman"/>
                <a:sym typeface="Times New Roman"/>
              </a:rPr>
              <a:t>merupakan inti pengukuran kinerja pada organisasi pemerintah. Permasalahan yang sering dihadapi oleh pemerintah dalam melakukan pengukuran kinerja adalah sulitnya mengukur </a:t>
            </a:r>
            <a:r>
              <a:rPr b="0" i="1" lang="en-US" sz="1800" u="none" cap="none" strike="noStrike">
                <a:solidFill>
                  <a:schemeClr val="dk1"/>
                </a:solidFill>
                <a:latin typeface="Times New Roman"/>
                <a:ea typeface="Times New Roman"/>
                <a:cs typeface="Times New Roman"/>
                <a:sym typeface="Times New Roman"/>
              </a:rPr>
              <a:t>output, </a:t>
            </a:r>
            <a:r>
              <a:rPr b="0" i="0" lang="en-US" sz="1800" u="none" cap="none" strike="noStrike">
                <a:solidFill>
                  <a:schemeClr val="dk1"/>
                </a:solidFill>
                <a:latin typeface="Times New Roman"/>
                <a:ea typeface="Times New Roman"/>
                <a:cs typeface="Times New Roman"/>
                <a:sym typeface="Times New Roman"/>
              </a:rPr>
              <a:t>dikarenakan </a:t>
            </a:r>
            <a:r>
              <a:rPr b="0" i="1" lang="en-US" sz="1800" u="none" cap="none" strike="noStrike">
                <a:solidFill>
                  <a:schemeClr val="dk1"/>
                </a:solidFill>
                <a:latin typeface="Times New Roman"/>
                <a:ea typeface="Times New Roman"/>
                <a:cs typeface="Times New Roman"/>
                <a:sym typeface="Times New Roman"/>
              </a:rPr>
              <a:t>output </a:t>
            </a:r>
            <a:r>
              <a:rPr b="0" i="0" lang="en-US" sz="1800" u="none" cap="none" strike="noStrike">
                <a:solidFill>
                  <a:schemeClr val="dk1"/>
                </a:solidFill>
                <a:latin typeface="Times New Roman"/>
                <a:ea typeface="Times New Roman"/>
                <a:cs typeface="Times New Roman"/>
                <a:sym typeface="Times New Roman"/>
              </a:rPr>
              <a:t>yang dihasilkan tidak selalu berwujud.</a:t>
            </a:r>
            <a:endParaRPr/>
          </a:p>
          <a:p>
            <a:pPr indent="0" lvl="0" marL="0" marR="0" rtl="0" algn="just">
              <a:lnSpc>
                <a:spcPct val="90000"/>
              </a:lnSpc>
              <a:spcBef>
                <a:spcPts val="1000"/>
              </a:spcBef>
              <a:spcAft>
                <a:spcPts val="0"/>
              </a:spcAft>
              <a:buClr>
                <a:schemeClr val="lt1"/>
              </a:buClr>
              <a:buSzPts val="1000"/>
              <a:buFont typeface="Arial"/>
              <a:buNone/>
            </a:pPr>
            <a:r>
              <a:t/>
            </a:r>
            <a:endParaRPr b="0" i="1" sz="1000" u="none" cap="none" strike="noStrike">
              <a:solidFill>
                <a:schemeClr val="dk1"/>
              </a:solidFill>
              <a:latin typeface="Times New Roman"/>
              <a:ea typeface="Times New Roman"/>
              <a:cs typeface="Times New Roman"/>
              <a:sym typeface="Times New Roman"/>
            </a:endParaRPr>
          </a:p>
          <a:p>
            <a:pPr indent="0" lvl="0" marL="0" marR="0" rtl="0" algn="just">
              <a:lnSpc>
                <a:spcPct val="90000"/>
              </a:lnSpc>
              <a:spcBef>
                <a:spcPts val="100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Ukuran kinerja mengacu pada penilaian kinerja secara langsung sedangkan indicator kinerja mengacu pada penilaian kinerja secara tidak langsung. Mekanisme untuk menentukan indicator kinerja memerlukan hal-hal berikut :</a:t>
            </a:r>
            <a:endParaRPr/>
          </a:p>
        </p:txBody>
      </p:sp>
      <p:grpSp>
        <p:nvGrpSpPr>
          <p:cNvPr id="432" name="Google Shape;432;p11"/>
          <p:cNvGrpSpPr/>
          <p:nvPr/>
        </p:nvGrpSpPr>
        <p:grpSpPr>
          <a:xfrm>
            <a:off x="178856" y="3293527"/>
            <a:ext cx="2199018" cy="2898099"/>
            <a:chOff x="505322" y="3429000"/>
            <a:chExt cx="2460903" cy="2898099"/>
          </a:xfrm>
        </p:grpSpPr>
        <p:sp>
          <p:nvSpPr>
            <p:cNvPr id="433" name="Google Shape;433;p11"/>
            <p:cNvSpPr/>
            <p:nvPr/>
          </p:nvSpPr>
          <p:spPr>
            <a:xfrm>
              <a:off x="505322" y="3429000"/>
              <a:ext cx="2337891" cy="2779612"/>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34" name="Google Shape;434;p11"/>
            <p:cNvSpPr/>
            <p:nvPr/>
          </p:nvSpPr>
          <p:spPr>
            <a:xfrm>
              <a:off x="620471" y="3547487"/>
              <a:ext cx="2337891" cy="2779612"/>
            </a:xfrm>
            <a:prstGeom prst="roundRect">
              <a:avLst>
                <a:gd fmla="val 16667" name="adj"/>
              </a:avLst>
            </a:prstGeom>
            <a:noFill/>
            <a:ln cap="flat" cmpd="sng" w="31750">
              <a:solidFill>
                <a:srgbClr val="213B7D"/>
              </a:solidFill>
              <a:prstDash val="solid"/>
              <a:miter lim="800000"/>
              <a:headEnd len="sm" w="sm" type="none"/>
              <a:tailEnd len="sm" w="sm" type="none"/>
            </a:ln>
          </p:spPr>
          <p:txBody>
            <a:bodyPr anchorCtr="0" anchor="b" bIns="45700" lIns="91425" spcFirstLastPara="1" rIns="91425" wrap="square" tIns="45700">
              <a:noAutofit/>
            </a:bodyPr>
            <a:lstStyle/>
            <a:p>
              <a:pPr indent="0" lvl="0" marL="0" marR="0" rtl="0" algn="ctr">
                <a:spcBef>
                  <a:spcPts val="0"/>
                </a:spcBef>
                <a:spcAft>
                  <a:spcPts val="0"/>
                </a:spcAft>
                <a:buNone/>
              </a:pPr>
              <a:r>
                <a:rPr b="0" i="0" lang="en-US" sz="1600" u="none" cap="none" strike="noStrike">
                  <a:solidFill>
                    <a:schemeClr val="dk1"/>
                  </a:solidFill>
                  <a:latin typeface="Calibri"/>
                  <a:ea typeface="Calibri"/>
                  <a:cs typeface="Calibri"/>
                  <a:sym typeface="Calibri"/>
                </a:rPr>
                <a:t>Meliputi proses, prosedur dan struktur yang memberikan jaminan bahwa tujuan organisasi telah dijelaskan dan dikomunikasikan</a:t>
              </a:r>
              <a:endParaRPr/>
            </a:p>
          </p:txBody>
        </p:sp>
        <p:sp>
          <p:nvSpPr>
            <p:cNvPr id="435" name="Google Shape;435;p11"/>
            <p:cNvSpPr/>
            <p:nvPr/>
          </p:nvSpPr>
          <p:spPr>
            <a:xfrm>
              <a:off x="628334" y="3555080"/>
              <a:ext cx="2337891" cy="653898"/>
            </a:xfrm>
            <a:prstGeom prst="roundRect">
              <a:avLst>
                <a:gd fmla="val 50000" name="adj"/>
              </a:avLst>
            </a:prstGeom>
            <a:solidFill>
              <a:srgbClr val="213B7D"/>
            </a:solidFill>
            <a:ln>
              <a:noFill/>
            </a:ln>
          </p:spPr>
          <p:txBody>
            <a:bodyPr anchorCtr="0" anchor="b" bIns="45700" lIns="91425" spcFirstLastPara="1" rIns="91425" wrap="square" tIns="45700">
              <a:noAutofit/>
            </a:bodyPr>
            <a:lstStyle/>
            <a:p>
              <a:pPr indent="0" lvl="0" marL="0" marR="0" rtl="0" algn="ctr">
                <a:spcBef>
                  <a:spcPts val="0"/>
                </a:spcBef>
                <a:spcAft>
                  <a:spcPts val="0"/>
                </a:spcAft>
                <a:buNone/>
              </a:pPr>
              <a:r>
                <a:rPr b="1" i="0" lang="en-US" sz="1600" u="none" cap="none" strike="noStrike">
                  <a:solidFill>
                    <a:schemeClr val="lt1"/>
                  </a:solidFill>
                  <a:latin typeface="Calibri"/>
                  <a:ea typeface="Calibri"/>
                  <a:cs typeface="Calibri"/>
                  <a:sym typeface="Calibri"/>
                </a:rPr>
                <a:t>Sistem Perencanaan dan Pengendalian</a:t>
              </a:r>
              <a:endParaRPr/>
            </a:p>
          </p:txBody>
        </p:sp>
      </p:grpSp>
      <p:grpSp>
        <p:nvGrpSpPr>
          <p:cNvPr id="436" name="Google Shape;436;p11"/>
          <p:cNvGrpSpPr/>
          <p:nvPr/>
        </p:nvGrpSpPr>
        <p:grpSpPr>
          <a:xfrm>
            <a:off x="11359034" y="4406299"/>
            <a:ext cx="731467" cy="1975446"/>
            <a:chOff x="11273306" y="4306283"/>
            <a:chExt cx="731467" cy="1975446"/>
          </a:xfrm>
        </p:grpSpPr>
        <p:sp>
          <p:nvSpPr>
            <p:cNvPr id="437" name="Google Shape;437;p11"/>
            <p:cNvSpPr/>
            <p:nvPr/>
          </p:nvSpPr>
          <p:spPr>
            <a:xfrm>
              <a:off x="11344889" y="4968707"/>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38" name="Google Shape;438;p11"/>
            <p:cNvSpPr/>
            <p:nvPr/>
          </p:nvSpPr>
          <p:spPr>
            <a:xfrm>
              <a:off x="11273306" y="5048406"/>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39" name="Google Shape;439;p11"/>
            <p:cNvSpPr/>
            <p:nvPr/>
          </p:nvSpPr>
          <p:spPr>
            <a:xfrm>
              <a:off x="11344889" y="5669616"/>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40" name="Google Shape;440;p11"/>
            <p:cNvSpPr/>
            <p:nvPr/>
          </p:nvSpPr>
          <p:spPr>
            <a:xfrm>
              <a:off x="11273306" y="5749315"/>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41" name="Google Shape;441;p11"/>
            <p:cNvSpPr/>
            <p:nvPr/>
          </p:nvSpPr>
          <p:spPr>
            <a:xfrm>
              <a:off x="11350875" y="4306283"/>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42" name="Google Shape;442;p11"/>
            <p:cNvSpPr/>
            <p:nvPr/>
          </p:nvSpPr>
          <p:spPr>
            <a:xfrm>
              <a:off x="11279292" y="4385982"/>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443" name="Google Shape;443;p11"/>
          <p:cNvGrpSpPr/>
          <p:nvPr/>
        </p:nvGrpSpPr>
        <p:grpSpPr>
          <a:xfrm>
            <a:off x="9711231" y="3293527"/>
            <a:ext cx="2199018" cy="2898099"/>
            <a:chOff x="505322" y="3429000"/>
            <a:chExt cx="2460903" cy="2898099"/>
          </a:xfrm>
        </p:grpSpPr>
        <p:sp>
          <p:nvSpPr>
            <p:cNvPr id="444" name="Google Shape;444;p11"/>
            <p:cNvSpPr/>
            <p:nvPr/>
          </p:nvSpPr>
          <p:spPr>
            <a:xfrm>
              <a:off x="505322" y="3429000"/>
              <a:ext cx="2337891" cy="2779612"/>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45" name="Google Shape;445;p11"/>
            <p:cNvSpPr/>
            <p:nvPr/>
          </p:nvSpPr>
          <p:spPr>
            <a:xfrm>
              <a:off x="620471" y="3547487"/>
              <a:ext cx="2337891" cy="2779612"/>
            </a:xfrm>
            <a:prstGeom prst="roundRect">
              <a:avLst>
                <a:gd fmla="val 16667" name="adj"/>
              </a:avLst>
            </a:prstGeom>
            <a:noFill/>
            <a:ln cap="flat" cmpd="sng" w="31750">
              <a:solidFill>
                <a:srgbClr val="213B7D"/>
              </a:solidFill>
              <a:prstDash val="solid"/>
              <a:miter lim="800000"/>
              <a:headEnd len="sm" w="sm" type="none"/>
              <a:tailEnd len="sm" w="sm" type="none"/>
            </a:ln>
          </p:spPr>
          <p:txBody>
            <a:bodyPr anchorCtr="0" anchor="b" bIns="45700" lIns="91425" spcFirstLastPara="1" rIns="91425" wrap="square" tIns="45700">
              <a:noAutofit/>
            </a:bodyPr>
            <a:lstStyle/>
            <a:p>
              <a:pPr indent="0" lvl="0" marL="0" marR="0" rtl="0" algn="ctr">
                <a:spcBef>
                  <a:spcPts val="0"/>
                </a:spcBef>
                <a:spcAft>
                  <a:spcPts val="0"/>
                </a:spcAft>
                <a:buNone/>
              </a:pPr>
              <a:r>
                <a:rPr b="0" i="0" lang="en-US" sz="1600" u="none" cap="none" strike="noStrike">
                  <a:solidFill>
                    <a:schemeClr val="dk1"/>
                  </a:solidFill>
                  <a:latin typeface="Calibri"/>
                  <a:ea typeface="Calibri"/>
                  <a:cs typeface="Calibri"/>
                  <a:sym typeface="Calibri"/>
                </a:rPr>
                <a:t>Beberapa mekanisme untuk memotivasi stafnya untuk memperbaiki kinerja personal dan organisasi.</a:t>
              </a:r>
              <a:endParaRPr/>
            </a:p>
          </p:txBody>
        </p:sp>
        <p:sp>
          <p:nvSpPr>
            <p:cNvPr id="446" name="Google Shape;446;p11"/>
            <p:cNvSpPr/>
            <p:nvPr/>
          </p:nvSpPr>
          <p:spPr>
            <a:xfrm>
              <a:off x="628334" y="3555080"/>
              <a:ext cx="2337891" cy="653898"/>
            </a:xfrm>
            <a:prstGeom prst="roundRect">
              <a:avLst>
                <a:gd fmla="val 50000" name="adj"/>
              </a:avLst>
            </a:prstGeom>
            <a:solidFill>
              <a:srgbClr val="213B7D"/>
            </a:solidFill>
            <a:ln>
              <a:noFill/>
            </a:ln>
          </p:spPr>
          <p:txBody>
            <a:bodyPr anchorCtr="0" anchor="b" bIns="45700" lIns="91425" spcFirstLastPara="1" rIns="91425" wrap="square" tIns="45700">
              <a:noAutofit/>
            </a:bodyPr>
            <a:lstStyle/>
            <a:p>
              <a:pPr indent="0" lvl="0" marL="0" marR="0" rtl="0" algn="ctr">
                <a:spcBef>
                  <a:spcPts val="0"/>
                </a:spcBef>
                <a:spcAft>
                  <a:spcPts val="0"/>
                </a:spcAft>
                <a:buNone/>
              </a:pPr>
              <a:r>
                <a:rPr b="1" i="0" lang="en-US" sz="1600" u="none" cap="none" strike="noStrike">
                  <a:solidFill>
                    <a:schemeClr val="lt1"/>
                  </a:solidFill>
                  <a:latin typeface="Calibri"/>
                  <a:ea typeface="Calibri"/>
                  <a:cs typeface="Calibri"/>
                  <a:sym typeface="Calibri"/>
                </a:rPr>
                <a:t>Mekanisme Sumber Daya Manusia</a:t>
              </a:r>
              <a:endParaRPr/>
            </a:p>
          </p:txBody>
        </p:sp>
      </p:grpSp>
      <p:grpSp>
        <p:nvGrpSpPr>
          <p:cNvPr id="447" name="Google Shape;447;p11"/>
          <p:cNvGrpSpPr/>
          <p:nvPr/>
        </p:nvGrpSpPr>
        <p:grpSpPr>
          <a:xfrm>
            <a:off x="2561950" y="3293527"/>
            <a:ext cx="2199018" cy="2898099"/>
            <a:chOff x="505322" y="3429000"/>
            <a:chExt cx="2460903" cy="2898099"/>
          </a:xfrm>
        </p:grpSpPr>
        <p:sp>
          <p:nvSpPr>
            <p:cNvPr id="448" name="Google Shape;448;p11"/>
            <p:cNvSpPr/>
            <p:nvPr/>
          </p:nvSpPr>
          <p:spPr>
            <a:xfrm>
              <a:off x="505322" y="3429000"/>
              <a:ext cx="2337891" cy="2779612"/>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49" name="Google Shape;449;p11"/>
            <p:cNvSpPr/>
            <p:nvPr/>
          </p:nvSpPr>
          <p:spPr>
            <a:xfrm>
              <a:off x="620471" y="3547487"/>
              <a:ext cx="2337891" cy="2779612"/>
            </a:xfrm>
            <a:prstGeom prst="roundRect">
              <a:avLst>
                <a:gd fmla="val 16667" name="adj"/>
              </a:avLst>
            </a:prstGeom>
            <a:noFill/>
            <a:ln cap="flat" cmpd="sng" w="31750">
              <a:solidFill>
                <a:srgbClr val="213B7D"/>
              </a:solidFill>
              <a:prstDash val="solid"/>
              <a:miter lim="800000"/>
              <a:headEnd len="sm" w="sm" type="none"/>
              <a:tailEnd len="sm" w="sm" type="none"/>
            </a:ln>
          </p:spPr>
          <p:txBody>
            <a:bodyPr anchorCtr="0" anchor="b" bIns="45700" lIns="91425" spcFirstLastPara="1" rIns="91425" wrap="square" tIns="45700">
              <a:noAutofit/>
            </a:bodyPr>
            <a:lstStyle/>
            <a:p>
              <a:pPr indent="0" lvl="0" marL="0" marR="0" rtl="0" algn="ctr">
                <a:spcBef>
                  <a:spcPts val="0"/>
                </a:spcBef>
                <a:spcAft>
                  <a:spcPts val="0"/>
                </a:spcAft>
                <a:buNone/>
              </a:pPr>
              <a:r>
                <a:rPr b="0" i="0" lang="en-US" sz="1600" u="none" cap="none" strike="noStrike">
                  <a:solidFill>
                    <a:schemeClr val="dk1"/>
                  </a:solidFill>
                  <a:latin typeface="Calibri"/>
                  <a:ea typeface="Calibri"/>
                  <a:cs typeface="Calibri"/>
                  <a:sym typeface="Calibri"/>
                </a:rPr>
                <a:t>Untuk memberikan jaminan bahwa spesifikasi teknis tersebut dijadikan sebagai standar penilaian.</a:t>
              </a:r>
              <a:endParaRPr/>
            </a:p>
          </p:txBody>
        </p:sp>
        <p:sp>
          <p:nvSpPr>
            <p:cNvPr id="450" name="Google Shape;450;p11"/>
            <p:cNvSpPr/>
            <p:nvPr/>
          </p:nvSpPr>
          <p:spPr>
            <a:xfrm>
              <a:off x="628334" y="3555080"/>
              <a:ext cx="2337891" cy="653898"/>
            </a:xfrm>
            <a:prstGeom prst="roundRect">
              <a:avLst>
                <a:gd fmla="val 50000" name="adj"/>
              </a:avLst>
            </a:prstGeom>
            <a:solidFill>
              <a:srgbClr val="213B7D"/>
            </a:solidFill>
            <a:ln>
              <a:noFill/>
            </a:ln>
          </p:spPr>
          <p:txBody>
            <a:bodyPr anchorCtr="0" anchor="b" bIns="45700" lIns="91425" spcFirstLastPara="1" rIns="91425" wrap="square" tIns="45700">
              <a:noAutofit/>
            </a:bodyPr>
            <a:lstStyle/>
            <a:p>
              <a:pPr indent="0" lvl="0" marL="0" marR="0" rtl="0" algn="ctr">
                <a:spcBef>
                  <a:spcPts val="0"/>
                </a:spcBef>
                <a:spcAft>
                  <a:spcPts val="0"/>
                </a:spcAft>
                <a:buNone/>
              </a:pPr>
              <a:r>
                <a:rPr b="1" i="0" lang="en-US" sz="1600" u="none" cap="none" strike="noStrike">
                  <a:solidFill>
                    <a:schemeClr val="lt1"/>
                  </a:solidFill>
                  <a:latin typeface="Calibri"/>
                  <a:ea typeface="Calibri"/>
                  <a:cs typeface="Calibri"/>
                  <a:sym typeface="Calibri"/>
                </a:rPr>
                <a:t>Spesifikasi teknis &amp; standardisasi</a:t>
              </a:r>
              <a:endParaRPr/>
            </a:p>
          </p:txBody>
        </p:sp>
      </p:grpSp>
      <p:grpSp>
        <p:nvGrpSpPr>
          <p:cNvPr id="451" name="Google Shape;451;p11"/>
          <p:cNvGrpSpPr/>
          <p:nvPr/>
        </p:nvGrpSpPr>
        <p:grpSpPr>
          <a:xfrm>
            <a:off x="4945044" y="3293527"/>
            <a:ext cx="2199018" cy="2898099"/>
            <a:chOff x="505322" y="3429000"/>
            <a:chExt cx="2460903" cy="2898099"/>
          </a:xfrm>
        </p:grpSpPr>
        <p:sp>
          <p:nvSpPr>
            <p:cNvPr id="452" name="Google Shape;452;p11"/>
            <p:cNvSpPr/>
            <p:nvPr/>
          </p:nvSpPr>
          <p:spPr>
            <a:xfrm>
              <a:off x="505322" y="3429000"/>
              <a:ext cx="2337891" cy="2779612"/>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53" name="Google Shape;453;p11"/>
            <p:cNvSpPr/>
            <p:nvPr/>
          </p:nvSpPr>
          <p:spPr>
            <a:xfrm>
              <a:off x="620471" y="3547487"/>
              <a:ext cx="2337891" cy="2779612"/>
            </a:xfrm>
            <a:prstGeom prst="roundRect">
              <a:avLst>
                <a:gd fmla="val 16667" name="adj"/>
              </a:avLst>
            </a:prstGeom>
            <a:noFill/>
            <a:ln cap="flat" cmpd="sng" w="31750">
              <a:solidFill>
                <a:srgbClr val="213B7D"/>
              </a:solidFill>
              <a:prstDash val="solid"/>
              <a:miter lim="800000"/>
              <a:headEnd len="sm" w="sm" type="none"/>
              <a:tailEnd len="sm" w="sm" type="none"/>
            </a:ln>
          </p:spPr>
          <p:txBody>
            <a:bodyPr anchorCtr="0" anchor="b" bIns="45700" lIns="91425" spcFirstLastPara="1" rIns="91425" wrap="square" tIns="45700">
              <a:noAutofit/>
            </a:bodyPr>
            <a:lstStyle/>
            <a:p>
              <a:pPr indent="0" lvl="0" marL="0" marR="0" rtl="0" algn="ctr">
                <a:spcBef>
                  <a:spcPts val="0"/>
                </a:spcBef>
                <a:spcAft>
                  <a:spcPts val="0"/>
                </a:spcAft>
                <a:buNone/>
              </a:pPr>
              <a:r>
                <a:rPr b="0" i="0" lang="en-US" sz="1600" u="none" cap="none" strike="noStrike">
                  <a:solidFill>
                    <a:schemeClr val="dk1"/>
                  </a:solidFill>
                  <a:latin typeface="Calibri"/>
                  <a:ea typeface="Calibri"/>
                  <a:cs typeface="Calibri"/>
                  <a:sym typeface="Calibri"/>
                </a:rPr>
                <a:t>Untuk memberikan jaminan terpenuhinya spesifikasi teknis dan standarisasi yang ditetapkan.</a:t>
              </a:r>
              <a:endParaRPr/>
            </a:p>
          </p:txBody>
        </p:sp>
        <p:sp>
          <p:nvSpPr>
            <p:cNvPr id="454" name="Google Shape;454;p11"/>
            <p:cNvSpPr/>
            <p:nvPr/>
          </p:nvSpPr>
          <p:spPr>
            <a:xfrm>
              <a:off x="628334" y="3555080"/>
              <a:ext cx="2337891" cy="653898"/>
            </a:xfrm>
            <a:prstGeom prst="roundRect">
              <a:avLst>
                <a:gd fmla="val 50000" name="adj"/>
              </a:avLst>
            </a:prstGeom>
            <a:solidFill>
              <a:srgbClr val="213B7D"/>
            </a:solidFill>
            <a:ln>
              <a:noFill/>
            </a:ln>
          </p:spPr>
          <p:txBody>
            <a:bodyPr anchorCtr="0" anchor="b" bIns="45700" lIns="91425" spcFirstLastPara="1" rIns="91425" wrap="square" tIns="45700">
              <a:noAutofit/>
            </a:bodyPr>
            <a:lstStyle/>
            <a:p>
              <a:pPr indent="0" lvl="0" marL="0" marR="0" rtl="0" algn="ctr">
                <a:spcBef>
                  <a:spcPts val="0"/>
                </a:spcBef>
                <a:spcAft>
                  <a:spcPts val="0"/>
                </a:spcAft>
                <a:buNone/>
              </a:pPr>
              <a:r>
                <a:rPr b="1" i="0" lang="en-US" sz="1600" u="none" cap="none" strike="noStrike">
                  <a:solidFill>
                    <a:schemeClr val="lt1"/>
                  </a:solidFill>
                  <a:latin typeface="Calibri"/>
                  <a:ea typeface="Calibri"/>
                  <a:cs typeface="Calibri"/>
                  <a:sym typeface="Calibri"/>
                </a:rPr>
                <a:t>Kompetensi teknis &amp; Profesionalisme</a:t>
              </a:r>
              <a:endParaRPr/>
            </a:p>
          </p:txBody>
        </p:sp>
      </p:grpSp>
      <p:grpSp>
        <p:nvGrpSpPr>
          <p:cNvPr id="455" name="Google Shape;455;p11"/>
          <p:cNvGrpSpPr/>
          <p:nvPr/>
        </p:nvGrpSpPr>
        <p:grpSpPr>
          <a:xfrm>
            <a:off x="7328138" y="3293527"/>
            <a:ext cx="2199018" cy="2898099"/>
            <a:chOff x="505322" y="3429000"/>
            <a:chExt cx="2460903" cy="2898099"/>
          </a:xfrm>
        </p:grpSpPr>
        <p:sp>
          <p:nvSpPr>
            <p:cNvPr id="456" name="Google Shape;456;p11"/>
            <p:cNvSpPr/>
            <p:nvPr/>
          </p:nvSpPr>
          <p:spPr>
            <a:xfrm>
              <a:off x="505322" y="3429000"/>
              <a:ext cx="2337891" cy="2779612"/>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57" name="Google Shape;457;p11"/>
            <p:cNvSpPr/>
            <p:nvPr/>
          </p:nvSpPr>
          <p:spPr>
            <a:xfrm>
              <a:off x="620471" y="3547487"/>
              <a:ext cx="2337891" cy="2779612"/>
            </a:xfrm>
            <a:prstGeom prst="roundRect">
              <a:avLst>
                <a:gd fmla="val 16667" name="adj"/>
              </a:avLst>
            </a:prstGeom>
            <a:noFill/>
            <a:ln cap="flat" cmpd="sng" w="31750">
              <a:solidFill>
                <a:srgbClr val="213B7D"/>
              </a:solidFill>
              <a:prstDash val="solid"/>
              <a:miter lim="800000"/>
              <a:headEnd len="sm" w="sm" type="none"/>
              <a:tailEnd len="sm" w="sm" type="none"/>
            </a:ln>
          </p:spPr>
          <p:txBody>
            <a:bodyPr anchorCtr="0" anchor="b" bIns="45700" lIns="91425" spcFirstLastPara="1" rIns="91425" wrap="square" tIns="45700">
              <a:noAutofit/>
            </a:bodyPr>
            <a:lstStyle/>
            <a:p>
              <a:pPr indent="0" lvl="0" marL="0" marR="0" rtl="0" algn="ctr">
                <a:spcBef>
                  <a:spcPts val="0"/>
                </a:spcBef>
                <a:spcAft>
                  <a:spcPts val="0"/>
                </a:spcAft>
                <a:buNone/>
              </a:pPr>
              <a:r>
                <a:rPr b="0" i="0" lang="en-US" sz="1250" u="none" cap="none" strike="noStrike">
                  <a:solidFill>
                    <a:schemeClr val="dk1"/>
                  </a:solidFill>
                  <a:latin typeface="Calibri"/>
                  <a:ea typeface="Calibri"/>
                  <a:cs typeface="Calibri"/>
                  <a:sym typeface="Calibri"/>
                </a:rPr>
                <a:t>Mekanisme Ekonomi yaitu Dengan memberikan penghargaan dan hukuman yang sifatnya finansial dan Mekanisme Pasar terkait dengan penggunaan sumber daya yang menjamin terpenuhinya value for money.</a:t>
              </a:r>
              <a:endParaRPr/>
            </a:p>
          </p:txBody>
        </p:sp>
        <p:sp>
          <p:nvSpPr>
            <p:cNvPr id="458" name="Google Shape;458;p11"/>
            <p:cNvSpPr/>
            <p:nvPr/>
          </p:nvSpPr>
          <p:spPr>
            <a:xfrm>
              <a:off x="628334" y="3555080"/>
              <a:ext cx="2337891" cy="653898"/>
            </a:xfrm>
            <a:prstGeom prst="roundRect">
              <a:avLst>
                <a:gd fmla="val 50000" name="adj"/>
              </a:avLst>
            </a:prstGeom>
            <a:solidFill>
              <a:srgbClr val="213B7D"/>
            </a:solidFill>
            <a:ln>
              <a:noFill/>
            </a:ln>
          </p:spPr>
          <p:txBody>
            <a:bodyPr anchorCtr="0" anchor="b" bIns="45700" lIns="91425" spcFirstLastPara="1" rIns="91425" wrap="square" tIns="45700">
              <a:noAutofit/>
            </a:bodyPr>
            <a:lstStyle/>
            <a:p>
              <a:pPr indent="0" lvl="0" marL="0" marR="0" rtl="0" algn="ctr">
                <a:spcBef>
                  <a:spcPts val="0"/>
                </a:spcBef>
                <a:spcAft>
                  <a:spcPts val="0"/>
                </a:spcAft>
                <a:buNone/>
              </a:pPr>
              <a:r>
                <a:rPr b="1" i="0" lang="en-US" sz="1600" u="none" cap="none" strike="noStrike">
                  <a:solidFill>
                    <a:schemeClr val="lt1"/>
                  </a:solidFill>
                  <a:latin typeface="Calibri"/>
                  <a:ea typeface="Calibri"/>
                  <a:cs typeface="Calibri"/>
                  <a:sym typeface="Calibri"/>
                </a:rPr>
                <a:t>Mekanisme ekonomi &amp; Pasar</a:t>
              </a:r>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2" name="Shape 462"/>
        <p:cNvGrpSpPr/>
        <p:nvPr/>
      </p:nvGrpSpPr>
      <p:grpSpPr>
        <a:xfrm>
          <a:off x="0" y="0"/>
          <a:ext cx="0" cy="0"/>
          <a:chOff x="0" y="0"/>
          <a:chExt cx="0" cy="0"/>
        </a:xfrm>
      </p:grpSpPr>
      <p:sp>
        <p:nvSpPr>
          <p:cNvPr id="463" name="Google Shape;463;p12"/>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64" name="Google Shape;464;p12"/>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65" name="Google Shape;465;p12"/>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466" name="Google Shape;466;p12"/>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467" name="Google Shape;467;p12"/>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68" name="Google Shape;468;p12"/>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69" name="Google Shape;469;p12"/>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70" name="Google Shape;470;p12"/>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71" name="Google Shape;471;p12"/>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72" name="Google Shape;472;p12"/>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73" name="Google Shape;473;p12"/>
          <p:cNvSpPr txBox="1"/>
          <p:nvPr/>
        </p:nvSpPr>
        <p:spPr>
          <a:xfrm>
            <a:off x="2700338" y="420595"/>
            <a:ext cx="9491659"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Indikator Kinerja dan Pengukuran </a:t>
            </a:r>
            <a:r>
              <a:rPr b="1" i="1" lang="en-US" sz="2800" u="none" cap="none" strike="noStrike">
                <a:solidFill>
                  <a:schemeClr val="dk1"/>
                </a:solidFill>
                <a:latin typeface="Times New Roman"/>
                <a:ea typeface="Times New Roman"/>
                <a:cs typeface="Times New Roman"/>
                <a:sym typeface="Times New Roman"/>
              </a:rPr>
              <a:t>Value For Money</a:t>
            </a:r>
            <a:endParaRPr b="1" i="0" sz="2800" u="none" cap="none" strike="noStrike">
              <a:solidFill>
                <a:schemeClr val="dk1"/>
              </a:solidFill>
              <a:latin typeface="Times New Roman"/>
              <a:ea typeface="Times New Roman"/>
              <a:cs typeface="Times New Roman"/>
              <a:sym typeface="Times New Roman"/>
            </a:endParaRPr>
          </a:p>
        </p:txBody>
      </p:sp>
      <p:sp>
        <p:nvSpPr>
          <p:cNvPr id="474" name="Google Shape;474;p12"/>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2 dari 2 </a:t>
            </a:r>
            <a:endParaRPr b="0" i="0" sz="1050" u="none" cap="none" strike="noStrike">
              <a:solidFill>
                <a:schemeClr val="dk1"/>
              </a:solidFill>
              <a:latin typeface="Times New Roman"/>
              <a:ea typeface="Times New Roman"/>
              <a:cs typeface="Times New Roman"/>
              <a:sym typeface="Times New Roman"/>
            </a:endParaRPr>
          </a:p>
        </p:txBody>
      </p:sp>
      <p:sp>
        <p:nvSpPr>
          <p:cNvPr id="475" name="Google Shape;475;p12"/>
          <p:cNvSpPr/>
          <p:nvPr/>
        </p:nvSpPr>
        <p:spPr>
          <a:xfrm>
            <a:off x="-11815" y="0"/>
            <a:ext cx="2712153" cy="1322815"/>
          </a:xfrm>
          <a:prstGeom prst="rect">
            <a:avLst/>
          </a:prstGeom>
          <a:blipFill rotWithShape="1">
            <a:blip r:embed="rId3">
              <a:alphaModFix/>
            </a:blip>
            <a:stretch>
              <a:fillRect b="-17999" l="-10000" r="-9000" t="-15999"/>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76" name="Google Shape;476;p12"/>
          <p:cNvSpPr txBox="1"/>
          <p:nvPr/>
        </p:nvSpPr>
        <p:spPr>
          <a:xfrm>
            <a:off x="2340318" y="1772999"/>
            <a:ext cx="8367790" cy="2992735"/>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chemeClr val="dk1"/>
              </a:buClr>
              <a:buSzPts val="1800"/>
              <a:buFont typeface="Arial"/>
              <a:buNone/>
            </a:pPr>
            <a:r>
              <a:rPr b="0" i="1" lang="en-US" sz="1800" u="none" cap="none" strike="noStrike">
                <a:solidFill>
                  <a:schemeClr val="dk1"/>
                </a:solidFill>
                <a:latin typeface="Times New Roman"/>
                <a:ea typeface="Times New Roman"/>
                <a:cs typeface="Times New Roman"/>
                <a:sym typeface="Times New Roman"/>
              </a:rPr>
              <a:t>Permasalahan teknis yang dihadapi pada saat pengukuran ekonomi, efisiensi dan efektivitas organisasi adalah bagaimana membandingkan input dengan output untuk menghasilkan ukuran efisiensi yang memuaskan jika output yang dihasilkan tidak dapat dinilai dengan harga pasar. Solusi praktis atas masalah tersebut adalah dengan cara membandingkan input finansial dengan output non-finansial misalnya unit cost statistics. unit cost statistics juga mendorong dilakukannya investigasi lebih detail atas hasil yang dicapai oleh semua unit kerja.</a:t>
            </a:r>
            <a:endParaRPr/>
          </a:p>
        </p:txBody>
      </p:sp>
      <p:grpSp>
        <p:nvGrpSpPr>
          <p:cNvPr id="477" name="Google Shape;477;p12"/>
          <p:cNvGrpSpPr/>
          <p:nvPr/>
        </p:nvGrpSpPr>
        <p:grpSpPr>
          <a:xfrm>
            <a:off x="11359034" y="4406299"/>
            <a:ext cx="731467" cy="1975446"/>
            <a:chOff x="11273306" y="4306283"/>
            <a:chExt cx="731467" cy="1975446"/>
          </a:xfrm>
        </p:grpSpPr>
        <p:sp>
          <p:nvSpPr>
            <p:cNvPr id="478" name="Google Shape;478;p12"/>
            <p:cNvSpPr/>
            <p:nvPr/>
          </p:nvSpPr>
          <p:spPr>
            <a:xfrm>
              <a:off x="11344889" y="4968707"/>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79" name="Google Shape;479;p12"/>
            <p:cNvSpPr/>
            <p:nvPr/>
          </p:nvSpPr>
          <p:spPr>
            <a:xfrm>
              <a:off x="11273306" y="5048406"/>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80" name="Google Shape;480;p12"/>
            <p:cNvSpPr/>
            <p:nvPr/>
          </p:nvSpPr>
          <p:spPr>
            <a:xfrm>
              <a:off x="11344889" y="5669616"/>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81" name="Google Shape;481;p12"/>
            <p:cNvSpPr/>
            <p:nvPr/>
          </p:nvSpPr>
          <p:spPr>
            <a:xfrm>
              <a:off x="11273306" y="5749315"/>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82" name="Google Shape;482;p12"/>
            <p:cNvSpPr/>
            <p:nvPr/>
          </p:nvSpPr>
          <p:spPr>
            <a:xfrm>
              <a:off x="11350875" y="4306283"/>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83" name="Google Shape;483;p12"/>
            <p:cNvSpPr/>
            <p:nvPr/>
          </p:nvSpPr>
          <p:spPr>
            <a:xfrm>
              <a:off x="11279292" y="4385982"/>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7" name="Shape 487"/>
        <p:cNvGrpSpPr/>
        <p:nvPr/>
      </p:nvGrpSpPr>
      <p:grpSpPr>
        <a:xfrm>
          <a:off x="0" y="0"/>
          <a:ext cx="0" cy="0"/>
          <a:chOff x="0" y="0"/>
          <a:chExt cx="0" cy="0"/>
        </a:xfrm>
      </p:grpSpPr>
      <p:sp>
        <p:nvSpPr>
          <p:cNvPr id="488" name="Google Shape;488;p13"/>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89" name="Google Shape;489;p13"/>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90" name="Google Shape;490;p13"/>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491" name="Google Shape;491;p13"/>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492" name="Google Shape;492;p13"/>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93" name="Google Shape;493;p13"/>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94" name="Google Shape;494;p13"/>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95" name="Google Shape;495;p13"/>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96" name="Google Shape;496;p13"/>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97" name="Google Shape;497;p13"/>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98" name="Google Shape;498;p13"/>
          <p:cNvSpPr txBox="1"/>
          <p:nvPr/>
        </p:nvSpPr>
        <p:spPr>
          <a:xfrm>
            <a:off x="2700338" y="420595"/>
            <a:ext cx="9491659"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	Pengukuran </a:t>
            </a:r>
            <a:r>
              <a:rPr b="1" i="1" lang="en-US" sz="2800" u="none" cap="none" strike="noStrike">
                <a:solidFill>
                  <a:schemeClr val="dk1"/>
                </a:solidFill>
                <a:latin typeface="Times New Roman"/>
                <a:ea typeface="Times New Roman"/>
                <a:cs typeface="Times New Roman"/>
                <a:sym typeface="Times New Roman"/>
              </a:rPr>
              <a:t>Value For Money</a:t>
            </a:r>
            <a:endParaRPr b="1" i="0" sz="2800" u="none" cap="none" strike="noStrike">
              <a:solidFill>
                <a:schemeClr val="dk1"/>
              </a:solidFill>
              <a:latin typeface="Times New Roman"/>
              <a:ea typeface="Times New Roman"/>
              <a:cs typeface="Times New Roman"/>
              <a:sym typeface="Times New Roman"/>
            </a:endParaRPr>
          </a:p>
        </p:txBody>
      </p:sp>
      <p:sp>
        <p:nvSpPr>
          <p:cNvPr id="499" name="Google Shape;499;p13"/>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1 dari 1 </a:t>
            </a:r>
            <a:endParaRPr b="0" i="0" sz="1050" u="none" cap="none" strike="noStrike">
              <a:solidFill>
                <a:schemeClr val="dk1"/>
              </a:solidFill>
              <a:latin typeface="Times New Roman"/>
              <a:ea typeface="Times New Roman"/>
              <a:cs typeface="Times New Roman"/>
              <a:sym typeface="Times New Roman"/>
            </a:endParaRPr>
          </a:p>
        </p:txBody>
      </p:sp>
      <p:sp>
        <p:nvSpPr>
          <p:cNvPr id="500" name="Google Shape;500;p13"/>
          <p:cNvSpPr/>
          <p:nvPr/>
        </p:nvSpPr>
        <p:spPr>
          <a:xfrm>
            <a:off x="-11815" y="0"/>
            <a:ext cx="2712153" cy="1322815"/>
          </a:xfrm>
          <a:prstGeom prst="rect">
            <a:avLst/>
          </a:prstGeom>
          <a:blipFill rotWithShape="1">
            <a:blip r:embed="rId3">
              <a:alphaModFix/>
            </a:blip>
            <a:stretch>
              <a:fillRect b="-17999" l="-10000" r="-9000" t="-15999"/>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1" name="Google Shape;501;p13"/>
          <p:cNvSpPr txBox="1"/>
          <p:nvPr/>
        </p:nvSpPr>
        <p:spPr>
          <a:xfrm>
            <a:off x="2340318" y="1772999"/>
            <a:ext cx="8367790" cy="2992735"/>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chemeClr val="dk1"/>
              </a:buClr>
              <a:buSzPts val="1800"/>
              <a:buFont typeface="Arial"/>
              <a:buNone/>
            </a:pPr>
            <a:r>
              <a:rPr b="0" i="1" lang="en-US" sz="1800" u="none" cap="none" strike="noStrike">
                <a:solidFill>
                  <a:schemeClr val="dk1"/>
                </a:solidFill>
                <a:latin typeface="Times New Roman"/>
                <a:ea typeface="Times New Roman"/>
                <a:cs typeface="Times New Roman"/>
                <a:sym typeface="Times New Roman"/>
              </a:rPr>
              <a:t>Kriteria pokok yang mendasari pelaksanaan manajemen public adalah : ekonomi (hemat cermat), efisiensi (berdaya guna), efektivitas (berhasil guna), transparansi dan akuntabilitas public. Indikator kinerja yang ideal harus terkait dengan efisiensi biaya dan kualitas pelayanan.</a:t>
            </a:r>
            <a:endParaRPr/>
          </a:p>
        </p:txBody>
      </p:sp>
      <p:grpSp>
        <p:nvGrpSpPr>
          <p:cNvPr id="502" name="Google Shape;502;p13"/>
          <p:cNvGrpSpPr/>
          <p:nvPr/>
        </p:nvGrpSpPr>
        <p:grpSpPr>
          <a:xfrm rot="10800000">
            <a:off x="11300682" y="4810979"/>
            <a:ext cx="759570" cy="1577909"/>
            <a:chOff x="79107" y="4587441"/>
            <a:chExt cx="759570" cy="1577909"/>
          </a:xfrm>
        </p:grpSpPr>
        <p:grpSp>
          <p:nvGrpSpPr>
            <p:cNvPr id="503" name="Google Shape;503;p13"/>
            <p:cNvGrpSpPr/>
            <p:nvPr/>
          </p:nvGrpSpPr>
          <p:grpSpPr>
            <a:xfrm>
              <a:off x="79107" y="5417393"/>
              <a:ext cx="759570" cy="747957"/>
              <a:chOff x="79107" y="5417393"/>
              <a:chExt cx="759570" cy="747957"/>
            </a:xfrm>
          </p:grpSpPr>
          <p:sp>
            <p:nvSpPr>
              <p:cNvPr id="504" name="Google Shape;504;p13"/>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5" name="Google Shape;505;p13"/>
              <p:cNvSpPr/>
              <p:nvPr/>
            </p:nvSpPr>
            <p:spPr>
              <a:xfrm>
                <a:off x="143187" y="5417393"/>
                <a:ext cx="695490" cy="695490"/>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506" name="Google Shape;506;p13"/>
            <p:cNvGrpSpPr/>
            <p:nvPr/>
          </p:nvGrpSpPr>
          <p:grpSpPr>
            <a:xfrm>
              <a:off x="79107" y="4587441"/>
              <a:ext cx="759570" cy="747957"/>
              <a:chOff x="79107" y="5417393"/>
              <a:chExt cx="759570" cy="747957"/>
            </a:xfrm>
          </p:grpSpPr>
          <p:sp>
            <p:nvSpPr>
              <p:cNvPr id="507" name="Google Shape;507;p13"/>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8" name="Google Shape;508;p13"/>
              <p:cNvSpPr/>
              <p:nvPr/>
            </p:nvSpPr>
            <p:spPr>
              <a:xfrm>
                <a:off x="143187" y="5417393"/>
                <a:ext cx="695490" cy="695490"/>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2" name="Shape 512"/>
        <p:cNvGrpSpPr/>
        <p:nvPr/>
      </p:nvGrpSpPr>
      <p:grpSpPr>
        <a:xfrm>
          <a:off x="0" y="0"/>
          <a:ext cx="0" cy="0"/>
          <a:chOff x="0" y="0"/>
          <a:chExt cx="0" cy="0"/>
        </a:xfrm>
      </p:grpSpPr>
      <p:sp>
        <p:nvSpPr>
          <p:cNvPr id="513" name="Google Shape;513;p14"/>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4" name="Google Shape;514;p14"/>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5" name="Google Shape;515;p14"/>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516" name="Google Shape;516;p14"/>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517" name="Google Shape;517;p14"/>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8" name="Google Shape;518;p14"/>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9" name="Google Shape;519;p14"/>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0" name="Google Shape;520;p14"/>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1" name="Google Shape;521;p14"/>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2" name="Google Shape;522;p14"/>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3" name="Google Shape;523;p14"/>
          <p:cNvSpPr txBox="1"/>
          <p:nvPr/>
        </p:nvSpPr>
        <p:spPr>
          <a:xfrm>
            <a:off x="2700338" y="420595"/>
            <a:ext cx="9491659"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 Pengembangan Indikator </a:t>
            </a:r>
            <a:r>
              <a:rPr b="1" i="1" lang="en-US" sz="2800" u="none" cap="none" strike="noStrike">
                <a:solidFill>
                  <a:schemeClr val="dk1"/>
                </a:solidFill>
                <a:latin typeface="Times New Roman"/>
                <a:ea typeface="Times New Roman"/>
                <a:cs typeface="Times New Roman"/>
                <a:sym typeface="Times New Roman"/>
              </a:rPr>
              <a:t>Value For Money</a:t>
            </a:r>
            <a:endParaRPr b="1" i="0" sz="2800" u="none" cap="none" strike="noStrike">
              <a:solidFill>
                <a:schemeClr val="dk1"/>
              </a:solidFill>
              <a:latin typeface="Times New Roman"/>
              <a:ea typeface="Times New Roman"/>
              <a:cs typeface="Times New Roman"/>
              <a:sym typeface="Times New Roman"/>
            </a:endParaRPr>
          </a:p>
        </p:txBody>
      </p:sp>
      <p:sp>
        <p:nvSpPr>
          <p:cNvPr id="524" name="Google Shape;524;p14"/>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1 dari 2 </a:t>
            </a:r>
            <a:endParaRPr b="0" i="0" sz="1050" u="none" cap="none" strike="noStrike">
              <a:solidFill>
                <a:schemeClr val="dk1"/>
              </a:solidFill>
              <a:latin typeface="Times New Roman"/>
              <a:ea typeface="Times New Roman"/>
              <a:cs typeface="Times New Roman"/>
              <a:sym typeface="Times New Roman"/>
            </a:endParaRPr>
          </a:p>
        </p:txBody>
      </p:sp>
      <p:sp>
        <p:nvSpPr>
          <p:cNvPr id="525" name="Google Shape;525;p14"/>
          <p:cNvSpPr/>
          <p:nvPr/>
        </p:nvSpPr>
        <p:spPr>
          <a:xfrm>
            <a:off x="-11815" y="0"/>
            <a:ext cx="2712153" cy="1322815"/>
          </a:xfrm>
          <a:prstGeom prst="rect">
            <a:avLst/>
          </a:prstGeom>
          <a:blipFill rotWithShape="1">
            <a:blip r:embed="rId3">
              <a:alphaModFix/>
            </a:blip>
            <a:stretch>
              <a:fillRect b="-17999" l="-10000" r="-9000" t="-15999"/>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6" name="Google Shape;526;p14"/>
          <p:cNvSpPr txBox="1"/>
          <p:nvPr/>
        </p:nvSpPr>
        <p:spPr>
          <a:xfrm>
            <a:off x="2340318" y="1773000"/>
            <a:ext cx="8367790" cy="1541388"/>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chemeClr val="dk1"/>
              </a:buClr>
              <a:buSzPts val="1800"/>
              <a:buFont typeface="Arial"/>
              <a:buNone/>
            </a:pPr>
            <a:r>
              <a:rPr b="0" i="1" lang="en-US" sz="1800" u="none" cap="none" strike="noStrike">
                <a:solidFill>
                  <a:schemeClr val="dk1"/>
                </a:solidFill>
                <a:latin typeface="Times New Roman"/>
                <a:ea typeface="Times New Roman"/>
                <a:cs typeface="Times New Roman"/>
                <a:sym typeface="Times New Roman"/>
              </a:rPr>
              <a:t>Peranan indicator kinerja adalah untuk menyediakan informasi sebagai pertimbangan untuk permbuatan keputusan. Indikator value for money dibagi menjadi dua (2) bagian, yaitu :</a:t>
            </a:r>
            <a:endParaRPr/>
          </a:p>
        </p:txBody>
      </p:sp>
      <p:grpSp>
        <p:nvGrpSpPr>
          <p:cNvPr id="527" name="Google Shape;527;p14"/>
          <p:cNvGrpSpPr/>
          <p:nvPr/>
        </p:nvGrpSpPr>
        <p:grpSpPr>
          <a:xfrm rot="10800000">
            <a:off x="11300682" y="4810979"/>
            <a:ext cx="759570" cy="1577909"/>
            <a:chOff x="79107" y="4587441"/>
            <a:chExt cx="759570" cy="1577909"/>
          </a:xfrm>
        </p:grpSpPr>
        <p:grpSp>
          <p:nvGrpSpPr>
            <p:cNvPr id="528" name="Google Shape;528;p14"/>
            <p:cNvGrpSpPr/>
            <p:nvPr/>
          </p:nvGrpSpPr>
          <p:grpSpPr>
            <a:xfrm>
              <a:off x="79107" y="5417393"/>
              <a:ext cx="759570" cy="747957"/>
              <a:chOff x="79107" y="5417393"/>
              <a:chExt cx="759570" cy="747957"/>
            </a:xfrm>
          </p:grpSpPr>
          <p:sp>
            <p:nvSpPr>
              <p:cNvPr id="529" name="Google Shape;529;p14"/>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30" name="Google Shape;530;p14"/>
              <p:cNvSpPr/>
              <p:nvPr/>
            </p:nvSpPr>
            <p:spPr>
              <a:xfrm>
                <a:off x="143187" y="5417393"/>
                <a:ext cx="695490" cy="695490"/>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531" name="Google Shape;531;p14"/>
            <p:cNvGrpSpPr/>
            <p:nvPr/>
          </p:nvGrpSpPr>
          <p:grpSpPr>
            <a:xfrm>
              <a:off x="79107" y="4587441"/>
              <a:ext cx="759570" cy="747957"/>
              <a:chOff x="79107" y="5417393"/>
              <a:chExt cx="759570" cy="747957"/>
            </a:xfrm>
          </p:grpSpPr>
          <p:sp>
            <p:nvSpPr>
              <p:cNvPr id="532" name="Google Shape;532;p14"/>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33" name="Google Shape;533;p14"/>
              <p:cNvSpPr/>
              <p:nvPr/>
            </p:nvSpPr>
            <p:spPr>
              <a:xfrm>
                <a:off x="143187" y="5417393"/>
                <a:ext cx="695490" cy="695490"/>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534" name="Google Shape;534;p14"/>
          <p:cNvSpPr/>
          <p:nvPr/>
        </p:nvSpPr>
        <p:spPr>
          <a:xfrm>
            <a:off x="1983545" y="3338214"/>
            <a:ext cx="4290646" cy="769785"/>
          </a:xfrm>
          <a:prstGeom prst="roundRect">
            <a:avLst>
              <a:gd fmla="val 50000" name="adj"/>
            </a:avLst>
          </a:prstGeom>
          <a:solidFill>
            <a:schemeClr val="lt1">
              <a:alpha val="58823"/>
            </a:schemeClr>
          </a:solidFill>
          <a:ln cap="flat" cmpd="sng" w="508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800" u="none" cap="none" strike="noStrike">
                <a:solidFill>
                  <a:schemeClr val="dk1"/>
                </a:solidFill>
                <a:latin typeface="Times New Roman"/>
                <a:ea typeface="Times New Roman"/>
                <a:cs typeface="Times New Roman"/>
                <a:sym typeface="Times New Roman"/>
              </a:rPr>
              <a:t>Indikator Alokasi Biaya (Ekonomi &amp; Efisiensi)</a:t>
            </a:r>
            <a:endParaRPr b="1" i="0" sz="1800" u="none" cap="none" strike="noStrike">
              <a:solidFill>
                <a:schemeClr val="dk1"/>
              </a:solidFill>
              <a:latin typeface="Times New Roman"/>
              <a:ea typeface="Times New Roman"/>
              <a:cs typeface="Times New Roman"/>
              <a:sym typeface="Times New Roman"/>
            </a:endParaRPr>
          </a:p>
        </p:txBody>
      </p:sp>
      <p:sp>
        <p:nvSpPr>
          <p:cNvPr id="535" name="Google Shape;535;p14"/>
          <p:cNvSpPr/>
          <p:nvPr/>
        </p:nvSpPr>
        <p:spPr>
          <a:xfrm>
            <a:off x="6508655" y="3338214"/>
            <a:ext cx="4290646" cy="769785"/>
          </a:xfrm>
          <a:prstGeom prst="roundRect">
            <a:avLst>
              <a:gd fmla="val 50000" name="adj"/>
            </a:avLst>
          </a:prstGeom>
          <a:solidFill>
            <a:schemeClr val="lt1">
              <a:alpha val="58823"/>
            </a:schemeClr>
          </a:solidFill>
          <a:ln cap="flat" cmpd="sng" w="508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800" u="none" cap="none" strike="noStrike">
                <a:solidFill>
                  <a:schemeClr val="dk1"/>
                </a:solidFill>
                <a:latin typeface="Times New Roman"/>
                <a:ea typeface="Times New Roman"/>
                <a:cs typeface="Times New Roman"/>
                <a:sym typeface="Times New Roman"/>
              </a:rPr>
              <a:t>Indikator Kualitas Pelayanan (Efektivitas)</a:t>
            </a:r>
            <a:endParaRPr b="1" i="0" sz="1800" u="none" cap="none" strike="noStrike">
              <a:solidFill>
                <a:schemeClr val="dk1"/>
              </a:solidFill>
              <a:latin typeface="Times New Roman"/>
              <a:ea typeface="Times New Roman"/>
              <a:cs typeface="Times New Roman"/>
              <a:sym typeface="Times New Roman"/>
            </a:endParaRPr>
          </a:p>
        </p:txBody>
      </p:sp>
      <p:sp>
        <p:nvSpPr>
          <p:cNvPr id="536" name="Google Shape;536;p14"/>
          <p:cNvSpPr txBox="1"/>
          <p:nvPr/>
        </p:nvSpPr>
        <p:spPr>
          <a:xfrm>
            <a:off x="2324760" y="4275920"/>
            <a:ext cx="8367790" cy="1541388"/>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chemeClr val="dk1"/>
              </a:buClr>
              <a:buSzPts val="1800"/>
              <a:buFont typeface="Arial"/>
              <a:buNone/>
            </a:pPr>
            <a:r>
              <a:rPr b="0" i="1" lang="en-US" sz="1800" u="none" cap="none" strike="noStrike">
                <a:solidFill>
                  <a:schemeClr val="dk1"/>
                </a:solidFill>
                <a:latin typeface="Times New Roman"/>
                <a:ea typeface="Times New Roman"/>
                <a:cs typeface="Times New Roman"/>
                <a:sym typeface="Times New Roman"/>
              </a:rPr>
              <a:t>Indikator kinerja harus dapat dimanfaatkan oleh pihak internal maupun eksternal. Pihak internal menggunakan dalam rangka meningkatkan kuantitas dan kualitas pelayanan serta efisiensi biaya. Sedangkan pihak eksternal menggunakannya sebagai control dan informasi dalam mengukur tingkat akuntabilitas public.</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0" name="Shape 540"/>
        <p:cNvGrpSpPr/>
        <p:nvPr/>
      </p:nvGrpSpPr>
      <p:grpSpPr>
        <a:xfrm>
          <a:off x="0" y="0"/>
          <a:ext cx="0" cy="0"/>
          <a:chOff x="0" y="0"/>
          <a:chExt cx="0" cy="0"/>
        </a:xfrm>
      </p:grpSpPr>
      <p:sp>
        <p:nvSpPr>
          <p:cNvPr id="541" name="Google Shape;541;p15"/>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2" name="Google Shape;542;p15"/>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3" name="Google Shape;543;p15"/>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544" name="Google Shape;544;p15"/>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545" name="Google Shape;545;p15"/>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6" name="Google Shape;546;p15"/>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7" name="Google Shape;547;p15"/>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8" name="Google Shape;548;p15"/>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9" name="Google Shape;549;p15"/>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50" name="Google Shape;550;p15"/>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51" name="Google Shape;551;p15"/>
          <p:cNvSpPr txBox="1"/>
          <p:nvPr/>
        </p:nvSpPr>
        <p:spPr>
          <a:xfrm>
            <a:off x="2700338" y="420595"/>
            <a:ext cx="9491659"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 Pengembangan Indikator </a:t>
            </a:r>
            <a:r>
              <a:rPr b="1" i="1" lang="en-US" sz="2800" u="none" cap="none" strike="noStrike">
                <a:solidFill>
                  <a:schemeClr val="dk1"/>
                </a:solidFill>
                <a:latin typeface="Times New Roman"/>
                <a:ea typeface="Times New Roman"/>
                <a:cs typeface="Times New Roman"/>
                <a:sym typeface="Times New Roman"/>
              </a:rPr>
              <a:t>Value For Money</a:t>
            </a:r>
            <a:endParaRPr b="1" i="0" sz="2800" u="none" cap="none" strike="noStrike">
              <a:solidFill>
                <a:schemeClr val="dk1"/>
              </a:solidFill>
              <a:latin typeface="Times New Roman"/>
              <a:ea typeface="Times New Roman"/>
              <a:cs typeface="Times New Roman"/>
              <a:sym typeface="Times New Roman"/>
            </a:endParaRPr>
          </a:p>
        </p:txBody>
      </p:sp>
      <p:sp>
        <p:nvSpPr>
          <p:cNvPr id="552" name="Google Shape;552;p15"/>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2 dari 2 </a:t>
            </a:r>
            <a:endParaRPr b="0" i="0" sz="1050" u="none" cap="none" strike="noStrike">
              <a:solidFill>
                <a:schemeClr val="dk1"/>
              </a:solidFill>
              <a:latin typeface="Times New Roman"/>
              <a:ea typeface="Times New Roman"/>
              <a:cs typeface="Times New Roman"/>
              <a:sym typeface="Times New Roman"/>
            </a:endParaRPr>
          </a:p>
        </p:txBody>
      </p:sp>
      <p:sp>
        <p:nvSpPr>
          <p:cNvPr id="553" name="Google Shape;553;p15"/>
          <p:cNvSpPr/>
          <p:nvPr/>
        </p:nvSpPr>
        <p:spPr>
          <a:xfrm>
            <a:off x="-11815" y="0"/>
            <a:ext cx="2712153" cy="1322815"/>
          </a:xfrm>
          <a:prstGeom prst="rect">
            <a:avLst/>
          </a:prstGeom>
          <a:blipFill rotWithShape="1">
            <a:blip r:embed="rId3">
              <a:alphaModFix/>
            </a:blip>
            <a:stretch>
              <a:fillRect b="-17999" l="-10000" r="-9000" t="-15999"/>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54" name="Google Shape;554;p15"/>
          <p:cNvSpPr txBox="1"/>
          <p:nvPr/>
        </p:nvSpPr>
        <p:spPr>
          <a:xfrm>
            <a:off x="2340318" y="1421307"/>
            <a:ext cx="8367790" cy="1541388"/>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chemeClr val="dk1"/>
              </a:buClr>
              <a:buSzPts val="1800"/>
              <a:buFont typeface="Arial"/>
              <a:buNone/>
            </a:pPr>
            <a:r>
              <a:rPr b="0" i="1" lang="en-US" sz="1800" u="none" cap="none" strike="noStrike">
                <a:solidFill>
                  <a:schemeClr val="dk1"/>
                </a:solidFill>
                <a:latin typeface="Times New Roman"/>
                <a:ea typeface="Times New Roman"/>
                <a:cs typeface="Times New Roman"/>
                <a:sym typeface="Times New Roman"/>
              </a:rPr>
              <a:t>Indikator kinerja juga membantu pemerintah dalam pengambilan keputusan anggaran dan dalam mengawasi kinerja anggaran.  Value For Money merupakan inti pengukuran kinerja, berikut penjelasan mengenai konsep 3E :</a:t>
            </a:r>
            <a:endParaRPr/>
          </a:p>
        </p:txBody>
      </p:sp>
      <p:grpSp>
        <p:nvGrpSpPr>
          <p:cNvPr id="555" name="Google Shape;555;p15"/>
          <p:cNvGrpSpPr/>
          <p:nvPr/>
        </p:nvGrpSpPr>
        <p:grpSpPr>
          <a:xfrm rot="10800000">
            <a:off x="11300682" y="4810979"/>
            <a:ext cx="759570" cy="1577909"/>
            <a:chOff x="79107" y="4587441"/>
            <a:chExt cx="759570" cy="1577909"/>
          </a:xfrm>
        </p:grpSpPr>
        <p:grpSp>
          <p:nvGrpSpPr>
            <p:cNvPr id="556" name="Google Shape;556;p15"/>
            <p:cNvGrpSpPr/>
            <p:nvPr/>
          </p:nvGrpSpPr>
          <p:grpSpPr>
            <a:xfrm>
              <a:off x="79107" y="5417393"/>
              <a:ext cx="759570" cy="747957"/>
              <a:chOff x="79107" y="5417393"/>
              <a:chExt cx="759570" cy="747957"/>
            </a:xfrm>
          </p:grpSpPr>
          <p:sp>
            <p:nvSpPr>
              <p:cNvPr id="557" name="Google Shape;557;p15"/>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58" name="Google Shape;558;p15"/>
              <p:cNvSpPr/>
              <p:nvPr/>
            </p:nvSpPr>
            <p:spPr>
              <a:xfrm>
                <a:off x="143187" y="5417393"/>
                <a:ext cx="695490" cy="695490"/>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559" name="Google Shape;559;p15"/>
            <p:cNvGrpSpPr/>
            <p:nvPr/>
          </p:nvGrpSpPr>
          <p:grpSpPr>
            <a:xfrm>
              <a:off x="79107" y="4587441"/>
              <a:ext cx="759570" cy="747957"/>
              <a:chOff x="79107" y="5417393"/>
              <a:chExt cx="759570" cy="747957"/>
            </a:xfrm>
          </p:grpSpPr>
          <p:sp>
            <p:nvSpPr>
              <p:cNvPr id="560" name="Google Shape;560;p15"/>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61" name="Google Shape;561;p15"/>
              <p:cNvSpPr/>
              <p:nvPr/>
            </p:nvSpPr>
            <p:spPr>
              <a:xfrm>
                <a:off x="143187" y="5417393"/>
                <a:ext cx="695490" cy="695490"/>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562" name="Google Shape;562;p15"/>
          <p:cNvGrpSpPr/>
          <p:nvPr/>
        </p:nvGrpSpPr>
        <p:grpSpPr>
          <a:xfrm>
            <a:off x="962528" y="3072309"/>
            <a:ext cx="3323736" cy="2947536"/>
            <a:chOff x="1483892" y="3291966"/>
            <a:chExt cx="3323736" cy="2947536"/>
          </a:xfrm>
        </p:grpSpPr>
        <p:grpSp>
          <p:nvGrpSpPr>
            <p:cNvPr id="563" name="Google Shape;563;p15"/>
            <p:cNvGrpSpPr/>
            <p:nvPr/>
          </p:nvGrpSpPr>
          <p:grpSpPr>
            <a:xfrm>
              <a:off x="1483892" y="3291966"/>
              <a:ext cx="3323736" cy="2947536"/>
              <a:chOff x="1883924" y="3319077"/>
              <a:chExt cx="2715056" cy="2407749"/>
            </a:xfrm>
          </p:grpSpPr>
          <p:grpSp>
            <p:nvGrpSpPr>
              <p:cNvPr id="564" name="Google Shape;564;p15"/>
              <p:cNvGrpSpPr/>
              <p:nvPr/>
            </p:nvGrpSpPr>
            <p:grpSpPr>
              <a:xfrm>
                <a:off x="1883924" y="3319077"/>
                <a:ext cx="2715056" cy="2407749"/>
                <a:chOff x="1883924" y="3319077"/>
                <a:chExt cx="2715056" cy="2407749"/>
              </a:xfrm>
            </p:grpSpPr>
            <p:sp>
              <p:nvSpPr>
                <p:cNvPr id="565" name="Google Shape;565;p15"/>
                <p:cNvSpPr/>
                <p:nvPr/>
              </p:nvSpPr>
              <p:spPr>
                <a:xfrm flipH="1">
                  <a:off x="1984568" y="3319077"/>
                  <a:ext cx="2614412" cy="2303294"/>
                </a:xfrm>
                <a:prstGeom prst="verticalScroll">
                  <a:avLst>
                    <a:gd fmla="val 125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66" name="Google Shape;566;p15"/>
                <p:cNvSpPr/>
                <p:nvPr/>
              </p:nvSpPr>
              <p:spPr>
                <a:xfrm flipH="1">
                  <a:off x="1883924" y="3423532"/>
                  <a:ext cx="2614412" cy="2303294"/>
                </a:xfrm>
                <a:prstGeom prst="verticalScroll">
                  <a:avLst>
                    <a:gd fmla="val 12500" name="adj"/>
                  </a:avLst>
                </a:prstGeom>
                <a:solidFill>
                  <a:srgbClr val="213B7D"/>
                </a:solidFill>
                <a:ln cap="flat" cmpd="sng" w="12700">
                  <a:solidFill>
                    <a:srgbClr val="00206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567" name="Google Shape;567;p15"/>
              <p:cNvSpPr/>
              <p:nvPr/>
            </p:nvSpPr>
            <p:spPr>
              <a:xfrm>
                <a:off x="2168207" y="3868816"/>
                <a:ext cx="2051414" cy="518570"/>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800" u="none" cap="none" strike="noStrike">
                    <a:solidFill>
                      <a:schemeClr val="dk1"/>
                    </a:solidFill>
                    <a:latin typeface="Times New Roman"/>
                    <a:ea typeface="Times New Roman"/>
                    <a:cs typeface="Times New Roman"/>
                    <a:sym typeface="Times New Roman"/>
                  </a:rPr>
                  <a:t>EKONOMI</a:t>
                </a:r>
                <a:endParaRPr b="1" i="0" sz="1800" u="none" cap="none" strike="noStrike">
                  <a:solidFill>
                    <a:schemeClr val="dk1"/>
                  </a:solidFill>
                  <a:latin typeface="Times New Roman"/>
                  <a:ea typeface="Times New Roman"/>
                  <a:cs typeface="Times New Roman"/>
                  <a:sym typeface="Times New Roman"/>
                </a:endParaRPr>
              </a:p>
            </p:txBody>
          </p:sp>
        </p:grpSp>
        <p:sp>
          <p:nvSpPr>
            <p:cNvPr id="568" name="Google Shape;568;p15"/>
            <p:cNvSpPr txBox="1"/>
            <p:nvPr/>
          </p:nvSpPr>
          <p:spPr>
            <a:xfrm>
              <a:off x="1842868" y="4610222"/>
              <a:ext cx="2500354" cy="156966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600" u="none" cap="none" strike="noStrike">
                  <a:solidFill>
                    <a:schemeClr val="lt1"/>
                  </a:solidFill>
                  <a:latin typeface="Calibri"/>
                  <a:ea typeface="Calibri"/>
                  <a:cs typeface="Calibri"/>
                  <a:sym typeface="Calibri"/>
                </a:rPr>
                <a:t>pembelian barang dan jasa dengan tingkat kualitas tertentu pada harga terbaik. Atau kehematan yang pengelolaanya secara cermat.</a:t>
              </a:r>
              <a:endParaRPr b="0" i="0" sz="1600" u="none" cap="none" strike="noStrike">
                <a:solidFill>
                  <a:schemeClr val="lt1"/>
                </a:solidFill>
                <a:latin typeface="Calibri"/>
                <a:ea typeface="Calibri"/>
                <a:cs typeface="Calibri"/>
                <a:sym typeface="Calibri"/>
              </a:endParaRPr>
            </a:p>
          </p:txBody>
        </p:sp>
      </p:grpSp>
      <p:grpSp>
        <p:nvGrpSpPr>
          <p:cNvPr id="569" name="Google Shape;569;p15"/>
          <p:cNvGrpSpPr/>
          <p:nvPr/>
        </p:nvGrpSpPr>
        <p:grpSpPr>
          <a:xfrm>
            <a:off x="4346471" y="3072309"/>
            <a:ext cx="3323736" cy="2947536"/>
            <a:chOff x="1483892" y="3291966"/>
            <a:chExt cx="3323736" cy="2947536"/>
          </a:xfrm>
        </p:grpSpPr>
        <p:grpSp>
          <p:nvGrpSpPr>
            <p:cNvPr id="570" name="Google Shape;570;p15"/>
            <p:cNvGrpSpPr/>
            <p:nvPr/>
          </p:nvGrpSpPr>
          <p:grpSpPr>
            <a:xfrm>
              <a:off x="1483892" y="3291966"/>
              <a:ext cx="3323736" cy="2947536"/>
              <a:chOff x="1883924" y="3319077"/>
              <a:chExt cx="2715056" cy="2407749"/>
            </a:xfrm>
          </p:grpSpPr>
          <p:grpSp>
            <p:nvGrpSpPr>
              <p:cNvPr id="571" name="Google Shape;571;p15"/>
              <p:cNvGrpSpPr/>
              <p:nvPr/>
            </p:nvGrpSpPr>
            <p:grpSpPr>
              <a:xfrm>
                <a:off x="1883924" y="3319077"/>
                <a:ext cx="2715056" cy="2407749"/>
                <a:chOff x="1883924" y="3319077"/>
                <a:chExt cx="2715056" cy="2407749"/>
              </a:xfrm>
            </p:grpSpPr>
            <p:sp>
              <p:nvSpPr>
                <p:cNvPr id="572" name="Google Shape;572;p15"/>
                <p:cNvSpPr/>
                <p:nvPr/>
              </p:nvSpPr>
              <p:spPr>
                <a:xfrm flipH="1">
                  <a:off x="1984568" y="3319077"/>
                  <a:ext cx="2614412" cy="2303294"/>
                </a:xfrm>
                <a:prstGeom prst="verticalScroll">
                  <a:avLst>
                    <a:gd fmla="val 125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73" name="Google Shape;573;p15"/>
                <p:cNvSpPr/>
                <p:nvPr/>
              </p:nvSpPr>
              <p:spPr>
                <a:xfrm flipH="1">
                  <a:off x="1883924" y="3423532"/>
                  <a:ext cx="2614412" cy="2303294"/>
                </a:xfrm>
                <a:prstGeom prst="verticalScroll">
                  <a:avLst>
                    <a:gd fmla="val 12500" name="adj"/>
                  </a:avLst>
                </a:prstGeom>
                <a:solidFill>
                  <a:srgbClr val="213B7D"/>
                </a:solidFill>
                <a:ln cap="flat" cmpd="sng" w="12700">
                  <a:solidFill>
                    <a:srgbClr val="00206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574" name="Google Shape;574;p15"/>
              <p:cNvSpPr/>
              <p:nvPr/>
            </p:nvSpPr>
            <p:spPr>
              <a:xfrm>
                <a:off x="2168207" y="3868816"/>
                <a:ext cx="2051414" cy="518570"/>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800" u="none" cap="none" strike="noStrike">
                    <a:solidFill>
                      <a:schemeClr val="dk1"/>
                    </a:solidFill>
                    <a:latin typeface="Times New Roman"/>
                    <a:ea typeface="Times New Roman"/>
                    <a:cs typeface="Times New Roman"/>
                    <a:sym typeface="Times New Roman"/>
                  </a:rPr>
                  <a:t>EFISIENSI</a:t>
                </a:r>
                <a:endParaRPr b="1" i="0" sz="1800" u="none" cap="none" strike="noStrike">
                  <a:solidFill>
                    <a:schemeClr val="dk1"/>
                  </a:solidFill>
                  <a:latin typeface="Times New Roman"/>
                  <a:ea typeface="Times New Roman"/>
                  <a:cs typeface="Times New Roman"/>
                  <a:sym typeface="Times New Roman"/>
                </a:endParaRPr>
              </a:p>
            </p:txBody>
          </p:sp>
        </p:grpSp>
        <p:sp>
          <p:nvSpPr>
            <p:cNvPr id="575" name="Google Shape;575;p15"/>
            <p:cNvSpPr txBox="1"/>
            <p:nvPr/>
          </p:nvSpPr>
          <p:spPr>
            <a:xfrm>
              <a:off x="1842868" y="4610222"/>
              <a:ext cx="2500354" cy="1323439"/>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1" lang="en-US" sz="1600" u="none" cap="none" strike="noStrike">
                  <a:solidFill>
                    <a:schemeClr val="lt1"/>
                  </a:solidFill>
                  <a:latin typeface="Calibri"/>
                  <a:ea typeface="Calibri"/>
                  <a:cs typeface="Calibri"/>
                  <a:sym typeface="Calibri"/>
                </a:rPr>
                <a:t>Output </a:t>
              </a:r>
              <a:r>
                <a:rPr b="0" i="0" lang="en-US" sz="1600" u="none" cap="none" strike="noStrike">
                  <a:solidFill>
                    <a:schemeClr val="lt1"/>
                  </a:solidFill>
                  <a:latin typeface="Calibri"/>
                  <a:ea typeface="Calibri"/>
                  <a:cs typeface="Calibri"/>
                  <a:sym typeface="Calibri"/>
                </a:rPr>
                <a:t>atau produk tertentu dapat dicapai dengan sumber daya dan dana yang serendah-rendahnya. </a:t>
              </a:r>
              <a:endParaRPr b="0" i="1" sz="1600" u="none" cap="none" strike="noStrike">
                <a:solidFill>
                  <a:schemeClr val="lt1"/>
                </a:solidFill>
                <a:latin typeface="Calibri"/>
                <a:ea typeface="Calibri"/>
                <a:cs typeface="Calibri"/>
                <a:sym typeface="Calibri"/>
              </a:endParaRPr>
            </a:p>
          </p:txBody>
        </p:sp>
      </p:grpSp>
      <p:grpSp>
        <p:nvGrpSpPr>
          <p:cNvPr id="576" name="Google Shape;576;p15"/>
          <p:cNvGrpSpPr/>
          <p:nvPr/>
        </p:nvGrpSpPr>
        <p:grpSpPr>
          <a:xfrm>
            <a:off x="7730414" y="3072309"/>
            <a:ext cx="3323736" cy="3026416"/>
            <a:chOff x="1483892" y="3291966"/>
            <a:chExt cx="3323736" cy="3026416"/>
          </a:xfrm>
        </p:grpSpPr>
        <p:grpSp>
          <p:nvGrpSpPr>
            <p:cNvPr id="577" name="Google Shape;577;p15"/>
            <p:cNvGrpSpPr/>
            <p:nvPr/>
          </p:nvGrpSpPr>
          <p:grpSpPr>
            <a:xfrm>
              <a:off x="1483892" y="3291966"/>
              <a:ext cx="3323736" cy="2947536"/>
              <a:chOff x="1883924" y="3319077"/>
              <a:chExt cx="2715056" cy="2407749"/>
            </a:xfrm>
          </p:grpSpPr>
          <p:grpSp>
            <p:nvGrpSpPr>
              <p:cNvPr id="578" name="Google Shape;578;p15"/>
              <p:cNvGrpSpPr/>
              <p:nvPr/>
            </p:nvGrpSpPr>
            <p:grpSpPr>
              <a:xfrm>
                <a:off x="1883924" y="3319077"/>
                <a:ext cx="2715056" cy="2407749"/>
                <a:chOff x="1883924" y="3319077"/>
                <a:chExt cx="2715056" cy="2407749"/>
              </a:xfrm>
            </p:grpSpPr>
            <p:sp>
              <p:nvSpPr>
                <p:cNvPr id="579" name="Google Shape;579;p15"/>
                <p:cNvSpPr/>
                <p:nvPr/>
              </p:nvSpPr>
              <p:spPr>
                <a:xfrm flipH="1">
                  <a:off x="1984568" y="3319077"/>
                  <a:ext cx="2614412" cy="2303294"/>
                </a:xfrm>
                <a:prstGeom prst="verticalScroll">
                  <a:avLst>
                    <a:gd fmla="val 125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80" name="Google Shape;580;p15"/>
                <p:cNvSpPr/>
                <p:nvPr/>
              </p:nvSpPr>
              <p:spPr>
                <a:xfrm flipH="1">
                  <a:off x="1883924" y="3423532"/>
                  <a:ext cx="2614412" cy="2303294"/>
                </a:xfrm>
                <a:prstGeom prst="verticalScroll">
                  <a:avLst>
                    <a:gd fmla="val 12500" name="adj"/>
                  </a:avLst>
                </a:prstGeom>
                <a:solidFill>
                  <a:srgbClr val="213B7D"/>
                </a:solidFill>
                <a:ln cap="flat" cmpd="sng" w="12700">
                  <a:solidFill>
                    <a:srgbClr val="00206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581" name="Google Shape;581;p15"/>
              <p:cNvSpPr/>
              <p:nvPr/>
            </p:nvSpPr>
            <p:spPr>
              <a:xfrm>
                <a:off x="2168207" y="3868816"/>
                <a:ext cx="2051414" cy="518570"/>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800" u="none" cap="none" strike="noStrike">
                    <a:solidFill>
                      <a:schemeClr val="dk1"/>
                    </a:solidFill>
                    <a:latin typeface="Times New Roman"/>
                    <a:ea typeface="Times New Roman"/>
                    <a:cs typeface="Times New Roman"/>
                    <a:sym typeface="Times New Roman"/>
                  </a:rPr>
                  <a:t>EFEKTIVITAS</a:t>
                </a:r>
                <a:endParaRPr b="1" i="0" sz="1800" u="none" cap="none" strike="noStrike">
                  <a:solidFill>
                    <a:schemeClr val="dk1"/>
                  </a:solidFill>
                  <a:latin typeface="Times New Roman"/>
                  <a:ea typeface="Times New Roman"/>
                  <a:cs typeface="Times New Roman"/>
                  <a:sym typeface="Times New Roman"/>
                </a:endParaRPr>
              </a:p>
            </p:txBody>
          </p:sp>
        </p:grpSp>
        <p:sp>
          <p:nvSpPr>
            <p:cNvPr id="582" name="Google Shape;582;p15"/>
            <p:cNvSpPr txBox="1"/>
            <p:nvPr/>
          </p:nvSpPr>
          <p:spPr>
            <a:xfrm>
              <a:off x="1842868" y="4610222"/>
              <a:ext cx="2500354" cy="170816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500" u="none" cap="none" strike="noStrike">
                  <a:solidFill>
                    <a:schemeClr val="lt1"/>
                  </a:solidFill>
                  <a:latin typeface="Calibri"/>
                  <a:ea typeface="Calibri"/>
                  <a:cs typeface="Calibri"/>
                  <a:sym typeface="Calibri"/>
                </a:rPr>
                <a:t>Kontribusi </a:t>
              </a:r>
              <a:r>
                <a:rPr b="0" i="1" lang="en-US" sz="1500" u="none" cap="none" strike="noStrike">
                  <a:solidFill>
                    <a:schemeClr val="lt1"/>
                  </a:solidFill>
                  <a:latin typeface="Calibri"/>
                  <a:ea typeface="Calibri"/>
                  <a:cs typeface="Calibri"/>
                  <a:sym typeface="Calibri"/>
                </a:rPr>
                <a:t>output</a:t>
              </a:r>
              <a:r>
                <a:rPr b="0" i="0" lang="en-US" sz="1500" u="none" cap="none" strike="noStrike">
                  <a:solidFill>
                    <a:schemeClr val="lt1"/>
                  </a:solidFill>
                  <a:latin typeface="Calibri"/>
                  <a:ea typeface="Calibri"/>
                  <a:cs typeface="Calibri"/>
                  <a:sym typeface="Calibri"/>
                </a:rPr>
                <a:t> terhadap pencapaian tujuan dan sasaran yang telah ditetapkan. Dengan katalain pencapaian yang dituju sesuai dengan sumber daya atau dana yang telah dikeluarkan.</a:t>
              </a:r>
              <a:endParaRPr b="0" i="0" sz="1500" u="none" cap="none" strike="noStrike">
                <a:solidFill>
                  <a:schemeClr val="lt1"/>
                </a:solidFill>
                <a:latin typeface="Calibri"/>
                <a:ea typeface="Calibri"/>
                <a:cs typeface="Calibri"/>
                <a:sym typeface="Calibri"/>
              </a:endParaRPr>
            </a:p>
          </p:txBody>
        </p:sp>
      </p:gr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6" name="Shape 586"/>
        <p:cNvGrpSpPr/>
        <p:nvPr/>
      </p:nvGrpSpPr>
      <p:grpSpPr>
        <a:xfrm>
          <a:off x="0" y="0"/>
          <a:ext cx="0" cy="0"/>
          <a:chOff x="0" y="0"/>
          <a:chExt cx="0" cy="0"/>
        </a:xfrm>
      </p:grpSpPr>
      <p:sp>
        <p:nvSpPr>
          <p:cNvPr id="587" name="Google Shape;587;p16"/>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88" name="Google Shape;588;p16"/>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89" name="Google Shape;589;p16"/>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590" name="Google Shape;590;p16"/>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591" name="Google Shape;591;p16"/>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92" name="Google Shape;592;p16"/>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93" name="Google Shape;593;p16"/>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94" name="Google Shape;594;p16"/>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95" name="Google Shape;595;p16"/>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96" name="Google Shape;596;p16"/>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97" name="Google Shape;597;p16"/>
          <p:cNvSpPr txBox="1"/>
          <p:nvPr/>
        </p:nvSpPr>
        <p:spPr>
          <a:xfrm>
            <a:off x="2700338" y="420595"/>
            <a:ext cx="9491659"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 Langkah-Langkah Pengukuran </a:t>
            </a:r>
            <a:r>
              <a:rPr b="1" i="1" lang="en-US" sz="2800" u="none" cap="none" strike="noStrike">
                <a:solidFill>
                  <a:schemeClr val="dk1"/>
                </a:solidFill>
                <a:latin typeface="Times New Roman"/>
                <a:ea typeface="Times New Roman"/>
                <a:cs typeface="Times New Roman"/>
                <a:sym typeface="Times New Roman"/>
              </a:rPr>
              <a:t>Value For Money</a:t>
            </a:r>
            <a:endParaRPr b="1" i="0" sz="2800" u="none" cap="none" strike="noStrike">
              <a:solidFill>
                <a:schemeClr val="dk1"/>
              </a:solidFill>
              <a:latin typeface="Times New Roman"/>
              <a:ea typeface="Times New Roman"/>
              <a:cs typeface="Times New Roman"/>
              <a:sym typeface="Times New Roman"/>
            </a:endParaRPr>
          </a:p>
        </p:txBody>
      </p:sp>
      <p:sp>
        <p:nvSpPr>
          <p:cNvPr id="598" name="Google Shape;598;p16"/>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1 dari 4 </a:t>
            </a:r>
            <a:endParaRPr b="0" i="0" sz="1050" u="none" cap="none" strike="noStrike">
              <a:solidFill>
                <a:schemeClr val="dk1"/>
              </a:solidFill>
              <a:latin typeface="Times New Roman"/>
              <a:ea typeface="Times New Roman"/>
              <a:cs typeface="Times New Roman"/>
              <a:sym typeface="Times New Roman"/>
            </a:endParaRPr>
          </a:p>
        </p:txBody>
      </p:sp>
      <p:sp>
        <p:nvSpPr>
          <p:cNvPr id="599" name="Google Shape;599;p16"/>
          <p:cNvSpPr/>
          <p:nvPr/>
        </p:nvSpPr>
        <p:spPr>
          <a:xfrm>
            <a:off x="-11815" y="0"/>
            <a:ext cx="2712153" cy="1322815"/>
          </a:xfrm>
          <a:prstGeom prst="rect">
            <a:avLst/>
          </a:prstGeom>
          <a:blipFill rotWithShape="1">
            <a:blip r:embed="rId3">
              <a:alphaModFix/>
            </a:blip>
            <a:stretch>
              <a:fillRect b="-17999" l="-10000" r="-9000" t="-15999"/>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00" name="Google Shape;600;p16"/>
          <p:cNvSpPr txBox="1"/>
          <p:nvPr/>
        </p:nvSpPr>
        <p:spPr>
          <a:xfrm>
            <a:off x="806691" y="1746993"/>
            <a:ext cx="3942518" cy="3893937"/>
          </a:xfrm>
          <a:prstGeom prst="rect">
            <a:avLst/>
          </a:prstGeom>
          <a:noFill/>
          <a:ln cap="flat" cmpd="sng" w="12700">
            <a:solidFill>
              <a:srgbClr val="213B7D"/>
            </a:solidFill>
            <a:prstDash val="dash"/>
            <a:round/>
            <a:headEnd len="sm" w="sm" type="none"/>
            <a:tailEnd len="sm" w="sm" type="none"/>
          </a:ln>
        </p:spPr>
        <p:txBody>
          <a:bodyPr anchorCtr="0" anchor="t" bIns="45700" lIns="91425" spcFirstLastPara="1" rIns="91425" wrap="square" tIns="45700">
            <a:noAutofit/>
          </a:bodyPr>
          <a:lstStyle/>
          <a:p>
            <a:pPr indent="-342900" lvl="0" marL="342900" marR="0" rtl="0" algn="just">
              <a:lnSpc>
                <a:spcPct val="100000"/>
              </a:lnSpc>
              <a:spcBef>
                <a:spcPts val="0"/>
              </a:spcBef>
              <a:spcAft>
                <a:spcPts val="0"/>
              </a:spcAft>
              <a:buClr>
                <a:srgbClr val="213B7D"/>
              </a:buClr>
              <a:buSzPts val="1800"/>
              <a:buFont typeface="Arial"/>
              <a:buAutoNum type="arabicParenR"/>
            </a:pPr>
            <a:r>
              <a:rPr b="1" i="1" lang="en-US" sz="1800" u="none" cap="none" strike="noStrike">
                <a:solidFill>
                  <a:srgbClr val="213B7D"/>
                </a:solidFill>
                <a:latin typeface="Times New Roman"/>
                <a:ea typeface="Times New Roman"/>
                <a:cs typeface="Times New Roman"/>
                <a:sym typeface="Times New Roman"/>
              </a:rPr>
              <a:t>PENGUKURAN EKONOMI</a:t>
            </a:r>
            <a:endParaRPr/>
          </a:p>
          <a:p>
            <a:pPr indent="0" lvl="0" marL="0" marR="0" rtl="0" algn="just">
              <a:lnSpc>
                <a:spcPct val="100000"/>
              </a:lnSpc>
              <a:spcBef>
                <a:spcPts val="1000"/>
              </a:spcBef>
              <a:spcAft>
                <a:spcPts val="0"/>
              </a:spcAft>
              <a:buClr>
                <a:schemeClr val="dk1"/>
              </a:buClr>
              <a:buSzPts val="1800"/>
              <a:buFont typeface="Arial"/>
              <a:buNone/>
            </a:pPr>
            <a:r>
              <a:rPr b="0" i="1" lang="en-US" sz="1800" u="none" cap="none" strike="noStrike">
                <a:solidFill>
                  <a:schemeClr val="dk1"/>
                </a:solidFill>
                <a:latin typeface="Times New Roman"/>
                <a:ea typeface="Times New Roman"/>
                <a:cs typeface="Times New Roman"/>
                <a:sym typeface="Times New Roman"/>
              </a:rPr>
              <a:t>Pengukuran ekonomi merupakan ukuran relative yang hanya mempertimbangkan masukan yang digunakan. Beberapa pertanyaan sehubungan dengan pengukuran ekonomi :</a:t>
            </a:r>
            <a:endParaRPr/>
          </a:p>
          <a:p>
            <a:pPr indent="-342900" lvl="0" marL="342900" marR="0" rtl="0" algn="just">
              <a:lnSpc>
                <a:spcPct val="100000"/>
              </a:lnSpc>
              <a:spcBef>
                <a:spcPts val="1000"/>
              </a:spcBef>
              <a:spcAft>
                <a:spcPts val="0"/>
              </a:spcAft>
              <a:buClr>
                <a:schemeClr val="dk1"/>
              </a:buClr>
              <a:buSzPts val="1800"/>
              <a:buFont typeface="Arial"/>
              <a:buAutoNum type="alphaLcParenR"/>
            </a:pPr>
            <a:r>
              <a:rPr b="0" i="1" lang="en-US" sz="1800" u="none" cap="none" strike="noStrike">
                <a:solidFill>
                  <a:schemeClr val="dk1"/>
                </a:solidFill>
                <a:latin typeface="Times New Roman"/>
                <a:ea typeface="Times New Roman"/>
                <a:cs typeface="Times New Roman"/>
                <a:sym typeface="Times New Roman"/>
              </a:rPr>
              <a:t>Apakah biaya organisasi &gt;besar dari yang dianggarkan ?</a:t>
            </a:r>
            <a:endParaRPr/>
          </a:p>
          <a:p>
            <a:pPr indent="-342900" lvl="0" marL="342900" marR="0" rtl="0" algn="just">
              <a:lnSpc>
                <a:spcPct val="100000"/>
              </a:lnSpc>
              <a:spcBef>
                <a:spcPts val="1000"/>
              </a:spcBef>
              <a:spcAft>
                <a:spcPts val="0"/>
              </a:spcAft>
              <a:buClr>
                <a:schemeClr val="dk1"/>
              </a:buClr>
              <a:buSzPts val="1800"/>
              <a:buFont typeface="Arial"/>
              <a:buAutoNum type="alphaLcParenR"/>
            </a:pPr>
            <a:r>
              <a:rPr b="0" i="1" lang="en-US" sz="1800" u="none" cap="none" strike="noStrike">
                <a:solidFill>
                  <a:schemeClr val="dk1"/>
                </a:solidFill>
                <a:latin typeface="Times New Roman"/>
                <a:ea typeface="Times New Roman"/>
                <a:cs typeface="Times New Roman"/>
                <a:sym typeface="Times New Roman"/>
              </a:rPr>
              <a:t>Apakah organisasi telah menggunakan sumber daya finansialnya secara optimal ?</a:t>
            </a:r>
            <a:endParaRPr/>
          </a:p>
        </p:txBody>
      </p:sp>
      <p:grpSp>
        <p:nvGrpSpPr>
          <p:cNvPr id="601" name="Google Shape;601;p16"/>
          <p:cNvGrpSpPr/>
          <p:nvPr/>
        </p:nvGrpSpPr>
        <p:grpSpPr>
          <a:xfrm>
            <a:off x="11362005" y="4873961"/>
            <a:ext cx="724014" cy="1525806"/>
            <a:chOff x="11208278" y="299533"/>
            <a:chExt cx="724014" cy="1525806"/>
          </a:xfrm>
        </p:grpSpPr>
        <p:grpSp>
          <p:nvGrpSpPr>
            <p:cNvPr id="602" name="Google Shape;602;p16"/>
            <p:cNvGrpSpPr/>
            <p:nvPr/>
          </p:nvGrpSpPr>
          <p:grpSpPr>
            <a:xfrm>
              <a:off x="11208278" y="299533"/>
              <a:ext cx="724014" cy="716041"/>
              <a:chOff x="11208278" y="299533"/>
              <a:chExt cx="724014" cy="716041"/>
            </a:xfrm>
          </p:grpSpPr>
          <p:sp>
            <p:nvSpPr>
              <p:cNvPr id="603" name="Google Shape;603;p16"/>
              <p:cNvSpPr/>
              <p:nvPr/>
            </p:nvSpPr>
            <p:spPr>
              <a:xfrm>
                <a:off x="11278394" y="299533"/>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04" name="Google Shape;604;p16"/>
              <p:cNvSpPr/>
              <p:nvPr/>
            </p:nvSpPr>
            <p:spPr>
              <a:xfrm>
                <a:off x="11208278" y="361676"/>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605" name="Google Shape;605;p16"/>
            <p:cNvGrpSpPr/>
            <p:nvPr/>
          </p:nvGrpSpPr>
          <p:grpSpPr>
            <a:xfrm>
              <a:off x="11208278" y="1109298"/>
              <a:ext cx="724014" cy="716041"/>
              <a:chOff x="11215616" y="1109298"/>
              <a:chExt cx="724014" cy="716041"/>
            </a:xfrm>
          </p:grpSpPr>
          <p:sp>
            <p:nvSpPr>
              <p:cNvPr id="606" name="Google Shape;606;p16"/>
              <p:cNvSpPr/>
              <p:nvPr/>
            </p:nvSpPr>
            <p:spPr>
              <a:xfrm>
                <a:off x="11285732" y="1109298"/>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07" name="Google Shape;607;p16"/>
              <p:cNvSpPr/>
              <p:nvPr/>
            </p:nvSpPr>
            <p:spPr>
              <a:xfrm>
                <a:off x="11215616" y="1171441"/>
                <a:ext cx="653898" cy="653898"/>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608" name="Google Shape;608;p16"/>
          <p:cNvSpPr txBox="1"/>
          <p:nvPr/>
        </p:nvSpPr>
        <p:spPr>
          <a:xfrm>
            <a:off x="4975673" y="1741083"/>
            <a:ext cx="6453348" cy="3899847"/>
          </a:xfrm>
          <a:prstGeom prst="rect">
            <a:avLst/>
          </a:prstGeom>
          <a:noFill/>
          <a:ln cap="flat" cmpd="sng" w="15875">
            <a:solidFill>
              <a:srgbClr val="F4BD0C"/>
            </a:solidFill>
            <a:prstDash val="dash"/>
            <a:round/>
            <a:headEnd len="sm" w="sm" type="none"/>
            <a:tailEnd len="sm" w="sm" type="none"/>
          </a:ln>
        </p:spPr>
        <p:txBody>
          <a:bodyPr anchorCtr="0" anchor="t" bIns="45700" lIns="91425" spcFirstLastPara="1" rIns="91425" wrap="square" tIns="45700">
            <a:noAutofit/>
          </a:bodyPr>
          <a:lstStyle/>
          <a:p>
            <a:pPr indent="-342900" lvl="0" marL="342900" marR="0" rtl="0" algn="just">
              <a:lnSpc>
                <a:spcPct val="100000"/>
              </a:lnSpc>
              <a:spcBef>
                <a:spcPts val="0"/>
              </a:spcBef>
              <a:spcAft>
                <a:spcPts val="0"/>
              </a:spcAft>
              <a:buClr>
                <a:srgbClr val="213B7D"/>
              </a:buClr>
              <a:buSzPts val="1800"/>
              <a:buFont typeface="Calibri"/>
              <a:buAutoNum type="arabicParenR" startAt="2"/>
            </a:pPr>
            <a:r>
              <a:rPr b="1" i="1" lang="en-US" sz="1800" u="none" cap="none" strike="noStrike">
                <a:solidFill>
                  <a:srgbClr val="213B7D"/>
                </a:solidFill>
                <a:latin typeface="Times New Roman"/>
                <a:ea typeface="Times New Roman"/>
                <a:cs typeface="Times New Roman"/>
                <a:sym typeface="Times New Roman"/>
              </a:rPr>
              <a:t>PENGUKURAN EFISIENSI</a:t>
            </a:r>
            <a:endParaRPr/>
          </a:p>
          <a:p>
            <a:pPr indent="0" lvl="0" marL="0" marR="0" rtl="0" algn="just">
              <a:lnSpc>
                <a:spcPct val="100000"/>
              </a:lnSpc>
              <a:spcBef>
                <a:spcPts val="1000"/>
              </a:spcBef>
              <a:spcAft>
                <a:spcPts val="0"/>
              </a:spcAft>
              <a:buClr>
                <a:schemeClr val="dk1"/>
              </a:buClr>
              <a:buSzPts val="1800"/>
              <a:buFont typeface="Arial"/>
              <a:buNone/>
            </a:pPr>
            <a:r>
              <a:rPr b="0" i="1" lang="en-US" sz="1800" u="none" cap="none" strike="noStrike">
                <a:solidFill>
                  <a:schemeClr val="dk1"/>
                </a:solidFill>
                <a:latin typeface="Times New Roman"/>
                <a:ea typeface="Times New Roman"/>
                <a:cs typeface="Times New Roman"/>
                <a:sym typeface="Times New Roman"/>
              </a:rPr>
              <a:t>Pengukuran efisiensi diukur dengan rasio antara output dengan input. Semakin besar output dibandingkan  input maka semakin tinggi tingkat efisiensi suatu organisasi. Rasio efisiensi tidak dinyatakan dalam bentuk absolut tetapi dalam bentuk relative.</a:t>
            </a:r>
            <a:endParaRPr/>
          </a:p>
          <a:p>
            <a:pPr indent="0" lvl="0" marL="0" marR="0" rtl="0" algn="just">
              <a:lnSpc>
                <a:spcPct val="100000"/>
              </a:lnSpc>
              <a:spcBef>
                <a:spcPts val="1000"/>
              </a:spcBef>
              <a:spcAft>
                <a:spcPts val="0"/>
              </a:spcAft>
              <a:buClr>
                <a:schemeClr val="dk1"/>
              </a:buClr>
              <a:buSzPts val="1800"/>
              <a:buFont typeface="Arial"/>
              <a:buNone/>
            </a:pPr>
            <a:r>
              <a:rPr b="0" i="1" lang="en-US" sz="1800" u="none" cap="none" strike="noStrike">
                <a:solidFill>
                  <a:schemeClr val="dk1"/>
                </a:solidFill>
                <a:latin typeface="Times New Roman"/>
                <a:ea typeface="Times New Roman"/>
                <a:cs typeface="Times New Roman"/>
                <a:sym typeface="Times New Roman"/>
              </a:rPr>
              <a:t>Cara memperbaiki efisiensi dapat dilakukan dengan :</a:t>
            </a:r>
            <a:endParaRPr/>
          </a:p>
          <a:p>
            <a:pPr indent="-342900" lvl="0" marL="342900" marR="0" rtl="0" algn="just">
              <a:lnSpc>
                <a:spcPct val="100000"/>
              </a:lnSpc>
              <a:spcBef>
                <a:spcPts val="1000"/>
              </a:spcBef>
              <a:spcAft>
                <a:spcPts val="0"/>
              </a:spcAft>
              <a:buClr>
                <a:schemeClr val="dk1"/>
              </a:buClr>
              <a:buSzPts val="1800"/>
              <a:buFont typeface="Arial"/>
              <a:buAutoNum type="alphaLcParenR"/>
            </a:pPr>
            <a:r>
              <a:rPr b="0" i="1" lang="en-US" sz="1800" u="none" cap="none" strike="noStrike">
                <a:solidFill>
                  <a:schemeClr val="dk1"/>
                </a:solidFill>
                <a:latin typeface="Times New Roman"/>
                <a:ea typeface="Times New Roman"/>
                <a:cs typeface="Times New Roman"/>
                <a:sym typeface="Times New Roman"/>
              </a:rPr>
              <a:t>Meningkatkan output pada tingkat input yang sama;</a:t>
            </a:r>
            <a:endParaRPr/>
          </a:p>
          <a:p>
            <a:pPr indent="-342900" lvl="0" marL="342900" marR="0" rtl="0" algn="just">
              <a:lnSpc>
                <a:spcPct val="100000"/>
              </a:lnSpc>
              <a:spcBef>
                <a:spcPts val="1000"/>
              </a:spcBef>
              <a:spcAft>
                <a:spcPts val="0"/>
              </a:spcAft>
              <a:buClr>
                <a:schemeClr val="dk1"/>
              </a:buClr>
              <a:buSzPts val="1800"/>
              <a:buFont typeface="Arial"/>
              <a:buAutoNum type="alphaLcParenR"/>
            </a:pPr>
            <a:r>
              <a:rPr b="0" i="1" lang="en-US" sz="1800" u="none" cap="none" strike="noStrike">
                <a:solidFill>
                  <a:schemeClr val="dk1"/>
                </a:solidFill>
                <a:latin typeface="Times New Roman"/>
                <a:ea typeface="Times New Roman"/>
                <a:cs typeface="Times New Roman"/>
                <a:sym typeface="Times New Roman"/>
              </a:rPr>
              <a:t>Meningkatkan output dalam proporsi yang lebih besar daripada proporsi peningkatan input;</a:t>
            </a:r>
            <a:endParaRPr/>
          </a:p>
          <a:p>
            <a:pPr indent="-342900" lvl="0" marL="342900" marR="0" rtl="0" algn="just">
              <a:lnSpc>
                <a:spcPct val="100000"/>
              </a:lnSpc>
              <a:spcBef>
                <a:spcPts val="1000"/>
              </a:spcBef>
              <a:spcAft>
                <a:spcPts val="0"/>
              </a:spcAft>
              <a:buClr>
                <a:schemeClr val="dk1"/>
              </a:buClr>
              <a:buSzPts val="1800"/>
              <a:buFont typeface="Arial"/>
              <a:buAutoNum type="alphaLcParenR"/>
            </a:pPr>
            <a:r>
              <a:rPr b="0" i="1" lang="en-US" sz="1800" u="none" cap="none" strike="noStrike">
                <a:solidFill>
                  <a:schemeClr val="dk1"/>
                </a:solidFill>
                <a:latin typeface="Times New Roman"/>
                <a:ea typeface="Times New Roman"/>
                <a:cs typeface="Times New Roman"/>
                <a:sym typeface="Times New Roman"/>
              </a:rPr>
              <a:t>Menurunkan input pada tingkatan output yang sama;</a:t>
            </a:r>
            <a:endParaRPr/>
          </a:p>
          <a:p>
            <a:pPr indent="-342900" lvl="0" marL="342900" marR="0" rtl="0" algn="just">
              <a:lnSpc>
                <a:spcPct val="100000"/>
              </a:lnSpc>
              <a:spcBef>
                <a:spcPts val="1000"/>
              </a:spcBef>
              <a:spcAft>
                <a:spcPts val="0"/>
              </a:spcAft>
              <a:buClr>
                <a:schemeClr val="dk1"/>
              </a:buClr>
              <a:buSzPts val="1800"/>
              <a:buFont typeface="Arial"/>
              <a:buAutoNum type="alphaLcParenR"/>
            </a:pPr>
            <a:r>
              <a:rPr b="0" i="1" lang="en-US" sz="1800" u="none" cap="none" strike="noStrike">
                <a:solidFill>
                  <a:schemeClr val="dk1"/>
                </a:solidFill>
                <a:latin typeface="Times New Roman"/>
                <a:ea typeface="Times New Roman"/>
                <a:cs typeface="Times New Roman"/>
                <a:sym typeface="Times New Roman"/>
              </a:rPr>
              <a:t>Menurunkan input dalam proporsi yang lebih besar.</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2" name="Shape 612"/>
        <p:cNvGrpSpPr/>
        <p:nvPr/>
      </p:nvGrpSpPr>
      <p:grpSpPr>
        <a:xfrm>
          <a:off x="0" y="0"/>
          <a:ext cx="0" cy="0"/>
          <a:chOff x="0" y="0"/>
          <a:chExt cx="0" cy="0"/>
        </a:xfrm>
      </p:grpSpPr>
      <p:sp>
        <p:nvSpPr>
          <p:cNvPr id="613" name="Google Shape;613;p17"/>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14" name="Google Shape;614;p17"/>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15" name="Google Shape;615;p17"/>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616" name="Google Shape;616;p17"/>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617" name="Google Shape;617;p17"/>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18" name="Google Shape;618;p17"/>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19" name="Google Shape;619;p17"/>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20" name="Google Shape;620;p17"/>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21" name="Google Shape;621;p17"/>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22" name="Google Shape;622;p17"/>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23" name="Google Shape;623;p17"/>
          <p:cNvSpPr txBox="1"/>
          <p:nvPr/>
        </p:nvSpPr>
        <p:spPr>
          <a:xfrm>
            <a:off x="2700338" y="420595"/>
            <a:ext cx="9491659"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 Langkah-Langkah Pengukuran </a:t>
            </a:r>
            <a:r>
              <a:rPr b="1" i="1" lang="en-US" sz="2800" u="none" cap="none" strike="noStrike">
                <a:solidFill>
                  <a:schemeClr val="dk1"/>
                </a:solidFill>
                <a:latin typeface="Times New Roman"/>
                <a:ea typeface="Times New Roman"/>
                <a:cs typeface="Times New Roman"/>
                <a:sym typeface="Times New Roman"/>
              </a:rPr>
              <a:t>Value For Money</a:t>
            </a:r>
            <a:endParaRPr b="1" i="0" sz="2800" u="none" cap="none" strike="noStrike">
              <a:solidFill>
                <a:schemeClr val="dk1"/>
              </a:solidFill>
              <a:latin typeface="Times New Roman"/>
              <a:ea typeface="Times New Roman"/>
              <a:cs typeface="Times New Roman"/>
              <a:sym typeface="Times New Roman"/>
            </a:endParaRPr>
          </a:p>
        </p:txBody>
      </p:sp>
      <p:sp>
        <p:nvSpPr>
          <p:cNvPr id="624" name="Google Shape;624;p17"/>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2 dari 4 </a:t>
            </a:r>
            <a:endParaRPr b="0" i="0" sz="1050" u="none" cap="none" strike="noStrike">
              <a:solidFill>
                <a:schemeClr val="dk1"/>
              </a:solidFill>
              <a:latin typeface="Times New Roman"/>
              <a:ea typeface="Times New Roman"/>
              <a:cs typeface="Times New Roman"/>
              <a:sym typeface="Times New Roman"/>
            </a:endParaRPr>
          </a:p>
        </p:txBody>
      </p:sp>
      <p:sp>
        <p:nvSpPr>
          <p:cNvPr id="625" name="Google Shape;625;p17"/>
          <p:cNvSpPr/>
          <p:nvPr/>
        </p:nvSpPr>
        <p:spPr>
          <a:xfrm>
            <a:off x="-11815" y="0"/>
            <a:ext cx="2712153" cy="1322815"/>
          </a:xfrm>
          <a:prstGeom prst="rect">
            <a:avLst/>
          </a:prstGeom>
          <a:blipFill rotWithShape="1">
            <a:blip r:embed="rId3">
              <a:alphaModFix/>
            </a:blip>
            <a:stretch>
              <a:fillRect b="-17999" l="-10000" r="-9000" t="-15999"/>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626" name="Google Shape;626;p17"/>
          <p:cNvGrpSpPr/>
          <p:nvPr/>
        </p:nvGrpSpPr>
        <p:grpSpPr>
          <a:xfrm>
            <a:off x="11362005" y="4873961"/>
            <a:ext cx="724014" cy="1525806"/>
            <a:chOff x="11208278" y="299533"/>
            <a:chExt cx="724014" cy="1525806"/>
          </a:xfrm>
        </p:grpSpPr>
        <p:grpSp>
          <p:nvGrpSpPr>
            <p:cNvPr id="627" name="Google Shape;627;p17"/>
            <p:cNvGrpSpPr/>
            <p:nvPr/>
          </p:nvGrpSpPr>
          <p:grpSpPr>
            <a:xfrm>
              <a:off x="11208278" y="299533"/>
              <a:ext cx="724014" cy="716041"/>
              <a:chOff x="11208278" y="299533"/>
              <a:chExt cx="724014" cy="716041"/>
            </a:xfrm>
          </p:grpSpPr>
          <p:sp>
            <p:nvSpPr>
              <p:cNvPr id="628" name="Google Shape;628;p17"/>
              <p:cNvSpPr/>
              <p:nvPr/>
            </p:nvSpPr>
            <p:spPr>
              <a:xfrm>
                <a:off x="11278394" y="299533"/>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29" name="Google Shape;629;p17"/>
              <p:cNvSpPr/>
              <p:nvPr/>
            </p:nvSpPr>
            <p:spPr>
              <a:xfrm>
                <a:off x="11208278" y="361676"/>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630" name="Google Shape;630;p17"/>
            <p:cNvGrpSpPr/>
            <p:nvPr/>
          </p:nvGrpSpPr>
          <p:grpSpPr>
            <a:xfrm>
              <a:off x="11208278" y="1109298"/>
              <a:ext cx="724014" cy="716041"/>
              <a:chOff x="11215616" y="1109298"/>
              <a:chExt cx="724014" cy="716041"/>
            </a:xfrm>
          </p:grpSpPr>
          <p:sp>
            <p:nvSpPr>
              <p:cNvPr id="631" name="Google Shape;631;p17"/>
              <p:cNvSpPr/>
              <p:nvPr/>
            </p:nvSpPr>
            <p:spPr>
              <a:xfrm>
                <a:off x="11285732" y="1109298"/>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2" name="Google Shape;632;p17"/>
              <p:cNvSpPr/>
              <p:nvPr/>
            </p:nvSpPr>
            <p:spPr>
              <a:xfrm>
                <a:off x="11215616" y="1171441"/>
                <a:ext cx="653898" cy="653898"/>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633" name="Google Shape;633;p17"/>
          <p:cNvSpPr txBox="1"/>
          <p:nvPr/>
        </p:nvSpPr>
        <p:spPr>
          <a:xfrm>
            <a:off x="806691" y="1746994"/>
            <a:ext cx="3942518" cy="3250462"/>
          </a:xfrm>
          <a:prstGeom prst="rect">
            <a:avLst/>
          </a:prstGeom>
          <a:noFill/>
          <a:ln cap="flat" cmpd="sng" w="12700">
            <a:solidFill>
              <a:srgbClr val="213B7D"/>
            </a:solidFill>
            <a:prstDash val="dash"/>
            <a:round/>
            <a:headEnd len="sm" w="sm" type="none"/>
            <a:tailEnd len="sm" w="sm" type="none"/>
          </a:ln>
        </p:spPr>
        <p:txBody>
          <a:bodyPr anchorCtr="0" anchor="t" bIns="45700" lIns="91425" spcFirstLastPara="1" rIns="91425" wrap="square" tIns="45700">
            <a:noAutofit/>
          </a:bodyPr>
          <a:lstStyle/>
          <a:p>
            <a:pPr indent="-342900" lvl="0" marL="342900" marR="0" rtl="0" algn="just">
              <a:lnSpc>
                <a:spcPct val="100000"/>
              </a:lnSpc>
              <a:spcBef>
                <a:spcPts val="0"/>
              </a:spcBef>
              <a:spcAft>
                <a:spcPts val="0"/>
              </a:spcAft>
              <a:buClr>
                <a:srgbClr val="213B7D"/>
              </a:buClr>
              <a:buSzPts val="1800"/>
              <a:buFont typeface="Calibri"/>
              <a:buAutoNum type="arabicParenR" startAt="3"/>
            </a:pPr>
            <a:r>
              <a:rPr b="1" i="1" lang="en-US" sz="1800" u="none" cap="none" strike="noStrike">
                <a:solidFill>
                  <a:srgbClr val="213B7D"/>
                </a:solidFill>
                <a:latin typeface="Times New Roman"/>
                <a:ea typeface="Times New Roman"/>
                <a:cs typeface="Times New Roman"/>
                <a:sym typeface="Times New Roman"/>
              </a:rPr>
              <a:t>PENGUKURAN EFEKTIVITAS</a:t>
            </a:r>
            <a:endParaRPr/>
          </a:p>
          <a:p>
            <a:pPr indent="0" lvl="0" marL="0" marR="0" rtl="0" algn="just">
              <a:lnSpc>
                <a:spcPct val="150000"/>
              </a:lnSpc>
              <a:spcBef>
                <a:spcPts val="1000"/>
              </a:spcBef>
              <a:spcAft>
                <a:spcPts val="0"/>
              </a:spcAft>
              <a:buClr>
                <a:schemeClr val="dk1"/>
              </a:buClr>
              <a:buSzPts val="1800"/>
              <a:buFont typeface="Arial"/>
              <a:buNone/>
            </a:pPr>
            <a:r>
              <a:rPr b="0" i="1" lang="en-US" sz="1800" u="none" cap="none" strike="noStrike">
                <a:solidFill>
                  <a:schemeClr val="dk1"/>
                </a:solidFill>
                <a:latin typeface="Times New Roman"/>
                <a:ea typeface="Times New Roman"/>
                <a:cs typeface="Times New Roman"/>
                <a:sym typeface="Times New Roman"/>
              </a:rPr>
              <a:t>Pengukuran Efektivitas adalah ukuran berhasil tidaknya suatu organisasi mencapai tujuannya. Efektivitas tidak menyatakan tentang berapa besar biaya yang telah dikeluarkan untuk mencapai tujuan-nya.</a:t>
            </a:r>
            <a:endParaRPr/>
          </a:p>
        </p:txBody>
      </p:sp>
      <p:sp>
        <p:nvSpPr>
          <p:cNvPr id="634" name="Google Shape;634;p17"/>
          <p:cNvSpPr txBox="1"/>
          <p:nvPr/>
        </p:nvSpPr>
        <p:spPr>
          <a:xfrm>
            <a:off x="4975673" y="1741083"/>
            <a:ext cx="6453348" cy="3255395"/>
          </a:xfrm>
          <a:prstGeom prst="rect">
            <a:avLst/>
          </a:prstGeom>
          <a:noFill/>
          <a:ln cap="flat" cmpd="sng" w="15875">
            <a:solidFill>
              <a:srgbClr val="F4BD0C"/>
            </a:solidFill>
            <a:prstDash val="dash"/>
            <a:round/>
            <a:headEnd len="sm" w="sm" type="none"/>
            <a:tailEnd len="sm" w="sm" type="none"/>
          </a:ln>
        </p:spPr>
        <p:txBody>
          <a:bodyPr anchorCtr="0" anchor="t" bIns="45700" lIns="91425" spcFirstLastPara="1" rIns="91425" wrap="square" tIns="45700">
            <a:noAutofit/>
          </a:bodyPr>
          <a:lstStyle/>
          <a:p>
            <a:pPr indent="-342900" lvl="0" marL="342900" marR="0" rtl="0" algn="just">
              <a:lnSpc>
                <a:spcPct val="100000"/>
              </a:lnSpc>
              <a:spcBef>
                <a:spcPts val="0"/>
              </a:spcBef>
              <a:spcAft>
                <a:spcPts val="0"/>
              </a:spcAft>
              <a:buClr>
                <a:srgbClr val="213B7D"/>
              </a:buClr>
              <a:buSzPts val="1800"/>
              <a:buFont typeface="Calibri"/>
              <a:buAutoNum type="arabicParenR" startAt="4"/>
            </a:pPr>
            <a:r>
              <a:rPr b="1" i="1" lang="en-US" sz="1800" u="none" cap="none" strike="noStrike">
                <a:solidFill>
                  <a:srgbClr val="213B7D"/>
                </a:solidFill>
                <a:latin typeface="Times New Roman"/>
                <a:ea typeface="Times New Roman"/>
                <a:cs typeface="Times New Roman"/>
                <a:sym typeface="Times New Roman"/>
              </a:rPr>
              <a:t>PENGUKURAN OUTCOME</a:t>
            </a:r>
            <a:endParaRPr/>
          </a:p>
          <a:p>
            <a:pPr indent="0" lvl="0" marL="0" marR="0" rtl="0" algn="just">
              <a:lnSpc>
                <a:spcPct val="150000"/>
              </a:lnSpc>
              <a:spcBef>
                <a:spcPts val="1000"/>
              </a:spcBef>
              <a:spcAft>
                <a:spcPts val="0"/>
              </a:spcAft>
              <a:buClr>
                <a:schemeClr val="dk1"/>
              </a:buClr>
              <a:buSzPts val="1800"/>
              <a:buFont typeface="Arial"/>
              <a:buNone/>
            </a:pPr>
            <a:r>
              <a:rPr b="0" i="1" lang="en-US" sz="1800" u="none" cap="none" strike="noStrike">
                <a:solidFill>
                  <a:schemeClr val="dk1"/>
                </a:solidFill>
                <a:latin typeface="Times New Roman"/>
                <a:ea typeface="Times New Roman"/>
                <a:cs typeface="Times New Roman"/>
                <a:sym typeface="Times New Roman"/>
              </a:rPr>
              <a:t>Pengukuran Outcome mengukur kualitas output dan dampak yang dihasilkan. Pengukuran outcome digunakan untuk mengarahkan keputusan alokasi sumber daya public, pengukuran outcome memiliki dua (2) peran yaitu, peran retrespektif yang terkait dengan penilaian kinerja masa lalu dan prospektif  terkait dengan perencanaan kinerja dimasa yang akan dating.</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8" name="Shape 638"/>
        <p:cNvGrpSpPr/>
        <p:nvPr/>
      </p:nvGrpSpPr>
      <p:grpSpPr>
        <a:xfrm>
          <a:off x="0" y="0"/>
          <a:ext cx="0" cy="0"/>
          <a:chOff x="0" y="0"/>
          <a:chExt cx="0" cy="0"/>
        </a:xfrm>
      </p:grpSpPr>
      <p:sp>
        <p:nvSpPr>
          <p:cNvPr id="639" name="Google Shape;639;p18"/>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40" name="Google Shape;640;p18"/>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41" name="Google Shape;641;p18"/>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642" name="Google Shape;642;p18"/>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643" name="Google Shape;643;p18"/>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44" name="Google Shape;644;p18"/>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45" name="Google Shape;645;p18"/>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46" name="Google Shape;646;p18"/>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47" name="Google Shape;647;p18"/>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48" name="Google Shape;648;p18"/>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49" name="Google Shape;649;p18"/>
          <p:cNvSpPr txBox="1"/>
          <p:nvPr/>
        </p:nvSpPr>
        <p:spPr>
          <a:xfrm>
            <a:off x="2700338" y="420595"/>
            <a:ext cx="9491659"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 Langkah-Langkah Pengukuran </a:t>
            </a:r>
            <a:r>
              <a:rPr b="1" i="1" lang="en-US" sz="2800" u="none" cap="none" strike="noStrike">
                <a:solidFill>
                  <a:schemeClr val="dk1"/>
                </a:solidFill>
                <a:latin typeface="Times New Roman"/>
                <a:ea typeface="Times New Roman"/>
                <a:cs typeface="Times New Roman"/>
                <a:sym typeface="Times New Roman"/>
              </a:rPr>
              <a:t>Value For Money</a:t>
            </a:r>
            <a:endParaRPr b="1" i="0" sz="2800" u="none" cap="none" strike="noStrike">
              <a:solidFill>
                <a:schemeClr val="dk1"/>
              </a:solidFill>
              <a:latin typeface="Times New Roman"/>
              <a:ea typeface="Times New Roman"/>
              <a:cs typeface="Times New Roman"/>
              <a:sym typeface="Times New Roman"/>
            </a:endParaRPr>
          </a:p>
        </p:txBody>
      </p:sp>
      <p:sp>
        <p:nvSpPr>
          <p:cNvPr id="650" name="Google Shape;650;p18"/>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3 dari 4 </a:t>
            </a:r>
            <a:endParaRPr b="0" i="0" sz="1050" u="none" cap="none" strike="noStrike">
              <a:solidFill>
                <a:schemeClr val="dk1"/>
              </a:solidFill>
              <a:latin typeface="Times New Roman"/>
              <a:ea typeface="Times New Roman"/>
              <a:cs typeface="Times New Roman"/>
              <a:sym typeface="Times New Roman"/>
            </a:endParaRPr>
          </a:p>
        </p:txBody>
      </p:sp>
      <p:sp>
        <p:nvSpPr>
          <p:cNvPr id="651" name="Google Shape;651;p18"/>
          <p:cNvSpPr/>
          <p:nvPr/>
        </p:nvSpPr>
        <p:spPr>
          <a:xfrm>
            <a:off x="-11815" y="0"/>
            <a:ext cx="2712153" cy="1322815"/>
          </a:xfrm>
          <a:prstGeom prst="rect">
            <a:avLst/>
          </a:prstGeom>
          <a:blipFill rotWithShape="1">
            <a:blip r:embed="rId3">
              <a:alphaModFix/>
            </a:blip>
            <a:stretch>
              <a:fillRect b="-17999" l="-10000" r="-9000" t="-15999"/>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652" name="Google Shape;652;p18"/>
          <p:cNvGrpSpPr/>
          <p:nvPr/>
        </p:nvGrpSpPr>
        <p:grpSpPr>
          <a:xfrm>
            <a:off x="11362005" y="4873961"/>
            <a:ext cx="724014" cy="1525806"/>
            <a:chOff x="11208278" y="299533"/>
            <a:chExt cx="724014" cy="1525806"/>
          </a:xfrm>
        </p:grpSpPr>
        <p:grpSp>
          <p:nvGrpSpPr>
            <p:cNvPr id="653" name="Google Shape;653;p18"/>
            <p:cNvGrpSpPr/>
            <p:nvPr/>
          </p:nvGrpSpPr>
          <p:grpSpPr>
            <a:xfrm>
              <a:off x="11208278" y="299533"/>
              <a:ext cx="724014" cy="716041"/>
              <a:chOff x="11208278" y="299533"/>
              <a:chExt cx="724014" cy="716041"/>
            </a:xfrm>
          </p:grpSpPr>
          <p:sp>
            <p:nvSpPr>
              <p:cNvPr id="654" name="Google Shape;654;p18"/>
              <p:cNvSpPr/>
              <p:nvPr/>
            </p:nvSpPr>
            <p:spPr>
              <a:xfrm>
                <a:off x="11278394" y="299533"/>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55" name="Google Shape;655;p18"/>
              <p:cNvSpPr/>
              <p:nvPr/>
            </p:nvSpPr>
            <p:spPr>
              <a:xfrm>
                <a:off x="11208278" y="361676"/>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656" name="Google Shape;656;p18"/>
            <p:cNvGrpSpPr/>
            <p:nvPr/>
          </p:nvGrpSpPr>
          <p:grpSpPr>
            <a:xfrm>
              <a:off x="11208278" y="1109298"/>
              <a:ext cx="724014" cy="716041"/>
              <a:chOff x="11215616" y="1109298"/>
              <a:chExt cx="724014" cy="716041"/>
            </a:xfrm>
          </p:grpSpPr>
          <p:sp>
            <p:nvSpPr>
              <p:cNvPr id="657" name="Google Shape;657;p18"/>
              <p:cNvSpPr/>
              <p:nvPr/>
            </p:nvSpPr>
            <p:spPr>
              <a:xfrm>
                <a:off x="11285732" y="1109298"/>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58" name="Google Shape;658;p18"/>
              <p:cNvSpPr/>
              <p:nvPr/>
            </p:nvSpPr>
            <p:spPr>
              <a:xfrm>
                <a:off x="11215616" y="1171441"/>
                <a:ext cx="653898" cy="653898"/>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659" name="Google Shape;659;p18"/>
          <p:cNvSpPr txBox="1"/>
          <p:nvPr/>
        </p:nvSpPr>
        <p:spPr>
          <a:xfrm>
            <a:off x="2116783" y="1746993"/>
            <a:ext cx="9491660" cy="723683"/>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chemeClr val="dk1"/>
              </a:buClr>
              <a:buSzPts val="1800"/>
              <a:buFont typeface="Arial"/>
              <a:buNone/>
            </a:pPr>
            <a:r>
              <a:rPr b="0" i="1" lang="en-US" sz="1800" u="none" cap="none" strike="noStrike">
                <a:solidFill>
                  <a:schemeClr val="dk1"/>
                </a:solidFill>
                <a:latin typeface="Times New Roman"/>
                <a:ea typeface="Times New Roman"/>
                <a:cs typeface="Times New Roman"/>
                <a:sym typeface="Times New Roman"/>
              </a:rPr>
              <a:t>Suatu unit organisasi perlu melakukan estimasi untuk menentukan target kinerja yang ingin dicapai pada priode mendatang dengan menggunakan :</a:t>
            </a:r>
            <a:endParaRPr/>
          </a:p>
        </p:txBody>
      </p:sp>
      <p:sp>
        <p:nvSpPr>
          <p:cNvPr id="660" name="Google Shape;660;p18"/>
          <p:cNvSpPr txBox="1"/>
          <p:nvPr/>
        </p:nvSpPr>
        <p:spPr>
          <a:xfrm>
            <a:off x="2712059" y="1023164"/>
            <a:ext cx="9491659"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 Estimasi Indikator Kinerja</a:t>
            </a:r>
            <a:endParaRPr b="1" i="0" sz="2800" u="none" cap="none" strike="noStrike">
              <a:solidFill>
                <a:schemeClr val="dk1"/>
              </a:solidFill>
              <a:latin typeface="Times New Roman"/>
              <a:ea typeface="Times New Roman"/>
              <a:cs typeface="Times New Roman"/>
              <a:sym typeface="Times New Roman"/>
            </a:endParaRPr>
          </a:p>
        </p:txBody>
      </p:sp>
      <p:grpSp>
        <p:nvGrpSpPr>
          <p:cNvPr id="661" name="Google Shape;661;p18"/>
          <p:cNvGrpSpPr/>
          <p:nvPr/>
        </p:nvGrpSpPr>
        <p:grpSpPr>
          <a:xfrm>
            <a:off x="563012" y="3048791"/>
            <a:ext cx="2350189" cy="3173089"/>
            <a:chOff x="563012" y="3051871"/>
            <a:chExt cx="2350189" cy="3173089"/>
          </a:xfrm>
        </p:grpSpPr>
        <p:grpSp>
          <p:nvGrpSpPr>
            <p:cNvPr id="662" name="Google Shape;662;p18"/>
            <p:cNvGrpSpPr/>
            <p:nvPr/>
          </p:nvGrpSpPr>
          <p:grpSpPr>
            <a:xfrm>
              <a:off x="563012" y="3051871"/>
              <a:ext cx="2350189" cy="3173089"/>
              <a:chOff x="563012" y="3061728"/>
              <a:chExt cx="2350189" cy="3173089"/>
            </a:xfrm>
          </p:grpSpPr>
          <p:grpSp>
            <p:nvGrpSpPr>
              <p:cNvPr id="663" name="Google Shape;663;p18"/>
              <p:cNvGrpSpPr/>
              <p:nvPr/>
            </p:nvGrpSpPr>
            <p:grpSpPr>
              <a:xfrm>
                <a:off x="563012" y="3061728"/>
                <a:ext cx="2350189" cy="3173089"/>
                <a:chOff x="563012" y="3061728"/>
                <a:chExt cx="2350189" cy="3173089"/>
              </a:xfrm>
            </p:grpSpPr>
            <p:sp>
              <p:nvSpPr>
                <p:cNvPr id="664" name="Google Shape;664;p18"/>
                <p:cNvSpPr/>
                <p:nvPr/>
              </p:nvSpPr>
              <p:spPr>
                <a:xfrm>
                  <a:off x="722480" y="3061728"/>
                  <a:ext cx="2190721" cy="304902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65" name="Google Shape;665;p18"/>
                <p:cNvSpPr/>
                <p:nvPr/>
              </p:nvSpPr>
              <p:spPr>
                <a:xfrm>
                  <a:off x="563012" y="3185797"/>
                  <a:ext cx="2190721" cy="3049020"/>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66" name="Google Shape;666;p18"/>
                <p:cNvSpPr/>
                <p:nvPr/>
              </p:nvSpPr>
              <p:spPr>
                <a:xfrm>
                  <a:off x="563012" y="3280425"/>
                  <a:ext cx="2133032" cy="587742"/>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600" u="none" cap="none" strike="noStrike">
                      <a:solidFill>
                        <a:schemeClr val="dk1"/>
                      </a:solidFill>
                      <a:latin typeface="Arial Black"/>
                      <a:ea typeface="Arial Black"/>
                      <a:cs typeface="Arial Black"/>
                      <a:sym typeface="Arial Black"/>
                    </a:rPr>
                    <a:t>Kinerja Tahun lalu</a:t>
                  </a:r>
                  <a:endParaRPr b="1" i="0" sz="1600" u="none" cap="none" strike="noStrike">
                    <a:solidFill>
                      <a:schemeClr val="dk1"/>
                    </a:solidFill>
                    <a:latin typeface="Arial Black"/>
                    <a:ea typeface="Arial Black"/>
                    <a:cs typeface="Arial Black"/>
                    <a:sym typeface="Arial Black"/>
                  </a:endParaRPr>
                </a:p>
              </p:txBody>
            </p:sp>
          </p:grpSp>
          <p:sp>
            <p:nvSpPr>
              <p:cNvPr id="667" name="Google Shape;667;p18"/>
              <p:cNvSpPr/>
              <p:nvPr/>
            </p:nvSpPr>
            <p:spPr>
              <a:xfrm>
                <a:off x="599437" y="3961522"/>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68" name="Google Shape;668;p18"/>
              <p:cNvSpPr/>
              <p:nvPr/>
            </p:nvSpPr>
            <p:spPr>
              <a:xfrm>
                <a:off x="599437" y="4217143"/>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69" name="Google Shape;669;p18"/>
              <p:cNvSpPr/>
              <p:nvPr/>
            </p:nvSpPr>
            <p:spPr>
              <a:xfrm>
                <a:off x="599437" y="447276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70" name="Google Shape;670;p18"/>
              <p:cNvSpPr/>
              <p:nvPr/>
            </p:nvSpPr>
            <p:spPr>
              <a:xfrm>
                <a:off x="599437" y="4728386"/>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71" name="Google Shape;671;p18"/>
              <p:cNvSpPr/>
              <p:nvPr/>
            </p:nvSpPr>
            <p:spPr>
              <a:xfrm>
                <a:off x="599437" y="4984008"/>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72" name="Google Shape;672;p18"/>
              <p:cNvSpPr/>
              <p:nvPr/>
            </p:nvSpPr>
            <p:spPr>
              <a:xfrm>
                <a:off x="599437" y="5239630"/>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73" name="Google Shape;673;p18"/>
              <p:cNvSpPr/>
              <p:nvPr/>
            </p:nvSpPr>
            <p:spPr>
              <a:xfrm>
                <a:off x="599437" y="5495252"/>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74" name="Google Shape;674;p18"/>
              <p:cNvSpPr/>
              <p:nvPr/>
            </p:nvSpPr>
            <p:spPr>
              <a:xfrm>
                <a:off x="599437" y="575087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75" name="Google Shape;675;p18"/>
              <p:cNvSpPr/>
              <p:nvPr/>
            </p:nvSpPr>
            <p:spPr>
              <a:xfrm>
                <a:off x="599437" y="600649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676" name="Google Shape;676;p18"/>
            <p:cNvSpPr txBox="1"/>
            <p:nvPr/>
          </p:nvSpPr>
          <p:spPr>
            <a:xfrm>
              <a:off x="709492" y="3887934"/>
              <a:ext cx="2132578" cy="224676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400" u="none" cap="none" strike="noStrike">
                  <a:solidFill>
                    <a:schemeClr val="lt1"/>
                  </a:solidFill>
                  <a:latin typeface="Times New Roman"/>
                  <a:ea typeface="Times New Roman"/>
                  <a:cs typeface="Times New Roman"/>
                  <a:sym typeface="Times New Roman"/>
                </a:rPr>
                <a:t>Melihat kinerja tahun lalu merupakan perbandingan bagi unit untuk melihat seberapa besar kinerja yang telah dilakukan, karena terdapat </a:t>
              </a:r>
              <a:r>
                <a:rPr b="0" i="1" lang="en-US" sz="1400" u="none" cap="none" strike="noStrike">
                  <a:solidFill>
                    <a:schemeClr val="lt1"/>
                  </a:solidFill>
                  <a:latin typeface="Times New Roman"/>
                  <a:ea typeface="Times New Roman"/>
                  <a:cs typeface="Times New Roman"/>
                  <a:sym typeface="Times New Roman"/>
                </a:rPr>
                <a:t>time tag </a:t>
              </a:r>
              <a:r>
                <a:rPr b="0" i="0" lang="en-US" sz="1400" u="none" cap="none" strike="noStrike">
                  <a:solidFill>
                    <a:schemeClr val="lt1"/>
                  </a:solidFill>
                  <a:latin typeface="Times New Roman"/>
                  <a:ea typeface="Times New Roman"/>
                  <a:cs typeface="Times New Roman"/>
                  <a:sym typeface="Times New Roman"/>
                </a:rPr>
                <a:t>antara aktivitas yang dilakukan dengan </a:t>
              </a:r>
              <a:r>
                <a:rPr b="0" i="1" lang="en-US" sz="1400" u="none" cap="none" strike="noStrike">
                  <a:solidFill>
                    <a:schemeClr val="lt1"/>
                  </a:solidFill>
                  <a:latin typeface="Times New Roman"/>
                  <a:ea typeface="Times New Roman"/>
                  <a:cs typeface="Times New Roman"/>
                  <a:sym typeface="Times New Roman"/>
                </a:rPr>
                <a:t>outcome </a:t>
              </a:r>
              <a:r>
                <a:rPr b="0" i="0" lang="en-US" sz="1400" u="none" cap="none" strike="noStrike">
                  <a:solidFill>
                    <a:schemeClr val="lt1"/>
                  </a:solidFill>
                  <a:latin typeface="Times New Roman"/>
                  <a:ea typeface="Times New Roman"/>
                  <a:cs typeface="Times New Roman"/>
                  <a:sym typeface="Times New Roman"/>
                </a:rPr>
                <a:t>yang timbul dari aktivitas tersebut.</a:t>
              </a:r>
              <a:endParaRPr i="1" sz="1400">
                <a:solidFill>
                  <a:schemeClr val="lt1"/>
                </a:solidFill>
                <a:latin typeface="Times New Roman"/>
                <a:ea typeface="Times New Roman"/>
                <a:cs typeface="Times New Roman"/>
                <a:sym typeface="Times New Roman"/>
              </a:endParaRPr>
            </a:p>
          </p:txBody>
        </p:sp>
      </p:grpSp>
      <p:grpSp>
        <p:nvGrpSpPr>
          <p:cNvPr id="677" name="Google Shape;677;p18"/>
          <p:cNvGrpSpPr/>
          <p:nvPr/>
        </p:nvGrpSpPr>
        <p:grpSpPr>
          <a:xfrm>
            <a:off x="3214906" y="3048791"/>
            <a:ext cx="2730839" cy="3173089"/>
            <a:chOff x="563012" y="3051871"/>
            <a:chExt cx="2350189" cy="3173089"/>
          </a:xfrm>
        </p:grpSpPr>
        <p:grpSp>
          <p:nvGrpSpPr>
            <p:cNvPr id="678" name="Google Shape;678;p18"/>
            <p:cNvGrpSpPr/>
            <p:nvPr/>
          </p:nvGrpSpPr>
          <p:grpSpPr>
            <a:xfrm>
              <a:off x="563012" y="3051871"/>
              <a:ext cx="2350189" cy="3173089"/>
              <a:chOff x="563012" y="3061728"/>
              <a:chExt cx="2350189" cy="3173089"/>
            </a:xfrm>
          </p:grpSpPr>
          <p:grpSp>
            <p:nvGrpSpPr>
              <p:cNvPr id="679" name="Google Shape;679;p18"/>
              <p:cNvGrpSpPr/>
              <p:nvPr/>
            </p:nvGrpSpPr>
            <p:grpSpPr>
              <a:xfrm>
                <a:off x="563012" y="3061728"/>
                <a:ext cx="2350189" cy="3173089"/>
                <a:chOff x="563012" y="3061728"/>
                <a:chExt cx="2350189" cy="3173089"/>
              </a:xfrm>
            </p:grpSpPr>
            <p:sp>
              <p:nvSpPr>
                <p:cNvPr id="680" name="Google Shape;680;p18"/>
                <p:cNvSpPr/>
                <p:nvPr/>
              </p:nvSpPr>
              <p:spPr>
                <a:xfrm>
                  <a:off x="722480" y="3061728"/>
                  <a:ext cx="2190721" cy="304902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1" name="Google Shape;681;p18"/>
                <p:cNvSpPr/>
                <p:nvPr/>
              </p:nvSpPr>
              <p:spPr>
                <a:xfrm>
                  <a:off x="563012" y="3185797"/>
                  <a:ext cx="2190721" cy="3049020"/>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2" name="Google Shape;682;p18"/>
                <p:cNvSpPr/>
                <p:nvPr/>
              </p:nvSpPr>
              <p:spPr>
                <a:xfrm>
                  <a:off x="563012" y="3280425"/>
                  <a:ext cx="2133032" cy="587742"/>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600">
                      <a:solidFill>
                        <a:schemeClr val="dk1"/>
                      </a:solidFill>
                      <a:latin typeface="Arial Black"/>
                      <a:ea typeface="Arial Black"/>
                      <a:cs typeface="Arial Black"/>
                      <a:sym typeface="Arial Black"/>
                    </a:rPr>
                    <a:t>Expert Judgement</a:t>
                  </a:r>
                  <a:endParaRPr b="1" sz="1600">
                    <a:solidFill>
                      <a:schemeClr val="dk1"/>
                    </a:solidFill>
                    <a:latin typeface="Arial Black"/>
                    <a:ea typeface="Arial Black"/>
                    <a:cs typeface="Arial Black"/>
                    <a:sym typeface="Arial Black"/>
                  </a:endParaRPr>
                </a:p>
              </p:txBody>
            </p:sp>
          </p:grpSp>
          <p:sp>
            <p:nvSpPr>
              <p:cNvPr id="683" name="Google Shape;683;p18"/>
              <p:cNvSpPr/>
              <p:nvPr/>
            </p:nvSpPr>
            <p:spPr>
              <a:xfrm>
                <a:off x="599437" y="3961522"/>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4" name="Google Shape;684;p18"/>
              <p:cNvSpPr/>
              <p:nvPr/>
            </p:nvSpPr>
            <p:spPr>
              <a:xfrm>
                <a:off x="599437" y="4217143"/>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5" name="Google Shape;685;p18"/>
              <p:cNvSpPr/>
              <p:nvPr/>
            </p:nvSpPr>
            <p:spPr>
              <a:xfrm>
                <a:off x="599437" y="447276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6" name="Google Shape;686;p18"/>
              <p:cNvSpPr/>
              <p:nvPr/>
            </p:nvSpPr>
            <p:spPr>
              <a:xfrm>
                <a:off x="599437" y="4728386"/>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7" name="Google Shape;687;p18"/>
              <p:cNvSpPr/>
              <p:nvPr/>
            </p:nvSpPr>
            <p:spPr>
              <a:xfrm>
                <a:off x="599437" y="4984008"/>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8" name="Google Shape;688;p18"/>
              <p:cNvSpPr/>
              <p:nvPr/>
            </p:nvSpPr>
            <p:spPr>
              <a:xfrm>
                <a:off x="599437" y="5239630"/>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9" name="Google Shape;689;p18"/>
              <p:cNvSpPr/>
              <p:nvPr/>
            </p:nvSpPr>
            <p:spPr>
              <a:xfrm>
                <a:off x="599437" y="5495252"/>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0" name="Google Shape;690;p18"/>
              <p:cNvSpPr/>
              <p:nvPr/>
            </p:nvSpPr>
            <p:spPr>
              <a:xfrm>
                <a:off x="599437" y="575087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1" name="Google Shape;691;p18"/>
              <p:cNvSpPr/>
              <p:nvPr/>
            </p:nvSpPr>
            <p:spPr>
              <a:xfrm>
                <a:off x="599437" y="600649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92" name="Google Shape;692;p18"/>
            <p:cNvSpPr txBox="1"/>
            <p:nvPr/>
          </p:nvSpPr>
          <p:spPr>
            <a:xfrm>
              <a:off x="697385" y="3887934"/>
              <a:ext cx="2132578" cy="224676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Times New Roman"/>
                  <a:ea typeface="Times New Roman"/>
                  <a:cs typeface="Times New Roman"/>
                  <a:sym typeface="Times New Roman"/>
                </a:rPr>
                <a:t>Digunakan karena kinerja tahun lalu akan sangat berpengaruh terhadap kinerja berikutnya. Penggunaan estimasi ini sangat sederhana, dari segi biaya juga tidak mahal, namun estimasi ini memiliki kelemahan karena sangat tergantung pada pandangan subjektif para pengambil keputusan.</a:t>
              </a:r>
              <a:endParaRPr i="1" sz="1400">
                <a:solidFill>
                  <a:schemeClr val="lt1"/>
                </a:solidFill>
                <a:latin typeface="Times New Roman"/>
                <a:ea typeface="Times New Roman"/>
                <a:cs typeface="Times New Roman"/>
                <a:sym typeface="Times New Roman"/>
              </a:endParaRPr>
            </a:p>
          </p:txBody>
        </p:sp>
      </p:grpSp>
      <p:grpSp>
        <p:nvGrpSpPr>
          <p:cNvPr id="693" name="Google Shape;693;p18"/>
          <p:cNvGrpSpPr/>
          <p:nvPr/>
        </p:nvGrpSpPr>
        <p:grpSpPr>
          <a:xfrm>
            <a:off x="6247450" y="3048791"/>
            <a:ext cx="2350189" cy="3173089"/>
            <a:chOff x="563012" y="3051871"/>
            <a:chExt cx="2350189" cy="3173089"/>
          </a:xfrm>
        </p:grpSpPr>
        <p:grpSp>
          <p:nvGrpSpPr>
            <p:cNvPr id="694" name="Google Shape;694;p18"/>
            <p:cNvGrpSpPr/>
            <p:nvPr/>
          </p:nvGrpSpPr>
          <p:grpSpPr>
            <a:xfrm>
              <a:off x="563012" y="3051871"/>
              <a:ext cx="2350189" cy="3173089"/>
              <a:chOff x="563012" y="3061728"/>
              <a:chExt cx="2350189" cy="3173089"/>
            </a:xfrm>
          </p:grpSpPr>
          <p:grpSp>
            <p:nvGrpSpPr>
              <p:cNvPr id="695" name="Google Shape;695;p18"/>
              <p:cNvGrpSpPr/>
              <p:nvPr/>
            </p:nvGrpSpPr>
            <p:grpSpPr>
              <a:xfrm>
                <a:off x="563012" y="3061728"/>
                <a:ext cx="2350189" cy="3173089"/>
                <a:chOff x="563012" y="3061728"/>
                <a:chExt cx="2350189" cy="3173089"/>
              </a:xfrm>
            </p:grpSpPr>
            <p:sp>
              <p:nvSpPr>
                <p:cNvPr id="696" name="Google Shape;696;p18"/>
                <p:cNvSpPr/>
                <p:nvPr/>
              </p:nvSpPr>
              <p:spPr>
                <a:xfrm>
                  <a:off x="722480" y="3061728"/>
                  <a:ext cx="2190721" cy="304902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7" name="Google Shape;697;p18"/>
                <p:cNvSpPr/>
                <p:nvPr/>
              </p:nvSpPr>
              <p:spPr>
                <a:xfrm>
                  <a:off x="563012" y="3185797"/>
                  <a:ext cx="2190721" cy="3049020"/>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8" name="Google Shape;698;p18"/>
                <p:cNvSpPr/>
                <p:nvPr/>
              </p:nvSpPr>
              <p:spPr>
                <a:xfrm>
                  <a:off x="563012" y="3280425"/>
                  <a:ext cx="2133032" cy="587742"/>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600">
                      <a:solidFill>
                        <a:schemeClr val="dk1"/>
                      </a:solidFill>
                      <a:latin typeface="Arial Black"/>
                      <a:ea typeface="Arial Black"/>
                      <a:cs typeface="Arial Black"/>
                      <a:sym typeface="Arial Black"/>
                    </a:rPr>
                    <a:t>Trend</a:t>
                  </a:r>
                  <a:endParaRPr b="1" sz="1600">
                    <a:solidFill>
                      <a:schemeClr val="dk1"/>
                    </a:solidFill>
                    <a:latin typeface="Arial Black"/>
                    <a:ea typeface="Arial Black"/>
                    <a:cs typeface="Arial Black"/>
                    <a:sym typeface="Arial Black"/>
                  </a:endParaRPr>
                </a:p>
              </p:txBody>
            </p:sp>
          </p:grpSp>
          <p:sp>
            <p:nvSpPr>
              <p:cNvPr id="699" name="Google Shape;699;p18"/>
              <p:cNvSpPr/>
              <p:nvPr/>
            </p:nvSpPr>
            <p:spPr>
              <a:xfrm>
                <a:off x="599437" y="3961522"/>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0" name="Google Shape;700;p18"/>
              <p:cNvSpPr/>
              <p:nvPr/>
            </p:nvSpPr>
            <p:spPr>
              <a:xfrm>
                <a:off x="599437" y="4217143"/>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1" name="Google Shape;701;p18"/>
              <p:cNvSpPr/>
              <p:nvPr/>
            </p:nvSpPr>
            <p:spPr>
              <a:xfrm>
                <a:off x="599437" y="447276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2" name="Google Shape;702;p18"/>
              <p:cNvSpPr/>
              <p:nvPr/>
            </p:nvSpPr>
            <p:spPr>
              <a:xfrm>
                <a:off x="599437" y="4728386"/>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3" name="Google Shape;703;p18"/>
              <p:cNvSpPr/>
              <p:nvPr/>
            </p:nvSpPr>
            <p:spPr>
              <a:xfrm>
                <a:off x="599437" y="4984008"/>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4" name="Google Shape;704;p18"/>
              <p:cNvSpPr/>
              <p:nvPr/>
            </p:nvSpPr>
            <p:spPr>
              <a:xfrm>
                <a:off x="599437" y="5239630"/>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5" name="Google Shape;705;p18"/>
              <p:cNvSpPr/>
              <p:nvPr/>
            </p:nvSpPr>
            <p:spPr>
              <a:xfrm>
                <a:off x="599437" y="5495252"/>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6" name="Google Shape;706;p18"/>
              <p:cNvSpPr/>
              <p:nvPr/>
            </p:nvSpPr>
            <p:spPr>
              <a:xfrm>
                <a:off x="599437" y="575087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7" name="Google Shape;707;p18"/>
              <p:cNvSpPr/>
              <p:nvPr/>
            </p:nvSpPr>
            <p:spPr>
              <a:xfrm>
                <a:off x="599437" y="600649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08" name="Google Shape;708;p18"/>
            <p:cNvSpPr txBox="1"/>
            <p:nvPr/>
          </p:nvSpPr>
          <p:spPr>
            <a:xfrm>
              <a:off x="709492" y="3887934"/>
              <a:ext cx="2132578" cy="116955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Times New Roman"/>
                  <a:ea typeface="Times New Roman"/>
                  <a:cs typeface="Times New Roman"/>
                  <a:sym typeface="Times New Roman"/>
                </a:rPr>
                <a:t>Trend digunakan dalam mengestimasi indicator kinerja karena adanya pengaruh waktu dalam pencapaian kinerja unit.</a:t>
              </a:r>
              <a:endParaRPr i="1" sz="1400">
                <a:solidFill>
                  <a:schemeClr val="lt1"/>
                </a:solidFill>
                <a:latin typeface="Times New Roman"/>
                <a:ea typeface="Times New Roman"/>
                <a:cs typeface="Times New Roman"/>
                <a:sym typeface="Times New Roman"/>
              </a:endParaRPr>
            </a:p>
          </p:txBody>
        </p:sp>
      </p:grpSp>
      <p:grpSp>
        <p:nvGrpSpPr>
          <p:cNvPr id="709" name="Google Shape;709;p18"/>
          <p:cNvGrpSpPr/>
          <p:nvPr/>
        </p:nvGrpSpPr>
        <p:grpSpPr>
          <a:xfrm>
            <a:off x="8899345" y="3048791"/>
            <a:ext cx="2350189" cy="3173089"/>
            <a:chOff x="563012" y="3051871"/>
            <a:chExt cx="2350189" cy="3173089"/>
          </a:xfrm>
        </p:grpSpPr>
        <p:grpSp>
          <p:nvGrpSpPr>
            <p:cNvPr id="710" name="Google Shape;710;p18"/>
            <p:cNvGrpSpPr/>
            <p:nvPr/>
          </p:nvGrpSpPr>
          <p:grpSpPr>
            <a:xfrm>
              <a:off x="563012" y="3051871"/>
              <a:ext cx="2350189" cy="3173089"/>
              <a:chOff x="563012" y="3061728"/>
              <a:chExt cx="2350189" cy="3173089"/>
            </a:xfrm>
          </p:grpSpPr>
          <p:grpSp>
            <p:nvGrpSpPr>
              <p:cNvPr id="711" name="Google Shape;711;p18"/>
              <p:cNvGrpSpPr/>
              <p:nvPr/>
            </p:nvGrpSpPr>
            <p:grpSpPr>
              <a:xfrm>
                <a:off x="563012" y="3061728"/>
                <a:ext cx="2350189" cy="3173089"/>
                <a:chOff x="563012" y="3061728"/>
                <a:chExt cx="2350189" cy="3173089"/>
              </a:xfrm>
            </p:grpSpPr>
            <p:sp>
              <p:nvSpPr>
                <p:cNvPr id="712" name="Google Shape;712;p18"/>
                <p:cNvSpPr/>
                <p:nvPr/>
              </p:nvSpPr>
              <p:spPr>
                <a:xfrm>
                  <a:off x="722480" y="3061728"/>
                  <a:ext cx="2190721" cy="304902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3" name="Google Shape;713;p18"/>
                <p:cNvSpPr/>
                <p:nvPr/>
              </p:nvSpPr>
              <p:spPr>
                <a:xfrm>
                  <a:off x="563012" y="3185797"/>
                  <a:ext cx="2190721" cy="3049020"/>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4" name="Google Shape;714;p18"/>
                <p:cNvSpPr/>
                <p:nvPr/>
              </p:nvSpPr>
              <p:spPr>
                <a:xfrm>
                  <a:off x="563012" y="3280425"/>
                  <a:ext cx="2133032" cy="587742"/>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600">
                      <a:solidFill>
                        <a:schemeClr val="dk1"/>
                      </a:solidFill>
                      <a:latin typeface="Arial Black"/>
                      <a:ea typeface="Arial Black"/>
                      <a:cs typeface="Arial Black"/>
                      <a:sym typeface="Arial Black"/>
                    </a:rPr>
                    <a:t>Regresi</a:t>
                  </a:r>
                  <a:endParaRPr b="1" sz="1600">
                    <a:solidFill>
                      <a:schemeClr val="dk1"/>
                    </a:solidFill>
                    <a:latin typeface="Arial Black"/>
                    <a:ea typeface="Arial Black"/>
                    <a:cs typeface="Arial Black"/>
                    <a:sym typeface="Arial Black"/>
                  </a:endParaRPr>
                </a:p>
              </p:txBody>
            </p:sp>
          </p:grpSp>
          <p:sp>
            <p:nvSpPr>
              <p:cNvPr id="715" name="Google Shape;715;p18"/>
              <p:cNvSpPr/>
              <p:nvPr/>
            </p:nvSpPr>
            <p:spPr>
              <a:xfrm>
                <a:off x="599437" y="3961522"/>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6" name="Google Shape;716;p18"/>
              <p:cNvSpPr/>
              <p:nvPr/>
            </p:nvSpPr>
            <p:spPr>
              <a:xfrm>
                <a:off x="599437" y="4217143"/>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7" name="Google Shape;717;p18"/>
              <p:cNvSpPr/>
              <p:nvPr/>
            </p:nvSpPr>
            <p:spPr>
              <a:xfrm>
                <a:off x="599437" y="447276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8" name="Google Shape;718;p18"/>
              <p:cNvSpPr/>
              <p:nvPr/>
            </p:nvSpPr>
            <p:spPr>
              <a:xfrm>
                <a:off x="599437" y="4728386"/>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9" name="Google Shape;719;p18"/>
              <p:cNvSpPr/>
              <p:nvPr/>
            </p:nvSpPr>
            <p:spPr>
              <a:xfrm>
                <a:off x="599437" y="4984008"/>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0" name="Google Shape;720;p18"/>
              <p:cNvSpPr/>
              <p:nvPr/>
            </p:nvSpPr>
            <p:spPr>
              <a:xfrm>
                <a:off x="599437" y="5239630"/>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1" name="Google Shape;721;p18"/>
              <p:cNvSpPr/>
              <p:nvPr/>
            </p:nvSpPr>
            <p:spPr>
              <a:xfrm>
                <a:off x="599437" y="5495252"/>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2" name="Google Shape;722;p18"/>
              <p:cNvSpPr/>
              <p:nvPr/>
            </p:nvSpPr>
            <p:spPr>
              <a:xfrm>
                <a:off x="599437" y="575087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3" name="Google Shape;723;p18"/>
              <p:cNvSpPr/>
              <p:nvPr/>
            </p:nvSpPr>
            <p:spPr>
              <a:xfrm>
                <a:off x="599437" y="600649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24" name="Google Shape;724;p18"/>
            <p:cNvSpPr txBox="1"/>
            <p:nvPr/>
          </p:nvSpPr>
          <p:spPr>
            <a:xfrm>
              <a:off x="709492" y="3887934"/>
              <a:ext cx="2132578" cy="1384995"/>
            </a:xfrm>
            <a:prstGeom prst="rect">
              <a:avLst/>
            </a:prstGeom>
            <a:blipFill rotWithShape="1">
              <a:blip r:embed="rId4">
                <a:alphaModFix/>
              </a:blip>
              <a:stretch>
                <a:fillRect b="0" l="-856" r="0" t="-441"/>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latin typeface="Calibri"/>
                  <a:ea typeface="Calibri"/>
                  <a:cs typeface="Calibri"/>
                  <a:sym typeface="Calibri"/>
                </a:rPr>
                <a:t> </a:t>
              </a:r>
              <a:endParaRPr/>
            </a:p>
          </p:txBody>
        </p:sp>
      </p:gr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8" name="Shape 728"/>
        <p:cNvGrpSpPr/>
        <p:nvPr/>
      </p:nvGrpSpPr>
      <p:grpSpPr>
        <a:xfrm>
          <a:off x="0" y="0"/>
          <a:ext cx="0" cy="0"/>
          <a:chOff x="0" y="0"/>
          <a:chExt cx="0" cy="0"/>
        </a:xfrm>
      </p:grpSpPr>
      <p:sp>
        <p:nvSpPr>
          <p:cNvPr id="729" name="Google Shape;729;p19"/>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0" name="Google Shape;730;p19"/>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1" name="Google Shape;731;p19"/>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732" name="Google Shape;732;p19"/>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733" name="Google Shape;733;p19"/>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4" name="Google Shape;734;p19"/>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5" name="Google Shape;735;p19"/>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6" name="Google Shape;736;p19"/>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7" name="Google Shape;737;p19"/>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8" name="Google Shape;738;p19"/>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9" name="Google Shape;739;p19"/>
          <p:cNvSpPr txBox="1"/>
          <p:nvPr/>
        </p:nvSpPr>
        <p:spPr>
          <a:xfrm>
            <a:off x="2700338" y="420595"/>
            <a:ext cx="9491659"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 Langkah-Langkah Pengukuran </a:t>
            </a:r>
            <a:r>
              <a:rPr b="1" i="1" lang="en-US" sz="2800">
                <a:solidFill>
                  <a:schemeClr val="dk1"/>
                </a:solidFill>
                <a:latin typeface="Times New Roman"/>
                <a:ea typeface="Times New Roman"/>
                <a:cs typeface="Times New Roman"/>
                <a:sym typeface="Times New Roman"/>
              </a:rPr>
              <a:t>Value For Money</a:t>
            </a:r>
            <a:endParaRPr b="1" sz="2800">
              <a:solidFill>
                <a:schemeClr val="dk1"/>
              </a:solidFill>
              <a:latin typeface="Times New Roman"/>
              <a:ea typeface="Times New Roman"/>
              <a:cs typeface="Times New Roman"/>
              <a:sym typeface="Times New Roman"/>
            </a:endParaRPr>
          </a:p>
        </p:txBody>
      </p:sp>
      <p:sp>
        <p:nvSpPr>
          <p:cNvPr id="740" name="Google Shape;740;p19"/>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4 dari 4 </a:t>
            </a:r>
            <a:endParaRPr sz="1050">
              <a:solidFill>
                <a:schemeClr val="dk1"/>
              </a:solidFill>
              <a:latin typeface="Times New Roman"/>
              <a:ea typeface="Times New Roman"/>
              <a:cs typeface="Times New Roman"/>
              <a:sym typeface="Times New Roman"/>
            </a:endParaRPr>
          </a:p>
        </p:txBody>
      </p:sp>
      <p:sp>
        <p:nvSpPr>
          <p:cNvPr id="741" name="Google Shape;741;p19"/>
          <p:cNvSpPr/>
          <p:nvPr/>
        </p:nvSpPr>
        <p:spPr>
          <a:xfrm>
            <a:off x="-11815" y="0"/>
            <a:ext cx="2712153" cy="1322815"/>
          </a:xfrm>
          <a:prstGeom prst="rect">
            <a:avLst/>
          </a:prstGeom>
          <a:blipFill rotWithShape="1">
            <a:blip r:embed="rId3">
              <a:alphaModFix/>
            </a:blip>
            <a:stretch>
              <a:fillRect b="-17999" l="-10000" r="-9000" t="-15999"/>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42" name="Google Shape;742;p19"/>
          <p:cNvGrpSpPr/>
          <p:nvPr/>
        </p:nvGrpSpPr>
        <p:grpSpPr>
          <a:xfrm>
            <a:off x="11362005" y="4873961"/>
            <a:ext cx="724014" cy="1525806"/>
            <a:chOff x="11208278" y="299533"/>
            <a:chExt cx="724014" cy="1525806"/>
          </a:xfrm>
        </p:grpSpPr>
        <p:grpSp>
          <p:nvGrpSpPr>
            <p:cNvPr id="743" name="Google Shape;743;p19"/>
            <p:cNvGrpSpPr/>
            <p:nvPr/>
          </p:nvGrpSpPr>
          <p:grpSpPr>
            <a:xfrm>
              <a:off x="11208278" y="299533"/>
              <a:ext cx="724014" cy="716041"/>
              <a:chOff x="11208278" y="299533"/>
              <a:chExt cx="724014" cy="716041"/>
            </a:xfrm>
          </p:grpSpPr>
          <p:sp>
            <p:nvSpPr>
              <p:cNvPr id="744" name="Google Shape;744;p19"/>
              <p:cNvSpPr/>
              <p:nvPr/>
            </p:nvSpPr>
            <p:spPr>
              <a:xfrm>
                <a:off x="11278394" y="299533"/>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5" name="Google Shape;745;p19"/>
              <p:cNvSpPr/>
              <p:nvPr/>
            </p:nvSpPr>
            <p:spPr>
              <a:xfrm>
                <a:off x="11208278" y="361676"/>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46" name="Google Shape;746;p19"/>
            <p:cNvGrpSpPr/>
            <p:nvPr/>
          </p:nvGrpSpPr>
          <p:grpSpPr>
            <a:xfrm>
              <a:off x="11208278" y="1109298"/>
              <a:ext cx="724014" cy="716041"/>
              <a:chOff x="11215616" y="1109298"/>
              <a:chExt cx="724014" cy="716041"/>
            </a:xfrm>
          </p:grpSpPr>
          <p:sp>
            <p:nvSpPr>
              <p:cNvPr id="747" name="Google Shape;747;p19"/>
              <p:cNvSpPr/>
              <p:nvPr/>
            </p:nvSpPr>
            <p:spPr>
              <a:xfrm>
                <a:off x="11285732" y="1109298"/>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8" name="Google Shape;748;p19"/>
              <p:cNvSpPr/>
              <p:nvPr/>
            </p:nvSpPr>
            <p:spPr>
              <a:xfrm>
                <a:off x="11215616" y="1171441"/>
                <a:ext cx="653898" cy="653898"/>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749" name="Google Shape;749;p19"/>
          <p:cNvSpPr txBox="1"/>
          <p:nvPr/>
        </p:nvSpPr>
        <p:spPr>
          <a:xfrm>
            <a:off x="2712059" y="1023164"/>
            <a:ext cx="9491659"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 Pertimbangan Dalam Membuat Indikator Kinerja</a:t>
            </a:r>
            <a:endParaRPr b="1" sz="2800">
              <a:solidFill>
                <a:schemeClr val="dk1"/>
              </a:solidFill>
              <a:latin typeface="Times New Roman"/>
              <a:ea typeface="Times New Roman"/>
              <a:cs typeface="Times New Roman"/>
              <a:sym typeface="Times New Roman"/>
            </a:endParaRPr>
          </a:p>
        </p:txBody>
      </p:sp>
      <p:grpSp>
        <p:nvGrpSpPr>
          <p:cNvPr id="750" name="Google Shape;750;p19"/>
          <p:cNvGrpSpPr/>
          <p:nvPr/>
        </p:nvGrpSpPr>
        <p:grpSpPr>
          <a:xfrm>
            <a:off x="325016" y="2030331"/>
            <a:ext cx="11103121" cy="3617432"/>
            <a:chOff x="505322" y="1746993"/>
            <a:chExt cx="11103121" cy="3617432"/>
          </a:xfrm>
        </p:grpSpPr>
        <p:sp>
          <p:nvSpPr>
            <p:cNvPr id="751" name="Google Shape;751;p19"/>
            <p:cNvSpPr txBox="1"/>
            <p:nvPr/>
          </p:nvSpPr>
          <p:spPr>
            <a:xfrm>
              <a:off x="2116783" y="1746993"/>
              <a:ext cx="9491660" cy="911688"/>
            </a:xfrm>
            <a:prstGeom prst="rect">
              <a:avLst/>
            </a:prstGeom>
            <a:noFill/>
            <a:ln cap="flat" cmpd="sng" w="19050">
              <a:solidFill>
                <a:srgbClr val="595D5F"/>
              </a:solidFill>
              <a:prstDash val="dash"/>
              <a:round/>
              <a:headEnd len="sm" w="sm" type="none"/>
              <a:tailEnd len="sm" w="sm" type="none"/>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chemeClr val="dk1"/>
                </a:buClr>
                <a:buSzPts val="1800"/>
                <a:buFont typeface="Arial"/>
                <a:buNone/>
              </a:pPr>
              <a:r>
                <a:rPr i="1" lang="en-US" sz="1800">
                  <a:solidFill>
                    <a:schemeClr val="dk1"/>
                  </a:solidFill>
                  <a:latin typeface="Times New Roman"/>
                  <a:ea typeface="Times New Roman"/>
                  <a:cs typeface="Times New Roman"/>
                  <a:sym typeface="Times New Roman"/>
                </a:rPr>
                <a:t>Secara garis besar terdapat dua (2) jenis Tindakan kebijakan yaitu input dan proses yang mempunyai tujuan untuk mengatur alokasi sumber daya input untuk di konversi menjadi output melalui satu atau beberapa proses konversi.</a:t>
              </a:r>
              <a:endParaRPr/>
            </a:p>
          </p:txBody>
        </p:sp>
        <p:sp>
          <p:nvSpPr>
            <p:cNvPr id="752" name="Google Shape;752;p19"/>
            <p:cNvSpPr txBox="1"/>
            <p:nvPr/>
          </p:nvSpPr>
          <p:spPr>
            <a:xfrm>
              <a:off x="3373737" y="2742674"/>
              <a:ext cx="5444527" cy="477864"/>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chemeClr val="dk1"/>
                </a:buClr>
                <a:buSzPts val="1800"/>
                <a:buFont typeface="Arial"/>
                <a:buNone/>
              </a:pPr>
              <a:r>
                <a:rPr i="1" lang="en-US" sz="1800">
                  <a:solidFill>
                    <a:schemeClr val="dk1"/>
                  </a:solidFill>
                  <a:latin typeface="Times New Roman"/>
                  <a:ea typeface="Times New Roman"/>
                  <a:cs typeface="Times New Roman"/>
                  <a:sym typeface="Times New Roman"/>
                </a:rPr>
                <a:t>Hasil dari Tindakan keibijakan ada tiga (3) jenis, yaitu :</a:t>
              </a:r>
              <a:endParaRPr/>
            </a:p>
          </p:txBody>
        </p:sp>
        <p:sp>
          <p:nvSpPr>
            <p:cNvPr id="753" name="Google Shape;753;p19"/>
            <p:cNvSpPr txBox="1"/>
            <p:nvPr/>
          </p:nvSpPr>
          <p:spPr>
            <a:xfrm>
              <a:off x="2116783" y="4718094"/>
              <a:ext cx="9491660" cy="64633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800">
                  <a:solidFill>
                    <a:schemeClr val="dk1"/>
                  </a:solidFill>
                  <a:latin typeface="Times New Roman"/>
                  <a:ea typeface="Times New Roman"/>
                  <a:cs typeface="Times New Roman"/>
                  <a:sym typeface="Times New Roman"/>
                </a:rPr>
                <a:t>Keluaran yang diproduksi diharapkan akan memberikan sejumlah akibat dan dampak positif terhadap tujuan program</a:t>
              </a:r>
              <a:endParaRPr sz="1800">
                <a:solidFill>
                  <a:schemeClr val="dk1"/>
                </a:solidFill>
                <a:latin typeface="Times New Roman"/>
                <a:ea typeface="Times New Roman"/>
                <a:cs typeface="Times New Roman"/>
                <a:sym typeface="Times New Roman"/>
              </a:endParaRPr>
            </a:p>
          </p:txBody>
        </p:sp>
        <p:sp>
          <p:nvSpPr>
            <p:cNvPr id="754" name="Google Shape;754;p19"/>
            <p:cNvSpPr/>
            <p:nvPr/>
          </p:nvSpPr>
          <p:spPr>
            <a:xfrm>
              <a:off x="505322" y="3468421"/>
              <a:ext cx="3539134" cy="646331"/>
            </a:xfrm>
            <a:prstGeom prst="roundRect">
              <a:avLst>
                <a:gd fmla="val 50000" name="adj"/>
              </a:avLst>
            </a:prstGeom>
            <a:noFill/>
            <a:ln cap="flat" cmpd="sng" w="50800">
              <a:solidFill>
                <a:srgbClr val="3E4D6E"/>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800">
                  <a:solidFill>
                    <a:schemeClr val="dk1"/>
                  </a:solidFill>
                  <a:latin typeface="Times New Roman"/>
                  <a:ea typeface="Times New Roman"/>
                  <a:cs typeface="Times New Roman"/>
                  <a:sym typeface="Times New Roman"/>
                </a:rPr>
                <a:t>KELUARAN (</a:t>
              </a:r>
              <a:r>
                <a:rPr b="1" i="1" lang="en-US" sz="1800">
                  <a:solidFill>
                    <a:schemeClr val="dk1"/>
                  </a:solidFill>
                  <a:latin typeface="Times New Roman"/>
                  <a:ea typeface="Times New Roman"/>
                  <a:cs typeface="Times New Roman"/>
                  <a:sym typeface="Times New Roman"/>
                </a:rPr>
                <a:t>Output</a:t>
              </a:r>
              <a:r>
                <a:rPr b="1" lang="en-US" sz="1800">
                  <a:solidFill>
                    <a:schemeClr val="dk1"/>
                  </a:solidFill>
                  <a:latin typeface="Times New Roman"/>
                  <a:ea typeface="Times New Roman"/>
                  <a:cs typeface="Times New Roman"/>
                  <a:sym typeface="Times New Roman"/>
                </a:rPr>
                <a:t>)</a:t>
              </a:r>
              <a:endParaRPr b="1" sz="1800">
                <a:solidFill>
                  <a:schemeClr val="dk1"/>
                </a:solidFill>
                <a:latin typeface="Times New Roman"/>
                <a:ea typeface="Times New Roman"/>
                <a:cs typeface="Times New Roman"/>
                <a:sym typeface="Times New Roman"/>
              </a:endParaRPr>
            </a:p>
          </p:txBody>
        </p:sp>
        <p:sp>
          <p:nvSpPr>
            <p:cNvPr id="755" name="Google Shape;755;p19"/>
            <p:cNvSpPr/>
            <p:nvPr/>
          </p:nvSpPr>
          <p:spPr>
            <a:xfrm>
              <a:off x="4230895" y="3728296"/>
              <a:ext cx="3539134" cy="646331"/>
            </a:xfrm>
            <a:prstGeom prst="roundRect">
              <a:avLst>
                <a:gd fmla="val 50000" name="adj"/>
              </a:avLst>
            </a:prstGeom>
            <a:noFill/>
            <a:ln cap="flat" cmpd="sng" w="50800">
              <a:solidFill>
                <a:srgbClr val="3E4D6E"/>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800">
                  <a:solidFill>
                    <a:schemeClr val="dk1"/>
                  </a:solidFill>
                  <a:latin typeface="Times New Roman"/>
                  <a:ea typeface="Times New Roman"/>
                  <a:cs typeface="Times New Roman"/>
                  <a:sym typeface="Times New Roman"/>
                </a:rPr>
                <a:t>AKIBAT (Tujuan Organisasi)</a:t>
              </a:r>
              <a:endParaRPr b="1" sz="1800">
                <a:solidFill>
                  <a:schemeClr val="dk1"/>
                </a:solidFill>
                <a:latin typeface="Times New Roman"/>
                <a:ea typeface="Times New Roman"/>
                <a:cs typeface="Times New Roman"/>
                <a:sym typeface="Times New Roman"/>
              </a:endParaRPr>
            </a:p>
          </p:txBody>
        </p:sp>
        <p:sp>
          <p:nvSpPr>
            <p:cNvPr id="756" name="Google Shape;756;p19"/>
            <p:cNvSpPr/>
            <p:nvPr/>
          </p:nvSpPr>
          <p:spPr>
            <a:xfrm>
              <a:off x="7956468" y="3988170"/>
              <a:ext cx="3539134" cy="646331"/>
            </a:xfrm>
            <a:prstGeom prst="roundRect">
              <a:avLst>
                <a:gd fmla="val 50000" name="adj"/>
              </a:avLst>
            </a:prstGeom>
            <a:noFill/>
            <a:ln cap="flat" cmpd="sng" w="50800">
              <a:solidFill>
                <a:srgbClr val="3E4D6E"/>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800">
                  <a:solidFill>
                    <a:schemeClr val="dk1"/>
                  </a:solidFill>
                  <a:latin typeface="Times New Roman"/>
                  <a:ea typeface="Times New Roman"/>
                  <a:cs typeface="Times New Roman"/>
                  <a:sym typeface="Times New Roman"/>
                </a:rPr>
                <a:t>DAMPAK (</a:t>
              </a:r>
              <a:r>
                <a:rPr b="1" i="1" lang="en-US" sz="1800">
                  <a:solidFill>
                    <a:schemeClr val="dk1"/>
                  </a:solidFill>
                  <a:latin typeface="Times New Roman"/>
                  <a:ea typeface="Times New Roman"/>
                  <a:cs typeface="Times New Roman"/>
                  <a:sym typeface="Times New Roman"/>
                </a:rPr>
                <a:t>Outcome</a:t>
              </a:r>
              <a:r>
                <a:rPr b="1" lang="en-US" sz="1800">
                  <a:solidFill>
                    <a:schemeClr val="dk1"/>
                  </a:solidFill>
                  <a:latin typeface="Times New Roman"/>
                  <a:ea typeface="Times New Roman"/>
                  <a:cs typeface="Times New Roman"/>
                  <a:sym typeface="Times New Roman"/>
                </a:rPr>
                <a:t>)</a:t>
              </a:r>
              <a:endParaRPr b="1" sz="1800">
                <a:solidFill>
                  <a:schemeClr val="dk1"/>
                </a:solidFill>
                <a:latin typeface="Times New Roman"/>
                <a:ea typeface="Times New Roman"/>
                <a:cs typeface="Times New Roman"/>
                <a:sym typeface="Times New Roman"/>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21" name="Shape 121"/>
        <p:cNvGrpSpPr/>
        <p:nvPr/>
      </p:nvGrpSpPr>
      <p:grpSpPr>
        <a:xfrm>
          <a:off x="0" y="0"/>
          <a:ext cx="0" cy="0"/>
          <a:chOff x="0" y="0"/>
          <a:chExt cx="0" cy="0"/>
        </a:xfrm>
      </p:grpSpPr>
      <p:sp>
        <p:nvSpPr>
          <p:cNvPr id="122" name="Google Shape;122;p2"/>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3" name="Google Shape;123;p2"/>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4" name="Google Shape;124;p2"/>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25" name="Google Shape;125;p2"/>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126" name="Google Shape;126;p2"/>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7" name="Google Shape;127;p2"/>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8" name="Google Shape;128;p2"/>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9" name="Google Shape;129;p2"/>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0" name="Google Shape;130;p2"/>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1" name="Google Shape;131;p2"/>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2" name="Google Shape;132;p2"/>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3" name="Google Shape;133;p2"/>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4" name="Google Shape;134;p2"/>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5" name="Google Shape;135;p2"/>
          <p:cNvSpPr/>
          <p:nvPr/>
        </p:nvSpPr>
        <p:spPr>
          <a:xfrm>
            <a:off x="590550" y="1125750"/>
            <a:ext cx="11010900" cy="460650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i="1" lang="en-US" sz="1800" u="none" cap="none" strike="noStrike">
                <a:solidFill>
                  <a:schemeClr val="dk1"/>
                </a:solidFill>
                <a:latin typeface="Calibri"/>
                <a:ea typeface="Calibri"/>
                <a:cs typeface="Calibri"/>
                <a:sym typeface="Calibri"/>
              </a:rPr>
              <a:t>Assalamu'alaikum Wr. Wb.</a:t>
            </a:r>
            <a:endParaRPr b="0" i="0"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t/>
            </a:r>
            <a:endParaRPr b="1" i="1"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rPr b="1" i="1" lang="en-US" sz="1800" u="none" cap="none" strike="noStrike">
                <a:solidFill>
                  <a:schemeClr val="dk1"/>
                </a:solidFill>
                <a:latin typeface="Calibri"/>
                <a:ea typeface="Calibri"/>
                <a:cs typeface="Calibri"/>
                <a:sym typeface="Calibri"/>
              </a:rPr>
              <a:t>Hello everyone</a:t>
            </a:r>
            <a:r>
              <a:rPr b="0" i="1" lang="en-US" sz="1800" u="none" cap="none" strike="noStrike">
                <a:solidFill>
                  <a:schemeClr val="dk1"/>
                </a:solidFill>
                <a:latin typeface="Calibri"/>
                <a:ea typeface="Calibri"/>
                <a:cs typeface="Calibri"/>
                <a:sym typeface="Calibri"/>
              </a:rPr>
              <a:t>,</a:t>
            </a:r>
            <a:r>
              <a:rPr b="0" i="0" lang="en-US" sz="1800" u="none" cap="none" strike="noStrike">
                <a:solidFill>
                  <a:schemeClr val="dk1"/>
                </a:solidFill>
                <a:latin typeface="Calibri"/>
                <a:ea typeface="Calibri"/>
                <a:cs typeface="Calibri"/>
                <a:sym typeface="Calibri"/>
              </a:rPr>
              <a:t> selamat datang rekan-rekan Mahasiswa yang saya banggakan. Dimanapun anda berada, semoga selalu dalam keadaan sehat walafiat dan dalam Lindungan Allah SWT.</a:t>
            </a:r>
            <a:endParaRPr/>
          </a:p>
          <a:p>
            <a:pPr indent="0" lvl="0" marL="0" marR="0" rtl="0" algn="just">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rPr b="0" i="0" lang="en-US" sz="1800" u="none" cap="none" strike="noStrike">
                <a:solidFill>
                  <a:schemeClr val="dk1"/>
                </a:solidFill>
                <a:latin typeface="Calibri"/>
                <a:ea typeface="Calibri"/>
                <a:cs typeface="Calibri"/>
                <a:sym typeface="Calibri"/>
              </a:rPr>
              <a:t>Selamat datang pada mata kuliah </a:t>
            </a:r>
            <a:r>
              <a:rPr b="1" i="0" lang="en-US" sz="1800" u="none" cap="none" strike="noStrike">
                <a:solidFill>
                  <a:schemeClr val="dk1"/>
                </a:solidFill>
                <a:latin typeface="Calibri"/>
                <a:ea typeface="Calibri"/>
                <a:cs typeface="Calibri"/>
                <a:sym typeface="Calibri"/>
              </a:rPr>
              <a:t>“AKUNTANSI SEKTOR PUBLIK”</a:t>
            </a:r>
            <a:r>
              <a:rPr b="0" i="0" lang="en-US" sz="1800" u="none" cap="none" strike="noStrike">
                <a:solidFill>
                  <a:schemeClr val="dk1"/>
                </a:solidFill>
                <a:latin typeface="Calibri"/>
                <a:ea typeface="Calibri"/>
                <a:cs typeface="Calibri"/>
                <a:sym typeface="Calibri"/>
              </a:rPr>
              <a:t>. Mata kuliah ini ditujukan bagi peserta didik yang sedang mengambil program S1 Sarjana pada rumpun Ilmu Akuntansi di Institut Informatika &amp; Bisnis Darmajaya. Ada kutipan bagus untuk penyemangat kita hari ini:</a:t>
            </a:r>
            <a:endParaRPr/>
          </a:p>
          <a:p>
            <a:pPr indent="0" lvl="0" marL="0" marR="0" rtl="0" algn="just">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rPr b="1" i="1" lang="en-US" sz="1800" u="none" cap="none" strike="noStrike">
                <a:solidFill>
                  <a:schemeClr val="dk1"/>
                </a:solidFill>
                <a:latin typeface="Calibri"/>
                <a:ea typeface="Calibri"/>
                <a:cs typeface="Calibri"/>
                <a:sym typeface="Calibri"/>
              </a:rPr>
              <a:t>"Pendidikan bukan cuma pergi ke sekolah dan mendapatkan gelar. Tapi juga soal memperluas pengetahuan dan menyerap ilmu kehidupan."</a:t>
            </a:r>
            <a:r>
              <a:rPr b="1" i="0" lang="en-US" sz="1800" u="none" cap="none" strike="noStrike">
                <a:solidFill>
                  <a:schemeClr val="dk1"/>
                </a:solidFill>
                <a:latin typeface="Calibri"/>
                <a:ea typeface="Calibri"/>
                <a:cs typeface="Calibri"/>
                <a:sym typeface="Calibri"/>
              </a:rPr>
              <a:t> -Shakuntala Devi- </a:t>
            </a:r>
            <a:endParaRPr/>
          </a:p>
          <a:p>
            <a:pPr indent="0" lvl="0" marL="0" marR="0" rtl="0" algn="just">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rPr b="0" i="0" lang="en-US" sz="1800" u="none" cap="none" strike="noStrike">
                <a:solidFill>
                  <a:schemeClr val="dk1"/>
                </a:solidFill>
                <a:latin typeface="Calibri"/>
                <a:ea typeface="Calibri"/>
                <a:cs typeface="Calibri"/>
                <a:sym typeface="Calibri"/>
              </a:rPr>
              <a:t>Selamat mengikuti perkuliahan ini dengan baik, salam hangat dan tetap semangat !!</a:t>
            </a:r>
            <a:endParaRPr/>
          </a:p>
          <a:p>
            <a:pPr indent="0" lvl="0" marL="0" marR="0" rtl="0" algn="just">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rPr b="1" i="1" lang="en-US" sz="1800" u="none" cap="none" strike="noStrike">
                <a:solidFill>
                  <a:schemeClr val="dk1"/>
                </a:solidFill>
                <a:latin typeface="Calibri"/>
                <a:ea typeface="Calibri"/>
                <a:cs typeface="Calibri"/>
                <a:sym typeface="Calibri"/>
              </a:rPr>
              <a:t>Enjoy Your Process.. !</a:t>
            </a:r>
            <a:endParaRPr/>
          </a:p>
          <a:p>
            <a:pPr indent="0" lvl="0" marL="0" marR="0" rtl="0" algn="just">
              <a:spcBef>
                <a:spcPts val="0"/>
              </a:spcBef>
              <a:spcAft>
                <a:spcPts val="0"/>
              </a:spcAft>
              <a:buNone/>
            </a:pPr>
            <a:r>
              <a:rPr b="1" i="1" lang="en-US" sz="1800" u="none" cap="none" strike="noStrike">
                <a:solidFill>
                  <a:schemeClr val="dk1"/>
                </a:solidFill>
                <a:latin typeface="Calibri"/>
                <a:ea typeface="Calibri"/>
                <a:cs typeface="Calibri"/>
                <a:sym typeface="Calibri"/>
              </a:rPr>
              <a:t>Wassalamu'alaikum Wr. Wb </a:t>
            </a:r>
            <a:endParaRPr/>
          </a:p>
        </p:txBody>
      </p:sp>
      <p:sp>
        <p:nvSpPr>
          <p:cNvPr id="136" name="Google Shape;136;p2"/>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37" name="Google Shape;137;p2"/>
          <p:cNvGrpSpPr/>
          <p:nvPr/>
        </p:nvGrpSpPr>
        <p:grpSpPr>
          <a:xfrm>
            <a:off x="-972219" y="-834189"/>
            <a:ext cx="2095164" cy="2065625"/>
            <a:chOff x="-972219" y="-834189"/>
            <a:chExt cx="2095164" cy="2065625"/>
          </a:xfrm>
        </p:grpSpPr>
        <p:sp>
          <p:nvSpPr>
            <p:cNvPr id="138" name="Google Shape;138;p2"/>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9" name="Google Shape;139;p2"/>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0" name="Google Shape;140;p2"/>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1" name="Google Shape;141;p2"/>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0" name="Shape 760"/>
        <p:cNvGrpSpPr/>
        <p:nvPr/>
      </p:nvGrpSpPr>
      <p:grpSpPr>
        <a:xfrm>
          <a:off x="0" y="0"/>
          <a:ext cx="0" cy="0"/>
          <a:chOff x="0" y="0"/>
          <a:chExt cx="0" cy="0"/>
        </a:xfrm>
      </p:grpSpPr>
      <p:sp>
        <p:nvSpPr>
          <p:cNvPr id="761" name="Google Shape;761;p20"/>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2" name="Google Shape;762;p20"/>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3" name="Google Shape;763;p20"/>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764" name="Google Shape;764;p20"/>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765" name="Google Shape;765;p20"/>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66" name="Google Shape;766;p20"/>
          <p:cNvGrpSpPr/>
          <p:nvPr/>
        </p:nvGrpSpPr>
        <p:grpSpPr>
          <a:xfrm>
            <a:off x="2857113" y="3050389"/>
            <a:ext cx="1545226" cy="1371404"/>
            <a:chOff x="2857113" y="3050389"/>
            <a:chExt cx="1545226" cy="1371404"/>
          </a:xfrm>
        </p:grpSpPr>
        <p:sp>
          <p:nvSpPr>
            <p:cNvPr id="767" name="Google Shape;767;p20"/>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8" name="Google Shape;768;p20"/>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9" name="Google Shape;769;p20"/>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70" name="Google Shape;770;p20"/>
          <p:cNvSpPr/>
          <p:nvPr/>
        </p:nvSpPr>
        <p:spPr>
          <a:xfrm>
            <a:off x="9909467" y="2070077"/>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1" name="Google Shape;771;p20"/>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2" name="Google Shape;772;p20"/>
          <p:cNvSpPr/>
          <p:nvPr/>
        </p:nvSpPr>
        <p:spPr>
          <a:xfrm rot="2700000">
            <a:off x="7889539" y="21342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73" name="Google Shape;773;p20"/>
          <p:cNvGrpSpPr/>
          <p:nvPr/>
        </p:nvGrpSpPr>
        <p:grpSpPr>
          <a:xfrm>
            <a:off x="-972219" y="-834189"/>
            <a:ext cx="2095164" cy="2065625"/>
            <a:chOff x="-972219" y="-834189"/>
            <a:chExt cx="2095164" cy="2065625"/>
          </a:xfrm>
        </p:grpSpPr>
        <p:sp>
          <p:nvSpPr>
            <p:cNvPr id="774" name="Google Shape;774;p20"/>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5" name="Google Shape;775;p20"/>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6" name="Google Shape;776;p20"/>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7" name="Google Shape;777;p20"/>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78" name="Google Shape;778;p20"/>
          <p:cNvGrpSpPr/>
          <p:nvPr/>
        </p:nvGrpSpPr>
        <p:grpSpPr>
          <a:xfrm>
            <a:off x="216389" y="5756566"/>
            <a:ext cx="694536" cy="713698"/>
            <a:chOff x="216389" y="5665785"/>
            <a:chExt cx="694536" cy="713698"/>
          </a:xfrm>
        </p:grpSpPr>
        <p:sp>
          <p:nvSpPr>
            <p:cNvPr id="779" name="Google Shape;779;p20"/>
            <p:cNvSpPr/>
            <p:nvPr/>
          </p:nvSpPr>
          <p:spPr>
            <a:xfrm>
              <a:off x="216389" y="5761683"/>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0" name="Google Shape;780;p20"/>
            <p:cNvSpPr/>
            <p:nvPr/>
          </p:nvSpPr>
          <p:spPr>
            <a:xfrm>
              <a:off x="293125" y="5665785"/>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81" name="Google Shape;781;p20"/>
          <p:cNvGrpSpPr/>
          <p:nvPr/>
        </p:nvGrpSpPr>
        <p:grpSpPr>
          <a:xfrm>
            <a:off x="2171887" y="5756566"/>
            <a:ext cx="694536" cy="713698"/>
            <a:chOff x="216389" y="5665785"/>
            <a:chExt cx="694536" cy="713698"/>
          </a:xfrm>
        </p:grpSpPr>
        <p:sp>
          <p:nvSpPr>
            <p:cNvPr id="782" name="Google Shape;782;p20"/>
            <p:cNvSpPr/>
            <p:nvPr/>
          </p:nvSpPr>
          <p:spPr>
            <a:xfrm>
              <a:off x="216389" y="5761683"/>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3" name="Google Shape;783;p20"/>
            <p:cNvSpPr/>
            <p:nvPr/>
          </p:nvSpPr>
          <p:spPr>
            <a:xfrm>
              <a:off x="293125" y="5665785"/>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84" name="Google Shape;784;p20"/>
          <p:cNvGrpSpPr/>
          <p:nvPr/>
        </p:nvGrpSpPr>
        <p:grpSpPr>
          <a:xfrm>
            <a:off x="1194138" y="5756566"/>
            <a:ext cx="694536" cy="713698"/>
            <a:chOff x="216389" y="5665785"/>
            <a:chExt cx="694536" cy="713698"/>
          </a:xfrm>
        </p:grpSpPr>
        <p:sp>
          <p:nvSpPr>
            <p:cNvPr id="785" name="Google Shape;785;p20"/>
            <p:cNvSpPr/>
            <p:nvPr/>
          </p:nvSpPr>
          <p:spPr>
            <a:xfrm>
              <a:off x="216389" y="5761683"/>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6" name="Google Shape;786;p20"/>
            <p:cNvSpPr/>
            <p:nvPr/>
          </p:nvSpPr>
          <p:spPr>
            <a:xfrm>
              <a:off x="293125" y="5665785"/>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87" name="Google Shape;787;p20"/>
          <p:cNvGrpSpPr/>
          <p:nvPr/>
        </p:nvGrpSpPr>
        <p:grpSpPr>
          <a:xfrm>
            <a:off x="11539121" y="3622655"/>
            <a:ext cx="539715" cy="1176183"/>
            <a:chOff x="11558017" y="93645"/>
            <a:chExt cx="539715" cy="1176183"/>
          </a:xfrm>
        </p:grpSpPr>
        <p:sp>
          <p:nvSpPr>
            <p:cNvPr id="788" name="Google Shape;788;p20"/>
            <p:cNvSpPr/>
            <p:nvPr/>
          </p:nvSpPr>
          <p:spPr>
            <a:xfrm rot="5400000">
              <a:off x="11568409" y="83253"/>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9" name="Google Shape;789;p20"/>
            <p:cNvSpPr/>
            <p:nvPr/>
          </p:nvSpPr>
          <p:spPr>
            <a:xfrm rot="5400000">
              <a:off x="11568409" y="411879"/>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0" name="Google Shape;790;p20"/>
            <p:cNvSpPr/>
            <p:nvPr/>
          </p:nvSpPr>
          <p:spPr>
            <a:xfrm rot="5400000">
              <a:off x="11568409" y="740506"/>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91" name="Google Shape;791;p20"/>
          <p:cNvGrpSpPr/>
          <p:nvPr/>
        </p:nvGrpSpPr>
        <p:grpSpPr>
          <a:xfrm>
            <a:off x="11539121" y="1969108"/>
            <a:ext cx="539715" cy="1176183"/>
            <a:chOff x="11558017" y="93645"/>
            <a:chExt cx="539715" cy="1176183"/>
          </a:xfrm>
        </p:grpSpPr>
        <p:sp>
          <p:nvSpPr>
            <p:cNvPr id="792" name="Google Shape;792;p20"/>
            <p:cNvSpPr/>
            <p:nvPr/>
          </p:nvSpPr>
          <p:spPr>
            <a:xfrm rot="5400000">
              <a:off x="11568409" y="83253"/>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3" name="Google Shape;793;p20"/>
            <p:cNvSpPr/>
            <p:nvPr/>
          </p:nvSpPr>
          <p:spPr>
            <a:xfrm rot="5400000">
              <a:off x="11568409" y="411879"/>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4" name="Google Shape;794;p20"/>
            <p:cNvSpPr/>
            <p:nvPr/>
          </p:nvSpPr>
          <p:spPr>
            <a:xfrm rot="5400000">
              <a:off x="11568409" y="740506"/>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95" name="Google Shape;795;p20"/>
          <p:cNvGrpSpPr/>
          <p:nvPr/>
        </p:nvGrpSpPr>
        <p:grpSpPr>
          <a:xfrm>
            <a:off x="11539121" y="315561"/>
            <a:ext cx="539715" cy="1176183"/>
            <a:chOff x="11558017" y="93645"/>
            <a:chExt cx="539715" cy="1176183"/>
          </a:xfrm>
        </p:grpSpPr>
        <p:sp>
          <p:nvSpPr>
            <p:cNvPr id="796" name="Google Shape;796;p20"/>
            <p:cNvSpPr/>
            <p:nvPr/>
          </p:nvSpPr>
          <p:spPr>
            <a:xfrm rot="5400000">
              <a:off x="11568409" y="83253"/>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7" name="Google Shape;797;p20"/>
            <p:cNvSpPr/>
            <p:nvPr/>
          </p:nvSpPr>
          <p:spPr>
            <a:xfrm rot="5400000">
              <a:off x="11568409" y="411879"/>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8" name="Google Shape;798;p20"/>
            <p:cNvSpPr/>
            <p:nvPr/>
          </p:nvSpPr>
          <p:spPr>
            <a:xfrm rot="5400000">
              <a:off x="11568409" y="740506"/>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99" name="Google Shape;799;p20"/>
          <p:cNvGrpSpPr/>
          <p:nvPr/>
        </p:nvGrpSpPr>
        <p:grpSpPr>
          <a:xfrm>
            <a:off x="11539121" y="5276203"/>
            <a:ext cx="539715" cy="1176183"/>
            <a:chOff x="11558017" y="93645"/>
            <a:chExt cx="539715" cy="1176183"/>
          </a:xfrm>
        </p:grpSpPr>
        <p:sp>
          <p:nvSpPr>
            <p:cNvPr id="800" name="Google Shape;800;p20"/>
            <p:cNvSpPr/>
            <p:nvPr/>
          </p:nvSpPr>
          <p:spPr>
            <a:xfrm rot="5400000">
              <a:off x="11568409" y="83253"/>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1" name="Google Shape;801;p20"/>
            <p:cNvSpPr/>
            <p:nvPr/>
          </p:nvSpPr>
          <p:spPr>
            <a:xfrm rot="5400000">
              <a:off x="11568409" y="411879"/>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2" name="Google Shape;802;p20"/>
            <p:cNvSpPr/>
            <p:nvPr/>
          </p:nvSpPr>
          <p:spPr>
            <a:xfrm rot="5400000">
              <a:off x="11568409" y="740506"/>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03" name="Google Shape;803;p20"/>
          <p:cNvGrpSpPr/>
          <p:nvPr/>
        </p:nvGrpSpPr>
        <p:grpSpPr>
          <a:xfrm flipH="1">
            <a:off x="8755243" y="3093605"/>
            <a:ext cx="1545226" cy="1371404"/>
            <a:chOff x="2857113" y="3050389"/>
            <a:chExt cx="1545226" cy="1371404"/>
          </a:xfrm>
        </p:grpSpPr>
        <p:sp>
          <p:nvSpPr>
            <p:cNvPr id="804" name="Google Shape;804;p20"/>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5" name="Google Shape;805;p20"/>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6" name="Google Shape;806;p20"/>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07" name="Google Shape;807;p20"/>
          <p:cNvGrpSpPr/>
          <p:nvPr/>
        </p:nvGrpSpPr>
        <p:grpSpPr>
          <a:xfrm>
            <a:off x="2874272" y="2832743"/>
            <a:ext cx="7357595" cy="1186075"/>
            <a:chOff x="2874272" y="2041170"/>
            <a:chExt cx="7357595" cy="1186075"/>
          </a:xfrm>
        </p:grpSpPr>
        <p:grpSp>
          <p:nvGrpSpPr>
            <p:cNvPr id="808" name="Google Shape;808;p20"/>
            <p:cNvGrpSpPr/>
            <p:nvPr/>
          </p:nvGrpSpPr>
          <p:grpSpPr>
            <a:xfrm>
              <a:off x="2874272" y="2041170"/>
              <a:ext cx="7357595" cy="818129"/>
              <a:chOff x="2874272" y="2041170"/>
              <a:chExt cx="7357595" cy="818129"/>
            </a:xfrm>
          </p:grpSpPr>
          <p:sp>
            <p:nvSpPr>
              <p:cNvPr id="809" name="Google Shape;809;p20"/>
              <p:cNvSpPr txBox="1"/>
              <p:nvPr/>
            </p:nvSpPr>
            <p:spPr>
              <a:xfrm>
                <a:off x="2945855" y="2041170"/>
                <a:ext cx="7286012" cy="742523"/>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5400"/>
                  <a:buFont typeface="Arial"/>
                  <a:buNone/>
                </a:pPr>
                <a:r>
                  <a:rPr b="1" lang="en-US" sz="5400">
                    <a:solidFill>
                      <a:schemeClr val="lt1"/>
                    </a:solidFill>
                    <a:latin typeface="Arial Black"/>
                    <a:ea typeface="Arial Black"/>
                    <a:cs typeface="Arial Black"/>
                    <a:sym typeface="Arial Black"/>
                  </a:rPr>
                  <a:t>TERIMA KASIH</a:t>
                </a:r>
                <a:endParaRPr b="1" sz="5400">
                  <a:solidFill>
                    <a:schemeClr val="lt1"/>
                  </a:solidFill>
                  <a:latin typeface="Arial Black"/>
                  <a:ea typeface="Arial Black"/>
                  <a:cs typeface="Arial Black"/>
                  <a:sym typeface="Arial Black"/>
                </a:endParaRPr>
              </a:p>
            </p:txBody>
          </p:sp>
          <p:sp>
            <p:nvSpPr>
              <p:cNvPr id="810" name="Google Shape;810;p20"/>
              <p:cNvSpPr txBox="1"/>
              <p:nvPr/>
            </p:nvSpPr>
            <p:spPr>
              <a:xfrm>
                <a:off x="2874272" y="2116776"/>
                <a:ext cx="7286012" cy="742523"/>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5400"/>
                  <a:buFont typeface="Arial"/>
                  <a:buNone/>
                </a:pPr>
                <a:r>
                  <a:rPr b="1" lang="en-US" sz="5400">
                    <a:solidFill>
                      <a:srgbClr val="213B7D"/>
                    </a:solidFill>
                    <a:latin typeface="Arial Black"/>
                    <a:ea typeface="Arial Black"/>
                    <a:cs typeface="Arial Black"/>
                    <a:sym typeface="Arial Black"/>
                  </a:rPr>
                  <a:t>TERIMA KASIH</a:t>
                </a:r>
                <a:endParaRPr b="1" sz="5400">
                  <a:solidFill>
                    <a:srgbClr val="213B7D"/>
                  </a:solidFill>
                  <a:latin typeface="Arial Black"/>
                  <a:ea typeface="Arial Black"/>
                  <a:cs typeface="Arial Black"/>
                  <a:sym typeface="Arial Black"/>
                </a:endParaRPr>
              </a:p>
            </p:txBody>
          </p:sp>
        </p:grpSp>
        <p:sp>
          <p:nvSpPr>
            <p:cNvPr id="811" name="Google Shape;811;p20"/>
            <p:cNvSpPr txBox="1"/>
            <p:nvPr/>
          </p:nvSpPr>
          <p:spPr>
            <a:xfrm>
              <a:off x="4725196" y="2812398"/>
              <a:ext cx="3486529" cy="414847"/>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400"/>
                <a:buFont typeface="Arial"/>
                <a:buNone/>
              </a:pPr>
              <a:r>
                <a:rPr b="1" lang="en-US" sz="2400">
                  <a:solidFill>
                    <a:srgbClr val="213B7D"/>
                  </a:solidFill>
                  <a:latin typeface="Arial Black"/>
                  <a:ea typeface="Arial Black"/>
                  <a:cs typeface="Arial Black"/>
                  <a:sym typeface="Arial Black"/>
                </a:rPr>
                <a:t>ANY QUESTIONS ?</a:t>
              </a:r>
              <a:endParaRPr b="1" sz="2400">
                <a:solidFill>
                  <a:srgbClr val="213B7D"/>
                </a:solidFill>
                <a:latin typeface="Arial Black"/>
                <a:ea typeface="Arial Black"/>
                <a:cs typeface="Arial Black"/>
                <a:sym typeface="Arial Black"/>
              </a:endParaRPr>
            </a:p>
          </p:txBody>
        </p:sp>
      </p:grpSp>
      <p:sp>
        <p:nvSpPr>
          <p:cNvPr id="812" name="Google Shape;812;p20"/>
          <p:cNvSpPr/>
          <p:nvPr/>
        </p:nvSpPr>
        <p:spPr>
          <a:xfrm>
            <a:off x="4225952" y="1246830"/>
            <a:ext cx="4681182" cy="1689724"/>
          </a:xfrm>
          <a:custGeom>
            <a:rect b="b" l="l" r="r" t="t"/>
            <a:pathLst>
              <a:path extrusionOk="0" h="136125" w="285750">
                <a:moveTo>
                  <a:pt x="74830" y="1313"/>
                </a:moveTo>
                <a:lnTo>
                  <a:pt x="74352" y="1330"/>
                </a:lnTo>
                <a:lnTo>
                  <a:pt x="74864" y="1330"/>
                </a:lnTo>
                <a:lnTo>
                  <a:pt x="74830" y="1313"/>
                </a:lnTo>
                <a:close/>
                <a:moveTo>
                  <a:pt x="77830" y="1739"/>
                </a:moveTo>
                <a:lnTo>
                  <a:pt x="77830" y="1739"/>
                </a:lnTo>
                <a:lnTo>
                  <a:pt x="77830" y="1739"/>
                </a:lnTo>
                <a:close/>
                <a:moveTo>
                  <a:pt x="176011" y="1432"/>
                </a:moveTo>
                <a:lnTo>
                  <a:pt x="176114" y="1636"/>
                </a:lnTo>
                <a:lnTo>
                  <a:pt x="175500" y="1841"/>
                </a:lnTo>
                <a:lnTo>
                  <a:pt x="175807" y="1943"/>
                </a:lnTo>
                <a:lnTo>
                  <a:pt x="178875" y="1943"/>
                </a:lnTo>
                <a:lnTo>
                  <a:pt x="178773" y="1636"/>
                </a:lnTo>
                <a:lnTo>
                  <a:pt x="176011" y="1432"/>
                </a:lnTo>
                <a:close/>
                <a:moveTo>
                  <a:pt x="135102" y="1841"/>
                </a:moveTo>
                <a:lnTo>
                  <a:pt x="134898" y="1943"/>
                </a:lnTo>
                <a:lnTo>
                  <a:pt x="135102" y="2045"/>
                </a:lnTo>
                <a:lnTo>
                  <a:pt x="134489" y="2045"/>
                </a:lnTo>
                <a:lnTo>
                  <a:pt x="134795" y="2148"/>
                </a:lnTo>
                <a:lnTo>
                  <a:pt x="134489" y="2148"/>
                </a:lnTo>
                <a:lnTo>
                  <a:pt x="135920" y="2352"/>
                </a:lnTo>
                <a:lnTo>
                  <a:pt x="135307" y="2455"/>
                </a:lnTo>
                <a:lnTo>
                  <a:pt x="137148" y="2557"/>
                </a:lnTo>
                <a:lnTo>
                  <a:pt x="137148" y="2659"/>
                </a:lnTo>
                <a:lnTo>
                  <a:pt x="139500" y="2148"/>
                </a:lnTo>
                <a:lnTo>
                  <a:pt x="137148" y="2045"/>
                </a:lnTo>
                <a:lnTo>
                  <a:pt x="137250" y="1841"/>
                </a:lnTo>
                <a:lnTo>
                  <a:pt x="136739" y="1841"/>
                </a:lnTo>
                <a:lnTo>
                  <a:pt x="136739" y="2045"/>
                </a:lnTo>
                <a:lnTo>
                  <a:pt x="135102" y="1841"/>
                </a:lnTo>
                <a:close/>
                <a:moveTo>
                  <a:pt x="178466" y="2045"/>
                </a:moveTo>
                <a:lnTo>
                  <a:pt x="177443" y="2148"/>
                </a:lnTo>
                <a:lnTo>
                  <a:pt x="177136" y="2455"/>
                </a:lnTo>
                <a:lnTo>
                  <a:pt x="181534" y="2864"/>
                </a:lnTo>
                <a:lnTo>
                  <a:pt x="181534" y="2864"/>
                </a:lnTo>
                <a:lnTo>
                  <a:pt x="180716" y="2659"/>
                </a:lnTo>
                <a:lnTo>
                  <a:pt x="181023" y="2659"/>
                </a:lnTo>
                <a:lnTo>
                  <a:pt x="180818" y="2250"/>
                </a:lnTo>
                <a:lnTo>
                  <a:pt x="178466" y="2045"/>
                </a:lnTo>
                <a:close/>
                <a:moveTo>
                  <a:pt x="75068" y="3170"/>
                </a:moveTo>
                <a:lnTo>
                  <a:pt x="74870" y="3225"/>
                </a:lnTo>
                <a:lnTo>
                  <a:pt x="75022" y="3201"/>
                </a:lnTo>
                <a:lnTo>
                  <a:pt x="75022" y="3201"/>
                </a:lnTo>
                <a:lnTo>
                  <a:pt x="75068" y="3170"/>
                </a:lnTo>
                <a:close/>
                <a:moveTo>
                  <a:pt x="72920" y="1227"/>
                </a:moveTo>
                <a:lnTo>
                  <a:pt x="72102" y="1330"/>
                </a:lnTo>
                <a:lnTo>
                  <a:pt x="72511" y="1330"/>
                </a:lnTo>
                <a:lnTo>
                  <a:pt x="70977" y="1534"/>
                </a:lnTo>
                <a:lnTo>
                  <a:pt x="71591" y="1739"/>
                </a:lnTo>
                <a:lnTo>
                  <a:pt x="70364" y="1739"/>
                </a:lnTo>
                <a:lnTo>
                  <a:pt x="70568" y="1841"/>
                </a:lnTo>
                <a:lnTo>
                  <a:pt x="70057" y="1943"/>
                </a:lnTo>
                <a:lnTo>
                  <a:pt x="71080" y="2045"/>
                </a:lnTo>
                <a:lnTo>
                  <a:pt x="69648" y="2045"/>
                </a:lnTo>
                <a:lnTo>
                  <a:pt x="69750" y="2352"/>
                </a:lnTo>
                <a:lnTo>
                  <a:pt x="70670" y="2352"/>
                </a:lnTo>
                <a:lnTo>
                  <a:pt x="69545" y="2557"/>
                </a:lnTo>
                <a:lnTo>
                  <a:pt x="70568" y="2557"/>
                </a:lnTo>
                <a:lnTo>
                  <a:pt x="70466" y="2659"/>
                </a:lnTo>
                <a:lnTo>
                  <a:pt x="72102" y="2557"/>
                </a:lnTo>
                <a:lnTo>
                  <a:pt x="70773" y="2761"/>
                </a:lnTo>
                <a:lnTo>
                  <a:pt x="70466" y="2966"/>
                </a:lnTo>
                <a:lnTo>
                  <a:pt x="70159" y="3068"/>
                </a:lnTo>
                <a:lnTo>
                  <a:pt x="70977" y="3170"/>
                </a:lnTo>
                <a:lnTo>
                  <a:pt x="70364" y="3273"/>
                </a:lnTo>
                <a:lnTo>
                  <a:pt x="72102" y="3477"/>
                </a:lnTo>
                <a:lnTo>
                  <a:pt x="72102" y="3170"/>
                </a:lnTo>
                <a:lnTo>
                  <a:pt x="72307" y="3273"/>
                </a:lnTo>
                <a:lnTo>
                  <a:pt x="73330" y="3170"/>
                </a:lnTo>
                <a:lnTo>
                  <a:pt x="73227" y="3068"/>
                </a:lnTo>
                <a:lnTo>
                  <a:pt x="73739" y="2864"/>
                </a:lnTo>
                <a:lnTo>
                  <a:pt x="73432" y="3068"/>
                </a:lnTo>
                <a:lnTo>
                  <a:pt x="75580" y="2557"/>
                </a:lnTo>
                <a:lnTo>
                  <a:pt x="74557" y="2455"/>
                </a:lnTo>
                <a:lnTo>
                  <a:pt x="74659" y="2045"/>
                </a:lnTo>
                <a:lnTo>
                  <a:pt x="74966" y="1841"/>
                </a:lnTo>
                <a:lnTo>
                  <a:pt x="74352" y="1943"/>
                </a:lnTo>
                <a:lnTo>
                  <a:pt x="74455" y="2045"/>
                </a:lnTo>
                <a:lnTo>
                  <a:pt x="73534" y="1739"/>
                </a:lnTo>
                <a:lnTo>
                  <a:pt x="73534" y="1636"/>
                </a:lnTo>
                <a:lnTo>
                  <a:pt x="72920" y="1227"/>
                </a:lnTo>
                <a:close/>
                <a:moveTo>
                  <a:pt x="74870" y="3225"/>
                </a:moveTo>
                <a:lnTo>
                  <a:pt x="73227" y="3477"/>
                </a:lnTo>
                <a:lnTo>
                  <a:pt x="74301" y="3380"/>
                </a:lnTo>
                <a:lnTo>
                  <a:pt x="74301" y="3380"/>
                </a:lnTo>
                <a:lnTo>
                  <a:pt x="74870" y="3225"/>
                </a:lnTo>
                <a:close/>
                <a:moveTo>
                  <a:pt x="74352" y="3375"/>
                </a:moveTo>
                <a:lnTo>
                  <a:pt x="74301" y="3380"/>
                </a:lnTo>
                <a:lnTo>
                  <a:pt x="74301" y="3380"/>
                </a:lnTo>
                <a:lnTo>
                  <a:pt x="73943" y="3477"/>
                </a:lnTo>
                <a:lnTo>
                  <a:pt x="74352" y="3375"/>
                </a:lnTo>
                <a:close/>
                <a:moveTo>
                  <a:pt x="182148" y="2557"/>
                </a:moveTo>
                <a:lnTo>
                  <a:pt x="182250" y="2966"/>
                </a:lnTo>
                <a:lnTo>
                  <a:pt x="182148" y="3170"/>
                </a:lnTo>
                <a:lnTo>
                  <a:pt x="182045" y="3580"/>
                </a:lnTo>
                <a:lnTo>
                  <a:pt x="185114" y="3170"/>
                </a:lnTo>
                <a:lnTo>
                  <a:pt x="183682" y="2761"/>
                </a:lnTo>
                <a:lnTo>
                  <a:pt x="183170" y="2864"/>
                </a:lnTo>
                <a:lnTo>
                  <a:pt x="182966" y="2761"/>
                </a:lnTo>
                <a:lnTo>
                  <a:pt x="183068" y="2659"/>
                </a:lnTo>
                <a:lnTo>
                  <a:pt x="182455" y="2557"/>
                </a:lnTo>
                <a:lnTo>
                  <a:pt x="182455" y="2557"/>
                </a:lnTo>
                <a:lnTo>
                  <a:pt x="182557" y="2659"/>
                </a:lnTo>
                <a:lnTo>
                  <a:pt x="182148" y="2557"/>
                </a:lnTo>
                <a:close/>
                <a:moveTo>
                  <a:pt x="64739" y="2557"/>
                </a:moveTo>
                <a:lnTo>
                  <a:pt x="63614" y="2864"/>
                </a:lnTo>
                <a:lnTo>
                  <a:pt x="64023" y="2864"/>
                </a:lnTo>
                <a:lnTo>
                  <a:pt x="63716" y="2966"/>
                </a:lnTo>
                <a:lnTo>
                  <a:pt x="63716" y="2966"/>
                </a:lnTo>
                <a:lnTo>
                  <a:pt x="64432" y="2864"/>
                </a:lnTo>
                <a:lnTo>
                  <a:pt x="64125" y="2966"/>
                </a:lnTo>
                <a:lnTo>
                  <a:pt x="64534" y="3068"/>
                </a:lnTo>
                <a:lnTo>
                  <a:pt x="64125" y="3068"/>
                </a:lnTo>
                <a:lnTo>
                  <a:pt x="64330" y="3170"/>
                </a:lnTo>
                <a:lnTo>
                  <a:pt x="63511" y="3375"/>
                </a:lnTo>
                <a:lnTo>
                  <a:pt x="65352" y="3477"/>
                </a:lnTo>
                <a:lnTo>
                  <a:pt x="65352" y="3580"/>
                </a:lnTo>
                <a:lnTo>
                  <a:pt x="66068" y="3682"/>
                </a:lnTo>
                <a:lnTo>
                  <a:pt x="66273" y="3375"/>
                </a:lnTo>
                <a:lnTo>
                  <a:pt x="66580" y="3170"/>
                </a:lnTo>
                <a:lnTo>
                  <a:pt x="65966" y="2966"/>
                </a:lnTo>
                <a:lnTo>
                  <a:pt x="66068" y="2864"/>
                </a:lnTo>
                <a:lnTo>
                  <a:pt x="65148" y="2966"/>
                </a:lnTo>
                <a:lnTo>
                  <a:pt x="65148" y="2864"/>
                </a:lnTo>
                <a:lnTo>
                  <a:pt x="64739" y="2557"/>
                </a:lnTo>
                <a:close/>
                <a:moveTo>
                  <a:pt x="67705" y="2966"/>
                </a:moveTo>
                <a:lnTo>
                  <a:pt x="67295" y="3273"/>
                </a:lnTo>
                <a:lnTo>
                  <a:pt x="67705" y="3477"/>
                </a:lnTo>
                <a:lnTo>
                  <a:pt x="67398" y="3682"/>
                </a:lnTo>
                <a:lnTo>
                  <a:pt x="69136" y="3273"/>
                </a:lnTo>
                <a:lnTo>
                  <a:pt x="67705" y="2966"/>
                </a:lnTo>
                <a:close/>
                <a:moveTo>
                  <a:pt x="136943" y="3170"/>
                </a:moveTo>
                <a:lnTo>
                  <a:pt x="135818" y="3273"/>
                </a:lnTo>
                <a:lnTo>
                  <a:pt x="136841" y="3682"/>
                </a:lnTo>
                <a:lnTo>
                  <a:pt x="136432" y="3886"/>
                </a:lnTo>
                <a:lnTo>
                  <a:pt x="137557" y="3886"/>
                </a:lnTo>
                <a:lnTo>
                  <a:pt x="137352" y="3989"/>
                </a:lnTo>
                <a:lnTo>
                  <a:pt x="137761" y="4091"/>
                </a:lnTo>
                <a:lnTo>
                  <a:pt x="138784" y="3784"/>
                </a:lnTo>
                <a:lnTo>
                  <a:pt x="137659" y="3477"/>
                </a:lnTo>
                <a:lnTo>
                  <a:pt x="137761" y="3477"/>
                </a:lnTo>
                <a:lnTo>
                  <a:pt x="137148" y="3375"/>
                </a:lnTo>
                <a:lnTo>
                  <a:pt x="136943" y="3170"/>
                </a:lnTo>
                <a:close/>
                <a:moveTo>
                  <a:pt x="131114" y="2250"/>
                </a:moveTo>
                <a:lnTo>
                  <a:pt x="131114" y="2352"/>
                </a:lnTo>
                <a:lnTo>
                  <a:pt x="130295" y="2352"/>
                </a:lnTo>
                <a:lnTo>
                  <a:pt x="131318" y="2864"/>
                </a:lnTo>
                <a:lnTo>
                  <a:pt x="130705" y="2864"/>
                </a:lnTo>
                <a:lnTo>
                  <a:pt x="131625" y="3375"/>
                </a:lnTo>
                <a:lnTo>
                  <a:pt x="132648" y="3273"/>
                </a:lnTo>
                <a:lnTo>
                  <a:pt x="132545" y="3170"/>
                </a:lnTo>
                <a:lnTo>
                  <a:pt x="132545" y="3068"/>
                </a:lnTo>
                <a:lnTo>
                  <a:pt x="132955" y="3068"/>
                </a:lnTo>
                <a:lnTo>
                  <a:pt x="133261" y="3273"/>
                </a:lnTo>
                <a:lnTo>
                  <a:pt x="133875" y="3068"/>
                </a:lnTo>
                <a:lnTo>
                  <a:pt x="133670" y="3170"/>
                </a:lnTo>
                <a:lnTo>
                  <a:pt x="134080" y="3273"/>
                </a:lnTo>
                <a:lnTo>
                  <a:pt x="132443" y="3580"/>
                </a:lnTo>
                <a:lnTo>
                  <a:pt x="132750" y="3784"/>
                </a:lnTo>
                <a:lnTo>
                  <a:pt x="134080" y="3784"/>
                </a:lnTo>
                <a:lnTo>
                  <a:pt x="132545" y="4091"/>
                </a:lnTo>
                <a:lnTo>
                  <a:pt x="134284" y="4602"/>
                </a:lnTo>
                <a:lnTo>
                  <a:pt x="134386" y="4398"/>
                </a:lnTo>
                <a:lnTo>
                  <a:pt x="134284" y="4295"/>
                </a:lnTo>
                <a:lnTo>
                  <a:pt x="134898" y="3886"/>
                </a:lnTo>
                <a:lnTo>
                  <a:pt x="134898" y="3580"/>
                </a:lnTo>
                <a:lnTo>
                  <a:pt x="135205" y="3477"/>
                </a:lnTo>
                <a:lnTo>
                  <a:pt x="135511" y="3170"/>
                </a:lnTo>
                <a:lnTo>
                  <a:pt x="136432" y="3068"/>
                </a:lnTo>
                <a:lnTo>
                  <a:pt x="135920" y="2864"/>
                </a:lnTo>
                <a:lnTo>
                  <a:pt x="136023" y="2761"/>
                </a:lnTo>
                <a:lnTo>
                  <a:pt x="134795" y="2659"/>
                </a:lnTo>
                <a:lnTo>
                  <a:pt x="134795" y="2455"/>
                </a:lnTo>
                <a:lnTo>
                  <a:pt x="134182" y="2557"/>
                </a:lnTo>
                <a:lnTo>
                  <a:pt x="134386" y="2352"/>
                </a:lnTo>
                <a:lnTo>
                  <a:pt x="133261" y="2250"/>
                </a:lnTo>
                <a:lnTo>
                  <a:pt x="133261" y="2250"/>
                </a:lnTo>
                <a:lnTo>
                  <a:pt x="133568" y="2864"/>
                </a:lnTo>
                <a:lnTo>
                  <a:pt x="133568" y="2864"/>
                </a:lnTo>
                <a:lnTo>
                  <a:pt x="132750" y="2455"/>
                </a:lnTo>
                <a:lnTo>
                  <a:pt x="131318" y="2455"/>
                </a:lnTo>
                <a:lnTo>
                  <a:pt x="131932" y="2250"/>
                </a:lnTo>
                <a:close/>
                <a:moveTo>
                  <a:pt x="66682" y="4398"/>
                </a:moveTo>
                <a:lnTo>
                  <a:pt x="66784" y="4500"/>
                </a:lnTo>
                <a:lnTo>
                  <a:pt x="66477" y="4500"/>
                </a:lnTo>
                <a:lnTo>
                  <a:pt x="67091" y="4705"/>
                </a:lnTo>
                <a:lnTo>
                  <a:pt x="66784" y="4705"/>
                </a:lnTo>
                <a:lnTo>
                  <a:pt x="68232" y="4795"/>
                </a:lnTo>
                <a:lnTo>
                  <a:pt x="68232" y="4795"/>
                </a:lnTo>
                <a:lnTo>
                  <a:pt x="68625" y="4500"/>
                </a:lnTo>
                <a:lnTo>
                  <a:pt x="66682" y="4398"/>
                </a:lnTo>
                <a:close/>
                <a:moveTo>
                  <a:pt x="68232" y="4795"/>
                </a:moveTo>
                <a:lnTo>
                  <a:pt x="68216" y="4807"/>
                </a:lnTo>
                <a:lnTo>
                  <a:pt x="68324" y="4801"/>
                </a:lnTo>
                <a:lnTo>
                  <a:pt x="68324" y="4801"/>
                </a:lnTo>
                <a:lnTo>
                  <a:pt x="68232" y="4795"/>
                </a:lnTo>
                <a:close/>
                <a:moveTo>
                  <a:pt x="71489" y="4500"/>
                </a:moveTo>
                <a:lnTo>
                  <a:pt x="70568" y="4705"/>
                </a:lnTo>
                <a:lnTo>
                  <a:pt x="71080" y="4807"/>
                </a:lnTo>
                <a:lnTo>
                  <a:pt x="71489" y="4500"/>
                </a:lnTo>
                <a:close/>
                <a:moveTo>
                  <a:pt x="81102" y="205"/>
                </a:moveTo>
                <a:lnTo>
                  <a:pt x="81614" y="409"/>
                </a:lnTo>
                <a:lnTo>
                  <a:pt x="80386" y="307"/>
                </a:lnTo>
                <a:lnTo>
                  <a:pt x="80489" y="409"/>
                </a:lnTo>
                <a:lnTo>
                  <a:pt x="79773" y="409"/>
                </a:lnTo>
                <a:lnTo>
                  <a:pt x="79977" y="511"/>
                </a:lnTo>
                <a:lnTo>
                  <a:pt x="79466" y="511"/>
                </a:lnTo>
                <a:lnTo>
                  <a:pt x="80693" y="920"/>
                </a:lnTo>
                <a:lnTo>
                  <a:pt x="80693" y="920"/>
                </a:lnTo>
                <a:lnTo>
                  <a:pt x="79159" y="716"/>
                </a:lnTo>
                <a:lnTo>
                  <a:pt x="77011" y="716"/>
                </a:lnTo>
                <a:lnTo>
                  <a:pt x="77727" y="818"/>
                </a:lnTo>
                <a:lnTo>
                  <a:pt x="73841" y="1023"/>
                </a:lnTo>
                <a:lnTo>
                  <a:pt x="73943" y="1125"/>
                </a:lnTo>
                <a:lnTo>
                  <a:pt x="74864" y="1023"/>
                </a:lnTo>
                <a:lnTo>
                  <a:pt x="74864" y="1023"/>
                </a:lnTo>
                <a:lnTo>
                  <a:pt x="74250" y="1125"/>
                </a:lnTo>
                <a:lnTo>
                  <a:pt x="75989" y="1125"/>
                </a:lnTo>
                <a:lnTo>
                  <a:pt x="74659" y="1227"/>
                </a:lnTo>
                <a:lnTo>
                  <a:pt x="74830" y="1313"/>
                </a:lnTo>
                <a:lnTo>
                  <a:pt x="74830" y="1313"/>
                </a:lnTo>
                <a:lnTo>
                  <a:pt x="77216" y="1227"/>
                </a:lnTo>
                <a:lnTo>
                  <a:pt x="74557" y="1534"/>
                </a:lnTo>
                <a:lnTo>
                  <a:pt x="74557" y="1534"/>
                </a:lnTo>
                <a:lnTo>
                  <a:pt x="78034" y="1330"/>
                </a:lnTo>
                <a:lnTo>
                  <a:pt x="75784" y="1739"/>
                </a:lnTo>
                <a:lnTo>
                  <a:pt x="75784" y="1739"/>
                </a:lnTo>
                <a:lnTo>
                  <a:pt x="78341" y="1636"/>
                </a:lnTo>
                <a:lnTo>
                  <a:pt x="78341" y="1636"/>
                </a:lnTo>
                <a:lnTo>
                  <a:pt x="77830" y="1739"/>
                </a:lnTo>
                <a:lnTo>
                  <a:pt x="81818" y="1125"/>
                </a:lnTo>
                <a:lnTo>
                  <a:pt x="81818" y="1125"/>
                </a:lnTo>
                <a:lnTo>
                  <a:pt x="80386" y="1534"/>
                </a:lnTo>
                <a:lnTo>
                  <a:pt x="81409" y="1534"/>
                </a:lnTo>
                <a:lnTo>
                  <a:pt x="77523" y="1943"/>
                </a:lnTo>
                <a:lnTo>
                  <a:pt x="78648" y="2352"/>
                </a:lnTo>
                <a:lnTo>
                  <a:pt x="78648" y="2352"/>
                </a:lnTo>
                <a:lnTo>
                  <a:pt x="75375" y="2045"/>
                </a:lnTo>
                <a:lnTo>
                  <a:pt x="75375" y="2352"/>
                </a:lnTo>
                <a:lnTo>
                  <a:pt x="76193" y="2761"/>
                </a:lnTo>
                <a:lnTo>
                  <a:pt x="75682" y="2761"/>
                </a:lnTo>
                <a:lnTo>
                  <a:pt x="77216" y="2864"/>
                </a:lnTo>
                <a:lnTo>
                  <a:pt x="75022" y="3201"/>
                </a:lnTo>
                <a:lnTo>
                  <a:pt x="75022" y="3201"/>
                </a:lnTo>
                <a:lnTo>
                  <a:pt x="74761" y="3375"/>
                </a:lnTo>
                <a:lnTo>
                  <a:pt x="75170" y="3477"/>
                </a:lnTo>
                <a:lnTo>
                  <a:pt x="74148" y="3682"/>
                </a:lnTo>
                <a:lnTo>
                  <a:pt x="74045" y="3886"/>
                </a:lnTo>
                <a:lnTo>
                  <a:pt x="75989" y="3580"/>
                </a:lnTo>
                <a:lnTo>
                  <a:pt x="73739" y="3989"/>
                </a:lnTo>
                <a:lnTo>
                  <a:pt x="73432" y="3682"/>
                </a:lnTo>
                <a:lnTo>
                  <a:pt x="72716" y="3682"/>
                </a:lnTo>
                <a:lnTo>
                  <a:pt x="72818" y="4193"/>
                </a:lnTo>
                <a:lnTo>
                  <a:pt x="71489" y="4500"/>
                </a:lnTo>
                <a:lnTo>
                  <a:pt x="71489" y="4500"/>
                </a:lnTo>
                <a:lnTo>
                  <a:pt x="71489" y="4500"/>
                </a:lnTo>
                <a:lnTo>
                  <a:pt x="71284" y="4807"/>
                </a:lnTo>
                <a:lnTo>
                  <a:pt x="71898" y="4705"/>
                </a:lnTo>
                <a:lnTo>
                  <a:pt x="71898" y="4807"/>
                </a:lnTo>
                <a:lnTo>
                  <a:pt x="75784" y="4807"/>
                </a:lnTo>
                <a:lnTo>
                  <a:pt x="75477" y="5011"/>
                </a:lnTo>
                <a:lnTo>
                  <a:pt x="75477" y="5011"/>
                </a:lnTo>
                <a:lnTo>
                  <a:pt x="77318" y="4705"/>
                </a:lnTo>
                <a:lnTo>
                  <a:pt x="77727" y="4398"/>
                </a:lnTo>
                <a:lnTo>
                  <a:pt x="77114" y="4398"/>
                </a:lnTo>
                <a:lnTo>
                  <a:pt x="77216" y="4193"/>
                </a:lnTo>
                <a:lnTo>
                  <a:pt x="75682" y="4091"/>
                </a:lnTo>
                <a:lnTo>
                  <a:pt x="76193" y="4091"/>
                </a:lnTo>
                <a:lnTo>
                  <a:pt x="76091" y="3989"/>
                </a:lnTo>
                <a:lnTo>
                  <a:pt x="78341" y="3886"/>
                </a:lnTo>
                <a:lnTo>
                  <a:pt x="78545" y="3580"/>
                </a:lnTo>
                <a:lnTo>
                  <a:pt x="80489" y="3375"/>
                </a:lnTo>
                <a:lnTo>
                  <a:pt x="79977" y="3170"/>
                </a:lnTo>
                <a:lnTo>
                  <a:pt x="81205" y="3068"/>
                </a:lnTo>
                <a:lnTo>
                  <a:pt x="79159" y="2761"/>
                </a:lnTo>
                <a:lnTo>
                  <a:pt x="81614" y="2659"/>
                </a:lnTo>
                <a:lnTo>
                  <a:pt x="80386" y="2455"/>
                </a:lnTo>
                <a:lnTo>
                  <a:pt x="82534" y="2352"/>
                </a:lnTo>
                <a:lnTo>
                  <a:pt x="81920" y="2250"/>
                </a:lnTo>
                <a:lnTo>
                  <a:pt x="83966" y="2250"/>
                </a:lnTo>
                <a:lnTo>
                  <a:pt x="83864" y="2148"/>
                </a:lnTo>
                <a:lnTo>
                  <a:pt x="84375" y="2045"/>
                </a:lnTo>
                <a:lnTo>
                  <a:pt x="83557" y="2045"/>
                </a:lnTo>
                <a:lnTo>
                  <a:pt x="84682" y="1943"/>
                </a:lnTo>
                <a:lnTo>
                  <a:pt x="84580" y="1739"/>
                </a:lnTo>
                <a:lnTo>
                  <a:pt x="88466" y="1125"/>
                </a:lnTo>
                <a:lnTo>
                  <a:pt x="86216" y="1330"/>
                </a:lnTo>
                <a:lnTo>
                  <a:pt x="90920" y="614"/>
                </a:lnTo>
                <a:lnTo>
                  <a:pt x="89898" y="511"/>
                </a:lnTo>
                <a:lnTo>
                  <a:pt x="90000" y="409"/>
                </a:lnTo>
                <a:lnTo>
                  <a:pt x="89795" y="409"/>
                </a:lnTo>
                <a:lnTo>
                  <a:pt x="89898" y="307"/>
                </a:lnTo>
                <a:lnTo>
                  <a:pt x="89898" y="307"/>
                </a:lnTo>
                <a:lnTo>
                  <a:pt x="87136" y="409"/>
                </a:lnTo>
                <a:lnTo>
                  <a:pt x="88466" y="205"/>
                </a:lnTo>
                <a:lnTo>
                  <a:pt x="84682" y="205"/>
                </a:lnTo>
                <a:lnTo>
                  <a:pt x="84989" y="409"/>
                </a:lnTo>
                <a:lnTo>
                  <a:pt x="82739" y="205"/>
                </a:lnTo>
                <a:lnTo>
                  <a:pt x="83352" y="409"/>
                </a:lnTo>
                <a:lnTo>
                  <a:pt x="83352" y="409"/>
                </a:lnTo>
                <a:lnTo>
                  <a:pt x="81102" y="205"/>
                </a:lnTo>
                <a:close/>
                <a:moveTo>
                  <a:pt x="62898" y="4909"/>
                </a:moveTo>
                <a:lnTo>
                  <a:pt x="63205" y="5011"/>
                </a:lnTo>
                <a:lnTo>
                  <a:pt x="63205" y="4909"/>
                </a:lnTo>
                <a:close/>
                <a:moveTo>
                  <a:pt x="55227" y="3989"/>
                </a:moveTo>
                <a:lnTo>
                  <a:pt x="55330" y="4091"/>
                </a:lnTo>
                <a:lnTo>
                  <a:pt x="50318" y="5011"/>
                </a:lnTo>
                <a:lnTo>
                  <a:pt x="50523" y="5011"/>
                </a:lnTo>
                <a:lnTo>
                  <a:pt x="50318" y="5216"/>
                </a:lnTo>
                <a:lnTo>
                  <a:pt x="50318" y="5216"/>
                </a:lnTo>
                <a:lnTo>
                  <a:pt x="51545" y="5011"/>
                </a:lnTo>
                <a:lnTo>
                  <a:pt x="51443" y="5318"/>
                </a:lnTo>
                <a:lnTo>
                  <a:pt x="54102" y="4500"/>
                </a:lnTo>
                <a:lnTo>
                  <a:pt x="53591" y="4909"/>
                </a:lnTo>
                <a:lnTo>
                  <a:pt x="53591" y="4909"/>
                </a:lnTo>
                <a:lnTo>
                  <a:pt x="56045" y="4091"/>
                </a:lnTo>
                <a:lnTo>
                  <a:pt x="55227" y="3989"/>
                </a:lnTo>
                <a:close/>
                <a:moveTo>
                  <a:pt x="65761" y="4705"/>
                </a:moveTo>
                <a:lnTo>
                  <a:pt x="63818" y="4807"/>
                </a:lnTo>
                <a:lnTo>
                  <a:pt x="64227" y="4909"/>
                </a:lnTo>
                <a:lnTo>
                  <a:pt x="63920" y="4909"/>
                </a:lnTo>
                <a:lnTo>
                  <a:pt x="64330" y="5011"/>
                </a:lnTo>
                <a:lnTo>
                  <a:pt x="64023" y="5216"/>
                </a:lnTo>
                <a:lnTo>
                  <a:pt x="63205" y="5011"/>
                </a:lnTo>
                <a:lnTo>
                  <a:pt x="62898" y="5114"/>
                </a:lnTo>
                <a:lnTo>
                  <a:pt x="63000" y="5114"/>
                </a:lnTo>
                <a:lnTo>
                  <a:pt x="63102" y="5318"/>
                </a:lnTo>
                <a:lnTo>
                  <a:pt x="63102" y="5318"/>
                </a:lnTo>
                <a:lnTo>
                  <a:pt x="62489" y="5216"/>
                </a:lnTo>
                <a:lnTo>
                  <a:pt x="61875" y="5420"/>
                </a:lnTo>
                <a:lnTo>
                  <a:pt x="64125" y="5420"/>
                </a:lnTo>
                <a:lnTo>
                  <a:pt x="62898" y="5625"/>
                </a:lnTo>
                <a:lnTo>
                  <a:pt x="63102" y="5727"/>
                </a:lnTo>
                <a:lnTo>
                  <a:pt x="63000" y="5932"/>
                </a:lnTo>
                <a:lnTo>
                  <a:pt x="63000" y="5932"/>
                </a:lnTo>
                <a:lnTo>
                  <a:pt x="65148" y="5420"/>
                </a:lnTo>
                <a:lnTo>
                  <a:pt x="64943" y="5318"/>
                </a:lnTo>
                <a:lnTo>
                  <a:pt x="65761" y="4705"/>
                </a:lnTo>
                <a:close/>
                <a:moveTo>
                  <a:pt x="209148" y="5011"/>
                </a:moveTo>
                <a:lnTo>
                  <a:pt x="209455" y="5420"/>
                </a:lnTo>
                <a:lnTo>
                  <a:pt x="207102" y="5216"/>
                </a:lnTo>
                <a:lnTo>
                  <a:pt x="207409" y="5318"/>
                </a:lnTo>
                <a:lnTo>
                  <a:pt x="207205" y="5318"/>
                </a:lnTo>
                <a:lnTo>
                  <a:pt x="207716" y="5625"/>
                </a:lnTo>
                <a:lnTo>
                  <a:pt x="207511" y="5625"/>
                </a:lnTo>
                <a:lnTo>
                  <a:pt x="211705" y="5932"/>
                </a:lnTo>
                <a:lnTo>
                  <a:pt x="210170" y="5420"/>
                </a:lnTo>
                <a:lnTo>
                  <a:pt x="210170" y="5420"/>
                </a:lnTo>
                <a:lnTo>
                  <a:pt x="212420" y="5727"/>
                </a:lnTo>
                <a:lnTo>
                  <a:pt x="212318" y="5523"/>
                </a:lnTo>
                <a:lnTo>
                  <a:pt x="209148" y="5011"/>
                </a:lnTo>
                <a:close/>
                <a:moveTo>
                  <a:pt x="65148" y="5932"/>
                </a:moveTo>
                <a:lnTo>
                  <a:pt x="65966" y="6239"/>
                </a:lnTo>
                <a:lnTo>
                  <a:pt x="66989" y="5932"/>
                </a:lnTo>
                <a:close/>
                <a:moveTo>
                  <a:pt x="59523" y="4500"/>
                </a:moveTo>
                <a:lnTo>
                  <a:pt x="58193" y="4807"/>
                </a:lnTo>
                <a:lnTo>
                  <a:pt x="58295" y="5011"/>
                </a:lnTo>
                <a:lnTo>
                  <a:pt x="57886" y="5216"/>
                </a:lnTo>
                <a:lnTo>
                  <a:pt x="58193" y="5420"/>
                </a:lnTo>
                <a:lnTo>
                  <a:pt x="56455" y="5216"/>
                </a:lnTo>
                <a:lnTo>
                  <a:pt x="56659" y="5216"/>
                </a:lnTo>
                <a:lnTo>
                  <a:pt x="55739" y="4909"/>
                </a:lnTo>
                <a:lnTo>
                  <a:pt x="55841" y="4807"/>
                </a:lnTo>
                <a:lnTo>
                  <a:pt x="54716" y="4909"/>
                </a:lnTo>
                <a:lnTo>
                  <a:pt x="55227" y="5011"/>
                </a:lnTo>
                <a:lnTo>
                  <a:pt x="53795" y="5216"/>
                </a:lnTo>
                <a:lnTo>
                  <a:pt x="54818" y="5216"/>
                </a:lnTo>
                <a:lnTo>
                  <a:pt x="53182" y="5420"/>
                </a:lnTo>
                <a:lnTo>
                  <a:pt x="54511" y="5318"/>
                </a:lnTo>
                <a:lnTo>
                  <a:pt x="52466" y="5727"/>
                </a:lnTo>
                <a:lnTo>
                  <a:pt x="53386" y="5932"/>
                </a:lnTo>
                <a:lnTo>
                  <a:pt x="53693" y="5830"/>
                </a:lnTo>
                <a:lnTo>
                  <a:pt x="53898" y="5932"/>
                </a:lnTo>
                <a:lnTo>
                  <a:pt x="54307" y="5830"/>
                </a:lnTo>
                <a:lnTo>
                  <a:pt x="54409" y="5727"/>
                </a:lnTo>
                <a:lnTo>
                  <a:pt x="55227" y="5625"/>
                </a:lnTo>
                <a:lnTo>
                  <a:pt x="54614" y="5830"/>
                </a:lnTo>
                <a:lnTo>
                  <a:pt x="56455" y="5727"/>
                </a:lnTo>
                <a:lnTo>
                  <a:pt x="56455" y="5727"/>
                </a:lnTo>
                <a:lnTo>
                  <a:pt x="54102" y="6136"/>
                </a:lnTo>
                <a:lnTo>
                  <a:pt x="54102" y="6341"/>
                </a:lnTo>
                <a:lnTo>
                  <a:pt x="57784" y="5932"/>
                </a:lnTo>
                <a:lnTo>
                  <a:pt x="57682" y="5932"/>
                </a:lnTo>
                <a:lnTo>
                  <a:pt x="59625" y="5727"/>
                </a:lnTo>
                <a:lnTo>
                  <a:pt x="60443" y="5114"/>
                </a:lnTo>
                <a:lnTo>
                  <a:pt x="58909" y="5318"/>
                </a:lnTo>
                <a:lnTo>
                  <a:pt x="59216" y="5114"/>
                </a:lnTo>
                <a:lnTo>
                  <a:pt x="58909" y="5114"/>
                </a:lnTo>
                <a:lnTo>
                  <a:pt x="59523" y="4500"/>
                </a:lnTo>
                <a:close/>
                <a:moveTo>
                  <a:pt x="70057" y="4705"/>
                </a:moveTo>
                <a:lnTo>
                  <a:pt x="68324" y="4801"/>
                </a:lnTo>
                <a:lnTo>
                  <a:pt x="68324" y="4801"/>
                </a:lnTo>
                <a:lnTo>
                  <a:pt x="68420" y="4807"/>
                </a:lnTo>
                <a:lnTo>
                  <a:pt x="68420" y="5318"/>
                </a:lnTo>
                <a:lnTo>
                  <a:pt x="67909" y="5625"/>
                </a:lnTo>
                <a:lnTo>
                  <a:pt x="67807" y="5830"/>
                </a:lnTo>
                <a:lnTo>
                  <a:pt x="68420" y="6034"/>
                </a:lnTo>
                <a:lnTo>
                  <a:pt x="68318" y="6136"/>
                </a:lnTo>
                <a:lnTo>
                  <a:pt x="69955" y="6136"/>
                </a:lnTo>
                <a:lnTo>
                  <a:pt x="69648" y="6341"/>
                </a:lnTo>
                <a:lnTo>
                  <a:pt x="75580" y="6034"/>
                </a:lnTo>
                <a:lnTo>
                  <a:pt x="75068" y="5932"/>
                </a:lnTo>
                <a:lnTo>
                  <a:pt x="75580" y="5523"/>
                </a:lnTo>
                <a:lnTo>
                  <a:pt x="74966" y="5420"/>
                </a:lnTo>
                <a:lnTo>
                  <a:pt x="75068" y="5318"/>
                </a:lnTo>
                <a:lnTo>
                  <a:pt x="71898" y="5523"/>
                </a:lnTo>
                <a:lnTo>
                  <a:pt x="72000" y="5625"/>
                </a:lnTo>
                <a:lnTo>
                  <a:pt x="70261" y="5420"/>
                </a:lnTo>
                <a:lnTo>
                  <a:pt x="70159" y="5523"/>
                </a:lnTo>
                <a:lnTo>
                  <a:pt x="69750" y="5523"/>
                </a:lnTo>
                <a:lnTo>
                  <a:pt x="70261" y="5318"/>
                </a:lnTo>
                <a:lnTo>
                  <a:pt x="69239" y="4909"/>
                </a:lnTo>
                <a:lnTo>
                  <a:pt x="70568" y="4909"/>
                </a:lnTo>
                <a:lnTo>
                  <a:pt x="69443" y="4807"/>
                </a:lnTo>
                <a:lnTo>
                  <a:pt x="70057" y="4705"/>
                </a:lnTo>
                <a:close/>
                <a:moveTo>
                  <a:pt x="165273" y="4705"/>
                </a:moveTo>
                <a:lnTo>
                  <a:pt x="160773" y="4909"/>
                </a:lnTo>
                <a:lnTo>
                  <a:pt x="160875" y="5011"/>
                </a:lnTo>
                <a:lnTo>
                  <a:pt x="160364" y="5114"/>
                </a:lnTo>
                <a:lnTo>
                  <a:pt x="159341" y="5420"/>
                </a:lnTo>
                <a:lnTo>
                  <a:pt x="158727" y="5625"/>
                </a:lnTo>
                <a:lnTo>
                  <a:pt x="158830" y="5727"/>
                </a:lnTo>
                <a:lnTo>
                  <a:pt x="158216" y="5830"/>
                </a:lnTo>
                <a:lnTo>
                  <a:pt x="158727" y="5932"/>
                </a:lnTo>
                <a:lnTo>
                  <a:pt x="158318" y="6239"/>
                </a:lnTo>
                <a:lnTo>
                  <a:pt x="158727" y="6341"/>
                </a:lnTo>
                <a:lnTo>
                  <a:pt x="158318" y="6443"/>
                </a:lnTo>
                <a:lnTo>
                  <a:pt x="158114" y="6648"/>
                </a:lnTo>
                <a:lnTo>
                  <a:pt x="157602" y="6955"/>
                </a:lnTo>
                <a:lnTo>
                  <a:pt x="158114" y="7261"/>
                </a:lnTo>
                <a:lnTo>
                  <a:pt x="160057" y="7057"/>
                </a:lnTo>
                <a:lnTo>
                  <a:pt x="159750" y="6852"/>
                </a:lnTo>
                <a:lnTo>
                  <a:pt x="160159" y="6341"/>
                </a:lnTo>
                <a:lnTo>
                  <a:pt x="160875" y="6239"/>
                </a:lnTo>
                <a:lnTo>
                  <a:pt x="160875" y="6136"/>
                </a:lnTo>
                <a:lnTo>
                  <a:pt x="161182" y="6034"/>
                </a:lnTo>
                <a:lnTo>
                  <a:pt x="160977" y="5932"/>
                </a:lnTo>
                <a:lnTo>
                  <a:pt x="165273" y="4705"/>
                </a:lnTo>
                <a:close/>
                <a:moveTo>
                  <a:pt x="212114" y="6852"/>
                </a:moveTo>
                <a:lnTo>
                  <a:pt x="211500" y="7261"/>
                </a:lnTo>
                <a:lnTo>
                  <a:pt x="214057" y="7364"/>
                </a:lnTo>
                <a:lnTo>
                  <a:pt x="212114" y="6852"/>
                </a:lnTo>
                <a:close/>
                <a:moveTo>
                  <a:pt x="177955" y="7159"/>
                </a:moveTo>
                <a:lnTo>
                  <a:pt x="178568" y="7466"/>
                </a:lnTo>
                <a:lnTo>
                  <a:pt x="177852" y="7261"/>
                </a:lnTo>
                <a:lnTo>
                  <a:pt x="177955" y="7159"/>
                </a:lnTo>
                <a:close/>
                <a:moveTo>
                  <a:pt x="58602" y="6955"/>
                </a:moveTo>
                <a:lnTo>
                  <a:pt x="57375" y="7159"/>
                </a:lnTo>
                <a:lnTo>
                  <a:pt x="57784" y="7568"/>
                </a:lnTo>
                <a:lnTo>
                  <a:pt x="58602" y="7261"/>
                </a:lnTo>
                <a:lnTo>
                  <a:pt x="58602" y="6955"/>
                </a:lnTo>
                <a:close/>
                <a:moveTo>
                  <a:pt x="108307" y="7568"/>
                </a:moveTo>
                <a:lnTo>
                  <a:pt x="108211" y="7587"/>
                </a:lnTo>
                <a:lnTo>
                  <a:pt x="108211" y="7587"/>
                </a:lnTo>
                <a:lnTo>
                  <a:pt x="108381" y="7603"/>
                </a:lnTo>
                <a:lnTo>
                  <a:pt x="108381" y="7603"/>
                </a:lnTo>
                <a:lnTo>
                  <a:pt x="108307" y="7568"/>
                </a:lnTo>
                <a:close/>
                <a:moveTo>
                  <a:pt x="73636" y="7159"/>
                </a:moveTo>
                <a:lnTo>
                  <a:pt x="74659" y="7670"/>
                </a:lnTo>
                <a:lnTo>
                  <a:pt x="76193" y="7670"/>
                </a:lnTo>
                <a:lnTo>
                  <a:pt x="76193" y="7466"/>
                </a:lnTo>
                <a:lnTo>
                  <a:pt x="75989" y="7261"/>
                </a:lnTo>
                <a:lnTo>
                  <a:pt x="73636" y="7159"/>
                </a:lnTo>
                <a:close/>
                <a:moveTo>
                  <a:pt x="108381" y="7603"/>
                </a:moveTo>
                <a:lnTo>
                  <a:pt x="109841" y="8284"/>
                </a:lnTo>
                <a:lnTo>
                  <a:pt x="110250" y="7773"/>
                </a:lnTo>
                <a:lnTo>
                  <a:pt x="108381" y="7603"/>
                </a:lnTo>
                <a:close/>
                <a:moveTo>
                  <a:pt x="68011" y="6852"/>
                </a:moveTo>
                <a:lnTo>
                  <a:pt x="64227" y="7364"/>
                </a:lnTo>
                <a:lnTo>
                  <a:pt x="63511" y="8386"/>
                </a:lnTo>
                <a:lnTo>
                  <a:pt x="63511" y="8386"/>
                </a:lnTo>
                <a:lnTo>
                  <a:pt x="64534" y="8182"/>
                </a:lnTo>
                <a:lnTo>
                  <a:pt x="64739" y="7773"/>
                </a:lnTo>
                <a:lnTo>
                  <a:pt x="65352" y="7773"/>
                </a:lnTo>
                <a:lnTo>
                  <a:pt x="68011" y="6852"/>
                </a:lnTo>
                <a:close/>
                <a:moveTo>
                  <a:pt x="216716" y="8182"/>
                </a:moveTo>
                <a:lnTo>
                  <a:pt x="217227" y="8489"/>
                </a:lnTo>
                <a:lnTo>
                  <a:pt x="217330" y="8182"/>
                </a:lnTo>
                <a:close/>
                <a:moveTo>
                  <a:pt x="62080" y="6852"/>
                </a:moveTo>
                <a:lnTo>
                  <a:pt x="60852" y="7159"/>
                </a:lnTo>
                <a:lnTo>
                  <a:pt x="61568" y="7364"/>
                </a:lnTo>
                <a:lnTo>
                  <a:pt x="61057" y="7466"/>
                </a:lnTo>
                <a:lnTo>
                  <a:pt x="61057" y="7568"/>
                </a:lnTo>
                <a:lnTo>
                  <a:pt x="60341" y="7773"/>
                </a:lnTo>
                <a:lnTo>
                  <a:pt x="60034" y="7466"/>
                </a:lnTo>
                <a:lnTo>
                  <a:pt x="59420" y="7773"/>
                </a:lnTo>
                <a:lnTo>
                  <a:pt x="59727" y="8182"/>
                </a:lnTo>
                <a:lnTo>
                  <a:pt x="60136" y="8284"/>
                </a:lnTo>
                <a:lnTo>
                  <a:pt x="60443" y="8898"/>
                </a:lnTo>
                <a:lnTo>
                  <a:pt x="61159" y="8898"/>
                </a:lnTo>
                <a:lnTo>
                  <a:pt x="61364" y="8489"/>
                </a:lnTo>
                <a:lnTo>
                  <a:pt x="62182" y="8591"/>
                </a:lnTo>
                <a:lnTo>
                  <a:pt x="63205" y="7773"/>
                </a:lnTo>
                <a:lnTo>
                  <a:pt x="62795" y="7875"/>
                </a:lnTo>
                <a:lnTo>
                  <a:pt x="62795" y="7670"/>
                </a:lnTo>
                <a:lnTo>
                  <a:pt x="62898" y="7670"/>
                </a:lnTo>
                <a:lnTo>
                  <a:pt x="62182" y="7568"/>
                </a:lnTo>
                <a:lnTo>
                  <a:pt x="63409" y="7261"/>
                </a:lnTo>
                <a:lnTo>
                  <a:pt x="63205" y="7159"/>
                </a:lnTo>
                <a:lnTo>
                  <a:pt x="63511" y="6852"/>
                </a:lnTo>
                <a:close/>
                <a:moveTo>
                  <a:pt x="47250" y="6443"/>
                </a:moveTo>
                <a:lnTo>
                  <a:pt x="47148" y="6852"/>
                </a:lnTo>
                <a:lnTo>
                  <a:pt x="43977" y="8386"/>
                </a:lnTo>
                <a:lnTo>
                  <a:pt x="44284" y="8386"/>
                </a:lnTo>
                <a:lnTo>
                  <a:pt x="44898" y="8693"/>
                </a:lnTo>
                <a:lnTo>
                  <a:pt x="44795" y="9102"/>
                </a:lnTo>
                <a:lnTo>
                  <a:pt x="44795" y="9102"/>
                </a:lnTo>
                <a:lnTo>
                  <a:pt x="51955" y="7159"/>
                </a:lnTo>
                <a:lnTo>
                  <a:pt x="51545" y="6545"/>
                </a:lnTo>
                <a:lnTo>
                  <a:pt x="50318" y="6750"/>
                </a:lnTo>
                <a:lnTo>
                  <a:pt x="50420" y="6545"/>
                </a:lnTo>
                <a:lnTo>
                  <a:pt x="50011" y="6648"/>
                </a:lnTo>
                <a:lnTo>
                  <a:pt x="50216" y="6545"/>
                </a:lnTo>
                <a:lnTo>
                  <a:pt x="47250" y="6443"/>
                </a:lnTo>
                <a:close/>
                <a:moveTo>
                  <a:pt x="158625" y="7261"/>
                </a:moveTo>
                <a:lnTo>
                  <a:pt x="157602" y="7875"/>
                </a:lnTo>
                <a:lnTo>
                  <a:pt x="157500" y="8182"/>
                </a:lnTo>
                <a:lnTo>
                  <a:pt x="156989" y="8284"/>
                </a:lnTo>
                <a:lnTo>
                  <a:pt x="159034" y="9102"/>
                </a:lnTo>
                <a:lnTo>
                  <a:pt x="158830" y="9102"/>
                </a:lnTo>
                <a:lnTo>
                  <a:pt x="158830" y="9205"/>
                </a:lnTo>
                <a:lnTo>
                  <a:pt x="158727" y="9205"/>
                </a:lnTo>
                <a:lnTo>
                  <a:pt x="158727" y="9307"/>
                </a:lnTo>
                <a:lnTo>
                  <a:pt x="158625" y="9307"/>
                </a:lnTo>
                <a:lnTo>
                  <a:pt x="160773" y="9614"/>
                </a:lnTo>
                <a:lnTo>
                  <a:pt x="160773" y="9614"/>
                </a:lnTo>
                <a:lnTo>
                  <a:pt x="160568" y="9511"/>
                </a:lnTo>
                <a:lnTo>
                  <a:pt x="161489" y="9511"/>
                </a:lnTo>
                <a:lnTo>
                  <a:pt x="159239" y="8080"/>
                </a:lnTo>
                <a:lnTo>
                  <a:pt x="159341" y="7773"/>
                </a:lnTo>
                <a:lnTo>
                  <a:pt x="159545" y="7670"/>
                </a:lnTo>
                <a:lnTo>
                  <a:pt x="159545" y="7466"/>
                </a:lnTo>
                <a:lnTo>
                  <a:pt x="158625" y="7261"/>
                </a:lnTo>
                <a:close/>
                <a:moveTo>
                  <a:pt x="18920" y="9818"/>
                </a:moveTo>
                <a:lnTo>
                  <a:pt x="18511" y="9920"/>
                </a:lnTo>
                <a:lnTo>
                  <a:pt x="18511" y="9920"/>
                </a:lnTo>
                <a:lnTo>
                  <a:pt x="18637" y="9901"/>
                </a:lnTo>
                <a:lnTo>
                  <a:pt x="18637" y="9901"/>
                </a:lnTo>
                <a:lnTo>
                  <a:pt x="18920" y="9818"/>
                </a:lnTo>
                <a:close/>
                <a:moveTo>
                  <a:pt x="137352" y="10125"/>
                </a:moveTo>
                <a:lnTo>
                  <a:pt x="137352" y="10125"/>
                </a:lnTo>
                <a:lnTo>
                  <a:pt x="137352" y="10125"/>
                </a:lnTo>
                <a:close/>
                <a:moveTo>
                  <a:pt x="88977" y="9818"/>
                </a:moveTo>
                <a:lnTo>
                  <a:pt x="88670" y="10125"/>
                </a:lnTo>
                <a:lnTo>
                  <a:pt x="88466" y="10125"/>
                </a:lnTo>
                <a:lnTo>
                  <a:pt x="88364" y="10432"/>
                </a:lnTo>
                <a:lnTo>
                  <a:pt x="88875" y="10534"/>
                </a:lnTo>
                <a:lnTo>
                  <a:pt x="88568" y="10636"/>
                </a:lnTo>
                <a:lnTo>
                  <a:pt x="89489" y="10636"/>
                </a:lnTo>
                <a:lnTo>
                  <a:pt x="90000" y="10227"/>
                </a:lnTo>
                <a:lnTo>
                  <a:pt x="88977" y="9818"/>
                </a:lnTo>
                <a:close/>
                <a:moveTo>
                  <a:pt x="52466" y="7261"/>
                </a:moveTo>
                <a:lnTo>
                  <a:pt x="48170" y="8591"/>
                </a:lnTo>
                <a:lnTo>
                  <a:pt x="48784" y="8693"/>
                </a:lnTo>
                <a:lnTo>
                  <a:pt x="48375" y="8898"/>
                </a:lnTo>
                <a:lnTo>
                  <a:pt x="50216" y="8795"/>
                </a:lnTo>
                <a:lnTo>
                  <a:pt x="50216" y="8795"/>
                </a:lnTo>
                <a:lnTo>
                  <a:pt x="49705" y="8898"/>
                </a:lnTo>
                <a:lnTo>
                  <a:pt x="49807" y="8898"/>
                </a:lnTo>
                <a:lnTo>
                  <a:pt x="47761" y="9307"/>
                </a:lnTo>
                <a:lnTo>
                  <a:pt x="51545" y="9818"/>
                </a:lnTo>
                <a:lnTo>
                  <a:pt x="48273" y="9920"/>
                </a:lnTo>
                <a:lnTo>
                  <a:pt x="47557" y="10534"/>
                </a:lnTo>
                <a:lnTo>
                  <a:pt x="49193" y="10739"/>
                </a:lnTo>
                <a:lnTo>
                  <a:pt x="48989" y="11352"/>
                </a:lnTo>
                <a:lnTo>
                  <a:pt x="54102" y="10534"/>
                </a:lnTo>
                <a:lnTo>
                  <a:pt x="54102" y="10739"/>
                </a:lnTo>
                <a:lnTo>
                  <a:pt x="54818" y="10841"/>
                </a:lnTo>
                <a:lnTo>
                  <a:pt x="54614" y="10943"/>
                </a:lnTo>
                <a:lnTo>
                  <a:pt x="56148" y="11045"/>
                </a:lnTo>
                <a:lnTo>
                  <a:pt x="57170" y="10534"/>
                </a:lnTo>
                <a:lnTo>
                  <a:pt x="56250" y="10739"/>
                </a:lnTo>
                <a:lnTo>
                  <a:pt x="56455" y="10534"/>
                </a:lnTo>
                <a:lnTo>
                  <a:pt x="56352" y="10432"/>
                </a:lnTo>
                <a:lnTo>
                  <a:pt x="58295" y="10023"/>
                </a:lnTo>
                <a:lnTo>
                  <a:pt x="57989" y="9920"/>
                </a:lnTo>
                <a:lnTo>
                  <a:pt x="57989" y="9818"/>
                </a:lnTo>
                <a:lnTo>
                  <a:pt x="56864" y="9409"/>
                </a:lnTo>
                <a:lnTo>
                  <a:pt x="57682" y="7670"/>
                </a:lnTo>
                <a:lnTo>
                  <a:pt x="56455" y="7364"/>
                </a:lnTo>
                <a:lnTo>
                  <a:pt x="55739" y="8489"/>
                </a:lnTo>
                <a:lnTo>
                  <a:pt x="55023" y="8693"/>
                </a:lnTo>
                <a:lnTo>
                  <a:pt x="55023" y="8693"/>
                </a:lnTo>
                <a:lnTo>
                  <a:pt x="55227" y="7875"/>
                </a:lnTo>
                <a:lnTo>
                  <a:pt x="54614" y="7773"/>
                </a:lnTo>
                <a:lnTo>
                  <a:pt x="53591" y="8080"/>
                </a:lnTo>
                <a:lnTo>
                  <a:pt x="53693" y="7977"/>
                </a:lnTo>
                <a:lnTo>
                  <a:pt x="53182" y="8080"/>
                </a:lnTo>
                <a:lnTo>
                  <a:pt x="53182" y="8080"/>
                </a:lnTo>
                <a:lnTo>
                  <a:pt x="53898" y="7773"/>
                </a:lnTo>
                <a:lnTo>
                  <a:pt x="51750" y="7875"/>
                </a:lnTo>
                <a:lnTo>
                  <a:pt x="52466" y="7261"/>
                </a:lnTo>
                <a:close/>
                <a:moveTo>
                  <a:pt x="60341" y="10330"/>
                </a:moveTo>
                <a:lnTo>
                  <a:pt x="58602" y="10841"/>
                </a:lnTo>
                <a:lnTo>
                  <a:pt x="59114" y="11148"/>
                </a:lnTo>
                <a:lnTo>
                  <a:pt x="60136" y="11352"/>
                </a:lnTo>
                <a:lnTo>
                  <a:pt x="61159" y="11045"/>
                </a:lnTo>
                <a:lnTo>
                  <a:pt x="60239" y="10432"/>
                </a:lnTo>
                <a:lnTo>
                  <a:pt x="60341" y="10330"/>
                </a:lnTo>
                <a:close/>
                <a:moveTo>
                  <a:pt x="175193" y="11250"/>
                </a:moveTo>
                <a:lnTo>
                  <a:pt x="176114" y="11557"/>
                </a:lnTo>
                <a:lnTo>
                  <a:pt x="176114" y="12068"/>
                </a:lnTo>
                <a:lnTo>
                  <a:pt x="177136" y="12170"/>
                </a:lnTo>
                <a:lnTo>
                  <a:pt x="177136" y="12170"/>
                </a:lnTo>
                <a:lnTo>
                  <a:pt x="176011" y="12068"/>
                </a:lnTo>
                <a:lnTo>
                  <a:pt x="175193" y="11250"/>
                </a:lnTo>
                <a:close/>
                <a:moveTo>
                  <a:pt x="73023" y="11557"/>
                </a:moveTo>
                <a:lnTo>
                  <a:pt x="72307" y="12375"/>
                </a:lnTo>
                <a:lnTo>
                  <a:pt x="73432" y="12375"/>
                </a:lnTo>
                <a:lnTo>
                  <a:pt x="74148" y="11659"/>
                </a:lnTo>
                <a:lnTo>
                  <a:pt x="73023" y="11557"/>
                </a:lnTo>
                <a:close/>
                <a:moveTo>
                  <a:pt x="108409" y="13295"/>
                </a:moveTo>
                <a:lnTo>
                  <a:pt x="108716" y="13398"/>
                </a:lnTo>
                <a:lnTo>
                  <a:pt x="108818" y="13398"/>
                </a:lnTo>
                <a:lnTo>
                  <a:pt x="108409" y="13295"/>
                </a:lnTo>
                <a:close/>
                <a:moveTo>
                  <a:pt x="9205" y="13807"/>
                </a:moveTo>
                <a:lnTo>
                  <a:pt x="9102" y="13909"/>
                </a:lnTo>
                <a:lnTo>
                  <a:pt x="9205" y="13909"/>
                </a:lnTo>
                <a:lnTo>
                  <a:pt x="9205" y="13807"/>
                </a:lnTo>
                <a:close/>
                <a:moveTo>
                  <a:pt x="5420" y="11045"/>
                </a:moveTo>
                <a:lnTo>
                  <a:pt x="0" y="14420"/>
                </a:lnTo>
                <a:lnTo>
                  <a:pt x="511" y="14318"/>
                </a:lnTo>
                <a:lnTo>
                  <a:pt x="1227" y="13909"/>
                </a:lnTo>
                <a:lnTo>
                  <a:pt x="1227" y="13705"/>
                </a:lnTo>
                <a:lnTo>
                  <a:pt x="1739" y="13398"/>
                </a:lnTo>
                <a:lnTo>
                  <a:pt x="1636" y="13500"/>
                </a:lnTo>
                <a:lnTo>
                  <a:pt x="2352" y="13295"/>
                </a:lnTo>
                <a:lnTo>
                  <a:pt x="2148" y="13398"/>
                </a:lnTo>
                <a:lnTo>
                  <a:pt x="2761" y="13193"/>
                </a:lnTo>
                <a:lnTo>
                  <a:pt x="2761" y="13193"/>
                </a:lnTo>
                <a:lnTo>
                  <a:pt x="1636" y="14011"/>
                </a:lnTo>
                <a:lnTo>
                  <a:pt x="3273" y="14114"/>
                </a:lnTo>
                <a:lnTo>
                  <a:pt x="3068" y="14625"/>
                </a:lnTo>
                <a:lnTo>
                  <a:pt x="3375" y="15034"/>
                </a:lnTo>
                <a:lnTo>
                  <a:pt x="3989" y="14932"/>
                </a:lnTo>
                <a:lnTo>
                  <a:pt x="3682" y="15136"/>
                </a:lnTo>
                <a:lnTo>
                  <a:pt x="4295" y="14932"/>
                </a:lnTo>
                <a:lnTo>
                  <a:pt x="4193" y="15034"/>
                </a:lnTo>
                <a:lnTo>
                  <a:pt x="4193" y="15034"/>
                </a:lnTo>
                <a:lnTo>
                  <a:pt x="4602" y="14727"/>
                </a:lnTo>
                <a:lnTo>
                  <a:pt x="4500" y="14625"/>
                </a:lnTo>
                <a:lnTo>
                  <a:pt x="5523" y="14318"/>
                </a:lnTo>
                <a:lnTo>
                  <a:pt x="5318" y="14318"/>
                </a:lnTo>
                <a:lnTo>
                  <a:pt x="5830" y="14114"/>
                </a:lnTo>
                <a:lnTo>
                  <a:pt x="5727" y="14114"/>
                </a:lnTo>
                <a:lnTo>
                  <a:pt x="5727" y="13909"/>
                </a:lnTo>
                <a:lnTo>
                  <a:pt x="6136" y="14011"/>
                </a:lnTo>
                <a:lnTo>
                  <a:pt x="6750" y="14011"/>
                </a:lnTo>
                <a:lnTo>
                  <a:pt x="6852" y="13807"/>
                </a:lnTo>
                <a:lnTo>
                  <a:pt x="7159" y="13909"/>
                </a:lnTo>
                <a:lnTo>
                  <a:pt x="8386" y="13500"/>
                </a:lnTo>
                <a:lnTo>
                  <a:pt x="8080" y="13398"/>
                </a:lnTo>
                <a:lnTo>
                  <a:pt x="7977" y="13398"/>
                </a:lnTo>
                <a:lnTo>
                  <a:pt x="8080" y="13193"/>
                </a:lnTo>
                <a:lnTo>
                  <a:pt x="8080" y="12886"/>
                </a:lnTo>
                <a:lnTo>
                  <a:pt x="7364" y="12682"/>
                </a:lnTo>
                <a:lnTo>
                  <a:pt x="7364" y="12682"/>
                </a:lnTo>
                <a:lnTo>
                  <a:pt x="7568" y="12784"/>
                </a:lnTo>
                <a:lnTo>
                  <a:pt x="6852" y="12886"/>
                </a:lnTo>
                <a:lnTo>
                  <a:pt x="7261" y="12682"/>
                </a:lnTo>
                <a:lnTo>
                  <a:pt x="6341" y="12682"/>
                </a:lnTo>
                <a:lnTo>
                  <a:pt x="6034" y="12989"/>
                </a:lnTo>
                <a:lnTo>
                  <a:pt x="6034" y="13193"/>
                </a:lnTo>
                <a:lnTo>
                  <a:pt x="5625" y="13398"/>
                </a:lnTo>
                <a:lnTo>
                  <a:pt x="5625" y="13398"/>
                </a:lnTo>
                <a:lnTo>
                  <a:pt x="5932" y="13193"/>
                </a:lnTo>
                <a:lnTo>
                  <a:pt x="5523" y="13295"/>
                </a:lnTo>
                <a:lnTo>
                  <a:pt x="5523" y="13091"/>
                </a:lnTo>
                <a:lnTo>
                  <a:pt x="6545" y="12375"/>
                </a:lnTo>
                <a:lnTo>
                  <a:pt x="6136" y="12375"/>
                </a:lnTo>
                <a:lnTo>
                  <a:pt x="6648" y="12068"/>
                </a:lnTo>
                <a:lnTo>
                  <a:pt x="5830" y="11659"/>
                </a:lnTo>
                <a:lnTo>
                  <a:pt x="5932" y="11557"/>
                </a:lnTo>
                <a:lnTo>
                  <a:pt x="5727" y="11352"/>
                </a:lnTo>
                <a:lnTo>
                  <a:pt x="5523" y="11557"/>
                </a:lnTo>
                <a:lnTo>
                  <a:pt x="5523" y="11352"/>
                </a:lnTo>
                <a:lnTo>
                  <a:pt x="5625" y="11250"/>
                </a:lnTo>
                <a:lnTo>
                  <a:pt x="5420" y="11045"/>
                </a:lnTo>
                <a:close/>
                <a:moveTo>
                  <a:pt x="113011" y="13193"/>
                </a:moveTo>
                <a:lnTo>
                  <a:pt x="112807" y="13398"/>
                </a:lnTo>
                <a:lnTo>
                  <a:pt x="112500" y="13398"/>
                </a:lnTo>
                <a:lnTo>
                  <a:pt x="112193" y="13602"/>
                </a:lnTo>
                <a:lnTo>
                  <a:pt x="111682" y="13500"/>
                </a:lnTo>
                <a:lnTo>
                  <a:pt x="111682" y="13500"/>
                </a:lnTo>
                <a:lnTo>
                  <a:pt x="111784" y="13807"/>
                </a:lnTo>
                <a:lnTo>
                  <a:pt x="111170" y="13500"/>
                </a:lnTo>
                <a:lnTo>
                  <a:pt x="110864" y="13500"/>
                </a:lnTo>
                <a:lnTo>
                  <a:pt x="110864" y="13807"/>
                </a:lnTo>
                <a:lnTo>
                  <a:pt x="110250" y="13602"/>
                </a:lnTo>
                <a:lnTo>
                  <a:pt x="110148" y="14011"/>
                </a:lnTo>
                <a:lnTo>
                  <a:pt x="109739" y="14011"/>
                </a:lnTo>
                <a:lnTo>
                  <a:pt x="109636" y="14216"/>
                </a:lnTo>
                <a:lnTo>
                  <a:pt x="109432" y="14114"/>
                </a:lnTo>
                <a:lnTo>
                  <a:pt x="109534" y="14011"/>
                </a:lnTo>
                <a:lnTo>
                  <a:pt x="109330" y="13807"/>
                </a:lnTo>
                <a:lnTo>
                  <a:pt x="109534" y="13602"/>
                </a:lnTo>
                <a:lnTo>
                  <a:pt x="108716" y="13398"/>
                </a:lnTo>
                <a:lnTo>
                  <a:pt x="108511" y="13398"/>
                </a:lnTo>
                <a:lnTo>
                  <a:pt x="108716" y="13705"/>
                </a:lnTo>
                <a:lnTo>
                  <a:pt x="108102" y="13500"/>
                </a:lnTo>
                <a:lnTo>
                  <a:pt x="108102" y="13500"/>
                </a:lnTo>
                <a:lnTo>
                  <a:pt x="108205" y="13602"/>
                </a:lnTo>
                <a:lnTo>
                  <a:pt x="108102" y="13705"/>
                </a:lnTo>
                <a:lnTo>
                  <a:pt x="107898" y="13705"/>
                </a:lnTo>
                <a:lnTo>
                  <a:pt x="108205" y="13807"/>
                </a:lnTo>
                <a:lnTo>
                  <a:pt x="107693" y="13807"/>
                </a:lnTo>
                <a:lnTo>
                  <a:pt x="107795" y="14011"/>
                </a:lnTo>
                <a:lnTo>
                  <a:pt x="107386" y="14011"/>
                </a:lnTo>
                <a:lnTo>
                  <a:pt x="109125" y="14114"/>
                </a:lnTo>
                <a:lnTo>
                  <a:pt x="108614" y="14318"/>
                </a:lnTo>
                <a:lnTo>
                  <a:pt x="109125" y="14318"/>
                </a:lnTo>
                <a:lnTo>
                  <a:pt x="109125" y="14420"/>
                </a:lnTo>
                <a:lnTo>
                  <a:pt x="107898" y="14523"/>
                </a:lnTo>
                <a:lnTo>
                  <a:pt x="107795" y="14727"/>
                </a:lnTo>
                <a:lnTo>
                  <a:pt x="109227" y="14830"/>
                </a:lnTo>
                <a:lnTo>
                  <a:pt x="108818" y="15136"/>
                </a:lnTo>
                <a:lnTo>
                  <a:pt x="109227" y="15034"/>
                </a:lnTo>
                <a:lnTo>
                  <a:pt x="108307" y="15341"/>
                </a:lnTo>
                <a:lnTo>
                  <a:pt x="108716" y="15545"/>
                </a:lnTo>
                <a:lnTo>
                  <a:pt x="109432" y="15443"/>
                </a:lnTo>
                <a:lnTo>
                  <a:pt x="111375" y="15852"/>
                </a:lnTo>
                <a:lnTo>
                  <a:pt x="114648" y="14625"/>
                </a:lnTo>
                <a:lnTo>
                  <a:pt x="114648" y="14216"/>
                </a:lnTo>
                <a:lnTo>
                  <a:pt x="114034" y="13807"/>
                </a:lnTo>
                <a:lnTo>
                  <a:pt x="113830" y="13500"/>
                </a:lnTo>
                <a:lnTo>
                  <a:pt x="114239" y="13295"/>
                </a:lnTo>
                <a:lnTo>
                  <a:pt x="113011" y="13193"/>
                </a:lnTo>
                <a:close/>
                <a:moveTo>
                  <a:pt x="65557" y="13705"/>
                </a:moveTo>
                <a:lnTo>
                  <a:pt x="63102" y="15750"/>
                </a:lnTo>
                <a:lnTo>
                  <a:pt x="63818" y="15750"/>
                </a:lnTo>
                <a:lnTo>
                  <a:pt x="64023" y="16159"/>
                </a:lnTo>
                <a:lnTo>
                  <a:pt x="66309" y="15364"/>
                </a:lnTo>
                <a:lnTo>
                  <a:pt x="66309" y="15364"/>
                </a:lnTo>
                <a:lnTo>
                  <a:pt x="67091" y="15852"/>
                </a:lnTo>
                <a:lnTo>
                  <a:pt x="68114" y="15545"/>
                </a:lnTo>
                <a:lnTo>
                  <a:pt x="67091" y="15443"/>
                </a:lnTo>
                <a:lnTo>
                  <a:pt x="67295" y="14830"/>
                </a:lnTo>
                <a:lnTo>
                  <a:pt x="65659" y="14011"/>
                </a:lnTo>
                <a:lnTo>
                  <a:pt x="65557" y="13705"/>
                </a:lnTo>
                <a:close/>
                <a:moveTo>
                  <a:pt x="128864" y="16773"/>
                </a:moveTo>
                <a:lnTo>
                  <a:pt x="128455" y="16875"/>
                </a:lnTo>
                <a:lnTo>
                  <a:pt x="128455" y="16875"/>
                </a:lnTo>
                <a:lnTo>
                  <a:pt x="128785" y="16804"/>
                </a:lnTo>
                <a:lnTo>
                  <a:pt x="128785" y="16804"/>
                </a:lnTo>
                <a:lnTo>
                  <a:pt x="128864" y="16773"/>
                </a:lnTo>
                <a:close/>
                <a:moveTo>
                  <a:pt x="73227" y="6955"/>
                </a:moveTo>
                <a:lnTo>
                  <a:pt x="70773" y="7364"/>
                </a:lnTo>
                <a:lnTo>
                  <a:pt x="71080" y="7670"/>
                </a:lnTo>
                <a:lnTo>
                  <a:pt x="70159" y="7773"/>
                </a:lnTo>
                <a:lnTo>
                  <a:pt x="70466" y="8080"/>
                </a:lnTo>
                <a:lnTo>
                  <a:pt x="70466" y="8386"/>
                </a:lnTo>
                <a:lnTo>
                  <a:pt x="69443" y="8386"/>
                </a:lnTo>
                <a:lnTo>
                  <a:pt x="69955" y="8693"/>
                </a:lnTo>
                <a:lnTo>
                  <a:pt x="69545" y="9205"/>
                </a:lnTo>
                <a:lnTo>
                  <a:pt x="68318" y="9205"/>
                </a:lnTo>
                <a:lnTo>
                  <a:pt x="69545" y="8898"/>
                </a:lnTo>
                <a:lnTo>
                  <a:pt x="69136" y="8489"/>
                </a:lnTo>
                <a:lnTo>
                  <a:pt x="69443" y="7773"/>
                </a:lnTo>
                <a:lnTo>
                  <a:pt x="71284" y="6955"/>
                </a:lnTo>
                <a:lnTo>
                  <a:pt x="71284" y="6955"/>
                </a:lnTo>
                <a:lnTo>
                  <a:pt x="67193" y="8284"/>
                </a:lnTo>
                <a:lnTo>
                  <a:pt x="66682" y="8898"/>
                </a:lnTo>
                <a:lnTo>
                  <a:pt x="67909" y="9205"/>
                </a:lnTo>
                <a:lnTo>
                  <a:pt x="66477" y="9205"/>
                </a:lnTo>
                <a:lnTo>
                  <a:pt x="68114" y="9716"/>
                </a:lnTo>
                <a:lnTo>
                  <a:pt x="67909" y="9920"/>
                </a:lnTo>
                <a:lnTo>
                  <a:pt x="70875" y="10125"/>
                </a:lnTo>
                <a:lnTo>
                  <a:pt x="70875" y="10023"/>
                </a:lnTo>
                <a:lnTo>
                  <a:pt x="72205" y="10227"/>
                </a:lnTo>
                <a:lnTo>
                  <a:pt x="72614" y="9716"/>
                </a:lnTo>
                <a:lnTo>
                  <a:pt x="73534" y="9920"/>
                </a:lnTo>
                <a:lnTo>
                  <a:pt x="73432" y="10227"/>
                </a:lnTo>
                <a:lnTo>
                  <a:pt x="73841" y="10330"/>
                </a:lnTo>
                <a:lnTo>
                  <a:pt x="73636" y="10432"/>
                </a:lnTo>
                <a:lnTo>
                  <a:pt x="74148" y="10330"/>
                </a:lnTo>
                <a:lnTo>
                  <a:pt x="74250" y="10739"/>
                </a:lnTo>
                <a:lnTo>
                  <a:pt x="73432" y="11148"/>
                </a:lnTo>
                <a:lnTo>
                  <a:pt x="74685" y="10969"/>
                </a:lnTo>
                <a:lnTo>
                  <a:pt x="74761" y="11045"/>
                </a:lnTo>
                <a:lnTo>
                  <a:pt x="74557" y="11148"/>
                </a:lnTo>
                <a:lnTo>
                  <a:pt x="75375" y="11557"/>
                </a:lnTo>
                <a:lnTo>
                  <a:pt x="75477" y="12273"/>
                </a:lnTo>
                <a:lnTo>
                  <a:pt x="73534" y="13398"/>
                </a:lnTo>
                <a:lnTo>
                  <a:pt x="73636" y="13807"/>
                </a:lnTo>
                <a:lnTo>
                  <a:pt x="72000" y="14216"/>
                </a:lnTo>
                <a:lnTo>
                  <a:pt x="72000" y="14318"/>
                </a:lnTo>
                <a:lnTo>
                  <a:pt x="72000" y="14420"/>
                </a:lnTo>
                <a:lnTo>
                  <a:pt x="71898" y="14625"/>
                </a:lnTo>
                <a:lnTo>
                  <a:pt x="72000" y="14318"/>
                </a:lnTo>
                <a:lnTo>
                  <a:pt x="71080" y="14114"/>
                </a:lnTo>
                <a:lnTo>
                  <a:pt x="70057" y="14727"/>
                </a:lnTo>
                <a:lnTo>
                  <a:pt x="70977" y="15136"/>
                </a:lnTo>
                <a:lnTo>
                  <a:pt x="72307" y="14727"/>
                </a:lnTo>
                <a:lnTo>
                  <a:pt x="72818" y="14830"/>
                </a:lnTo>
                <a:lnTo>
                  <a:pt x="72716" y="15034"/>
                </a:lnTo>
                <a:lnTo>
                  <a:pt x="72716" y="15034"/>
                </a:lnTo>
                <a:lnTo>
                  <a:pt x="73330" y="14830"/>
                </a:lnTo>
                <a:lnTo>
                  <a:pt x="73125" y="15034"/>
                </a:lnTo>
                <a:lnTo>
                  <a:pt x="73739" y="15545"/>
                </a:lnTo>
                <a:lnTo>
                  <a:pt x="73636" y="15648"/>
                </a:lnTo>
                <a:lnTo>
                  <a:pt x="74148" y="15750"/>
                </a:lnTo>
                <a:lnTo>
                  <a:pt x="73636" y="15955"/>
                </a:lnTo>
                <a:lnTo>
                  <a:pt x="74250" y="16261"/>
                </a:lnTo>
                <a:lnTo>
                  <a:pt x="74045" y="16364"/>
                </a:lnTo>
                <a:lnTo>
                  <a:pt x="76909" y="17386"/>
                </a:lnTo>
                <a:lnTo>
                  <a:pt x="77318" y="17080"/>
                </a:lnTo>
                <a:lnTo>
                  <a:pt x="76398" y="16364"/>
                </a:lnTo>
                <a:lnTo>
                  <a:pt x="76500" y="16261"/>
                </a:lnTo>
                <a:lnTo>
                  <a:pt x="75989" y="15648"/>
                </a:lnTo>
                <a:lnTo>
                  <a:pt x="76705" y="15648"/>
                </a:lnTo>
                <a:lnTo>
                  <a:pt x="78034" y="16568"/>
                </a:lnTo>
                <a:lnTo>
                  <a:pt x="78239" y="16364"/>
                </a:lnTo>
                <a:lnTo>
                  <a:pt x="78545" y="16364"/>
                </a:lnTo>
                <a:lnTo>
                  <a:pt x="78545" y="15648"/>
                </a:lnTo>
                <a:lnTo>
                  <a:pt x="78955" y="15955"/>
                </a:lnTo>
                <a:lnTo>
                  <a:pt x="78955" y="15443"/>
                </a:lnTo>
                <a:lnTo>
                  <a:pt x="79057" y="15341"/>
                </a:lnTo>
                <a:lnTo>
                  <a:pt x="78750" y="15341"/>
                </a:lnTo>
                <a:lnTo>
                  <a:pt x="78545" y="15136"/>
                </a:lnTo>
                <a:lnTo>
                  <a:pt x="78955" y="14932"/>
                </a:lnTo>
                <a:lnTo>
                  <a:pt x="78648" y="14932"/>
                </a:lnTo>
                <a:lnTo>
                  <a:pt x="78955" y="14830"/>
                </a:lnTo>
                <a:lnTo>
                  <a:pt x="78648" y="14625"/>
                </a:lnTo>
                <a:lnTo>
                  <a:pt x="78034" y="14625"/>
                </a:lnTo>
                <a:lnTo>
                  <a:pt x="77830" y="14216"/>
                </a:lnTo>
                <a:lnTo>
                  <a:pt x="78034" y="14114"/>
                </a:lnTo>
                <a:lnTo>
                  <a:pt x="77523" y="14011"/>
                </a:lnTo>
                <a:lnTo>
                  <a:pt x="77727" y="13807"/>
                </a:lnTo>
                <a:lnTo>
                  <a:pt x="77318" y="13398"/>
                </a:lnTo>
                <a:lnTo>
                  <a:pt x="78341" y="13602"/>
                </a:lnTo>
                <a:lnTo>
                  <a:pt x="78136" y="13193"/>
                </a:lnTo>
                <a:lnTo>
                  <a:pt x="78545" y="13091"/>
                </a:lnTo>
                <a:lnTo>
                  <a:pt x="79466" y="13398"/>
                </a:lnTo>
                <a:lnTo>
                  <a:pt x="79159" y="13602"/>
                </a:lnTo>
                <a:lnTo>
                  <a:pt x="79159" y="13602"/>
                </a:lnTo>
                <a:lnTo>
                  <a:pt x="80284" y="13295"/>
                </a:lnTo>
                <a:lnTo>
                  <a:pt x="79466" y="13909"/>
                </a:lnTo>
                <a:lnTo>
                  <a:pt x="79568" y="14318"/>
                </a:lnTo>
                <a:lnTo>
                  <a:pt x="79977" y="14114"/>
                </a:lnTo>
                <a:lnTo>
                  <a:pt x="80182" y="14420"/>
                </a:lnTo>
                <a:lnTo>
                  <a:pt x="80489" y="14420"/>
                </a:lnTo>
                <a:lnTo>
                  <a:pt x="80693" y="13909"/>
                </a:lnTo>
                <a:lnTo>
                  <a:pt x="80489" y="13909"/>
                </a:lnTo>
                <a:lnTo>
                  <a:pt x="81818" y="13602"/>
                </a:lnTo>
                <a:lnTo>
                  <a:pt x="81511" y="13398"/>
                </a:lnTo>
                <a:lnTo>
                  <a:pt x="81716" y="13295"/>
                </a:lnTo>
                <a:lnTo>
                  <a:pt x="81614" y="13193"/>
                </a:lnTo>
                <a:lnTo>
                  <a:pt x="82023" y="13295"/>
                </a:lnTo>
                <a:lnTo>
                  <a:pt x="82023" y="12989"/>
                </a:lnTo>
                <a:lnTo>
                  <a:pt x="82227" y="12989"/>
                </a:lnTo>
                <a:lnTo>
                  <a:pt x="82227" y="12682"/>
                </a:lnTo>
                <a:lnTo>
                  <a:pt x="81000" y="12886"/>
                </a:lnTo>
                <a:lnTo>
                  <a:pt x="81716" y="12477"/>
                </a:lnTo>
                <a:lnTo>
                  <a:pt x="80591" y="12375"/>
                </a:lnTo>
                <a:lnTo>
                  <a:pt x="81307" y="12170"/>
                </a:lnTo>
                <a:lnTo>
                  <a:pt x="80591" y="11966"/>
                </a:lnTo>
                <a:lnTo>
                  <a:pt x="80795" y="11864"/>
                </a:lnTo>
                <a:lnTo>
                  <a:pt x="80284" y="12068"/>
                </a:lnTo>
                <a:lnTo>
                  <a:pt x="80386" y="11864"/>
                </a:lnTo>
                <a:lnTo>
                  <a:pt x="80080" y="11864"/>
                </a:lnTo>
                <a:lnTo>
                  <a:pt x="80182" y="11761"/>
                </a:lnTo>
                <a:lnTo>
                  <a:pt x="79670" y="11966"/>
                </a:lnTo>
                <a:lnTo>
                  <a:pt x="80080" y="11557"/>
                </a:lnTo>
                <a:lnTo>
                  <a:pt x="79670" y="11761"/>
                </a:lnTo>
                <a:lnTo>
                  <a:pt x="79466" y="11761"/>
                </a:lnTo>
                <a:lnTo>
                  <a:pt x="79568" y="11557"/>
                </a:lnTo>
                <a:lnTo>
                  <a:pt x="79773" y="11455"/>
                </a:lnTo>
                <a:lnTo>
                  <a:pt x="79057" y="11352"/>
                </a:lnTo>
                <a:lnTo>
                  <a:pt x="78955" y="11148"/>
                </a:lnTo>
                <a:lnTo>
                  <a:pt x="78239" y="11045"/>
                </a:lnTo>
                <a:lnTo>
                  <a:pt x="79466" y="10943"/>
                </a:lnTo>
                <a:lnTo>
                  <a:pt x="78648" y="10841"/>
                </a:lnTo>
                <a:lnTo>
                  <a:pt x="80284" y="10739"/>
                </a:lnTo>
                <a:lnTo>
                  <a:pt x="78648" y="10534"/>
                </a:lnTo>
                <a:lnTo>
                  <a:pt x="80080" y="10330"/>
                </a:lnTo>
                <a:lnTo>
                  <a:pt x="79670" y="10023"/>
                </a:lnTo>
                <a:lnTo>
                  <a:pt x="79057" y="10125"/>
                </a:lnTo>
                <a:lnTo>
                  <a:pt x="79364" y="9920"/>
                </a:lnTo>
                <a:lnTo>
                  <a:pt x="78443" y="10023"/>
                </a:lnTo>
                <a:lnTo>
                  <a:pt x="79568" y="9716"/>
                </a:lnTo>
                <a:lnTo>
                  <a:pt x="79466" y="9409"/>
                </a:lnTo>
                <a:lnTo>
                  <a:pt x="78750" y="9409"/>
                </a:lnTo>
                <a:lnTo>
                  <a:pt x="77625" y="10023"/>
                </a:lnTo>
                <a:lnTo>
                  <a:pt x="77420" y="9716"/>
                </a:lnTo>
                <a:lnTo>
                  <a:pt x="78545" y="9205"/>
                </a:lnTo>
                <a:lnTo>
                  <a:pt x="77216" y="9409"/>
                </a:lnTo>
                <a:lnTo>
                  <a:pt x="77216" y="9409"/>
                </a:lnTo>
                <a:lnTo>
                  <a:pt x="78341" y="8898"/>
                </a:lnTo>
                <a:lnTo>
                  <a:pt x="76500" y="8898"/>
                </a:lnTo>
                <a:lnTo>
                  <a:pt x="77011" y="8591"/>
                </a:lnTo>
                <a:lnTo>
                  <a:pt x="75886" y="9000"/>
                </a:lnTo>
                <a:lnTo>
                  <a:pt x="76398" y="8693"/>
                </a:lnTo>
                <a:lnTo>
                  <a:pt x="76091" y="8693"/>
                </a:lnTo>
                <a:lnTo>
                  <a:pt x="76807" y="8386"/>
                </a:lnTo>
                <a:lnTo>
                  <a:pt x="76807" y="8386"/>
                </a:lnTo>
                <a:lnTo>
                  <a:pt x="75580" y="8591"/>
                </a:lnTo>
                <a:lnTo>
                  <a:pt x="75580" y="8591"/>
                </a:lnTo>
                <a:lnTo>
                  <a:pt x="76500" y="8182"/>
                </a:lnTo>
                <a:lnTo>
                  <a:pt x="74761" y="7875"/>
                </a:lnTo>
                <a:lnTo>
                  <a:pt x="74761" y="7875"/>
                </a:lnTo>
                <a:lnTo>
                  <a:pt x="74864" y="8182"/>
                </a:lnTo>
                <a:lnTo>
                  <a:pt x="74045" y="8489"/>
                </a:lnTo>
                <a:lnTo>
                  <a:pt x="73739" y="8080"/>
                </a:lnTo>
                <a:lnTo>
                  <a:pt x="72511" y="8489"/>
                </a:lnTo>
                <a:lnTo>
                  <a:pt x="72818" y="8284"/>
                </a:lnTo>
                <a:lnTo>
                  <a:pt x="72716" y="8182"/>
                </a:lnTo>
                <a:lnTo>
                  <a:pt x="73125" y="7977"/>
                </a:lnTo>
                <a:lnTo>
                  <a:pt x="72614" y="8182"/>
                </a:lnTo>
                <a:lnTo>
                  <a:pt x="73534" y="7773"/>
                </a:lnTo>
                <a:lnTo>
                  <a:pt x="73227" y="6955"/>
                </a:lnTo>
                <a:close/>
                <a:moveTo>
                  <a:pt x="103500" y="0"/>
                </a:moveTo>
                <a:lnTo>
                  <a:pt x="103807" y="102"/>
                </a:lnTo>
                <a:lnTo>
                  <a:pt x="99205" y="205"/>
                </a:lnTo>
                <a:lnTo>
                  <a:pt x="101864" y="307"/>
                </a:lnTo>
                <a:lnTo>
                  <a:pt x="99614" y="409"/>
                </a:lnTo>
                <a:lnTo>
                  <a:pt x="100125" y="511"/>
                </a:lnTo>
                <a:lnTo>
                  <a:pt x="99818" y="818"/>
                </a:lnTo>
                <a:lnTo>
                  <a:pt x="97057" y="511"/>
                </a:lnTo>
                <a:lnTo>
                  <a:pt x="97057" y="818"/>
                </a:lnTo>
                <a:lnTo>
                  <a:pt x="94705" y="1023"/>
                </a:lnTo>
                <a:lnTo>
                  <a:pt x="94705" y="614"/>
                </a:lnTo>
                <a:lnTo>
                  <a:pt x="91841" y="818"/>
                </a:lnTo>
                <a:lnTo>
                  <a:pt x="92966" y="1227"/>
                </a:lnTo>
                <a:lnTo>
                  <a:pt x="90716" y="920"/>
                </a:lnTo>
                <a:lnTo>
                  <a:pt x="86625" y="1841"/>
                </a:lnTo>
                <a:lnTo>
                  <a:pt x="86932" y="2148"/>
                </a:lnTo>
                <a:lnTo>
                  <a:pt x="87955" y="2045"/>
                </a:lnTo>
                <a:lnTo>
                  <a:pt x="87955" y="2045"/>
                </a:lnTo>
                <a:lnTo>
                  <a:pt x="81818" y="3477"/>
                </a:lnTo>
                <a:lnTo>
                  <a:pt x="83148" y="3682"/>
                </a:lnTo>
                <a:lnTo>
                  <a:pt x="82841" y="3784"/>
                </a:lnTo>
                <a:lnTo>
                  <a:pt x="85091" y="3989"/>
                </a:lnTo>
                <a:lnTo>
                  <a:pt x="82023" y="4295"/>
                </a:lnTo>
                <a:lnTo>
                  <a:pt x="82125" y="4398"/>
                </a:lnTo>
                <a:lnTo>
                  <a:pt x="82125" y="4500"/>
                </a:lnTo>
                <a:lnTo>
                  <a:pt x="83557" y="4602"/>
                </a:lnTo>
                <a:lnTo>
                  <a:pt x="82534" y="4807"/>
                </a:lnTo>
                <a:lnTo>
                  <a:pt x="88568" y="5318"/>
                </a:lnTo>
                <a:lnTo>
                  <a:pt x="88568" y="5625"/>
                </a:lnTo>
                <a:lnTo>
                  <a:pt x="89489" y="6341"/>
                </a:lnTo>
                <a:lnTo>
                  <a:pt x="88670" y="6648"/>
                </a:lnTo>
                <a:lnTo>
                  <a:pt x="89386" y="6750"/>
                </a:lnTo>
                <a:lnTo>
                  <a:pt x="89182" y="7057"/>
                </a:lnTo>
                <a:lnTo>
                  <a:pt x="89386" y="7466"/>
                </a:lnTo>
                <a:lnTo>
                  <a:pt x="89386" y="7568"/>
                </a:lnTo>
                <a:lnTo>
                  <a:pt x="89591" y="7773"/>
                </a:lnTo>
                <a:lnTo>
                  <a:pt x="88977" y="7977"/>
                </a:lnTo>
                <a:lnTo>
                  <a:pt x="89080" y="8080"/>
                </a:lnTo>
                <a:lnTo>
                  <a:pt x="88773" y="8182"/>
                </a:lnTo>
                <a:lnTo>
                  <a:pt x="88773" y="8182"/>
                </a:lnTo>
                <a:lnTo>
                  <a:pt x="89386" y="8080"/>
                </a:lnTo>
                <a:lnTo>
                  <a:pt x="88568" y="8795"/>
                </a:lnTo>
                <a:lnTo>
                  <a:pt x="90102" y="8489"/>
                </a:lnTo>
                <a:lnTo>
                  <a:pt x="90102" y="8591"/>
                </a:lnTo>
                <a:lnTo>
                  <a:pt x="90205" y="8591"/>
                </a:lnTo>
                <a:lnTo>
                  <a:pt x="90205" y="8693"/>
                </a:lnTo>
                <a:lnTo>
                  <a:pt x="91023" y="8693"/>
                </a:lnTo>
                <a:lnTo>
                  <a:pt x="90000" y="9102"/>
                </a:lnTo>
                <a:lnTo>
                  <a:pt x="91227" y="9205"/>
                </a:lnTo>
                <a:lnTo>
                  <a:pt x="90716" y="9205"/>
                </a:lnTo>
                <a:lnTo>
                  <a:pt x="91023" y="9409"/>
                </a:lnTo>
                <a:lnTo>
                  <a:pt x="91227" y="9716"/>
                </a:lnTo>
                <a:lnTo>
                  <a:pt x="88875" y="9614"/>
                </a:lnTo>
                <a:lnTo>
                  <a:pt x="91330" y="10125"/>
                </a:lnTo>
                <a:lnTo>
                  <a:pt x="90511" y="10739"/>
                </a:lnTo>
                <a:lnTo>
                  <a:pt x="91023" y="10739"/>
                </a:lnTo>
                <a:lnTo>
                  <a:pt x="90511" y="10841"/>
                </a:lnTo>
                <a:lnTo>
                  <a:pt x="90205" y="11148"/>
                </a:lnTo>
                <a:lnTo>
                  <a:pt x="90511" y="11148"/>
                </a:lnTo>
                <a:lnTo>
                  <a:pt x="88568" y="11557"/>
                </a:lnTo>
                <a:lnTo>
                  <a:pt x="90102" y="11455"/>
                </a:lnTo>
                <a:lnTo>
                  <a:pt x="88057" y="12170"/>
                </a:lnTo>
                <a:lnTo>
                  <a:pt x="90102" y="11966"/>
                </a:lnTo>
                <a:lnTo>
                  <a:pt x="89898" y="12068"/>
                </a:lnTo>
                <a:lnTo>
                  <a:pt x="90205" y="12273"/>
                </a:lnTo>
                <a:lnTo>
                  <a:pt x="88261" y="12273"/>
                </a:lnTo>
                <a:lnTo>
                  <a:pt x="87955" y="12784"/>
                </a:lnTo>
                <a:lnTo>
                  <a:pt x="88773" y="12784"/>
                </a:lnTo>
                <a:lnTo>
                  <a:pt x="87648" y="13500"/>
                </a:lnTo>
                <a:lnTo>
                  <a:pt x="89489" y="12784"/>
                </a:lnTo>
                <a:lnTo>
                  <a:pt x="89489" y="12784"/>
                </a:lnTo>
                <a:lnTo>
                  <a:pt x="87750" y="13602"/>
                </a:lnTo>
                <a:lnTo>
                  <a:pt x="87852" y="13602"/>
                </a:lnTo>
                <a:lnTo>
                  <a:pt x="87750" y="14011"/>
                </a:lnTo>
                <a:lnTo>
                  <a:pt x="89182" y="13807"/>
                </a:lnTo>
                <a:lnTo>
                  <a:pt x="88261" y="14114"/>
                </a:lnTo>
                <a:lnTo>
                  <a:pt x="88057" y="15239"/>
                </a:lnTo>
                <a:lnTo>
                  <a:pt x="88773" y="14727"/>
                </a:lnTo>
                <a:lnTo>
                  <a:pt x="89080" y="14318"/>
                </a:lnTo>
                <a:lnTo>
                  <a:pt x="89489" y="15034"/>
                </a:lnTo>
                <a:lnTo>
                  <a:pt x="88466" y="15034"/>
                </a:lnTo>
                <a:lnTo>
                  <a:pt x="88364" y="15341"/>
                </a:lnTo>
                <a:lnTo>
                  <a:pt x="89080" y="15136"/>
                </a:lnTo>
                <a:lnTo>
                  <a:pt x="88977" y="15239"/>
                </a:lnTo>
                <a:lnTo>
                  <a:pt x="89182" y="15239"/>
                </a:lnTo>
                <a:lnTo>
                  <a:pt x="88261" y="15443"/>
                </a:lnTo>
                <a:lnTo>
                  <a:pt x="88568" y="16466"/>
                </a:lnTo>
                <a:lnTo>
                  <a:pt x="89080" y="16261"/>
                </a:lnTo>
                <a:lnTo>
                  <a:pt x="88568" y="16773"/>
                </a:lnTo>
                <a:lnTo>
                  <a:pt x="89386" y="17182"/>
                </a:lnTo>
                <a:lnTo>
                  <a:pt x="88977" y="17591"/>
                </a:lnTo>
                <a:lnTo>
                  <a:pt x="89386" y="18205"/>
                </a:lnTo>
                <a:lnTo>
                  <a:pt x="89795" y="18205"/>
                </a:lnTo>
                <a:lnTo>
                  <a:pt x="89386" y="18409"/>
                </a:lnTo>
                <a:lnTo>
                  <a:pt x="89795" y="18409"/>
                </a:lnTo>
                <a:lnTo>
                  <a:pt x="89795" y="18307"/>
                </a:lnTo>
                <a:lnTo>
                  <a:pt x="91227" y="18000"/>
                </a:lnTo>
                <a:lnTo>
                  <a:pt x="91023" y="18614"/>
                </a:lnTo>
                <a:lnTo>
                  <a:pt x="91943" y="18511"/>
                </a:lnTo>
                <a:lnTo>
                  <a:pt x="91943" y="18511"/>
                </a:lnTo>
                <a:lnTo>
                  <a:pt x="91330" y="18920"/>
                </a:lnTo>
                <a:lnTo>
                  <a:pt x="91330" y="18920"/>
                </a:lnTo>
                <a:lnTo>
                  <a:pt x="92148" y="18818"/>
                </a:lnTo>
                <a:lnTo>
                  <a:pt x="92148" y="19227"/>
                </a:lnTo>
                <a:lnTo>
                  <a:pt x="92455" y="19227"/>
                </a:lnTo>
                <a:lnTo>
                  <a:pt x="92250" y="19125"/>
                </a:lnTo>
                <a:lnTo>
                  <a:pt x="92966" y="18920"/>
                </a:lnTo>
                <a:lnTo>
                  <a:pt x="92455" y="18614"/>
                </a:lnTo>
                <a:lnTo>
                  <a:pt x="93375" y="18409"/>
                </a:lnTo>
                <a:lnTo>
                  <a:pt x="93989" y="17591"/>
                </a:lnTo>
                <a:lnTo>
                  <a:pt x="93784" y="17489"/>
                </a:lnTo>
                <a:lnTo>
                  <a:pt x="94091" y="17386"/>
                </a:lnTo>
                <a:lnTo>
                  <a:pt x="94295" y="16670"/>
                </a:lnTo>
                <a:lnTo>
                  <a:pt x="93784" y="16568"/>
                </a:lnTo>
                <a:lnTo>
                  <a:pt x="94807" y="16364"/>
                </a:lnTo>
                <a:lnTo>
                  <a:pt x="94500" y="16159"/>
                </a:lnTo>
                <a:lnTo>
                  <a:pt x="95830" y="15648"/>
                </a:lnTo>
                <a:lnTo>
                  <a:pt x="95830" y="15239"/>
                </a:lnTo>
                <a:lnTo>
                  <a:pt x="95216" y="15136"/>
                </a:lnTo>
                <a:lnTo>
                  <a:pt x="96136" y="15034"/>
                </a:lnTo>
                <a:lnTo>
                  <a:pt x="95830" y="14625"/>
                </a:lnTo>
                <a:lnTo>
                  <a:pt x="96955" y="14216"/>
                </a:lnTo>
                <a:lnTo>
                  <a:pt x="96545" y="14011"/>
                </a:lnTo>
                <a:lnTo>
                  <a:pt x="98489" y="13398"/>
                </a:lnTo>
                <a:lnTo>
                  <a:pt x="98182" y="13295"/>
                </a:lnTo>
                <a:lnTo>
                  <a:pt x="98795" y="13295"/>
                </a:lnTo>
                <a:lnTo>
                  <a:pt x="98386" y="13909"/>
                </a:lnTo>
                <a:lnTo>
                  <a:pt x="99205" y="13602"/>
                </a:lnTo>
                <a:lnTo>
                  <a:pt x="99307" y="13705"/>
                </a:lnTo>
                <a:lnTo>
                  <a:pt x="102580" y="11659"/>
                </a:lnTo>
                <a:lnTo>
                  <a:pt x="102682" y="11455"/>
                </a:lnTo>
                <a:lnTo>
                  <a:pt x="109125" y="10227"/>
                </a:lnTo>
                <a:lnTo>
                  <a:pt x="109023" y="10227"/>
                </a:lnTo>
                <a:lnTo>
                  <a:pt x="109636" y="10023"/>
                </a:lnTo>
                <a:lnTo>
                  <a:pt x="106159" y="10023"/>
                </a:lnTo>
                <a:lnTo>
                  <a:pt x="106977" y="9716"/>
                </a:lnTo>
                <a:lnTo>
                  <a:pt x="105239" y="9716"/>
                </a:lnTo>
                <a:lnTo>
                  <a:pt x="105852" y="9205"/>
                </a:lnTo>
                <a:lnTo>
                  <a:pt x="107386" y="9205"/>
                </a:lnTo>
                <a:lnTo>
                  <a:pt x="106773" y="8693"/>
                </a:lnTo>
                <a:lnTo>
                  <a:pt x="108409" y="9102"/>
                </a:lnTo>
                <a:lnTo>
                  <a:pt x="109023" y="9716"/>
                </a:lnTo>
                <a:lnTo>
                  <a:pt x="109636" y="9307"/>
                </a:lnTo>
                <a:lnTo>
                  <a:pt x="109636" y="9716"/>
                </a:lnTo>
                <a:lnTo>
                  <a:pt x="110148" y="9307"/>
                </a:lnTo>
                <a:lnTo>
                  <a:pt x="110148" y="8795"/>
                </a:lnTo>
                <a:lnTo>
                  <a:pt x="109739" y="9000"/>
                </a:lnTo>
                <a:lnTo>
                  <a:pt x="110148" y="8591"/>
                </a:lnTo>
                <a:lnTo>
                  <a:pt x="108205" y="8080"/>
                </a:lnTo>
                <a:lnTo>
                  <a:pt x="108511" y="7977"/>
                </a:lnTo>
                <a:lnTo>
                  <a:pt x="108307" y="7670"/>
                </a:lnTo>
                <a:lnTo>
                  <a:pt x="107284" y="7773"/>
                </a:lnTo>
                <a:lnTo>
                  <a:pt x="107284" y="7773"/>
                </a:lnTo>
                <a:lnTo>
                  <a:pt x="108211" y="7587"/>
                </a:lnTo>
                <a:lnTo>
                  <a:pt x="108211" y="7587"/>
                </a:lnTo>
                <a:lnTo>
                  <a:pt x="106875" y="7466"/>
                </a:lnTo>
                <a:lnTo>
                  <a:pt x="107489" y="7364"/>
                </a:lnTo>
                <a:lnTo>
                  <a:pt x="107080" y="7159"/>
                </a:lnTo>
                <a:lnTo>
                  <a:pt x="108716" y="7159"/>
                </a:lnTo>
                <a:lnTo>
                  <a:pt x="108307" y="6852"/>
                </a:lnTo>
                <a:lnTo>
                  <a:pt x="111375" y="7159"/>
                </a:lnTo>
                <a:lnTo>
                  <a:pt x="111068" y="6750"/>
                </a:lnTo>
                <a:lnTo>
                  <a:pt x="110352" y="6750"/>
                </a:lnTo>
                <a:lnTo>
                  <a:pt x="110352" y="6545"/>
                </a:lnTo>
                <a:lnTo>
                  <a:pt x="110659" y="6239"/>
                </a:lnTo>
                <a:lnTo>
                  <a:pt x="110557" y="6545"/>
                </a:lnTo>
                <a:lnTo>
                  <a:pt x="112295" y="6443"/>
                </a:lnTo>
                <a:lnTo>
                  <a:pt x="111989" y="6034"/>
                </a:lnTo>
                <a:lnTo>
                  <a:pt x="111273" y="6239"/>
                </a:lnTo>
                <a:lnTo>
                  <a:pt x="111273" y="5830"/>
                </a:lnTo>
                <a:lnTo>
                  <a:pt x="110557" y="5830"/>
                </a:lnTo>
                <a:lnTo>
                  <a:pt x="111784" y="5727"/>
                </a:lnTo>
                <a:lnTo>
                  <a:pt x="112091" y="5830"/>
                </a:lnTo>
                <a:lnTo>
                  <a:pt x="112193" y="5011"/>
                </a:lnTo>
                <a:lnTo>
                  <a:pt x="111375" y="4909"/>
                </a:lnTo>
                <a:lnTo>
                  <a:pt x="111068" y="4705"/>
                </a:lnTo>
                <a:lnTo>
                  <a:pt x="110659" y="4602"/>
                </a:lnTo>
                <a:lnTo>
                  <a:pt x="113011" y="4500"/>
                </a:lnTo>
                <a:lnTo>
                  <a:pt x="113216" y="4091"/>
                </a:lnTo>
                <a:lnTo>
                  <a:pt x="111989" y="3886"/>
                </a:lnTo>
                <a:lnTo>
                  <a:pt x="112807" y="3886"/>
                </a:lnTo>
                <a:lnTo>
                  <a:pt x="111580" y="3784"/>
                </a:lnTo>
                <a:lnTo>
                  <a:pt x="112091" y="3170"/>
                </a:lnTo>
                <a:lnTo>
                  <a:pt x="111989" y="3068"/>
                </a:lnTo>
                <a:lnTo>
                  <a:pt x="113114" y="2557"/>
                </a:lnTo>
                <a:lnTo>
                  <a:pt x="112909" y="2352"/>
                </a:lnTo>
                <a:lnTo>
                  <a:pt x="113216" y="1943"/>
                </a:lnTo>
                <a:lnTo>
                  <a:pt x="115261" y="1841"/>
                </a:lnTo>
                <a:lnTo>
                  <a:pt x="114750" y="1739"/>
                </a:lnTo>
                <a:lnTo>
                  <a:pt x="116284" y="1534"/>
                </a:lnTo>
                <a:lnTo>
                  <a:pt x="116080" y="1432"/>
                </a:lnTo>
                <a:lnTo>
                  <a:pt x="117818" y="1125"/>
                </a:lnTo>
                <a:lnTo>
                  <a:pt x="111273" y="1636"/>
                </a:lnTo>
                <a:lnTo>
                  <a:pt x="111273" y="1636"/>
                </a:lnTo>
                <a:lnTo>
                  <a:pt x="112398" y="1125"/>
                </a:lnTo>
                <a:lnTo>
                  <a:pt x="107898" y="818"/>
                </a:lnTo>
                <a:lnTo>
                  <a:pt x="112500" y="409"/>
                </a:lnTo>
                <a:lnTo>
                  <a:pt x="106977" y="205"/>
                </a:lnTo>
                <a:lnTo>
                  <a:pt x="110352" y="0"/>
                </a:lnTo>
                <a:close/>
                <a:moveTo>
                  <a:pt x="5114" y="22807"/>
                </a:moveTo>
                <a:lnTo>
                  <a:pt x="5069" y="22823"/>
                </a:lnTo>
                <a:lnTo>
                  <a:pt x="5069" y="22823"/>
                </a:lnTo>
                <a:lnTo>
                  <a:pt x="5011" y="22909"/>
                </a:lnTo>
                <a:lnTo>
                  <a:pt x="5114" y="22807"/>
                </a:lnTo>
                <a:close/>
                <a:moveTo>
                  <a:pt x="133057" y="23011"/>
                </a:moveTo>
                <a:lnTo>
                  <a:pt x="132955" y="23216"/>
                </a:lnTo>
                <a:lnTo>
                  <a:pt x="132443" y="23216"/>
                </a:lnTo>
                <a:lnTo>
                  <a:pt x="132955" y="23727"/>
                </a:lnTo>
                <a:lnTo>
                  <a:pt x="133261" y="23727"/>
                </a:lnTo>
                <a:lnTo>
                  <a:pt x="133568" y="23216"/>
                </a:lnTo>
                <a:lnTo>
                  <a:pt x="133057" y="23011"/>
                </a:lnTo>
                <a:close/>
                <a:moveTo>
                  <a:pt x="1125" y="23625"/>
                </a:moveTo>
                <a:lnTo>
                  <a:pt x="102" y="24034"/>
                </a:lnTo>
                <a:lnTo>
                  <a:pt x="1120" y="23634"/>
                </a:lnTo>
                <a:lnTo>
                  <a:pt x="1120" y="23634"/>
                </a:lnTo>
                <a:lnTo>
                  <a:pt x="1125" y="23625"/>
                </a:lnTo>
                <a:close/>
                <a:moveTo>
                  <a:pt x="102" y="24034"/>
                </a:moveTo>
                <a:lnTo>
                  <a:pt x="102" y="24034"/>
                </a:lnTo>
                <a:lnTo>
                  <a:pt x="102" y="24034"/>
                </a:lnTo>
                <a:close/>
                <a:moveTo>
                  <a:pt x="138170" y="24136"/>
                </a:moveTo>
                <a:lnTo>
                  <a:pt x="138375" y="24239"/>
                </a:lnTo>
                <a:lnTo>
                  <a:pt x="138477" y="24239"/>
                </a:lnTo>
                <a:lnTo>
                  <a:pt x="138170" y="24136"/>
                </a:lnTo>
                <a:close/>
                <a:moveTo>
                  <a:pt x="118534" y="23523"/>
                </a:moveTo>
                <a:lnTo>
                  <a:pt x="118636" y="23625"/>
                </a:lnTo>
                <a:lnTo>
                  <a:pt x="118330" y="23932"/>
                </a:lnTo>
                <a:lnTo>
                  <a:pt x="118330" y="23727"/>
                </a:lnTo>
                <a:lnTo>
                  <a:pt x="117818" y="23830"/>
                </a:lnTo>
                <a:lnTo>
                  <a:pt x="117511" y="24239"/>
                </a:lnTo>
                <a:lnTo>
                  <a:pt x="117920" y="24239"/>
                </a:lnTo>
                <a:lnTo>
                  <a:pt x="117614" y="24648"/>
                </a:lnTo>
                <a:lnTo>
                  <a:pt x="116489" y="24750"/>
                </a:lnTo>
                <a:lnTo>
                  <a:pt x="116591" y="24852"/>
                </a:lnTo>
                <a:lnTo>
                  <a:pt x="116591" y="25057"/>
                </a:lnTo>
                <a:lnTo>
                  <a:pt x="116795" y="24955"/>
                </a:lnTo>
                <a:lnTo>
                  <a:pt x="116693" y="25261"/>
                </a:lnTo>
                <a:lnTo>
                  <a:pt x="116386" y="25364"/>
                </a:lnTo>
                <a:lnTo>
                  <a:pt x="116386" y="25466"/>
                </a:lnTo>
                <a:lnTo>
                  <a:pt x="116591" y="25466"/>
                </a:lnTo>
                <a:lnTo>
                  <a:pt x="116591" y="25568"/>
                </a:lnTo>
                <a:lnTo>
                  <a:pt x="117307" y="25670"/>
                </a:lnTo>
                <a:lnTo>
                  <a:pt x="116489" y="26284"/>
                </a:lnTo>
                <a:lnTo>
                  <a:pt x="116489" y="26284"/>
                </a:lnTo>
                <a:lnTo>
                  <a:pt x="117409" y="26182"/>
                </a:lnTo>
                <a:lnTo>
                  <a:pt x="116489" y="26489"/>
                </a:lnTo>
                <a:lnTo>
                  <a:pt x="116591" y="26591"/>
                </a:lnTo>
                <a:lnTo>
                  <a:pt x="116080" y="26693"/>
                </a:lnTo>
                <a:lnTo>
                  <a:pt x="116489" y="26693"/>
                </a:lnTo>
                <a:lnTo>
                  <a:pt x="116080" y="27000"/>
                </a:lnTo>
                <a:lnTo>
                  <a:pt x="116693" y="27000"/>
                </a:lnTo>
                <a:lnTo>
                  <a:pt x="116284" y="27205"/>
                </a:lnTo>
                <a:lnTo>
                  <a:pt x="116284" y="27205"/>
                </a:lnTo>
                <a:lnTo>
                  <a:pt x="116693" y="27102"/>
                </a:lnTo>
                <a:lnTo>
                  <a:pt x="116489" y="27307"/>
                </a:lnTo>
                <a:lnTo>
                  <a:pt x="119250" y="26591"/>
                </a:lnTo>
                <a:lnTo>
                  <a:pt x="119148" y="26489"/>
                </a:lnTo>
                <a:lnTo>
                  <a:pt x="119455" y="24852"/>
                </a:lnTo>
                <a:lnTo>
                  <a:pt x="119352" y="24750"/>
                </a:lnTo>
                <a:lnTo>
                  <a:pt x="119966" y="24545"/>
                </a:lnTo>
                <a:lnTo>
                  <a:pt x="119864" y="24341"/>
                </a:lnTo>
                <a:lnTo>
                  <a:pt x="119659" y="24239"/>
                </a:lnTo>
                <a:lnTo>
                  <a:pt x="119455" y="23727"/>
                </a:lnTo>
                <a:lnTo>
                  <a:pt x="118636" y="23830"/>
                </a:lnTo>
                <a:lnTo>
                  <a:pt x="118841" y="23625"/>
                </a:lnTo>
                <a:lnTo>
                  <a:pt x="118534" y="23523"/>
                </a:lnTo>
                <a:close/>
                <a:moveTo>
                  <a:pt x="121398" y="20455"/>
                </a:moveTo>
                <a:lnTo>
                  <a:pt x="120477" y="20761"/>
                </a:lnTo>
                <a:lnTo>
                  <a:pt x="119966" y="21682"/>
                </a:lnTo>
                <a:lnTo>
                  <a:pt x="119761" y="22091"/>
                </a:lnTo>
                <a:lnTo>
                  <a:pt x="119864" y="22091"/>
                </a:lnTo>
                <a:lnTo>
                  <a:pt x="119557" y="22295"/>
                </a:lnTo>
                <a:lnTo>
                  <a:pt x="120273" y="22193"/>
                </a:lnTo>
                <a:lnTo>
                  <a:pt x="119966" y="23523"/>
                </a:lnTo>
                <a:lnTo>
                  <a:pt x="120170" y="23011"/>
                </a:lnTo>
                <a:lnTo>
                  <a:pt x="120580" y="22807"/>
                </a:lnTo>
                <a:lnTo>
                  <a:pt x="120682" y="23011"/>
                </a:lnTo>
                <a:lnTo>
                  <a:pt x="120375" y="24239"/>
                </a:lnTo>
                <a:lnTo>
                  <a:pt x="121807" y="23932"/>
                </a:lnTo>
                <a:lnTo>
                  <a:pt x="122011" y="25568"/>
                </a:lnTo>
                <a:lnTo>
                  <a:pt x="120580" y="26080"/>
                </a:lnTo>
                <a:lnTo>
                  <a:pt x="120580" y="26080"/>
                </a:lnTo>
                <a:lnTo>
                  <a:pt x="120989" y="25977"/>
                </a:lnTo>
                <a:lnTo>
                  <a:pt x="121091" y="26284"/>
                </a:lnTo>
                <a:lnTo>
                  <a:pt x="120068" y="27000"/>
                </a:lnTo>
                <a:lnTo>
                  <a:pt x="120989" y="27205"/>
                </a:lnTo>
                <a:lnTo>
                  <a:pt x="120886" y="27307"/>
                </a:lnTo>
                <a:lnTo>
                  <a:pt x="121602" y="27409"/>
                </a:lnTo>
                <a:lnTo>
                  <a:pt x="122216" y="27102"/>
                </a:lnTo>
                <a:lnTo>
                  <a:pt x="121602" y="27614"/>
                </a:lnTo>
                <a:lnTo>
                  <a:pt x="120989" y="27614"/>
                </a:lnTo>
                <a:lnTo>
                  <a:pt x="119761" y="28739"/>
                </a:lnTo>
                <a:lnTo>
                  <a:pt x="120068" y="28841"/>
                </a:lnTo>
                <a:lnTo>
                  <a:pt x="120375" y="28534"/>
                </a:lnTo>
                <a:lnTo>
                  <a:pt x="121091" y="28534"/>
                </a:lnTo>
                <a:lnTo>
                  <a:pt x="121807" y="28125"/>
                </a:lnTo>
                <a:lnTo>
                  <a:pt x="122625" y="28227"/>
                </a:lnTo>
                <a:lnTo>
                  <a:pt x="122523" y="28125"/>
                </a:lnTo>
                <a:lnTo>
                  <a:pt x="123136" y="28023"/>
                </a:lnTo>
                <a:lnTo>
                  <a:pt x="123034" y="27920"/>
                </a:lnTo>
                <a:lnTo>
                  <a:pt x="124773" y="27920"/>
                </a:lnTo>
                <a:lnTo>
                  <a:pt x="125182" y="27409"/>
                </a:lnTo>
                <a:lnTo>
                  <a:pt x="124466" y="27409"/>
                </a:lnTo>
                <a:lnTo>
                  <a:pt x="125080" y="26898"/>
                </a:lnTo>
                <a:lnTo>
                  <a:pt x="125284" y="25977"/>
                </a:lnTo>
                <a:lnTo>
                  <a:pt x="124159" y="25977"/>
                </a:lnTo>
                <a:lnTo>
                  <a:pt x="123648" y="25159"/>
                </a:lnTo>
                <a:lnTo>
                  <a:pt x="124261" y="25261"/>
                </a:lnTo>
                <a:lnTo>
                  <a:pt x="124261" y="25261"/>
                </a:lnTo>
                <a:lnTo>
                  <a:pt x="124057" y="24750"/>
                </a:lnTo>
                <a:lnTo>
                  <a:pt x="123239" y="24239"/>
                </a:lnTo>
                <a:lnTo>
                  <a:pt x="122932" y="23420"/>
                </a:lnTo>
                <a:lnTo>
                  <a:pt x="121295" y="22807"/>
                </a:lnTo>
                <a:lnTo>
                  <a:pt x="122011" y="22705"/>
                </a:lnTo>
                <a:lnTo>
                  <a:pt x="121705" y="22602"/>
                </a:lnTo>
                <a:lnTo>
                  <a:pt x="122318" y="22295"/>
                </a:lnTo>
                <a:lnTo>
                  <a:pt x="122830" y="21580"/>
                </a:lnTo>
                <a:lnTo>
                  <a:pt x="121091" y="21375"/>
                </a:lnTo>
                <a:lnTo>
                  <a:pt x="121295" y="21170"/>
                </a:lnTo>
                <a:lnTo>
                  <a:pt x="121193" y="21170"/>
                </a:lnTo>
                <a:lnTo>
                  <a:pt x="121807" y="20659"/>
                </a:lnTo>
                <a:lnTo>
                  <a:pt x="121398" y="20455"/>
                </a:lnTo>
                <a:close/>
                <a:moveTo>
                  <a:pt x="23830" y="27920"/>
                </a:moveTo>
                <a:lnTo>
                  <a:pt x="23523" y="28330"/>
                </a:lnTo>
                <a:lnTo>
                  <a:pt x="24034" y="28227"/>
                </a:lnTo>
                <a:lnTo>
                  <a:pt x="23932" y="28432"/>
                </a:lnTo>
                <a:lnTo>
                  <a:pt x="23523" y="28534"/>
                </a:lnTo>
                <a:lnTo>
                  <a:pt x="23625" y="28534"/>
                </a:lnTo>
                <a:lnTo>
                  <a:pt x="23420" y="28739"/>
                </a:lnTo>
                <a:lnTo>
                  <a:pt x="23830" y="28739"/>
                </a:lnTo>
                <a:lnTo>
                  <a:pt x="23932" y="28636"/>
                </a:lnTo>
                <a:lnTo>
                  <a:pt x="24034" y="28943"/>
                </a:lnTo>
                <a:lnTo>
                  <a:pt x="24443" y="29148"/>
                </a:lnTo>
                <a:lnTo>
                  <a:pt x="24034" y="29455"/>
                </a:lnTo>
                <a:lnTo>
                  <a:pt x="24443" y="29455"/>
                </a:lnTo>
                <a:lnTo>
                  <a:pt x="24341" y="29557"/>
                </a:lnTo>
                <a:lnTo>
                  <a:pt x="24545" y="29659"/>
                </a:lnTo>
                <a:lnTo>
                  <a:pt x="24341" y="29761"/>
                </a:lnTo>
                <a:lnTo>
                  <a:pt x="25261" y="29557"/>
                </a:lnTo>
                <a:lnTo>
                  <a:pt x="25057" y="30273"/>
                </a:lnTo>
                <a:lnTo>
                  <a:pt x="25057" y="30273"/>
                </a:lnTo>
                <a:lnTo>
                  <a:pt x="25875" y="30170"/>
                </a:lnTo>
                <a:lnTo>
                  <a:pt x="25466" y="28534"/>
                </a:lnTo>
                <a:lnTo>
                  <a:pt x="23830" y="27920"/>
                </a:lnTo>
                <a:close/>
                <a:moveTo>
                  <a:pt x="25875" y="30170"/>
                </a:moveTo>
                <a:lnTo>
                  <a:pt x="25875" y="30273"/>
                </a:lnTo>
                <a:lnTo>
                  <a:pt x="25977" y="30170"/>
                </a:lnTo>
                <a:close/>
                <a:moveTo>
                  <a:pt x="72102" y="30989"/>
                </a:moveTo>
                <a:lnTo>
                  <a:pt x="72146" y="31003"/>
                </a:lnTo>
                <a:lnTo>
                  <a:pt x="72146" y="31003"/>
                </a:lnTo>
                <a:lnTo>
                  <a:pt x="72205" y="30989"/>
                </a:lnTo>
                <a:close/>
                <a:moveTo>
                  <a:pt x="25568" y="31398"/>
                </a:moveTo>
                <a:lnTo>
                  <a:pt x="25364" y="31500"/>
                </a:lnTo>
                <a:lnTo>
                  <a:pt x="25364" y="31500"/>
                </a:lnTo>
                <a:lnTo>
                  <a:pt x="25466" y="31398"/>
                </a:lnTo>
                <a:close/>
                <a:moveTo>
                  <a:pt x="80386" y="31500"/>
                </a:moveTo>
                <a:lnTo>
                  <a:pt x="80386" y="31500"/>
                </a:lnTo>
                <a:lnTo>
                  <a:pt x="80386" y="31500"/>
                </a:lnTo>
                <a:close/>
                <a:moveTo>
                  <a:pt x="80693" y="27307"/>
                </a:moveTo>
                <a:lnTo>
                  <a:pt x="80182" y="27409"/>
                </a:lnTo>
                <a:lnTo>
                  <a:pt x="78136" y="29864"/>
                </a:lnTo>
                <a:lnTo>
                  <a:pt x="77625" y="29966"/>
                </a:lnTo>
                <a:lnTo>
                  <a:pt x="77318" y="30170"/>
                </a:lnTo>
                <a:lnTo>
                  <a:pt x="77420" y="30068"/>
                </a:lnTo>
                <a:lnTo>
                  <a:pt x="77011" y="30273"/>
                </a:lnTo>
                <a:lnTo>
                  <a:pt x="77727" y="30273"/>
                </a:lnTo>
                <a:lnTo>
                  <a:pt x="76705" y="30989"/>
                </a:lnTo>
                <a:lnTo>
                  <a:pt x="79466" y="30989"/>
                </a:lnTo>
                <a:lnTo>
                  <a:pt x="79159" y="31295"/>
                </a:lnTo>
                <a:lnTo>
                  <a:pt x="80284" y="31193"/>
                </a:lnTo>
                <a:lnTo>
                  <a:pt x="79261" y="32011"/>
                </a:lnTo>
                <a:lnTo>
                  <a:pt x="80489" y="31295"/>
                </a:lnTo>
                <a:lnTo>
                  <a:pt x="80386" y="31500"/>
                </a:lnTo>
                <a:lnTo>
                  <a:pt x="80795" y="30989"/>
                </a:lnTo>
                <a:lnTo>
                  <a:pt x="81000" y="31398"/>
                </a:lnTo>
                <a:lnTo>
                  <a:pt x="80591" y="32011"/>
                </a:lnTo>
                <a:lnTo>
                  <a:pt x="81102" y="31705"/>
                </a:lnTo>
                <a:lnTo>
                  <a:pt x="81000" y="32216"/>
                </a:lnTo>
                <a:lnTo>
                  <a:pt x="81000" y="32216"/>
                </a:lnTo>
                <a:lnTo>
                  <a:pt x="81409" y="32114"/>
                </a:lnTo>
                <a:lnTo>
                  <a:pt x="81920" y="31091"/>
                </a:lnTo>
                <a:lnTo>
                  <a:pt x="81511" y="31398"/>
                </a:lnTo>
                <a:lnTo>
                  <a:pt x="81920" y="30682"/>
                </a:lnTo>
                <a:lnTo>
                  <a:pt x="81205" y="31193"/>
                </a:lnTo>
                <a:lnTo>
                  <a:pt x="81205" y="31193"/>
                </a:lnTo>
                <a:lnTo>
                  <a:pt x="81307" y="30784"/>
                </a:lnTo>
                <a:lnTo>
                  <a:pt x="81102" y="30784"/>
                </a:lnTo>
                <a:lnTo>
                  <a:pt x="81920" y="30170"/>
                </a:lnTo>
                <a:lnTo>
                  <a:pt x="81920" y="30170"/>
                </a:lnTo>
                <a:lnTo>
                  <a:pt x="81000" y="30477"/>
                </a:lnTo>
                <a:lnTo>
                  <a:pt x="81409" y="30170"/>
                </a:lnTo>
                <a:lnTo>
                  <a:pt x="81205" y="30068"/>
                </a:lnTo>
                <a:lnTo>
                  <a:pt x="81307" y="29966"/>
                </a:lnTo>
                <a:lnTo>
                  <a:pt x="81102" y="30068"/>
                </a:lnTo>
                <a:lnTo>
                  <a:pt x="81716" y="29557"/>
                </a:lnTo>
                <a:lnTo>
                  <a:pt x="81000" y="29455"/>
                </a:lnTo>
                <a:lnTo>
                  <a:pt x="81102" y="29250"/>
                </a:lnTo>
                <a:lnTo>
                  <a:pt x="80284" y="29761"/>
                </a:lnTo>
                <a:lnTo>
                  <a:pt x="80489" y="29250"/>
                </a:lnTo>
                <a:lnTo>
                  <a:pt x="80489" y="29250"/>
                </a:lnTo>
                <a:lnTo>
                  <a:pt x="80284" y="29455"/>
                </a:lnTo>
                <a:lnTo>
                  <a:pt x="80386" y="29352"/>
                </a:lnTo>
                <a:lnTo>
                  <a:pt x="79773" y="29352"/>
                </a:lnTo>
                <a:lnTo>
                  <a:pt x="79977" y="29148"/>
                </a:lnTo>
                <a:lnTo>
                  <a:pt x="79773" y="29250"/>
                </a:lnTo>
                <a:lnTo>
                  <a:pt x="80386" y="28841"/>
                </a:lnTo>
                <a:lnTo>
                  <a:pt x="79261" y="29250"/>
                </a:lnTo>
                <a:lnTo>
                  <a:pt x="80489" y="27716"/>
                </a:lnTo>
                <a:lnTo>
                  <a:pt x="80591" y="27511"/>
                </a:lnTo>
                <a:lnTo>
                  <a:pt x="80898" y="27307"/>
                </a:lnTo>
                <a:close/>
                <a:moveTo>
                  <a:pt x="239523" y="32216"/>
                </a:moveTo>
                <a:lnTo>
                  <a:pt x="240239" y="32830"/>
                </a:lnTo>
                <a:lnTo>
                  <a:pt x="239727" y="32318"/>
                </a:lnTo>
                <a:lnTo>
                  <a:pt x="239523" y="32216"/>
                </a:lnTo>
                <a:close/>
                <a:moveTo>
                  <a:pt x="232875" y="24443"/>
                </a:moveTo>
                <a:lnTo>
                  <a:pt x="232773" y="24648"/>
                </a:lnTo>
                <a:lnTo>
                  <a:pt x="233591" y="25159"/>
                </a:lnTo>
                <a:lnTo>
                  <a:pt x="233489" y="25261"/>
                </a:lnTo>
                <a:lnTo>
                  <a:pt x="233386" y="25364"/>
                </a:lnTo>
                <a:lnTo>
                  <a:pt x="234511" y="27102"/>
                </a:lnTo>
                <a:lnTo>
                  <a:pt x="239216" y="32932"/>
                </a:lnTo>
                <a:lnTo>
                  <a:pt x="239114" y="32114"/>
                </a:lnTo>
                <a:lnTo>
                  <a:pt x="239523" y="32216"/>
                </a:lnTo>
                <a:lnTo>
                  <a:pt x="239523" y="32216"/>
                </a:lnTo>
                <a:lnTo>
                  <a:pt x="238193" y="31091"/>
                </a:lnTo>
                <a:lnTo>
                  <a:pt x="237784" y="29557"/>
                </a:lnTo>
                <a:lnTo>
                  <a:pt x="239318" y="30170"/>
                </a:lnTo>
                <a:lnTo>
                  <a:pt x="232875" y="24443"/>
                </a:lnTo>
                <a:close/>
                <a:moveTo>
                  <a:pt x="244841" y="33341"/>
                </a:moveTo>
                <a:lnTo>
                  <a:pt x="244330" y="33443"/>
                </a:lnTo>
                <a:lnTo>
                  <a:pt x="244432" y="33648"/>
                </a:lnTo>
                <a:lnTo>
                  <a:pt x="244125" y="34364"/>
                </a:lnTo>
                <a:lnTo>
                  <a:pt x="244125" y="34466"/>
                </a:lnTo>
                <a:lnTo>
                  <a:pt x="244330" y="33955"/>
                </a:lnTo>
                <a:lnTo>
                  <a:pt x="245045" y="33545"/>
                </a:lnTo>
                <a:lnTo>
                  <a:pt x="244841" y="33341"/>
                </a:lnTo>
                <a:close/>
                <a:moveTo>
                  <a:pt x="243409" y="34466"/>
                </a:moveTo>
                <a:lnTo>
                  <a:pt x="243409" y="35080"/>
                </a:lnTo>
                <a:lnTo>
                  <a:pt x="243614" y="35284"/>
                </a:lnTo>
                <a:lnTo>
                  <a:pt x="243920" y="34466"/>
                </a:lnTo>
                <a:close/>
                <a:moveTo>
                  <a:pt x="54102" y="29864"/>
                </a:moveTo>
                <a:lnTo>
                  <a:pt x="56352" y="30886"/>
                </a:lnTo>
                <a:lnTo>
                  <a:pt x="56045" y="31193"/>
                </a:lnTo>
                <a:lnTo>
                  <a:pt x="56250" y="31602"/>
                </a:lnTo>
                <a:lnTo>
                  <a:pt x="56045" y="31807"/>
                </a:lnTo>
                <a:lnTo>
                  <a:pt x="56250" y="32011"/>
                </a:lnTo>
                <a:lnTo>
                  <a:pt x="56045" y="32114"/>
                </a:lnTo>
                <a:lnTo>
                  <a:pt x="56148" y="32114"/>
                </a:lnTo>
                <a:lnTo>
                  <a:pt x="55943" y="32318"/>
                </a:lnTo>
                <a:lnTo>
                  <a:pt x="58193" y="32727"/>
                </a:lnTo>
                <a:lnTo>
                  <a:pt x="58091" y="32830"/>
                </a:lnTo>
                <a:lnTo>
                  <a:pt x="58500" y="32830"/>
                </a:lnTo>
                <a:lnTo>
                  <a:pt x="58500" y="32932"/>
                </a:lnTo>
                <a:lnTo>
                  <a:pt x="58909" y="33239"/>
                </a:lnTo>
                <a:lnTo>
                  <a:pt x="59114" y="34057"/>
                </a:lnTo>
                <a:lnTo>
                  <a:pt x="59216" y="34057"/>
                </a:lnTo>
                <a:lnTo>
                  <a:pt x="59216" y="34159"/>
                </a:lnTo>
                <a:lnTo>
                  <a:pt x="59011" y="34057"/>
                </a:lnTo>
                <a:lnTo>
                  <a:pt x="58807" y="34364"/>
                </a:lnTo>
                <a:lnTo>
                  <a:pt x="58091" y="34261"/>
                </a:lnTo>
                <a:lnTo>
                  <a:pt x="57989" y="34159"/>
                </a:lnTo>
                <a:lnTo>
                  <a:pt x="58193" y="33955"/>
                </a:lnTo>
                <a:lnTo>
                  <a:pt x="58091" y="33955"/>
                </a:lnTo>
                <a:lnTo>
                  <a:pt x="58091" y="33648"/>
                </a:lnTo>
                <a:lnTo>
                  <a:pt x="57682" y="33648"/>
                </a:lnTo>
                <a:lnTo>
                  <a:pt x="56250" y="35898"/>
                </a:lnTo>
                <a:lnTo>
                  <a:pt x="56045" y="34875"/>
                </a:lnTo>
                <a:lnTo>
                  <a:pt x="55330" y="35182"/>
                </a:lnTo>
                <a:lnTo>
                  <a:pt x="55330" y="35182"/>
                </a:lnTo>
                <a:lnTo>
                  <a:pt x="56352" y="33750"/>
                </a:lnTo>
                <a:lnTo>
                  <a:pt x="56250" y="33443"/>
                </a:lnTo>
                <a:lnTo>
                  <a:pt x="55330" y="33136"/>
                </a:lnTo>
                <a:lnTo>
                  <a:pt x="54409" y="34159"/>
                </a:lnTo>
                <a:lnTo>
                  <a:pt x="54614" y="33648"/>
                </a:lnTo>
                <a:lnTo>
                  <a:pt x="52568" y="36818"/>
                </a:lnTo>
                <a:lnTo>
                  <a:pt x="51545" y="37125"/>
                </a:lnTo>
                <a:lnTo>
                  <a:pt x="52773" y="34364"/>
                </a:lnTo>
                <a:lnTo>
                  <a:pt x="52364" y="34364"/>
                </a:lnTo>
                <a:lnTo>
                  <a:pt x="53693" y="32932"/>
                </a:lnTo>
                <a:lnTo>
                  <a:pt x="53693" y="33136"/>
                </a:lnTo>
                <a:lnTo>
                  <a:pt x="54102" y="32932"/>
                </a:lnTo>
                <a:lnTo>
                  <a:pt x="53898" y="33239"/>
                </a:lnTo>
                <a:lnTo>
                  <a:pt x="53898" y="33239"/>
                </a:lnTo>
                <a:lnTo>
                  <a:pt x="55125" y="32727"/>
                </a:lnTo>
                <a:lnTo>
                  <a:pt x="55534" y="32932"/>
                </a:lnTo>
                <a:lnTo>
                  <a:pt x="55636" y="32830"/>
                </a:lnTo>
                <a:lnTo>
                  <a:pt x="56250" y="32830"/>
                </a:lnTo>
                <a:lnTo>
                  <a:pt x="55534" y="32318"/>
                </a:lnTo>
                <a:lnTo>
                  <a:pt x="55739" y="32114"/>
                </a:lnTo>
                <a:lnTo>
                  <a:pt x="53693" y="32318"/>
                </a:lnTo>
                <a:lnTo>
                  <a:pt x="53591" y="32011"/>
                </a:lnTo>
                <a:lnTo>
                  <a:pt x="52977" y="32011"/>
                </a:lnTo>
                <a:lnTo>
                  <a:pt x="52977" y="31602"/>
                </a:lnTo>
                <a:lnTo>
                  <a:pt x="50830" y="32216"/>
                </a:lnTo>
                <a:lnTo>
                  <a:pt x="50830" y="31909"/>
                </a:lnTo>
                <a:lnTo>
                  <a:pt x="50011" y="32011"/>
                </a:lnTo>
                <a:lnTo>
                  <a:pt x="53489" y="30273"/>
                </a:lnTo>
                <a:lnTo>
                  <a:pt x="53489" y="30273"/>
                </a:lnTo>
                <a:lnTo>
                  <a:pt x="53693" y="30068"/>
                </a:lnTo>
                <a:lnTo>
                  <a:pt x="53898" y="30068"/>
                </a:lnTo>
                <a:lnTo>
                  <a:pt x="53591" y="30375"/>
                </a:lnTo>
                <a:lnTo>
                  <a:pt x="54102" y="30068"/>
                </a:lnTo>
                <a:lnTo>
                  <a:pt x="54102" y="29864"/>
                </a:lnTo>
                <a:close/>
                <a:moveTo>
                  <a:pt x="131932" y="36000"/>
                </a:moveTo>
                <a:lnTo>
                  <a:pt x="131830" y="36205"/>
                </a:lnTo>
                <a:lnTo>
                  <a:pt x="131216" y="36511"/>
                </a:lnTo>
                <a:lnTo>
                  <a:pt x="131318" y="36614"/>
                </a:lnTo>
                <a:lnTo>
                  <a:pt x="131318" y="37023"/>
                </a:lnTo>
                <a:lnTo>
                  <a:pt x="131830" y="37432"/>
                </a:lnTo>
                <a:lnTo>
                  <a:pt x="131932" y="36000"/>
                </a:lnTo>
                <a:close/>
                <a:moveTo>
                  <a:pt x="239216" y="33443"/>
                </a:moveTo>
                <a:lnTo>
                  <a:pt x="240341" y="35693"/>
                </a:lnTo>
                <a:lnTo>
                  <a:pt x="239625" y="35591"/>
                </a:lnTo>
                <a:lnTo>
                  <a:pt x="239625" y="36205"/>
                </a:lnTo>
                <a:lnTo>
                  <a:pt x="240750" y="37432"/>
                </a:lnTo>
                <a:lnTo>
                  <a:pt x="240750" y="37125"/>
                </a:lnTo>
                <a:lnTo>
                  <a:pt x="241159" y="37125"/>
                </a:lnTo>
                <a:lnTo>
                  <a:pt x="240239" y="36614"/>
                </a:lnTo>
                <a:lnTo>
                  <a:pt x="240341" y="36307"/>
                </a:lnTo>
                <a:lnTo>
                  <a:pt x="240750" y="36511"/>
                </a:lnTo>
                <a:lnTo>
                  <a:pt x="241364" y="36409"/>
                </a:lnTo>
                <a:lnTo>
                  <a:pt x="242795" y="36920"/>
                </a:lnTo>
                <a:lnTo>
                  <a:pt x="242693" y="36409"/>
                </a:lnTo>
                <a:lnTo>
                  <a:pt x="244023" y="35489"/>
                </a:lnTo>
                <a:lnTo>
                  <a:pt x="243716" y="35591"/>
                </a:lnTo>
                <a:lnTo>
                  <a:pt x="243205" y="35284"/>
                </a:lnTo>
                <a:lnTo>
                  <a:pt x="242898" y="34568"/>
                </a:lnTo>
                <a:lnTo>
                  <a:pt x="242284" y="34875"/>
                </a:lnTo>
                <a:lnTo>
                  <a:pt x="239216" y="33443"/>
                </a:lnTo>
                <a:close/>
                <a:moveTo>
                  <a:pt x="143693" y="38659"/>
                </a:moveTo>
                <a:lnTo>
                  <a:pt x="144000" y="38864"/>
                </a:lnTo>
                <a:lnTo>
                  <a:pt x="143740" y="38678"/>
                </a:lnTo>
                <a:lnTo>
                  <a:pt x="143740" y="38678"/>
                </a:lnTo>
                <a:lnTo>
                  <a:pt x="143693" y="38659"/>
                </a:lnTo>
                <a:close/>
                <a:moveTo>
                  <a:pt x="155250" y="31602"/>
                </a:moveTo>
                <a:lnTo>
                  <a:pt x="155148" y="31705"/>
                </a:lnTo>
                <a:lnTo>
                  <a:pt x="155659" y="31705"/>
                </a:lnTo>
                <a:lnTo>
                  <a:pt x="155148" y="32011"/>
                </a:lnTo>
                <a:lnTo>
                  <a:pt x="155148" y="32216"/>
                </a:lnTo>
                <a:lnTo>
                  <a:pt x="154636" y="32216"/>
                </a:lnTo>
                <a:lnTo>
                  <a:pt x="155250" y="32727"/>
                </a:lnTo>
                <a:lnTo>
                  <a:pt x="154943" y="32932"/>
                </a:lnTo>
                <a:lnTo>
                  <a:pt x="154739" y="33341"/>
                </a:lnTo>
                <a:lnTo>
                  <a:pt x="154023" y="33443"/>
                </a:lnTo>
                <a:lnTo>
                  <a:pt x="154125" y="33545"/>
                </a:lnTo>
                <a:lnTo>
                  <a:pt x="153920" y="33648"/>
                </a:lnTo>
                <a:lnTo>
                  <a:pt x="158318" y="36205"/>
                </a:lnTo>
                <a:lnTo>
                  <a:pt x="158318" y="37636"/>
                </a:lnTo>
                <a:lnTo>
                  <a:pt x="148398" y="37636"/>
                </a:lnTo>
                <a:lnTo>
                  <a:pt x="149011" y="38148"/>
                </a:lnTo>
                <a:lnTo>
                  <a:pt x="148193" y="38352"/>
                </a:lnTo>
                <a:lnTo>
                  <a:pt x="148398" y="38455"/>
                </a:lnTo>
                <a:lnTo>
                  <a:pt x="147477" y="38557"/>
                </a:lnTo>
                <a:lnTo>
                  <a:pt x="147273" y="38455"/>
                </a:lnTo>
                <a:lnTo>
                  <a:pt x="147273" y="38455"/>
                </a:lnTo>
                <a:lnTo>
                  <a:pt x="147375" y="38557"/>
                </a:lnTo>
                <a:lnTo>
                  <a:pt x="146761" y="38455"/>
                </a:lnTo>
                <a:lnTo>
                  <a:pt x="146045" y="38864"/>
                </a:lnTo>
                <a:lnTo>
                  <a:pt x="146045" y="38864"/>
                </a:lnTo>
                <a:lnTo>
                  <a:pt x="147580" y="37841"/>
                </a:lnTo>
                <a:lnTo>
                  <a:pt x="148091" y="37943"/>
                </a:lnTo>
                <a:lnTo>
                  <a:pt x="148091" y="37943"/>
                </a:lnTo>
                <a:lnTo>
                  <a:pt x="146864" y="36409"/>
                </a:lnTo>
                <a:lnTo>
                  <a:pt x="147682" y="34364"/>
                </a:lnTo>
                <a:lnTo>
                  <a:pt x="147886" y="33955"/>
                </a:lnTo>
                <a:lnTo>
                  <a:pt x="147886" y="34159"/>
                </a:lnTo>
                <a:lnTo>
                  <a:pt x="148295" y="33545"/>
                </a:lnTo>
                <a:lnTo>
                  <a:pt x="148193" y="33239"/>
                </a:lnTo>
                <a:lnTo>
                  <a:pt x="149523" y="32011"/>
                </a:lnTo>
                <a:lnTo>
                  <a:pt x="149830" y="32114"/>
                </a:lnTo>
                <a:lnTo>
                  <a:pt x="149625" y="31602"/>
                </a:lnTo>
                <a:lnTo>
                  <a:pt x="150443" y="32216"/>
                </a:lnTo>
                <a:lnTo>
                  <a:pt x="149625" y="32318"/>
                </a:lnTo>
                <a:lnTo>
                  <a:pt x="150341" y="32727"/>
                </a:lnTo>
                <a:lnTo>
                  <a:pt x="151159" y="32727"/>
                </a:lnTo>
                <a:lnTo>
                  <a:pt x="151261" y="33034"/>
                </a:lnTo>
                <a:lnTo>
                  <a:pt x="150545" y="33443"/>
                </a:lnTo>
                <a:lnTo>
                  <a:pt x="151466" y="33852"/>
                </a:lnTo>
                <a:lnTo>
                  <a:pt x="151466" y="34364"/>
                </a:lnTo>
                <a:lnTo>
                  <a:pt x="152080" y="34364"/>
                </a:lnTo>
                <a:lnTo>
                  <a:pt x="153102" y="33750"/>
                </a:lnTo>
                <a:lnTo>
                  <a:pt x="153614" y="33852"/>
                </a:lnTo>
                <a:lnTo>
                  <a:pt x="153818" y="33443"/>
                </a:lnTo>
                <a:lnTo>
                  <a:pt x="152795" y="33443"/>
                </a:lnTo>
                <a:lnTo>
                  <a:pt x="152386" y="32830"/>
                </a:lnTo>
                <a:lnTo>
                  <a:pt x="152591" y="32420"/>
                </a:lnTo>
                <a:lnTo>
                  <a:pt x="152489" y="32727"/>
                </a:lnTo>
                <a:lnTo>
                  <a:pt x="152489" y="32727"/>
                </a:lnTo>
                <a:lnTo>
                  <a:pt x="155250" y="31602"/>
                </a:lnTo>
                <a:close/>
                <a:moveTo>
                  <a:pt x="144000" y="38864"/>
                </a:moveTo>
                <a:lnTo>
                  <a:pt x="144000" y="38864"/>
                </a:lnTo>
                <a:lnTo>
                  <a:pt x="144000" y="38864"/>
                </a:lnTo>
                <a:close/>
                <a:moveTo>
                  <a:pt x="144000" y="38864"/>
                </a:moveTo>
                <a:lnTo>
                  <a:pt x="144000" y="38864"/>
                </a:lnTo>
                <a:lnTo>
                  <a:pt x="144000" y="38864"/>
                </a:lnTo>
                <a:close/>
                <a:moveTo>
                  <a:pt x="131011" y="37943"/>
                </a:moveTo>
                <a:lnTo>
                  <a:pt x="131011" y="38250"/>
                </a:lnTo>
                <a:lnTo>
                  <a:pt x="131216" y="39580"/>
                </a:lnTo>
                <a:lnTo>
                  <a:pt x="132136" y="39682"/>
                </a:lnTo>
                <a:lnTo>
                  <a:pt x="132136" y="37943"/>
                </a:lnTo>
                <a:close/>
                <a:moveTo>
                  <a:pt x="165580" y="31807"/>
                </a:moveTo>
                <a:lnTo>
                  <a:pt x="166091" y="32011"/>
                </a:lnTo>
                <a:lnTo>
                  <a:pt x="166295" y="31909"/>
                </a:lnTo>
                <a:lnTo>
                  <a:pt x="166705" y="31909"/>
                </a:lnTo>
                <a:lnTo>
                  <a:pt x="167420" y="33545"/>
                </a:lnTo>
                <a:lnTo>
                  <a:pt x="165886" y="33545"/>
                </a:lnTo>
                <a:lnTo>
                  <a:pt x="166193" y="34364"/>
                </a:lnTo>
                <a:lnTo>
                  <a:pt x="165273" y="34568"/>
                </a:lnTo>
                <a:lnTo>
                  <a:pt x="165682" y="34670"/>
                </a:lnTo>
                <a:lnTo>
                  <a:pt x="166398" y="35693"/>
                </a:lnTo>
                <a:lnTo>
                  <a:pt x="166705" y="35795"/>
                </a:lnTo>
                <a:lnTo>
                  <a:pt x="166909" y="36000"/>
                </a:lnTo>
                <a:lnTo>
                  <a:pt x="167420" y="36102"/>
                </a:lnTo>
                <a:lnTo>
                  <a:pt x="168136" y="37739"/>
                </a:lnTo>
                <a:lnTo>
                  <a:pt x="168136" y="36818"/>
                </a:lnTo>
                <a:lnTo>
                  <a:pt x="169670" y="37841"/>
                </a:lnTo>
                <a:lnTo>
                  <a:pt x="169466" y="38250"/>
                </a:lnTo>
                <a:lnTo>
                  <a:pt x="168239" y="37841"/>
                </a:lnTo>
                <a:lnTo>
                  <a:pt x="168648" y="39068"/>
                </a:lnTo>
                <a:lnTo>
                  <a:pt x="168955" y="38864"/>
                </a:lnTo>
                <a:lnTo>
                  <a:pt x="169159" y="39273"/>
                </a:lnTo>
                <a:lnTo>
                  <a:pt x="168852" y="39273"/>
                </a:lnTo>
                <a:lnTo>
                  <a:pt x="168852" y="39580"/>
                </a:lnTo>
                <a:lnTo>
                  <a:pt x="169261" y="39682"/>
                </a:lnTo>
                <a:lnTo>
                  <a:pt x="169773" y="42034"/>
                </a:lnTo>
                <a:lnTo>
                  <a:pt x="169977" y="42034"/>
                </a:lnTo>
                <a:lnTo>
                  <a:pt x="169773" y="42136"/>
                </a:lnTo>
                <a:lnTo>
                  <a:pt x="169773" y="42034"/>
                </a:lnTo>
                <a:lnTo>
                  <a:pt x="167420" y="42136"/>
                </a:lnTo>
                <a:lnTo>
                  <a:pt x="165580" y="41114"/>
                </a:lnTo>
                <a:lnTo>
                  <a:pt x="165375" y="39682"/>
                </a:lnTo>
                <a:lnTo>
                  <a:pt x="165375" y="39682"/>
                </a:lnTo>
                <a:lnTo>
                  <a:pt x="165477" y="39886"/>
                </a:lnTo>
                <a:lnTo>
                  <a:pt x="166295" y="38659"/>
                </a:lnTo>
                <a:lnTo>
                  <a:pt x="163227" y="35693"/>
                </a:lnTo>
                <a:lnTo>
                  <a:pt x="163227" y="35080"/>
                </a:lnTo>
                <a:lnTo>
                  <a:pt x="163125" y="35386"/>
                </a:lnTo>
                <a:lnTo>
                  <a:pt x="162307" y="34261"/>
                </a:lnTo>
                <a:lnTo>
                  <a:pt x="162409" y="34057"/>
                </a:lnTo>
                <a:lnTo>
                  <a:pt x="162511" y="34057"/>
                </a:lnTo>
                <a:lnTo>
                  <a:pt x="162614" y="33136"/>
                </a:lnTo>
                <a:lnTo>
                  <a:pt x="162818" y="33239"/>
                </a:lnTo>
                <a:lnTo>
                  <a:pt x="163636" y="32932"/>
                </a:lnTo>
                <a:lnTo>
                  <a:pt x="163534" y="32727"/>
                </a:lnTo>
                <a:lnTo>
                  <a:pt x="163943" y="32523"/>
                </a:lnTo>
                <a:lnTo>
                  <a:pt x="164045" y="32420"/>
                </a:lnTo>
                <a:lnTo>
                  <a:pt x="163943" y="32318"/>
                </a:lnTo>
                <a:lnTo>
                  <a:pt x="165580" y="31807"/>
                </a:lnTo>
                <a:close/>
                <a:moveTo>
                  <a:pt x="137352" y="40602"/>
                </a:moveTo>
                <a:lnTo>
                  <a:pt x="135511" y="40807"/>
                </a:lnTo>
                <a:lnTo>
                  <a:pt x="134898" y="40705"/>
                </a:lnTo>
                <a:lnTo>
                  <a:pt x="137045" y="42239"/>
                </a:lnTo>
                <a:lnTo>
                  <a:pt x="137148" y="41932"/>
                </a:lnTo>
                <a:lnTo>
                  <a:pt x="137045" y="41625"/>
                </a:lnTo>
                <a:lnTo>
                  <a:pt x="137352" y="40602"/>
                </a:lnTo>
                <a:close/>
                <a:moveTo>
                  <a:pt x="146659" y="43670"/>
                </a:moveTo>
                <a:lnTo>
                  <a:pt x="146148" y="43875"/>
                </a:lnTo>
                <a:lnTo>
                  <a:pt x="146250" y="43875"/>
                </a:lnTo>
                <a:lnTo>
                  <a:pt x="146659" y="43670"/>
                </a:lnTo>
                <a:close/>
                <a:moveTo>
                  <a:pt x="144409" y="43364"/>
                </a:moveTo>
                <a:lnTo>
                  <a:pt x="144307" y="43466"/>
                </a:lnTo>
                <a:lnTo>
                  <a:pt x="144307" y="43773"/>
                </a:lnTo>
                <a:lnTo>
                  <a:pt x="145330" y="44080"/>
                </a:lnTo>
                <a:lnTo>
                  <a:pt x="146148" y="43875"/>
                </a:lnTo>
                <a:lnTo>
                  <a:pt x="146045" y="43670"/>
                </a:lnTo>
                <a:lnTo>
                  <a:pt x="144716" y="43568"/>
                </a:lnTo>
                <a:lnTo>
                  <a:pt x="144818" y="43466"/>
                </a:lnTo>
                <a:lnTo>
                  <a:pt x="144409" y="43364"/>
                </a:lnTo>
                <a:close/>
                <a:moveTo>
                  <a:pt x="153614" y="43364"/>
                </a:moveTo>
                <a:lnTo>
                  <a:pt x="151773" y="43977"/>
                </a:lnTo>
                <a:lnTo>
                  <a:pt x="152489" y="44489"/>
                </a:lnTo>
                <a:lnTo>
                  <a:pt x="153307" y="44080"/>
                </a:lnTo>
                <a:lnTo>
                  <a:pt x="153614" y="43466"/>
                </a:lnTo>
                <a:lnTo>
                  <a:pt x="153614" y="43364"/>
                </a:lnTo>
                <a:close/>
                <a:moveTo>
                  <a:pt x="241568" y="37534"/>
                </a:moveTo>
                <a:lnTo>
                  <a:pt x="241261" y="37636"/>
                </a:lnTo>
                <a:lnTo>
                  <a:pt x="241670" y="37739"/>
                </a:lnTo>
                <a:lnTo>
                  <a:pt x="241466" y="38045"/>
                </a:lnTo>
                <a:lnTo>
                  <a:pt x="240955" y="37636"/>
                </a:lnTo>
                <a:lnTo>
                  <a:pt x="241057" y="37943"/>
                </a:lnTo>
                <a:lnTo>
                  <a:pt x="240955" y="38148"/>
                </a:lnTo>
                <a:lnTo>
                  <a:pt x="241261" y="38864"/>
                </a:lnTo>
                <a:lnTo>
                  <a:pt x="241159" y="38864"/>
                </a:lnTo>
                <a:lnTo>
                  <a:pt x="241875" y="40807"/>
                </a:lnTo>
                <a:lnTo>
                  <a:pt x="241670" y="41114"/>
                </a:lnTo>
                <a:lnTo>
                  <a:pt x="241466" y="41727"/>
                </a:lnTo>
                <a:lnTo>
                  <a:pt x="240955" y="42136"/>
                </a:lnTo>
                <a:lnTo>
                  <a:pt x="240443" y="41932"/>
                </a:lnTo>
                <a:lnTo>
                  <a:pt x="240545" y="41420"/>
                </a:lnTo>
                <a:lnTo>
                  <a:pt x="240545" y="41420"/>
                </a:lnTo>
                <a:lnTo>
                  <a:pt x="240136" y="41727"/>
                </a:lnTo>
                <a:lnTo>
                  <a:pt x="240341" y="43261"/>
                </a:lnTo>
                <a:lnTo>
                  <a:pt x="239727" y="43466"/>
                </a:lnTo>
                <a:lnTo>
                  <a:pt x="239420" y="43364"/>
                </a:lnTo>
                <a:lnTo>
                  <a:pt x="237477" y="43977"/>
                </a:lnTo>
                <a:lnTo>
                  <a:pt x="236761" y="45102"/>
                </a:lnTo>
                <a:lnTo>
                  <a:pt x="237886" y="45205"/>
                </a:lnTo>
                <a:lnTo>
                  <a:pt x="237784" y="44795"/>
                </a:lnTo>
                <a:lnTo>
                  <a:pt x="240341" y="44489"/>
                </a:lnTo>
                <a:lnTo>
                  <a:pt x="240239" y="44795"/>
                </a:lnTo>
                <a:lnTo>
                  <a:pt x="240955" y="45614"/>
                </a:lnTo>
                <a:lnTo>
                  <a:pt x="241670" y="44795"/>
                </a:lnTo>
                <a:lnTo>
                  <a:pt x="241261" y="44080"/>
                </a:lnTo>
                <a:lnTo>
                  <a:pt x="241568" y="44386"/>
                </a:lnTo>
                <a:lnTo>
                  <a:pt x="241568" y="44182"/>
                </a:lnTo>
                <a:lnTo>
                  <a:pt x="241670" y="44489"/>
                </a:lnTo>
                <a:lnTo>
                  <a:pt x="242693" y="44489"/>
                </a:lnTo>
                <a:lnTo>
                  <a:pt x="243102" y="43977"/>
                </a:lnTo>
                <a:lnTo>
                  <a:pt x="243307" y="43977"/>
                </a:lnTo>
                <a:lnTo>
                  <a:pt x="243409" y="43773"/>
                </a:lnTo>
                <a:lnTo>
                  <a:pt x="243614" y="43773"/>
                </a:lnTo>
                <a:lnTo>
                  <a:pt x="243511" y="43364"/>
                </a:lnTo>
                <a:lnTo>
                  <a:pt x="243818" y="43466"/>
                </a:lnTo>
                <a:lnTo>
                  <a:pt x="243818" y="43773"/>
                </a:lnTo>
                <a:lnTo>
                  <a:pt x="244023" y="44182"/>
                </a:lnTo>
                <a:lnTo>
                  <a:pt x="244432" y="43261"/>
                </a:lnTo>
                <a:lnTo>
                  <a:pt x="244023" y="42852"/>
                </a:lnTo>
                <a:lnTo>
                  <a:pt x="243205" y="40602"/>
                </a:lnTo>
                <a:lnTo>
                  <a:pt x="243511" y="40500"/>
                </a:lnTo>
                <a:lnTo>
                  <a:pt x="243409" y="39886"/>
                </a:lnTo>
                <a:lnTo>
                  <a:pt x="243409" y="39784"/>
                </a:lnTo>
                <a:lnTo>
                  <a:pt x="241568" y="37534"/>
                </a:lnTo>
                <a:close/>
                <a:moveTo>
                  <a:pt x="238909" y="44795"/>
                </a:moveTo>
                <a:lnTo>
                  <a:pt x="238807" y="45102"/>
                </a:lnTo>
                <a:lnTo>
                  <a:pt x="238398" y="45000"/>
                </a:lnTo>
                <a:lnTo>
                  <a:pt x="238295" y="45307"/>
                </a:lnTo>
                <a:lnTo>
                  <a:pt x="237989" y="45716"/>
                </a:lnTo>
                <a:lnTo>
                  <a:pt x="238398" y="45920"/>
                </a:lnTo>
                <a:lnTo>
                  <a:pt x="238705" y="46330"/>
                </a:lnTo>
                <a:lnTo>
                  <a:pt x="239523" y="45614"/>
                </a:lnTo>
                <a:lnTo>
                  <a:pt x="239830" y="45818"/>
                </a:lnTo>
                <a:lnTo>
                  <a:pt x="240034" y="45307"/>
                </a:lnTo>
                <a:lnTo>
                  <a:pt x="239625" y="44795"/>
                </a:lnTo>
                <a:close/>
                <a:moveTo>
                  <a:pt x="151875" y="47659"/>
                </a:moveTo>
                <a:lnTo>
                  <a:pt x="151773" y="47761"/>
                </a:lnTo>
                <a:lnTo>
                  <a:pt x="152080" y="47864"/>
                </a:lnTo>
                <a:lnTo>
                  <a:pt x="151875" y="47659"/>
                </a:lnTo>
                <a:close/>
                <a:moveTo>
                  <a:pt x="236455" y="45307"/>
                </a:moveTo>
                <a:lnTo>
                  <a:pt x="236045" y="45614"/>
                </a:lnTo>
                <a:lnTo>
                  <a:pt x="236045" y="45818"/>
                </a:lnTo>
                <a:lnTo>
                  <a:pt x="235943" y="45716"/>
                </a:lnTo>
                <a:lnTo>
                  <a:pt x="236352" y="46227"/>
                </a:lnTo>
                <a:lnTo>
                  <a:pt x="236045" y="46023"/>
                </a:lnTo>
                <a:lnTo>
                  <a:pt x="236352" y="46534"/>
                </a:lnTo>
                <a:lnTo>
                  <a:pt x="236659" y="46227"/>
                </a:lnTo>
                <a:lnTo>
                  <a:pt x="236455" y="46023"/>
                </a:lnTo>
                <a:lnTo>
                  <a:pt x="236659" y="46125"/>
                </a:lnTo>
                <a:lnTo>
                  <a:pt x="236966" y="46534"/>
                </a:lnTo>
                <a:lnTo>
                  <a:pt x="237068" y="47761"/>
                </a:lnTo>
                <a:lnTo>
                  <a:pt x="237580" y="47966"/>
                </a:lnTo>
                <a:lnTo>
                  <a:pt x="237580" y="47455"/>
                </a:lnTo>
                <a:lnTo>
                  <a:pt x="237784" y="48170"/>
                </a:lnTo>
                <a:lnTo>
                  <a:pt x="237886" y="47966"/>
                </a:lnTo>
                <a:lnTo>
                  <a:pt x="237886" y="47761"/>
                </a:lnTo>
                <a:lnTo>
                  <a:pt x="238193" y="47761"/>
                </a:lnTo>
                <a:lnTo>
                  <a:pt x="237886" y="45818"/>
                </a:lnTo>
                <a:lnTo>
                  <a:pt x="237580" y="45818"/>
                </a:lnTo>
                <a:lnTo>
                  <a:pt x="237477" y="45409"/>
                </a:lnTo>
                <a:lnTo>
                  <a:pt x="237273" y="45511"/>
                </a:lnTo>
                <a:lnTo>
                  <a:pt x="236864" y="45307"/>
                </a:lnTo>
                <a:close/>
                <a:moveTo>
                  <a:pt x="49602" y="49398"/>
                </a:moveTo>
                <a:lnTo>
                  <a:pt x="49705" y="49500"/>
                </a:lnTo>
                <a:lnTo>
                  <a:pt x="49655" y="49401"/>
                </a:lnTo>
                <a:lnTo>
                  <a:pt x="49655" y="49401"/>
                </a:lnTo>
                <a:lnTo>
                  <a:pt x="49602" y="49398"/>
                </a:lnTo>
                <a:close/>
                <a:moveTo>
                  <a:pt x="53489" y="53386"/>
                </a:moveTo>
                <a:lnTo>
                  <a:pt x="53485" y="53390"/>
                </a:lnTo>
                <a:lnTo>
                  <a:pt x="53485" y="53390"/>
                </a:lnTo>
                <a:lnTo>
                  <a:pt x="53489" y="53489"/>
                </a:lnTo>
                <a:lnTo>
                  <a:pt x="53489" y="53386"/>
                </a:lnTo>
                <a:close/>
                <a:moveTo>
                  <a:pt x="231648" y="54102"/>
                </a:moveTo>
                <a:lnTo>
                  <a:pt x="231239" y="54205"/>
                </a:lnTo>
                <a:lnTo>
                  <a:pt x="230625" y="55739"/>
                </a:lnTo>
                <a:lnTo>
                  <a:pt x="231648" y="57477"/>
                </a:lnTo>
                <a:lnTo>
                  <a:pt x="231852" y="54511"/>
                </a:lnTo>
                <a:lnTo>
                  <a:pt x="231648" y="54102"/>
                </a:lnTo>
                <a:close/>
                <a:moveTo>
                  <a:pt x="46432" y="57886"/>
                </a:moveTo>
                <a:lnTo>
                  <a:pt x="46432" y="57989"/>
                </a:lnTo>
                <a:lnTo>
                  <a:pt x="46636" y="57886"/>
                </a:lnTo>
                <a:close/>
                <a:moveTo>
                  <a:pt x="176216" y="59114"/>
                </a:moveTo>
                <a:lnTo>
                  <a:pt x="176216" y="59114"/>
                </a:lnTo>
                <a:lnTo>
                  <a:pt x="176216" y="59114"/>
                </a:lnTo>
                <a:close/>
                <a:moveTo>
                  <a:pt x="52057" y="56250"/>
                </a:moveTo>
                <a:lnTo>
                  <a:pt x="49193" y="57170"/>
                </a:lnTo>
                <a:lnTo>
                  <a:pt x="49091" y="57375"/>
                </a:lnTo>
                <a:lnTo>
                  <a:pt x="48682" y="57580"/>
                </a:lnTo>
                <a:lnTo>
                  <a:pt x="48989" y="57477"/>
                </a:lnTo>
                <a:lnTo>
                  <a:pt x="48989" y="57682"/>
                </a:lnTo>
                <a:lnTo>
                  <a:pt x="51443" y="56761"/>
                </a:lnTo>
                <a:lnTo>
                  <a:pt x="51443" y="56761"/>
                </a:lnTo>
                <a:lnTo>
                  <a:pt x="51239" y="56966"/>
                </a:lnTo>
                <a:lnTo>
                  <a:pt x="54205" y="57886"/>
                </a:lnTo>
                <a:lnTo>
                  <a:pt x="54307" y="58500"/>
                </a:lnTo>
                <a:lnTo>
                  <a:pt x="55330" y="58807"/>
                </a:lnTo>
                <a:lnTo>
                  <a:pt x="54818" y="59625"/>
                </a:lnTo>
                <a:lnTo>
                  <a:pt x="54818" y="59625"/>
                </a:lnTo>
                <a:lnTo>
                  <a:pt x="57068" y="59420"/>
                </a:lnTo>
                <a:lnTo>
                  <a:pt x="57170" y="59523"/>
                </a:lnTo>
                <a:lnTo>
                  <a:pt x="57886" y="59420"/>
                </a:lnTo>
                <a:lnTo>
                  <a:pt x="57886" y="59114"/>
                </a:lnTo>
                <a:lnTo>
                  <a:pt x="55739" y="58091"/>
                </a:lnTo>
                <a:lnTo>
                  <a:pt x="55534" y="57886"/>
                </a:lnTo>
                <a:lnTo>
                  <a:pt x="55330" y="57784"/>
                </a:lnTo>
                <a:lnTo>
                  <a:pt x="55534" y="57784"/>
                </a:lnTo>
                <a:lnTo>
                  <a:pt x="55125" y="57580"/>
                </a:lnTo>
                <a:lnTo>
                  <a:pt x="55227" y="57682"/>
                </a:lnTo>
                <a:lnTo>
                  <a:pt x="52057" y="56250"/>
                </a:lnTo>
                <a:close/>
                <a:moveTo>
                  <a:pt x="207307" y="59625"/>
                </a:moveTo>
                <a:lnTo>
                  <a:pt x="207307" y="59625"/>
                </a:lnTo>
                <a:lnTo>
                  <a:pt x="207307" y="59625"/>
                </a:lnTo>
                <a:close/>
                <a:moveTo>
                  <a:pt x="222648" y="59420"/>
                </a:moveTo>
                <a:lnTo>
                  <a:pt x="222648" y="59523"/>
                </a:lnTo>
                <a:lnTo>
                  <a:pt x="221625" y="59727"/>
                </a:lnTo>
                <a:lnTo>
                  <a:pt x="221727" y="59727"/>
                </a:lnTo>
                <a:lnTo>
                  <a:pt x="221216" y="60341"/>
                </a:lnTo>
                <a:lnTo>
                  <a:pt x="221727" y="61159"/>
                </a:lnTo>
                <a:lnTo>
                  <a:pt x="222750" y="60852"/>
                </a:lnTo>
                <a:lnTo>
                  <a:pt x="223159" y="59932"/>
                </a:lnTo>
                <a:lnTo>
                  <a:pt x="222648" y="59420"/>
                </a:lnTo>
                <a:close/>
                <a:moveTo>
                  <a:pt x="54511" y="60955"/>
                </a:moveTo>
                <a:lnTo>
                  <a:pt x="54205" y="61057"/>
                </a:lnTo>
                <a:lnTo>
                  <a:pt x="54614" y="61670"/>
                </a:lnTo>
                <a:lnTo>
                  <a:pt x="55023" y="61773"/>
                </a:lnTo>
                <a:lnTo>
                  <a:pt x="55534" y="61568"/>
                </a:lnTo>
                <a:lnTo>
                  <a:pt x="55943" y="61568"/>
                </a:lnTo>
                <a:lnTo>
                  <a:pt x="54511" y="60955"/>
                </a:lnTo>
                <a:close/>
                <a:moveTo>
                  <a:pt x="58602" y="59727"/>
                </a:moveTo>
                <a:lnTo>
                  <a:pt x="59114" y="60034"/>
                </a:lnTo>
                <a:lnTo>
                  <a:pt x="59114" y="60443"/>
                </a:lnTo>
                <a:lnTo>
                  <a:pt x="59420" y="60955"/>
                </a:lnTo>
                <a:lnTo>
                  <a:pt x="59114" y="61057"/>
                </a:lnTo>
                <a:lnTo>
                  <a:pt x="57784" y="60852"/>
                </a:lnTo>
                <a:lnTo>
                  <a:pt x="57580" y="61159"/>
                </a:lnTo>
                <a:lnTo>
                  <a:pt x="57989" y="61466"/>
                </a:lnTo>
                <a:lnTo>
                  <a:pt x="59420" y="61261"/>
                </a:lnTo>
                <a:lnTo>
                  <a:pt x="59932" y="61568"/>
                </a:lnTo>
                <a:lnTo>
                  <a:pt x="60239" y="61875"/>
                </a:lnTo>
                <a:lnTo>
                  <a:pt x="60545" y="61261"/>
                </a:lnTo>
                <a:lnTo>
                  <a:pt x="62693" y="61261"/>
                </a:lnTo>
                <a:lnTo>
                  <a:pt x="63000" y="60750"/>
                </a:lnTo>
                <a:lnTo>
                  <a:pt x="61977" y="60341"/>
                </a:lnTo>
                <a:lnTo>
                  <a:pt x="62284" y="60239"/>
                </a:lnTo>
                <a:lnTo>
                  <a:pt x="58602" y="59727"/>
                </a:lnTo>
                <a:close/>
                <a:moveTo>
                  <a:pt x="208739" y="63614"/>
                </a:moveTo>
                <a:lnTo>
                  <a:pt x="208739" y="63614"/>
                </a:lnTo>
                <a:lnTo>
                  <a:pt x="208739" y="63614"/>
                </a:lnTo>
                <a:close/>
                <a:moveTo>
                  <a:pt x="48989" y="64227"/>
                </a:moveTo>
                <a:lnTo>
                  <a:pt x="48989" y="64330"/>
                </a:lnTo>
                <a:lnTo>
                  <a:pt x="49091" y="64432"/>
                </a:lnTo>
                <a:lnTo>
                  <a:pt x="49091" y="64432"/>
                </a:lnTo>
                <a:lnTo>
                  <a:pt x="48989" y="64227"/>
                </a:lnTo>
                <a:close/>
                <a:moveTo>
                  <a:pt x="44182" y="66375"/>
                </a:moveTo>
                <a:lnTo>
                  <a:pt x="44386" y="66477"/>
                </a:lnTo>
                <a:lnTo>
                  <a:pt x="44386" y="66477"/>
                </a:lnTo>
                <a:lnTo>
                  <a:pt x="44284" y="66375"/>
                </a:lnTo>
                <a:close/>
                <a:moveTo>
                  <a:pt x="232261" y="60955"/>
                </a:moveTo>
                <a:lnTo>
                  <a:pt x="231955" y="61670"/>
                </a:lnTo>
                <a:lnTo>
                  <a:pt x="232159" y="63511"/>
                </a:lnTo>
                <a:lnTo>
                  <a:pt x="231648" y="63307"/>
                </a:lnTo>
                <a:lnTo>
                  <a:pt x="232364" y="64943"/>
                </a:lnTo>
                <a:lnTo>
                  <a:pt x="232568" y="64739"/>
                </a:lnTo>
                <a:lnTo>
                  <a:pt x="232977" y="65148"/>
                </a:lnTo>
                <a:lnTo>
                  <a:pt x="232773" y="65864"/>
                </a:lnTo>
                <a:lnTo>
                  <a:pt x="233591" y="65966"/>
                </a:lnTo>
                <a:lnTo>
                  <a:pt x="233795" y="65659"/>
                </a:lnTo>
                <a:lnTo>
                  <a:pt x="234716" y="66375"/>
                </a:lnTo>
                <a:lnTo>
                  <a:pt x="234409" y="65761"/>
                </a:lnTo>
                <a:lnTo>
                  <a:pt x="236045" y="67091"/>
                </a:lnTo>
                <a:lnTo>
                  <a:pt x="235432" y="65966"/>
                </a:lnTo>
                <a:lnTo>
                  <a:pt x="235739" y="65864"/>
                </a:lnTo>
                <a:lnTo>
                  <a:pt x="235125" y="65659"/>
                </a:lnTo>
                <a:lnTo>
                  <a:pt x="235125" y="65864"/>
                </a:lnTo>
                <a:lnTo>
                  <a:pt x="234511" y="65352"/>
                </a:lnTo>
                <a:lnTo>
                  <a:pt x="234205" y="65455"/>
                </a:lnTo>
                <a:lnTo>
                  <a:pt x="234307" y="65659"/>
                </a:lnTo>
                <a:lnTo>
                  <a:pt x="233284" y="64330"/>
                </a:lnTo>
                <a:lnTo>
                  <a:pt x="233489" y="63511"/>
                </a:lnTo>
                <a:lnTo>
                  <a:pt x="233795" y="63205"/>
                </a:lnTo>
                <a:lnTo>
                  <a:pt x="233591" y="61159"/>
                </a:lnTo>
                <a:lnTo>
                  <a:pt x="233284" y="61261"/>
                </a:lnTo>
                <a:lnTo>
                  <a:pt x="232261" y="60955"/>
                </a:lnTo>
                <a:close/>
                <a:moveTo>
                  <a:pt x="236045" y="67091"/>
                </a:moveTo>
                <a:lnTo>
                  <a:pt x="236045" y="67091"/>
                </a:lnTo>
                <a:lnTo>
                  <a:pt x="236045" y="67091"/>
                </a:lnTo>
                <a:close/>
                <a:moveTo>
                  <a:pt x="232670" y="66170"/>
                </a:moveTo>
                <a:lnTo>
                  <a:pt x="233693" y="67398"/>
                </a:lnTo>
                <a:lnTo>
                  <a:pt x="233693" y="66580"/>
                </a:lnTo>
                <a:lnTo>
                  <a:pt x="233080" y="66170"/>
                </a:lnTo>
                <a:close/>
                <a:moveTo>
                  <a:pt x="222750" y="67705"/>
                </a:moveTo>
                <a:lnTo>
                  <a:pt x="222750" y="67705"/>
                </a:lnTo>
                <a:lnTo>
                  <a:pt x="222750" y="67705"/>
                </a:lnTo>
                <a:close/>
                <a:moveTo>
                  <a:pt x="222750" y="67705"/>
                </a:moveTo>
                <a:lnTo>
                  <a:pt x="222737" y="67743"/>
                </a:lnTo>
                <a:lnTo>
                  <a:pt x="222750" y="67807"/>
                </a:lnTo>
                <a:lnTo>
                  <a:pt x="222750" y="67705"/>
                </a:lnTo>
                <a:close/>
                <a:moveTo>
                  <a:pt x="235330" y="67091"/>
                </a:moveTo>
                <a:lnTo>
                  <a:pt x="235330" y="67807"/>
                </a:lnTo>
                <a:lnTo>
                  <a:pt x="235739" y="67602"/>
                </a:lnTo>
                <a:lnTo>
                  <a:pt x="236148" y="67909"/>
                </a:lnTo>
                <a:lnTo>
                  <a:pt x="235534" y="67193"/>
                </a:lnTo>
                <a:lnTo>
                  <a:pt x="235330" y="67091"/>
                </a:lnTo>
                <a:close/>
                <a:moveTo>
                  <a:pt x="236250" y="67091"/>
                </a:moveTo>
                <a:lnTo>
                  <a:pt x="237068" y="68420"/>
                </a:lnTo>
                <a:lnTo>
                  <a:pt x="237682" y="68625"/>
                </a:lnTo>
                <a:lnTo>
                  <a:pt x="237784" y="68625"/>
                </a:lnTo>
                <a:lnTo>
                  <a:pt x="237170" y="67295"/>
                </a:lnTo>
                <a:lnTo>
                  <a:pt x="236250" y="67091"/>
                </a:lnTo>
                <a:close/>
                <a:moveTo>
                  <a:pt x="234307" y="67807"/>
                </a:moveTo>
                <a:lnTo>
                  <a:pt x="234205" y="67909"/>
                </a:lnTo>
                <a:lnTo>
                  <a:pt x="234409" y="68011"/>
                </a:lnTo>
                <a:lnTo>
                  <a:pt x="234409" y="69341"/>
                </a:lnTo>
                <a:lnTo>
                  <a:pt x="235330" y="68420"/>
                </a:lnTo>
                <a:lnTo>
                  <a:pt x="234307" y="67807"/>
                </a:lnTo>
                <a:close/>
                <a:moveTo>
                  <a:pt x="236455" y="68216"/>
                </a:moveTo>
                <a:lnTo>
                  <a:pt x="236557" y="68625"/>
                </a:lnTo>
                <a:lnTo>
                  <a:pt x="236864" y="68932"/>
                </a:lnTo>
                <a:lnTo>
                  <a:pt x="237170" y="69750"/>
                </a:lnTo>
                <a:lnTo>
                  <a:pt x="237170" y="69341"/>
                </a:lnTo>
                <a:lnTo>
                  <a:pt x="237273" y="69545"/>
                </a:lnTo>
                <a:lnTo>
                  <a:pt x="237273" y="69443"/>
                </a:lnTo>
                <a:lnTo>
                  <a:pt x="237273" y="69136"/>
                </a:lnTo>
                <a:lnTo>
                  <a:pt x="237170" y="68932"/>
                </a:lnTo>
                <a:lnTo>
                  <a:pt x="236966" y="68318"/>
                </a:lnTo>
                <a:lnTo>
                  <a:pt x="236761" y="68420"/>
                </a:lnTo>
                <a:lnTo>
                  <a:pt x="236455" y="68216"/>
                </a:lnTo>
                <a:close/>
                <a:moveTo>
                  <a:pt x="193091" y="69852"/>
                </a:moveTo>
                <a:lnTo>
                  <a:pt x="193295" y="70261"/>
                </a:lnTo>
                <a:lnTo>
                  <a:pt x="193160" y="69965"/>
                </a:lnTo>
                <a:lnTo>
                  <a:pt x="193091" y="69852"/>
                </a:lnTo>
                <a:close/>
                <a:moveTo>
                  <a:pt x="235636" y="68830"/>
                </a:moveTo>
                <a:lnTo>
                  <a:pt x="235227" y="69034"/>
                </a:lnTo>
                <a:lnTo>
                  <a:pt x="235125" y="69239"/>
                </a:lnTo>
                <a:lnTo>
                  <a:pt x="235227" y="69648"/>
                </a:lnTo>
                <a:lnTo>
                  <a:pt x="234818" y="69955"/>
                </a:lnTo>
                <a:lnTo>
                  <a:pt x="235636" y="70670"/>
                </a:lnTo>
                <a:lnTo>
                  <a:pt x="235636" y="68830"/>
                </a:lnTo>
                <a:close/>
                <a:moveTo>
                  <a:pt x="232057" y="68420"/>
                </a:moveTo>
                <a:lnTo>
                  <a:pt x="230318" y="71284"/>
                </a:lnTo>
                <a:lnTo>
                  <a:pt x="230318" y="71386"/>
                </a:lnTo>
                <a:lnTo>
                  <a:pt x="232261" y="69341"/>
                </a:lnTo>
                <a:lnTo>
                  <a:pt x="232057" y="68420"/>
                </a:lnTo>
                <a:close/>
                <a:moveTo>
                  <a:pt x="196568" y="70159"/>
                </a:moveTo>
                <a:lnTo>
                  <a:pt x="196364" y="71795"/>
                </a:lnTo>
                <a:lnTo>
                  <a:pt x="196364" y="72000"/>
                </a:lnTo>
                <a:lnTo>
                  <a:pt x="197591" y="73739"/>
                </a:lnTo>
                <a:lnTo>
                  <a:pt x="198102" y="72102"/>
                </a:lnTo>
                <a:lnTo>
                  <a:pt x="196875" y="70261"/>
                </a:lnTo>
                <a:lnTo>
                  <a:pt x="196568" y="70159"/>
                </a:lnTo>
                <a:close/>
                <a:moveTo>
                  <a:pt x="237580" y="70261"/>
                </a:moveTo>
                <a:lnTo>
                  <a:pt x="237580" y="70773"/>
                </a:lnTo>
                <a:lnTo>
                  <a:pt x="237068" y="70977"/>
                </a:lnTo>
                <a:lnTo>
                  <a:pt x="237068" y="71182"/>
                </a:lnTo>
                <a:lnTo>
                  <a:pt x="236761" y="71182"/>
                </a:lnTo>
                <a:lnTo>
                  <a:pt x="236659" y="71591"/>
                </a:lnTo>
                <a:lnTo>
                  <a:pt x="236250" y="71795"/>
                </a:lnTo>
                <a:lnTo>
                  <a:pt x="236148" y="71182"/>
                </a:lnTo>
                <a:lnTo>
                  <a:pt x="235739" y="71284"/>
                </a:lnTo>
                <a:lnTo>
                  <a:pt x="235432" y="71693"/>
                </a:lnTo>
                <a:lnTo>
                  <a:pt x="234818" y="71898"/>
                </a:lnTo>
                <a:lnTo>
                  <a:pt x="234818" y="72818"/>
                </a:lnTo>
                <a:lnTo>
                  <a:pt x="235227" y="72000"/>
                </a:lnTo>
                <a:lnTo>
                  <a:pt x="235636" y="72102"/>
                </a:lnTo>
                <a:lnTo>
                  <a:pt x="235943" y="72409"/>
                </a:lnTo>
                <a:lnTo>
                  <a:pt x="236045" y="72000"/>
                </a:lnTo>
                <a:lnTo>
                  <a:pt x="236455" y="72205"/>
                </a:lnTo>
                <a:lnTo>
                  <a:pt x="236557" y="73125"/>
                </a:lnTo>
                <a:lnTo>
                  <a:pt x="237580" y="73943"/>
                </a:lnTo>
                <a:lnTo>
                  <a:pt x="237682" y="73841"/>
                </a:lnTo>
                <a:lnTo>
                  <a:pt x="237682" y="74045"/>
                </a:lnTo>
                <a:lnTo>
                  <a:pt x="238091" y="73841"/>
                </a:lnTo>
                <a:lnTo>
                  <a:pt x="237784" y="73227"/>
                </a:lnTo>
                <a:lnTo>
                  <a:pt x="237989" y="72614"/>
                </a:lnTo>
                <a:lnTo>
                  <a:pt x="238295" y="72818"/>
                </a:lnTo>
                <a:lnTo>
                  <a:pt x="238500" y="73534"/>
                </a:lnTo>
                <a:lnTo>
                  <a:pt x="238500" y="73023"/>
                </a:lnTo>
                <a:lnTo>
                  <a:pt x="238807" y="72614"/>
                </a:lnTo>
                <a:lnTo>
                  <a:pt x="238500" y="71284"/>
                </a:lnTo>
                <a:lnTo>
                  <a:pt x="238398" y="71182"/>
                </a:lnTo>
                <a:lnTo>
                  <a:pt x="238500" y="70977"/>
                </a:lnTo>
                <a:lnTo>
                  <a:pt x="238295" y="70466"/>
                </a:lnTo>
                <a:lnTo>
                  <a:pt x="237580" y="70261"/>
                </a:lnTo>
                <a:close/>
                <a:moveTo>
                  <a:pt x="240443" y="77727"/>
                </a:moveTo>
                <a:lnTo>
                  <a:pt x="240034" y="78545"/>
                </a:lnTo>
                <a:lnTo>
                  <a:pt x="240136" y="80284"/>
                </a:lnTo>
                <a:lnTo>
                  <a:pt x="240852" y="81000"/>
                </a:lnTo>
                <a:lnTo>
                  <a:pt x="240341" y="79568"/>
                </a:lnTo>
                <a:lnTo>
                  <a:pt x="241261" y="79773"/>
                </a:lnTo>
                <a:lnTo>
                  <a:pt x="240750" y="79057"/>
                </a:lnTo>
                <a:lnTo>
                  <a:pt x="241057" y="78852"/>
                </a:lnTo>
                <a:lnTo>
                  <a:pt x="241057" y="78545"/>
                </a:lnTo>
                <a:lnTo>
                  <a:pt x="240136" y="78955"/>
                </a:lnTo>
                <a:lnTo>
                  <a:pt x="240443" y="78648"/>
                </a:lnTo>
                <a:lnTo>
                  <a:pt x="240443" y="78341"/>
                </a:lnTo>
                <a:lnTo>
                  <a:pt x="240341" y="78136"/>
                </a:lnTo>
                <a:lnTo>
                  <a:pt x="240443" y="77727"/>
                </a:lnTo>
                <a:close/>
                <a:moveTo>
                  <a:pt x="79875" y="80284"/>
                </a:moveTo>
                <a:lnTo>
                  <a:pt x="78136" y="80591"/>
                </a:lnTo>
                <a:lnTo>
                  <a:pt x="78136" y="81511"/>
                </a:lnTo>
                <a:lnTo>
                  <a:pt x="78443" y="81818"/>
                </a:lnTo>
                <a:lnTo>
                  <a:pt x="79466" y="81511"/>
                </a:lnTo>
                <a:lnTo>
                  <a:pt x="80080" y="80693"/>
                </a:lnTo>
                <a:lnTo>
                  <a:pt x="79875" y="80284"/>
                </a:lnTo>
                <a:close/>
                <a:moveTo>
                  <a:pt x="261102" y="82636"/>
                </a:moveTo>
                <a:lnTo>
                  <a:pt x="261000" y="82841"/>
                </a:lnTo>
                <a:lnTo>
                  <a:pt x="261205" y="82943"/>
                </a:lnTo>
                <a:lnTo>
                  <a:pt x="261307" y="82943"/>
                </a:lnTo>
                <a:lnTo>
                  <a:pt x="261102" y="82636"/>
                </a:lnTo>
                <a:close/>
                <a:moveTo>
                  <a:pt x="220500" y="81818"/>
                </a:moveTo>
                <a:lnTo>
                  <a:pt x="219784" y="81920"/>
                </a:lnTo>
                <a:lnTo>
                  <a:pt x="219886" y="82227"/>
                </a:lnTo>
                <a:lnTo>
                  <a:pt x="220295" y="82534"/>
                </a:lnTo>
                <a:lnTo>
                  <a:pt x="220295" y="82841"/>
                </a:lnTo>
                <a:lnTo>
                  <a:pt x="221011" y="83148"/>
                </a:lnTo>
                <a:lnTo>
                  <a:pt x="221114" y="82636"/>
                </a:lnTo>
                <a:lnTo>
                  <a:pt x="220500" y="81818"/>
                </a:lnTo>
                <a:close/>
                <a:moveTo>
                  <a:pt x="222034" y="82636"/>
                </a:moveTo>
                <a:lnTo>
                  <a:pt x="221830" y="83045"/>
                </a:lnTo>
                <a:lnTo>
                  <a:pt x="221830" y="83352"/>
                </a:lnTo>
                <a:lnTo>
                  <a:pt x="222341" y="83148"/>
                </a:lnTo>
                <a:lnTo>
                  <a:pt x="222034" y="82636"/>
                </a:lnTo>
                <a:close/>
                <a:moveTo>
                  <a:pt x="240443" y="83352"/>
                </a:moveTo>
                <a:lnTo>
                  <a:pt x="240239" y="83659"/>
                </a:lnTo>
                <a:lnTo>
                  <a:pt x="240239" y="83659"/>
                </a:lnTo>
                <a:lnTo>
                  <a:pt x="240545" y="83352"/>
                </a:lnTo>
                <a:close/>
                <a:moveTo>
                  <a:pt x="240852" y="82943"/>
                </a:moveTo>
                <a:lnTo>
                  <a:pt x="240545" y="83352"/>
                </a:lnTo>
                <a:lnTo>
                  <a:pt x="240750" y="83557"/>
                </a:lnTo>
                <a:lnTo>
                  <a:pt x="241261" y="83455"/>
                </a:lnTo>
                <a:lnTo>
                  <a:pt x="241670" y="83557"/>
                </a:lnTo>
                <a:lnTo>
                  <a:pt x="241977" y="83455"/>
                </a:lnTo>
                <a:lnTo>
                  <a:pt x="242898" y="83966"/>
                </a:lnTo>
                <a:lnTo>
                  <a:pt x="241568" y="82943"/>
                </a:lnTo>
                <a:close/>
                <a:moveTo>
                  <a:pt x="230011" y="72818"/>
                </a:moveTo>
                <a:lnTo>
                  <a:pt x="228989" y="74250"/>
                </a:lnTo>
                <a:lnTo>
                  <a:pt x="228989" y="74761"/>
                </a:lnTo>
                <a:lnTo>
                  <a:pt x="228477" y="74966"/>
                </a:lnTo>
                <a:lnTo>
                  <a:pt x="228477" y="74864"/>
                </a:lnTo>
                <a:lnTo>
                  <a:pt x="227557" y="75375"/>
                </a:lnTo>
                <a:lnTo>
                  <a:pt x="227045" y="76398"/>
                </a:lnTo>
                <a:lnTo>
                  <a:pt x="225409" y="77216"/>
                </a:lnTo>
                <a:lnTo>
                  <a:pt x="225307" y="77420"/>
                </a:lnTo>
                <a:lnTo>
                  <a:pt x="225205" y="77523"/>
                </a:lnTo>
                <a:lnTo>
                  <a:pt x="225205" y="78648"/>
                </a:lnTo>
                <a:lnTo>
                  <a:pt x="223670" y="77932"/>
                </a:lnTo>
                <a:lnTo>
                  <a:pt x="223159" y="78750"/>
                </a:lnTo>
                <a:lnTo>
                  <a:pt x="223261" y="78750"/>
                </a:lnTo>
                <a:lnTo>
                  <a:pt x="224182" y="83045"/>
                </a:lnTo>
                <a:lnTo>
                  <a:pt x="225511" y="83045"/>
                </a:lnTo>
                <a:lnTo>
                  <a:pt x="225818" y="83659"/>
                </a:lnTo>
                <a:lnTo>
                  <a:pt x="226023" y="83455"/>
                </a:lnTo>
                <a:lnTo>
                  <a:pt x="226330" y="83557"/>
                </a:lnTo>
                <a:lnTo>
                  <a:pt x="226739" y="83045"/>
                </a:lnTo>
                <a:lnTo>
                  <a:pt x="227352" y="83557"/>
                </a:lnTo>
                <a:lnTo>
                  <a:pt x="227966" y="83352"/>
                </a:lnTo>
                <a:lnTo>
                  <a:pt x="228068" y="83557"/>
                </a:lnTo>
                <a:lnTo>
                  <a:pt x="228375" y="84273"/>
                </a:lnTo>
                <a:lnTo>
                  <a:pt x="229398" y="83659"/>
                </a:lnTo>
                <a:lnTo>
                  <a:pt x="229705" y="83250"/>
                </a:lnTo>
                <a:lnTo>
                  <a:pt x="229602" y="83045"/>
                </a:lnTo>
                <a:lnTo>
                  <a:pt x="229807" y="82739"/>
                </a:lnTo>
                <a:lnTo>
                  <a:pt x="229705" y="81920"/>
                </a:lnTo>
                <a:lnTo>
                  <a:pt x="230216" y="81102"/>
                </a:lnTo>
                <a:lnTo>
                  <a:pt x="230523" y="81102"/>
                </a:lnTo>
                <a:lnTo>
                  <a:pt x="231239" y="78955"/>
                </a:lnTo>
                <a:lnTo>
                  <a:pt x="231852" y="79159"/>
                </a:lnTo>
                <a:lnTo>
                  <a:pt x="232159" y="79159"/>
                </a:lnTo>
                <a:lnTo>
                  <a:pt x="232057" y="78955"/>
                </a:lnTo>
                <a:lnTo>
                  <a:pt x="231136" y="77932"/>
                </a:lnTo>
                <a:lnTo>
                  <a:pt x="231034" y="77114"/>
                </a:lnTo>
                <a:lnTo>
                  <a:pt x="230932" y="77011"/>
                </a:lnTo>
                <a:lnTo>
                  <a:pt x="230420" y="76295"/>
                </a:lnTo>
                <a:lnTo>
                  <a:pt x="230830" y="76193"/>
                </a:lnTo>
                <a:lnTo>
                  <a:pt x="230932" y="76091"/>
                </a:lnTo>
                <a:lnTo>
                  <a:pt x="230932" y="75580"/>
                </a:lnTo>
                <a:lnTo>
                  <a:pt x="231750" y="75580"/>
                </a:lnTo>
                <a:lnTo>
                  <a:pt x="231443" y="74864"/>
                </a:lnTo>
                <a:lnTo>
                  <a:pt x="232261" y="74761"/>
                </a:lnTo>
                <a:lnTo>
                  <a:pt x="231136" y="73841"/>
                </a:lnTo>
                <a:lnTo>
                  <a:pt x="230727" y="73943"/>
                </a:lnTo>
                <a:lnTo>
                  <a:pt x="230420" y="72920"/>
                </a:lnTo>
                <a:lnTo>
                  <a:pt x="230011" y="73227"/>
                </a:lnTo>
                <a:lnTo>
                  <a:pt x="230011" y="72818"/>
                </a:lnTo>
                <a:close/>
                <a:moveTo>
                  <a:pt x="261307" y="82943"/>
                </a:moveTo>
                <a:lnTo>
                  <a:pt x="262841" y="84989"/>
                </a:lnTo>
                <a:lnTo>
                  <a:pt x="262330" y="83761"/>
                </a:lnTo>
                <a:lnTo>
                  <a:pt x="261307" y="82943"/>
                </a:lnTo>
                <a:close/>
                <a:moveTo>
                  <a:pt x="237682" y="78239"/>
                </a:moveTo>
                <a:lnTo>
                  <a:pt x="237170" y="78852"/>
                </a:lnTo>
                <a:lnTo>
                  <a:pt x="234614" y="78955"/>
                </a:lnTo>
                <a:lnTo>
                  <a:pt x="234409" y="78750"/>
                </a:lnTo>
                <a:lnTo>
                  <a:pt x="233489" y="79057"/>
                </a:lnTo>
                <a:lnTo>
                  <a:pt x="232977" y="79875"/>
                </a:lnTo>
                <a:lnTo>
                  <a:pt x="232977" y="80080"/>
                </a:lnTo>
                <a:lnTo>
                  <a:pt x="232875" y="80182"/>
                </a:lnTo>
                <a:lnTo>
                  <a:pt x="232977" y="80898"/>
                </a:lnTo>
                <a:lnTo>
                  <a:pt x="232875" y="80693"/>
                </a:lnTo>
                <a:lnTo>
                  <a:pt x="232057" y="83455"/>
                </a:lnTo>
                <a:lnTo>
                  <a:pt x="232364" y="83659"/>
                </a:lnTo>
                <a:lnTo>
                  <a:pt x="232568" y="83864"/>
                </a:lnTo>
                <a:lnTo>
                  <a:pt x="232670" y="85909"/>
                </a:lnTo>
                <a:lnTo>
                  <a:pt x="233386" y="85807"/>
                </a:lnTo>
                <a:lnTo>
                  <a:pt x="233591" y="82841"/>
                </a:lnTo>
                <a:lnTo>
                  <a:pt x="234409" y="84784"/>
                </a:lnTo>
                <a:lnTo>
                  <a:pt x="235636" y="84375"/>
                </a:lnTo>
                <a:lnTo>
                  <a:pt x="235125" y="83761"/>
                </a:lnTo>
                <a:lnTo>
                  <a:pt x="235227" y="83148"/>
                </a:lnTo>
                <a:lnTo>
                  <a:pt x="234409" y="82023"/>
                </a:lnTo>
                <a:lnTo>
                  <a:pt x="234614" y="82023"/>
                </a:lnTo>
                <a:lnTo>
                  <a:pt x="235739" y="81000"/>
                </a:lnTo>
                <a:lnTo>
                  <a:pt x="236148" y="81102"/>
                </a:lnTo>
                <a:lnTo>
                  <a:pt x="235739" y="80693"/>
                </a:lnTo>
                <a:lnTo>
                  <a:pt x="235739" y="80795"/>
                </a:lnTo>
                <a:lnTo>
                  <a:pt x="233591" y="81205"/>
                </a:lnTo>
                <a:lnTo>
                  <a:pt x="233284" y="80693"/>
                </a:lnTo>
                <a:lnTo>
                  <a:pt x="233182" y="80182"/>
                </a:lnTo>
                <a:lnTo>
                  <a:pt x="235943" y="79568"/>
                </a:lnTo>
                <a:lnTo>
                  <a:pt x="236455" y="79773"/>
                </a:lnTo>
                <a:lnTo>
                  <a:pt x="236966" y="79670"/>
                </a:lnTo>
                <a:lnTo>
                  <a:pt x="237580" y="79057"/>
                </a:lnTo>
                <a:lnTo>
                  <a:pt x="237682" y="78239"/>
                </a:lnTo>
                <a:close/>
                <a:moveTo>
                  <a:pt x="210580" y="74659"/>
                </a:moveTo>
                <a:lnTo>
                  <a:pt x="219068" y="86114"/>
                </a:lnTo>
                <a:lnTo>
                  <a:pt x="219068" y="85705"/>
                </a:lnTo>
                <a:lnTo>
                  <a:pt x="219989" y="86011"/>
                </a:lnTo>
                <a:lnTo>
                  <a:pt x="220398" y="83250"/>
                </a:lnTo>
                <a:lnTo>
                  <a:pt x="219273" y="82636"/>
                </a:lnTo>
                <a:lnTo>
                  <a:pt x="218966" y="81102"/>
                </a:lnTo>
                <a:lnTo>
                  <a:pt x="218352" y="80898"/>
                </a:lnTo>
                <a:lnTo>
                  <a:pt x="218148" y="80489"/>
                </a:lnTo>
                <a:lnTo>
                  <a:pt x="218455" y="79977"/>
                </a:lnTo>
                <a:lnTo>
                  <a:pt x="218045" y="79466"/>
                </a:lnTo>
                <a:lnTo>
                  <a:pt x="217330" y="79773"/>
                </a:lnTo>
                <a:lnTo>
                  <a:pt x="217739" y="79568"/>
                </a:lnTo>
                <a:lnTo>
                  <a:pt x="216102" y="77830"/>
                </a:lnTo>
                <a:lnTo>
                  <a:pt x="215795" y="78034"/>
                </a:lnTo>
                <a:lnTo>
                  <a:pt x="212625" y="74659"/>
                </a:lnTo>
                <a:close/>
                <a:moveTo>
                  <a:pt x="246170" y="85602"/>
                </a:moveTo>
                <a:lnTo>
                  <a:pt x="245864" y="85909"/>
                </a:lnTo>
                <a:lnTo>
                  <a:pt x="245761" y="86216"/>
                </a:lnTo>
                <a:lnTo>
                  <a:pt x="246273" y="86523"/>
                </a:lnTo>
                <a:lnTo>
                  <a:pt x="246375" y="86011"/>
                </a:lnTo>
                <a:lnTo>
                  <a:pt x="246170" y="85602"/>
                </a:lnTo>
                <a:close/>
                <a:moveTo>
                  <a:pt x="261818" y="84375"/>
                </a:moveTo>
                <a:lnTo>
                  <a:pt x="261716" y="84886"/>
                </a:lnTo>
                <a:lnTo>
                  <a:pt x="260693" y="85705"/>
                </a:lnTo>
                <a:lnTo>
                  <a:pt x="260386" y="85705"/>
                </a:lnTo>
                <a:lnTo>
                  <a:pt x="260284" y="85193"/>
                </a:lnTo>
                <a:lnTo>
                  <a:pt x="260080" y="85705"/>
                </a:lnTo>
                <a:lnTo>
                  <a:pt x="258648" y="85909"/>
                </a:lnTo>
                <a:lnTo>
                  <a:pt x="259773" y="86523"/>
                </a:lnTo>
                <a:lnTo>
                  <a:pt x="262125" y="85500"/>
                </a:lnTo>
                <a:lnTo>
                  <a:pt x="262023" y="85295"/>
                </a:lnTo>
                <a:lnTo>
                  <a:pt x="262227" y="85193"/>
                </a:lnTo>
                <a:lnTo>
                  <a:pt x="262432" y="84477"/>
                </a:lnTo>
                <a:lnTo>
                  <a:pt x="261818" y="84375"/>
                </a:lnTo>
                <a:close/>
                <a:moveTo>
                  <a:pt x="249239" y="87852"/>
                </a:moveTo>
                <a:lnTo>
                  <a:pt x="248727" y="88670"/>
                </a:lnTo>
                <a:lnTo>
                  <a:pt x="249648" y="88466"/>
                </a:lnTo>
                <a:lnTo>
                  <a:pt x="249239" y="87852"/>
                </a:lnTo>
                <a:close/>
                <a:moveTo>
                  <a:pt x="220500" y="86216"/>
                </a:moveTo>
                <a:lnTo>
                  <a:pt x="219682" y="86932"/>
                </a:lnTo>
                <a:lnTo>
                  <a:pt x="219784" y="87136"/>
                </a:lnTo>
                <a:lnTo>
                  <a:pt x="227250" y="88875"/>
                </a:lnTo>
                <a:lnTo>
                  <a:pt x="227761" y="88977"/>
                </a:lnTo>
                <a:lnTo>
                  <a:pt x="227761" y="88057"/>
                </a:lnTo>
                <a:lnTo>
                  <a:pt x="226330" y="87648"/>
                </a:lnTo>
                <a:lnTo>
                  <a:pt x="226125" y="87136"/>
                </a:lnTo>
                <a:lnTo>
                  <a:pt x="224591" y="86727"/>
                </a:lnTo>
                <a:lnTo>
                  <a:pt x="224284" y="87136"/>
                </a:lnTo>
                <a:lnTo>
                  <a:pt x="222648" y="87034"/>
                </a:lnTo>
                <a:lnTo>
                  <a:pt x="222239" y="86523"/>
                </a:lnTo>
                <a:lnTo>
                  <a:pt x="220500" y="86216"/>
                </a:lnTo>
                <a:close/>
                <a:moveTo>
                  <a:pt x="227761" y="88364"/>
                </a:moveTo>
                <a:lnTo>
                  <a:pt x="228273" y="89080"/>
                </a:lnTo>
                <a:lnTo>
                  <a:pt x="228886" y="88670"/>
                </a:lnTo>
                <a:lnTo>
                  <a:pt x="228375" y="88364"/>
                </a:lnTo>
                <a:close/>
                <a:moveTo>
                  <a:pt x="229398" y="88568"/>
                </a:moveTo>
                <a:lnTo>
                  <a:pt x="228989" y="88977"/>
                </a:lnTo>
                <a:lnTo>
                  <a:pt x="229705" y="89182"/>
                </a:lnTo>
                <a:lnTo>
                  <a:pt x="229807" y="88670"/>
                </a:lnTo>
                <a:lnTo>
                  <a:pt x="229398" y="88568"/>
                </a:lnTo>
                <a:close/>
                <a:moveTo>
                  <a:pt x="235432" y="88466"/>
                </a:moveTo>
                <a:lnTo>
                  <a:pt x="234920" y="88875"/>
                </a:lnTo>
                <a:lnTo>
                  <a:pt x="233182" y="88568"/>
                </a:lnTo>
                <a:lnTo>
                  <a:pt x="232670" y="88670"/>
                </a:lnTo>
                <a:lnTo>
                  <a:pt x="232670" y="89182"/>
                </a:lnTo>
                <a:lnTo>
                  <a:pt x="234716" y="88977"/>
                </a:lnTo>
                <a:lnTo>
                  <a:pt x="235330" y="88773"/>
                </a:lnTo>
                <a:lnTo>
                  <a:pt x="235534" y="88466"/>
                </a:lnTo>
                <a:close/>
                <a:moveTo>
                  <a:pt x="230932" y="88364"/>
                </a:moveTo>
                <a:lnTo>
                  <a:pt x="230727" y="88568"/>
                </a:lnTo>
                <a:lnTo>
                  <a:pt x="231034" y="88977"/>
                </a:lnTo>
                <a:lnTo>
                  <a:pt x="231034" y="88977"/>
                </a:lnTo>
                <a:lnTo>
                  <a:pt x="230420" y="88670"/>
                </a:lnTo>
                <a:lnTo>
                  <a:pt x="230011" y="89386"/>
                </a:lnTo>
                <a:lnTo>
                  <a:pt x="231341" y="88977"/>
                </a:lnTo>
                <a:lnTo>
                  <a:pt x="231750" y="89080"/>
                </a:lnTo>
                <a:lnTo>
                  <a:pt x="231648" y="88977"/>
                </a:lnTo>
                <a:lnTo>
                  <a:pt x="231750" y="88977"/>
                </a:lnTo>
                <a:lnTo>
                  <a:pt x="231648" y="88670"/>
                </a:lnTo>
                <a:lnTo>
                  <a:pt x="231239" y="88568"/>
                </a:lnTo>
                <a:lnTo>
                  <a:pt x="230932" y="88364"/>
                </a:lnTo>
                <a:close/>
                <a:moveTo>
                  <a:pt x="232670" y="89591"/>
                </a:moveTo>
                <a:lnTo>
                  <a:pt x="231750" y="89898"/>
                </a:lnTo>
                <a:lnTo>
                  <a:pt x="232670" y="90409"/>
                </a:lnTo>
                <a:lnTo>
                  <a:pt x="233284" y="90205"/>
                </a:lnTo>
                <a:lnTo>
                  <a:pt x="232670" y="89591"/>
                </a:lnTo>
                <a:close/>
                <a:moveTo>
                  <a:pt x="239420" y="88670"/>
                </a:moveTo>
                <a:lnTo>
                  <a:pt x="237989" y="88773"/>
                </a:lnTo>
                <a:lnTo>
                  <a:pt x="235943" y="90102"/>
                </a:lnTo>
                <a:lnTo>
                  <a:pt x="235943" y="90511"/>
                </a:lnTo>
                <a:lnTo>
                  <a:pt x="237068" y="90102"/>
                </a:lnTo>
                <a:lnTo>
                  <a:pt x="239420" y="88670"/>
                </a:lnTo>
                <a:close/>
                <a:moveTo>
                  <a:pt x="244636" y="80386"/>
                </a:moveTo>
                <a:lnTo>
                  <a:pt x="243205" y="81409"/>
                </a:lnTo>
                <a:lnTo>
                  <a:pt x="243920" y="81614"/>
                </a:lnTo>
                <a:lnTo>
                  <a:pt x="244125" y="82125"/>
                </a:lnTo>
                <a:lnTo>
                  <a:pt x="244432" y="82330"/>
                </a:lnTo>
                <a:lnTo>
                  <a:pt x="245761" y="82227"/>
                </a:lnTo>
                <a:lnTo>
                  <a:pt x="245557" y="82739"/>
                </a:lnTo>
                <a:lnTo>
                  <a:pt x="244023" y="82943"/>
                </a:lnTo>
                <a:lnTo>
                  <a:pt x="244534" y="83250"/>
                </a:lnTo>
                <a:lnTo>
                  <a:pt x="244739" y="84068"/>
                </a:lnTo>
                <a:lnTo>
                  <a:pt x="245659" y="83148"/>
                </a:lnTo>
                <a:lnTo>
                  <a:pt x="245761" y="83966"/>
                </a:lnTo>
                <a:lnTo>
                  <a:pt x="246580" y="84068"/>
                </a:lnTo>
                <a:lnTo>
                  <a:pt x="246784" y="84580"/>
                </a:lnTo>
                <a:lnTo>
                  <a:pt x="249648" y="85909"/>
                </a:lnTo>
                <a:lnTo>
                  <a:pt x="249443" y="86011"/>
                </a:lnTo>
                <a:lnTo>
                  <a:pt x="249648" y="86011"/>
                </a:lnTo>
                <a:lnTo>
                  <a:pt x="250261" y="87443"/>
                </a:lnTo>
                <a:lnTo>
                  <a:pt x="249852" y="87545"/>
                </a:lnTo>
                <a:lnTo>
                  <a:pt x="250057" y="88057"/>
                </a:lnTo>
                <a:lnTo>
                  <a:pt x="249852" y="88466"/>
                </a:lnTo>
                <a:lnTo>
                  <a:pt x="251080" y="88159"/>
                </a:lnTo>
                <a:lnTo>
                  <a:pt x="251080" y="88670"/>
                </a:lnTo>
                <a:lnTo>
                  <a:pt x="251693" y="89386"/>
                </a:lnTo>
                <a:lnTo>
                  <a:pt x="253534" y="89386"/>
                </a:lnTo>
                <a:lnTo>
                  <a:pt x="253841" y="88977"/>
                </a:lnTo>
                <a:lnTo>
                  <a:pt x="252920" y="88466"/>
                </a:lnTo>
                <a:lnTo>
                  <a:pt x="254455" y="88261"/>
                </a:lnTo>
                <a:lnTo>
                  <a:pt x="254455" y="88159"/>
                </a:lnTo>
                <a:lnTo>
                  <a:pt x="254557" y="88159"/>
                </a:lnTo>
                <a:lnTo>
                  <a:pt x="254250" y="87750"/>
                </a:lnTo>
                <a:lnTo>
                  <a:pt x="254864" y="87955"/>
                </a:lnTo>
                <a:lnTo>
                  <a:pt x="255375" y="87852"/>
                </a:lnTo>
                <a:lnTo>
                  <a:pt x="257625" y="90307"/>
                </a:lnTo>
                <a:lnTo>
                  <a:pt x="260080" y="91023"/>
                </a:lnTo>
                <a:lnTo>
                  <a:pt x="260080" y="90716"/>
                </a:lnTo>
                <a:lnTo>
                  <a:pt x="260489" y="90614"/>
                </a:lnTo>
                <a:lnTo>
                  <a:pt x="259670" y="90307"/>
                </a:lnTo>
                <a:lnTo>
                  <a:pt x="259670" y="90102"/>
                </a:lnTo>
                <a:lnTo>
                  <a:pt x="259159" y="89386"/>
                </a:lnTo>
                <a:lnTo>
                  <a:pt x="258648" y="89386"/>
                </a:lnTo>
                <a:lnTo>
                  <a:pt x="257318" y="87034"/>
                </a:lnTo>
                <a:lnTo>
                  <a:pt x="258136" y="86932"/>
                </a:lnTo>
                <a:lnTo>
                  <a:pt x="256500" y="85705"/>
                </a:lnTo>
                <a:lnTo>
                  <a:pt x="256398" y="84989"/>
                </a:lnTo>
                <a:lnTo>
                  <a:pt x="251898" y="82636"/>
                </a:lnTo>
                <a:lnTo>
                  <a:pt x="249545" y="81716"/>
                </a:lnTo>
                <a:lnTo>
                  <a:pt x="248727" y="81920"/>
                </a:lnTo>
                <a:lnTo>
                  <a:pt x="248727" y="82125"/>
                </a:lnTo>
                <a:lnTo>
                  <a:pt x="246989" y="83455"/>
                </a:lnTo>
                <a:lnTo>
                  <a:pt x="246375" y="82636"/>
                </a:lnTo>
                <a:lnTo>
                  <a:pt x="246273" y="82943"/>
                </a:lnTo>
                <a:lnTo>
                  <a:pt x="245864" y="80795"/>
                </a:lnTo>
                <a:lnTo>
                  <a:pt x="244636" y="80386"/>
                </a:lnTo>
                <a:close/>
                <a:moveTo>
                  <a:pt x="242693" y="91534"/>
                </a:moveTo>
                <a:lnTo>
                  <a:pt x="241977" y="91636"/>
                </a:lnTo>
                <a:lnTo>
                  <a:pt x="241977" y="91841"/>
                </a:lnTo>
                <a:lnTo>
                  <a:pt x="242386" y="92352"/>
                </a:lnTo>
                <a:lnTo>
                  <a:pt x="242693" y="91534"/>
                </a:lnTo>
                <a:close/>
                <a:moveTo>
                  <a:pt x="285750" y="96648"/>
                </a:moveTo>
                <a:lnTo>
                  <a:pt x="285545" y="96750"/>
                </a:lnTo>
                <a:lnTo>
                  <a:pt x="284420" y="97159"/>
                </a:lnTo>
                <a:lnTo>
                  <a:pt x="284216" y="97261"/>
                </a:lnTo>
                <a:lnTo>
                  <a:pt x="285239" y="97261"/>
                </a:lnTo>
                <a:lnTo>
                  <a:pt x="285750" y="96648"/>
                </a:lnTo>
                <a:close/>
                <a:moveTo>
                  <a:pt x="285648" y="97057"/>
                </a:moveTo>
                <a:lnTo>
                  <a:pt x="285239" y="97261"/>
                </a:lnTo>
                <a:lnTo>
                  <a:pt x="285545" y="97261"/>
                </a:lnTo>
                <a:lnTo>
                  <a:pt x="285648" y="97057"/>
                </a:lnTo>
                <a:close/>
                <a:moveTo>
                  <a:pt x="284011" y="98080"/>
                </a:moveTo>
                <a:lnTo>
                  <a:pt x="282886" y="98591"/>
                </a:lnTo>
                <a:lnTo>
                  <a:pt x="283807" y="98693"/>
                </a:lnTo>
                <a:lnTo>
                  <a:pt x="284114" y="98386"/>
                </a:lnTo>
                <a:lnTo>
                  <a:pt x="284011" y="98080"/>
                </a:lnTo>
                <a:close/>
                <a:moveTo>
                  <a:pt x="168852" y="92761"/>
                </a:moveTo>
                <a:lnTo>
                  <a:pt x="168136" y="92864"/>
                </a:lnTo>
                <a:lnTo>
                  <a:pt x="168136" y="93682"/>
                </a:lnTo>
                <a:lnTo>
                  <a:pt x="167318" y="94295"/>
                </a:lnTo>
                <a:lnTo>
                  <a:pt x="167318" y="95114"/>
                </a:lnTo>
                <a:lnTo>
                  <a:pt x="166807" y="95420"/>
                </a:lnTo>
                <a:lnTo>
                  <a:pt x="166705" y="95318"/>
                </a:lnTo>
                <a:lnTo>
                  <a:pt x="165886" y="96341"/>
                </a:lnTo>
                <a:lnTo>
                  <a:pt x="165375" y="96239"/>
                </a:lnTo>
                <a:lnTo>
                  <a:pt x="164966" y="96443"/>
                </a:lnTo>
                <a:lnTo>
                  <a:pt x="164761" y="96443"/>
                </a:lnTo>
                <a:lnTo>
                  <a:pt x="164045" y="96955"/>
                </a:lnTo>
                <a:lnTo>
                  <a:pt x="163330" y="105955"/>
                </a:lnTo>
                <a:lnTo>
                  <a:pt x="163943" y="106261"/>
                </a:lnTo>
                <a:lnTo>
                  <a:pt x="165477" y="105852"/>
                </a:lnTo>
                <a:lnTo>
                  <a:pt x="168750" y="96034"/>
                </a:lnTo>
                <a:lnTo>
                  <a:pt x="169159" y="96341"/>
                </a:lnTo>
                <a:lnTo>
                  <a:pt x="169364" y="96136"/>
                </a:lnTo>
                <a:lnTo>
                  <a:pt x="168852" y="92761"/>
                </a:lnTo>
                <a:close/>
                <a:moveTo>
                  <a:pt x="79364" y="112500"/>
                </a:moveTo>
                <a:lnTo>
                  <a:pt x="79057" y="112807"/>
                </a:lnTo>
                <a:lnTo>
                  <a:pt x="79057" y="113011"/>
                </a:lnTo>
                <a:lnTo>
                  <a:pt x="79364" y="112500"/>
                </a:lnTo>
                <a:close/>
                <a:moveTo>
                  <a:pt x="185114" y="3784"/>
                </a:moveTo>
                <a:lnTo>
                  <a:pt x="184091" y="4398"/>
                </a:lnTo>
                <a:lnTo>
                  <a:pt x="184909" y="4705"/>
                </a:lnTo>
                <a:lnTo>
                  <a:pt x="183273" y="4705"/>
                </a:lnTo>
                <a:lnTo>
                  <a:pt x="183989" y="5011"/>
                </a:lnTo>
                <a:lnTo>
                  <a:pt x="184193" y="5318"/>
                </a:lnTo>
                <a:lnTo>
                  <a:pt x="184193" y="5318"/>
                </a:lnTo>
                <a:lnTo>
                  <a:pt x="183784" y="5011"/>
                </a:lnTo>
                <a:lnTo>
                  <a:pt x="180102" y="5114"/>
                </a:lnTo>
                <a:lnTo>
                  <a:pt x="180920" y="5216"/>
                </a:lnTo>
                <a:lnTo>
                  <a:pt x="177341" y="5727"/>
                </a:lnTo>
                <a:lnTo>
                  <a:pt x="177545" y="5932"/>
                </a:lnTo>
                <a:lnTo>
                  <a:pt x="177341" y="6239"/>
                </a:lnTo>
                <a:lnTo>
                  <a:pt x="176830" y="6136"/>
                </a:lnTo>
                <a:lnTo>
                  <a:pt x="177955" y="6443"/>
                </a:lnTo>
                <a:lnTo>
                  <a:pt x="177239" y="6443"/>
                </a:lnTo>
                <a:lnTo>
                  <a:pt x="178568" y="6852"/>
                </a:lnTo>
                <a:lnTo>
                  <a:pt x="178057" y="7057"/>
                </a:lnTo>
                <a:lnTo>
                  <a:pt x="178261" y="6852"/>
                </a:lnTo>
                <a:lnTo>
                  <a:pt x="178261" y="6852"/>
                </a:lnTo>
                <a:lnTo>
                  <a:pt x="174477" y="7057"/>
                </a:lnTo>
                <a:lnTo>
                  <a:pt x="174682" y="7466"/>
                </a:lnTo>
                <a:lnTo>
                  <a:pt x="174989" y="7568"/>
                </a:lnTo>
                <a:lnTo>
                  <a:pt x="175091" y="7773"/>
                </a:lnTo>
                <a:lnTo>
                  <a:pt x="177648" y="8795"/>
                </a:lnTo>
                <a:lnTo>
                  <a:pt x="177852" y="9205"/>
                </a:lnTo>
                <a:lnTo>
                  <a:pt x="178261" y="9511"/>
                </a:lnTo>
                <a:lnTo>
                  <a:pt x="178169" y="9789"/>
                </a:lnTo>
                <a:lnTo>
                  <a:pt x="177852" y="9409"/>
                </a:lnTo>
                <a:lnTo>
                  <a:pt x="177545" y="9716"/>
                </a:lnTo>
                <a:lnTo>
                  <a:pt x="177034" y="8591"/>
                </a:lnTo>
                <a:lnTo>
                  <a:pt x="173352" y="8182"/>
                </a:lnTo>
                <a:lnTo>
                  <a:pt x="173352" y="8182"/>
                </a:lnTo>
                <a:lnTo>
                  <a:pt x="173966" y="8489"/>
                </a:lnTo>
                <a:lnTo>
                  <a:pt x="172636" y="8489"/>
                </a:lnTo>
                <a:lnTo>
                  <a:pt x="175193" y="9205"/>
                </a:lnTo>
                <a:lnTo>
                  <a:pt x="175193" y="9205"/>
                </a:lnTo>
                <a:lnTo>
                  <a:pt x="172432" y="8898"/>
                </a:lnTo>
                <a:lnTo>
                  <a:pt x="172432" y="8693"/>
                </a:lnTo>
                <a:lnTo>
                  <a:pt x="172227" y="8591"/>
                </a:lnTo>
                <a:lnTo>
                  <a:pt x="172227" y="8182"/>
                </a:lnTo>
                <a:lnTo>
                  <a:pt x="171307" y="7670"/>
                </a:lnTo>
                <a:lnTo>
                  <a:pt x="171307" y="7670"/>
                </a:lnTo>
                <a:lnTo>
                  <a:pt x="171716" y="8284"/>
                </a:lnTo>
                <a:lnTo>
                  <a:pt x="171102" y="8898"/>
                </a:lnTo>
                <a:lnTo>
                  <a:pt x="172227" y="9511"/>
                </a:lnTo>
                <a:lnTo>
                  <a:pt x="172330" y="10330"/>
                </a:lnTo>
                <a:lnTo>
                  <a:pt x="174886" y="11148"/>
                </a:lnTo>
                <a:lnTo>
                  <a:pt x="173966" y="11045"/>
                </a:lnTo>
                <a:lnTo>
                  <a:pt x="174170" y="12068"/>
                </a:lnTo>
                <a:lnTo>
                  <a:pt x="173966" y="12375"/>
                </a:lnTo>
                <a:lnTo>
                  <a:pt x="173966" y="12580"/>
                </a:lnTo>
                <a:lnTo>
                  <a:pt x="173250" y="13398"/>
                </a:lnTo>
                <a:lnTo>
                  <a:pt x="170898" y="12886"/>
                </a:lnTo>
                <a:lnTo>
                  <a:pt x="172023" y="12886"/>
                </a:lnTo>
                <a:lnTo>
                  <a:pt x="172125" y="13091"/>
                </a:lnTo>
                <a:lnTo>
                  <a:pt x="172636" y="12989"/>
                </a:lnTo>
                <a:lnTo>
                  <a:pt x="172330" y="12784"/>
                </a:lnTo>
                <a:lnTo>
                  <a:pt x="173045" y="11761"/>
                </a:lnTo>
                <a:lnTo>
                  <a:pt x="173045" y="11352"/>
                </a:lnTo>
                <a:lnTo>
                  <a:pt x="172330" y="11045"/>
                </a:lnTo>
                <a:lnTo>
                  <a:pt x="171307" y="9920"/>
                </a:lnTo>
                <a:lnTo>
                  <a:pt x="171307" y="9716"/>
                </a:lnTo>
                <a:lnTo>
                  <a:pt x="171102" y="9307"/>
                </a:lnTo>
                <a:lnTo>
                  <a:pt x="170284" y="8898"/>
                </a:lnTo>
                <a:lnTo>
                  <a:pt x="170182" y="7875"/>
                </a:lnTo>
                <a:lnTo>
                  <a:pt x="168545" y="7670"/>
                </a:lnTo>
                <a:lnTo>
                  <a:pt x="167727" y="8080"/>
                </a:lnTo>
                <a:lnTo>
                  <a:pt x="167625" y="8795"/>
                </a:lnTo>
                <a:lnTo>
                  <a:pt x="167114" y="9205"/>
                </a:lnTo>
                <a:lnTo>
                  <a:pt x="167727" y="9409"/>
                </a:lnTo>
                <a:lnTo>
                  <a:pt x="168034" y="10432"/>
                </a:lnTo>
                <a:lnTo>
                  <a:pt x="169875" y="10943"/>
                </a:lnTo>
                <a:lnTo>
                  <a:pt x="169568" y="11557"/>
                </a:lnTo>
                <a:lnTo>
                  <a:pt x="164148" y="10227"/>
                </a:lnTo>
                <a:lnTo>
                  <a:pt x="163636" y="10432"/>
                </a:lnTo>
                <a:lnTo>
                  <a:pt x="164352" y="10841"/>
                </a:lnTo>
                <a:lnTo>
                  <a:pt x="163841" y="11250"/>
                </a:lnTo>
                <a:lnTo>
                  <a:pt x="159648" y="11557"/>
                </a:lnTo>
                <a:lnTo>
                  <a:pt x="159648" y="11557"/>
                </a:lnTo>
                <a:lnTo>
                  <a:pt x="159955" y="11455"/>
                </a:lnTo>
                <a:lnTo>
                  <a:pt x="159852" y="11045"/>
                </a:lnTo>
                <a:lnTo>
                  <a:pt x="159750" y="11045"/>
                </a:lnTo>
                <a:lnTo>
                  <a:pt x="158830" y="11250"/>
                </a:lnTo>
                <a:lnTo>
                  <a:pt x="159136" y="11352"/>
                </a:lnTo>
                <a:lnTo>
                  <a:pt x="158830" y="11455"/>
                </a:lnTo>
                <a:lnTo>
                  <a:pt x="158625" y="11352"/>
                </a:lnTo>
                <a:lnTo>
                  <a:pt x="156682" y="11966"/>
                </a:lnTo>
                <a:lnTo>
                  <a:pt x="156886" y="12068"/>
                </a:lnTo>
                <a:lnTo>
                  <a:pt x="155250" y="12886"/>
                </a:lnTo>
                <a:lnTo>
                  <a:pt x="154330" y="12273"/>
                </a:lnTo>
                <a:lnTo>
                  <a:pt x="155352" y="11966"/>
                </a:lnTo>
                <a:lnTo>
                  <a:pt x="152898" y="11250"/>
                </a:lnTo>
                <a:lnTo>
                  <a:pt x="153614" y="11659"/>
                </a:lnTo>
                <a:lnTo>
                  <a:pt x="153614" y="12375"/>
                </a:lnTo>
                <a:lnTo>
                  <a:pt x="154227" y="12784"/>
                </a:lnTo>
                <a:lnTo>
                  <a:pt x="154227" y="13602"/>
                </a:lnTo>
                <a:lnTo>
                  <a:pt x="152795" y="13193"/>
                </a:lnTo>
                <a:lnTo>
                  <a:pt x="151466" y="14011"/>
                </a:lnTo>
                <a:lnTo>
                  <a:pt x="152080" y="14727"/>
                </a:lnTo>
                <a:lnTo>
                  <a:pt x="151568" y="14932"/>
                </a:lnTo>
                <a:lnTo>
                  <a:pt x="149625" y="14318"/>
                </a:lnTo>
                <a:lnTo>
                  <a:pt x="149420" y="14523"/>
                </a:lnTo>
                <a:lnTo>
                  <a:pt x="150545" y="15239"/>
                </a:lnTo>
                <a:lnTo>
                  <a:pt x="150341" y="15545"/>
                </a:lnTo>
                <a:lnTo>
                  <a:pt x="146864" y="13295"/>
                </a:lnTo>
                <a:lnTo>
                  <a:pt x="147068" y="13193"/>
                </a:lnTo>
                <a:lnTo>
                  <a:pt x="145636" y="12580"/>
                </a:lnTo>
                <a:lnTo>
                  <a:pt x="151057" y="13398"/>
                </a:lnTo>
                <a:lnTo>
                  <a:pt x="151977" y="12886"/>
                </a:lnTo>
                <a:lnTo>
                  <a:pt x="151875" y="12375"/>
                </a:lnTo>
                <a:lnTo>
                  <a:pt x="150648" y="11659"/>
                </a:lnTo>
                <a:lnTo>
                  <a:pt x="150750" y="11761"/>
                </a:lnTo>
                <a:lnTo>
                  <a:pt x="150750" y="11761"/>
                </a:lnTo>
                <a:lnTo>
                  <a:pt x="146455" y="10636"/>
                </a:lnTo>
                <a:lnTo>
                  <a:pt x="146045" y="10841"/>
                </a:lnTo>
                <a:lnTo>
                  <a:pt x="145841" y="10636"/>
                </a:lnTo>
                <a:lnTo>
                  <a:pt x="145841" y="10534"/>
                </a:lnTo>
                <a:lnTo>
                  <a:pt x="145227" y="10432"/>
                </a:lnTo>
                <a:lnTo>
                  <a:pt x="145739" y="10330"/>
                </a:lnTo>
                <a:lnTo>
                  <a:pt x="145023" y="10125"/>
                </a:lnTo>
                <a:lnTo>
                  <a:pt x="145023" y="10125"/>
                </a:lnTo>
                <a:lnTo>
                  <a:pt x="145125" y="10227"/>
                </a:lnTo>
                <a:lnTo>
                  <a:pt x="143591" y="10330"/>
                </a:lnTo>
                <a:lnTo>
                  <a:pt x="143489" y="10125"/>
                </a:lnTo>
                <a:lnTo>
                  <a:pt x="142875" y="9920"/>
                </a:lnTo>
                <a:lnTo>
                  <a:pt x="144102" y="9920"/>
                </a:lnTo>
                <a:lnTo>
                  <a:pt x="143080" y="9409"/>
                </a:lnTo>
                <a:lnTo>
                  <a:pt x="142466" y="9920"/>
                </a:lnTo>
                <a:lnTo>
                  <a:pt x="141955" y="9409"/>
                </a:lnTo>
                <a:lnTo>
                  <a:pt x="141443" y="9716"/>
                </a:lnTo>
                <a:lnTo>
                  <a:pt x="141341" y="9511"/>
                </a:lnTo>
                <a:lnTo>
                  <a:pt x="141136" y="9409"/>
                </a:lnTo>
                <a:lnTo>
                  <a:pt x="140727" y="9920"/>
                </a:lnTo>
                <a:lnTo>
                  <a:pt x="140830" y="9409"/>
                </a:lnTo>
                <a:lnTo>
                  <a:pt x="140318" y="9307"/>
                </a:lnTo>
                <a:lnTo>
                  <a:pt x="139398" y="10023"/>
                </a:lnTo>
                <a:lnTo>
                  <a:pt x="138886" y="9716"/>
                </a:lnTo>
                <a:lnTo>
                  <a:pt x="138068" y="9920"/>
                </a:lnTo>
                <a:lnTo>
                  <a:pt x="138477" y="10227"/>
                </a:lnTo>
                <a:lnTo>
                  <a:pt x="137864" y="10125"/>
                </a:lnTo>
                <a:lnTo>
                  <a:pt x="137557" y="10330"/>
                </a:lnTo>
                <a:lnTo>
                  <a:pt x="137761" y="10534"/>
                </a:lnTo>
                <a:lnTo>
                  <a:pt x="137352" y="10636"/>
                </a:lnTo>
                <a:lnTo>
                  <a:pt x="137352" y="10125"/>
                </a:lnTo>
                <a:lnTo>
                  <a:pt x="137045" y="10534"/>
                </a:lnTo>
                <a:lnTo>
                  <a:pt x="136330" y="10534"/>
                </a:lnTo>
                <a:lnTo>
                  <a:pt x="136636" y="10636"/>
                </a:lnTo>
                <a:lnTo>
                  <a:pt x="136125" y="10636"/>
                </a:lnTo>
                <a:lnTo>
                  <a:pt x="136125" y="10841"/>
                </a:lnTo>
                <a:lnTo>
                  <a:pt x="135818" y="10841"/>
                </a:lnTo>
                <a:lnTo>
                  <a:pt x="135716" y="11045"/>
                </a:lnTo>
                <a:lnTo>
                  <a:pt x="135102" y="11352"/>
                </a:lnTo>
                <a:lnTo>
                  <a:pt x="135818" y="11455"/>
                </a:lnTo>
                <a:lnTo>
                  <a:pt x="135307" y="11455"/>
                </a:lnTo>
                <a:lnTo>
                  <a:pt x="135102" y="11761"/>
                </a:lnTo>
                <a:lnTo>
                  <a:pt x="135102" y="11966"/>
                </a:lnTo>
                <a:lnTo>
                  <a:pt x="134795" y="11659"/>
                </a:lnTo>
                <a:lnTo>
                  <a:pt x="134386" y="11761"/>
                </a:lnTo>
                <a:lnTo>
                  <a:pt x="134591" y="11864"/>
                </a:lnTo>
                <a:lnTo>
                  <a:pt x="134080" y="12068"/>
                </a:lnTo>
                <a:lnTo>
                  <a:pt x="134386" y="12068"/>
                </a:lnTo>
                <a:lnTo>
                  <a:pt x="134693" y="12273"/>
                </a:lnTo>
                <a:lnTo>
                  <a:pt x="134693" y="12375"/>
                </a:lnTo>
                <a:lnTo>
                  <a:pt x="133875" y="12477"/>
                </a:lnTo>
                <a:lnTo>
                  <a:pt x="134591" y="12477"/>
                </a:lnTo>
                <a:lnTo>
                  <a:pt x="133364" y="12784"/>
                </a:lnTo>
                <a:lnTo>
                  <a:pt x="133568" y="12886"/>
                </a:lnTo>
                <a:lnTo>
                  <a:pt x="133057" y="13091"/>
                </a:lnTo>
                <a:lnTo>
                  <a:pt x="133670" y="13295"/>
                </a:lnTo>
                <a:lnTo>
                  <a:pt x="132852" y="13500"/>
                </a:lnTo>
                <a:lnTo>
                  <a:pt x="133057" y="13602"/>
                </a:lnTo>
                <a:lnTo>
                  <a:pt x="133057" y="14216"/>
                </a:lnTo>
                <a:lnTo>
                  <a:pt x="132750" y="14420"/>
                </a:lnTo>
                <a:lnTo>
                  <a:pt x="132545" y="14318"/>
                </a:lnTo>
                <a:lnTo>
                  <a:pt x="131932" y="14727"/>
                </a:lnTo>
                <a:lnTo>
                  <a:pt x="132239" y="14625"/>
                </a:lnTo>
                <a:lnTo>
                  <a:pt x="130909" y="15750"/>
                </a:lnTo>
                <a:lnTo>
                  <a:pt x="131114" y="15852"/>
                </a:lnTo>
                <a:lnTo>
                  <a:pt x="131830" y="15545"/>
                </a:lnTo>
                <a:lnTo>
                  <a:pt x="131727" y="15443"/>
                </a:lnTo>
                <a:lnTo>
                  <a:pt x="132136" y="15443"/>
                </a:lnTo>
                <a:lnTo>
                  <a:pt x="131932" y="15545"/>
                </a:lnTo>
                <a:lnTo>
                  <a:pt x="132136" y="15545"/>
                </a:lnTo>
                <a:lnTo>
                  <a:pt x="131727" y="15852"/>
                </a:lnTo>
                <a:lnTo>
                  <a:pt x="130091" y="15955"/>
                </a:lnTo>
                <a:lnTo>
                  <a:pt x="129886" y="16057"/>
                </a:lnTo>
                <a:lnTo>
                  <a:pt x="130193" y="16466"/>
                </a:lnTo>
                <a:lnTo>
                  <a:pt x="128864" y="16568"/>
                </a:lnTo>
                <a:lnTo>
                  <a:pt x="129886" y="16568"/>
                </a:lnTo>
                <a:lnTo>
                  <a:pt x="128785" y="16804"/>
                </a:lnTo>
                <a:lnTo>
                  <a:pt x="128785" y="16804"/>
                </a:lnTo>
                <a:lnTo>
                  <a:pt x="127841" y="17182"/>
                </a:lnTo>
                <a:lnTo>
                  <a:pt x="128966" y="17386"/>
                </a:lnTo>
                <a:lnTo>
                  <a:pt x="127739" y="17386"/>
                </a:lnTo>
                <a:lnTo>
                  <a:pt x="128045" y="18102"/>
                </a:lnTo>
                <a:lnTo>
                  <a:pt x="129477" y="17795"/>
                </a:lnTo>
                <a:lnTo>
                  <a:pt x="129580" y="18000"/>
                </a:lnTo>
                <a:lnTo>
                  <a:pt x="129273" y="18205"/>
                </a:lnTo>
                <a:lnTo>
                  <a:pt x="127739" y="18307"/>
                </a:lnTo>
                <a:lnTo>
                  <a:pt x="128250" y="18511"/>
                </a:lnTo>
                <a:lnTo>
                  <a:pt x="127943" y="18818"/>
                </a:lnTo>
                <a:lnTo>
                  <a:pt x="128250" y="19023"/>
                </a:lnTo>
                <a:lnTo>
                  <a:pt x="127943" y="19227"/>
                </a:lnTo>
                <a:lnTo>
                  <a:pt x="128045" y="19330"/>
                </a:lnTo>
                <a:lnTo>
                  <a:pt x="129170" y="18614"/>
                </a:lnTo>
                <a:lnTo>
                  <a:pt x="128864" y="19023"/>
                </a:lnTo>
                <a:lnTo>
                  <a:pt x="128557" y="19023"/>
                </a:lnTo>
                <a:lnTo>
                  <a:pt x="128659" y="19330"/>
                </a:lnTo>
                <a:lnTo>
                  <a:pt x="127943" y="19841"/>
                </a:lnTo>
                <a:lnTo>
                  <a:pt x="128864" y="19534"/>
                </a:lnTo>
                <a:lnTo>
                  <a:pt x="128557" y="19841"/>
                </a:lnTo>
                <a:lnTo>
                  <a:pt x="128864" y="20045"/>
                </a:lnTo>
                <a:lnTo>
                  <a:pt x="128250" y="20352"/>
                </a:lnTo>
                <a:lnTo>
                  <a:pt x="129068" y="20761"/>
                </a:lnTo>
                <a:lnTo>
                  <a:pt x="128966" y="20864"/>
                </a:lnTo>
                <a:lnTo>
                  <a:pt x="131011" y="20148"/>
                </a:lnTo>
                <a:lnTo>
                  <a:pt x="131114" y="19943"/>
                </a:lnTo>
                <a:lnTo>
                  <a:pt x="131727" y="19841"/>
                </a:lnTo>
                <a:lnTo>
                  <a:pt x="131727" y="19534"/>
                </a:lnTo>
                <a:lnTo>
                  <a:pt x="131830" y="19330"/>
                </a:lnTo>
                <a:lnTo>
                  <a:pt x="132034" y="19841"/>
                </a:lnTo>
                <a:lnTo>
                  <a:pt x="132443" y="20045"/>
                </a:lnTo>
                <a:lnTo>
                  <a:pt x="132443" y="20659"/>
                </a:lnTo>
                <a:lnTo>
                  <a:pt x="133670" y="22295"/>
                </a:lnTo>
                <a:lnTo>
                  <a:pt x="133670" y="22500"/>
                </a:lnTo>
                <a:lnTo>
                  <a:pt x="133773" y="22705"/>
                </a:lnTo>
                <a:lnTo>
                  <a:pt x="133466" y="22705"/>
                </a:lnTo>
                <a:lnTo>
                  <a:pt x="133875" y="23523"/>
                </a:lnTo>
                <a:lnTo>
                  <a:pt x="135000" y="23318"/>
                </a:lnTo>
                <a:lnTo>
                  <a:pt x="135205" y="22909"/>
                </a:lnTo>
                <a:lnTo>
                  <a:pt x="136023" y="22807"/>
                </a:lnTo>
                <a:lnTo>
                  <a:pt x="136432" y="20557"/>
                </a:lnTo>
                <a:lnTo>
                  <a:pt x="136636" y="20557"/>
                </a:lnTo>
                <a:lnTo>
                  <a:pt x="136023" y="20455"/>
                </a:lnTo>
                <a:lnTo>
                  <a:pt x="137761" y="19739"/>
                </a:lnTo>
                <a:lnTo>
                  <a:pt x="137250" y="19739"/>
                </a:lnTo>
                <a:lnTo>
                  <a:pt x="137966" y="19227"/>
                </a:lnTo>
                <a:lnTo>
                  <a:pt x="136636" y="18307"/>
                </a:lnTo>
                <a:lnTo>
                  <a:pt x="136432" y="17489"/>
                </a:lnTo>
                <a:lnTo>
                  <a:pt x="136636" y="17591"/>
                </a:lnTo>
                <a:lnTo>
                  <a:pt x="136636" y="17080"/>
                </a:lnTo>
                <a:lnTo>
                  <a:pt x="136432" y="16773"/>
                </a:lnTo>
                <a:lnTo>
                  <a:pt x="136943" y="16670"/>
                </a:lnTo>
                <a:lnTo>
                  <a:pt x="136841" y="16670"/>
                </a:lnTo>
                <a:lnTo>
                  <a:pt x="136739" y="16466"/>
                </a:lnTo>
                <a:lnTo>
                  <a:pt x="137148" y="16364"/>
                </a:lnTo>
                <a:lnTo>
                  <a:pt x="137045" y="16364"/>
                </a:lnTo>
                <a:lnTo>
                  <a:pt x="137455" y="16159"/>
                </a:lnTo>
                <a:lnTo>
                  <a:pt x="137352" y="16057"/>
                </a:lnTo>
                <a:lnTo>
                  <a:pt x="137864" y="15955"/>
                </a:lnTo>
                <a:lnTo>
                  <a:pt x="137864" y="15852"/>
                </a:lnTo>
                <a:lnTo>
                  <a:pt x="139091" y="15034"/>
                </a:lnTo>
                <a:lnTo>
                  <a:pt x="138784" y="14625"/>
                </a:lnTo>
                <a:lnTo>
                  <a:pt x="138886" y="14216"/>
                </a:lnTo>
                <a:lnTo>
                  <a:pt x="138989" y="14216"/>
                </a:lnTo>
                <a:lnTo>
                  <a:pt x="139193" y="14011"/>
                </a:lnTo>
                <a:lnTo>
                  <a:pt x="139398" y="14011"/>
                </a:lnTo>
                <a:lnTo>
                  <a:pt x="139295" y="13909"/>
                </a:lnTo>
                <a:lnTo>
                  <a:pt x="141034" y="13705"/>
                </a:lnTo>
                <a:lnTo>
                  <a:pt x="141545" y="14011"/>
                </a:lnTo>
                <a:lnTo>
                  <a:pt x="141648" y="14625"/>
                </a:lnTo>
                <a:lnTo>
                  <a:pt x="139807" y="15852"/>
                </a:lnTo>
                <a:lnTo>
                  <a:pt x="139807" y="15955"/>
                </a:lnTo>
                <a:lnTo>
                  <a:pt x="139295" y="16159"/>
                </a:lnTo>
                <a:lnTo>
                  <a:pt x="139602" y="18511"/>
                </a:lnTo>
                <a:lnTo>
                  <a:pt x="140523" y="18716"/>
                </a:lnTo>
                <a:lnTo>
                  <a:pt x="140523" y="18920"/>
                </a:lnTo>
                <a:lnTo>
                  <a:pt x="140727" y="18920"/>
                </a:lnTo>
                <a:lnTo>
                  <a:pt x="140830" y="19330"/>
                </a:lnTo>
                <a:lnTo>
                  <a:pt x="142977" y="18818"/>
                </a:lnTo>
                <a:lnTo>
                  <a:pt x="142875" y="18716"/>
                </a:lnTo>
                <a:lnTo>
                  <a:pt x="143386" y="18511"/>
                </a:lnTo>
                <a:lnTo>
                  <a:pt x="143284" y="18716"/>
                </a:lnTo>
                <a:lnTo>
                  <a:pt x="144731" y="18619"/>
                </a:lnTo>
                <a:lnTo>
                  <a:pt x="144731" y="18619"/>
                </a:lnTo>
                <a:lnTo>
                  <a:pt x="146045" y="19125"/>
                </a:lnTo>
                <a:lnTo>
                  <a:pt x="144920" y="19227"/>
                </a:lnTo>
                <a:lnTo>
                  <a:pt x="144818" y="19432"/>
                </a:lnTo>
                <a:lnTo>
                  <a:pt x="144614" y="19330"/>
                </a:lnTo>
                <a:lnTo>
                  <a:pt x="144511" y="19636"/>
                </a:lnTo>
                <a:lnTo>
                  <a:pt x="141750" y="19739"/>
                </a:lnTo>
                <a:lnTo>
                  <a:pt x="141341" y="20045"/>
                </a:lnTo>
                <a:lnTo>
                  <a:pt x="142261" y="20864"/>
                </a:lnTo>
                <a:lnTo>
                  <a:pt x="142261" y="21784"/>
                </a:lnTo>
                <a:lnTo>
                  <a:pt x="140318" y="21375"/>
                </a:lnTo>
                <a:lnTo>
                  <a:pt x="139909" y="22398"/>
                </a:lnTo>
                <a:lnTo>
                  <a:pt x="140011" y="23318"/>
                </a:lnTo>
                <a:lnTo>
                  <a:pt x="140114" y="23932"/>
                </a:lnTo>
                <a:lnTo>
                  <a:pt x="139807" y="23932"/>
                </a:lnTo>
                <a:lnTo>
                  <a:pt x="140011" y="23318"/>
                </a:lnTo>
                <a:lnTo>
                  <a:pt x="138886" y="24545"/>
                </a:lnTo>
                <a:lnTo>
                  <a:pt x="138375" y="24239"/>
                </a:lnTo>
                <a:lnTo>
                  <a:pt x="134693" y="24750"/>
                </a:lnTo>
                <a:lnTo>
                  <a:pt x="135307" y="25261"/>
                </a:lnTo>
                <a:lnTo>
                  <a:pt x="134795" y="25057"/>
                </a:lnTo>
                <a:lnTo>
                  <a:pt x="134693" y="24750"/>
                </a:lnTo>
                <a:lnTo>
                  <a:pt x="133773" y="24443"/>
                </a:lnTo>
                <a:lnTo>
                  <a:pt x="132852" y="24955"/>
                </a:lnTo>
                <a:lnTo>
                  <a:pt x="131625" y="24443"/>
                </a:lnTo>
                <a:lnTo>
                  <a:pt x="131625" y="24136"/>
                </a:lnTo>
                <a:lnTo>
                  <a:pt x="131318" y="23830"/>
                </a:lnTo>
                <a:lnTo>
                  <a:pt x="131420" y="23420"/>
                </a:lnTo>
                <a:lnTo>
                  <a:pt x="131727" y="23216"/>
                </a:lnTo>
                <a:lnTo>
                  <a:pt x="131625" y="23114"/>
                </a:lnTo>
                <a:lnTo>
                  <a:pt x="132341" y="22500"/>
                </a:lnTo>
                <a:lnTo>
                  <a:pt x="131932" y="22398"/>
                </a:lnTo>
                <a:lnTo>
                  <a:pt x="132034" y="21273"/>
                </a:lnTo>
                <a:lnTo>
                  <a:pt x="132034" y="21273"/>
                </a:lnTo>
                <a:lnTo>
                  <a:pt x="130602" y="21886"/>
                </a:lnTo>
                <a:lnTo>
                  <a:pt x="130602" y="22193"/>
                </a:lnTo>
                <a:lnTo>
                  <a:pt x="131011" y="22295"/>
                </a:lnTo>
                <a:lnTo>
                  <a:pt x="130705" y="22398"/>
                </a:lnTo>
                <a:lnTo>
                  <a:pt x="130295" y="22398"/>
                </a:lnTo>
                <a:lnTo>
                  <a:pt x="130295" y="23318"/>
                </a:lnTo>
                <a:lnTo>
                  <a:pt x="130909" y="24341"/>
                </a:lnTo>
                <a:lnTo>
                  <a:pt x="130807" y="24545"/>
                </a:lnTo>
                <a:lnTo>
                  <a:pt x="131625" y="25261"/>
                </a:lnTo>
                <a:lnTo>
                  <a:pt x="131011" y="25057"/>
                </a:lnTo>
                <a:lnTo>
                  <a:pt x="130705" y="25466"/>
                </a:lnTo>
                <a:lnTo>
                  <a:pt x="128864" y="25466"/>
                </a:lnTo>
                <a:lnTo>
                  <a:pt x="127739" y="26080"/>
                </a:lnTo>
                <a:lnTo>
                  <a:pt x="127432" y="27205"/>
                </a:lnTo>
                <a:lnTo>
                  <a:pt x="127227" y="27205"/>
                </a:lnTo>
                <a:lnTo>
                  <a:pt x="127534" y="27409"/>
                </a:lnTo>
                <a:lnTo>
                  <a:pt x="127534" y="27409"/>
                </a:lnTo>
                <a:lnTo>
                  <a:pt x="126818" y="27307"/>
                </a:lnTo>
                <a:lnTo>
                  <a:pt x="126818" y="27307"/>
                </a:lnTo>
                <a:lnTo>
                  <a:pt x="127432" y="27409"/>
                </a:lnTo>
                <a:lnTo>
                  <a:pt x="125386" y="28023"/>
                </a:lnTo>
                <a:lnTo>
                  <a:pt x="124977" y="28841"/>
                </a:lnTo>
                <a:lnTo>
                  <a:pt x="124261" y="29148"/>
                </a:lnTo>
                <a:lnTo>
                  <a:pt x="124466" y="29352"/>
                </a:lnTo>
                <a:lnTo>
                  <a:pt x="123239" y="29455"/>
                </a:lnTo>
                <a:lnTo>
                  <a:pt x="123136" y="29148"/>
                </a:lnTo>
                <a:lnTo>
                  <a:pt x="122727" y="29352"/>
                </a:lnTo>
                <a:lnTo>
                  <a:pt x="123034" y="30170"/>
                </a:lnTo>
                <a:lnTo>
                  <a:pt x="120375" y="30375"/>
                </a:lnTo>
                <a:lnTo>
                  <a:pt x="120784" y="30477"/>
                </a:lnTo>
                <a:lnTo>
                  <a:pt x="120477" y="30580"/>
                </a:lnTo>
                <a:lnTo>
                  <a:pt x="120682" y="30682"/>
                </a:lnTo>
                <a:lnTo>
                  <a:pt x="120375" y="30784"/>
                </a:lnTo>
                <a:lnTo>
                  <a:pt x="122011" y="31193"/>
                </a:lnTo>
                <a:lnTo>
                  <a:pt x="121909" y="31295"/>
                </a:lnTo>
                <a:lnTo>
                  <a:pt x="122114" y="31295"/>
                </a:lnTo>
                <a:lnTo>
                  <a:pt x="122114" y="31398"/>
                </a:lnTo>
                <a:lnTo>
                  <a:pt x="122727" y="31602"/>
                </a:lnTo>
                <a:lnTo>
                  <a:pt x="122420" y="31705"/>
                </a:lnTo>
                <a:lnTo>
                  <a:pt x="122523" y="32114"/>
                </a:lnTo>
                <a:lnTo>
                  <a:pt x="123239" y="32523"/>
                </a:lnTo>
                <a:lnTo>
                  <a:pt x="123341" y="33136"/>
                </a:lnTo>
                <a:lnTo>
                  <a:pt x="123136" y="33034"/>
                </a:lnTo>
                <a:lnTo>
                  <a:pt x="123750" y="33852"/>
                </a:lnTo>
                <a:lnTo>
                  <a:pt x="123750" y="33852"/>
                </a:lnTo>
                <a:lnTo>
                  <a:pt x="123239" y="33341"/>
                </a:lnTo>
                <a:lnTo>
                  <a:pt x="123136" y="34261"/>
                </a:lnTo>
                <a:lnTo>
                  <a:pt x="123239" y="34159"/>
                </a:lnTo>
                <a:lnTo>
                  <a:pt x="123239" y="34261"/>
                </a:lnTo>
                <a:lnTo>
                  <a:pt x="122830" y="35386"/>
                </a:lnTo>
                <a:lnTo>
                  <a:pt x="117409" y="35284"/>
                </a:lnTo>
                <a:lnTo>
                  <a:pt x="117307" y="35489"/>
                </a:lnTo>
                <a:lnTo>
                  <a:pt x="116898" y="35591"/>
                </a:lnTo>
                <a:lnTo>
                  <a:pt x="116693" y="36307"/>
                </a:lnTo>
                <a:lnTo>
                  <a:pt x="116898" y="36307"/>
                </a:lnTo>
                <a:lnTo>
                  <a:pt x="116898" y="36614"/>
                </a:lnTo>
                <a:lnTo>
                  <a:pt x="117000" y="36614"/>
                </a:lnTo>
                <a:lnTo>
                  <a:pt x="116182" y="40091"/>
                </a:lnTo>
                <a:lnTo>
                  <a:pt x="116795" y="39784"/>
                </a:lnTo>
                <a:lnTo>
                  <a:pt x="116386" y="40295"/>
                </a:lnTo>
                <a:lnTo>
                  <a:pt x="116687" y="40446"/>
                </a:lnTo>
                <a:lnTo>
                  <a:pt x="116687" y="40446"/>
                </a:lnTo>
                <a:lnTo>
                  <a:pt x="116489" y="41932"/>
                </a:lnTo>
                <a:lnTo>
                  <a:pt x="118330" y="41625"/>
                </a:lnTo>
                <a:lnTo>
                  <a:pt x="118739" y="42136"/>
                </a:lnTo>
                <a:lnTo>
                  <a:pt x="118841" y="42034"/>
                </a:lnTo>
                <a:lnTo>
                  <a:pt x="119455" y="42955"/>
                </a:lnTo>
                <a:lnTo>
                  <a:pt x="122420" y="42034"/>
                </a:lnTo>
                <a:lnTo>
                  <a:pt x="122727" y="41625"/>
                </a:lnTo>
                <a:lnTo>
                  <a:pt x="123545" y="41318"/>
                </a:lnTo>
                <a:lnTo>
                  <a:pt x="123852" y="40500"/>
                </a:lnTo>
                <a:lnTo>
                  <a:pt x="124261" y="40193"/>
                </a:lnTo>
                <a:lnTo>
                  <a:pt x="123955" y="39784"/>
                </a:lnTo>
                <a:lnTo>
                  <a:pt x="124773" y="38045"/>
                </a:lnTo>
                <a:lnTo>
                  <a:pt x="126818" y="36920"/>
                </a:lnTo>
                <a:lnTo>
                  <a:pt x="126818" y="35693"/>
                </a:lnTo>
                <a:lnTo>
                  <a:pt x="129682" y="35591"/>
                </a:lnTo>
                <a:lnTo>
                  <a:pt x="131318" y="34466"/>
                </a:lnTo>
                <a:lnTo>
                  <a:pt x="136943" y="38864"/>
                </a:lnTo>
                <a:lnTo>
                  <a:pt x="137250" y="38864"/>
                </a:lnTo>
                <a:lnTo>
                  <a:pt x="137761" y="40091"/>
                </a:lnTo>
                <a:lnTo>
                  <a:pt x="137557" y="40193"/>
                </a:lnTo>
                <a:lnTo>
                  <a:pt x="137352" y="40807"/>
                </a:lnTo>
                <a:lnTo>
                  <a:pt x="137761" y="41011"/>
                </a:lnTo>
                <a:lnTo>
                  <a:pt x="138170" y="39989"/>
                </a:lnTo>
                <a:lnTo>
                  <a:pt x="138580" y="39886"/>
                </a:lnTo>
                <a:lnTo>
                  <a:pt x="138477" y="39375"/>
                </a:lnTo>
                <a:lnTo>
                  <a:pt x="138068" y="39170"/>
                </a:lnTo>
                <a:lnTo>
                  <a:pt x="138375" y="38455"/>
                </a:lnTo>
                <a:lnTo>
                  <a:pt x="139602" y="38966"/>
                </a:lnTo>
                <a:lnTo>
                  <a:pt x="137455" y="37432"/>
                </a:lnTo>
                <a:lnTo>
                  <a:pt x="137557" y="37023"/>
                </a:lnTo>
                <a:lnTo>
                  <a:pt x="136432" y="36818"/>
                </a:lnTo>
                <a:lnTo>
                  <a:pt x="134182" y="34057"/>
                </a:lnTo>
                <a:lnTo>
                  <a:pt x="134284" y="33341"/>
                </a:lnTo>
                <a:lnTo>
                  <a:pt x="135307" y="33239"/>
                </a:lnTo>
                <a:lnTo>
                  <a:pt x="135205" y="33750"/>
                </a:lnTo>
                <a:lnTo>
                  <a:pt x="135716" y="33750"/>
                </a:lnTo>
                <a:lnTo>
                  <a:pt x="135818" y="33545"/>
                </a:lnTo>
                <a:lnTo>
                  <a:pt x="136841" y="34670"/>
                </a:lnTo>
                <a:lnTo>
                  <a:pt x="136534" y="34670"/>
                </a:lnTo>
                <a:lnTo>
                  <a:pt x="138784" y="36102"/>
                </a:lnTo>
                <a:lnTo>
                  <a:pt x="138170" y="35898"/>
                </a:lnTo>
                <a:lnTo>
                  <a:pt x="140420" y="37330"/>
                </a:lnTo>
                <a:lnTo>
                  <a:pt x="140420" y="38557"/>
                </a:lnTo>
                <a:lnTo>
                  <a:pt x="140318" y="38557"/>
                </a:lnTo>
                <a:lnTo>
                  <a:pt x="141955" y="39989"/>
                </a:lnTo>
                <a:lnTo>
                  <a:pt x="141648" y="39989"/>
                </a:lnTo>
                <a:lnTo>
                  <a:pt x="141955" y="40398"/>
                </a:lnTo>
                <a:lnTo>
                  <a:pt x="143080" y="40500"/>
                </a:lnTo>
                <a:lnTo>
                  <a:pt x="143489" y="40807"/>
                </a:lnTo>
                <a:lnTo>
                  <a:pt x="143489" y="40909"/>
                </a:lnTo>
                <a:lnTo>
                  <a:pt x="142159" y="40909"/>
                </a:lnTo>
                <a:lnTo>
                  <a:pt x="142773" y="42239"/>
                </a:lnTo>
                <a:lnTo>
                  <a:pt x="143284" y="42545"/>
                </a:lnTo>
                <a:lnTo>
                  <a:pt x="143898" y="42545"/>
                </a:lnTo>
                <a:lnTo>
                  <a:pt x="143489" y="41318"/>
                </a:lnTo>
                <a:lnTo>
                  <a:pt x="144102" y="41523"/>
                </a:lnTo>
                <a:lnTo>
                  <a:pt x="144102" y="41523"/>
                </a:lnTo>
                <a:lnTo>
                  <a:pt x="143591" y="41011"/>
                </a:lnTo>
                <a:lnTo>
                  <a:pt x="144205" y="41011"/>
                </a:lnTo>
                <a:lnTo>
                  <a:pt x="144409" y="40807"/>
                </a:lnTo>
                <a:lnTo>
                  <a:pt x="143182" y="39989"/>
                </a:lnTo>
                <a:lnTo>
                  <a:pt x="143591" y="39784"/>
                </a:lnTo>
                <a:lnTo>
                  <a:pt x="143386" y="39682"/>
                </a:lnTo>
                <a:lnTo>
                  <a:pt x="143591" y="39580"/>
                </a:lnTo>
                <a:lnTo>
                  <a:pt x="143693" y="39784"/>
                </a:lnTo>
                <a:lnTo>
                  <a:pt x="143591" y="39477"/>
                </a:lnTo>
                <a:lnTo>
                  <a:pt x="143080" y="38761"/>
                </a:lnTo>
                <a:lnTo>
                  <a:pt x="143284" y="38352"/>
                </a:lnTo>
                <a:lnTo>
                  <a:pt x="143740" y="38678"/>
                </a:lnTo>
                <a:lnTo>
                  <a:pt x="143740" y="38678"/>
                </a:lnTo>
                <a:lnTo>
                  <a:pt x="144205" y="38864"/>
                </a:lnTo>
                <a:lnTo>
                  <a:pt x="144102" y="38557"/>
                </a:lnTo>
                <a:lnTo>
                  <a:pt x="144511" y="38761"/>
                </a:lnTo>
                <a:lnTo>
                  <a:pt x="144000" y="38250"/>
                </a:lnTo>
                <a:lnTo>
                  <a:pt x="145636" y="38045"/>
                </a:lnTo>
                <a:lnTo>
                  <a:pt x="145943" y="38250"/>
                </a:lnTo>
                <a:lnTo>
                  <a:pt x="146557" y="38250"/>
                </a:lnTo>
                <a:lnTo>
                  <a:pt x="146045" y="38864"/>
                </a:lnTo>
                <a:lnTo>
                  <a:pt x="146864" y="39989"/>
                </a:lnTo>
                <a:lnTo>
                  <a:pt x="146761" y="40295"/>
                </a:lnTo>
                <a:lnTo>
                  <a:pt x="147068" y="40398"/>
                </a:lnTo>
                <a:lnTo>
                  <a:pt x="146659" y="40602"/>
                </a:lnTo>
                <a:lnTo>
                  <a:pt x="146455" y="40295"/>
                </a:lnTo>
                <a:lnTo>
                  <a:pt x="146352" y="40705"/>
                </a:lnTo>
                <a:lnTo>
                  <a:pt x="146864" y="40807"/>
                </a:lnTo>
                <a:lnTo>
                  <a:pt x="147477" y="41727"/>
                </a:lnTo>
                <a:lnTo>
                  <a:pt x="147375" y="41830"/>
                </a:lnTo>
                <a:lnTo>
                  <a:pt x="147273" y="41932"/>
                </a:lnTo>
                <a:lnTo>
                  <a:pt x="148091" y="41932"/>
                </a:lnTo>
                <a:lnTo>
                  <a:pt x="147477" y="42239"/>
                </a:lnTo>
                <a:lnTo>
                  <a:pt x="147989" y="42239"/>
                </a:lnTo>
                <a:lnTo>
                  <a:pt x="147989" y="42341"/>
                </a:lnTo>
                <a:lnTo>
                  <a:pt x="148602" y="42239"/>
                </a:lnTo>
                <a:lnTo>
                  <a:pt x="149523" y="42852"/>
                </a:lnTo>
                <a:lnTo>
                  <a:pt x="150136" y="42648"/>
                </a:lnTo>
                <a:lnTo>
                  <a:pt x="150341" y="42136"/>
                </a:lnTo>
                <a:lnTo>
                  <a:pt x="152080" y="42955"/>
                </a:lnTo>
                <a:lnTo>
                  <a:pt x="152898" y="42852"/>
                </a:lnTo>
                <a:lnTo>
                  <a:pt x="153511" y="42239"/>
                </a:lnTo>
                <a:lnTo>
                  <a:pt x="154227" y="42443"/>
                </a:lnTo>
                <a:lnTo>
                  <a:pt x="154636" y="42136"/>
                </a:lnTo>
                <a:lnTo>
                  <a:pt x="154023" y="47659"/>
                </a:lnTo>
                <a:lnTo>
                  <a:pt x="152489" y="48068"/>
                </a:lnTo>
                <a:lnTo>
                  <a:pt x="152080" y="47864"/>
                </a:lnTo>
                <a:lnTo>
                  <a:pt x="151773" y="47864"/>
                </a:lnTo>
                <a:lnTo>
                  <a:pt x="151773" y="47761"/>
                </a:lnTo>
                <a:lnTo>
                  <a:pt x="151261" y="47557"/>
                </a:lnTo>
                <a:lnTo>
                  <a:pt x="150648" y="47761"/>
                </a:lnTo>
                <a:lnTo>
                  <a:pt x="150955" y="47557"/>
                </a:lnTo>
                <a:lnTo>
                  <a:pt x="150955" y="47557"/>
                </a:lnTo>
                <a:lnTo>
                  <a:pt x="149114" y="48170"/>
                </a:lnTo>
                <a:lnTo>
                  <a:pt x="146148" y="47659"/>
                </a:lnTo>
                <a:lnTo>
                  <a:pt x="145739" y="47148"/>
                </a:lnTo>
                <a:lnTo>
                  <a:pt x="144102" y="46739"/>
                </a:lnTo>
                <a:lnTo>
                  <a:pt x="144000" y="46432"/>
                </a:lnTo>
                <a:lnTo>
                  <a:pt x="143489" y="46227"/>
                </a:lnTo>
                <a:lnTo>
                  <a:pt x="141955" y="46534"/>
                </a:lnTo>
                <a:lnTo>
                  <a:pt x="141443" y="47250"/>
                </a:lnTo>
                <a:lnTo>
                  <a:pt x="141648" y="48170"/>
                </a:lnTo>
                <a:lnTo>
                  <a:pt x="140114" y="48580"/>
                </a:lnTo>
                <a:lnTo>
                  <a:pt x="133773" y="45818"/>
                </a:lnTo>
                <a:lnTo>
                  <a:pt x="133875" y="45818"/>
                </a:lnTo>
                <a:lnTo>
                  <a:pt x="132750" y="44898"/>
                </a:lnTo>
                <a:lnTo>
                  <a:pt x="133568" y="43670"/>
                </a:lnTo>
                <a:lnTo>
                  <a:pt x="133159" y="43057"/>
                </a:lnTo>
                <a:lnTo>
                  <a:pt x="133466" y="41932"/>
                </a:lnTo>
                <a:lnTo>
                  <a:pt x="132852" y="42136"/>
                </a:lnTo>
                <a:lnTo>
                  <a:pt x="132852" y="41830"/>
                </a:lnTo>
                <a:lnTo>
                  <a:pt x="132545" y="41727"/>
                </a:lnTo>
                <a:lnTo>
                  <a:pt x="132545" y="41625"/>
                </a:lnTo>
                <a:lnTo>
                  <a:pt x="130807" y="42136"/>
                </a:lnTo>
                <a:lnTo>
                  <a:pt x="130295" y="41830"/>
                </a:lnTo>
                <a:lnTo>
                  <a:pt x="122318" y="43977"/>
                </a:lnTo>
                <a:lnTo>
                  <a:pt x="121602" y="43670"/>
                </a:lnTo>
                <a:lnTo>
                  <a:pt x="120477" y="43875"/>
                </a:lnTo>
                <a:lnTo>
                  <a:pt x="119659" y="43057"/>
                </a:lnTo>
                <a:lnTo>
                  <a:pt x="115568" y="48477"/>
                </a:lnTo>
                <a:lnTo>
                  <a:pt x="115773" y="48784"/>
                </a:lnTo>
                <a:lnTo>
                  <a:pt x="114034" y="50932"/>
                </a:lnTo>
                <a:lnTo>
                  <a:pt x="112909" y="51239"/>
                </a:lnTo>
                <a:lnTo>
                  <a:pt x="109943" y="55739"/>
                </a:lnTo>
                <a:lnTo>
                  <a:pt x="109943" y="55739"/>
                </a:lnTo>
                <a:lnTo>
                  <a:pt x="110148" y="55534"/>
                </a:lnTo>
                <a:lnTo>
                  <a:pt x="110148" y="55534"/>
                </a:lnTo>
                <a:lnTo>
                  <a:pt x="108920" y="58602"/>
                </a:lnTo>
                <a:lnTo>
                  <a:pt x="109432" y="58807"/>
                </a:lnTo>
                <a:lnTo>
                  <a:pt x="109432" y="60034"/>
                </a:lnTo>
                <a:lnTo>
                  <a:pt x="109636" y="59932"/>
                </a:lnTo>
                <a:lnTo>
                  <a:pt x="109330" y="63716"/>
                </a:lnTo>
                <a:lnTo>
                  <a:pt x="108409" y="64841"/>
                </a:lnTo>
                <a:lnTo>
                  <a:pt x="109023" y="65659"/>
                </a:lnTo>
                <a:lnTo>
                  <a:pt x="109227" y="65557"/>
                </a:lnTo>
                <a:lnTo>
                  <a:pt x="109227" y="66170"/>
                </a:lnTo>
                <a:lnTo>
                  <a:pt x="110250" y="66170"/>
                </a:lnTo>
                <a:lnTo>
                  <a:pt x="109330" y="66375"/>
                </a:lnTo>
                <a:lnTo>
                  <a:pt x="109227" y="66273"/>
                </a:lnTo>
                <a:lnTo>
                  <a:pt x="109023" y="67091"/>
                </a:lnTo>
                <a:lnTo>
                  <a:pt x="109023" y="67091"/>
                </a:lnTo>
                <a:lnTo>
                  <a:pt x="109227" y="66989"/>
                </a:lnTo>
                <a:lnTo>
                  <a:pt x="109739" y="67909"/>
                </a:lnTo>
                <a:lnTo>
                  <a:pt x="110557" y="67705"/>
                </a:lnTo>
                <a:lnTo>
                  <a:pt x="110557" y="67705"/>
                </a:lnTo>
                <a:lnTo>
                  <a:pt x="110148" y="67909"/>
                </a:lnTo>
                <a:lnTo>
                  <a:pt x="110557" y="68114"/>
                </a:lnTo>
                <a:lnTo>
                  <a:pt x="110148" y="68318"/>
                </a:lnTo>
                <a:lnTo>
                  <a:pt x="110250" y="68318"/>
                </a:lnTo>
                <a:lnTo>
                  <a:pt x="110455" y="68523"/>
                </a:lnTo>
                <a:lnTo>
                  <a:pt x="110352" y="68727"/>
                </a:lnTo>
                <a:lnTo>
                  <a:pt x="110557" y="68625"/>
                </a:lnTo>
                <a:lnTo>
                  <a:pt x="110659" y="68932"/>
                </a:lnTo>
                <a:lnTo>
                  <a:pt x="110864" y="69034"/>
                </a:lnTo>
                <a:lnTo>
                  <a:pt x="110966" y="68932"/>
                </a:lnTo>
                <a:lnTo>
                  <a:pt x="111375" y="69648"/>
                </a:lnTo>
                <a:lnTo>
                  <a:pt x="111784" y="69852"/>
                </a:lnTo>
                <a:lnTo>
                  <a:pt x="111784" y="70261"/>
                </a:lnTo>
                <a:lnTo>
                  <a:pt x="112295" y="70875"/>
                </a:lnTo>
                <a:lnTo>
                  <a:pt x="112193" y="71182"/>
                </a:lnTo>
                <a:lnTo>
                  <a:pt x="112500" y="71182"/>
                </a:lnTo>
                <a:lnTo>
                  <a:pt x="112193" y="71284"/>
                </a:lnTo>
                <a:lnTo>
                  <a:pt x="117511" y="75477"/>
                </a:lnTo>
                <a:lnTo>
                  <a:pt x="119557" y="74761"/>
                </a:lnTo>
                <a:lnTo>
                  <a:pt x="119250" y="74761"/>
                </a:lnTo>
                <a:lnTo>
                  <a:pt x="120477" y="74659"/>
                </a:lnTo>
                <a:lnTo>
                  <a:pt x="119966" y="74659"/>
                </a:lnTo>
                <a:lnTo>
                  <a:pt x="121295" y="74557"/>
                </a:lnTo>
                <a:lnTo>
                  <a:pt x="121398" y="74761"/>
                </a:lnTo>
                <a:lnTo>
                  <a:pt x="127534" y="73227"/>
                </a:lnTo>
                <a:lnTo>
                  <a:pt x="127330" y="73432"/>
                </a:lnTo>
                <a:lnTo>
                  <a:pt x="129170" y="74455"/>
                </a:lnTo>
                <a:lnTo>
                  <a:pt x="129170" y="74761"/>
                </a:lnTo>
                <a:lnTo>
                  <a:pt x="129068" y="74761"/>
                </a:lnTo>
                <a:lnTo>
                  <a:pt x="129886" y="75477"/>
                </a:lnTo>
                <a:lnTo>
                  <a:pt x="130091" y="75477"/>
                </a:lnTo>
                <a:lnTo>
                  <a:pt x="130398" y="75580"/>
                </a:lnTo>
                <a:lnTo>
                  <a:pt x="130295" y="75170"/>
                </a:lnTo>
                <a:lnTo>
                  <a:pt x="130398" y="75477"/>
                </a:lnTo>
                <a:lnTo>
                  <a:pt x="130602" y="75170"/>
                </a:lnTo>
                <a:lnTo>
                  <a:pt x="131420" y="75375"/>
                </a:lnTo>
                <a:lnTo>
                  <a:pt x="131625" y="74966"/>
                </a:lnTo>
                <a:lnTo>
                  <a:pt x="132341" y="75784"/>
                </a:lnTo>
                <a:lnTo>
                  <a:pt x="132955" y="75886"/>
                </a:lnTo>
                <a:lnTo>
                  <a:pt x="132852" y="79466"/>
                </a:lnTo>
                <a:lnTo>
                  <a:pt x="132648" y="79568"/>
                </a:lnTo>
                <a:lnTo>
                  <a:pt x="133261" y="79875"/>
                </a:lnTo>
                <a:lnTo>
                  <a:pt x="133057" y="79977"/>
                </a:lnTo>
                <a:lnTo>
                  <a:pt x="132648" y="79670"/>
                </a:lnTo>
                <a:lnTo>
                  <a:pt x="132443" y="80591"/>
                </a:lnTo>
                <a:lnTo>
                  <a:pt x="132034" y="80693"/>
                </a:lnTo>
                <a:lnTo>
                  <a:pt x="132852" y="81716"/>
                </a:lnTo>
                <a:lnTo>
                  <a:pt x="132852" y="81716"/>
                </a:lnTo>
                <a:lnTo>
                  <a:pt x="132341" y="81409"/>
                </a:lnTo>
                <a:lnTo>
                  <a:pt x="132750" y="82023"/>
                </a:lnTo>
                <a:lnTo>
                  <a:pt x="132648" y="82023"/>
                </a:lnTo>
                <a:lnTo>
                  <a:pt x="133261" y="82636"/>
                </a:lnTo>
                <a:lnTo>
                  <a:pt x="132955" y="82534"/>
                </a:lnTo>
                <a:lnTo>
                  <a:pt x="135205" y="85909"/>
                </a:lnTo>
                <a:lnTo>
                  <a:pt x="136023" y="86114"/>
                </a:lnTo>
                <a:lnTo>
                  <a:pt x="135307" y="86318"/>
                </a:lnTo>
                <a:lnTo>
                  <a:pt x="135920" y="89284"/>
                </a:lnTo>
                <a:lnTo>
                  <a:pt x="136023" y="89182"/>
                </a:lnTo>
                <a:lnTo>
                  <a:pt x="136432" y="92557"/>
                </a:lnTo>
                <a:lnTo>
                  <a:pt x="134795" y="96648"/>
                </a:lnTo>
                <a:lnTo>
                  <a:pt x="137045" y="103602"/>
                </a:lnTo>
                <a:lnTo>
                  <a:pt x="136943" y="103602"/>
                </a:lnTo>
                <a:lnTo>
                  <a:pt x="140011" y="115364"/>
                </a:lnTo>
                <a:lnTo>
                  <a:pt x="146148" y="114955"/>
                </a:lnTo>
                <a:lnTo>
                  <a:pt x="146557" y="114648"/>
                </a:lnTo>
                <a:lnTo>
                  <a:pt x="147068" y="114648"/>
                </a:lnTo>
                <a:lnTo>
                  <a:pt x="152693" y="109125"/>
                </a:lnTo>
                <a:lnTo>
                  <a:pt x="153205" y="106977"/>
                </a:lnTo>
                <a:lnTo>
                  <a:pt x="153102" y="107080"/>
                </a:lnTo>
                <a:lnTo>
                  <a:pt x="153205" y="106875"/>
                </a:lnTo>
                <a:lnTo>
                  <a:pt x="153205" y="106977"/>
                </a:lnTo>
                <a:lnTo>
                  <a:pt x="155659" y="104523"/>
                </a:lnTo>
                <a:lnTo>
                  <a:pt x="155659" y="102784"/>
                </a:lnTo>
                <a:lnTo>
                  <a:pt x="155557" y="103091"/>
                </a:lnTo>
                <a:lnTo>
                  <a:pt x="155045" y="100330"/>
                </a:lnTo>
                <a:lnTo>
                  <a:pt x="160670" y="95932"/>
                </a:lnTo>
                <a:lnTo>
                  <a:pt x="160875" y="91125"/>
                </a:lnTo>
                <a:lnTo>
                  <a:pt x="160057" y="90307"/>
                </a:lnTo>
                <a:lnTo>
                  <a:pt x="159955" y="87136"/>
                </a:lnTo>
                <a:lnTo>
                  <a:pt x="159341" y="86523"/>
                </a:lnTo>
                <a:lnTo>
                  <a:pt x="161284" y="82125"/>
                </a:lnTo>
                <a:lnTo>
                  <a:pt x="161693" y="82023"/>
                </a:lnTo>
                <a:lnTo>
                  <a:pt x="170591" y="69341"/>
                </a:lnTo>
                <a:lnTo>
                  <a:pt x="170386" y="69136"/>
                </a:lnTo>
                <a:lnTo>
                  <a:pt x="170284" y="69341"/>
                </a:lnTo>
                <a:lnTo>
                  <a:pt x="170182" y="67807"/>
                </a:lnTo>
                <a:lnTo>
                  <a:pt x="164557" y="69341"/>
                </a:lnTo>
                <a:lnTo>
                  <a:pt x="162511" y="68114"/>
                </a:lnTo>
                <a:lnTo>
                  <a:pt x="163330" y="67602"/>
                </a:lnTo>
                <a:lnTo>
                  <a:pt x="162920" y="66784"/>
                </a:lnTo>
                <a:lnTo>
                  <a:pt x="162920" y="66886"/>
                </a:lnTo>
                <a:lnTo>
                  <a:pt x="159955" y="64125"/>
                </a:lnTo>
                <a:lnTo>
                  <a:pt x="159955" y="64534"/>
                </a:lnTo>
                <a:lnTo>
                  <a:pt x="157193" y="58295"/>
                </a:lnTo>
                <a:lnTo>
                  <a:pt x="157193" y="58295"/>
                </a:lnTo>
                <a:lnTo>
                  <a:pt x="157295" y="58398"/>
                </a:lnTo>
                <a:lnTo>
                  <a:pt x="156375" y="56761"/>
                </a:lnTo>
                <a:lnTo>
                  <a:pt x="155966" y="56557"/>
                </a:lnTo>
                <a:lnTo>
                  <a:pt x="155659" y="56148"/>
                </a:lnTo>
                <a:lnTo>
                  <a:pt x="155864" y="55432"/>
                </a:lnTo>
                <a:lnTo>
                  <a:pt x="152591" y="49193"/>
                </a:lnTo>
                <a:lnTo>
                  <a:pt x="152591" y="49193"/>
                </a:lnTo>
                <a:lnTo>
                  <a:pt x="153716" y="51136"/>
                </a:lnTo>
                <a:lnTo>
                  <a:pt x="154330" y="50830"/>
                </a:lnTo>
                <a:lnTo>
                  <a:pt x="154739" y="49602"/>
                </a:lnTo>
                <a:lnTo>
                  <a:pt x="154534" y="51136"/>
                </a:lnTo>
                <a:lnTo>
                  <a:pt x="158727" y="56557"/>
                </a:lnTo>
                <a:lnTo>
                  <a:pt x="158625" y="56557"/>
                </a:lnTo>
                <a:lnTo>
                  <a:pt x="162614" y="64330"/>
                </a:lnTo>
                <a:lnTo>
                  <a:pt x="162511" y="64227"/>
                </a:lnTo>
                <a:lnTo>
                  <a:pt x="162511" y="64227"/>
                </a:lnTo>
                <a:lnTo>
                  <a:pt x="163330" y="66989"/>
                </a:lnTo>
                <a:lnTo>
                  <a:pt x="171102" y="63818"/>
                </a:lnTo>
                <a:lnTo>
                  <a:pt x="171102" y="63409"/>
                </a:lnTo>
                <a:lnTo>
                  <a:pt x="173557" y="62489"/>
                </a:lnTo>
                <a:lnTo>
                  <a:pt x="173659" y="61977"/>
                </a:lnTo>
                <a:lnTo>
                  <a:pt x="174580" y="61568"/>
                </a:lnTo>
                <a:lnTo>
                  <a:pt x="174989" y="60750"/>
                </a:lnTo>
                <a:lnTo>
                  <a:pt x="175807" y="60443"/>
                </a:lnTo>
                <a:lnTo>
                  <a:pt x="175705" y="59625"/>
                </a:lnTo>
                <a:lnTo>
                  <a:pt x="176114" y="58807"/>
                </a:lnTo>
                <a:lnTo>
                  <a:pt x="176216" y="59114"/>
                </a:lnTo>
                <a:lnTo>
                  <a:pt x="177341" y="57170"/>
                </a:lnTo>
                <a:lnTo>
                  <a:pt x="174273" y="54920"/>
                </a:lnTo>
                <a:lnTo>
                  <a:pt x="173864" y="52977"/>
                </a:lnTo>
                <a:lnTo>
                  <a:pt x="172330" y="55023"/>
                </a:lnTo>
                <a:lnTo>
                  <a:pt x="170080" y="55330"/>
                </a:lnTo>
                <a:lnTo>
                  <a:pt x="169875" y="55023"/>
                </a:lnTo>
                <a:lnTo>
                  <a:pt x="169568" y="55023"/>
                </a:lnTo>
                <a:lnTo>
                  <a:pt x="169670" y="54818"/>
                </a:lnTo>
                <a:lnTo>
                  <a:pt x="169466" y="54716"/>
                </a:lnTo>
                <a:lnTo>
                  <a:pt x="169670" y="54000"/>
                </a:lnTo>
                <a:lnTo>
                  <a:pt x="169466" y="53284"/>
                </a:lnTo>
                <a:lnTo>
                  <a:pt x="169057" y="53795"/>
                </a:lnTo>
                <a:lnTo>
                  <a:pt x="169057" y="54511"/>
                </a:lnTo>
                <a:lnTo>
                  <a:pt x="168239" y="53182"/>
                </a:lnTo>
                <a:lnTo>
                  <a:pt x="168341" y="53182"/>
                </a:lnTo>
                <a:lnTo>
                  <a:pt x="168239" y="52568"/>
                </a:lnTo>
                <a:lnTo>
                  <a:pt x="168341" y="52568"/>
                </a:lnTo>
                <a:lnTo>
                  <a:pt x="165886" y="49807"/>
                </a:lnTo>
                <a:lnTo>
                  <a:pt x="166193" y="49602"/>
                </a:lnTo>
                <a:lnTo>
                  <a:pt x="165989" y="49193"/>
                </a:lnTo>
                <a:lnTo>
                  <a:pt x="166398" y="49295"/>
                </a:lnTo>
                <a:lnTo>
                  <a:pt x="166807" y="48682"/>
                </a:lnTo>
                <a:lnTo>
                  <a:pt x="166807" y="48784"/>
                </a:lnTo>
                <a:lnTo>
                  <a:pt x="171409" y="52568"/>
                </a:lnTo>
                <a:lnTo>
                  <a:pt x="172943" y="52466"/>
                </a:lnTo>
                <a:lnTo>
                  <a:pt x="173557" y="52057"/>
                </a:lnTo>
                <a:lnTo>
                  <a:pt x="174273" y="52364"/>
                </a:lnTo>
                <a:lnTo>
                  <a:pt x="174580" y="53182"/>
                </a:lnTo>
                <a:lnTo>
                  <a:pt x="177545" y="54000"/>
                </a:lnTo>
                <a:lnTo>
                  <a:pt x="177648" y="53898"/>
                </a:lnTo>
                <a:lnTo>
                  <a:pt x="177750" y="54000"/>
                </a:lnTo>
                <a:lnTo>
                  <a:pt x="182761" y="53898"/>
                </a:lnTo>
                <a:lnTo>
                  <a:pt x="182557" y="53795"/>
                </a:lnTo>
                <a:lnTo>
                  <a:pt x="182557" y="53795"/>
                </a:lnTo>
                <a:lnTo>
                  <a:pt x="182864" y="53898"/>
                </a:lnTo>
                <a:lnTo>
                  <a:pt x="182966" y="53898"/>
                </a:lnTo>
                <a:lnTo>
                  <a:pt x="184091" y="55432"/>
                </a:lnTo>
                <a:lnTo>
                  <a:pt x="184500" y="55636"/>
                </a:lnTo>
                <a:lnTo>
                  <a:pt x="184500" y="55534"/>
                </a:lnTo>
                <a:lnTo>
                  <a:pt x="185114" y="55534"/>
                </a:lnTo>
                <a:lnTo>
                  <a:pt x="184909" y="56045"/>
                </a:lnTo>
                <a:lnTo>
                  <a:pt x="185727" y="56557"/>
                </a:lnTo>
                <a:lnTo>
                  <a:pt x="186750" y="56250"/>
                </a:lnTo>
                <a:lnTo>
                  <a:pt x="185727" y="57068"/>
                </a:lnTo>
                <a:lnTo>
                  <a:pt x="185420" y="57068"/>
                </a:lnTo>
                <a:lnTo>
                  <a:pt x="187568" y="58602"/>
                </a:lnTo>
                <a:lnTo>
                  <a:pt x="188386" y="58193"/>
                </a:lnTo>
                <a:lnTo>
                  <a:pt x="188284" y="57170"/>
                </a:lnTo>
                <a:lnTo>
                  <a:pt x="188898" y="57170"/>
                </a:lnTo>
                <a:lnTo>
                  <a:pt x="188693" y="57682"/>
                </a:lnTo>
                <a:lnTo>
                  <a:pt x="189205" y="57682"/>
                </a:lnTo>
                <a:lnTo>
                  <a:pt x="188795" y="57989"/>
                </a:lnTo>
                <a:lnTo>
                  <a:pt x="188898" y="57989"/>
                </a:lnTo>
                <a:lnTo>
                  <a:pt x="189307" y="60239"/>
                </a:lnTo>
                <a:lnTo>
                  <a:pt x="189205" y="60239"/>
                </a:lnTo>
                <a:lnTo>
                  <a:pt x="189205" y="60545"/>
                </a:lnTo>
                <a:lnTo>
                  <a:pt x="189307" y="60341"/>
                </a:lnTo>
                <a:lnTo>
                  <a:pt x="190636" y="64227"/>
                </a:lnTo>
                <a:lnTo>
                  <a:pt x="190534" y="64227"/>
                </a:lnTo>
                <a:lnTo>
                  <a:pt x="193160" y="69965"/>
                </a:lnTo>
                <a:lnTo>
                  <a:pt x="194216" y="71693"/>
                </a:lnTo>
                <a:lnTo>
                  <a:pt x="195955" y="70568"/>
                </a:lnTo>
                <a:lnTo>
                  <a:pt x="195545" y="70261"/>
                </a:lnTo>
                <a:lnTo>
                  <a:pt x="195852" y="69443"/>
                </a:lnTo>
                <a:lnTo>
                  <a:pt x="196364" y="69239"/>
                </a:lnTo>
                <a:lnTo>
                  <a:pt x="196568" y="66375"/>
                </a:lnTo>
                <a:lnTo>
                  <a:pt x="196466" y="66170"/>
                </a:lnTo>
                <a:lnTo>
                  <a:pt x="196261" y="63920"/>
                </a:lnTo>
                <a:lnTo>
                  <a:pt x="196875" y="63818"/>
                </a:lnTo>
                <a:lnTo>
                  <a:pt x="200455" y="59830"/>
                </a:lnTo>
                <a:lnTo>
                  <a:pt x="200250" y="59932"/>
                </a:lnTo>
                <a:lnTo>
                  <a:pt x="200250" y="59932"/>
                </a:lnTo>
                <a:lnTo>
                  <a:pt x="201580" y="58705"/>
                </a:lnTo>
                <a:lnTo>
                  <a:pt x="201477" y="58091"/>
                </a:lnTo>
                <a:lnTo>
                  <a:pt x="202398" y="57580"/>
                </a:lnTo>
                <a:lnTo>
                  <a:pt x="202295" y="57068"/>
                </a:lnTo>
                <a:lnTo>
                  <a:pt x="202500" y="57580"/>
                </a:lnTo>
                <a:lnTo>
                  <a:pt x="202705" y="57682"/>
                </a:lnTo>
                <a:lnTo>
                  <a:pt x="202909" y="57273"/>
                </a:lnTo>
                <a:lnTo>
                  <a:pt x="203114" y="57886"/>
                </a:lnTo>
                <a:lnTo>
                  <a:pt x="203216" y="57682"/>
                </a:lnTo>
                <a:lnTo>
                  <a:pt x="203420" y="57784"/>
                </a:lnTo>
                <a:lnTo>
                  <a:pt x="203420" y="57784"/>
                </a:lnTo>
                <a:lnTo>
                  <a:pt x="203216" y="57477"/>
                </a:lnTo>
                <a:lnTo>
                  <a:pt x="203318" y="57273"/>
                </a:lnTo>
                <a:lnTo>
                  <a:pt x="203625" y="57682"/>
                </a:lnTo>
                <a:lnTo>
                  <a:pt x="203625" y="57170"/>
                </a:lnTo>
                <a:lnTo>
                  <a:pt x="203830" y="57682"/>
                </a:lnTo>
                <a:lnTo>
                  <a:pt x="204136" y="56966"/>
                </a:lnTo>
                <a:lnTo>
                  <a:pt x="204136" y="57375"/>
                </a:lnTo>
                <a:lnTo>
                  <a:pt x="204341" y="57273"/>
                </a:lnTo>
                <a:lnTo>
                  <a:pt x="204341" y="57580"/>
                </a:lnTo>
                <a:lnTo>
                  <a:pt x="204648" y="57170"/>
                </a:lnTo>
                <a:lnTo>
                  <a:pt x="204545" y="56250"/>
                </a:lnTo>
                <a:lnTo>
                  <a:pt x="204239" y="55943"/>
                </a:lnTo>
                <a:lnTo>
                  <a:pt x="204443" y="55943"/>
                </a:lnTo>
                <a:lnTo>
                  <a:pt x="204443" y="55739"/>
                </a:lnTo>
                <a:lnTo>
                  <a:pt x="205773" y="57068"/>
                </a:lnTo>
                <a:lnTo>
                  <a:pt x="206795" y="59216"/>
                </a:lnTo>
                <a:lnTo>
                  <a:pt x="206795" y="58909"/>
                </a:lnTo>
                <a:lnTo>
                  <a:pt x="207102" y="59011"/>
                </a:lnTo>
                <a:lnTo>
                  <a:pt x="207307" y="59625"/>
                </a:lnTo>
                <a:lnTo>
                  <a:pt x="207307" y="59420"/>
                </a:lnTo>
                <a:lnTo>
                  <a:pt x="207818" y="59523"/>
                </a:lnTo>
                <a:lnTo>
                  <a:pt x="208125" y="60136"/>
                </a:lnTo>
                <a:lnTo>
                  <a:pt x="207716" y="60136"/>
                </a:lnTo>
                <a:lnTo>
                  <a:pt x="208125" y="60648"/>
                </a:lnTo>
                <a:lnTo>
                  <a:pt x="208125" y="60239"/>
                </a:lnTo>
                <a:lnTo>
                  <a:pt x="208432" y="60750"/>
                </a:lnTo>
                <a:lnTo>
                  <a:pt x="208330" y="60750"/>
                </a:lnTo>
                <a:lnTo>
                  <a:pt x="208739" y="63614"/>
                </a:lnTo>
                <a:lnTo>
                  <a:pt x="209148" y="63102"/>
                </a:lnTo>
                <a:lnTo>
                  <a:pt x="209148" y="63716"/>
                </a:lnTo>
                <a:lnTo>
                  <a:pt x="209352" y="63409"/>
                </a:lnTo>
                <a:lnTo>
                  <a:pt x="210170" y="63409"/>
                </a:lnTo>
                <a:lnTo>
                  <a:pt x="210477" y="63205"/>
                </a:lnTo>
                <a:lnTo>
                  <a:pt x="210477" y="62795"/>
                </a:lnTo>
                <a:lnTo>
                  <a:pt x="210886" y="62898"/>
                </a:lnTo>
                <a:lnTo>
                  <a:pt x="210989" y="62182"/>
                </a:lnTo>
                <a:lnTo>
                  <a:pt x="211807" y="63000"/>
                </a:lnTo>
                <a:lnTo>
                  <a:pt x="212318" y="64943"/>
                </a:lnTo>
                <a:lnTo>
                  <a:pt x="212216" y="64943"/>
                </a:lnTo>
                <a:lnTo>
                  <a:pt x="212523" y="65966"/>
                </a:lnTo>
                <a:lnTo>
                  <a:pt x="212625" y="65659"/>
                </a:lnTo>
                <a:lnTo>
                  <a:pt x="213239" y="69750"/>
                </a:lnTo>
                <a:lnTo>
                  <a:pt x="213341" y="69545"/>
                </a:lnTo>
                <a:lnTo>
                  <a:pt x="213136" y="71386"/>
                </a:lnTo>
                <a:lnTo>
                  <a:pt x="218045" y="78545"/>
                </a:lnTo>
                <a:lnTo>
                  <a:pt x="218455" y="78545"/>
                </a:lnTo>
                <a:lnTo>
                  <a:pt x="218557" y="78341"/>
                </a:lnTo>
                <a:lnTo>
                  <a:pt x="218864" y="78341"/>
                </a:lnTo>
                <a:lnTo>
                  <a:pt x="217739" y="74659"/>
                </a:lnTo>
                <a:lnTo>
                  <a:pt x="215182" y="72307"/>
                </a:lnTo>
                <a:lnTo>
                  <a:pt x="215284" y="72614"/>
                </a:lnTo>
                <a:lnTo>
                  <a:pt x="214875" y="72102"/>
                </a:lnTo>
                <a:lnTo>
                  <a:pt x="215182" y="72307"/>
                </a:lnTo>
                <a:lnTo>
                  <a:pt x="214875" y="71284"/>
                </a:lnTo>
                <a:lnTo>
                  <a:pt x="214773" y="71386"/>
                </a:lnTo>
                <a:lnTo>
                  <a:pt x="213852" y="69852"/>
                </a:lnTo>
                <a:lnTo>
                  <a:pt x="214364" y="66580"/>
                </a:lnTo>
                <a:lnTo>
                  <a:pt x="214261" y="66375"/>
                </a:lnTo>
                <a:lnTo>
                  <a:pt x="215080" y="66273"/>
                </a:lnTo>
                <a:lnTo>
                  <a:pt x="215080" y="66784"/>
                </a:lnTo>
                <a:lnTo>
                  <a:pt x="216409" y="67398"/>
                </a:lnTo>
                <a:lnTo>
                  <a:pt x="216409" y="67295"/>
                </a:lnTo>
                <a:lnTo>
                  <a:pt x="216716" y="67602"/>
                </a:lnTo>
                <a:lnTo>
                  <a:pt x="216716" y="67500"/>
                </a:lnTo>
                <a:lnTo>
                  <a:pt x="217023" y="68011"/>
                </a:lnTo>
                <a:lnTo>
                  <a:pt x="217125" y="67909"/>
                </a:lnTo>
                <a:lnTo>
                  <a:pt x="217330" y="68625"/>
                </a:lnTo>
                <a:lnTo>
                  <a:pt x="217636" y="68625"/>
                </a:lnTo>
                <a:lnTo>
                  <a:pt x="217739" y="69034"/>
                </a:lnTo>
                <a:lnTo>
                  <a:pt x="219068" y="69648"/>
                </a:lnTo>
                <a:lnTo>
                  <a:pt x="218966" y="71182"/>
                </a:lnTo>
                <a:lnTo>
                  <a:pt x="218966" y="71182"/>
                </a:lnTo>
                <a:lnTo>
                  <a:pt x="219886" y="70568"/>
                </a:lnTo>
                <a:lnTo>
                  <a:pt x="219886" y="69750"/>
                </a:lnTo>
                <a:lnTo>
                  <a:pt x="220500" y="70159"/>
                </a:lnTo>
                <a:lnTo>
                  <a:pt x="220091" y="69545"/>
                </a:lnTo>
                <a:lnTo>
                  <a:pt x="220602" y="69852"/>
                </a:lnTo>
                <a:lnTo>
                  <a:pt x="220398" y="69443"/>
                </a:lnTo>
                <a:lnTo>
                  <a:pt x="222545" y="68318"/>
                </a:lnTo>
                <a:lnTo>
                  <a:pt x="222737" y="67743"/>
                </a:lnTo>
                <a:lnTo>
                  <a:pt x="222648" y="67295"/>
                </a:lnTo>
                <a:lnTo>
                  <a:pt x="222750" y="67295"/>
                </a:lnTo>
                <a:lnTo>
                  <a:pt x="222750" y="66886"/>
                </a:lnTo>
                <a:lnTo>
                  <a:pt x="222852" y="67091"/>
                </a:lnTo>
                <a:lnTo>
                  <a:pt x="222545" y="65864"/>
                </a:lnTo>
                <a:lnTo>
                  <a:pt x="219375" y="61773"/>
                </a:lnTo>
                <a:lnTo>
                  <a:pt x="219477" y="61773"/>
                </a:lnTo>
                <a:lnTo>
                  <a:pt x="218659" y="60239"/>
                </a:lnTo>
                <a:lnTo>
                  <a:pt x="219170" y="58398"/>
                </a:lnTo>
                <a:lnTo>
                  <a:pt x="219682" y="58500"/>
                </a:lnTo>
                <a:lnTo>
                  <a:pt x="220602" y="57477"/>
                </a:lnTo>
                <a:lnTo>
                  <a:pt x="221216" y="57989"/>
                </a:lnTo>
                <a:lnTo>
                  <a:pt x="221625" y="57682"/>
                </a:lnTo>
                <a:lnTo>
                  <a:pt x="221830" y="57886"/>
                </a:lnTo>
                <a:lnTo>
                  <a:pt x="221830" y="58500"/>
                </a:lnTo>
                <a:lnTo>
                  <a:pt x="222239" y="59011"/>
                </a:lnTo>
                <a:lnTo>
                  <a:pt x="222136" y="59011"/>
                </a:lnTo>
                <a:lnTo>
                  <a:pt x="222545" y="59114"/>
                </a:lnTo>
                <a:lnTo>
                  <a:pt x="222239" y="58500"/>
                </a:lnTo>
                <a:lnTo>
                  <a:pt x="222443" y="58091"/>
                </a:lnTo>
                <a:lnTo>
                  <a:pt x="224080" y="57477"/>
                </a:lnTo>
                <a:lnTo>
                  <a:pt x="224591" y="57477"/>
                </a:lnTo>
                <a:lnTo>
                  <a:pt x="224693" y="57170"/>
                </a:lnTo>
                <a:lnTo>
                  <a:pt x="225102" y="57068"/>
                </a:lnTo>
                <a:lnTo>
                  <a:pt x="224795" y="56455"/>
                </a:lnTo>
                <a:lnTo>
                  <a:pt x="225000" y="56250"/>
                </a:lnTo>
                <a:lnTo>
                  <a:pt x="225716" y="57068"/>
                </a:lnTo>
                <a:lnTo>
                  <a:pt x="226023" y="56659"/>
                </a:lnTo>
                <a:lnTo>
                  <a:pt x="226125" y="56761"/>
                </a:lnTo>
                <a:lnTo>
                  <a:pt x="226534" y="56659"/>
                </a:lnTo>
                <a:lnTo>
                  <a:pt x="226739" y="56659"/>
                </a:lnTo>
                <a:lnTo>
                  <a:pt x="226739" y="56557"/>
                </a:lnTo>
                <a:lnTo>
                  <a:pt x="227352" y="56455"/>
                </a:lnTo>
                <a:lnTo>
                  <a:pt x="227761" y="55739"/>
                </a:lnTo>
                <a:lnTo>
                  <a:pt x="228170" y="55739"/>
                </a:lnTo>
                <a:lnTo>
                  <a:pt x="228375" y="55534"/>
                </a:lnTo>
                <a:lnTo>
                  <a:pt x="228477" y="54920"/>
                </a:lnTo>
                <a:lnTo>
                  <a:pt x="229807" y="54000"/>
                </a:lnTo>
                <a:lnTo>
                  <a:pt x="229705" y="53386"/>
                </a:lnTo>
                <a:lnTo>
                  <a:pt x="229193" y="53182"/>
                </a:lnTo>
                <a:lnTo>
                  <a:pt x="229807" y="52977"/>
                </a:lnTo>
                <a:lnTo>
                  <a:pt x="229398" y="52466"/>
                </a:lnTo>
                <a:lnTo>
                  <a:pt x="229602" y="52466"/>
                </a:lnTo>
                <a:lnTo>
                  <a:pt x="229807" y="52670"/>
                </a:lnTo>
                <a:lnTo>
                  <a:pt x="230318" y="50932"/>
                </a:lnTo>
                <a:lnTo>
                  <a:pt x="230727" y="50932"/>
                </a:lnTo>
                <a:lnTo>
                  <a:pt x="230523" y="50318"/>
                </a:lnTo>
                <a:lnTo>
                  <a:pt x="230625" y="50318"/>
                </a:lnTo>
                <a:lnTo>
                  <a:pt x="230318" y="50114"/>
                </a:lnTo>
                <a:lnTo>
                  <a:pt x="230727" y="50114"/>
                </a:lnTo>
                <a:lnTo>
                  <a:pt x="230625" y="49602"/>
                </a:lnTo>
                <a:lnTo>
                  <a:pt x="230318" y="49705"/>
                </a:lnTo>
                <a:lnTo>
                  <a:pt x="230625" y="49295"/>
                </a:lnTo>
                <a:lnTo>
                  <a:pt x="229807" y="48886"/>
                </a:lnTo>
                <a:lnTo>
                  <a:pt x="229295" y="49091"/>
                </a:lnTo>
                <a:lnTo>
                  <a:pt x="228886" y="48989"/>
                </a:lnTo>
                <a:lnTo>
                  <a:pt x="230011" y="48273"/>
                </a:lnTo>
                <a:lnTo>
                  <a:pt x="229909" y="47966"/>
                </a:lnTo>
                <a:lnTo>
                  <a:pt x="228682" y="47148"/>
                </a:lnTo>
                <a:lnTo>
                  <a:pt x="228170" y="47250"/>
                </a:lnTo>
                <a:lnTo>
                  <a:pt x="228477" y="47045"/>
                </a:lnTo>
                <a:lnTo>
                  <a:pt x="229807" y="47455"/>
                </a:lnTo>
                <a:lnTo>
                  <a:pt x="226227" y="44080"/>
                </a:lnTo>
                <a:lnTo>
                  <a:pt x="226739" y="43057"/>
                </a:lnTo>
                <a:lnTo>
                  <a:pt x="226534" y="42750"/>
                </a:lnTo>
                <a:lnTo>
                  <a:pt x="226534" y="42750"/>
                </a:lnTo>
                <a:lnTo>
                  <a:pt x="226739" y="42955"/>
                </a:lnTo>
                <a:lnTo>
                  <a:pt x="227045" y="42545"/>
                </a:lnTo>
                <a:lnTo>
                  <a:pt x="226943" y="42341"/>
                </a:lnTo>
                <a:lnTo>
                  <a:pt x="228170" y="41932"/>
                </a:lnTo>
                <a:lnTo>
                  <a:pt x="228170" y="41523"/>
                </a:lnTo>
                <a:lnTo>
                  <a:pt x="225920" y="41216"/>
                </a:lnTo>
                <a:lnTo>
                  <a:pt x="225511" y="41830"/>
                </a:lnTo>
                <a:lnTo>
                  <a:pt x="225000" y="41625"/>
                </a:lnTo>
                <a:lnTo>
                  <a:pt x="224898" y="41216"/>
                </a:lnTo>
                <a:lnTo>
                  <a:pt x="223159" y="39989"/>
                </a:lnTo>
                <a:lnTo>
                  <a:pt x="224182" y="39580"/>
                </a:lnTo>
                <a:lnTo>
                  <a:pt x="224284" y="38966"/>
                </a:lnTo>
                <a:lnTo>
                  <a:pt x="224898" y="38659"/>
                </a:lnTo>
                <a:lnTo>
                  <a:pt x="225000" y="38250"/>
                </a:lnTo>
                <a:lnTo>
                  <a:pt x="225614" y="37943"/>
                </a:lnTo>
                <a:lnTo>
                  <a:pt x="226227" y="38557"/>
                </a:lnTo>
                <a:lnTo>
                  <a:pt x="226023" y="39477"/>
                </a:lnTo>
                <a:lnTo>
                  <a:pt x="226432" y="39477"/>
                </a:lnTo>
                <a:lnTo>
                  <a:pt x="226432" y="39784"/>
                </a:lnTo>
                <a:lnTo>
                  <a:pt x="226125" y="39989"/>
                </a:lnTo>
                <a:lnTo>
                  <a:pt x="226534" y="39989"/>
                </a:lnTo>
                <a:lnTo>
                  <a:pt x="226636" y="39886"/>
                </a:lnTo>
                <a:lnTo>
                  <a:pt x="228273" y="38864"/>
                </a:lnTo>
                <a:lnTo>
                  <a:pt x="228682" y="39273"/>
                </a:lnTo>
                <a:lnTo>
                  <a:pt x="228784" y="39068"/>
                </a:lnTo>
                <a:lnTo>
                  <a:pt x="229500" y="39580"/>
                </a:lnTo>
                <a:lnTo>
                  <a:pt x="229602" y="40091"/>
                </a:lnTo>
                <a:lnTo>
                  <a:pt x="229909" y="40193"/>
                </a:lnTo>
                <a:lnTo>
                  <a:pt x="229500" y="40807"/>
                </a:lnTo>
                <a:lnTo>
                  <a:pt x="230011" y="40807"/>
                </a:lnTo>
                <a:lnTo>
                  <a:pt x="229807" y="41011"/>
                </a:lnTo>
                <a:lnTo>
                  <a:pt x="230114" y="41114"/>
                </a:lnTo>
                <a:lnTo>
                  <a:pt x="230216" y="41216"/>
                </a:lnTo>
                <a:lnTo>
                  <a:pt x="230420" y="41114"/>
                </a:lnTo>
                <a:lnTo>
                  <a:pt x="230523" y="40909"/>
                </a:lnTo>
                <a:lnTo>
                  <a:pt x="231955" y="42136"/>
                </a:lnTo>
                <a:lnTo>
                  <a:pt x="231341" y="42136"/>
                </a:lnTo>
                <a:lnTo>
                  <a:pt x="232670" y="44182"/>
                </a:lnTo>
                <a:lnTo>
                  <a:pt x="232568" y="44284"/>
                </a:lnTo>
                <a:lnTo>
                  <a:pt x="232670" y="44386"/>
                </a:lnTo>
                <a:lnTo>
                  <a:pt x="232466" y="44386"/>
                </a:lnTo>
                <a:lnTo>
                  <a:pt x="232875" y="44795"/>
                </a:lnTo>
                <a:lnTo>
                  <a:pt x="233080" y="44591"/>
                </a:lnTo>
                <a:lnTo>
                  <a:pt x="233182" y="44284"/>
                </a:lnTo>
                <a:lnTo>
                  <a:pt x="233489" y="44489"/>
                </a:lnTo>
                <a:lnTo>
                  <a:pt x="233386" y="44284"/>
                </a:lnTo>
                <a:lnTo>
                  <a:pt x="233591" y="44284"/>
                </a:lnTo>
                <a:lnTo>
                  <a:pt x="233693" y="44080"/>
                </a:lnTo>
                <a:lnTo>
                  <a:pt x="234205" y="44182"/>
                </a:lnTo>
                <a:lnTo>
                  <a:pt x="234614" y="43875"/>
                </a:lnTo>
                <a:lnTo>
                  <a:pt x="234614" y="42955"/>
                </a:lnTo>
                <a:lnTo>
                  <a:pt x="231034" y="39170"/>
                </a:lnTo>
                <a:lnTo>
                  <a:pt x="232261" y="38045"/>
                </a:lnTo>
                <a:lnTo>
                  <a:pt x="232057" y="36205"/>
                </a:lnTo>
                <a:lnTo>
                  <a:pt x="232057" y="36205"/>
                </a:lnTo>
                <a:lnTo>
                  <a:pt x="232364" y="36307"/>
                </a:lnTo>
                <a:lnTo>
                  <a:pt x="232670" y="35591"/>
                </a:lnTo>
                <a:lnTo>
                  <a:pt x="232977" y="35591"/>
                </a:lnTo>
                <a:lnTo>
                  <a:pt x="234102" y="36102"/>
                </a:lnTo>
                <a:lnTo>
                  <a:pt x="235739" y="30273"/>
                </a:lnTo>
                <a:lnTo>
                  <a:pt x="232670" y="25773"/>
                </a:lnTo>
                <a:lnTo>
                  <a:pt x="232670" y="25466"/>
                </a:lnTo>
                <a:lnTo>
                  <a:pt x="229909" y="24545"/>
                </a:lnTo>
                <a:lnTo>
                  <a:pt x="230420" y="25159"/>
                </a:lnTo>
                <a:lnTo>
                  <a:pt x="230318" y="25364"/>
                </a:lnTo>
                <a:lnTo>
                  <a:pt x="230114" y="24955"/>
                </a:lnTo>
                <a:lnTo>
                  <a:pt x="230114" y="25159"/>
                </a:lnTo>
                <a:lnTo>
                  <a:pt x="229500" y="25261"/>
                </a:lnTo>
                <a:lnTo>
                  <a:pt x="229602" y="24955"/>
                </a:lnTo>
                <a:lnTo>
                  <a:pt x="228886" y="24648"/>
                </a:lnTo>
                <a:lnTo>
                  <a:pt x="229193" y="25057"/>
                </a:lnTo>
                <a:lnTo>
                  <a:pt x="226841" y="23830"/>
                </a:lnTo>
                <a:lnTo>
                  <a:pt x="228068" y="21068"/>
                </a:lnTo>
                <a:lnTo>
                  <a:pt x="227864" y="20761"/>
                </a:lnTo>
                <a:lnTo>
                  <a:pt x="228170" y="20455"/>
                </a:lnTo>
                <a:lnTo>
                  <a:pt x="228170" y="20045"/>
                </a:lnTo>
                <a:lnTo>
                  <a:pt x="231034" y="19841"/>
                </a:lnTo>
                <a:lnTo>
                  <a:pt x="231034" y="19636"/>
                </a:lnTo>
                <a:lnTo>
                  <a:pt x="232875" y="19841"/>
                </a:lnTo>
                <a:lnTo>
                  <a:pt x="232568" y="19534"/>
                </a:lnTo>
                <a:lnTo>
                  <a:pt x="232875" y="19636"/>
                </a:lnTo>
                <a:lnTo>
                  <a:pt x="232670" y="19432"/>
                </a:lnTo>
                <a:lnTo>
                  <a:pt x="233898" y="19534"/>
                </a:lnTo>
                <a:lnTo>
                  <a:pt x="233795" y="19636"/>
                </a:lnTo>
                <a:lnTo>
                  <a:pt x="235432" y="19841"/>
                </a:lnTo>
                <a:lnTo>
                  <a:pt x="234716" y="19943"/>
                </a:lnTo>
                <a:lnTo>
                  <a:pt x="236250" y="19943"/>
                </a:lnTo>
                <a:lnTo>
                  <a:pt x="236250" y="19841"/>
                </a:lnTo>
                <a:lnTo>
                  <a:pt x="236966" y="19943"/>
                </a:lnTo>
                <a:lnTo>
                  <a:pt x="237068" y="19841"/>
                </a:lnTo>
                <a:lnTo>
                  <a:pt x="237580" y="19841"/>
                </a:lnTo>
                <a:lnTo>
                  <a:pt x="236557" y="19636"/>
                </a:lnTo>
                <a:lnTo>
                  <a:pt x="236148" y="18818"/>
                </a:lnTo>
                <a:lnTo>
                  <a:pt x="236352" y="17489"/>
                </a:lnTo>
                <a:lnTo>
                  <a:pt x="238602" y="17693"/>
                </a:lnTo>
                <a:lnTo>
                  <a:pt x="239011" y="18205"/>
                </a:lnTo>
                <a:lnTo>
                  <a:pt x="239216" y="18102"/>
                </a:lnTo>
                <a:lnTo>
                  <a:pt x="239625" y="18511"/>
                </a:lnTo>
                <a:lnTo>
                  <a:pt x="239932" y="18409"/>
                </a:lnTo>
                <a:lnTo>
                  <a:pt x="240341" y="17591"/>
                </a:lnTo>
                <a:lnTo>
                  <a:pt x="240239" y="17489"/>
                </a:lnTo>
                <a:lnTo>
                  <a:pt x="240648" y="17693"/>
                </a:lnTo>
                <a:lnTo>
                  <a:pt x="239727" y="16773"/>
                </a:lnTo>
                <a:lnTo>
                  <a:pt x="241364" y="16875"/>
                </a:lnTo>
                <a:lnTo>
                  <a:pt x="240648" y="16875"/>
                </a:lnTo>
                <a:lnTo>
                  <a:pt x="241875" y="18307"/>
                </a:lnTo>
                <a:lnTo>
                  <a:pt x="241261" y="18614"/>
                </a:lnTo>
                <a:lnTo>
                  <a:pt x="241261" y="19432"/>
                </a:lnTo>
                <a:lnTo>
                  <a:pt x="241159" y="19534"/>
                </a:lnTo>
                <a:lnTo>
                  <a:pt x="241057" y="20966"/>
                </a:lnTo>
                <a:lnTo>
                  <a:pt x="240648" y="20966"/>
                </a:lnTo>
                <a:lnTo>
                  <a:pt x="240750" y="21170"/>
                </a:lnTo>
                <a:lnTo>
                  <a:pt x="240443" y="21273"/>
                </a:lnTo>
                <a:lnTo>
                  <a:pt x="240852" y="21784"/>
                </a:lnTo>
                <a:lnTo>
                  <a:pt x="240852" y="22398"/>
                </a:lnTo>
                <a:lnTo>
                  <a:pt x="246784" y="27716"/>
                </a:lnTo>
                <a:lnTo>
                  <a:pt x="247091" y="26898"/>
                </a:lnTo>
                <a:lnTo>
                  <a:pt x="246273" y="25773"/>
                </a:lnTo>
                <a:lnTo>
                  <a:pt x="246273" y="25773"/>
                </a:lnTo>
                <a:lnTo>
                  <a:pt x="246580" y="25977"/>
                </a:lnTo>
                <a:lnTo>
                  <a:pt x="247398" y="25773"/>
                </a:lnTo>
                <a:lnTo>
                  <a:pt x="246477" y="24852"/>
                </a:lnTo>
                <a:lnTo>
                  <a:pt x="246580" y="24341"/>
                </a:lnTo>
                <a:lnTo>
                  <a:pt x="247193" y="24341"/>
                </a:lnTo>
                <a:lnTo>
                  <a:pt x="246068" y="22705"/>
                </a:lnTo>
                <a:lnTo>
                  <a:pt x="246170" y="22398"/>
                </a:lnTo>
                <a:lnTo>
                  <a:pt x="246375" y="22807"/>
                </a:lnTo>
                <a:lnTo>
                  <a:pt x="246784" y="22705"/>
                </a:lnTo>
                <a:lnTo>
                  <a:pt x="245045" y="21170"/>
                </a:lnTo>
                <a:lnTo>
                  <a:pt x="244330" y="21068"/>
                </a:lnTo>
                <a:lnTo>
                  <a:pt x="244432" y="21273"/>
                </a:lnTo>
                <a:lnTo>
                  <a:pt x="243614" y="20761"/>
                </a:lnTo>
                <a:lnTo>
                  <a:pt x="243307" y="19943"/>
                </a:lnTo>
                <a:lnTo>
                  <a:pt x="243409" y="19943"/>
                </a:lnTo>
                <a:lnTo>
                  <a:pt x="242898" y="19227"/>
                </a:lnTo>
                <a:lnTo>
                  <a:pt x="244023" y="19227"/>
                </a:lnTo>
                <a:lnTo>
                  <a:pt x="243818" y="19023"/>
                </a:lnTo>
                <a:lnTo>
                  <a:pt x="244330" y="18716"/>
                </a:lnTo>
                <a:lnTo>
                  <a:pt x="244943" y="19227"/>
                </a:lnTo>
                <a:lnTo>
                  <a:pt x="244943" y="18920"/>
                </a:lnTo>
                <a:lnTo>
                  <a:pt x="245250" y="18716"/>
                </a:lnTo>
                <a:lnTo>
                  <a:pt x="247807" y="19125"/>
                </a:lnTo>
                <a:lnTo>
                  <a:pt x="247398" y="18716"/>
                </a:lnTo>
                <a:lnTo>
                  <a:pt x="247909" y="18102"/>
                </a:lnTo>
                <a:lnTo>
                  <a:pt x="247807" y="18000"/>
                </a:lnTo>
                <a:lnTo>
                  <a:pt x="247909" y="17898"/>
                </a:lnTo>
                <a:lnTo>
                  <a:pt x="248011" y="17898"/>
                </a:lnTo>
                <a:lnTo>
                  <a:pt x="247807" y="17693"/>
                </a:lnTo>
                <a:lnTo>
                  <a:pt x="248011" y="17795"/>
                </a:lnTo>
                <a:lnTo>
                  <a:pt x="248011" y="17489"/>
                </a:lnTo>
                <a:lnTo>
                  <a:pt x="249545" y="16773"/>
                </a:lnTo>
                <a:lnTo>
                  <a:pt x="249136" y="16568"/>
                </a:lnTo>
                <a:lnTo>
                  <a:pt x="251182" y="16977"/>
                </a:lnTo>
                <a:lnTo>
                  <a:pt x="251080" y="16670"/>
                </a:lnTo>
                <a:lnTo>
                  <a:pt x="249443" y="15852"/>
                </a:lnTo>
                <a:lnTo>
                  <a:pt x="249443" y="15852"/>
                </a:lnTo>
                <a:lnTo>
                  <a:pt x="249545" y="15955"/>
                </a:lnTo>
                <a:lnTo>
                  <a:pt x="249545" y="15955"/>
                </a:lnTo>
                <a:lnTo>
                  <a:pt x="249136" y="15750"/>
                </a:lnTo>
                <a:lnTo>
                  <a:pt x="249239" y="15750"/>
                </a:lnTo>
                <a:lnTo>
                  <a:pt x="248011" y="15034"/>
                </a:lnTo>
                <a:lnTo>
                  <a:pt x="248114" y="15239"/>
                </a:lnTo>
                <a:lnTo>
                  <a:pt x="245045" y="14830"/>
                </a:lnTo>
                <a:lnTo>
                  <a:pt x="246682" y="14625"/>
                </a:lnTo>
                <a:lnTo>
                  <a:pt x="245761" y="14420"/>
                </a:lnTo>
                <a:lnTo>
                  <a:pt x="248318" y="14420"/>
                </a:lnTo>
                <a:lnTo>
                  <a:pt x="237375" y="10125"/>
                </a:lnTo>
                <a:lnTo>
                  <a:pt x="237477" y="10227"/>
                </a:lnTo>
                <a:lnTo>
                  <a:pt x="235330" y="10023"/>
                </a:lnTo>
                <a:lnTo>
                  <a:pt x="236864" y="11148"/>
                </a:lnTo>
                <a:lnTo>
                  <a:pt x="236864" y="11148"/>
                </a:lnTo>
                <a:lnTo>
                  <a:pt x="234000" y="10330"/>
                </a:lnTo>
                <a:lnTo>
                  <a:pt x="233795" y="10432"/>
                </a:lnTo>
                <a:lnTo>
                  <a:pt x="230523" y="10432"/>
                </a:lnTo>
                <a:lnTo>
                  <a:pt x="231136" y="11352"/>
                </a:lnTo>
                <a:lnTo>
                  <a:pt x="231136" y="11352"/>
                </a:lnTo>
                <a:lnTo>
                  <a:pt x="222034" y="9205"/>
                </a:lnTo>
                <a:lnTo>
                  <a:pt x="222239" y="9205"/>
                </a:lnTo>
                <a:lnTo>
                  <a:pt x="219375" y="8591"/>
                </a:lnTo>
                <a:lnTo>
                  <a:pt x="219886" y="8489"/>
                </a:lnTo>
                <a:lnTo>
                  <a:pt x="217636" y="8080"/>
                </a:lnTo>
                <a:lnTo>
                  <a:pt x="217330" y="8591"/>
                </a:lnTo>
                <a:lnTo>
                  <a:pt x="216614" y="8489"/>
                </a:lnTo>
                <a:lnTo>
                  <a:pt x="217023" y="8489"/>
                </a:lnTo>
                <a:lnTo>
                  <a:pt x="216716" y="8182"/>
                </a:lnTo>
                <a:lnTo>
                  <a:pt x="215693" y="8182"/>
                </a:lnTo>
                <a:lnTo>
                  <a:pt x="216920" y="8080"/>
                </a:lnTo>
                <a:lnTo>
                  <a:pt x="212727" y="7670"/>
                </a:lnTo>
                <a:lnTo>
                  <a:pt x="213341" y="7875"/>
                </a:lnTo>
                <a:lnTo>
                  <a:pt x="212420" y="8080"/>
                </a:lnTo>
                <a:lnTo>
                  <a:pt x="213239" y="8182"/>
                </a:lnTo>
                <a:lnTo>
                  <a:pt x="213034" y="8284"/>
                </a:lnTo>
                <a:lnTo>
                  <a:pt x="212932" y="8386"/>
                </a:lnTo>
                <a:lnTo>
                  <a:pt x="213852" y="8795"/>
                </a:lnTo>
                <a:lnTo>
                  <a:pt x="212830" y="8795"/>
                </a:lnTo>
                <a:lnTo>
                  <a:pt x="213034" y="9000"/>
                </a:lnTo>
                <a:lnTo>
                  <a:pt x="212830" y="9000"/>
                </a:lnTo>
                <a:lnTo>
                  <a:pt x="213034" y="9102"/>
                </a:lnTo>
                <a:lnTo>
                  <a:pt x="210886" y="8693"/>
                </a:lnTo>
                <a:lnTo>
                  <a:pt x="210580" y="8898"/>
                </a:lnTo>
                <a:lnTo>
                  <a:pt x="208739" y="8591"/>
                </a:lnTo>
                <a:lnTo>
                  <a:pt x="209045" y="9000"/>
                </a:lnTo>
                <a:lnTo>
                  <a:pt x="209045" y="9409"/>
                </a:lnTo>
                <a:lnTo>
                  <a:pt x="208534" y="9307"/>
                </a:lnTo>
                <a:lnTo>
                  <a:pt x="206591" y="8693"/>
                </a:lnTo>
                <a:lnTo>
                  <a:pt x="206898" y="8591"/>
                </a:lnTo>
                <a:lnTo>
                  <a:pt x="205057" y="8080"/>
                </a:lnTo>
                <a:lnTo>
                  <a:pt x="206386" y="8284"/>
                </a:lnTo>
                <a:lnTo>
                  <a:pt x="205364" y="7977"/>
                </a:lnTo>
                <a:lnTo>
                  <a:pt x="205773" y="7773"/>
                </a:lnTo>
                <a:lnTo>
                  <a:pt x="201068" y="7057"/>
                </a:lnTo>
                <a:lnTo>
                  <a:pt x="201682" y="7364"/>
                </a:lnTo>
                <a:lnTo>
                  <a:pt x="201170" y="7568"/>
                </a:lnTo>
                <a:lnTo>
                  <a:pt x="201477" y="7670"/>
                </a:lnTo>
                <a:lnTo>
                  <a:pt x="198205" y="7159"/>
                </a:lnTo>
                <a:lnTo>
                  <a:pt x="195034" y="7159"/>
                </a:lnTo>
                <a:lnTo>
                  <a:pt x="195443" y="7261"/>
                </a:lnTo>
                <a:lnTo>
                  <a:pt x="195545" y="7568"/>
                </a:lnTo>
                <a:lnTo>
                  <a:pt x="195955" y="7875"/>
                </a:lnTo>
                <a:lnTo>
                  <a:pt x="195545" y="7670"/>
                </a:lnTo>
                <a:lnTo>
                  <a:pt x="195545" y="7568"/>
                </a:lnTo>
                <a:lnTo>
                  <a:pt x="194830" y="7159"/>
                </a:lnTo>
                <a:lnTo>
                  <a:pt x="194830" y="6955"/>
                </a:lnTo>
                <a:lnTo>
                  <a:pt x="194216" y="6750"/>
                </a:lnTo>
                <a:lnTo>
                  <a:pt x="194011" y="6955"/>
                </a:lnTo>
                <a:lnTo>
                  <a:pt x="193193" y="6750"/>
                </a:lnTo>
                <a:lnTo>
                  <a:pt x="193295" y="6750"/>
                </a:lnTo>
                <a:lnTo>
                  <a:pt x="192989" y="6648"/>
                </a:lnTo>
                <a:lnTo>
                  <a:pt x="193091" y="6750"/>
                </a:lnTo>
                <a:lnTo>
                  <a:pt x="192375" y="6955"/>
                </a:lnTo>
                <a:lnTo>
                  <a:pt x="193193" y="6955"/>
                </a:lnTo>
                <a:lnTo>
                  <a:pt x="190432" y="7773"/>
                </a:lnTo>
                <a:lnTo>
                  <a:pt x="191966" y="6648"/>
                </a:lnTo>
                <a:lnTo>
                  <a:pt x="191966" y="6443"/>
                </a:lnTo>
                <a:lnTo>
                  <a:pt x="193193" y="5830"/>
                </a:lnTo>
                <a:lnTo>
                  <a:pt x="192068" y="5216"/>
                </a:lnTo>
                <a:lnTo>
                  <a:pt x="192068" y="5216"/>
                </a:lnTo>
                <a:lnTo>
                  <a:pt x="192989" y="5523"/>
                </a:lnTo>
                <a:lnTo>
                  <a:pt x="191966" y="4909"/>
                </a:lnTo>
                <a:lnTo>
                  <a:pt x="191966" y="5114"/>
                </a:lnTo>
                <a:lnTo>
                  <a:pt x="188489" y="4602"/>
                </a:lnTo>
                <a:lnTo>
                  <a:pt x="188489" y="4602"/>
                </a:lnTo>
                <a:lnTo>
                  <a:pt x="188591" y="4705"/>
                </a:lnTo>
                <a:lnTo>
                  <a:pt x="187670" y="4705"/>
                </a:lnTo>
                <a:lnTo>
                  <a:pt x="187977" y="4398"/>
                </a:lnTo>
                <a:lnTo>
                  <a:pt x="185830" y="4295"/>
                </a:lnTo>
                <a:lnTo>
                  <a:pt x="186648" y="4091"/>
                </a:lnTo>
                <a:lnTo>
                  <a:pt x="185114" y="3784"/>
                </a:lnTo>
                <a:close/>
                <a:moveTo>
                  <a:pt x="252818" y="91125"/>
                </a:moveTo>
                <a:lnTo>
                  <a:pt x="252307" y="92455"/>
                </a:lnTo>
                <a:lnTo>
                  <a:pt x="252205" y="92352"/>
                </a:lnTo>
                <a:lnTo>
                  <a:pt x="252000" y="92966"/>
                </a:lnTo>
                <a:lnTo>
                  <a:pt x="252102" y="93170"/>
                </a:lnTo>
                <a:lnTo>
                  <a:pt x="250364" y="97875"/>
                </a:lnTo>
                <a:lnTo>
                  <a:pt x="249341" y="98080"/>
                </a:lnTo>
                <a:lnTo>
                  <a:pt x="246375" y="95727"/>
                </a:lnTo>
                <a:lnTo>
                  <a:pt x="246170" y="95011"/>
                </a:lnTo>
                <a:lnTo>
                  <a:pt x="246886" y="93580"/>
                </a:lnTo>
                <a:lnTo>
                  <a:pt x="247091" y="93682"/>
                </a:lnTo>
                <a:lnTo>
                  <a:pt x="247705" y="92761"/>
                </a:lnTo>
                <a:lnTo>
                  <a:pt x="247193" y="92455"/>
                </a:lnTo>
                <a:lnTo>
                  <a:pt x="247091" y="92864"/>
                </a:lnTo>
                <a:lnTo>
                  <a:pt x="246784" y="92352"/>
                </a:lnTo>
                <a:lnTo>
                  <a:pt x="246886" y="92148"/>
                </a:lnTo>
                <a:lnTo>
                  <a:pt x="246886" y="92148"/>
                </a:lnTo>
                <a:lnTo>
                  <a:pt x="246170" y="92557"/>
                </a:lnTo>
                <a:lnTo>
                  <a:pt x="244227" y="91841"/>
                </a:lnTo>
                <a:lnTo>
                  <a:pt x="244023" y="91841"/>
                </a:lnTo>
                <a:lnTo>
                  <a:pt x="243716" y="91534"/>
                </a:lnTo>
                <a:lnTo>
                  <a:pt x="243307" y="91534"/>
                </a:lnTo>
                <a:lnTo>
                  <a:pt x="243818" y="91841"/>
                </a:lnTo>
                <a:lnTo>
                  <a:pt x="243920" y="92455"/>
                </a:lnTo>
                <a:lnTo>
                  <a:pt x="243614" y="92659"/>
                </a:lnTo>
                <a:lnTo>
                  <a:pt x="242591" y="92455"/>
                </a:lnTo>
                <a:lnTo>
                  <a:pt x="242182" y="92966"/>
                </a:lnTo>
                <a:lnTo>
                  <a:pt x="241977" y="92864"/>
                </a:lnTo>
                <a:lnTo>
                  <a:pt x="241977" y="93068"/>
                </a:lnTo>
                <a:lnTo>
                  <a:pt x="241773" y="93068"/>
                </a:lnTo>
                <a:lnTo>
                  <a:pt x="241466" y="93375"/>
                </a:lnTo>
                <a:lnTo>
                  <a:pt x="241466" y="93784"/>
                </a:lnTo>
                <a:lnTo>
                  <a:pt x="241159" y="93989"/>
                </a:lnTo>
                <a:lnTo>
                  <a:pt x="240852" y="95011"/>
                </a:lnTo>
                <a:lnTo>
                  <a:pt x="240955" y="95318"/>
                </a:lnTo>
                <a:lnTo>
                  <a:pt x="240750" y="95625"/>
                </a:lnTo>
                <a:lnTo>
                  <a:pt x="239420" y="95727"/>
                </a:lnTo>
                <a:lnTo>
                  <a:pt x="239318" y="95727"/>
                </a:lnTo>
                <a:lnTo>
                  <a:pt x="239318" y="95011"/>
                </a:lnTo>
                <a:lnTo>
                  <a:pt x="238500" y="94193"/>
                </a:lnTo>
                <a:lnTo>
                  <a:pt x="238295" y="94500"/>
                </a:lnTo>
                <a:lnTo>
                  <a:pt x="237784" y="94602"/>
                </a:lnTo>
                <a:lnTo>
                  <a:pt x="237375" y="95114"/>
                </a:lnTo>
                <a:lnTo>
                  <a:pt x="237273" y="95011"/>
                </a:lnTo>
                <a:lnTo>
                  <a:pt x="237273" y="94705"/>
                </a:lnTo>
                <a:lnTo>
                  <a:pt x="236557" y="95932"/>
                </a:lnTo>
                <a:lnTo>
                  <a:pt x="236250" y="95727"/>
                </a:lnTo>
                <a:lnTo>
                  <a:pt x="235943" y="96443"/>
                </a:lnTo>
                <a:lnTo>
                  <a:pt x="236148" y="96341"/>
                </a:lnTo>
                <a:lnTo>
                  <a:pt x="236045" y="96545"/>
                </a:lnTo>
                <a:lnTo>
                  <a:pt x="235841" y="96648"/>
                </a:lnTo>
                <a:lnTo>
                  <a:pt x="236148" y="96955"/>
                </a:lnTo>
                <a:lnTo>
                  <a:pt x="235023" y="97057"/>
                </a:lnTo>
                <a:lnTo>
                  <a:pt x="235125" y="97670"/>
                </a:lnTo>
                <a:lnTo>
                  <a:pt x="234818" y="98080"/>
                </a:lnTo>
                <a:lnTo>
                  <a:pt x="234614" y="97364"/>
                </a:lnTo>
                <a:lnTo>
                  <a:pt x="234307" y="97159"/>
                </a:lnTo>
                <a:lnTo>
                  <a:pt x="233795" y="97568"/>
                </a:lnTo>
                <a:lnTo>
                  <a:pt x="233489" y="98795"/>
                </a:lnTo>
                <a:lnTo>
                  <a:pt x="225511" y="103193"/>
                </a:lnTo>
                <a:lnTo>
                  <a:pt x="225614" y="102477"/>
                </a:lnTo>
                <a:lnTo>
                  <a:pt x="224591" y="105034"/>
                </a:lnTo>
                <a:lnTo>
                  <a:pt x="224795" y="106466"/>
                </a:lnTo>
                <a:lnTo>
                  <a:pt x="224386" y="106977"/>
                </a:lnTo>
                <a:lnTo>
                  <a:pt x="224386" y="107386"/>
                </a:lnTo>
                <a:lnTo>
                  <a:pt x="224080" y="106875"/>
                </a:lnTo>
                <a:lnTo>
                  <a:pt x="223977" y="106977"/>
                </a:lnTo>
                <a:lnTo>
                  <a:pt x="223875" y="106977"/>
                </a:lnTo>
                <a:lnTo>
                  <a:pt x="224284" y="113318"/>
                </a:lnTo>
                <a:lnTo>
                  <a:pt x="222955" y="115261"/>
                </a:lnTo>
                <a:lnTo>
                  <a:pt x="223159" y="115364"/>
                </a:lnTo>
                <a:lnTo>
                  <a:pt x="223568" y="115773"/>
                </a:lnTo>
                <a:lnTo>
                  <a:pt x="228989" y="114852"/>
                </a:lnTo>
                <a:lnTo>
                  <a:pt x="229193" y="114955"/>
                </a:lnTo>
                <a:lnTo>
                  <a:pt x="237068" y="112500"/>
                </a:lnTo>
                <a:lnTo>
                  <a:pt x="239932" y="113216"/>
                </a:lnTo>
                <a:lnTo>
                  <a:pt x="240136" y="113523"/>
                </a:lnTo>
                <a:lnTo>
                  <a:pt x="240034" y="113727"/>
                </a:lnTo>
                <a:lnTo>
                  <a:pt x="240341" y="115364"/>
                </a:lnTo>
                <a:lnTo>
                  <a:pt x="240034" y="115568"/>
                </a:lnTo>
                <a:lnTo>
                  <a:pt x="240341" y="115977"/>
                </a:lnTo>
                <a:lnTo>
                  <a:pt x="240648" y="115977"/>
                </a:lnTo>
                <a:lnTo>
                  <a:pt x="240648" y="115670"/>
                </a:lnTo>
                <a:lnTo>
                  <a:pt x="243205" y="113523"/>
                </a:lnTo>
                <a:lnTo>
                  <a:pt x="241261" y="116284"/>
                </a:lnTo>
                <a:lnTo>
                  <a:pt x="242795" y="115159"/>
                </a:lnTo>
                <a:lnTo>
                  <a:pt x="242795" y="115977"/>
                </a:lnTo>
                <a:lnTo>
                  <a:pt x="242182" y="116693"/>
                </a:lnTo>
                <a:lnTo>
                  <a:pt x="242182" y="116693"/>
                </a:lnTo>
                <a:lnTo>
                  <a:pt x="242898" y="116489"/>
                </a:lnTo>
                <a:lnTo>
                  <a:pt x="243000" y="116591"/>
                </a:lnTo>
                <a:lnTo>
                  <a:pt x="243102" y="116591"/>
                </a:lnTo>
                <a:lnTo>
                  <a:pt x="243102" y="116693"/>
                </a:lnTo>
                <a:lnTo>
                  <a:pt x="243000" y="116591"/>
                </a:lnTo>
                <a:lnTo>
                  <a:pt x="242898" y="116591"/>
                </a:lnTo>
                <a:lnTo>
                  <a:pt x="243000" y="119148"/>
                </a:lnTo>
                <a:lnTo>
                  <a:pt x="244739" y="119864"/>
                </a:lnTo>
                <a:lnTo>
                  <a:pt x="246273" y="119352"/>
                </a:lnTo>
                <a:lnTo>
                  <a:pt x="246170" y="119352"/>
                </a:lnTo>
                <a:lnTo>
                  <a:pt x="246784" y="119148"/>
                </a:lnTo>
                <a:lnTo>
                  <a:pt x="246784" y="119148"/>
                </a:lnTo>
                <a:lnTo>
                  <a:pt x="246273" y="119557"/>
                </a:lnTo>
                <a:lnTo>
                  <a:pt x="246989" y="119557"/>
                </a:lnTo>
                <a:lnTo>
                  <a:pt x="246784" y="119761"/>
                </a:lnTo>
                <a:lnTo>
                  <a:pt x="247193" y="120375"/>
                </a:lnTo>
                <a:lnTo>
                  <a:pt x="247500" y="120068"/>
                </a:lnTo>
                <a:lnTo>
                  <a:pt x="247295" y="120068"/>
                </a:lnTo>
                <a:lnTo>
                  <a:pt x="254148" y="115057"/>
                </a:lnTo>
                <a:lnTo>
                  <a:pt x="254045" y="114955"/>
                </a:lnTo>
                <a:lnTo>
                  <a:pt x="258648" y="109432"/>
                </a:lnTo>
                <a:lnTo>
                  <a:pt x="259261" y="106773"/>
                </a:lnTo>
                <a:lnTo>
                  <a:pt x="258648" y="104932"/>
                </a:lnTo>
                <a:lnTo>
                  <a:pt x="258034" y="104420"/>
                </a:lnTo>
                <a:lnTo>
                  <a:pt x="257932" y="103193"/>
                </a:lnTo>
                <a:lnTo>
                  <a:pt x="257318" y="103193"/>
                </a:lnTo>
                <a:lnTo>
                  <a:pt x="257318" y="103091"/>
                </a:lnTo>
                <a:lnTo>
                  <a:pt x="257114" y="103091"/>
                </a:lnTo>
                <a:lnTo>
                  <a:pt x="256909" y="101148"/>
                </a:lnTo>
                <a:lnTo>
                  <a:pt x="254966" y="99614"/>
                </a:lnTo>
                <a:lnTo>
                  <a:pt x="254761" y="95318"/>
                </a:lnTo>
                <a:lnTo>
                  <a:pt x="254250" y="94807"/>
                </a:lnTo>
                <a:lnTo>
                  <a:pt x="253739" y="94909"/>
                </a:lnTo>
                <a:lnTo>
                  <a:pt x="252920" y="91227"/>
                </a:lnTo>
                <a:lnTo>
                  <a:pt x="252818" y="91125"/>
                </a:lnTo>
                <a:close/>
                <a:moveTo>
                  <a:pt x="272352" y="115466"/>
                </a:moveTo>
                <a:lnTo>
                  <a:pt x="272352" y="116591"/>
                </a:lnTo>
                <a:lnTo>
                  <a:pt x="272659" y="116386"/>
                </a:lnTo>
                <a:lnTo>
                  <a:pt x="272352" y="116693"/>
                </a:lnTo>
                <a:lnTo>
                  <a:pt x="272352" y="117511"/>
                </a:lnTo>
                <a:lnTo>
                  <a:pt x="272557" y="117000"/>
                </a:lnTo>
                <a:lnTo>
                  <a:pt x="272557" y="117307"/>
                </a:lnTo>
                <a:lnTo>
                  <a:pt x="272659" y="117205"/>
                </a:lnTo>
                <a:lnTo>
                  <a:pt x="272455" y="117716"/>
                </a:lnTo>
                <a:lnTo>
                  <a:pt x="272352" y="117614"/>
                </a:lnTo>
                <a:lnTo>
                  <a:pt x="272352" y="118125"/>
                </a:lnTo>
                <a:lnTo>
                  <a:pt x="272659" y="118227"/>
                </a:lnTo>
                <a:lnTo>
                  <a:pt x="272352" y="118330"/>
                </a:lnTo>
                <a:lnTo>
                  <a:pt x="272352" y="118227"/>
                </a:lnTo>
                <a:lnTo>
                  <a:pt x="270920" y="120170"/>
                </a:lnTo>
                <a:lnTo>
                  <a:pt x="270205" y="120477"/>
                </a:lnTo>
                <a:lnTo>
                  <a:pt x="270716" y="121398"/>
                </a:lnTo>
                <a:lnTo>
                  <a:pt x="269386" y="122523"/>
                </a:lnTo>
                <a:lnTo>
                  <a:pt x="269591" y="122420"/>
                </a:lnTo>
                <a:lnTo>
                  <a:pt x="269489" y="122625"/>
                </a:lnTo>
                <a:lnTo>
                  <a:pt x="270102" y="122625"/>
                </a:lnTo>
                <a:lnTo>
                  <a:pt x="275216" y="118739"/>
                </a:lnTo>
                <a:lnTo>
                  <a:pt x="274091" y="119148"/>
                </a:lnTo>
                <a:lnTo>
                  <a:pt x="273273" y="118739"/>
                </a:lnTo>
                <a:lnTo>
                  <a:pt x="273580" y="117818"/>
                </a:lnTo>
                <a:lnTo>
                  <a:pt x="273477" y="117818"/>
                </a:lnTo>
                <a:lnTo>
                  <a:pt x="273477" y="117614"/>
                </a:lnTo>
                <a:lnTo>
                  <a:pt x="273170" y="118330"/>
                </a:lnTo>
                <a:lnTo>
                  <a:pt x="272659" y="117920"/>
                </a:lnTo>
                <a:lnTo>
                  <a:pt x="273273" y="116284"/>
                </a:lnTo>
                <a:lnTo>
                  <a:pt x="273068" y="116386"/>
                </a:lnTo>
                <a:lnTo>
                  <a:pt x="272761" y="115875"/>
                </a:lnTo>
                <a:lnTo>
                  <a:pt x="272557" y="115977"/>
                </a:lnTo>
                <a:lnTo>
                  <a:pt x="272557" y="115977"/>
                </a:lnTo>
                <a:lnTo>
                  <a:pt x="272659" y="115466"/>
                </a:lnTo>
                <a:close/>
                <a:moveTo>
                  <a:pt x="246959" y="123166"/>
                </a:moveTo>
                <a:lnTo>
                  <a:pt x="246901" y="123224"/>
                </a:lnTo>
                <a:lnTo>
                  <a:pt x="246901" y="123224"/>
                </a:lnTo>
                <a:lnTo>
                  <a:pt x="246959" y="123166"/>
                </a:lnTo>
                <a:close/>
                <a:moveTo>
                  <a:pt x="246901" y="123224"/>
                </a:moveTo>
                <a:lnTo>
                  <a:pt x="246886" y="123239"/>
                </a:lnTo>
                <a:lnTo>
                  <a:pt x="246784" y="123443"/>
                </a:lnTo>
                <a:lnTo>
                  <a:pt x="246784" y="123443"/>
                </a:lnTo>
                <a:lnTo>
                  <a:pt x="246901" y="123224"/>
                </a:lnTo>
                <a:close/>
                <a:moveTo>
                  <a:pt x="244841" y="121807"/>
                </a:moveTo>
                <a:lnTo>
                  <a:pt x="244330" y="123341"/>
                </a:lnTo>
                <a:lnTo>
                  <a:pt x="244432" y="123341"/>
                </a:lnTo>
                <a:lnTo>
                  <a:pt x="244330" y="123648"/>
                </a:lnTo>
                <a:lnTo>
                  <a:pt x="244227" y="123443"/>
                </a:lnTo>
                <a:lnTo>
                  <a:pt x="244330" y="124466"/>
                </a:lnTo>
                <a:lnTo>
                  <a:pt x="244023" y="124670"/>
                </a:lnTo>
                <a:lnTo>
                  <a:pt x="244739" y="124670"/>
                </a:lnTo>
                <a:lnTo>
                  <a:pt x="245659" y="123955"/>
                </a:lnTo>
                <a:lnTo>
                  <a:pt x="245557" y="124159"/>
                </a:lnTo>
                <a:lnTo>
                  <a:pt x="245557" y="124159"/>
                </a:lnTo>
                <a:lnTo>
                  <a:pt x="245966" y="124057"/>
                </a:lnTo>
                <a:lnTo>
                  <a:pt x="245761" y="124364"/>
                </a:lnTo>
                <a:lnTo>
                  <a:pt x="246901" y="123224"/>
                </a:lnTo>
                <a:lnTo>
                  <a:pt x="247602" y="121909"/>
                </a:lnTo>
                <a:lnTo>
                  <a:pt x="246375" y="122318"/>
                </a:lnTo>
                <a:lnTo>
                  <a:pt x="244841" y="121807"/>
                </a:lnTo>
                <a:close/>
                <a:moveTo>
                  <a:pt x="265623" y="124957"/>
                </a:moveTo>
                <a:lnTo>
                  <a:pt x="265500" y="124977"/>
                </a:lnTo>
                <a:lnTo>
                  <a:pt x="265705" y="124977"/>
                </a:lnTo>
                <a:lnTo>
                  <a:pt x="265623" y="124957"/>
                </a:lnTo>
                <a:close/>
                <a:moveTo>
                  <a:pt x="268568" y="121705"/>
                </a:moveTo>
                <a:lnTo>
                  <a:pt x="265091" y="124057"/>
                </a:lnTo>
                <a:lnTo>
                  <a:pt x="265193" y="123852"/>
                </a:lnTo>
                <a:lnTo>
                  <a:pt x="265193" y="123852"/>
                </a:lnTo>
                <a:lnTo>
                  <a:pt x="264784" y="124159"/>
                </a:lnTo>
                <a:lnTo>
                  <a:pt x="264580" y="124261"/>
                </a:lnTo>
                <a:lnTo>
                  <a:pt x="264375" y="124261"/>
                </a:lnTo>
                <a:lnTo>
                  <a:pt x="264375" y="124364"/>
                </a:lnTo>
                <a:lnTo>
                  <a:pt x="260489" y="126102"/>
                </a:lnTo>
                <a:lnTo>
                  <a:pt x="260489" y="126102"/>
                </a:lnTo>
                <a:lnTo>
                  <a:pt x="260591" y="126000"/>
                </a:lnTo>
                <a:lnTo>
                  <a:pt x="259466" y="126818"/>
                </a:lnTo>
                <a:lnTo>
                  <a:pt x="259670" y="126818"/>
                </a:lnTo>
                <a:lnTo>
                  <a:pt x="259364" y="126920"/>
                </a:lnTo>
                <a:lnTo>
                  <a:pt x="259568" y="126920"/>
                </a:lnTo>
                <a:lnTo>
                  <a:pt x="259063" y="127173"/>
                </a:lnTo>
                <a:lnTo>
                  <a:pt x="259063" y="127173"/>
                </a:lnTo>
                <a:lnTo>
                  <a:pt x="259159" y="127125"/>
                </a:lnTo>
                <a:lnTo>
                  <a:pt x="258955" y="127330"/>
                </a:lnTo>
                <a:lnTo>
                  <a:pt x="259261" y="127227"/>
                </a:lnTo>
                <a:lnTo>
                  <a:pt x="258955" y="127432"/>
                </a:lnTo>
                <a:lnTo>
                  <a:pt x="259670" y="127636"/>
                </a:lnTo>
                <a:lnTo>
                  <a:pt x="259875" y="127841"/>
                </a:lnTo>
                <a:lnTo>
                  <a:pt x="265295" y="124875"/>
                </a:lnTo>
                <a:lnTo>
                  <a:pt x="265623" y="124957"/>
                </a:lnTo>
                <a:lnTo>
                  <a:pt x="265623" y="124957"/>
                </a:lnTo>
                <a:lnTo>
                  <a:pt x="266114" y="124875"/>
                </a:lnTo>
                <a:lnTo>
                  <a:pt x="266011" y="124670"/>
                </a:lnTo>
                <a:lnTo>
                  <a:pt x="265909" y="124670"/>
                </a:lnTo>
                <a:lnTo>
                  <a:pt x="269284" y="122318"/>
                </a:lnTo>
                <a:lnTo>
                  <a:pt x="268875" y="122420"/>
                </a:lnTo>
                <a:lnTo>
                  <a:pt x="268875" y="122420"/>
                </a:lnTo>
                <a:lnTo>
                  <a:pt x="269080" y="122318"/>
                </a:lnTo>
                <a:lnTo>
                  <a:pt x="269284" y="122216"/>
                </a:lnTo>
                <a:lnTo>
                  <a:pt x="269284" y="122216"/>
                </a:lnTo>
                <a:lnTo>
                  <a:pt x="268670" y="122420"/>
                </a:lnTo>
                <a:lnTo>
                  <a:pt x="269080" y="122114"/>
                </a:lnTo>
                <a:lnTo>
                  <a:pt x="268159" y="122420"/>
                </a:lnTo>
                <a:lnTo>
                  <a:pt x="268261" y="122011"/>
                </a:lnTo>
                <a:lnTo>
                  <a:pt x="268568" y="121705"/>
                </a:lnTo>
                <a:close/>
                <a:moveTo>
                  <a:pt x="76909" y="132648"/>
                </a:moveTo>
                <a:lnTo>
                  <a:pt x="77216" y="132852"/>
                </a:lnTo>
                <a:lnTo>
                  <a:pt x="77011" y="132955"/>
                </a:lnTo>
                <a:lnTo>
                  <a:pt x="77216" y="133057"/>
                </a:lnTo>
                <a:lnTo>
                  <a:pt x="76807" y="133261"/>
                </a:lnTo>
                <a:lnTo>
                  <a:pt x="77625" y="133057"/>
                </a:lnTo>
                <a:lnTo>
                  <a:pt x="77830" y="132750"/>
                </a:lnTo>
                <a:lnTo>
                  <a:pt x="76909" y="132648"/>
                </a:lnTo>
                <a:close/>
                <a:moveTo>
                  <a:pt x="78136" y="132545"/>
                </a:moveTo>
                <a:lnTo>
                  <a:pt x="78136" y="133261"/>
                </a:lnTo>
                <a:lnTo>
                  <a:pt x="78648" y="133364"/>
                </a:lnTo>
                <a:lnTo>
                  <a:pt x="78545" y="133159"/>
                </a:lnTo>
                <a:lnTo>
                  <a:pt x="78852" y="133057"/>
                </a:lnTo>
                <a:lnTo>
                  <a:pt x="78955" y="132852"/>
                </a:lnTo>
                <a:lnTo>
                  <a:pt x="79057" y="132750"/>
                </a:lnTo>
                <a:lnTo>
                  <a:pt x="78750" y="132852"/>
                </a:lnTo>
                <a:lnTo>
                  <a:pt x="78443" y="132648"/>
                </a:lnTo>
                <a:lnTo>
                  <a:pt x="78545" y="132648"/>
                </a:lnTo>
                <a:lnTo>
                  <a:pt x="78136" y="132545"/>
                </a:lnTo>
                <a:close/>
                <a:moveTo>
                  <a:pt x="78136" y="133261"/>
                </a:moveTo>
                <a:lnTo>
                  <a:pt x="78136" y="133568"/>
                </a:lnTo>
                <a:lnTo>
                  <a:pt x="78341" y="133364"/>
                </a:lnTo>
                <a:lnTo>
                  <a:pt x="78136" y="133261"/>
                </a:lnTo>
                <a:close/>
                <a:moveTo>
                  <a:pt x="68830" y="133875"/>
                </a:moveTo>
                <a:lnTo>
                  <a:pt x="67970" y="133970"/>
                </a:lnTo>
                <a:lnTo>
                  <a:pt x="67970" y="133970"/>
                </a:lnTo>
                <a:lnTo>
                  <a:pt x="68114" y="133875"/>
                </a:lnTo>
                <a:close/>
                <a:moveTo>
                  <a:pt x="63920" y="8386"/>
                </a:moveTo>
                <a:lnTo>
                  <a:pt x="62795" y="8795"/>
                </a:lnTo>
                <a:lnTo>
                  <a:pt x="63000" y="8795"/>
                </a:lnTo>
                <a:lnTo>
                  <a:pt x="62182" y="9000"/>
                </a:lnTo>
                <a:lnTo>
                  <a:pt x="61568" y="10330"/>
                </a:lnTo>
                <a:lnTo>
                  <a:pt x="62693" y="10534"/>
                </a:lnTo>
                <a:lnTo>
                  <a:pt x="62693" y="10636"/>
                </a:lnTo>
                <a:lnTo>
                  <a:pt x="62386" y="10739"/>
                </a:lnTo>
                <a:lnTo>
                  <a:pt x="62591" y="10636"/>
                </a:lnTo>
                <a:lnTo>
                  <a:pt x="61977" y="10841"/>
                </a:lnTo>
                <a:lnTo>
                  <a:pt x="62080" y="10841"/>
                </a:lnTo>
                <a:lnTo>
                  <a:pt x="61568" y="11148"/>
                </a:lnTo>
                <a:lnTo>
                  <a:pt x="62182" y="11250"/>
                </a:lnTo>
                <a:lnTo>
                  <a:pt x="60136" y="12068"/>
                </a:lnTo>
                <a:lnTo>
                  <a:pt x="59727" y="12784"/>
                </a:lnTo>
                <a:lnTo>
                  <a:pt x="59216" y="12784"/>
                </a:lnTo>
                <a:lnTo>
                  <a:pt x="59216" y="13091"/>
                </a:lnTo>
                <a:lnTo>
                  <a:pt x="59114" y="12682"/>
                </a:lnTo>
                <a:lnTo>
                  <a:pt x="59420" y="12682"/>
                </a:lnTo>
                <a:lnTo>
                  <a:pt x="59727" y="12477"/>
                </a:lnTo>
                <a:lnTo>
                  <a:pt x="59420" y="12477"/>
                </a:lnTo>
                <a:lnTo>
                  <a:pt x="60239" y="11557"/>
                </a:lnTo>
                <a:lnTo>
                  <a:pt x="59523" y="11761"/>
                </a:lnTo>
                <a:lnTo>
                  <a:pt x="59523" y="11761"/>
                </a:lnTo>
                <a:lnTo>
                  <a:pt x="59932" y="11557"/>
                </a:lnTo>
                <a:lnTo>
                  <a:pt x="59523" y="11557"/>
                </a:lnTo>
                <a:lnTo>
                  <a:pt x="59420" y="11352"/>
                </a:lnTo>
                <a:lnTo>
                  <a:pt x="58602" y="11455"/>
                </a:lnTo>
                <a:lnTo>
                  <a:pt x="58500" y="11864"/>
                </a:lnTo>
                <a:lnTo>
                  <a:pt x="59114" y="11966"/>
                </a:lnTo>
                <a:lnTo>
                  <a:pt x="58500" y="12068"/>
                </a:lnTo>
                <a:lnTo>
                  <a:pt x="58295" y="11761"/>
                </a:lnTo>
                <a:lnTo>
                  <a:pt x="58295" y="11966"/>
                </a:lnTo>
                <a:lnTo>
                  <a:pt x="54307" y="11557"/>
                </a:lnTo>
                <a:lnTo>
                  <a:pt x="53795" y="11045"/>
                </a:lnTo>
                <a:lnTo>
                  <a:pt x="51750" y="11557"/>
                </a:lnTo>
                <a:lnTo>
                  <a:pt x="54000" y="11250"/>
                </a:lnTo>
                <a:lnTo>
                  <a:pt x="54000" y="11250"/>
                </a:lnTo>
                <a:lnTo>
                  <a:pt x="52057" y="11966"/>
                </a:lnTo>
                <a:lnTo>
                  <a:pt x="51239" y="13193"/>
                </a:lnTo>
                <a:lnTo>
                  <a:pt x="50932" y="12068"/>
                </a:lnTo>
                <a:lnTo>
                  <a:pt x="50727" y="11966"/>
                </a:lnTo>
                <a:lnTo>
                  <a:pt x="50625" y="11864"/>
                </a:lnTo>
                <a:lnTo>
                  <a:pt x="46943" y="11864"/>
                </a:lnTo>
                <a:lnTo>
                  <a:pt x="48375" y="11455"/>
                </a:lnTo>
                <a:lnTo>
                  <a:pt x="42341" y="10636"/>
                </a:lnTo>
                <a:lnTo>
                  <a:pt x="42852" y="10330"/>
                </a:lnTo>
                <a:lnTo>
                  <a:pt x="43057" y="9920"/>
                </a:lnTo>
                <a:lnTo>
                  <a:pt x="42545" y="10023"/>
                </a:lnTo>
                <a:lnTo>
                  <a:pt x="42750" y="10125"/>
                </a:lnTo>
                <a:lnTo>
                  <a:pt x="41420" y="10636"/>
                </a:lnTo>
                <a:lnTo>
                  <a:pt x="41420" y="9920"/>
                </a:lnTo>
                <a:lnTo>
                  <a:pt x="40909" y="9716"/>
                </a:lnTo>
                <a:lnTo>
                  <a:pt x="40909" y="9716"/>
                </a:lnTo>
                <a:lnTo>
                  <a:pt x="41011" y="9818"/>
                </a:lnTo>
                <a:lnTo>
                  <a:pt x="41114" y="9818"/>
                </a:lnTo>
                <a:lnTo>
                  <a:pt x="39580" y="10330"/>
                </a:lnTo>
                <a:lnTo>
                  <a:pt x="39989" y="10125"/>
                </a:lnTo>
                <a:lnTo>
                  <a:pt x="37841" y="10739"/>
                </a:lnTo>
                <a:lnTo>
                  <a:pt x="38045" y="10534"/>
                </a:lnTo>
                <a:lnTo>
                  <a:pt x="37739" y="10636"/>
                </a:lnTo>
                <a:lnTo>
                  <a:pt x="37841" y="10636"/>
                </a:lnTo>
                <a:lnTo>
                  <a:pt x="36409" y="11045"/>
                </a:lnTo>
                <a:lnTo>
                  <a:pt x="36102" y="11045"/>
                </a:lnTo>
                <a:lnTo>
                  <a:pt x="35898" y="11148"/>
                </a:lnTo>
                <a:lnTo>
                  <a:pt x="35898" y="11045"/>
                </a:lnTo>
                <a:lnTo>
                  <a:pt x="36102" y="11045"/>
                </a:lnTo>
                <a:lnTo>
                  <a:pt x="39682" y="9920"/>
                </a:lnTo>
                <a:lnTo>
                  <a:pt x="37330" y="10330"/>
                </a:lnTo>
                <a:lnTo>
                  <a:pt x="37432" y="10330"/>
                </a:lnTo>
                <a:lnTo>
                  <a:pt x="35795" y="10739"/>
                </a:lnTo>
                <a:lnTo>
                  <a:pt x="36307" y="10534"/>
                </a:lnTo>
                <a:lnTo>
                  <a:pt x="34466" y="10841"/>
                </a:lnTo>
                <a:lnTo>
                  <a:pt x="34670" y="10943"/>
                </a:lnTo>
                <a:lnTo>
                  <a:pt x="34364" y="11045"/>
                </a:lnTo>
                <a:lnTo>
                  <a:pt x="34568" y="11148"/>
                </a:lnTo>
                <a:lnTo>
                  <a:pt x="25466" y="9716"/>
                </a:lnTo>
                <a:lnTo>
                  <a:pt x="25773" y="9614"/>
                </a:lnTo>
                <a:lnTo>
                  <a:pt x="25466" y="9614"/>
                </a:lnTo>
                <a:lnTo>
                  <a:pt x="25466" y="9511"/>
                </a:lnTo>
                <a:lnTo>
                  <a:pt x="25364" y="9511"/>
                </a:lnTo>
                <a:lnTo>
                  <a:pt x="25773" y="9409"/>
                </a:lnTo>
                <a:lnTo>
                  <a:pt x="24239" y="9307"/>
                </a:lnTo>
                <a:lnTo>
                  <a:pt x="24341" y="9205"/>
                </a:lnTo>
                <a:lnTo>
                  <a:pt x="23318" y="9409"/>
                </a:lnTo>
                <a:lnTo>
                  <a:pt x="23318" y="9307"/>
                </a:lnTo>
                <a:lnTo>
                  <a:pt x="24034" y="9102"/>
                </a:lnTo>
                <a:lnTo>
                  <a:pt x="23625" y="9000"/>
                </a:lnTo>
                <a:lnTo>
                  <a:pt x="23727" y="8898"/>
                </a:lnTo>
                <a:lnTo>
                  <a:pt x="23727" y="8898"/>
                </a:lnTo>
                <a:lnTo>
                  <a:pt x="21068" y="9409"/>
                </a:lnTo>
                <a:lnTo>
                  <a:pt x="21068" y="9409"/>
                </a:lnTo>
                <a:lnTo>
                  <a:pt x="21273" y="9307"/>
                </a:lnTo>
                <a:lnTo>
                  <a:pt x="20455" y="9511"/>
                </a:lnTo>
                <a:lnTo>
                  <a:pt x="20761" y="9614"/>
                </a:lnTo>
                <a:lnTo>
                  <a:pt x="20148" y="9818"/>
                </a:lnTo>
                <a:lnTo>
                  <a:pt x="20045" y="9818"/>
                </a:lnTo>
                <a:lnTo>
                  <a:pt x="20455" y="9614"/>
                </a:lnTo>
                <a:lnTo>
                  <a:pt x="18637" y="9901"/>
                </a:lnTo>
                <a:lnTo>
                  <a:pt x="18637" y="9901"/>
                </a:lnTo>
                <a:lnTo>
                  <a:pt x="13295" y="11455"/>
                </a:lnTo>
                <a:lnTo>
                  <a:pt x="13398" y="11455"/>
                </a:lnTo>
                <a:lnTo>
                  <a:pt x="13193" y="11557"/>
                </a:lnTo>
                <a:lnTo>
                  <a:pt x="14011" y="12273"/>
                </a:lnTo>
                <a:lnTo>
                  <a:pt x="13909" y="12682"/>
                </a:lnTo>
                <a:lnTo>
                  <a:pt x="14625" y="12580"/>
                </a:lnTo>
                <a:lnTo>
                  <a:pt x="14625" y="12580"/>
                </a:lnTo>
                <a:lnTo>
                  <a:pt x="14523" y="12682"/>
                </a:lnTo>
                <a:lnTo>
                  <a:pt x="14932" y="12682"/>
                </a:lnTo>
                <a:lnTo>
                  <a:pt x="14523" y="12989"/>
                </a:lnTo>
                <a:lnTo>
                  <a:pt x="15341" y="13091"/>
                </a:lnTo>
                <a:lnTo>
                  <a:pt x="14727" y="13193"/>
                </a:lnTo>
                <a:lnTo>
                  <a:pt x="14523" y="12989"/>
                </a:lnTo>
                <a:lnTo>
                  <a:pt x="14420" y="12886"/>
                </a:lnTo>
                <a:lnTo>
                  <a:pt x="14420" y="12784"/>
                </a:lnTo>
                <a:lnTo>
                  <a:pt x="14114" y="12989"/>
                </a:lnTo>
                <a:lnTo>
                  <a:pt x="14114" y="13295"/>
                </a:lnTo>
                <a:lnTo>
                  <a:pt x="14523" y="13295"/>
                </a:lnTo>
                <a:lnTo>
                  <a:pt x="14420" y="13398"/>
                </a:lnTo>
                <a:lnTo>
                  <a:pt x="12375" y="13398"/>
                </a:lnTo>
                <a:lnTo>
                  <a:pt x="12886" y="13091"/>
                </a:lnTo>
                <a:lnTo>
                  <a:pt x="11250" y="13398"/>
                </a:lnTo>
                <a:lnTo>
                  <a:pt x="11352" y="13398"/>
                </a:lnTo>
                <a:lnTo>
                  <a:pt x="9205" y="13909"/>
                </a:lnTo>
                <a:lnTo>
                  <a:pt x="9818" y="14216"/>
                </a:lnTo>
                <a:lnTo>
                  <a:pt x="9102" y="14318"/>
                </a:lnTo>
                <a:lnTo>
                  <a:pt x="9205" y="14523"/>
                </a:lnTo>
                <a:lnTo>
                  <a:pt x="9102" y="14932"/>
                </a:lnTo>
                <a:lnTo>
                  <a:pt x="11045" y="14932"/>
                </a:lnTo>
                <a:lnTo>
                  <a:pt x="11045" y="15034"/>
                </a:lnTo>
                <a:lnTo>
                  <a:pt x="12580" y="14625"/>
                </a:lnTo>
                <a:lnTo>
                  <a:pt x="12784" y="14830"/>
                </a:lnTo>
                <a:lnTo>
                  <a:pt x="12068" y="15034"/>
                </a:lnTo>
                <a:lnTo>
                  <a:pt x="11659" y="15648"/>
                </a:lnTo>
                <a:lnTo>
                  <a:pt x="10534" y="15852"/>
                </a:lnTo>
                <a:lnTo>
                  <a:pt x="8795" y="16261"/>
                </a:lnTo>
                <a:lnTo>
                  <a:pt x="8489" y="16159"/>
                </a:lnTo>
                <a:lnTo>
                  <a:pt x="7745" y="16624"/>
                </a:lnTo>
                <a:lnTo>
                  <a:pt x="7745" y="16624"/>
                </a:lnTo>
                <a:lnTo>
                  <a:pt x="5727" y="17489"/>
                </a:lnTo>
                <a:lnTo>
                  <a:pt x="5830" y="17489"/>
                </a:lnTo>
                <a:lnTo>
                  <a:pt x="5420" y="17693"/>
                </a:lnTo>
                <a:lnTo>
                  <a:pt x="5625" y="17693"/>
                </a:lnTo>
                <a:lnTo>
                  <a:pt x="5318" y="17898"/>
                </a:lnTo>
                <a:lnTo>
                  <a:pt x="5420" y="17898"/>
                </a:lnTo>
                <a:lnTo>
                  <a:pt x="5318" y="18102"/>
                </a:lnTo>
                <a:lnTo>
                  <a:pt x="5318" y="18102"/>
                </a:lnTo>
                <a:lnTo>
                  <a:pt x="5727" y="17898"/>
                </a:lnTo>
                <a:lnTo>
                  <a:pt x="5625" y="18000"/>
                </a:lnTo>
                <a:lnTo>
                  <a:pt x="5727" y="18000"/>
                </a:lnTo>
                <a:lnTo>
                  <a:pt x="5625" y="18102"/>
                </a:lnTo>
                <a:lnTo>
                  <a:pt x="5830" y="18102"/>
                </a:lnTo>
                <a:lnTo>
                  <a:pt x="5420" y="18205"/>
                </a:lnTo>
                <a:lnTo>
                  <a:pt x="6545" y="18307"/>
                </a:lnTo>
                <a:lnTo>
                  <a:pt x="6239" y="18307"/>
                </a:lnTo>
                <a:lnTo>
                  <a:pt x="6443" y="18409"/>
                </a:lnTo>
                <a:lnTo>
                  <a:pt x="6034" y="18614"/>
                </a:lnTo>
                <a:lnTo>
                  <a:pt x="6034" y="18614"/>
                </a:lnTo>
                <a:lnTo>
                  <a:pt x="6136" y="18409"/>
                </a:lnTo>
                <a:lnTo>
                  <a:pt x="5625" y="18511"/>
                </a:lnTo>
                <a:lnTo>
                  <a:pt x="5625" y="18307"/>
                </a:lnTo>
                <a:lnTo>
                  <a:pt x="4807" y="18614"/>
                </a:lnTo>
                <a:lnTo>
                  <a:pt x="5011" y="18614"/>
                </a:lnTo>
                <a:lnTo>
                  <a:pt x="5011" y="19227"/>
                </a:lnTo>
                <a:lnTo>
                  <a:pt x="7466" y="18511"/>
                </a:lnTo>
                <a:lnTo>
                  <a:pt x="7466" y="18511"/>
                </a:lnTo>
                <a:lnTo>
                  <a:pt x="5727" y="19943"/>
                </a:lnTo>
                <a:lnTo>
                  <a:pt x="5932" y="19943"/>
                </a:lnTo>
                <a:lnTo>
                  <a:pt x="5011" y="20352"/>
                </a:lnTo>
                <a:lnTo>
                  <a:pt x="6750" y="20045"/>
                </a:lnTo>
                <a:lnTo>
                  <a:pt x="7159" y="20352"/>
                </a:lnTo>
                <a:lnTo>
                  <a:pt x="8386" y="20045"/>
                </a:lnTo>
                <a:lnTo>
                  <a:pt x="8386" y="20045"/>
                </a:lnTo>
                <a:lnTo>
                  <a:pt x="7875" y="20352"/>
                </a:lnTo>
                <a:lnTo>
                  <a:pt x="7875" y="20352"/>
                </a:lnTo>
                <a:lnTo>
                  <a:pt x="9511" y="19943"/>
                </a:lnTo>
                <a:lnTo>
                  <a:pt x="8080" y="20761"/>
                </a:lnTo>
                <a:lnTo>
                  <a:pt x="8182" y="20864"/>
                </a:lnTo>
                <a:lnTo>
                  <a:pt x="5523" y="22193"/>
                </a:lnTo>
                <a:lnTo>
                  <a:pt x="5523" y="22091"/>
                </a:lnTo>
                <a:lnTo>
                  <a:pt x="3375" y="22909"/>
                </a:lnTo>
                <a:lnTo>
                  <a:pt x="3375" y="23114"/>
                </a:lnTo>
                <a:lnTo>
                  <a:pt x="3170" y="23011"/>
                </a:lnTo>
                <a:lnTo>
                  <a:pt x="2966" y="23114"/>
                </a:lnTo>
                <a:lnTo>
                  <a:pt x="2966" y="23114"/>
                </a:lnTo>
                <a:lnTo>
                  <a:pt x="3170" y="22909"/>
                </a:lnTo>
                <a:lnTo>
                  <a:pt x="2864" y="23011"/>
                </a:lnTo>
                <a:lnTo>
                  <a:pt x="2864" y="23011"/>
                </a:lnTo>
                <a:lnTo>
                  <a:pt x="2966" y="22909"/>
                </a:lnTo>
                <a:lnTo>
                  <a:pt x="1120" y="23634"/>
                </a:lnTo>
                <a:lnTo>
                  <a:pt x="1120" y="23634"/>
                </a:lnTo>
                <a:lnTo>
                  <a:pt x="1023" y="23830"/>
                </a:lnTo>
                <a:lnTo>
                  <a:pt x="2276" y="23472"/>
                </a:lnTo>
                <a:lnTo>
                  <a:pt x="2276" y="23472"/>
                </a:lnTo>
                <a:lnTo>
                  <a:pt x="3886" y="23114"/>
                </a:lnTo>
                <a:lnTo>
                  <a:pt x="3682" y="23318"/>
                </a:lnTo>
                <a:lnTo>
                  <a:pt x="5069" y="22823"/>
                </a:lnTo>
                <a:lnTo>
                  <a:pt x="5069" y="22823"/>
                </a:lnTo>
                <a:lnTo>
                  <a:pt x="5216" y="22602"/>
                </a:lnTo>
                <a:lnTo>
                  <a:pt x="5932" y="22398"/>
                </a:lnTo>
                <a:lnTo>
                  <a:pt x="5830" y="22398"/>
                </a:lnTo>
                <a:lnTo>
                  <a:pt x="10534" y="20761"/>
                </a:lnTo>
                <a:lnTo>
                  <a:pt x="10432" y="20761"/>
                </a:lnTo>
                <a:lnTo>
                  <a:pt x="11352" y="20352"/>
                </a:lnTo>
                <a:lnTo>
                  <a:pt x="11455" y="19943"/>
                </a:lnTo>
                <a:lnTo>
                  <a:pt x="12580" y="19330"/>
                </a:lnTo>
                <a:lnTo>
                  <a:pt x="12580" y="19432"/>
                </a:lnTo>
                <a:lnTo>
                  <a:pt x="12886" y="19330"/>
                </a:lnTo>
                <a:lnTo>
                  <a:pt x="12886" y="19227"/>
                </a:lnTo>
                <a:lnTo>
                  <a:pt x="17386" y="17693"/>
                </a:lnTo>
                <a:lnTo>
                  <a:pt x="16568" y="18102"/>
                </a:lnTo>
                <a:lnTo>
                  <a:pt x="16875" y="18205"/>
                </a:lnTo>
                <a:lnTo>
                  <a:pt x="16875" y="18307"/>
                </a:lnTo>
                <a:lnTo>
                  <a:pt x="14011" y="19125"/>
                </a:lnTo>
                <a:lnTo>
                  <a:pt x="14318" y="19330"/>
                </a:lnTo>
                <a:lnTo>
                  <a:pt x="13193" y="19841"/>
                </a:lnTo>
                <a:lnTo>
                  <a:pt x="15443" y="19227"/>
                </a:lnTo>
                <a:lnTo>
                  <a:pt x="15443" y="19227"/>
                </a:lnTo>
                <a:lnTo>
                  <a:pt x="15341" y="19330"/>
                </a:lnTo>
                <a:lnTo>
                  <a:pt x="15852" y="19023"/>
                </a:lnTo>
                <a:lnTo>
                  <a:pt x="15852" y="19125"/>
                </a:lnTo>
                <a:lnTo>
                  <a:pt x="17284" y="18614"/>
                </a:lnTo>
                <a:lnTo>
                  <a:pt x="16875" y="18614"/>
                </a:lnTo>
                <a:lnTo>
                  <a:pt x="17284" y="18409"/>
                </a:lnTo>
                <a:lnTo>
                  <a:pt x="17182" y="18409"/>
                </a:lnTo>
                <a:lnTo>
                  <a:pt x="17554" y="18186"/>
                </a:lnTo>
                <a:lnTo>
                  <a:pt x="17554" y="18186"/>
                </a:lnTo>
                <a:lnTo>
                  <a:pt x="18205" y="18000"/>
                </a:lnTo>
                <a:lnTo>
                  <a:pt x="18205" y="18000"/>
                </a:lnTo>
                <a:lnTo>
                  <a:pt x="17795" y="18307"/>
                </a:lnTo>
                <a:lnTo>
                  <a:pt x="19125" y="18102"/>
                </a:lnTo>
                <a:lnTo>
                  <a:pt x="18614" y="18409"/>
                </a:lnTo>
                <a:lnTo>
                  <a:pt x="18818" y="18409"/>
                </a:lnTo>
                <a:lnTo>
                  <a:pt x="18818" y="18511"/>
                </a:lnTo>
                <a:lnTo>
                  <a:pt x="19125" y="18511"/>
                </a:lnTo>
                <a:lnTo>
                  <a:pt x="18818" y="18716"/>
                </a:lnTo>
                <a:lnTo>
                  <a:pt x="19227" y="18716"/>
                </a:lnTo>
                <a:lnTo>
                  <a:pt x="19841" y="18511"/>
                </a:lnTo>
                <a:lnTo>
                  <a:pt x="19432" y="18920"/>
                </a:lnTo>
                <a:lnTo>
                  <a:pt x="19636" y="19125"/>
                </a:lnTo>
                <a:lnTo>
                  <a:pt x="21682" y="19023"/>
                </a:lnTo>
                <a:lnTo>
                  <a:pt x="21682" y="19023"/>
                </a:lnTo>
                <a:lnTo>
                  <a:pt x="21477" y="19227"/>
                </a:lnTo>
                <a:lnTo>
                  <a:pt x="23216" y="19227"/>
                </a:lnTo>
                <a:lnTo>
                  <a:pt x="22295" y="19534"/>
                </a:lnTo>
                <a:lnTo>
                  <a:pt x="22909" y="19943"/>
                </a:lnTo>
                <a:lnTo>
                  <a:pt x="22807" y="19943"/>
                </a:lnTo>
                <a:lnTo>
                  <a:pt x="23216" y="20659"/>
                </a:lnTo>
                <a:lnTo>
                  <a:pt x="23830" y="20659"/>
                </a:lnTo>
                <a:lnTo>
                  <a:pt x="23830" y="20455"/>
                </a:lnTo>
                <a:lnTo>
                  <a:pt x="24034" y="20352"/>
                </a:lnTo>
                <a:lnTo>
                  <a:pt x="23625" y="20148"/>
                </a:lnTo>
                <a:lnTo>
                  <a:pt x="24545" y="20045"/>
                </a:lnTo>
                <a:lnTo>
                  <a:pt x="24443" y="20148"/>
                </a:lnTo>
                <a:lnTo>
                  <a:pt x="24648" y="20148"/>
                </a:lnTo>
                <a:lnTo>
                  <a:pt x="24136" y="20659"/>
                </a:lnTo>
                <a:lnTo>
                  <a:pt x="24545" y="20761"/>
                </a:lnTo>
                <a:lnTo>
                  <a:pt x="25466" y="19636"/>
                </a:lnTo>
                <a:lnTo>
                  <a:pt x="24955" y="20557"/>
                </a:lnTo>
                <a:lnTo>
                  <a:pt x="25159" y="20761"/>
                </a:lnTo>
                <a:lnTo>
                  <a:pt x="25670" y="20557"/>
                </a:lnTo>
                <a:lnTo>
                  <a:pt x="25159" y="20966"/>
                </a:lnTo>
                <a:lnTo>
                  <a:pt x="25568" y="21170"/>
                </a:lnTo>
                <a:lnTo>
                  <a:pt x="24750" y="21784"/>
                </a:lnTo>
                <a:lnTo>
                  <a:pt x="25159" y="21886"/>
                </a:lnTo>
                <a:lnTo>
                  <a:pt x="25159" y="22193"/>
                </a:lnTo>
                <a:lnTo>
                  <a:pt x="25057" y="22295"/>
                </a:lnTo>
                <a:lnTo>
                  <a:pt x="25364" y="22705"/>
                </a:lnTo>
                <a:lnTo>
                  <a:pt x="24648" y="23114"/>
                </a:lnTo>
                <a:lnTo>
                  <a:pt x="24545" y="23420"/>
                </a:lnTo>
                <a:lnTo>
                  <a:pt x="25670" y="22807"/>
                </a:lnTo>
                <a:lnTo>
                  <a:pt x="24750" y="24136"/>
                </a:lnTo>
                <a:lnTo>
                  <a:pt x="26284" y="23011"/>
                </a:lnTo>
                <a:lnTo>
                  <a:pt x="26284" y="23011"/>
                </a:lnTo>
                <a:lnTo>
                  <a:pt x="25568" y="23830"/>
                </a:lnTo>
                <a:lnTo>
                  <a:pt x="25568" y="23830"/>
                </a:lnTo>
                <a:lnTo>
                  <a:pt x="26182" y="23318"/>
                </a:lnTo>
                <a:lnTo>
                  <a:pt x="26182" y="23495"/>
                </a:lnTo>
                <a:lnTo>
                  <a:pt x="26182" y="23495"/>
                </a:lnTo>
                <a:lnTo>
                  <a:pt x="24750" y="24545"/>
                </a:lnTo>
                <a:lnTo>
                  <a:pt x="25159" y="24648"/>
                </a:lnTo>
                <a:lnTo>
                  <a:pt x="24443" y="25364"/>
                </a:lnTo>
                <a:lnTo>
                  <a:pt x="24443" y="25568"/>
                </a:lnTo>
                <a:lnTo>
                  <a:pt x="25261" y="25261"/>
                </a:lnTo>
                <a:lnTo>
                  <a:pt x="25364" y="25159"/>
                </a:lnTo>
                <a:lnTo>
                  <a:pt x="25773" y="25057"/>
                </a:lnTo>
                <a:lnTo>
                  <a:pt x="25364" y="25261"/>
                </a:lnTo>
                <a:lnTo>
                  <a:pt x="25773" y="25568"/>
                </a:lnTo>
                <a:lnTo>
                  <a:pt x="25261" y="25261"/>
                </a:lnTo>
                <a:lnTo>
                  <a:pt x="24955" y="25466"/>
                </a:lnTo>
                <a:lnTo>
                  <a:pt x="25364" y="25977"/>
                </a:lnTo>
                <a:lnTo>
                  <a:pt x="24750" y="26489"/>
                </a:lnTo>
                <a:lnTo>
                  <a:pt x="24750" y="26489"/>
                </a:lnTo>
                <a:lnTo>
                  <a:pt x="25159" y="26284"/>
                </a:lnTo>
                <a:lnTo>
                  <a:pt x="24545" y="26693"/>
                </a:lnTo>
                <a:lnTo>
                  <a:pt x="24443" y="27000"/>
                </a:lnTo>
                <a:lnTo>
                  <a:pt x="26080" y="25977"/>
                </a:lnTo>
                <a:lnTo>
                  <a:pt x="25670" y="26386"/>
                </a:lnTo>
                <a:lnTo>
                  <a:pt x="25773" y="26795"/>
                </a:lnTo>
                <a:lnTo>
                  <a:pt x="25568" y="26489"/>
                </a:lnTo>
                <a:lnTo>
                  <a:pt x="24852" y="26795"/>
                </a:lnTo>
                <a:lnTo>
                  <a:pt x="24955" y="26795"/>
                </a:lnTo>
                <a:lnTo>
                  <a:pt x="24545" y="27307"/>
                </a:lnTo>
                <a:lnTo>
                  <a:pt x="25466" y="27102"/>
                </a:lnTo>
                <a:lnTo>
                  <a:pt x="24341" y="27614"/>
                </a:lnTo>
                <a:lnTo>
                  <a:pt x="25159" y="27818"/>
                </a:lnTo>
                <a:lnTo>
                  <a:pt x="25057" y="27920"/>
                </a:lnTo>
                <a:lnTo>
                  <a:pt x="25159" y="28023"/>
                </a:lnTo>
                <a:lnTo>
                  <a:pt x="24852" y="28125"/>
                </a:lnTo>
                <a:lnTo>
                  <a:pt x="25364" y="28125"/>
                </a:lnTo>
                <a:lnTo>
                  <a:pt x="24852" y="28227"/>
                </a:lnTo>
                <a:lnTo>
                  <a:pt x="25977" y="28227"/>
                </a:lnTo>
                <a:lnTo>
                  <a:pt x="26284" y="27920"/>
                </a:lnTo>
                <a:lnTo>
                  <a:pt x="25773" y="28841"/>
                </a:lnTo>
                <a:lnTo>
                  <a:pt x="26591" y="28636"/>
                </a:lnTo>
                <a:lnTo>
                  <a:pt x="26489" y="29148"/>
                </a:lnTo>
                <a:lnTo>
                  <a:pt x="26182" y="29352"/>
                </a:lnTo>
                <a:lnTo>
                  <a:pt x="26182" y="29352"/>
                </a:lnTo>
                <a:lnTo>
                  <a:pt x="26795" y="29148"/>
                </a:lnTo>
                <a:lnTo>
                  <a:pt x="26489" y="29455"/>
                </a:lnTo>
                <a:lnTo>
                  <a:pt x="26898" y="29455"/>
                </a:lnTo>
                <a:lnTo>
                  <a:pt x="26489" y="29659"/>
                </a:lnTo>
                <a:lnTo>
                  <a:pt x="26489" y="29864"/>
                </a:lnTo>
                <a:lnTo>
                  <a:pt x="26591" y="30068"/>
                </a:lnTo>
                <a:lnTo>
                  <a:pt x="26693" y="30068"/>
                </a:lnTo>
                <a:lnTo>
                  <a:pt x="26386" y="30375"/>
                </a:lnTo>
                <a:lnTo>
                  <a:pt x="26386" y="30682"/>
                </a:lnTo>
                <a:lnTo>
                  <a:pt x="26489" y="30682"/>
                </a:lnTo>
                <a:lnTo>
                  <a:pt x="26386" y="30784"/>
                </a:lnTo>
                <a:lnTo>
                  <a:pt x="26386" y="30682"/>
                </a:lnTo>
                <a:lnTo>
                  <a:pt x="26080" y="31295"/>
                </a:lnTo>
                <a:lnTo>
                  <a:pt x="25670" y="31500"/>
                </a:lnTo>
                <a:lnTo>
                  <a:pt x="25568" y="31602"/>
                </a:lnTo>
                <a:lnTo>
                  <a:pt x="25568" y="31500"/>
                </a:lnTo>
                <a:lnTo>
                  <a:pt x="25670" y="31500"/>
                </a:lnTo>
                <a:lnTo>
                  <a:pt x="26182" y="30886"/>
                </a:lnTo>
                <a:lnTo>
                  <a:pt x="26182" y="30886"/>
                </a:lnTo>
                <a:lnTo>
                  <a:pt x="25466" y="31398"/>
                </a:lnTo>
                <a:lnTo>
                  <a:pt x="25875" y="30989"/>
                </a:lnTo>
                <a:lnTo>
                  <a:pt x="25875" y="31091"/>
                </a:lnTo>
                <a:lnTo>
                  <a:pt x="26182" y="30682"/>
                </a:lnTo>
                <a:lnTo>
                  <a:pt x="24852" y="30477"/>
                </a:lnTo>
                <a:lnTo>
                  <a:pt x="24341" y="31909"/>
                </a:lnTo>
                <a:lnTo>
                  <a:pt x="24545" y="31909"/>
                </a:lnTo>
                <a:lnTo>
                  <a:pt x="24136" y="32420"/>
                </a:lnTo>
                <a:lnTo>
                  <a:pt x="24136" y="32216"/>
                </a:lnTo>
                <a:lnTo>
                  <a:pt x="23932" y="32523"/>
                </a:lnTo>
                <a:lnTo>
                  <a:pt x="24545" y="32727"/>
                </a:lnTo>
                <a:lnTo>
                  <a:pt x="24034" y="32625"/>
                </a:lnTo>
                <a:lnTo>
                  <a:pt x="21989" y="35489"/>
                </a:lnTo>
                <a:lnTo>
                  <a:pt x="22091" y="35489"/>
                </a:lnTo>
                <a:lnTo>
                  <a:pt x="20557" y="38250"/>
                </a:lnTo>
                <a:lnTo>
                  <a:pt x="20557" y="38148"/>
                </a:lnTo>
                <a:lnTo>
                  <a:pt x="20250" y="38659"/>
                </a:lnTo>
                <a:lnTo>
                  <a:pt x="20348" y="40709"/>
                </a:lnTo>
                <a:lnTo>
                  <a:pt x="20348" y="40709"/>
                </a:lnTo>
                <a:lnTo>
                  <a:pt x="20148" y="40909"/>
                </a:lnTo>
                <a:lnTo>
                  <a:pt x="20455" y="41011"/>
                </a:lnTo>
                <a:lnTo>
                  <a:pt x="20761" y="40807"/>
                </a:lnTo>
                <a:lnTo>
                  <a:pt x="21477" y="40807"/>
                </a:lnTo>
                <a:lnTo>
                  <a:pt x="20761" y="40909"/>
                </a:lnTo>
                <a:lnTo>
                  <a:pt x="20761" y="41420"/>
                </a:lnTo>
                <a:lnTo>
                  <a:pt x="20557" y="41114"/>
                </a:lnTo>
                <a:lnTo>
                  <a:pt x="20352" y="41727"/>
                </a:lnTo>
                <a:lnTo>
                  <a:pt x="20557" y="42341"/>
                </a:lnTo>
                <a:lnTo>
                  <a:pt x="20352" y="42648"/>
                </a:lnTo>
                <a:lnTo>
                  <a:pt x="20864" y="43875"/>
                </a:lnTo>
                <a:lnTo>
                  <a:pt x="20761" y="44284"/>
                </a:lnTo>
                <a:lnTo>
                  <a:pt x="21068" y="44591"/>
                </a:lnTo>
                <a:lnTo>
                  <a:pt x="21477" y="44693"/>
                </a:lnTo>
                <a:lnTo>
                  <a:pt x="23011" y="47250"/>
                </a:lnTo>
                <a:lnTo>
                  <a:pt x="22909" y="47455"/>
                </a:lnTo>
                <a:lnTo>
                  <a:pt x="23216" y="49295"/>
                </a:lnTo>
                <a:lnTo>
                  <a:pt x="23932" y="50114"/>
                </a:lnTo>
                <a:lnTo>
                  <a:pt x="23932" y="51341"/>
                </a:lnTo>
                <a:lnTo>
                  <a:pt x="24034" y="51341"/>
                </a:lnTo>
                <a:lnTo>
                  <a:pt x="24034" y="51545"/>
                </a:lnTo>
                <a:lnTo>
                  <a:pt x="23830" y="51341"/>
                </a:lnTo>
                <a:lnTo>
                  <a:pt x="23216" y="51443"/>
                </a:lnTo>
                <a:lnTo>
                  <a:pt x="23830" y="52159"/>
                </a:lnTo>
                <a:lnTo>
                  <a:pt x="24648" y="52364"/>
                </a:lnTo>
                <a:lnTo>
                  <a:pt x="25261" y="54818"/>
                </a:lnTo>
                <a:lnTo>
                  <a:pt x="26795" y="56455"/>
                </a:lnTo>
                <a:lnTo>
                  <a:pt x="26898" y="55432"/>
                </a:lnTo>
                <a:lnTo>
                  <a:pt x="26386" y="55227"/>
                </a:lnTo>
                <a:lnTo>
                  <a:pt x="25773" y="52364"/>
                </a:lnTo>
                <a:lnTo>
                  <a:pt x="25773" y="52670"/>
                </a:lnTo>
                <a:lnTo>
                  <a:pt x="25261" y="50830"/>
                </a:lnTo>
                <a:lnTo>
                  <a:pt x="25057" y="50727"/>
                </a:lnTo>
                <a:lnTo>
                  <a:pt x="24341" y="48068"/>
                </a:lnTo>
                <a:lnTo>
                  <a:pt x="24545" y="47250"/>
                </a:lnTo>
                <a:lnTo>
                  <a:pt x="25159" y="47659"/>
                </a:lnTo>
                <a:lnTo>
                  <a:pt x="25364" y="47557"/>
                </a:lnTo>
                <a:lnTo>
                  <a:pt x="25466" y="47761"/>
                </a:lnTo>
                <a:lnTo>
                  <a:pt x="25875" y="47966"/>
                </a:lnTo>
                <a:lnTo>
                  <a:pt x="26591" y="51034"/>
                </a:lnTo>
                <a:lnTo>
                  <a:pt x="27205" y="51341"/>
                </a:lnTo>
                <a:lnTo>
                  <a:pt x="27000" y="51852"/>
                </a:lnTo>
                <a:lnTo>
                  <a:pt x="28023" y="53080"/>
                </a:lnTo>
                <a:lnTo>
                  <a:pt x="27920" y="52977"/>
                </a:lnTo>
                <a:lnTo>
                  <a:pt x="28125" y="53591"/>
                </a:lnTo>
                <a:lnTo>
                  <a:pt x="27920" y="53795"/>
                </a:lnTo>
                <a:lnTo>
                  <a:pt x="28636" y="54307"/>
                </a:lnTo>
                <a:lnTo>
                  <a:pt x="28432" y="54205"/>
                </a:lnTo>
                <a:lnTo>
                  <a:pt x="29045" y="54920"/>
                </a:lnTo>
                <a:lnTo>
                  <a:pt x="28841" y="54920"/>
                </a:lnTo>
                <a:lnTo>
                  <a:pt x="29761" y="56148"/>
                </a:lnTo>
                <a:lnTo>
                  <a:pt x="30477" y="58091"/>
                </a:lnTo>
                <a:lnTo>
                  <a:pt x="29966" y="59216"/>
                </a:lnTo>
                <a:lnTo>
                  <a:pt x="37534" y="63920"/>
                </a:lnTo>
                <a:lnTo>
                  <a:pt x="39068" y="63307"/>
                </a:lnTo>
                <a:lnTo>
                  <a:pt x="39170" y="63307"/>
                </a:lnTo>
                <a:lnTo>
                  <a:pt x="39784" y="63614"/>
                </a:lnTo>
                <a:lnTo>
                  <a:pt x="39784" y="63614"/>
                </a:lnTo>
                <a:lnTo>
                  <a:pt x="39375" y="63307"/>
                </a:lnTo>
                <a:lnTo>
                  <a:pt x="39375" y="63307"/>
                </a:lnTo>
                <a:lnTo>
                  <a:pt x="44284" y="66375"/>
                </a:lnTo>
                <a:lnTo>
                  <a:pt x="45000" y="66273"/>
                </a:lnTo>
                <a:lnTo>
                  <a:pt x="45409" y="66682"/>
                </a:lnTo>
                <a:lnTo>
                  <a:pt x="45307" y="66989"/>
                </a:lnTo>
                <a:lnTo>
                  <a:pt x="46534" y="68830"/>
                </a:lnTo>
                <a:lnTo>
                  <a:pt x="46534" y="69443"/>
                </a:lnTo>
                <a:lnTo>
                  <a:pt x="47148" y="70159"/>
                </a:lnTo>
                <a:lnTo>
                  <a:pt x="47352" y="69852"/>
                </a:lnTo>
                <a:lnTo>
                  <a:pt x="47045" y="69443"/>
                </a:lnTo>
                <a:lnTo>
                  <a:pt x="47045" y="69443"/>
                </a:lnTo>
                <a:lnTo>
                  <a:pt x="48784" y="71386"/>
                </a:lnTo>
                <a:lnTo>
                  <a:pt x="48784" y="71386"/>
                </a:lnTo>
                <a:lnTo>
                  <a:pt x="48580" y="71080"/>
                </a:lnTo>
                <a:lnTo>
                  <a:pt x="49091" y="71693"/>
                </a:lnTo>
                <a:lnTo>
                  <a:pt x="49705" y="71489"/>
                </a:lnTo>
                <a:lnTo>
                  <a:pt x="50625" y="72205"/>
                </a:lnTo>
                <a:lnTo>
                  <a:pt x="50727" y="71898"/>
                </a:lnTo>
                <a:lnTo>
                  <a:pt x="51136" y="72614"/>
                </a:lnTo>
                <a:lnTo>
                  <a:pt x="51648" y="72307"/>
                </a:lnTo>
                <a:lnTo>
                  <a:pt x="51341" y="71693"/>
                </a:lnTo>
                <a:lnTo>
                  <a:pt x="52670" y="70773"/>
                </a:lnTo>
                <a:lnTo>
                  <a:pt x="53182" y="71489"/>
                </a:lnTo>
                <a:lnTo>
                  <a:pt x="53182" y="71284"/>
                </a:lnTo>
                <a:lnTo>
                  <a:pt x="53386" y="71386"/>
                </a:lnTo>
                <a:lnTo>
                  <a:pt x="53489" y="71284"/>
                </a:lnTo>
                <a:lnTo>
                  <a:pt x="53693" y="71693"/>
                </a:lnTo>
                <a:lnTo>
                  <a:pt x="53386" y="71386"/>
                </a:lnTo>
                <a:lnTo>
                  <a:pt x="53182" y="71795"/>
                </a:lnTo>
                <a:lnTo>
                  <a:pt x="53795" y="75682"/>
                </a:lnTo>
                <a:lnTo>
                  <a:pt x="53898" y="75682"/>
                </a:lnTo>
                <a:lnTo>
                  <a:pt x="53898" y="75989"/>
                </a:lnTo>
                <a:lnTo>
                  <a:pt x="54000" y="75886"/>
                </a:lnTo>
                <a:lnTo>
                  <a:pt x="54205" y="75989"/>
                </a:lnTo>
                <a:lnTo>
                  <a:pt x="53489" y="77216"/>
                </a:lnTo>
                <a:lnTo>
                  <a:pt x="52977" y="77523"/>
                </a:lnTo>
                <a:lnTo>
                  <a:pt x="52773" y="78239"/>
                </a:lnTo>
                <a:lnTo>
                  <a:pt x="52364" y="78341"/>
                </a:lnTo>
                <a:lnTo>
                  <a:pt x="52568" y="78750"/>
                </a:lnTo>
                <a:lnTo>
                  <a:pt x="51648" y="79159"/>
                </a:lnTo>
                <a:lnTo>
                  <a:pt x="51239" y="80693"/>
                </a:lnTo>
                <a:lnTo>
                  <a:pt x="51034" y="80591"/>
                </a:lnTo>
                <a:lnTo>
                  <a:pt x="50727" y="81307"/>
                </a:lnTo>
                <a:lnTo>
                  <a:pt x="50727" y="82227"/>
                </a:lnTo>
                <a:lnTo>
                  <a:pt x="51034" y="82739"/>
                </a:lnTo>
                <a:lnTo>
                  <a:pt x="51545" y="82432"/>
                </a:lnTo>
                <a:lnTo>
                  <a:pt x="51648" y="82125"/>
                </a:lnTo>
                <a:lnTo>
                  <a:pt x="51750" y="82841"/>
                </a:lnTo>
                <a:lnTo>
                  <a:pt x="50318" y="84886"/>
                </a:lnTo>
                <a:lnTo>
                  <a:pt x="50830" y="85909"/>
                </a:lnTo>
                <a:lnTo>
                  <a:pt x="50625" y="86011"/>
                </a:lnTo>
                <a:lnTo>
                  <a:pt x="60852" y="98693"/>
                </a:lnTo>
                <a:lnTo>
                  <a:pt x="61977" y="118125"/>
                </a:lnTo>
                <a:lnTo>
                  <a:pt x="61670" y="118330"/>
                </a:lnTo>
                <a:lnTo>
                  <a:pt x="63102" y="122932"/>
                </a:lnTo>
                <a:lnTo>
                  <a:pt x="64125" y="122625"/>
                </a:lnTo>
                <a:lnTo>
                  <a:pt x="63818" y="123136"/>
                </a:lnTo>
                <a:lnTo>
                  <a:pt x="64125" y="123136"/>
                </a:lnTo>
                <a:lnTo>
                  <a:pt x="64330" y="123648"/>
                </a:lnTo>
                <a:lnTo>
                  <a:pt x="64023" y="123648"/>
                </a:lnTo>
                <a:lnTo>
                  <a:pt x="64227" y="125284"/>
                </a:lnTo>
                <a:lnTo>
                  <a:pt x="64636" y="125489"/>
                </a:lnTo>
                <a:lnTo>
                  <a:pt x="64534" y="126511"/>
                </a:lnTo>
                <a:lnTo>
                  <a:pt x="64943" y="126716"/>
                </a:lnTo>
                <a:lnTo>
                  <a:pt x="64330" y="126716"/>
                </a:lnTo>
                <a:lnTo>
                  <a:pt x="64636" y="127432"/>
                </a:lnTo>
                <a:lnTo>
                  <a:pt x="64534" y="127739"/>
                </a:lnTo>
                <a:lnTo>
                  <a:pt x="64330" y="127023"/>
                </a:lnTo>
                <a:lnTo>
                  <a:pt x="64023" y="127432"/>
                </a:lnTo>
                <a:lnTo>
                  <a:pt x="64023" y="127432"/>
                </a:lnTo>
                <a:lnTo>
                  <a:pt x="64227" y="127023"/>
                </a:lnTo>
                <a:lnTo>
                  <a:pt x="64023" y="126614"/>
                </a:lnTo>
                <a:lnTo>
                  <a:pt x="64023" y="127023"/>
                </a:lnTo>
                <a:lnTo>
                  <a:pt x="63409" y="127125"/>
                </a:lnTo>
                <a:lnTo>
                  <a:pt x="63614" y="127432"/>
                </a:lnTo>
                <a:lnTo>
                  <a:pt x="63205" y="127943"/>
                </a:lnTo>
                <a:lnTo>
                  <a:pt x="63205" y="127943"/>
                </a:lnTo>
                <a:lnTo>
                  <a:pt x="63716" y="127739"/>
                </a:lnTo>
                <a:lnTo>
                  <a:pt x="64227" y="128148"/>
                </a:lnTo>
                <a:lnTo>
                  <a:pt x="64227" y="128045"/>
                </a:lnTo>
                <a:lnTo>
                  <a:pt x="64534" y="128250"/>
                </a:lnTo>
                <a:lnTo>
                  <a:pt x="64534" y="128455"/>
                </a:lnTo>
                <a:lnTo>
                  <a:pt x="64432" y="128659"/>
                </a:lnTo>
                <a:lnTo>
                  <a:pt x="64636" y="129068"/>
                </a:lnTo>
                <a:lnTo>
                  <a:pt x="65148" y="128864"/>
                </a:lnTo>
                <a:lnTo>
                  <a:pt x="65557" y="129477"/>
                </a:lnTo>
                <a:lnTo>
                  <a:pt x="64534" y="129273"/>
                </a:lnTo>
                <a:lnTo>
                  <a:pt x="65148" y="129682"/>
                </a:lnTo>
                <a:lnTo>
                  <a:pt x="65455" y="130705"/>
                </a:lnTo>
                <a:lnTo>
                  <a:pt x="65352" y="130295"/>
                </a:lnTo>
                <a:lnTo>
                  <a:pt x="65455" y="130295"/>
                </a:lnTo>
                <a:lnTo>
                  <a:pt x="65864" y="131216"/>
                </a:lnTo>
                <a:lnTo>
                  <a:pt x="65352" y="131420"/>
                </a:lnTo>
                <a:lnTo>
                  <a:pt x="66068" y="131727"/>
                </a:lnTo>
                <a:lnTo>
                  <a:pt x="65864" y="131727"/>
                </a:lnTo>
                <a:lnTo>
                  <a:pt x="66170" y="132034"/>
                </a:lnTo>
                <a:lnTo>
                  <a:pt x="66273" y="131727"/>
                </a:lnTo>
                <a:lnTo>
                  <a:pt x="66375" y="131932"/>
                </a:lnTo>
                <a:lnTo>
                  <a:pt x="66375" y="132239"/>
                </a:lnTo>
                <a:lnTo>
                  <a:pt x="66170" y="132034"/>
                </a:lnTo>
                <a:lnTo>
                  <a:pt x="65557" y="131625"/>
                </a:lnTo>
                <a:lnTo>
                  <a:pt x="65250" y="131932"/>
                </a:lnTo>
                <a:lnTo>
                  <a:pt x="67193" y="133261"/>
                </a:lnTo>
                <a:lnTo>
                  <a:pt x="67398" y="133159"/>
                </a:lnTo>
                <a:lnTo>
                  <a:pt x="67091" y="132750"/>
                </a:lnTo>
                <a:lnTo>
                  <a:pt x="67705" y="133057"/>
                </a:lnTo>
                <a:lnTo>
                  <a:pt x="67398" y="133159"/>
                </a:lnTo>
                <a:lnTo>
                  <a:pt x="67500" y="133261"/>
                </a:lnTo>
                <a:lnTo>
                  <a:pt x="67602" y="133159"/>
                </a:lnTo>
                <a:lnTo>
                  <a:pt x="67807" y="133568"/>
                </a:lnTo>
                <a:lnTo>
                  <a:pt x="67807" y="133568"/>
                </a:lnTo>
                <a:lnTo>
                  <a:pt x="67500" y="133261"/>
                </a:lnTo>
                <a:lnTo>
                  <a:pt x="67295" y="133364"/>
                </a:lnTo>
                <a:lnTo>
                  <a:pt x="66477" y="133364"/>
                </a:lnTo>
                <a:lnTo>
                  <a:pt x="66886" y="133773"/>
                </a:lnTo>
                <a:lnTo>
                  <a:pt x="67500" y="133670"/>
                </a:lnTo>
                <a:lnTo>
                  <a:pt x="67295" y="134080"/>
                </a:lnTo>
                <a:lnTo>
                  <a:pt x="67705" y="134284"/>
                </a:lnTo>
                <a:lnTo>
                  <a:pt x="67807" y="134080"/>
                </a:lnTo>
                <a:lnTo>
                  <a:pt x="67926" y="134000"/>
                </a:lnTo>
                <a:lnTo>
                  <a:pt x="67926" y="134000"/>
                </a:lnTo>
                <a:lnTo>
                  <a:pt x="68420" y="134693"/>
                </a:lnTo>
                <a:lnTo>
                  <a:pt x="69136" y="133977"/>
                </a:lnTo>
                <a:lnTo>
                  <a:pt x="69136" y="134284"/>
                </a:lnTo>
                <a:lnTo>
                  <a:pt x="68932" y="134489"/>
                </a:lnTo>
                <a:lnTo>
                  <a:pt x="68932" y="134693"/>
                </a:lnTo>
                <a:lnTo>
                  <a:pt x="68727" y="134795"/>
                </a:lnTo>
                <a:lnTo>
                  <a:pt x="69750" y="134795"/>
                </a:lnTo>
                <a:lnTo>
                  <a:pt x="69545" y="134182"/>
                </a:lnTo>
                <a:lnTo>
                  <a:pt x="69767" y="133988"/>
                </a:lnTo>
                <a:lnTo>
                  <a:pt x="69767" y="133988"/>
                </a:lnTo>
                <a:lnTo>
                  <a:pt x="70057" y="134182"/>
                </a:lnTo>
                <a:lnTo>
                  <a:pt x="69852" y="134284"/>
                </a:lnTo>
                <a:lnTo>
                  <a:pt x="70568" y="134591"/>
                </a:lnTo>
                <a:lnTo>
                  <a:pt x="70364" y="135000"/>
                </a:lnTo>
                <a:lnTo>
                  <a:pt x="71489" y="135614"/>
                </a:lnTo>
                <a:lnTo>
                  <a:pt x="71386" y="135716"/>
                </a:lnTo>
                <a:lnTo>
                  <a:pt x="70159" y="135205"/>
                </a:lnTo>
                <a:lnTo>
                  <a:pt x="70364" y="135205"/>
                </a:lnTo>
                <a:lnTo>
                  <a:pt x="70057" y="135000"/>
                </a:lnTo>
                <a:lnTo>
                  <a:pt x="69955" y="135102"/>
                </a:lnTo>
                <a:lnTo>
                  <a:pt x="70568" y="135716"/>
                </a:lnTo>
                <a:lnTo>
                  <a:pt x="70057" y="135511"/>
                </a:lnTo>
                <a:lnTo>
                  <a:pt x="69443" y="135716"/>
                </a:lnTo>
                <a:lnTo>
                  <a:pt x="69545" y="135818"/>
                </a:lnTo>
                <a:lnTo>
                  <a:pt x="73943" y="136125"/>
                </a:lnTo>
                <a:lnTo>
                  <a:pt x="74557" y="135818"/>
                </a:lnTo>
                <a:lnTo>
                  <a:pt x="71489" y="134489"/>
                </a:lnTo>
                <a:lnTo>
                  <a:pt x="71591" y="134284"/>
                </a:lnTo>
                <a:lnTo>
                  <a:pt x="71080" y="133875"/>
                </a:lnTo>
                <a:lnTo>
                  <a:pt x="69782" y="133975"/>
                </a:lnTo>
                <a:lnTo>
                  <a:pt x="69782" y="133975"/>
                </a:lnTo>
                <a:lnTo>
                  <a:pt x="70364" y="133466"/>
                </a:lnTo>
                <a:lnTo>
                  <a:pt x="71080" y="133568"/>
                </a:lnTo>
                <a:lnTo>
                  <a:pt x="71080" y="133568"/>
                </a:lnTo>
                <a:lnTo>
                  <a:pt x="70057" y="132852"/>
                </a:lnTo>
                <a:lnTo>
                  <a:pt x="70364" y="132750"/>
                </a:lnTo>
                <a:lnTo>
                  <a:pt x="69852" y="132341"/>
                </a:lnTo>
                <a:lnTo>
                  <a:pt x="70159" y="131318"/>
                </a:lnTo>
                <a:lnTo>
                  <a:pt x="69750" y="131216"/>
                </a:lnTo>
                <a:lnTo>
                  <a:pt x="69955" y="131216"/>
                </a:lnTo>
                <a:lnTo>
                  <a:pt x="69955" y="131011"/>
                </a:lnTo>
                <a:lnTo>
                  <a:pt x="70670" y="131216"/>
                </a:lnTo>
                <a:lnTo>
                  <a:pt x="70670" y="131216"/>
                </a:lnTo>
                <a:lnTo>
                  <a:pt x="70466" y="130500"/>
                </a:lnTo>
                <a:lnTo>
                  <a:pt x="71591" y="129170"/>
                </a:lnTo>
                <a:lnTo>
                  <a:pt x="71182" y="129068"/>
                </a:lnTo>
                <a:lnTo>
                  <a:pt x="71284" y="128455"/>
                </a:lnTo>
                <a:lnTo>
                  <a:pt x="69443" y="127330"/>
                </a:lnTo>
                <a:lnTo>
                  <a:pt x="69852" y="126409"/>
                </a:lnTo>
                <a:lnTo>
                  <a:pt x="70159" y="126205"/>
                </a:lnTo>
                <a:lnTo>
                  <a:pt x="70670" y="126205"/>
                </a:lnTo>
                <a:lnTo>
                  <a:pt x="70568" y="124670"/>
                </a:lnTo>
                <a:lnTo>
                  <a:pt x="71182" y="124159"/>
                </a:lnTo>
                <a:lnTo>
                  <a:pt x="70568" y="123852"/>
                </a:lnTo>
                <a:lnTo>
                  <a:pt x="70977" y="123750"/>
                </a:lnTo>
                <a:lnTo>
                  <a:pt x="71284" y="124057"/>
                </a:lnTo>
                <a:lnTo>
                  <a:pt x="71284" y="124057"/>
                </a:lnTo>
                <a:lnTo>
                  <a:pt x="70977" y="123443"/>
                </a:lnTo>
                <a:lnTo>
                  <a:pt x="70773" y="123545"/>
                </a:lnTo>
                <a:lnTo>
                  <a:pt x="70364" y="123239"/>
                </a:lnTo>
                <a:lnTo>
                  <a:pt x="69955" y="122318"/>
                </a:lnTo>
                <a:lnTo>
                  <a:pt x="70057" y="122011"/>
                </a:lnTo>
                <a:lnTo>
                  <a:pt x="71182" y="122318"/>
                </a:lnTo>
                <a:lnTo>
                  <a:pt x="72205" y="122011"/>
                </a:lnTo>
                <a:lnTo>
                  <a:pt x="72000" y="121193"/>
                </a:lnTo>
                <a:lnTo>
                  <a:pt x="72102" y="120886"/>
                </a:lnTo>
                <a:lnTo>
                  <a:pt x="71898" y="120580"/>
                </a:lnTo>
                <a:lnTo>
                  <a:pt x="72000" y="120580"/>
                </a:lnTo>
                <a:lnTo>
                  <a:pt x="71693" y="120170"/>
                </a:lnTo>
                <a:lnTo>
                  <a:pt x="75477" y="119250"/>
                </a:lnTo>
                <a:lnTo>
                  <a:pt x="75886" y="117716"/>
                </a:lnTo>
                <a:lnTo>
                  <a:pt x="73739" y="114545"/>
                </a:lnTo>
                <a:lnTo>
                  <a:pt x="73739" y="114034"/>
                </a:lnTo>
                <a:lnTo>
                  <a:pt x="73943" y="114034"/>
                </a:lnTo>
                <a:lnTo>
                  <a:pt x="73841" y="113420"/>
                </a:lnTo>
                <a:lnTo>
                  <a:pt x="74045" y="113932"/>
                </a:lnTo>
                <a:lnTo>
                  <a:pt x="73841" y="114341"/>
                </a:lnTo>
                <a:lnTo>
                  <a:pt x="74557" y="115466"/>
                </a:lnTo>
                <a:lnTo>
                  <a:pt x="77216" y="115875"/>
                </a:lnTo>
                <a:lnTo>
                  <a:pt x="79466" y="111580"/>
                </a:lnTo>
                <a:lnTo>
                  <a:pt x="79568" y="111682"/>
                </a:lnTo>
                <a:lnTo>
                  <a:pt x="79568" y="111273"/>
                </a:lnTo>
                <a:lnTo>
                  <a:pt x="79466" y="110966"/>
                </a:lnTo>
                <a:lnTo>
                  <a:pt x="79773" y="111273"/>
                </a:lnTo>
                <a:lnTo>
                  <a:pt x="79875" y="111273"/>
                </a:lnTo>
                <a:lnTo>
                  <a:pt x="79364" y="112500"/>
                </a:lnTo>
                <a:lnTo>
                  <a:pt x="79773" y="112193"/>
                </a:lnTo>
                <a:lnTo>
                  <a:pt x="80080" y="111170"/>
                </a:lnTo>
                <a:lnTo>
                  <a:pt x="79875" y="111273"/>
                </a:lnTo>
                <a:lnTo>
                  <a:pt x="79875" y="111273"/>
                </a:lnTo>
                <a:lnTo>
                  <a:pt x="81409" y="107898"/>
                </a:lnTo>
                <a:lnTo>
                  <a:pt x="81102" y="106159"/>
                </a:lnTo>
                <a:lnTo>
                  <a:pt x="81614" y="106057"/>
                </a:lnTo>
                <a:lnTo>
                  <a:pt x="81511" y="106159"/>
                </a:lnTo>
                <a:lnTo>
                  <a:pt x="85398" y="103705"/>
                </a:lnTo>
                <a:lnTo>
                  <a:pt x="85807" y="103602"/>
                </a:lnTo>
                <a:lnTo>
                  <a:pt x="85909" y="103398"/>
                </a:lnTo>
                <a:lnTo>
                  <a:pt x="86114" y="103705"/>
                </a:lnTo>
                <a:lnTo>
                  <a:pt x="86830" y="103602"/>
                </a:lnTo>
                <a:lnTo>
                  <a:pt x="86932" y="103091"/>
                </a:lnTo>
                <a:lnTo>
                  <a:pt x="87750" y="102580"/>
                </a:lnTo>
                <a:lnTo>
                  <a:pt x="89080" y="94398"/>
                </a:lnTo>
                <a:lnTo>
                  <a:pt x="89080" y="93170"/>
                </a:lnTo>
                <a:lnTo>
                  <a:pt x="89284" y="93068"/>
                </a:lnTo>
                <a:lnTo>
                  <a:pt x="89489" y="93375"/>
                </a:lnTo>
                <a:lnTo>
                  <a:pt x="90409" y="91534"/>
                </a:lnTo>
                <a:lnTo>
                  <a:pt x="90409" y="91739"/>
                </a:lnTo>
                <a:lnTo>
                  <a:pt x="92557" y="87136"/>
                </a:lnTo>
                <a:lnTo>
                  <a:pt x="91943" y="85398"/>
                </a:lnTo>
                <a:lnTo>
                  <a:pt x="84273" y="82739"/>
                </a:lnTo>
                <a:lnTo>
                  <a:pt x="84068" y="82943"/>
                </a:lnTo>
                <a:lnTo>
                  <a:pt x="83966" y="82534"/>
                </a:lnTo>
                <a:lnTo>
                  <a:pt x="83557" y="83352"/>
                </a:lnTo>
                <a:lnTo>
                  <a:pt x="83557" y="83352"/>
                </a:lnTo>
                <a:lnTo>
                  <a:pt x="83659" y="82636"/>
                </a:lnTo>
                <a:lnTo>
                  <a:pt x="83557" y="82330"/>
                </a:lnTo>
                <a:lnTo>
                  <a:pt x="83557" y="81818"/>
                </a:lnTo>
                <a:lnTo>
                  <a:pt x="80591" y="80795"/>
                </a:lnTo>
                <a:lnTo>
                  <a:pt x="79057" y="82739"/>
                </a:lnTo>
                <a:lnTo>
                  <a:pt x="79364" y="81818"/>
                </a:lnTo>
                <a:lnTo>
                  <a:pt x="78341" y="82125"/>
                </a:lnTo>
                <a:lnTo>
                  <a:pt x="77932" y="81307"/>
                </a:lnTo>
                <a:lnTo>
                  <a:pt x="77625" y="81205"/>
                </a:lnTo>
                <a:lnTo>
                  <a:pt x="77011" y="81614"/>
                </a:lnTo>
                <a:lnTo>
                  <a:pt x="76295" y="81614"/>
                </a:lnTo>
                <a:lnTo>
                  <a:pt x="78852" y="78750"/>
                </a:lnTo>
                <a:lnTo>
                  <a:pt x="77216" y="75375"/>
                </a:lnTo>
                <a:lnTo>
                  <a:pt x="77011" y="75580"/>
                </a:lnTo>
                <a:lnTo>
                  <a:pt x="76807" y="75068"/>
                </a:lnTo>
                <a:lnTo>
                  <a:pt x="76705" y="75170"/>
                </a:lnTo>
                <a:lnTo>
                  <a:pt x="75273" y="74148"/>
                </a:lnTo>
                <a:lnTo>
                  <a:pt x="75068" y="74557"/>
                </a:lnTo>
                <a:lnTo>
                  <a:pt x="74455" y="73841"/>
                </a:lnTo>
                <a:lnTo>
                  <a:pt x="73432" y="74148"/>
                </a:lnTo>
                <a:lnTo>
                  <a:pt x="72614" y="73943"/>
                </a:lnTo>
                <a:lnTo>
                  <a:pt x="72307" y="74352"/>
                </a:lnTo>
                <a:lnTo>
                  <a:pt x="72307" y="73739"/>
                </a:lnTo>
                <a:lnTo>
                  <a:pt x="71284" y="72920"/>
                </a:lnTo>
                <a:lnTo>
                  <a:pt x="70977" y="73432"/>
                </a:lnTo>
                <a:lnTo>
                  <a:pt x="70977" y="73432"/>
                </a:lnTo>
                <a:lnTo>
                  <a:pt x="71080" y="72307"/>
                </a:lnTo>
                <a:lnTo>
                  <a:pt x="69852" y="71284"/>
                </a:lnTo>
                <a:lnTo>
                  <a:pt x="68420" y="71182"/>
                </a:lnTo>
                <a:lnTo>
                  <a:pt x="68830" y="70875"/>
                </a:lnTo>
                <a:lnTo>
                  <a:pt x="69034" y="70568"/>
                </a:lnTo>
                <a:lnTo>
                  <a:pt x="68932" y="70159"/>
                </a:lnTo>
                <a:lnTo>
                  <a:pt x="68420" y="69852"/>
                </a:lnTo>
                <a:lnTo>
                  <a:pt x="68318" y="69955"/>
                </a:lnTo>
                <a:lnTo>
                  <a:pt x="68318" y="70159"/>
                </a:lnTo>
                <a:lnTo>
                  <a:pt x="67909" y="69852"/>
                </a:lnTo>
                <a:lnTo>
                  <a:pt x="67807" y="69955"/>
                </a:lnTo>
                <a:lnTo>
                  <a:pt x="67602" y="69545"/>
                </a:lnTo>
                <a:lnTo>
                  <a:pt x="67398" y="69648"/>
                </a:lnTo>
                <a:lnTo>
                  <a:pt x="67295" y="69239"/>
                </a:lnTo>
                <a:lnTo>
                  <a:pt x="68216" y="69034"/>
                </a:lnTo>
                <a:lnTo>
                  <a:pt x="66068" y="69136"/>
                </a:lnTo>
                <a:lnTo>
                  <a:pt x="66068" y="69239"/>
                </a:lnTo>
                <a:lnTo>
                  <a:pt x="66580" y="69239"/>
                </a:lnTo>
                <a:lnTo>
                  <a:pt x="65045" y="69648"/>
                </a:lnTo>
                <a:lnTo>
                  <a:pt x="64636" y="69443"/>
                </a:lnTo>
                <a:lnTo>
                  <a:pt x="64432" y="69136"/>
                </a:lnTo>
                <a:lnTo>
                  <a:pt x="62489" y="69136"/>
                </a:lnTo>
                <a:lnTo>
                  <a:pt x="62284" y="68523"/>
                </a:lnTo>
                <a:lnTo>
                  <a:pt x="61466" y="68216"/>
                </a:lnTo>
                <a:lnTo>
                  <a:pt x="61159" y="67705"/>
                </a:lnTo>
                <a:lnTo>
                  <a:pt x="60750" y="67705"/>
                </a:lnTo>
                <a:lnTo>
                  <a:pt x="61159" y="68114"/>
                </a:lnTo>
                <a:lnTo>
                  <a:pt x="59727" y="68727"/>
                </a:lnTo>
                <a:lnTo>
                  <a:pt x="59523" y="69239"/>
                </a:lnTo>
                <a:lnTo>
                  <a:pt x="59932" y="70057"/>
                </a:lnTo>
                <a:lnTo>
                  <a:pt x="59625" y="70670"/>
                </a:lnTo>
                <a:lnTo>
                  <a:pt x="59216" y="70364"/>
                </a:lnTo>
                <a:lnTo>
                  <a:pt x="59114" y="69648"/>
                </a:lnTo>
                <a:lnTo>
                  <a:pt x="59420" y="69239"/>
                </a:lnTo>
                <a:lnTo>
                  <a:pt x="59318" y="68727"/>
                </a:lnTo>
                <a:lnTo>
                  <a:pt x="59420" y="68727"/>
                </a:lnTo>
                <a:lnTo>
                  <a:pt x="59216" y="68114"/>
                </a:lnTo>
                <a:lnTo>
                  <a:pt x="59830" y="67807"/>
                </a:lnTo>
                <a:lnTo>
                  <a:pt x="59625" y="67295"/>
                </a:lnTo>
                <a:lnTo>
                  <a:pt x="56966" y="68932"/>
                </a:lnTo>
                <a:lnTo>
                  <a:pt x="56966" y="68727"/>
                </a:lnTo>
                <a:lnTo>
                  <a:pt x="56557" y="68625"/>
                </a:lnTo>
                <a:lnTo>
                  <a:pt x="55739" y="69648"/>
                </a:lnTo>
                <a:lnTo>
                  <a:pt x="55841" y="69545"/>
                </a:lnTo>
                <a:lnTo>
                  <a:pt x="55534" y="70364"/>
                </a:lnTo>
                <a:lnTo>
                  <a:pt x="54614" y="71182"/>
                </a:lnTo>
                <a:lnTo>
                  <a:pt x="54511" y="71898"/>
                </a:lnTo>
                <a:lnTo>
                  <a:pt x="52977" y="70364"/>
                </a:lnTo>
                <a:lnTo>
                  <a:pt x="52057" y="70261"/>
                </a:lnTo>
                <a:lnTo>
                  <a:pt x="51034" y="70875"/>
                </a:lnTo>
                <a:lnTo>
                  <a:pt x="50011" y="70670"/>
                </a:lnTo>
                <a:lnTo>
                  <a:pt x="50011" y="70670"/>
                </a:lnTo>
                <a:lnTo>
                  <a:pt x="50114" y="70875"/>
                </a:lnTo>
                <a:lnTo>
                  <a:pt x="48375" y="68420"/>
                </a:lnTo>
                <a:lnTo>
                  <a:pt x="48580" y="67602"/>
                </a:lnTo>
                <a:lnTo>
                  <a:pt x="48682" y="67705"/>
                </a:lnTo>
                <a:lnTo>
                  <a:pt x="48784" y="66989"/>
                </a:lnTo>
                <a:lnTo>
                  <a:pt x="48784" y="67193"/>
                </a:lnTo>
                <a:lnTo>
                  <a:pt x="49193" y="64739"/>
                </a:lnTo>
                <a:lnTo>
                  <a:pt x="48989" y="64330"/>
                </a:lnTo>
                <a:lnTo>
                  <a:pt x="48580" y="64125"/>
                </a:lnTo>
                <a:lnTo>
                  <a:pt x="48886" y="64227"/>
                </a:lnTo>
                <a:lnTo>
                  <a:pt x="48273" y="63716"/>
                </a:lnTo>
                <a:lnTo>
                  <a:pt x="44284" y="63614"/>
                </a:lnTo>
                <a:lnTo>
                  <a:pt x="45000" y="62795"/>
                </a:lnTo>
                <a:lnTo>
                  <a:pt x="45102" y="61159"/>
                </a:lnTo>
                <a:lnTo>
                  <a:pt x="45409" y="60648"/>
                </a:lnTo>
                <a:lnTo>
                  <a:pt x="45511" y="61261"/>
                </a:lnTo>
                <a:lnTo>
                  <a:pt x="46023" y="60136"/>
                </a:lnTo>
                <a:lnTo>
                  <a:pt x="45818" y="60239"/>
                </a:lnTo>
                <a:lnTo>
                  <a:pt x="46125" y="59932"/>
                </a:lnTo>
                <a:lnTo>
                  <a:pt x="46125" y="59625"/>
                </a:lnTo>
                <a:lnTo>
                  <a:pt x="46534" y="58807"/>
                </a:lnTo>
                <a:lnTo>
                  <a:pt x="46432" y="57989"/>
                </a:lnTo>
                <a:lnTo>
                  <a:pt x="43875" y="58295"/>
                </a:lnTo>
                <a:lnTo>
                  <a:pt x="42955" y="60239"/>
                </a:lnTo>
                <a:lnTo>
                  <a:pt x="42341" y="60648"/>
                </a:lnTo>
                <a:lnTo>
                  <a:pt x="42545" y="60648"/>
                </a:lnTo>
                <a:lnTo>
                  <a:pt x="42443" y="60955"/>
                </a:lnTo>
                <a:lnTo>
                  <a:pt x="39477" y="61261"/>
                </a:lnTo>
                <a:lnTo>
                  <a:pt x="38557" y="60750"/>
                </a:lnTo>
                <a:lnTo>
                  <a:pt x="38557" y="60750"/>
                </a:lnTo>
                <a:lnTo>
                  <a:pt x="38659" y="60852"/>
                </a:lnTo>
                <a:lnTo>
                  <a:pt x="38659" y="60852"/>
                </a:lnTo>
                <a:lnTo>
                  <a:pt x="38352" y="60648"/>
                </a:lnTo>
                <a:lnTo>
                  <a:pt x="38352" y="60648"/>
                </a:lnTo>
                <a:lnTo>
                  <a:pt x="38557" y="60750"/>
                </a:lnTo>
                <a:lnTo>
                  <a:pt x="37432" y="57989"/>
                </a:lnTo>
                <a:lnTo>
                  <a:pt x="37432" y="58193"/>
                </a:lnTo>
                <a:lnTo>
                  <a:pt x="37227" y="57375"/>
                </a:lnTo>
                <a:lnTo>
                  <a:pt x="37432" y="57989"/>
                </a:lnTo>
                <a:lnTo>
                  <a:pt x="38455" y="52159"/>
                </a:lnTo>
                <a:lnTo>
                  <a:pt x="38250" y="51750"/>
                </a:lnTo>
                <a:lnTo>
                  <a:pt x="38761" y="51545"/>
                </a:lnTo>
                <a:lnTo>
                  <a:pt x="38761" y="51341"/>
                </a:lnTo>
                <a:lnTo>
                  <a:pt x="39068" y="51136"/>
                </a:lnTo>
                <a:lnTo>
                  <a:pt x="38966" y="51136"/>
                </a:lnTo>
                <a:lnTo>
                  <a:pt x="39170" y="51034"/>
                </a:lnTo>
                <a:lnTo>
                  <a:pt x="39375" y="50830"/>
                </a:lnTo>
                <a:lnTo>
                  <a:pt x="39682" y="50727"/>
                </a:lnTo>
                <a:lnTo>
                  <a:pt x="39580" y="50523"/>
                </a:lnTo>
                <a:lnTo>
                  <a:pt x="40091" y="50625"/>
                </a:lnTo>
                <a:lnTo>
                  <a:pt x="41216" y="49909"/>
                </a:lnTo>
                <a:lnTo>
                  <a:pt x="41216" y="49705"/>
                </a:lnTo>
                <a:lnTo>
                  <a:pt x="41420" y="49398"/>
                </a:lnTo>
                <a:lnTo>
                  <a:pt x="41420" y="49602"/>
                </a:lnTo>
                <a:lnTo>
                  <a:pt x="41625" y="49602"/>
                </a:lnTo>
                <a:lnTo>
                  <a:pt x="41318" y="49807"/>
                </a:lnTo>
                <a:lnTo>
                  <a:pt x="42341" y="49193"/>
                </a:lnTo>
                <a:lnTo>
                  <a:pt x="43773" y="49602"/>
                </a:lnTo>
                <a:lnTo>
                  <a:pt x="43977" y="49398"/>
                </a:lnTo>
                <a:lnTo>
                  <a:pt x="44489" y="49602"/>
                </a:lnTo>
                <a:lnTo>
                  <a:pt x="44489" y="49909"/>
                </a:lnTo>
                <a:lnTo>
                  <a:pt x="44386" y="49909"/>
                </a:lnTo>
                <a:lnTo>
                  <a:pt x="45205" y="50114"/>
                </a:lnTo>
                <a:lnTo>
                  <a:pt x="45409" y="49705"/>
                </a:lnTo>
                <a:lnTo>
                  <a:pt x="45920" y="50216"/>
                </a:lnTo>
                <a:lnTo>
                  <a:pt x="46125" y="50216"/>
                </a:lnTo>
                <a:lnTo>
                  <a:pt x="45818" y="49705"/>
                </a:lnTo>
                <a:lnTo>
                  <a:pt x="46227" y="49091"/>
                </a:lnTo>
                <a:lnTo>
                  <a:pt x="46227" y="49091"/>
                </a:lnTo>
                <a:lnTo>
                  <a:pt x="45920" y="49295"/>
                </a:lnTo>
                <a:lnTo>
                  <a:pt x="46023" y="48989"/>
                </a:lnTo>
                <a:lnTo>
                  <a:pt x="45307" y="49091"/>
                </a:lnTo>
                <a:lnTo>
                  <a:pt x="47557" y="48477"/>
                </a:lnTo>
                <a:lnTo>
                  <a:pt x="47557" y="48477"/>
                </a:lnTo>
                <a:lnTo>
                  <a:pt x="47455" y="48989"/>
                </a:lnTo>
                <a:lnTo>
                  <a:pt x="47966" y="48784"/>
                </a:lnTo>
                <a:lnTo>
                  <a:pt x="47966" y="48886"/>
                </a:lnTo>
                <a:lnTo>
                  <a:pt x="48477" y="48580"/>
                </a:lnTo>
                <a:lnTo>
                  <a:pt x="48477" y="48580"/>
                </a:lnTo>
                <a:lnTo>
                  <a:pt x="48170" y="48886"/>
                </a:lnTo>
                <a:lnTo>
                  <a:pt x="48886" y="48784"/>
                </a:lnTo>
                <a:lnTo>
                  <a:pt x="49602" y="48886"/>
                </a:lnTo>
                <a:lnTo>
                  <a:pt x="49500" y="49091"/>
                </a:lnTo>
                <a:lnTo>
                  <a:pt x="49655" y="49401"/>
                </a:lnTo>
                <a:lnTo>
                  <a:pt x="49655" y="49401"/>
                </a:lnTo>
                <a:lnTo>
                  <a:pt x="51239" y="49500"/>
                </a:lnTo>
                <a:lnTo>
                  <a:pt x="51750" y="50216"/>
                </a:lnTo>
                <a:lnTo>
                  <a:pt x="51443" y="51545"/>
                </a:lnTo>
                <a:lnTo>
                  <a:pt x="51648" y="51239"/>
                </a:lnTo>
                <a:lnTo>
                  <a:pt x="51852" y="51341"/>
                </a:lnTo>
                <a:lnTo>
                  <a:pt x="51443" y="51750"/>
                </a:lnTo>
                <a:lnTo>
                  <a:pt x="52670" y="54102"/>
                </a:lnTo>
                <a:lnTo>
                  <a:pt x="52875" y="54102"/>
                </a:lnTo>
                <a:lnTo>
                  <a:pt x="53485" y="53390"/>
                </a:lnTo>
                <a:lnTo>
                  <a:pt x="53485" y="53390"/>
                </a:lnTo>
                <a:lnTo>
                  <a:pt x="53403" y="50915"/>
                </a:lnTo>
                <a:lnTo>
                  <a:pt x="53591" y="50727"/>
                </a:lnTo>
                <a:lnTo>
                  <a:pt x="53489" y="47761"/>
                </a:lnTo>
                <a:lnTo>
                  <a:pt x="53693" y="47659"/>
                </a:lnTo>
                <a:lnTo>
                  <a:pt x="54307" y="46636"/>
                </a:lnTo>
                <a:lnTo>
                  <a:pt x="54307" y="46841"/>
                </a:lnTo>
                <a:lnTo>
                  <a:pt x="54409" y="46739"/>
                </a:lnTo>
                <a:lnTo>
                  <a:pt x="54409" y="46636"/>
                </a:lnTo>
                <a:lnTo>
                  <a:pt x="55841" y="45716"/>
                </a:lnTo>
                <a:lnTo>
                  <a:pt x="55841" y="45818"/>
                </a:lnTo>
                <a:lnTo>
                  <a:pt x="57170" y="44898"/>
                </a:lnTo>
                <a:lnTo>
                  <a:pt x="57170" y="45102"/>
                </a:lnTo>
                <a:lnTo>
                  <a:pt x="57784" y="44284"/>
                </a:lnTo>
                <a:lnTo>
                  <a:pt x="58705" y="44080"/>
                </a:lnTo>
                <a:lnTo>
                  <a:pt x="58193" y="43875"/>
                </a:lnTo>
                <a:lnTo>
                  <a:pt x="58602" y="43875"/>
                </a:lnTo>
                <a:lnTo>
                  <a:pt x="58295" y="43466"/>
                </a:lnTo>
                <a:lnTo>
                  <a:pt x="59420" y="43364"/>
                </a:lnTo>
                <a:lnTo>
                  <a:pt x="59523" y="43057"/>
                </a:lnTo>
                <a:lnTo>
                  <a:pt x="59523" y="43057"/>
                </a:lnTo>
                <a:lnTo>
                  <a:pt x="59216" y="43364"/>
                </a:lnTo>
                <a:lnTo>
                  <a:pt x="58705" y="43057"/>
                </a:lnTo>
                <a:lnTo>
                  <a:pt x="58807" y="42750"/>
                </a:lnTo>
                <a:lnTo>
                  <a:pt x="59216" y="42852"/>
                </a:lnTo>
                <a:lnTo>
                  <a:pt x="59318" y="42750"/>
                </a:lnTo>
                <a:lnTo>
                  <a:pt x="59523" y="42852"/>
                </a:lnTo>
                <a:lnTo>
                  <a:pt x="59523" y="42545"/>
                </a:lnTo>
                <a:lnTo>
                  <a:pt x="59420" y="42034"/>
                </a:lnTo>
                <a:lnTo>
                  <a:pt x="59216" y="41932"/>
                </a:lnTo>
                <a:lnTo>
                  <a:pt x="58705" y="41625"/>
                </a:lnTo>
                <a:lnTo>
                  <a:pt x="59114" y="41727"/>
                </a:lnTo>
                <a:lnTo>
                  <a:pt x="59216" y="41932"/>
                </a:lnTo>
                <a:lnTo>
                  <a:pt x="59216" y="41932"/>
                </a:lnTo>
                <a:lnTo>
                  <a:pt x="59114" y="41420"/>
                </a:lnTo>
                <a:lnTo>
                  <a:pt x="59420" y="41420"/>
                </a:lnTo>
                <a:lnTo>
                  <a:pt x="59523" y="41318"/>
                </a:lnTo>
                <a:lnTo>
                  <a:pt x="59011" y="40705"/>
                </a:lnTo>
                <a:lnTo>
                  <a:pt x="59523" y="41216"/>
                </a:lnTo>
                <a:lnTo>
                  <a:pt x="59523" y="40807"/>
                </a:lnTo>
                <a:lnTo>
                  <a:pt x="58909" y="40500"/>
                </a:lnTo>
                <a:lnTo>
                  <a:pt x="59318" y="39989"/>
                </a:lnTo>
                <a:lnTo>
                  <a:pt x="59011" y="40500"/>
                </a:lnTo>
                <a:lnTo>
                  <a:pt x="59216" y="40398"/>
                </a:lnTo>
                <a:lnTo>
                  <a:pt x="59216" y="40602"/>
                </a:lnTo>
                <a:lnTo>
                  <a:pt x="59318" y="40500"/>
                </a:lnTo>
                <a:lnTo>
                  <a:pt x="59625" y="40807"/>
                </a:lnTo>
                <a:lnTo>
                  <a:pt x="59523" y="40295"/>
                </a:lnTo>
                <a:lnTo>
                  <a:pt x="59727" y="40500"/>
                </a:lnTo>
                <a:lnTo>
                  <a:pt x="59830" y="39580"/>
                </a:lnTo>
                <a:lnTo>
                  <a:pt x="60034" y="39477"/>
                </a:lnTo>
                <a:lnTo>
                  <a:pt x="60034" y="39580"/>
                </a:lnTo>
                <a:lnTo>
                  <a:pt x="60136" y="39375"/>
                </a:lnTo>
                <a:lnTo>
                  <a:pt x="60136" y="39477"/>
                </a:lnTo>
                <a:lnTo>
                  <a:pt x="60443" y="39273"/>
                </a:lnTo>
                <a:lnTo>
                  <a:pt x="60443" y="39375"/>
                </a:lnTo>
                <a:lnTo>
                  <a:pt x="60341" y="39477"/>
                </a:lnTo>
                <a:lnTo>
                  <a:pt x="60443" y="39477"/>
                </a:lnTo>
                <a:lnTo>
                  <a:pt x="60034" y="39784"/>
                </a:lnTo>
                <a:lnTo>
                  <a:pt x="60136" y="39784"/>
                </a:lnTo>
                <a:lnTo>
                  <a:pt x="59830" y="40193"/>
                </a:lnTo>
                <a:lnTo>
                  <a:pt x="60136" y="40295"/>
                </a:lnTo>
                <a:lnTo>
                  <a:pt x="60136" y="40500"/>
                </a:lnTo>
                <a:lnTo>
                  <a:pt x="60034" y="40705"/>
                </a:lnTo>
                <a:lnTo>
                  <a:pt x="60034" y="40909"/>
                </a:lnTo>
                <a:lnTo>
                  <a:pt x="60136" y="40909"/>
                </a:lnTo>
                <a:lnTo>
                  <a:pt x="59727" y="41830"/>
                </a:lnTo>
                <a:lnTo>
                  <a:pt x="60750" y="40500"/>
                </a:lnTo>
                <a:lnTo>
                  <a:pt x="60750" y="39375"/>
                </a:lnTo>
                <a:lnTo>
                  <a:pt x="61057" y="39886"/>
                </a:lnTo>
                <a:lnTo>
                  <a:pt x="62182" y="38864"/>
                </a:lnTo>
                <a:lnTo>
                  <a:pt x="62386" y="38455"/>
                </a:lnTo>
                <a:lnTo>
                  <a:pt x="62284" y="38250"/>
                </a:lnTo>
                <a:lnTo>
                  <a:pt x="62591" y="37636"/>
                </a:lnTo>
                <a:lnTo>
                  <a:pt x="62489" y="38148"/>
                </a:lnTo>
                <a:lnTo>
                  <a:pt x="64943" y="37125"/>
                </a:lnTo>
                <a:lnTo>
                  <a:pt x="65045" y="37227"/>
                </a:lnTo>
                <a:lnTo>
                  <a:pt x="65148" y="37125"/>
                </a:lnTo>
                <a:lnTo>
                  <a:pt x="65148" y="37125"/>
                </a:lnTo>
                <a:lnTo>
                  <a:pt x="65045" y="37432"/>
                </a:lnTo>
                <a:lnTo>
                  <a:pt x="65557" y="37227"/>
                </a:lnTo>
                <a:lnTo>
                  <a:pt x="65557" y="37227"/>
                </a:lnTo>
                <a:lnTo>
                  <a:pt x="65455" y="37330"/>
                </a:lnTo>
                <a:lnTo>
                  <a:pt x="66068" y="37227"/>
                </a:lnTo>
                <a:lnTo>
                  <a:pt x="65966" y="36818"/>
                </a:lnTo>
                <a:lnTo>
                  <a:pt x="65761" y="37125"/>
                </a:lnTo>
                <a:lnTo>
                  <a:pt x="65455" y="36614"/>
                </a:lnTo>
                <a:lnTo>
                  <a:pt x="66784" y="35080"/>
                </a:lnTo>
                <a:lnTo>
                  <a:pt x="66886" y="35182"/>
                </a:lnTo>
                <a:lnTo>
                  <a:pt x="66989" y="34977"/>
                </a:lnTo>
                <a:lnTo>
                  <a:pt x="66989" y="35080"/>
                </a:lnTo>
                <a:lnTo>
                  <a:pt x="67091" y="34875"/>
                </a:lnTo>
                <a:lnTo>
                  <a:pt x="67091" y="35080"/>
                </a:lnTo>
                <a:lnTo>
                  <a:pt x="67193" y="34977"/>
                </a:lnTo>
                <a:lnTo>
                  <a:pt x="68011" y="34364"/>
                </a:lnTo>
                <a:lnTo>
                  <a:pt x="68011" y="34466"/>
                </a:lnTo>
                <a:lnTo>
                  <a:pt x="67909" y="34568"/>
                </a:lnTo>
                <a:lnTo>
                  <a:pt x="68114" y="34670"/>
                </a:lnTo>
                <a:lnTo>
                  <a:pt x="68216" y="34364"/>
                </a:lnTo>
                <a:lnTo>
                  <a:pt x="68523" y="34568"/>
                </a:lnTo>
                <a:lnTo>
                  <a:pt x="69136" y="34261"/>
                </a:lnTo>
                <a:lnTo>
                  <a:pt x="69545" y="33648"/>
                </a:lnTo>
                <a:lnTo>
                  <a:pt x="70568" y="33443"/>
                </a:lnTo>
                <a:lnTo>
                  <a:pt x="70466" y="33545"/>
                </a:lnTo>
                <a:lnTo>
                  <a:pt x="71795" y="32932"/>
                </a:lnTo>
                <a:lnTo>
                  <a:pt x="72102" y="33034"/>
                </a:lnTo>
                <a:lnTo>
                  <a:pt x="71386" y="33443"/>
                </a:lnTo>
                <a:lnTo>
                  <a:pt x="72716" y="33443"/>
                </a:lnTo>
                <a:lnTo>
                  <a:pt x="71898" y="33852"/>
                </a:lnTo>
                <a:lnTo>
                  <a:pt x="71898" y="33545"/>
                </a:lnTo>
                <a:lnTo>
                  <a:pt x="71795" y="33545"/>
                </a:lnTo>
                <a:lnTo>
                  <a:pt x="70568" y="34261"/>
                </a:lnTo>
                <a:lnTo>
                  <a:pt x="70568" y="34261"/>
                </a:lnTo>
                <a:lnTo>
                  <a:pt x="70364" y="34364"/>
                </a:lnTo>
                <a:lnTo>
                  <a:pt x="69955" y="35182"/>
                </a:lnTo>
                <a:lnTo>
                  <a:pt x="70261" y="35386"/>
                </a:lnTo>
                <a:lnTo>
                  <a:pt x="71795" y="34364"/>
                </a:lnTo>
                <a:lnTo>
                  <a:pt x="71795" y="34466"/>
                </a:lnTo>
                <a:lnTo>
                  <a:pt x="71898" y="34261"/>
                </a:lnTo>
                <a:lnTo>
                  <a:pt x="74250" y="33648"/>
                </a:lnTo>
                <a:lnTo>
                  <a:pt x="74250" y="33443"/>
                </a:lnTo>
                <a:lnTo>
                  <a:pt x="74250" y="33136"/>
                </a:lnTo>
                <a:lnTo>
                  <a:pt x="73943" y="32932"/>
                </a:lnTo>
                <a:lnTo>
                  <a:pt x="73227" y="33239"/>
                </a:lnTo>
                <a:lnTo>
                  <a:pt x="73330" y="33136"/>
                </a:lnTo>
                <a:lnTo>
                  <a:pt x="72307" y="32830"/>
                </a:lnTo>
                <a:lnTo>
                  <a:pt x="72511" y="32727"/>
                </a:lnTo>
                <a:lnTo>
                  <a:pt x="72000" y="32420"/>
                </a:lnTo>
                <a:lnTo>
                  <a:pt x="72000" y="31807"/>
                </a:lnTo>
                <a:lnTo>
                  <a:pt x="71693" y="31705"/>
                </a:lnTo>
                <a:lnTo>
                  <a:pt x="72409" y="31091"/>
                </a:lnTo>
                <a:lnTo>
                  <a:pt x="72146" y="31003"/>
                </a:lnTo>
                <a:lnTo>
                  <a:pt x="72146" y="31003"/>
                </a:lnTo>
                <a:lnTo>
                  <a:pt x="71795" y="31091"/>
                </a:lnTo>
                <a:lnTo>
                  <a:pt x="70875" y="30784"/>
                </a:lnTo>
                <a:lnTo>
                  <a:pt x="72102" y="30784"/>
                </a:lnTo>
                <a:lnTo>
                  <a:pt x="72818" y="29966"/>
                </a:lnTo>
                <a:lnTo>
                  <a:pt x="70568" y="29966"/>
                </a:lnTo>
                <a:lnTo>
                  <a:pt x="63307" y="33852"/>
                </a:lnTo>
                <a:lnTo>
                  <a:pt x="63307" y="33852"/>
                </a:lnTo>
                <a:lnTo>
                  <a:pt x="68114" y="31091"/>
                </a:lnTo>
                <a:lnTo>
                  <a:pt x="67602" y="30375"/>
                </a:lnTo>
                <a:lnTo>
                  <a:pt x="79977" y="27205"/>
                </a:lnTo>
                <a:lnTo>
                  <a:pt x="80795" y="26489"/>
                </a:lnTo>
                <a:lnTo>
                  <a:pt x="80591" y="26284"/>
                </a:lnTo>
                <a:lnTo>
                  <a:pt x="81000" y="26080"/>
                </a:lnTo>
                <a:lnTo>
                  <a:pt x="81205" y="25466"/>
                </a:lnTo>
                <a:lnTo>
                  <a:pt x="80898" y="25159"/>
                </a:lnTo>
                <a:lnTo>
                  <a:pt x="80080" y="25364"/>
                </a:lnTo>
                <a:lnTo>
                  <a:pt x="79977" y="25261"/>
                </a:lnTo>
                <a:lnTo>
                  <a:pt x="80386" y="24852"/>
                </a:lnTo>
                <a:lnTo>
                  <a:pt x="79875" y="24750"/>
                </a:lnTo>
                <a:lnTo>
                  <a:pt x="77727" y="25568"/>
                </a:lnTo>
                <a:lnTo>
                  <a:pt x="78034" y="25364"/>
                </a:lnTo>
                <a:lnTo>
                  <a:pt x="77830" y="25261"/>
                </a:lnTo>
                <a:lnTo>
                  <a:pt x="80182" y="24545"/>
                </a:lnTo>
                <a:lnTo>
                  <a:pt x="80182" y="24034"/>
                </a:lnTo>
                <a:lnTo>
                  <a:pt x="79773" y="24136"/>
                </a:lnTo>
                <a:lnTo>
                  <a:pt x="79261" y="23727"/>
                </a:lnTo>
                <a:lnTo>
                  <a:pt x="78648" y="24034"/>
                </a:lnTo>
                <a:lnTo>
                  <a:pt x="79159" y="23727"/>
                </a:lnTo>
                <a:lnTo>
                  <a:pt x="78852" y="23625"/>
                </a:lnTo>
                <a:lnTo>
                  <a:pt x="78239" y="23830"/>
                </a:lnTo>
                <a:lnTo>
                  <a:pt x="78648" y="23523"/>
                </a:lnTo>
                <a:lnTo>
                  <a:pt x="78648" y="23114"/>
                </a:lnTo>
                <a:lnTo>
                  <a:pt x="78545" y="23216"/>
                </a:lnTo>
                <a:lnTo>
                  <a:pt x="78443" y="23011"/>
                </a:lnTo>
                <a:lnTo>
                  <a:pt x="77932" y="22909"/>
                </a:lnTo>
                <a:lnTo>
                  <a:pt x="78136" y="22705"/>
                </a:lnTo>
                <a:lnTo>
                  <a:pt x="77830" y="22705"/>
                </a:lnTo>
                <a:lnTo>
                  <a:pt x="78136" y="22602"/>
                </a:lnTo>
                <a:lnTo>
                  <a:pt x="77727" y="22500"/>
                </a:lnTo>
                <a:lnTo>
                  <a:pt x="77932" y="22398"/>
                </a:lnTo>
                <a:lnTo>
                  <a:pt x="77523" y="22193"/>
                </a:lnTo>
                <a:lnTo>
                  <a:pt x="78341" y="22091"/>
                </a:lnTo>
                <a:lnTo>
                  <a:pt x="77727" y="21477"/>
                </a:lnTo>
                <a:lnTo>
                  <a:pt x="78341" y="21170"/>
                </a:lnTo>
                <a:lnTo>
                  <a:pt x="78034" y="20864"/>
                </a:lnTo>
                <a:lnTo>
                  <a:pt x="77420" y="20966"/>
                </a:lnTo>
                <a:lnTo>
                  <a:pt x="77420" y="20966"/>
                </a:lnTo>
                <a:lnTo>
                  <a:pt x="78136" y="20557"/>
                </a:lnTo>
                <a:lnTo>
                  <a:pt x="77318" y="20659"/>
                </a:lnTo>
                <a:lnTo>
                  <a:pt x="77318" y="20659"/>
                </a:lnTo>
                <a:lnTo>
                  <a:pt x="77932" y="20455"/>
                </a:lnTo>
                <a:lnTo>
                  <a:pt x="77727" y="20148"/>
                </a:lnTo>
                <a:lnTo>
                  <a:pt x="77932" y="20045"/>
                </a:lnTo>
                <a:lnTo>
                  <a:pt x="77318" y="20045"/>
                </a:lnTo>
                <a:lnTo>
                  <a:pt x="77727" y="19943"/>
                </a:lnTo>
                <a:lnTo>
                  <a:pt x="77523" y="19636"/>
                </a:lnTo>
                <a:lnTo>
                  <a:pt x="77727" y="19534"/>
                </a:lnTo>
                <a:lnTo>
                  <a:pt x="77625" y="19330"/>
                </a:lnTo>
                <a:lnTo>
                  <a:pt x="77420" y="19330"/>
                </a:lnTo>
                <a:lnTo>
                  <a:pt x="77216" y="19125"/>
                </a:lnTo>
                <a:lnTo>
                  <a:pt x="77216" y="18818"/>
                </a:lnTo>
                <a:lnTo>
                  <a:pt x="76705" y="19739"/>
                </a:lnTo>
                <a:lnTo>
                  <a:pt x="76398" y="19739"/>
                </a:lnTo>
                <a:lnTo>
                  <a:pt x="76295" y="20045"/>
                </a:lnTo>
                <a:lnTo>
                  <a:pt x="75580" y="20557"/>
                </a:lnTo>
                <a:lnTo>
                  <a:pt x="75477" y="20250"/>
                </a:lnTo>
                <a:lnTo>
                  <a:pt x="74148" y="21068"/>
                </a:lnTo>
                <a:lnTo>
                  <a:pt x="74250" y="20659"/>
                </a:lnTo>
                <a:lnTo>
                  <a:pt x="73943" y="20864"/>
                </a:lnTo>
                <a:lnTo>
                  <a:pt x="73841" y="20761"/>
                </a:lnTo>
                <a:lnTo>
                  <a:pt x="73739" y="20761"/>
                </a:lnTo>
                <a:lnTo>
                  <a:pt x="73943" y="20250"/>
                </a:lnTo>
                <a:lnTo>
                  <a:pt x="72716" y="20250"/>
                </a:lnTo>
                <a:lnTo>
                  <a:pt x="73534" y="19739"/>
                </a:lnTo>
                <a:lnTo>
                  <a:pt x="73330" y="19739"/>
                </a:lnTo>
                <a:lnTo>
                  <a:pt x="73534" y="19330"/>
                </a:lnTo>
                <a:lnTo>
                  <a:pt x="72920" y="19125"/>
                </a:lnTo>
                <a:lnTo>
                  <a:pt x="73636" y="19023"/>
                </a:lnTo>
                <a:lnTo>
                  <a:pt x="74148" y="18102"/>
                </a:lnTo>
                <a:lnTo>
                  <a:pt x="74148" y="18102"/>
                </a:lnTo>
                <a:lnTo>
                  <a:pt x="73841" y="18307"/>
                </a:lnTo>
                <a:lnTo>
                  <a:pt x="72716" y="17795"/>
                </a:lnTo>
                <a:lnTo>
                  <a:pt x="73023" y="17591"/>
                </a:lnTo>
                <a:lnTo>
                  <a:pt x="72511" y="17591"/>
                </a:lnTo>
                <a:lnTo>
                  <a:pt x="72000" y="16875"/>
                </a:lnTo>
                <a:lnTo>
                  <a:pt x="70364" y="17080"/>
                </a:lnTo>
                <a:lnTo>
                  <a:pt x="70466" y="16977"/>
                </a:lnTo>
                <a:lnTo>
                  <a:pt x="68932" y="16875"/>
                </a:lnTo>
                <a:lnTo>
                  <a:pt x="68727" y="17693"/>
                </a:lnTo>
                <a:lnTo>
                  <a:pt x="67909" y="18307"/>
                </a:lnTo>
                <a:lnTo>
                  <a:pt x="68318" y="18307"/>
                </a:lnTo>
                <a:lnTo>
                  <a:pt x="67909" y="19023"/>
                </a:lnTo>
                <a:lnTo>
                  <a:pt x="68114" y="19125"/>
                </a:lnTo>
                <a:lnTo>
                  <a:pt x="66580" y="20250"/>
                </a:lnTo>
                <a:lnTo>
                  <a:pt x="67193" y="21784"/>
                </a:lnTo>
                <a:lnTo>
                  <a:pt x="63511" y="24239"/>
                </a:lnTo>
                <a:lnTo>
                  <a:pt x="63716" y="24750"/>
                </a:lnTo>
                <a:lnTo>
                  <a:pt x="63614" y="24750"/>
                </a:lnTo>
                <a:lnTo>
                  <a:pt x="63716" y="25057"/>
                </a:lnTo>
                <a:lnTo>
                  <a:pt x="63307" y="26591"/>
                </a:lnTo>
                <a:lnTo>
                  <a:pt x="62693" y="27000"/>
                </a:lnTo>
                <a:lnTo>
                  <a:pt x="62795" y="27307"/>
                </a:lnTo>
                <a:lnTo>
                  <a:pt x="62489" y="27614"/>
                </a:lnTo>
                <a:lnTo>
                  <a:pt x="62386" y="27205"/>
                </a:lnTo>
                <a:lnTo>
                  <a:pt x="61977" y="27511"/>
                </a:lnTo>
                <a:lnTo>
                  <a:pt x="61977" y="28023"/>
                </a:lnTo>
                <a:lnTo>
                  <a:pt x="60955" y="27716"/>
                </a:lnTo>
                <a:lnTo>
                  <a:pt x="61364" y="27000"/>
                </a:lnTo>
                <a:lnTo>
                  <a:pt x="60648" y="26591"/>
                </a:lnTo>
                <a:lnTo>
                  <a:pt x="61466" y="24341"/>
                </a:lnTo>
                <a:lnTo>
                  <a:pt x="60852" y="23625"/>
                </a:lnTo>
                <a:lnTo>
                  <a:pt x="59420" y="23830"/>
                </a:lnTo>
                <a:lnTo>
                  <a:pt x="59216" y="23216"/>
                </a:lnTo>
                <a:lnTo>
                  <a:pt x="57682" y="22091"/>
                </a:lnTo>
                <a:lnTo>
                  <a:pt x="55227" y="21989"/>
                </a:lnTo>
                <a:lnTo>
                  <a:pt x="55330" y="21886"/>
                </a:lnTo>
                <a:lnTo>
                  <a:pt x="54920" y="22091"/>
                </a:lnTo>
                <a:lnTo>
                  <a:pt x="55636" y="20761"/>
                </a:lnTo>
                <a:lnTo>
                  <a:pt x="55534" y="20250"/>
                </a:lnTo>
                <a:lnTo>
                  <a:pt x="54614" y="20761"/>
                </a:lnTo>
                <a:lnTo>
                  <a:pt x="54920" y="20352"/>
                </a:lnTo>
                <a:lnTo>
                  <a:pt x="54716" y="20045"/>
                </a:lnTo>
                <a:lnTo>
                  <a:pt x="57580" y="17489"/>
                </a:lnTo>
                <a:lnTo>
                  <a:pt x="57580" y="17284"/>
                </a:lnTo>
                <a:lnTo>
                  <a:pt x="58091" y="16875"/>
                </a:lnTo>
                <a:lnTo>
                  <a:pt x="58398" y="17080"/>
                </a:lnTo>
                <a:lnTo>
                  <a:pt x="58398" y="16875"/>
                </a:lnTo>
                <a:lnTo>
                  <a:pt x="59114" y="16670"/>
                </a:lnTo>
                <a:lnTo>
                  <a:pt x="59216" y="16466"/>
                </a:lnTo>
                <a:lnTo>
                  <a:pt x="60136" y="16364"/>
                </a:lnTo>
                <a:lnTo>
                  <a:pt x="60239" y="15852"/>
                </a:lnTo>
                <a:lnTo>
                  <a:pt x="59830" y="15648"/>
                </a:lnTo>
                <a:lnTo>
                  <a:pt x="59420" y="15852"/>
                </a:lnTo>
                <a:lnTo>
                  <a:pt x="59727" y="15648"/>
                </a:lnTo>
                <a:lnTo>
                  <a:pt x="59011" y="15443"/>
                </a:lnTo>
                <a:lnTo>
                  <a:pt x="58909" y="15239"/>
                </a:lnTo>
                <a:lnTo>
                  <a:pt x="59932" y="15545"/>
                </a:lnTo>
                <a:lnTo>
                  <a:pt x="59932" y="15648"/>
                </a:lnTo>
                <a:lnTo>
                  <a:pt x="64227" y="14318"/>
                </a:lnTo>
                <a:lnTo>
                  <a:pt x="61670" y="13602"/>
                </a:lnTo>
                <a:lnTo>
                  <a:pt x="62693" y="13705"/>
                </a:lnTo>
                <a:lnTo>
                  <a:pt x="64330" y="14114"/>
                </a:lnTo>
                <a:lnTo>
                  <a:pt x="65455" y="13602"/>
                </a:lnTo>
                <a:lnTo>
                  <a:pt x="65250" y="13193"/>
                </a:lnTo>
                <a:lnTo>
                  <a:pt x="66170" y="13091"/>
                </a:lnTo>
                <a:lnTo>
                  <a:pt x="66375" y="13398"/>
                </a:lnTo>
                <a:lnTo>
                  <a:pt x="66784" y="13295"/>
                </a:lnTo>
                <a:lnTo>
                  <a:pt x="67091" y="13091"/>
                </a:lnTo>
                <a:lnTo>
                  <a:pt x="66580" y="12784"/>
                </a:lnTo>
                <a:lnTo>
                  <a:pt x="66580" y="12784"/>
                </a:lnTo>
                <a:lnTo>
                  <a:pt x="67091" y="12886"/>
                </a:lnTo>
                <a:lnTo>
                  <a:pt x="67398" y="13295"/>
                </a:lnTo>
                <a:lnTo>
                  <a:pt x="69545" y="12273"/>
                </a:lnTo>
                <a:lnTo>
                  <a:pt x="69443" y="11659"/>
                </a:lnTo>
                <a:lnTo>
                  <a:pt x="69955" y="11045"/>
                </a:lnTo>
                <a:lnTo>
                  <a:pt x="70568" y="10841"/>
                </a:lnTo>
                <a:lnTo>
                  <a:pt x="69955" y="10739"/>
                </a:lnTo>
                <a:lnTo>
                  <a:pt x="69852" y="10534"/>
                </a:lnTo>
                <a:lnTo>
                  <a:pt x="70159" y="10432"/>
                </a:lnTo>
                <a:lnTo>
                  <a:pt x="68216" y="10227"/>
                </a:lnTo>
                <a:lnTo>
                  <a:pt x="67909" y="10739"/>
                </a:lnTo>
                <a:lnTo>
                  <a:pt x="68114" y="10943"/>
                </a:lnTo>
                <a:lnTo>
                  <a:pt x="67807" y="11045"/>
                </a:lnTo>
                <a:lnTo>
                  <a:pt x="68011" y="11148"/>
                </a:lnTo>
                <a:lnTo>
                  <a:pt x="65352" y="12580"/>
                </a:lnTo>
                <a:lnTo>
                  <a:pt x="65148" y="11761"/>
                </a:lnTo>
                <a:lnTo>
                  <a:pt x="65352" y="11557"/>
                </a:lnTo>
                <a:lnTo>
                  <a:pt x="65455" y="11557"/>
                </a:lnTo>
                <a:lnTo>
                  <a:pt x="65864" y="11045"/>
                </a:lnTo>
                <a:lnTo>
                  <a:pt x="64841" y="11045"/>
                </a:lnTo>
                <a:lnTo>
                  <a:pt x="64023" y="11557"/>
                </a:lnTo>
                <a:lnTo>
                  <a:pt x="64023" y="11557"/>
                </a:lnTo>
                <a:lnTo>
                  <a:pt x="64125" y="10739"/>
                </a:lnTo>
                <a:lnTo>
                  <a:pt x="64739" y="10534"/>
                </a:lnTo>
                <a:lnTo>
                  <a:pt x="64125" y="10534"/>
                </a:lnTo>
                <a:lnTo>
                  <a:pt x="64432" y="10432"/>
                </a:lnTo>
                <a:lnTo>
                  <a:pt x="63307" y="10330"/>
                </a:lnTo>
                <a:lnTo>
                  <a:pt x="64125" y="10023"/>
                </a:lnTo>
                <a:lnTo>
                  <a:pt x="63818" y="10023"/>
                </a:lnTo>
                <a:lnTo>
                  <a:pt x="64330" y="9920"/>
                </a:lnTo>
                <a:lnTo>
                  <a:pt x="64125" y="9409"/>
                </a:lnTo>
                <a:lnTo>
                  <a:pt x="64432" y="9000"/>
                </a:lnTo>
                <a:lnTo>
                  <a:pt x="64227" y="8591"/>
                </a:lnTo>
                <a:lnTo>
                  <a:pt x="63920" y="8386"/>
                </a:lnTo>
                <a:close/>
              </a:path>
            </a:pathLst>
          </a:custGeom>
          <a:blipFill rotWithShape="1">
            <a:blip r:embed="rId3">
              <a:alphaModFix/>
            </a:blip>
            <a:stretch>
              <a:fillRect b="12987" l="6921" r="-6921" t="-12987"/>
            </a:stretch>
          </a:blipFill>
          <a:ln cap="flat" cmpd="sng" w="9525">
            <a:solidFill>
              <a:srgbClr val="213B7D"/>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spcBef>
                <a:spcPts val="0"/>
              </a:spcBef>
              <a:spcAft>
                <a:spcPts val="0"/>
              </a:spcAft>
              <a:buClr>
                <a:schemeClr val="lt1"/>
              </a:buClr>
              <a:buSzPts val="1800"/>
              <a:buFont typeface="Calibri"/>
              <a:buNone/>
            </a:pPr>
            <a:r>
              <a:t/>
            </a:r>
            <a:endParaRPr sz="1800">
              <a:solidFill>
                <a:schemeClr val="lt1"/>
              </a:solidFill>
              <a:latin typeface="Calibri"/>
              <a:ea typeface="Calibri"/>
              <a:cs typeface="Calibri"/>
              <a:sym typeface="Calibri"/>
            </a:endParaRPr>
          </a:p>
        </p:txBody>
      </p:sp>
      <p:sp>
        <p:nvSpPr>
          <p:cNvPr id="813" name="Google Shape;813;p20"/>
          <p:cNvSpPr/>
          <p:nvPr/>
        </p:nvSpPr>
        <p:spPr>
          <a:xfrm>
            <a:off x="2460820" y="962493"/>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4" name="Google Shape;814;p20"/>
          <p:cNvSpPr/>
          <p:nvPr/>
        </p:nvSpPr>
        <p:spPr>
          <a:xfrm>
            <a:off x="1194138" y="299313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3"/>
          <p:cNvSpPr/>
          <p:nvPr/>
        </p:nvSpPr>
        <p:spPr>
          <a:xfrm>
            <a:off x="-11815" y="0"/>
            <a:ext cx="2712153" cy="1322815"/>
          </a:xfrm>
          <a:prstGeom prst="rect">
            <a:avLst/>
          </a:prstGeom>
          <a:blipFill rotWithShape="1">
            <a:blip r:embed="rId3">
              <a:alphaModFix/>
            </a:blip>
            <a:stretch>
              <a:fillRect b="-17999" l="-10000" r="-9000" t="-15999"/>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7" name="Google Shape;147;p3"/>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8" name="Google Shape;148;p3"/>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9" name="Google Shape;149;p3"/>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50" name="Google Shape;150;p3"/>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151" name="Google Shape;151;p3"/>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2" name="Google Shape;152;p3"/>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3" name="Google Shape;153;p3"/>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4" name="Google Shape;154;p3"/>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5" name="Google Shape;155;p3"/>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6" name="Google Shape;156;p3"/>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7" name="Google Shape;157;p3"/>
          <p:cNvSpPr txBox="1"/>
          <p:nvPr/>
        </p:nvSpPr>
        <p:spPr>
          <a:xfrm>
            <a:off x="1564091" y="420595"/>
            <a:ext cx="906381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Pengukuran Kinerja Sektor Publik</a:t>
            </a:r>
            <a:endParaRPr b="1" i="0" sz="2800" u="none" cap="none" strike="noStrike">
              <a:solidFill>
                <a:schemeClr val="dk1"/>
              </a:solidFill>
              <a:latin typeface="Times New Roman"/>
              <a:ea typeface="Times New Roman"/>
              <a:cs typeface="Times New Roman"/>
              <a:sym typeface="Times New Roman"/>
            </a:endParaRPr>
          </a:p>
        </p:txBody>
      </p:sp>
      <p:sp>
        <p:nvSpPr>
          <p:cNvPr id="158" name="Google Shape;158;p3"/>
          <p:cNvSpPr txBox="1"/>
          <p:nvPr/>
        </p:nvSpPr>
        <p:spPr>
          <a:xfrm>
            <a:off x="1658253" y="1134506"/>
            <a:ext cx="8875494" cy="973253"/>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Sistem pengukuran kinerja adalah suatu system yang bertujuan untuk membantu manajer public menilai pencapaian suatu strategi melalui alat ukur finansial dan non-finansial. Pengukuran kinerja sektor public dilakukan untuk memenuhi tiga (3) maksud :</a:t>
            </a:r>
            <a:endParaRPr/>
          </a:p>
        </p:txBody>
      </p:sp>
      <p:grpSp>
        <p:nvGrpSpPr>
          <p:cNvPr id="159" name="Google Shape;159;p3"/>
          <p:cNvGrpSpPr/>
          <p:nvPr/>
        </p:nvGrpSpPr>
        <p:grpSpPr>
          <a:xfrm>
            <a:off x="11276168" y="5046500"/>
            <a:ext cx="784865" cy="1401254"/>
            <a:chOff x="11276168" y="5046500"/>
            <a:chExt cx="784865" cy="1401254"/>
          </a:xfrm>
        </p:grpSpPr>
        <p:grpSp>
          <p:nvGrpSpPr>
            <p:cNvPr id="160" name="Google Shape;160;p3"/>
            <p:cNvGrpSpPr/>
            <p:nvPr/>
          </p:nvGrpSpPr>
          <p:grpSpPr>
            <a:xfrm>
              <a:off x="11276168" y="5046500"/>
              <a:ext cx="784865" cy="670031"/>
              <a:chOff x="11276168" y="5046500"/>
              <a:chExt cx="784865" cy="670031"/>
            </a:xfrm>
          </p:grpSpPr>
          <p:sp>
            <p:nvSpPr>
              <p:cNvPr id="161" name="Google Shape;161;p3"/>
              <p:cNvSpPr/>
              <p:nvPr/>
            </p:nvSpPr>
            <p:spPr>
              <a:xfrm>
                <a:off x="11276168" y="5046500"/>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2" name="Google Shape;162;p3"/>
              <p:cNvSpPr/>
              <p:nvPr/>
            </p:nvSpPr>
            <p:spPr>
              <a:xfrm>
                <a:off x="11407135" y="5062633"/>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63" name="Google Shape;163;p3"/>
            <p:cNvSpPr/>
            <p:nvPr/>
          </p:nvSpPr>
          <p:spPr>
            <a:xfrm>
              <a:off x="11276168" y="5777723"/>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4" name="Google Shape;164;p3"/>
            <p:cNvSpPr/>
            <p:nvPr/>
          </p:nvSpPr>
          <p:spPr>
            <a:xfrm>
              <a:off x="11407135" y="5793856"/>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65" name="Google Shape;165;p3"/>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1 dari 3 </a:t>
            </a:r>
            <a:endParaRPr b="0" i="0" sz="1050" u="none" cap="none" strike="noStrike">
              <a:solidFill>
                <a:schemeClr val="dk1"/>
              </a:solidFill>
              <a:latin typeface="Times New Roman"/>
              <a:ea typeface="Times New Roman"/>
              <a:cs typeface="Times New Roman"/>
              <a:sym typeface="Times New Roman"/>
            </a:endParaRPr>
          </a:p>
        </p:txBody>
      </p:sp>
      <p:grpSp>
        <p:nvGrpSpPr>
          <p:cNvPr id="166" name="Google Shape;166;p3"/>
          <p:cNvGrpSpPr/>
          <p:nvPr/>
        </p:nvGrpSpPr>
        <p:grpSpPr>
          <a:xfrm>
            <a:off x="1661428" y="2101107"/>
            <a:ext cx="9063817" cy="3633693"/>
            <a:chOff x="0" y="2322"/>
            <a:chExt cx="9063817" cy="3633693"/>
          </a:xfrm>
        </p:grpSpPr>
        <p:sp>
          <p:nvSpPr>
            <p:cNvPr id="167" name="Google Shape;167;p3"/>
            <p:cNvSpPr/>
            <p:nvPr/>
          </p:nvSpPr>
          <p:spPr>
            <a:xfrm rot="5400000">
              <a:off x="-201458" y="203781"/>
              <a:ext cx="1343058" cy="940141"/>
            </a:xfrm>
            <a:prstGeom prst="chevron">
              <a:avLst>
                <a:gd fmla="val 50000" name="adj"/>
              </a:avLst>
            </a:prstGeom>
            <a:gradFill>
              <a:gsLst>
                <a:gs pos="0">
                  <a:srgbClr val="5777BA"/>
                </a:gs>
                <a:gs pos="50000">
                  <a:srgbClr val="3363B6"/>
                </a:gs>
                <a:gs pos="100000">
                  <a:srgbClr val="2855A6"/>
                </a:gs>
              </a:gsLst>
              <a:lin ang="5400000" scaled="0"/>
            </a:gradFill>
            <a:ln cap="flat" cmpd="sng" w="9525">
              <a:solidFill>
                <a:srgbClr val="3A66B1"/>
              </a:solidFill>
              <a:prstDash val="solid"/>
              <a:miter lim="800000"/>
              <a:headEnd len="sm" w="sm" type="none"/>
              <a:tailEnd len="sm" w="sm" type="none"/>
            </a:ln>
            <a:effectLst>
              <a:outerShdw blurRad="57150" rotWithShape="0" algn="ctr" dir="5400000" dist="19050">
                <a:srgbClr val="000000">
                  <a:alpha val="62745"/>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3"/>
            <p:cNvSpPr txBox="1"/>
            <p:nvPr/>
          </p:nvSpPr>
          <p:spPr>
            <a:xfrm>
              <a:off x="1" y="472394"/>
              <a:ext cx="940141" cy="402917"/>
            </a:xfrm>
            <a:prstGeom prst="rect">
              <a:avLst/>
            </a:prstGeom>
            <a:noFill/>
            <a:ln>
              <a:noFill/>
            </a:ln>
          </p:spPr>
          <p:txBody>
            <a:bodyPr anchorCtr="0" anchor="ctr" bIns="17125" lIns="17125" spcFirstLastPara="1" rIns="17125" wrap="square" tIns="17125">
              <a:noAutofit/>
            </a:bodyPr>
            <a:lstStyle/>
            <a:p>
              <a:pPr indent="0" lvl="0" marL="0" marR="0" rtl="0" algn="ctr">
                <a:lnSpc>
                  <a:spcPct val="90000"/>
                </a:lnSpc>
                <a:spcBef>
                  <a:spcPts val="0"/>
                </a:spcBef>
                <a:spcAft>
                  <a:spcPts val="0"/>
                </a:spcAft>
                <a:buClr>
                  <a:schemeClr val="lt1"/>
                </a:buClr>
                <a:buSzPts val="2700"/>
                <a:buFont typeface="Times New Roman"/>
                <a:buNone/>
              </a:pPr>
              <a:r>
                <a:rPr b="0" i="0" lang="en-US" sz="2700" u="none" cap="none" strike="noStrike">
                  <a:solidFill>
                    <a:schemeClr val="lt1"/>
                  </a:solidFill>
                  <a:latin typeface="Times New Roman"/>
                  <a:ea typeface="Times New Roman"/>
                  <a:cs typeface="Times New Roman"/>
                  <a:sym typeface="Times New Roman"/>
                </a:rPr>
                <a:t>1</a:t>
              </a:r>
              <a:endParaRPr b="0" i="0" sz="2700" u="none" cap="none" strike="noStrike">
                <a:solidFill>
                  <a:schemeClr val="lt1"/>
                </a:solidFill>
                <a:latin typeface="Times New Roman"/>
                <a:ea typeface="Times New Roman"/>
                <a:cs typeface="Times New Roman"/>
                <a:sym typeface="Times New Roman"/>
              </a:endParaRPr>
            </a:p>
          </p:txBody>
        </p:sp>
        <p:sp>
          <p:nvSpPr>
            <p:cNvPr id="169" name="Google Shape;169;p3"/>
            <p:cNvSpPr/>
            <p:nvPr/>
          </p:nvSpPr>
          <p:spPr>
            <a:xfrm rot="5400000">
              <a:off x="4565485" y="-3623021"/>
              <a:ext cx="872988" cy="8123676"/>
            </a:xfrm>
            <a:prstGeom prst="round2SameRect">
              <a:avLst>
                <a:gd fmla="val 16667" name="adj1"/>
                <a:gd fmla="val 0" name="adj2"/>
              </a:avLst>
            </a:prstGeom>
            <a:solidFill>
              <a:schemeClr val="lt1">
                <a:alpha val="69803"/>
              </a:schemeClr>
            </a:solidFill>
            <a:ln cap="flat" cmpd="sng" w="9525">
              <a:solidFill>
                <a:srgbClr val="3A66B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p3"/>
            <p:cNvSpPr txBox="1"/>
            <p:nvPr/>
          </p:nvSpPr>
          <p:spPr>
            <a:xfrm>
              <a:off x="940141" y="44939"/>
              <a:ext cx="8081060" cy="787756"/>
            </a:xfrm>
            <a:prstGeom prst="rect">
              <a:avLst/>
            </a:prstGeom>
            <a:noFill/>
            <a:ln>
              <a:noFill/>
            </a:ln>
          </p:spPr>
          <p:txBody>
            <a:bodyPr anchorCtr="0" anchor="ctr" bIns="12700" lIns="142225" spcFirstLastPara="1" rIns="12700" wrap="square" tIns="12700">
              <a:noAutofit/>
            </a:bodyPr>
            <a:lstStyle/>
            <a:p>
              <a:pPr indent="-228600" lvl="1" marL="228600" marR="0" rtl="0" algn="l">
                <a:lnSpc>
                  <a:spcPct val="90000"/>
                </a:lnSpc>
                <a:spcBef>
                  <a:spcPts val="0"/>
                </a:spcBef>
                <a:spcAft>
                  <a:spcPts val="0"/>
                </a:spcAft>
                <a:buClr>
                  <a:schemeClr val="lt1"/>
                </a:buClr>
                <a:buSzPts val="2000"/>
                <a:buFont typeface="Times New Roman"/>
                <a:buChar char="•"/>
              </a:pPr>
              <a:r>
                <a:rPr b="0" i="0" lang="en-US" sz="2000" u="none" cap="none" strike="noStrike">
                  <a:solidFill>
                    <a:schemeClr val="lt1"/>
                  </a:solidFill>
                  <a:latin typeface="Times New Roman"/>
                  <a:ea typeface="Times New Roman"/>
                  <a:cs typeface="Times New Roman"/>
                  <a:sym typeface="Times New Roman"/>
                </a:rPr>
                <a:t>Pengukuran kinerja sektor public dimaksud untuk membantu memperbaiki kinerja pemerintah;</a:t>
              </a:r>
              <a:endParaRPr b="0" i="0" sz="2000" u="none" cap="none" strike="noStrike">
                <a:solidFill>
                  <a:schemeClr val="lt1"/>
                </a:solidFill>
                <a:latin typeface="Times New Roman"/>
                <a:ea typeface="Times New Roman"/>
                <a:cs typeface="Times New Roman"/>
                <a:sym typeface="Times New Roman"/>
              </a:endParaRPr>
            </a:p>
          </p:txBody>
        </p:sp>
        <p:sp>
          <p:nvSpPr>
            <p:cNvPr id="171" name="Google Shape;171;p3"/>
            <p:cNvSpPr/>
            <p:nvPr/>
          </p:nvSpPr>
          <p:spPr>
            <a:xfrm rot="5400000">
              <a:off x="-201458" y="1349098"/>
              <a:ext cx="1343058" cy="940141"/>
            </a:xfrm>
            <a:prstGeom prst="chevron">
              <a:avLst>
                <a:gd fmla="val 50000" name="adj"/>
              </a:avLst>
            </a:prstGeom>
            <a:gradFill>
              <a:gsLst>
                <a:gs pos="0">
                  <a:srgbClr val="7993CD"/>
                </a:gs>
                <a:gs pos="50000">
                  <a:srgbClr val="6184CB"/>
                </a:gs>
                <a:gs pos="100000">
                  <a:srgbClr val="5072B8"/>
                </a:gs>
              </a:gsLst>
              <a:lin ang="5400000" scaled="0"/>
            </a:gradFill>
            <a:ln cap="flat" cmpd="sng" w="9525">
              <a:solidFill>
                <a:srgbClr val="6786C7"/>
              </a:solidFill>
              <a:prstDash val="solid"/>
              <a:miter lim="800000"/>
              <a:headEnd len="sm" w="sm" type="none"/>
              <a:tailEnd len="sm" w="sm" type="none"/>
            </a:ln>
            <a:effectLst>
              <a:outerShdw blurRad="57150" rotWithShape="0" algn="ctr" dir="5400000" dist="19050">
                <a:srgbClr val="000000">
                  <a:alpha val="62745"/>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3"/>
            <p:cNvSpPr txBox="1"/>
            <p:nvPr/>
          </p:nvSpPr>
          <p:spPr>
            <a:xfrm>
              <a:off x="1" y="1617711"/>
              <a:ext cx="940141" cy="402917"/>
            </a:xfrm>
            <a:prstGeom prst="rect">
              <a:avLst/>
            </a:prstGeom>
            <a:noFill/>
            <a:ln>
              <a:noFill/>
            </a:ln>
          </p:spPr>
          <p:txBody>
            <a:bodyPr anchorCtr="0" anchor="ctr" bIns="17125" lIns="17125" spcFirstLastPara="1" rIns="17125" wrap="square" tIns="17125">
              <a:noAutofit/>
            </a:bodyPr>
            <a:lstStyle/>
            <a:p>
              <a:pPr indent="0" lvl="0" marL="0" marR="0" rtl="0" algn="ctr">
                <a:lnSpc>
                  <a:spcPct val="90000"/>
                </a:lnSpc>
                <a:spcBef>
                  <a:spcPts val="0"/>
                </a:spcBef>
                <a:spcAft>
                  <a:spcPts val="0"/>
                </a:spcAft>
                <a:buClr>
                  <a:schemeClr val="lt1"/>
                </a:buClr>
                <a:buSzPts val="2700"/>
                <a:buFont typeface="Times New Roman"/>
                <a:buNone/>
              </a:pPr>
              <a:r>
                <a:rPr b="0" i="0" lang="en-US" sz="2700" u="none" cap="none" strike="noStrike">
                  <a:solidFill>
                    <a:schemeClr val="lt1"/>
                  </a:solidFill>
                  <a:latin typeface="Times New Roman"/>
                  <a:ea typeface="Times New Roman"/>
                  <a:cs typeface="Times New Roman"/>
                  <a:sym typeface="Times New Roman"/>
                </a:rPr>
                <a:t>2</a:t>
              </a:r>
              <a:endParaRPr b="0" i="0" sz="2700" u="none" cap="none" strike="noStrike">
                <a:solidFill>
                  <a:schemeClr val="lt1"/>
                </a:solidFill>
                <a:latin typeface="Times New Roman"/>
                <a:ea typeface="Times New Roman"/>
                <a:cs typeface="Times New Roman"/>
                <a:sym typeface="Times New Roman"/>
              </a:endParaRPr>
            </a:p>
          </p:txBody>
        </p:sp>
        <p:sp>
          <p:nvSpPr>
            <p:cNvPr id="173" name="Google Shape;173;p3"/>
            <p:cNvSpPr/>
            <p:nvPr/>
          </p:nvSpPr>
          <p:spPr>
            <a:xfrm rot="5400000">
              <a:off x="4565485" y="-2477704"/>
              <a:ext cx="872988" cy="8123676"/>
            </a:xfrm>
            <a:prstGeom prst="round2SameRect">
              <a:avLst>
                <a:gd fmla="val 16667" name="adj1"/>
                <a:gd fmla="val 0" name="adj2"/>
              </a:avLst>
            </a:prstGeom>
            <a:solidFill>
              <a:schemeClr val="lt1">
                <a:alpha val="69803"/>
              </a:schemeClr>
            </a:solidFill>
            <a:ln cap="flat" cmpd="sng" w="9525">
              <a:solidFill>
                <a:srgbClr val="6786C7"/>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 name="Google Shape;174;p3"/>
            <p:cNvSpPr txBox="1"/>
            <p:nvPr/>
          </p:nvSpPr>
          <p:spPr>
            <a:xfrm>
              <a:off x="940141" y="1190256"/>
              <a:ext cx="8081060" cy="787756"/>
            </a:xfrm>
            <a:prstGeom prst="rect">
              <a:avLst/>
            </a:prstGeom>
            <a:noFill/>
            <a:ln>
              <a:noFill/>
            </a:ln>
          </p:spPr>
          <p:txBody>
            <a:bodyPr anchorCtr="0" anchor="ctr" bIns="12700" lIns="142225" spcFirstLastPara="1" rIns="12700" wrap="square" tIns="12700">
              <a:noAutofit/>
            </a:bodyPr>
            <a:lstStyle/>
            <a:p>
              <a:pPr indent="-228600" lvl="1" marL="228600" marR="0" rtl="0" algn="l">
                <a:lnSpc>
                  <a:spcPct val="90000"/>
                </a:lnSpc>
                <a:spcBef>
                  <a:spcPts val="0"/>
                </a:spcBef>
                <a:spcAft>
                  <a:spcPts val="0"/>
                </a:spcAft>
                <a:buClr>
                  <a:schemeClr val="lt1"/>
                </a:buClr>
                <a:buSzPts val="2000"/>
                <a:buFont typeface="Times New Roman"/>
                <a:buChar char="•"/>
              </a:pPr>
              <a:r>
                <a:rPr b="0" i="0" lang="en-US" sz="2000" u="none" cap="none" strike="noStrike">
                  <a:solidFill>
                    <a:schemeClr val="lt1"/>
                  </a:solidFill>
                  <a:latin typeface="Times New Roman"/>
                  <a:ea typeface="Times New Roman"/>
                  <a:cs typeface="Times New Roman"/>
                  <a:sym typeface="Times New Roman"/>
                </a:rPr>
                <a:t>Ukuran kinerja sektor pubik digunakan untuk mengalokasikan sumber daya dan pembuatan keputusan</a:t>
              </a:r>
              <a:endParaRPr b="0" i="0" sz="2000" u="none" cap="none" strike="noStrike">
                <a:solidFill>
                  <a:schemeClr val="lt1"/>
                </a:solidFill>
                <a:latin typeface="Times New Roman"/>
                <a:ea typeface="Times New Roman"/>
                <a:cs typeface="Times New Roman"/>
                <a:sym typeface="Times New Roman"/>
              </a:endParaRPr>
            </a:p>
          </p:txBody>
        </p:sp>
        <p:sp>
          <p:nvSpPr>
            <p:cNvPr id="175" name="Google Shape;175;p3"/>
            <p:cNvSpPr/>
            <p:nvPr/>
          </p:nvSpPr>
          <p:spPr>
            <a:xfrm rot="5400000">
              <a:off x="-201458" y="2494416"/>
              <a:ext cx="1343058" cy="940141"/>
            </a:xfrm>
            <a:prstGeom prst="chevron">
              <a:avLst>
                <a:gd fmla="val 50000" name="adj"/>
              </a:avLst>
            </a:prstGeom>
            <a:gradFill>
              <a:gsLst>
                <a:gs pos="0">
                  <a:srgbClr val="A7B4DC"/>
                </a:gs>
                <a:gs pos="50000">
                  <a:srgbClr val="98A9D9"/>
                </a:gs>
                <a:gs pos="100000">
                  <a:srgbClr val="8193C3"/>
                </a:gs>
              </a:gsLst>
              <a:lin ang="5400000" scaled="0"/>
            </a:gradFill>
            <a:ln cap="flat" cmpd="sng" w="9525">
              <a:solidFill>
                <a:srgbClr val="9BABD7"/>
              </a:solidFill>
              <a:prstDash val="solid"/>
              <a:miter lim="800000"/>
              <a:headEnd len="sm" w="sm" type="none"/>
              <a:tailEnd len="sm" w="sm" type="none"/>
            </a:ln>
            <a:effectLst>
              <a:outerShdw blurRad="57150" rotWithShape="0" algn="ctr" dir="5400000" dist="19050">
                <a:srgbClr val="000000">
                  <a:alpha val="62745"/>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3"/>
            <p:cNvSpPr txBox="1"/>
            <p:nvPr/>
          </p:nvSpPr>
          <p:spPr>
            <a:xfrm>
              <a:off x="1" y="2763029"/>
              <a:ext cx="940141" cy="402917"/>
            </a:xfrm>
            <a:prstGeom prst="rect">
              <a:avLst/>
            </a:prstGeom>
            <a:noFill/>
            <a:ln>
              <a:noFill/>
            </a:ln>
          </p:spPr>
          <p:txBody>
            <a:bodyPr anchorCtr="0" anchor="ctr" bIns="17125" lIns="17125" spcFirstLastPara="1" rIns="17125" wrap="square" tIns="17125">
              <a:noAutofit/>
            </a:bodyPr>
            <a:lstStyle/>
            <a:p>
              <a:pPr indent="0" lvl="0" marL="0" marR="0" rtl="0" algn="ctr">
                <a:lnSpc>
                  <a:spcPct val="90000"/>
                </a:lnSpc>
                <a:spcBef>
                  <a:spcPts val="0"/>
                </a:spcBef>
                <a:spcAft>
                  <a:spcPts val="0"/>
                </a:spcAft>
                <a:buClr>
                  <a:schemeClr val="lt1"/>
                </a:buClr>
                <a:buSzPts val="2700"/>
                <a:buFont typeface="Times New Roman"/>
                <a:buNone/>
              </a:pPr>
              <a:r>
                <a:rPr b="0" i="0" lang="en-US" sz="2700" u="none" cap="none" strike="noStrike">
                  <a:solidFill>
                    <a:schemeClr val="lt1"/>
                  </a:solidFill>
                  <a:latin typeface="Times New Roman"/>
                  <a:ea typeface="Times New Roman"/>
                  <a:cs typeface="Times New Roman"/>
                  <a:sym typeface="Times New Roman"/>
                </a:rPr>
                <a:t>3</a:t>
              </a:r>
              <a:endParaRPr b="0" i="0" sz="2700" u="none" cap="none" strike="noStrike">
                <a:solidFill>
                  <a:schemeClr val="lt1"/>
                </a:solidFill>
                <a:latin typeface="Times New Roman"/>
                <a:ea typeface="Times New Roman"/>
                <a:cs typeface="Times New Roman"/>
                <a:sym typeface="Times New Roman"/>
              </a:endParaRPr>
            </a:p>
          </p:txBody>
        </p:sp>
        <p:sp>
          <p:nvSpPr>
            <p:cNvPr id="177" name="Google Shape;177;p3"/>
            <p:cNvSpPr/>
            <p:nvPr/>
          </p:nvSpPr>
          <p:spPr>
            <a:xfrm rot="5400000">
              <a:off x="4565485" y="-1332386"/>
              <a:ext cx="872988" cy="8123676"/>
            </a:xfrm>
            <a:prstGeom prst="round2SameRect">
              <a:avLst>
                <a:gd fmla="val 16667" name="adj1"/>
                <a:gd fmla="val 0" name="adj2"/>
              </a:avLst>
            </a:prstGeom>
            <a:solidFill>
              <a:schemeClr val="lt1">
                <a:alpha val="69803"/>
              </a:schemeClr>
            </a:solidFill>
            <a:ln cap="flat" cmpd="sng" w="9525">
              <a:solidFill>
                <a:srgbClr val="9BABD7"/>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3"/>
            <p:cNvSpPr txBox="1"/>
            <p:nvPr/>
          </p:nvSpPr>
          <p:spPr>
            <a:xfrm>
              <a:off x="940141" y="2335574"/>
              <a:ext cx="8081060" cy="787756"/>
            </a:xfrm>
            <a:prstGeom prst="rect">
              <a:avLst/>
            </a:prstGeom>
            <a:noFill/>
            <a:ln>
              <a:noFill/>
            </a:ln>
          </p:spPr>
          <p:txBody>
            <a:bodyPr anchorCtr="0" anchor="ctr" bIns="12700" lIns="142225" spcFirstLastPara="1" rIns="12700" wrap="square" tIns="12700">
              <a:noAutofit/>
            </a:bodyPr>
            <a:lstStyle/>
            <a:p>
              <a:pPr indent="-228600" lvl="1" marL="228600" marR="0" rtl="0" algn="l">
                <a:lnSpc>
                  <a:spcPct val="90000"/>
                </a:lnSpc>
                <a:spcBef>
                  <a:spcPts val="0"/>
                </a:spcBef>
                <a:spcAft>
                  <a:spcPts val="0"/>
                </a:spcAft>
                <a:buClr>
                  <a:schemeClr val="lt1"/>
                </a:buClr>
                <a:buSzPts val="2000"/>
                <a:buFont typeface="Times New Roman"/>
                <a:buChar char="•"/>
              </a:pPr>
              <a:r>
                <a:rPr b="0" i="0" lang="en-US" sz="2000" u="none" cap="none" strike="noStrike">
                  <a:solidFill>
                    <a:schemeClr val="lt1"/>
                  </a:solidFill>
                  <a:latin typeface="Times New Roman"/>
                  <a:ea typeface="Times New Roman"/>
                  <a:cs typeface="Times New Roman"/>
                  <a:sym typeface="Times New Roman"/>
                </a:rPr>
                <a:t>Ukuran kinerja sektor public dimaksudkan untuk mewujudkan pertanggungjawaban public dan memperbaiki komunikasi kelembagaan.</a:t>
              </a:r>
              <a:endParaRPr b="0" i="0" sz="2000" u="none" cap="none" strike="noStrike">
                <a:solidFill>
                  <a:schemeClr val="lt1"/>
                </a:solidFill>
                <a:latin typeface="Times New Roman"/>
                <a:ea typeface="Times New Roman"/>
                <a:cs typeface="Times New Roman"/>
                <a:sym typeface="Times New Roman"/>
              </a:endParaRPr>
            </a:p>
          </p:txBody>
        </p:sp>
      </p:grpSp>
      <p:sp>
        <p:nvSpPr>
          <p:cNvPr id="179" name="Google Shape;179;p3"/>
          <p:cNvSpPr txBox="1"/>
          <p:nvPr/>
        </p:nvSpPr>
        <p:spPr>
          <a:xfrm>
            <a:off x="1658253" y="5780886"/>
            <a:ext cx="8875494" cy="765547"/>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1800"/>
              <a:buFont typeface="Arial"/>
              <a:buNone/>
            </a:pPr>
            <a:r>
              <a:rPr b="1" i="0" lang="en-US" sz="1800" u="none" cap="none" strike="noStrike">
                <a:solidFill>
                  <a:schemeClr val="dk1"/>
                </a:solidFill>
                <a:latin typeface="Times New Roman"/>
                <a:ea typeface="Times New Roman"/>
                <a:cs typeface="Times New Roman"/>
                <a:sym typeface="Times New Roman"/>
              </a:rPr>
              <a:t>Kinerja sektor public bersifat multidimensional sehingga tidak ada indicator tunggal yang dapat digunakan untuk menunjukan kinerja secara komprehensif</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4"/>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5" name="Google Shape;185;p4"/>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6" name="Google Shape;186;p4"/>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87" name="Google Shape;187;p4"/>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188" name="Google Shape;188;p4"/>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9" name="Google Shape;189;p4"/>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0" name="Google Shape;190;p4"/>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1" name="Google Shape;191;p4"/>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2" name="Google Shape;192;p4"/>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3" name="Google Shape;193;p4"/>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4" name="Google Shape;194;p4"/>
          <p:cNvSpPr txBox="1"/>
          <p:nvPr/>
        </p:nvSpPr>
        <p:spPr>
          <a:xfrm>
            <a:off x="1564091" y="420595"/>
            <a:ext cx="906381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Tujuan Sistem Pengukuran Kinerja</a:t>
            </a:r>
            <a:endParaRPr b="1" i="0" sz="2800" u="none" cap="none" strike="noStrike">
              <a:solidFill>
                <a:schemeClr val="dk1"/>
              </a:solidFill>
              <a:latin typeface="Times New Roman"/>
              <a:ea typeface="Times New Roman"/>
              <a:cs typeface="Times New Roman"/>
              <a:sym typeface="Times New Roman"/>
            </a:endParaRPr>
          </a:p>
        </p:txBody>
      </p:sp>
      <p:sp>
        <p:nvSpPr>
          <p:cNvPr id="195" name="Google Shape;195;p4"/>
          <p:cNvSpPr txBox="1"/>
          <p:nvPr/>
        </p:nvSpPr>
        <p:spPr>
          <a:xfrm>
            <a:off x="1658253" y="1920338"/>
            <a:ext cx="8875494" cy="973253"/>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Terdapat empat (4) tujuan dari adanya system pengukuran kinerja, diantaranya :</a:t>
            </a:r>
            <a:endParaRPr/>
          </a:p>
        </p:txBody>
      </p:sp>
      <p:grpSp>
        <p:nvGrpSpPr>
          <p:cNvPr id="196" name="Google Shape;196;p4"/>
          <p:cNvGrpSpPr/>
          <p:nvPr/>
        </p:nvGrpSpPr>
        <p:grpSpPr>
          <a:xfrm>
            <a:off x="11276168" y="5046500"/>
            <a:ext cx="784865" cy="1401254"/>
            <a:chOff x="11276168" y="5046500"/>
            <a:chExt cx="784865" cy="1401254"/>
          </a:xfrm>
        </p:grpSpPr>
        <p:grpSp>
          <p:nvGrpSpPr>
            <p:cNvPr id="197" name="Google Shape;197;p4"/>
            <p:cNvGrpSpPr/>
            <p:nvPr/>
          </p:nvGrpSpPr>
          <p:grpSpPr>
            <a:xfrm>
              <a:off x="11276168" y="5046500"/>
              <a:ext cx="784865" cy="670031"/>
              <a:chOff x="11276168" y="5046500"/>
              <a:chExt cx="784865" cy="670031"/>
            </a:xfrm>
          </p:grpSpPr>
          <p:sp>
            <p:nvSpPr>
              <p:cNvPr id="198" name="Google Shape;198;p4"/>
              <p:cNvSpPr/>
              <p:nvPr/>
            </p:nvSpPr>
            <p:spPr>
              <a:xfrm>
                <a:off x="11276168" y="5046500"/>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9" name="Google Shape;199;p4"/>
              <p:cNvSpPr/>
              <p:nvPr/>
            </p:nvSpPr>
            <p:spPr>
              <a:xfrm>
                <a:off x="11407135" y="5062633"/>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00" name="Google Shape;200;p4"/>
            <p:cNvSpPr/>
            <p:nvPr/>
          </p:nvSpPr>
          <p:spPr>
            <a:xfrm>
              <a:off x="11276168" y="5777723"/>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1" name="Google Shape;201;p4"/>
            <p:cNvSpPr/>
            <p:nvPr/>
          </p:nvSpPr>
          <p:spPr>
            <a:xfrm>
              <a:off x="11407135" y="5793856"/>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02" name="Google Shape;202;p4"/>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2 dari 3 </a:t>
            </a:r>
            <a:endParaRPr b="0" i="0" sz="1050" u="none" cap="none" strike="noStrike">
              <a:solidFill>
                <a:schemeClr val="dk1"/>
              </a:solidFill>
              <a:latin typeface="Times New Roman"/>
              <a:ea typeface="Times New Roman"/>
              <a:cs typeface="Times New Roman"/>
              <a:sym typeface="Times New Roman"/>
            </a:endParaRPr>
          </a:p>
        </p:txBody>
      </p:sp>
      <p:grpSp>
        <p:nvGrpSpPr>
          <p:cNvPr id="203" name="Google Shape;203;p4"/>
          <p:cNvGrpSpPr/>
          <p:nvPr/>
        </p:nvGrpSpPr>
        <p:grpSpPr>
          <a:xfrm>
            <a:off x="1666989" y="2486408"/>
            <a:ext cx="9052694" cy="2263011"/>
            <a:chOff x="5561" y="687663"/>
            <a:chExt cx="9052694" cy="2263011"/>
          </a:xfrm>
        </p:grpSpPr>
        <p:sp>
          <p:nvSpPr>
            <p:cNvPr id="204" name="Google Shape;204;p4"/>
            <p:cNvSpPr/>
            <p:nvPr/>
          </p:nvSpPr>
          <p:spPr>
            <a:xfrm>
              <a:off x="5561" y="687663"/>
              <a:ext cx="1972184" cy="1472194"/>
            </a:xfrm>
            <a:prstGeom prst="round2SameRect">
              <a:avLst>
                <a:gd fmla="val 8000" name="adj1"/>
                <a:gd fmla="val 0" name="adj2"/>
              </a:avLst>
            </a:prstGeom>
            <a:solidFill>
              <a:schemeClr val="lt1">
                <a:alpha val="69803"/>
              </a:schemeClr>
            </a:solidFill>
            <a:ln cap="flat" cmpd="sng" w="9525">
              <a:solidFill>
                <a:srgbClr val="213B7D"/>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4"/>
            <p:cNvSpPr txBox="1"/>
            <p:nvPr/>
          </p:nvSpPr>
          <p:spPr>
            <a:xfrm>
              <a:off x="40056" y="722158"/>
              <a:ext cx="1903194" cy="1437699"/>
            </a:xfrm>
            <a:prstGeom prst="rect">
              <a:avLst/>
            </a:prstGeom>
            <a:noFill/>
            <a:ln>
              <a:noFill/>
            </a:ln>
          </p:spPr>
          <p:txBody>
            <a:bodyPr anchorCtr="0" anchor="t" bIns="16500" lIns="16500" spcFirstLastPara="1" rIns="16500" wrap="square" tIns="49525">
              <a:noAutofit/>
            </a:bodyPr>
            <a:lstStyle/>
            <a:p>
              <a:pPr indent="-123825" lvl="1" marL="114300" marR="0" rtl="0" algn="l">
                <a:lnSpc>
                  <a:spcPct val="90000"/>
                </a:lnSpc>
                <a:spcBef>
                  <a:spcPts val="0"/>
                </a:spcBef>
                <a:spcAft>
                  <a:spcPts val="0"/>
                </a:spcAft>
                <a:buClr>
                  <a:srgbClr val="213B7D"/>
                </a:buClr>
                <a:buSzPts val="1950"/>
                <a:buFont typeface="Times New Roman"/>
                <a:buChar char="•"/>
              </a:pPr>
              <a:r>
                <a:rPr b="0" i="0" lang="en-US" sz="1300" u="none" cap="none" strike="noStrike">
                  <a:solidFill>
                    <a:schemeClr val="lt1"/>
                  </a:solidFill>
                  <a:latin typeface="Times New Roman"/>
                  <a:ea typeface="Times New Roman"/>
                  <a:cs typeface="Times New Roman"/>
                  <a:sym typeface="Times New Roman"/>
                </a:rPr>
                <a:t>Untuk mengkomunikasikan startegi secara lebih baik;</a:t>
              </a:r>
              <a:endParaRPr b="0" i="0" sz="1300" u="none" cap="none" strike="noStrike">
                <a:solidFill>
                  <a:schemeClr val="lt1"/>
                </a:solidFill>
                <a:latin typeface="Times New Roman"/>
                <a:ea typeface="Times New Roman"/>
                <a:cs typeface="Times New Roman"/>
                <a:sym typeface="Times New Roman"/>
              </a:endParaRPr>
            </a:p>
          </p:txBody>
        </p:sp>
        <p:sp>
          <p:nvSpPr>
            <p:cNvPr id="206" name="Google Shape;206;p4"/>
            <p:cNvSpPr/>
            <p:nvPr/>
          </p:nvSpPr>
          <p:spPr>
            <a:xfrm>
              <a:off x="5561" y="2159857"/>
              <a:ext cx="1972184" cy="633043"/>
            </a:xfrm>
            <a:prstGeom prst="rect">
              <a:avLst/>
            </a:prstGeom>
            <a:gradFill>
              <a:gsLst>
                <a:gs pos="0">
                  <a:srgbClr val="5E81C9"/>
                </a:gs>
                <a:gs pos="50000">
                  <a:srgbClr val="3B70C9"/>
                </a:gs>
                <a:gs pos="100000">
                  <a:srgbClr val="2E60B8"/>
                </a:gs>
              </a:gsLst>
              <a:lin ang="5400000" scaled="0"/>
            </a:gradFill>
            <a:ln cap="flat" cmpd="sng" w="9525">
              <a:solidFill>
                <a:srgbClr val="4372C3"/>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4"/>
            <p:cNvSpPr txBox="1"/>
            <p:nvPr/>
          </p:nvSpPr>
          <p:spPr>
            <a:xfrm>
              <a:off x="5561" y="2159857"/>
              <a:ext cx="1388862" cy="633043"/>
            </a:xfrm>
            <a:prstGeom prst="rect">
              <a:avLst/>
            </a:prstGeom>
            <a:noFill/>
            <a:ln>
              <a:noFill/>
            </a:ln>
          </p:spPr>
          <p:txBody>
            <a:bodyPr anchorCtr="0" anchor="ctr" bIns="0" lIns="182875" spcFirstLastPara="1" rIns="60950" wrap="square" tIns="0">
              <a:noAutofit/>
            </a:bodyPr>
            <a:lstStyle/>
            <a:p>
              <a:pPr indent="0" lvl="0" marL="0" marR="0" rtl="0" algn="l">
                <a:lnSpc>
                  <a:spcPct val="90000"/>
                </a:lnSpc>
                <a:spcBef>
                  <a:spcPts val="0"/>
                </a:spcBef>
                <a:spcAft>
                  <a:spcPts val="0"/>
                </a:spcAft>
                <a:buClr>
                  <a:schemeClr val="lt1"/>
                </a:buClr>
                <a:buSzPts val="4800"/>
                <a:buFont typeface="Times New Roman"/>
                <a:buNone/>
              </a:pPr>
              <a:r>
                <a:rPr b="0" i="0" lang="en-US" sz="4800" u="none" cap="none" strike="noStrike">
                  <a:solidFill>
                    <a:schemeClr val="lt1"/>
                  </a:solidFill>
                  <a:latin typeface="Times New Roman"/>
                  <a:ea typeface="Times New Roman"/>
                  <a:cs typeface="Times New Roman"/>
                  <a:sym typeface="Times New Roman"/>
                </a:rPr>
                <a:t>1</a:t>
              </a:r>
              <a:endParaRPr b="0" i="0" sz="4800" u="none" cap="none" strike="noStrike">
                <a:solidFill>
                  <a:schemeClr val="lt1"/>
                </a:solidFill>
                <a:latin typeface="Times New Roman"/>
                <a:ea typeface="Times New Roman"/>
                <a:cs typeface="Times New Roman"/>
                <a:sym typeface="Times New Roman"/>
              </a:endParaRPr>
            </a:p>
          </p:txBody>
        </p:sp>
        <p:sp>
          <p:nvSpPr>
            <p:cNvPr id="208" name="Google Shape;208;p4"/>
            <p:cNvSpPr/>
            <p:nvPr/>
          </p:nvSpPr>
          <p:spPr>
            <a:xfrm>
              <a:off x="1450214" y="2260410"/>
              <a:ext cx="690264" cy="690264"/>
            </a:xfrm>
            <a:prstGeom prst="ellipse">
              <a:avLst/>
            </a:prstGeom>
            <a:blipFill rotWithShape="1">
              <a:blip r:embed="rId3">
                <a:alphaModFix/>
              </a:blip>
              <a:stretch>
                <a:fillRect b="0" l="0" r="0" t="0"/>
              </a:stretch>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 name="Google Shape;209;p4"/>
            <p:cNvSpPr/>
            <p:nvPr/>
          </p:nvSpPr>
          <p:spPr>
            <a:xfrm>
              <a:off x="2311487" y="687663"/>
              <a:ext cx="1972184" cy="1472194"/>
            </a:xfrm>
            <a:prstGeom prst="round2SameRect">
              <a:avLst>
                <a:gd fmla="val 8000" name="adj1"/>
                <a:gd fmla="val 0" name="adj2"/>
              </a:avLst>
            </a:prstGeom>
            <a:solidFill>
              <a:schemeClr val="lt1">
                <a:alpha val="69803"/>
              </a:schemeClr>
            </a:solidFill>
            <a:ln cap="flat" cmpd="sng" w="9525">
              <a:solidFill>
                <a:srgbClr val="213B7D"/>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4"/>
            <p:cNvSpPr txBox="1"/>
            <p:nvPr/>
          </p:nvSpPr>
          <p:spPr>
            <a:xfrm>
              <a:off x="2345982" y="722158"/>
              <a:ext cx="1903194" cy="1437699"/>
            </a:xfrm>
            <a:prstGeom prst="rect">
              <a:avLst/>
            </a:prstGeom>
            <a:noFill/>
            <a:ln>
              <a:noFill/>
            </a:ln>
          </p:spPr>
          <p:txBody>
            <a:bodyPr anchorCtr="0" anchor="t" bIns="16500" lIns="16500" spcFirstLastPara="1" rIns="16500" wrap="square" tIns="49525">
              <a:noAutofit/>
            </a:bodyPr>
            <a:lstStyle/>
            <a:p>
              <a:pPr indent="-123825" lvl="1" marL="114300" marR="0" rtl="0" algn="l">
                <a:lnSpc>
                  <a:spcPct val="90000"/>
                </a:lnSpc>
                <a:spcBef>
                  <a:spcPts val="0"/>
                </a:spcBef>
                <a:spcAft>
                  <a:spcPts val="0"/>
                </a:spcAft>
                <a:buClr>
                  <a:srgbClr val="213B7D"/>
                </a:buClr>
                <a:buSzPts val="1950"/>
                <a:buFont typeface="Times New Roman"/>
                <a:buChar char="•"/>
              </a:pPr>
              <a:r>
                <a:rPr b="0" i="0" lang="en-US" sz="1300" u="none" cap="none" strike="noStrike">
                  <a:solidFill>
                    <a:schemeClr val="lt1"/>
                  </a:solidFill>
                  <a:latin typeface="Times New Roman"/>
                  <a:ea typeface="Times New Roman"/>
                  <a:cs typeface="Times New Roman"/>
                  <a:sym typeface="Times New Roman"/>
                </a:rPr>
                <a:t>Untuk mengukur kinerja finansial dan non-finansial secara berimbang;</a:t>
              </a:r>
              <a:endParaRPr b="0" i="0" sz="1300" u="none" cap="none" strike="noStrike">
                <a:solidFill>
                  <a:schemeClr val="lt1"/>
                </a:solidFill>
                <a:latin typeface="Times New Roman"/>
                <a:ea typeface="Times New Roman"/>
                <a:cs typeface="Times New Roman"/>
                <a:sym typeface="Times New Roman"/>
              </a:endParaRPr>
            </a:p>
          </p:txBody>
        </p:sp>
        <p:sp>
          <p:nvSpPr>
            <p:cNvPr id="211" name="Google Shape;211;p4"/>
            <p:cNvSpPr/>
            <p:nvPr/>
          </p:nvSpPr>
          <p:spPr>
            <a:xfrm>
              <a:off x="2311487" y="2159857"/>
              <a:ext cx="1972184" cy="633043"/>
            </a:xfrm>
            <a:prstGeom prst="rect">
              <a:avLst/>
            </a:prstGeom>
            <a:gradFill>
              <a:gsLst>
                <a:gs pos="0">
                  <a:srgbClr val="5E81C9"/>
                </a:gs>
                <a:gs pos="50000">
                  <a:srgbClr val="3B70C9"/>
                </a:gs>
                <a:gs pos="100000">
                  <a:srgbClr val="2E60B8"/>
                </a:gs>
              </a:gsLst>
              <a:lin ang="5400000" scaled="0"/>
            </a:gradFill>
            <a:ln cap="flat" cmpd="sng" w="9525">
              <a:solidFill>
                <a:srgbClr val="4372C3"/>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4"/>
            <p:cNvSpPr txBox="1"/>
            <p:nvPr/>
          </p:nvSpPr>
          <p:spPr>
            <a:xfrm>
              <a:off x="2311487" y="2159857"/>
              <a:ext cx="1388862" cy="633043"/>
            </a:xfrm>
            <a:prstGeom prst="rect">
              <a:avLst/>
            </a:prstGeom>
            <a:noFill/>
            <a:ln>
              <a:noFill/>
            </a:ln>
          </p:spPr>
          <p:txBody>
            <a:bodyPr anchorCtr="0" anchor="ctr" bIns="0" lIns="182875" spcFirstLastPara="1" rIns="60950" wrap="square" tIns="0">
              <a:noAutofit/>
            </a:bodyPr>
            <a:lstStyle/>
            <a:p>
              <a:pPr indent="0" lvl="0" marL="0" marR="0" rtl="0" algn="l">
                <a:lnSpc>
                  <a:spcPct val="90000"/>
                </a:lnSpc>
                <a:spcBef>
                  <a:spcPts val="0"/>
                </a:spcBef>
                <a:spcAft>
                  <a:spcPts val="0"/>
                </a:spcAft>
                <a:buClr>
                  <a:schemeClr val="lt1"/>
                </a:buClr>
                <a:buSzPts val="4800"/>
                <a:buFont typeface="Times New Roman"/>
                <a:buNone/>
              </a:pPr>
              <a:r>
                <a:rPr b="0" i="0" lang="en-US" sz="4800" u="none" cap="none" strike="noStrike">
                  <a:solidFill>
                    <a:schemeClr val="lt1"/>
                  </a:solidFill>
                  <a:latin typeface="Times New Roman"/>
                  <a:ea typeface="Times New Roman"/>
                  <a:cs typeface="Times New Roman"/>
                  <a:sym typeface="Times New Roman"/>
                </a:rPr>
                <a:t>2</a:t>
              </a:r>
              <a:endParaRPr b="0" i="0" sz="4800" u="none" cap="none" strike="noStrike">
                <a:solidFill>
                  <a:schemeClr val="lt1"/>
                </a:solidFill>
                <a:latin typeface="Times New Roman"/>
                <a:ea typeface="Times New Roman"/>
                <a:cs typeface="Times New Roman"/>
                <a:sym typeface="Times New Roman"/>
              </a:endParaRPr>
            </a:p>
          </p:txBody>
        </p:sp>
        <p:sp>
          <p:nvSpPr>
            <p:cNvPr id="213" name="Google Shape;213;p4"/>
            <p:cNvSpPr/>
            <p:nvPr/>
          </p:nvSpPr>
          <p:spPr>
            <a:xfrm>
              <a:off x="3756139" y="2260410"/>
              <a:ext cx="690264" cy="690264"/>
            </a:xfrm>
            <a:prstGeom prst="ellipse">
              <a:avLst/>
            </a:prstGeom>
            <a:blipFill rotWithShape="1">
              <a:blip r:embed="rId3">
                <a:alphaModFix/>
              </a:blip>
              <a:stretch>
                <a:fillRect b="0" l="0" r="0" t="0"/>
              </a:stretch>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 name="Google Shape;214;p4"/>
            <p:cNvSpPr/>
            <p:nvPr/>
          </p:nvSpPr>
          <p:spPr>
            <a:xfrm>
              <a:off x="4617413" y="687663"/>
              <a:ext cx="1972184" cy="1472194"/>
            </a:xfrm>
            <a:prstGeom prst="round2SameRect">
              <a:avLst>
                <a:gd fmla="val 8000" name="adj1"/>
                <a:gd fmla="val 0" name="adj2"/>
              </a:avLst>
            </a:prstGeom>
            <a:solidFill>
              <a:schemeClr val="lt1">
                <a:alpha val="69803"/>
              </a:schemeClr>
            </a:solidFill>
            <a:ln cap="flat" cmpd="sng" w="9525">
              <a:solidFill>
                <a:srgbClr val="213B7D"/>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 name="Google Shape;215;p4"/>
            <p:cNvSpPr txBox="1"/>
            <p:nvPr/>
          </p:nvSpPr>
          <p:spPr>
            <a:xfrm>
              <a:off x="4651908" y="722158"/>
              <a:ext cx="1903194" cy="1437699"/>
            </a:xfrm>
            <a:prstGeom prst="rect">
              <a:avLst/>
            </a:prstGeom>
            <a:noFill/>
            <a:ln>
              <a:noFill/>
            </a:ln>
          </p:spPr>
          <p:txBody>
            <a:bodyPr anchorCtr="0" anchor="t" bIns="16500" lIns="16500" spcFirstLastPara="1" rIns="16500" wrap="square" tIns="49525">
              <a:noAutofit/>
            </a:bodyPr>
            <a:lstStyle/>
            <a:p>
              <a:pPr indent="-123825" lvl="1" marL="114300" marR="0" rtl="0" algn="l">
                <a:lnSpc>
                  <a:spcPct val="90000"/>
                </a:lnSpc>
                <a:spcBef>
                  <a:spcPts val="0"/>
                </a:spcBef>
                <a:spcAft>
                  <a:spcPts val="0"/>
                </a:spcAft>
                <a:buClr>
                  <a:srgbClr val="213B7D"/>
                </a:buClr>
                <a:buSzPts val="1950"/>
                <a:buFont typeface="Times New Roman"/>
                <a:buChar char="•"/>
              </a:pPr>
              <a:r>
                <a:rPr b="0" i="0" lang="en-US" sz="1300" u="none" cap="none" strike="noStrike">
                  <a:solidFill>
                    <a:schemeClr val="lt1"/>
                  </a:solidFill>
                  <a:latin typeface="Times New Roman"/>
                  <a:ea typeface="Times New Roman"/>
                  <a:cs typeface="Times New Roman"/>
                  <a:sym typeface="Times New Roman"/>
                </a:rPr>
                <a:t>Untuk mengakomodasikan pemahaman kepentingan manajer level menengah dan bawah serta memotovasi untuk mencapai </a:t>
              </a:r>
              <a:r>
                <a:rPr b="0" i="1" lang="en-US" sz="1300" u="none" cap="none" strike="noStrike">
                  <a:solidFill>
                    <a:schemeClr val="lt1"/>
                  </a:solidFill>
                  <a:latin typeface="Times New Roman"/>
                  <a:ea typeface="Times New Roman"/>
                  <a:cs typeface="Times New Roman"/>
                  <a:sym typeface="Times New Roman"/>
                </a:rPr>
                <a:t>goal congruence;</a:t>
              </a:r>
              <a:endParaRPr b="0" i="1" sz="1300" u="none" cap="none" strike="noStrike">
                <a:solidFill>
                  <a:schemeClr val="lt1"/>
                </a:solidFill>
                <a:latin typeface="Times New Roman"/>
                <a:ea typeface="Times New Roman"/>
                <a:cs typeface="Times New Roman"/>
                <a:sym typeface="Times New Roman"/>
              </a:endParaRPr>
            </a:p>
          </p:txBody>
        </p:sp>
        <p:sp>
          <p:nvSpPr>
            <p:cNvPr id="216" name="Google Shape;216;p4"/>
            <p:cNvSpPr/>
            <p:nvPr/>
          </p:nvSpPr>
          <p:spPr>
            <a:xfrm>
              <a:off x="4617413" y="2159857"/>
              <a:ext cx="1972184" cy="633043"/>
            </a:xfrm>
            <a:prstGeom prst="rect">
              <a:avLst/>
            </a:prstGeom>
            <a:gradFill>
              <a:gsLst>
                <a:gs pos="0">
                  <a:srgbClr val="5E81C9"/>
                </a:gs>
                <a:gs pos="50000">
                  <a:srgbClr val="3B70C9"/>
                </a:gs>
                <a:gs pos="100000">
                  <a:srgbClr val="2E60B8"/>
                </a:gs>
              </a:gsLst>
              <a:lin ang="5400000" scaled="0"/>
            </a:gradFill>
            <a:ln cap="flat" cmpd="sng" w="9525">
              <a:solidFill>
                <a:srgbClr val="4372C3"/>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4"/>
            <p:cNvSpPr txBox="1"/>
            <p:nvPr/>
          </p:nvSpPr>
          <p:spPr>
            <a:xfrm>
              <a:off x="4617413" y="2159857"/>
              <a:ext cx="1388862" cy="633043"/>
            </a:xfrm>
            <a:prstGeom prst="rect">
              <a:avLst/>
            </a:prstGeom>
            <a:noFill/>
            <a:ln>
              <a:noFill/>
            </a:ln>
          </p:spPr>
          <p:txBody>
            <a:bodyPr anchorCtr="0" anchor="ctr" bIns="0" lIns="182875" spcFirstLastPara="1" rIns="60950" wrap="square" tIns="0">
              <a:noAutofit/>
            </a:bodyPr>
            <a:lstStyle/>
            <a:p>
              <a:pPr indent="0" lvl="0" marL="0" marR="0" rtl="0" algn="l">
                <a:lnSpc>
                  <a:spcPct val="90000"/>
                </a:lnSpc>
                <a:spcBef>
                  <a:spcPts val="0"/>
                </a:spcBef>
                <a:spcAft>
                  <a:spcPts val="0"/>
                </a:spcAft>
                <a:buClr>
                  <a:schemeClr val="lt1"/>
                </a:buClr>
                <a:buSzPts val="4800"/>
                <a:buFont typeface="Times New Roman"/>
                <a:buNone/>
              </a:pPr>
              <a:r>
                <a:rPr b="0" i="0" lang="en-US" sz="4800" u="none" cap="none" strike="noStrike">
                  <a:solidFill>
                    <a:schemeClr val="lt1"/>
                  </a:solidFill>
                  <a:latin typeface="Times New Roman"/>
                  <a:ea typeface="Times New Roman"/>
                  <a:cs typeface="Times New Roman"/>
                  <a:sym typeface="Times New Roman"/>
                </a:rPr>
                <a:t>3</a:t>
              </a:r>
              <a:endParaRPr b="0" i="0" sz="4800" u="none" cap="none" strike="noStrike">
                <a:solidFill>
                  <a:schemeClr val="lt1"/>
                </a:solidFill>
                <a:latin typeface="Times New Roman"/>
                <a:ea typeface="Times New Roman"/>
                <a:cs typeface="Times New Roman"/>
                <a:sym typeface="Times New Roman"/>
              </a:endParaRPr>
            </a:p>
          </p:txBody>
        </p:sp>
        <p:sp>
          <p:nvSpPr>
            <p:cNvPr id="218" name="Google Shape;218;p4"/>
            <p:cNvSpPr/>
            <p:nvPr/>
          </p:nvSpPr>
          <p:spPr>
            <a:xfrm>
              <a:off x="6062065" y="2260410"/>
              <a:ext cx="690264" cy="690264"/>
            </a:xfrm>
            <a:prstGeom prst="ellipse">
              <a:avLst/>
            </a:prstGeom>
            <a:blipFill rotWithShape="1">
              <a:blip r:embed="rId3">
                <a:alphaModFix/>
              </a:blip>
              <a:stretch>
                <a:fillRect b="0" l="0" r="0" t="0"/>
              </a:stretch>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4"/>
            <p:cNvSpPr/>
            <p:nvPr/>
          </p:nvSpPr>
          <p:spPr>
            <a:xfrm>
              <a:off x="6923339" y="687663"/>
              <a:ext cx="1972184" cy="1472194"/>
            </a:xfrm>
            <a:prstGeom prst="round2SameRect">
              <a:avLst>
                <a:gd fmla="val 8000" name="adj1"/>
                <a:gd fmla="val 0" name="adj2"/>
              </a:avLst>
            </a:prstGeom>
            <a:solidFill>
              <a:schemeClr val="lt1">
                <a:alpha val="69803"/>
              </a:schemeClr>
            </a:solidFill>
            <a:ln cap="flat" cmpd="sng" w="9525">
              <a:solidFill>
                <a:srgbClr val="213B7D"/>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4"/>
            <p:cNvSpPr txBox="1"/>
            <p:nvPr/>
          </p:nvSpPr>
          <p:spPr>
            <a:xfrm>
              <a:off x="6957834" y="722158"/>
              <a:ext cx="1903194" cy="1437699"/>
            </a:xfrm>
            <a:prstGeom prst="rect">
              <a:avLst/>
            </a:prstGeom>
            <a:noFill/>
            <a:ln>
              <a:noFill/>
            </a:ln>
          </p:spPr>
          <p:txBody>
            <a:bodyPr anchorCtr="0" anchor="t" bIns="16500" lIns="16500" spcFirstLastPara="1" rIns="16500" wrap="square" tIns="49525">
              <a:noAutofit/>
            </a:bodyPr>
            <a:lstStyle/>
            <a:p>
              <a:pPr indent="-123825" lvl="1" marL="114300" marR="0" rtl="0" algn="l">
                <a:lnSpc>
                  <a:spcPct val="90000"/>
                </a:lnSpc>
                <a:spcBef>
                  <a:spcPts val="0"/>
                </a:spcBef>
                <a:spcAft>
                  <a:spcPts val="0"/>
                </a:spcAft>
                <a:buClr>
                  <a:srgbClr val="213B7D"/>
                </a:buClr>
                <a:buSzPts val="1950"/>
                <a:buFont typeface="Times New Roman"/>
                <a:buChar char="•"/>
              </a:pPr>
              <a:r>
                <a:rPr b="0" i="0" lang="en-US" sz="1300" u="none" cap="none" strike="noStrike">
                  <a:solidFill>
                    <a:schemeClr val="lt1"/>
                  </a:solidFill>
                  <a:latin typeface="Times New Roman"/>
                  <a:ea typeface="Times New Roman"/>
                  <a:cs typeface="Times New Roman"/>
                  <a:sym typeface="Times New Roman"/>
                </a:rPr>
                <a:t>Sebagai alat untuk mencapai kepuasan berdasarkan pendekatan individual dan kemampuan kolektif yang rasional.</a:t>
              </a:r>
              <a:endParaRPr b="0" i="0" sz="1300" u="none" cap="none" strike="noStrike">
                <a:solidFill>
                  <a:schemeClr val="lt1"/>
                </a:solidFill>
                <a:latin typeface="Times New Roman"/>
                <a:ea typeface="Times New Roman"/>
                <a:cs typeface="Times New Roman"/>
                <a:sym typeface="Times New Roman"/>
              </a:endParaRPr>
            </a:p>
          </p:txBody>
        </p:sp>
        <p:sp>
          <p:nvSpPr>
            <p:cNvPr id="221" name="Google Shape;221;p4"/>
            <p:cNvSpPr/>
            <p:nvPr/>
          </p:nvSpPr>
          <p:spPr>
            <a:xfrm>
              <a:off x="6923339" y="2159857"/>
              <a:ext cx="1972184" cy="633043"/>
            </a:xfrm>
            <a:prstGeom prst="rect">
              <a:avLst/>
            </a:prstGeom>
            <a:gradFill>
              <a:gsLst>
                <a:gs pos="0">
                  <a:srgbClr val="5E81C9"/>
                </a:gs>
                <a:gs pos="50000">
                  <a:srgbClr val="3B70C9"/>
                </a:gs>
                <a:gs pos="100000">
                  <a:srgbClr val="2E60B8"/>
                </a:gs>
              </a:gsLst>
              <a:lin ang="5400000" scaled="0"/>
            </a:gradFill>
            <a:ln cap="flat" cmpd="sng" w="9525">
              <a:solidFill>
                <a:srgbClr val="4372C3"/>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4"/>
            <p:cNvSpPr txBox="1"/>
            <p:nvPr/>
          </p:nvSpPr>
          <p:spPr>
            <a:xfrm>
              <a:off x="6923339" y="2159857"/>
              <a:ext cx="1388862" cy="633043"/>
            </a:xfrm>
            <a:prstGeom prst="rect">
              <a:avLst/>
            </a:prstGeom>
            <a:noFill/>
            <a:ln>
              <a:noFill/>
            </a:ln>
          </p:spPr>
          <p:txBody>
            <a:bodyPr anchorCtr="0" anchor="ctr" bIns="0" lIns="182875" spcFirstLastPara="1" rIns="60950" wrap="square" tIns="0">
              <a:noAutofit/>
            </a:bodyPr>
            <a:lstStyle/>
            <a:p>
              <a:pPr indent="0" lvl="0" marL="0" marR="0" rtl="0" algn="l">
                <a:lnSpc>
                  <a:spcPct val="90000"/>
                </a:lnSpc>
                <a:spcBef>
                  <a:spcPts val="0"/>
                </a:spcBef>
                <a:spcAft>
                  <a:spcPts val="0"/>
                </a:spcAft>
                <a:buClr>
                  <a:schemeClr val="lt1"/>
                </a:buClr>
                <a:buSzPts val="4800"/>
                <a:buFont typeface="Times New Roman"/>
                <a:buNone/>
              </a:pPr>
              <a:r>
                <a:rPr b="0" i="0" lang="en-US" sz="4800" u="none" cap="none" strike="noStrike">
                  <a:solidFill>
                    <a:schemeClr val="lt1"/>
                  </a:solidFill>
                  <a:latin typeface="Times New Roman"/>
                  <a:ea typeface="Times New Roman"/>
                  <a:cs typeface="Times New Roman"/>
                  <a:sym typeface="Times New Roman"/>
                </a:rPr>
                <a:t>4</a:t>
              </a:r>
              <a:endParaRPr b="0" i="0" sz="4800" u="none" cap="none" strike="noStrike">
                <a:solidFill>
                  <a:schemeClr val="lt1"/>
                </a:solidFill>
                <a:latin typeface="Times New Roman"/>
                <a:ea typeface="Times New Roman"/>
                <a:cs typeface="Times New Roman"/>
                <a:sym typeface="Times New Roman"/>
              </a:endParaRPr>
            </a:p>
          </p:txBody>
        </p:sp>
        <p:sp>
          <p:nvSpPr>
            <p:cNvPr id="223" name="Google Shape;223;p4"/>
            <p:cNvSpPr/>
            <p:nvPr/>
          </p:nvSpPr>
          <p:spPr>
            <a:xfrm>
              <a:off x="8367991" y="2260410"/>
              <a:ext cx="690264" cy="690264"/>
            </a:xfrm>
            <a:prstGeom prst="ellipse">
              <a:avLst/>
            </a:prstGeom>
            <a:blipFill rotWithShape="1">
              <a:blip r:embed="rId3">
                <a:alphaModFix/>
              </a:blip>
              <a:stretch>
                <a:fillRect b="0" l="0" r="0" t="0"/>
              </a:stretch>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24" name="Google Shape;224;p4"/>
          <p:cNvSpPr/>
          <p:nvPr/>
        </p:nvSpPr>
        <p:spPr>
          <a:xfrm>
            <a:off x="-11815" y="0"/>
            <a:ext cx="2712153" cy="1322815"/>
          </a:xfrm>
          <a:prstGeom prst="rect">
            <a:avLst/>
          </a:prstGeom>
          <a:blipFill rotWithShape="1">
            <a:blip r:embed="rId4">
              <a:alphaModFix/>
            </a:blip>
            <a:stretch>
              <a:fillRect b="-17999" l="-10000" r="-9000" t="-15999"/>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5"/>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0" name="Google Shape;230;p5"/>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1" name="Google Shape;231;p5"/>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232" name="Google Shape;232;p5"/>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233" name="Google Shape;233;p5"/>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4" name="Google Shape;234;p5"/>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5" name="Google Shape;235;p5"/>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6" name="Google Shape;236;p5"/>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7" name="Google Shape;237;p5"/>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8" name="Google Shape;238;p5"/>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9" name="Google Shape;239;p5"/>
          <p:cNvSpPr txBox="1"/>
          <p:nvPr/>
        </p:nvSpPr>
        <p:spPr>
          <a:xfrm>
            <a:off x="1564091" y="420595"/>
            <a:ext cx="906381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Manfaat Pengukuran Kinerja</a:t>
            </a:r>
            <a:endParaRPr b="1" i="0" sz="2800" u="none" cap="none" strike="noStrike">
              <a:solidFill>
                <a:schemeClr val="dk1"/>
              </a:solidFill>
              <a:latin typeface="Times New Roman"/>
              <a:ea typeface="Times New Roman"/>
              <a:cs typeface="Times New Roman"/>
              <a:sym typeface="Times New Roman"/>
            </a:endParaRPr>
          </a:p>
        </p:txBody>
      </p:sp>
      <p:sp>
        <p:nvSpPr>
          <p:cNvPr id="240" name="Google Shape;240;p5"/>
          <p:cNvSpPr txBox="1"/>
          <p:nvPr/>
        </p:nvSpPr>
        <p:spPr>
          <a:xfrm>
            <a:off x="1658251" y="1495806"/>
            <a:ext cx="8875494" cy="3680722"/>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Terdapat delapan (8) manfaat pada dalam pengukuran kinerja, yaitu :</a:t>
            </a:r>
            <a:endParaRPr/>
          </a:p>
          <a:p>
            <a:pPr indent="0" lvl="0" marL="0" marR="0" rtl="0" algn="ctr">
              <a:lnSpc>
                <a:spcPct val="90000"/>
              </a:lnSpc>
              <a:spcBef>
                <a:spcPts val="1000"/>
              </a:spcBef>
              <a:spcAft>
                <a:spcPts val="0"/>
              </a:spcAft>
              <a:buClr>
                <a:schemeClr val="lt1"/>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a:p>
            <a:pPr indent="-342900" lvl="0" marL="342900" marR="0" rtl="0" algn="l">
              <a:lnSpc>
                <a:spcPct val="90000"/>
              </a:lnSpc>
              <a:spcBef>
                <a:spcPts val="1000"/>
              </a:spcBef>
              <a:spcAft>
                <a:spcPts val="0"/>
              </a:spcAft>
              <a:buClr>
                <a:srgbClr val="213B7D"/>
              </a:buClr>
              <a:buSzPts val="1800"/>
              <a:buFont typeface="Calibri"/>
              <a:buAutoNum type="arabicParenR"/>
            </a:pPr>
            <a:r>
              <a:rPr b="0" i="0" lang="en-US" sz="1800" u="none" cap="none" strike="noStrike">
                <a:solidFill>
                  <a:schemeClr val="dk1"/>
                </a:solidFill>
                <a:latin typeface="Times New Roman"/>
                <a:ea typeface="Times New Roman"/>
                <a:cs typeface="Times New Roman"/>
                <a:sym typeface="Times New Roman"/>
              </a:rPr>
              <a:t>Memberikan pemahaman mengenai ukuran yan digunakan dalam menilai manajemen;</a:t>
            </a:r>
            <a:endParaRPr/>
          </a:p>
          <a:p>
            <a:pPr indent="-342900" lvl="0" marL="342900" marR="0" rtl="0" algn="l">
              <a:lnSpc>
                <a:spcPct val="90000"/>
              </a:lnSpc>
              <a:spcBef>
                <a:spcPts val="1000"/>
              </a:spcBef>
              <a:spcAft>
                <a:spcPts val="0"/>
              </a:spcAft>
              <a:buClr>
                <a:srgbClr val="213B7D"/>
              </a:buClr>
              <a:buSzPts val="1800"/>
              <a:buFont typeface="Calibri"/>
              <a:buAutoNum type="arabicParenR"/>
            </a:pPr>
            <a:r>
              <a:rPr b="0" i="0" lang="en-US" sz="1800" u="none" cap="none" strike="noStrike">
                <a:solidFill>
                  <a:schemeClr val="dk1"/>
                </a:solidFill>
                <a:latin typeface="Times New Roman"/>
                <a:ea typeface="Times New Roman"/>
                <a:cs typeface="Times New Roman"/>
                <a:sym typeface="Times New Roman"/>
              </a:rPr>
              <a:t>Memberikan arah untuk mencapai target kinerja yang telah ditetapkan;</a:t>
            </a:r>
            <a:endParaRPr/>
          </a:p>
          <a:p>
            <a:pPr indent="-342900" lvl="0" marL="342900" marR="0" rtl="0" algn="l">
              <a:lnSpc>
                <a:spcPct val="90000"/>
              </a:lnSpc>
              <a:spcBef>
                <a:spcPts val="1000"/>
              </a:spcBef>
              <a:spcAft>
                <a:spcPts val="0"/>
              </a:spcAft>
              <a:buClr>
                <a:srgbClr val="213B7D"/>
              </a:buClr>
              <a:buSzPts val="1800"/>
              <a:buFont typeface="Calibri"/>
              <a:buAutoNum type="arabicParenR"/>
            </a:pPr>
            <a:r>
              <a:rPr b="0" i="0" lang="en-US" sz="1800" u="none" cap="none" strike="noStrike">
                <a:solidFill>
                  <a:schemeClr val="dk1"/>
                </a:solidFill>
                <a:latin typeface="Times New Roman"/>
                <a:ea typeface="Times New Roman"/>
                <a:cs typeface="Times New Roman"/>
                <a:sym typeface="Times New Roman"/>
              </a:rPr>
              <a:t>Memonitor dan mengevaluasi pencapaian kinerja;</a:t>
            </a:r>
            <a:endParaRPr/>
          </a:p>
          <a:p>
            <a:pPr indent="-342900" lvl="0" marL="342900" marR="0" rtl="0" algn="l">
              <a:lnSpc>
                <a:spcPct val="90000"/>
              </a:lnSpc>
              <a:spcBef>
                <a:spcPts val="1000"/>
              </a:spcBef>
              <a:spcAft>
                <a:spcPts val="0"/>
              </a:spcAft>
              <a:buClr>
                <a:srgbClr val="213B7D"/>
              </a:buClr>
              <a:buSzPts val="1800"/>
              <a:buFont typeface="Calibri"/>
              <a:buAutoNum type="arabicParenR"/>
            </a:pPr>
            <a:r>
              <a:rPr b="0" i="0" lang="en-US" sz="1800" u="none" cap="none" strike="noStrike">
                <a:solidFill>
                  <a:schemeClr val="dk1"/>
                </a:solidFill>
                <a:latin typeface="Times New Roman"/>
                <a:ea typeface="Times New Roman"/>
                <a:cs typeface="Times New Roman"/>
                <a:sym typeface="Times New Roman"/>
              </a:rPr>
              <a:t>Dasar dalam memberikan penghargaan dan hukuman;</a:t>
            </a:r>
            <a:endParaRPr/>
          </a:p>
          <a:p>
            <a:pPr indent="-342900" lvl="0" marL="342900" marR="0" rtl="0" algn="l">
              <a:lnSpc>
                <a:spcPct val="90000"/>
              </a:lnSpc>
              <a:spcBef>
                <a:spcPts val="1000"/>
              </a:spcBef>
              <a:spcAft>
                <a:spcPts val="0"/>
              </a:spcAft>
              <a:buClr>
                <a:srgbClr val="213B7D"/>
              </a:buClr>
              <a:buSzPts val="1800"/>
              <a:buFont typeface="Calibri"/>
              <a:buAutoNum type="arabicParenR"/>
            </a:pPr>
            <a:r>
              <a:rPr b="0" i="0" lang="en-US" sz="1800" u="none" cap="none" strike="noStrike">
                <a:solidFill>
                  <a:schemeClr val="dk1"/>
                </a:solidFill>
                <a:latin typeface="Times New Roman"/>
                <a:ea typeface="Times New Roman"/>
                <a:cs typeface="Times New Roman"/>
                <a:sym typeface="Times New Roman"/>
              </a:rPr>
              <a:t>Alat komunikasi antara atasan dengan bawahan;</a:t>
            </a:r>
            <a:endParaRPr/>
          </a:p>
          <a:p>
            <a:pPr indent="-342900" lvl="0" marL="342900" marR="0" rtl="0" algn="l">
              <a:lnSpc>
                <a:spcPct val="90000"/>
              </a:lnSpc>
              <a:spcBef>
                <a:spcPts val="1000"/>
              </a:spcBef>
              <a:spcAft>
                <a:spcPts val="0"/>
              </a:spcAft>
              <a:buClr>
                <a:srgbClr val="213B7D"/>
              </a:buClr>
              <a:buSzPts val="1800"/>
              <a:buFont typeface="Calibri"/>
              <a:buAutoNum type="arabicParenR"/>
            </a:pPr>
            <a:r>
              <a:rPr b="0" i="0" lang="en-US" sz="1800" u="none" cap="none" strike="noStrike">
                <a:solidFill>
                  <a:schemeClr val="dk1"/>
                </a:solidFill>
                <a:latin typeface="Times New Roman"/>
                <a:ea typeface="Times New Roman"/>
                <a:cs typeface="Times New Roman"/>
                <a:sym typeface="Times New Roman"/>
              </a:rPr>
              <a:t>Membantu mengidentifikasi kepuasan pelanggan;</a:t>
            </a:r>
            <a:endParaRPr/>
          </a:p>
          <a:p>
            <a:pPr indent="-342900" lvl="0" marL="342900" marR="0" rtl="0" algn="l">
              <a:lnSpc>
                <a:spcPct val="90000"/>
              </a:lnSpc>
              <a:spcBef>
                <a:spcPts val="1000"/>
              </a:spcBef>
              <a:spcAft>
                <a:spcPts val="0"/>
              </a:spcAft>
              <a:buClr>
                <a:srgbClr val="213B7D"/>
              </a:buClr>
              <a:buSzPts val="1800"/>
              <a:buFont typeface="Calibri"/>
              <a:buAutoNum type="arabicParenR"/>
            </a:pPr>
            <a:r>
              <a:rPr b="0" i="0" lang="en-US" sz="1800" u="none" cap="none" strike="noStrike">
                <a:solidFill>
                  <a:schemeClr val="dk1"/>
                </a:solidFill>
                <a:latin typeface="Times New Roman"/>
                <a:ea typeface="Times New Roman"/>
                <a:cs typeface="Times New Roman"/>
                <a:sym typeface="Times New Roman"/>
              </a:rPr>
              <a:t>Membantu memahami proses kegiatan instansi pemerintah; dan</a:t>
            </a:r>
            <a:endParaRPr/>
          </a:p>
          <a:p>
            <a:pPr indent="-342900" lvl="0" marL="342900" marR="0" rtl="0" algn="l">
              <a:lnSpc>
                <a:spcPct val="90000"/>
              </a:lnSpc>
              <a:spcBef>
                <a:spcPts val="1000"/>
              </a:spcBef>
              <a:spcAft>
                <a:spcPts val="0"/>
              </a:spcAft>
              <a:buClr>
                <a:srgbClr val="213B7D"/>
              </a:buClr>
              <a:buSzPts val="1800"/>
              <a:buFont typeface="Calibri"/>
              <a:buAutoNum type="arabicParenR"/>
            </a:pPr>
            <a:r>
              <a:rPr b="0" i="0" lang="en-US" sz="1800" u="none" cap="none" strike="noStrike">
                <a:solidFill>
                  <a:schemeClr val="dk1"/>
                </a:solidFill>
                <a:latin typeface="Times New Roman"/>
                <a:ea typeface="Times New Roman"/>
                <a:cs typeface="Times New Roman"/>
                <a:sym typeface="Times New Roman"/>
              </a:rPr>
              <a:t>Memastikan pengambilan keputusan secara objektif.</a:t>
            </a:r>
            <a:endParaRPr/>
          </a:p>
        </p:txBody>
      </p:sp>
      <p:grpSp>
        <p:nvGrpSpPr>
          <p:cNvPr id="241" name="Google Shape;241;p5"/>
          <p:cNvGrpSpPr/>
          <p:nvPr/>
        </p:nvGrpSpPr>
        <p:grpSpPr>
          <a:xfrm>
            <a:off x="11276168" y="5046500"/>
            <a:ext cx="784865" cy="1401254"/>
            <a:chOff x="11276168" y="5046500"/>
            <a:chExt cx="784865" cy="1401254"/>
          </a:xfrm>
        </p:grpSpPr>
        <p:grpSp>
          <p:nvGrpSpPr>
            <p:cNvPr id="242" name="Google Shape;242;p5"/>
            <p:cNvGrpSpPr/>
            <p:nvPr/>
          </p:nvGrpSpPr>
          <p:grpSpPr>
            <a:xfrm>
              <a:off x="11276168" y="5046500"/>
              <a:ext cx="784865" cy="670031"/>
              <a:chOff x="11276168" y="5046500"/>
              <a:chExt cx="784865" cy="670031"/>
            </a:xfrm>
          </p:grpSpPr>
          <p:sp>
            <p:nvSpPr>
              <p:cNvPr id="243" name="Google Shape;243;p5"/>
              <p:cNvSpPr/>
              <p:nvPr/>
            </p:nvSpPr>
            <p:spPr>
              <a:xfrm>
                <a:off x="11276168" y="5046500"/>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4" name="Google Shape;244;p5"/>
              <p:cNvSpPr/>
              <p:nvPr/>
            </p:nvSpPr>
            <p:spPr>
              <a:xfrm>
                <a:off x="11407135" y="5062633"/>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45" name="Google Shape;245;p5"/>
            <p:cNvSpPr/>
            <p:nvPr/>
          </p:nvSpPr>
          <p:spPr>
            <a:xfrm>
              <a:off x="11276168" y="5777723"/>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6" name="Google Shape;246;p5"/>
            <p:cNvSpPr/>
            <p:nvPr/>
          </p:nvSpPr>
          <p:spPr>
            <a:xfrm>
              <a:off x="11407135" y="5793856"/>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47" name="Google Shape;247;p5"/>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2 dari 3 </a:t>
            </a:r>
            <a:endParaRPr b="0" i="0" sz="1050" u="none" cap="none" strike="noStrike">
              <a:solidFill>
                <a:schemeClr val="dk1"/>
              </a:solidFill>
              <a:latin typeface="Times New Roman"/>
              <a:ea typeface="Times New Roman"/>
              <a:cs typeface="Times New Roman"/>
              <a:sym typeface="Times New Roman"/>
            </a:endParaRPr>
          </a:p>
        </p:txBody>
      </p:sp>
      <p:sp>
        <p:nvSpPr>
          <p:cNvPr id="248" name="Google Shape;248;p5"/>
          <p:cNvSpPr/>
          <p:nvPr/>
        </p:nvSpPr>
        <p:spPr>
          <a:xfrm>
            <a:off x="-11815" y="0"/>
            <a:ext cx="2712153" cy="1322815"/>
          </a:xfrm>
          <a:prstGeom prst="rect">
            <a:avLst/>
          </a:prstGeom>
          <a:blipFill rotWithShape="1">
            <a:blip r:embed="rId3">
              <a:alphaModFix/>
            </a:blip>
            <a:stretch>
              <a:fillRect b="-17999" l="-10000" r="-9000" t="-15999"/>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2" name="Shape 252"/>
        <p:cNvGrpSpPr/>
        <p:nvPr/>
      </p:nvGrpSpPr>
      <p:grpSpPr>
        <a:xfrm>
          <a:off x="0" y="0"/>
          <a:ext cx="0" cy="0"/>
          <a:chOff x="0" y="0"/>
          <a:chExt cx="0" cy="0"/>
        </a:xfrm>
      </p:grpSpPr>
      <p:sp>
        <p:nvSpPr>
          <p:cNvPr id="253" name="Google Shape;253;p6"/>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4" name="Google Shape;254;p6"/>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5" name="Google Shape;255;p6"/>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256" name="Google Shape;256;p6"/>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257" name="Google Shape;257;p6"/>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8" name="Google Shape;258;p6"/>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9" name="Google Shape;259;p6"/>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0" name="Google Shape;260;p6"/>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1" name="Google Shape;261;p6"/>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2" name="Google Shape;262;p6"/>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3" name="Google Shape;263;p6"/>
          <p:cNvSpPr txBox="1"/>
          <p:nvPr/>
        </p:nvSpPr>
        <p:spPr>
          <a:xfrm>
            <a:off x="2700338" y="420595"/>
            <a:ext cx="9491659"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Informasi Yang Digunakan untuk Pengukuran Kinerja</a:t>
            </a:r>
            <a:endParaRPr b="1" i="0" sz="2800" u="none" cap="none" strike="noStrike">
              <a:solidFill>
                <a:schemeClr val="dk1"/>
              </a:solidFill>
              <a:latin typeface="Times New Roman"/>
              <a:ea typeface="Times New Roman"/>
              <a:cs typeface="Times New Roman"/>
              <a:sym typeface="Times New Roman"/>
            </a:endParaRPr>
          </a:p>
        </p:txBody>
      </p:sp>
      <p:sp>
        <p:nvSpPr>
          <p:cNvPr id="264" name="Google Shape;264;p6"/>
          <p:cNvSpPr txBox="1"/>
          <p:nvPr/>
        </p:nvSpPr>
        <p:spPr>
          <a:xfrm>
            <a:off x="1465284" y="2112135"/>
            <a:ext cx="9261432" cy="3502968"/>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rgbClr val="213B7D"/>
              </a:buClr>
              <a:buSzPts val="1800"/>
              <a:buFont typeface="Arial"/>
              <a:buAutoNum type="arabicPeriod"/>
            </a:pPr>
            <a:r>
              <a:rPr b="1" i="0" lang="en-US" sz="1800" u="none" cap="none" strike="noStrike">
                <a:solidFill>
                  <a:srgbClr val="213B7D"/>
                </a:solidFill>
                <a:latin typeface="Times New Roman"/>
                <a:ea typeface="Times New Roman"/>
                <a:cs typeface="Times New Roman"/>
                <a:sym typeface="Times New Roman"/>
              </a:rPr>
              <a:t>Informasi Finansial</a:t>
            </a:r>
            <a:endParaRPr/>
          </a:p>
          <a:p>
            <a:pPr indent="0" lvl="0" marL="0" marR="0" rtl="0" algn="just">
              <a:lnSpc>
                <a:spcPct val="90000"/>
              </a:lnSpc>
              <a:spcBef>
                <a:spcPts val="100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Informasi Finansial diukur berdasarkan pada anggaran yang telah dibuat, dengan melakukan analisis terhadap selisih atau perbedaan antara kinerja actual yang dianggarkan</a:t>
            </a:r>
            <a:endParaRPr/>
          </a:p>
          <a:p>
            <a:pPr indent="0" lvl="0" marL="0" marR="0" rtl="0" algn="just">
              <a:lnSpc>
                <a:spcPct val="90000"/>
              </a:lnSpc>
              <a:spcBef>
                <a:spcPts val="100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Analisis varian dibagi dalam dua (2) hal, berupa :</a:t>
            </a:r>
            <a:endParaRPr/>
          </a:p>
          <a:p>
            <a:pPr indent="-342900" lvl="0" marL="342900" marR="0" rtl="0" algn="l">
              <a:lnSpc>
                <a:spcPct val="90000"/>
              </a:lnSpc>
              <a:spcBef>
                <a:spcPts val="1000"/>
              </a:spcBef>
              <a:spcAft>
                <a:spcPts val="0"/>
              </a:spcAft>
              <a:buClr>
                <a:schemeClr val="dk1"/>
              </a:buClr>
              <a:buSzPts val="1800"/>
              <a:buFont typeface="Arial"/>
              <a:buAutoNum type="alphaLcParenR"/>
            </a:pPr>
            <a:r>
              <a:rPr b="0" i="0" lang="en-US" sz="1800" u="none" cap="none" strike="noStrike">
                <a:solidFill>
                  <a:schemeClr val="dk1"/>
                </a:solidFill>
                <a:latin typeface="Times New Roman"/>
                <a:ea typeface="Times New Roman"/>
                <a:cs typeface="Times New Roman"/>
                <a:sym typeface="Times New Roman"/>
              </a:rPr>
              <a:t>Varian Pendapatan; dan</a:t>
            </a:r>
            <a:endParaRPr/>
          </a:p>
          <a:p>
            <a:pPr indent="-342900" lvl="0" marL="342900" marR="0" rtl="0" algn="l">
              <a:lnSpc>
                <a:spcPct val="90000"/>
              </a:lnSpc>
              <a:spcBef>
                <a:spcPts val="1000"/>
              </a:spcBef>
              <a:spcAft>
                <a:spcPts val="0"/>
              </a:spcAft>
              <a:buClr>
                <a:schemeClr val="dk1"/>
              </a:buClr>
              <a:buSzPts val="1800"/>
              <a:buFont typeface="Arial"/>
              <a:buAutoNum type="alphaLcParenR"/>
            </a:pPr>
            <a:r>
              <a:rPr b="0" i="0" lang="en-US" sz="1800" u="none" cap="none" strike="noStrike">
                <a:solidFill>
                  <a:schemeClr val="dk1"/>
                </a:solidFill>
                <a:latin typeface="Times New Roman"/>
                <a:ea typeface="Times New Roman"/>
                <a:cs typeface="Times New Roman"/>
                <a:sym typeface="Times New Roman"/>
              </a:rPr>
              <a:t>Varian Pengeluaran ( Belanja Rutin &amp; Belanja Investasi).</a:t>
            </a:r>
            <a:endParaRPr/>
          </a:p>
          <a:p>
            <a:pPr indent="0" lvl="0" marL="0" marR="0" rtl="0" algn="just">
              <a:lnSpc>
                <a:spcPct val="90000"/>
              </a:lnSpc>
              <a:spcBef>
                <a:spcPts val="100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Analisis varian belum cukup untuk mengukur kinerja karena masih adanya keterbatasan berupa kesulitan dalam menetapkan signifikansi besarnya varian.</a:t>
            </a:r>
            <a:endParaRPr/>
          </a:p>
        </p:txBody>
      </p:sp>
      <p:sp>
        <p:nvSpPr>
          <p:cNvPr id="265" name="Google Shape;265;p6"/>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1 dari 3 </a:t>
            </a:r>
            <a:endParaRPr b="0" i="0" sz="1050" u="none" cap="none" strike="noStrike">
              <a:solidFill>
                <a:schemeClr val="dk1"/>
              </a:solidFill>
              <a:latin typeface="Times New Roman"/>
              <a:ea typeface="Times New Roman"/>
              <a:cs typeface="Times New Roman"/>
              <a:sym typeface="Times New Roman"/>
            </a:endParaRPr>
          </a:p>
        </p:txBody>
      </p:sp>
      <p:sp>
        <p:nvSpPr>
          <p:cNvPr id="266" name="Google Shape;266;p6"/>
          <p:cNvSpPr/>
          <p:nvPr/>
        </p:nvSpPr>
        <p:spPr>
          <a:xfrm>
            <a:off x="-11815" y="0"/>
            <a:ext cx="2712153" cy="1322815"/>
          </a:xfrm>
          <a:prstGeom prst="rect">
            <a:avLst/>
          </a:prstGeom>
          <a:blipFill rotWithShape="1">
            <a:blip r:embed="rId3">
              <a:alphaModFix/>
            </a:blip>
            <a:stretch>
              <a:fillRect b="-17999" l="-10000" r="-9000" t="-15999"/>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67" name="Google Shape;267;p6"/>
          <p:cNvGrpSpPr/>
          <p:nvPr/>
        </p:nvGrpSpPr>
        <p:grpSpPr>
          <a:xfrm>
            <a:off x="11315933" y="5872664"/>
            <a:ext cx="741611" cy="556290"/>
            <a:chOff x="10768117" y="5841391"/>
            <a:chExt cx="741611" cy="556290"/>
          </a:xfrm>
        </p:grpSpPr>
        <p:sp>
          <p:nvSpPr>
            <p:cNvPr id="268" name="Google Shape;268;p6"/>
            <p:cNvSpPr/>
            <p:nvPr/>
          </p:nvSpPr>
          <p:spPr>
            <a:xfrm>
              <a:off x="10823120" y="5864822"/>
              <a:ext cx="584194" cy="484924"/>
            </a:xfrm>
            <a:prstGeom prst="hexagon">
              <a:avLst>
                <a:gd fmla="val 25000" name="adj"/>
                <a:gd fmla="val 115470" name="vf"/>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cxnSp>
          <p:nvCxnSpPr>
            <p:cNvPr id="269" name="Google Shape;269;p6"/>
            <p:cNvCxnSpPr/>
            <p:nvPr/>
          </p:nvCxnSpPr>
          <p:spPr>
            <a:xfrm>
              <a:off x="10776311" y="6397681"/>
              <a:ext cx="576000" cy="0"/>
            </a:xfrm>
            <a:prstGeom prst="straightConnector1">
              <a:avLst/>
            </a:prstGeom>
            <a:noFill/>
            <a:ln cap="flat" cmpd="sng" w="50800">
              <a:solidFill>
                <a:srgbClr val="213B7D"/>
              </a:solidFill>
              <a:prstDash val="solid"/>
              <a:miter lim="800000"/>
              <a:headEnd len="med" w="med" type="oval"/>
              <a:tailEnd len="med" w="med" type="oval"/>
            </a:ln>
          </p:spPr>
        </p:cxnSp>
        <p:cxnSp>
          <p:nvCxnSpPr>
            <p:cNvPr id="270" name="Google Shape;270;p6"/>
            <p:cNvCxnSpPr/>
            <p:nvPr/>
          </p:nvCxnSpPr>
          <p:spPr>
            <a:xfrm rot="10800000">
              <a:off x="11431415" y="6072511"/>
              <a:ext cx="0" cy="333621"/>
            </a:xfrm>
            <a:prstGeom prst="straightConnector1">
              <a:avLst/>
            </a:prstGeom>
            <a:noFill/>
            <a:ln cap="flat" cmpd="sng" w="50800">
              <a:solidFill>
                <a:srgbClr val="213B7D"/>
              </a:solidFill>
              <a:prstDash val="solid"/>
              <a:miter lim="800000"/>
              <a:headEnd len="sm" w="sm" type="none"/>
              <a:tailEnd len="med" w="med" type="oval"/>
            </a:ln>
          </p:spPr>
        </p:cxnSp>
        <p:sp>
          <p:nvSpPr>
            <p:cNvPr id="271" name="Google Shape;271;p6"/>
            <p:cNvSpPr/>
            <p:nvPr/>
          </p:nvSpPr>
          <p:spPr>
            <a:xfrm>
              <a:off x="10768117" y="5841391"/>
              <a:ext cx="584194" cy="484924"/>
            </a:xfrm>
            <a:prstGeom prst="hexagon">
              <a:avLst>
                <a:gd fmla="val 25000" name="adj"/>
                <a:gd fmla="val 115470" name="vf"/>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5" name="Shape 275"/>
        <p:cNvGrpSpPr/>
        <p:nvPr/>
      </p:nvGrpSpPr>
      <p:grpSpPr>
        <a:xfrm>
          <a:off x="0" y="0"/>
          <a:ext cx="0" cy="0"/>
          <a:chOff x="0" y="0"/>
          <a:chExt cx="0" cy="0"/>
        </a:xfrm>
      </p:grpSpPr>
      <p:sp>
        <p:nvSpPr>
          <p:cNvPr id="276" name="Google Shape;276;p7"/>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7" name="Google Shape;277;p7"/>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8" name="Google Shape;278;p7"/>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279" name="Google Shape;279;p7"/>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280" name="Google Shape;280;p7"/>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1" name="Google Shape;281;p7"/>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2" name="Google Shape;282;p7"/>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3" name="Google Shape;283;p7"/>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4" name="Google Shape;284;p7"/>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5" name="Google Shape;285;p7"/>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6" name="Google Shape;286;p7"/>
          <p:cNvSpPr txBox="1"/>
          <p:nvPr/>
        </p:nvSpPr>
        <p:spPr>
          <a:xfrm>
            <a:off x="2700338" y="420595"/>
            <a:ext cx="9491659"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Informasi Yang Digunakan untuk Pengukuran Kinerja</a:t>
            </a:r>
            <a:endParaRPr b="1" i="0" sz="2800" u="none" cap="none" strike="noStrike">
              <a:solidFill>
                <a:schemeClr val="dk1"/>
              </a:solidFill>
              <a:latin typeface="Times New Roman"/>
              <a:ea typeface="Times New Roman"/>
              <a:cs typeface="Times New Roman"/>
              <a:sym typeface="Times New Roman"/>
            </a:endParaRPr>
          </a:p>
        </p:txBody>
      </p:sp>
      <p:sp>
        <p:nvSpPr>
          <p:cNvPr id="287" name="Google Shape;287;p7"/>
          <p:cNvSpPr txBox="1"/>
          <p:nvPr/>
        </p:nvSpPr>
        <p:spPr>
          <a:xfrm>
            <a:off x="4529111" y="1412122"/>
            <a:ext cx="3133779" cy="461534"/>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rgbClr val="213B7D"/>
              </a:buClr>
              <a:buSzPts val="1800"/>
              <a:buFont typeface="Calibri"/>
              <a:buAutoNum type="arabicPeriod" startAt="2"/>
            </a:pPr>
            <a:r>
              <a:rPr b="1" i="0" lang="en-US" sz="1800" u="none" cap="none" strike="noStrike">
                <a:solidFill>
                  <a:srgbClr val="213B7D"/>
                </a:solidFill>
                <a:latin typeface="Times New Roman"/>
                <a:ea typeface="Times New Roman"/>
                <a:cs typeface="Times New Roman"/>
                <a:sym typeface="Times New Roman"/>
              </a:rPr>
              <a:t>Informasi Non-Finansial</a:t>
            </a:r>
            <a:endParaRPr/>
          </a:p>
        </p:txBody>
      </p:sp>
      <p:sp>
        <p:nvSpPr>
          <p:cNvPr id="288" name="Google Shape;288;p7"/>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2 dari 3 </a:t>
            </a:r>
            <a:endParaRPr b="0" i="0" sz="1050" u="none" cap="none" strike="noStrike">
              <a:solidFill>
                <a:schemeClr val="dk1"/>
              </a:solidFill>
              <a:latin typeface="Times New Roman"/>
              <a:ea typeface="Times New Roman"/>
              <a:cs typeface="Times New Roman"/>
              <a:sym typeface="Times New Roman"/>
            </a:endParaRPr>
          </a:p>
        </p:txBody>
      </p:sp>
      <p:sp>
        <p:nvSpPr>
          <p:cNvPr id="289" name="Google Shape;289;p7"/>
          <p:cNvSpPr/>
          <p:nvPr/>
        </p:nvSpPr>
        <p:spPr>
          <a:xfrm>
            <a:off x="-11815" y="0"/>
            <a:ext cx="2712153" cy="1322815"/>
          </a:xfrm>
          <a:prstGeom prst="rect">
            <a:avLst/>
          </a:prstGeom>
          <a:blipFill rotWithShape="1">
            <a:blip r:embed="rId3">
              <a:alphaModFix/>
            </a:blip>
            <a:stretch>
              <a:fillRect b="-17999" l="-10000" r="-9000" t="-15999"/>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90" name="Google Shape;290;p7"/>
          <p:cNvGrpSpPr/>
          <p:nvPr/>
        </p:nvGrpSpPr>
        <p:grpSpPr>
          <a:xfrm>
            <a:off x="11315933" y="5872664"/>
            <a:ext cx="741611" cy="556290"/>
            <a:chOff x="10768117" y="5841391"/>
            <a:chExt cx="741611" cy="556290"/>
          </a:xfrm>
        </p:grpSpPr>
        <p:sp>
          <p:nvSpPr>
            <p:cNvPr id="291" name="Google Shape;291;p7"/>
            <p:cNvSpPr/>
            <p:nvPr/>
          </p:nvSpPr>
          <p:spPr>
            <a:xfrm>
              <a:off x="10823120" y="5864822"/>
              <a:ext cx="584194" cy="484924"/>
            </a:xfrm>
            <a:prstGeom prst="hexagon">
              <a:avLst>
                <a:gd fmla="val 25000" name="adj"/>
                <a:gd fmla="val 115470" name="vf"/>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cxnSp>
          <p:nvCxnSpPr>
            <p:cNvPr id="292" name="Google Shape;292;p7"/>
            <p:cNvCxnSpPr/>
            <p:nvPr/>
          </p:nvCxnSpPr>
          <p:spPr>
            <a:xfrm>
              <a:off x="10776311" y="6397681"/>
              <a:ext cx="576000" cy="0"/>
            </a:xfrm>
            <a:prstGeom prst="straightConnector1">
              <a:avLst/>
            </a:prstGeom>
            <a:noFill/>
            <a:ln cap="flat" cmpd="sng" w="50800">
              <a:solidFill>
                <a:srgbClr val="213B7D"/>
              </a:solidFill>
              <a:prstDash val="solid"/>
              <a:miter lim="800000"/>
              <a:headEnd len="med" w="med" type="oval"/>
              <a:tailEnd len="med" w="med" type="oval"/>
            </a:ln>
          </p:spPr>
        </p:cxnSp>
        <p:cxnSp>
          <p:nvCxnSpPr>
            <p:cNvPr id="293" name="Google Shape;293;p7"/>
            <p:cNvCxnSpPr/>
            <p:nvPr/>
          </p:nvCxnSpPr>
          <p:spPr>
            <a:xfrm rot="10800000">
              <a:off x="11431415" y="6072511"/>
              <a:ext cx="0" cy="333621"/>
            </a:xfrm>
            <a:prstGeom prst="straightConnector1">
              <a:avLst/>
            </a:prstGeom>
            <a:noFill/>
            <a:ln cap="flat" cmpd="sng" w="50800">
              <a:solidFill>
                <a:srgbClr val="213B7D"/>
              </a:solidFill>
              <a:prstDash val="solid"/>
              <a:miter lim="800000"/>
              <a:headEnd len="sm" w="sm" type="none"/>
              <a:tailEnd len="med" w="med" type="oval"/>
            </a:ln>
          </p:spPr>
        </p:cxnSp>
        <p:sp>
          <p:nvSpPr>
            <p:cNvPr id="294" name="Google Shape;294;p7"/>
            <p:cNvSpPr/>
            <p:nvPr/>
          </p:nvSpPr>
          <p:spPr>
            <a:xfrm>
              <a:off x="10768117" y="5841391"/>
              <a:ext cx="584194" cy="484924"/>
            </a:xfrm>
            <a:prstGeom prst="hexagon">
              <a:avLst>
                <a:gd fmla="val 25000" name="adj"/>
                <a:gd fmla="val 115470" name="vf"/>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95" name="Google Shape;295;p7"/>
          <p:cNvSpPr txBox="1"/>
          <p:nvPr/>
        </p:nvSpPr>
        <p:spPr>
          <a:xfrm>
            <a:off x="5989844" y="2074183"/>
            <a:ext cx="5859130" cy="3373273"/>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Variabel Kunci adalah variabel yang mengidikasikan factor-factor yang menjadi sebab kesuksesan organisasi. Variabel kunci memiliki beberapa karakteristik, dinataranya :</a:t>
            </a:r>
            <a:endParaRPr/>
          </a:p>
          <a:p>
            <a:pPr indent="-342900" lvl="0" marL="342900" marR="0" rtl="0" algn="l">
              <a:lnSpc>
                <a:spcPct val="90000"/>
              </a:lnSpc>
              <a:spcBef>
                <a:spcPts val="1000"/>
              </a:spcBef>
              <a:spcAft>
                <a:spcPts val="0"/>
              </a:spcAft>
              <a:buClr>
                <a:schemeClr val="dk1"/>
              </a:buClr>
              <a:buSzPts val="1800"/>
              <a:buFont typeface="Arial"/>
              <a:buAutoNum type="alphaLcParenR"/>
            </a:pPr>
            <a:r>
              <a:rPr b="0" i="0" lang="en-US" sz="1800" u="none" cap="none" strike="noStrike">
                <a:solidFill>
                  <a:schemeClr val="dk1"/>
                </a:solidFill>
                <a:latin typeface="Times New Roman"/>
                <a:ea typeface="Times New Roman"/>
                <a:cs typeface="Times New Roman"/>
                <a:sym typeface="Times New Roman"/>
              </a:rPr>
              <a:t>Menjelaskan factor pemici keberhasilan dan kegagalan organisasi;</a:t>
            </a:r>
            <a:endParaRPr/>
          </a:p>
          <a:p>
            <a:pPr indent="-342900" lvl="0" marL="342900" marR="0" rtl="0" algn="l">
              <a:lnSpc>
                <a:spcPct val="90000"/>
              </a:lnSpc>
              <a:spcBef>
                <a:spcPts val="1000"/>
              </a:spcBef>
              <a:spcAft>
                <a:spcPts val="0"/>
              </a:spcAft>
              <a:buClr>
                <a:schemeClr val="dk1"/>
              </a:buClr>
              <a:buSzPts val="1800"/>
              <a:buFont typeface="Arial"/>
              <a:buAutoNum type="alphaLcParenR"/>
            </a:pPr>
            <a:r>
              <a:rPr b="0" i="0" lang="en-US" sz="1800" u="none" cap="none" strike="noStrike">
                <a:solidFill>
                  <a:schemeClr val="dk1"/>
                </a:solidFill>
                <a:latin typeface="Times New Roman"/>
                <a:ea typeface="Times New Roman"/>
                <a:cs typeface="Times New Roman"/>
                <a:sym typeface="Times New Roman"/>
              </a:rPr>
              <a:t>Sangat volatile dan dapat berubah dengan cepat;</a:t>
            </a:r>
            <a:endParaRPr/>
          </a:p>
          <a:p>
            <a:pPr indent="-342900" lvl="0" marL="342900" marR="0" rtl="0" algn="l">
              <a:lnSpc>
                <a:spcPct val="90000"/>
              </a:lnSpc>
              <a:spcBef>
                <a:spcPts val="1000"/>
              </a:spcBef>
              <a:spcAft>
                <a:spcPts val="0"/>
              </a:spcAft>
              <a:buClr>
                <a:schemeClr val="dk1"/>
              </a:buClr>
              <a:buSzPts val="1800"/>
              <a:buFont typeface="Arial"/>
              <a:buAutoNum type="alphaLcParenR"/>
            </a:pPr>
            <a:r>
              <a:rPr b="0" i="0" lang="en-US" sz="1800" u="none" cap="none" strike="noStrike">
                <a:solidFill>
                  <a:schemeClr val="dk1"/>
                </a:solidFill>
                <a:latin typeface="Times New Roman"/>
                <a:ea typeface="Times New Roman"/>
                <a:cs typeface="Times New Roman"/>
                <a:sym typeface="Times New Roman"/>
              </a:rPr>
              <a:t>Perubahannya tidak dapat diprediksi;</a:t>
            </a:r>
            <a:endParaRPr/>
          </a:p>
          <a:p>
            <a:pPr indent="-342900" lvl="0" marL="342900" marR="0" rtl="0" algn="l">
              <a:lnSpc>
                <a:spcPct val="90000"/>
              </a:lnSpc>
              <a:spcBef>
                <a:spcPts val="1000"/>
              </a:spcBef>
              <a:spcAft>
                <a:spcPts val="0"/>
              </a:spcAft>
              <a:buClr>
                <a:schemeClr val="dk1"/>
              </a:buClr>
              <a:buSzPts val="1800"/>
              <a:buFont typeface="Arial"/>
              <a:buAutoNum type="alphaLcParenR"/>
            </a:pPr>
            <a:r>
              <a:rPr b="0" i="0" lang="en-US" sz="1800" u="none" cap="none" strike="noStrike">
                <a:solidFill>
                  <a:schemeClr val="dk1"/>
                </a:solidFill>
                <a:latin typeface="Times New Roman"/>
                <a:ea typeface="Times New Roman"/>
                <a:cs typeface="Times New Roman"/>
                <a:sym typeface="Times New Roman"/>
              </a:rPr>
              <a:t>Jika terjadi perubahan perlu diambil tindakan segera; dan</a:t>
            </a:r>
            <a:endParaRPr/>
          </a:p>
          <a:p>
            <a:pPr indent="-342900" lvl="0" marL="342900" marR="0" rtl="0" algn="l">
              <a:lnSpc>
                <a:spcPct val="90000"/>
              </a:lnSpc>
              <a:spcBef>
                <a:spcPts val="1000"/>
              </a:spcBef>
              <a:spcAft>
                <a:spcPts val="0"/>
              </a:spcAft>
              <a:buClr>
                <a:schemeClr val="dk1"/>
              </a:buClr>
              <a:buSzPts val="1800"/>
              <a:buFont typeface="Arial"/>
              <a:buAutoNum type="alphaLcParenR"/>
            </a:pPr>
            <a:r>
              <a:rPr b="0" i="0" lang="en-US" sz="1800" u="none" cap="none" strike="noStrike">
                <a:solidFill>
                  <a:schemeClr val="dk1"/>
                </a:solidFill>
                <a:latin typeface="Times New Roman"/>
                <a:ea typeface="Times New Roman"/>
                <a:cs typeface="Times New Roman"/>
                <a:sym typeface="Times New Roman"/>
              </a:rPr>
              <a:t>Variabel tersebut dapat diukur baik secara langsung ataupun diantaranya.</a:t>
            </a:r>
            <a:endParaRPr/>
          </a:p>
        </p:txBody>
      </p:sp>
      <p:grpSp>
        <p:nvGrpSpPr>
          <p:cNvPr id="296" name="Google Shape;296;p7"/>
          <p:cNvGrpSpPr/>
          <p:nvPr/>
        </p:nvGrpSpPr>
        <p:grpSpPr>
          <a:xfrm>
            <a:off x="252689" y="2436015"/>
            <a:ext cx="5116386" cy="2370846"/>
            <a:chOff x="254357" y="2081486"/>
            <a:chExt cx="5116386" cy="2370846"/>
          </a:xfrm>
        </p:grpSpPr>
        <p:sp>
          <p:nvSpPr>
            <p:cNvPr id="297" name="Google Shape;297;p7"/>
            <p:cNvSpPr/>
            <p:nvPr/>
          </p:nvSpPr>
          <p:spPr>
            <a:xfrm>
              <a:off x="2959161" y="3874436"/>
              <a:ext cx="2411582" cy="577896"/>
            </a:xfrm>
            <a:prstGeom prst="roundRect">
              <a:avLst>
                <a:gd fmla="val 50000" name="adj"/>
              </a:avLst>
            </a:prstGeom>
            <a:solidFill>
              <a:srgbClr val="213B7D">
                <a:alpha val="6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1800" u="none" cap="none" strike="noStrike">
                  <a:solidFill>
                    <a:schemeClr val="lt1"/>
                  </a:solidFill>
                  <a:latin typeface="Times New Roman"/>
                  <a:ea typeface="Times New Roman"/>
                  <a:cs typeface="Times New Roman"/>
                  <a:sym typeface="Times New Roman"/>
                </a:rPr>
                <a:t>Pembelajaran &amp;</a:t>
              </a:r>
              <a:endParaRPr/>
            </a:p>
            <a:p>
              <a:pPr indent="0" lvl="0" marL="0" marR="0" rtl="0" algn="ctr">
                <a:spcBef>
                  <a:spcPts val="0"/>
                </a:spcBef>
                <a:spcAft>
                  <a:spcPts val="0"/>
                </a:spcAft>
                <a:buNone/>
              </a:pPr>
              <a:r>
                <a:rPr b="0" i="0" lang="en-US" sz="1800" u="none" cap="none" strike="noStrike">
                  <a:solidFill>
                    <a:schemeClr val="lt1"/>
                  </a:solidFill>
                  <a:latin typeface="Times New Roman"/>
                  <a:ea typeface="Times New Roman"/>
                  <a:cs typeface="Times New Roman"/>
                  <a:sym typeface="Times New Roman"/>
                </a:rPr>
                <a:t>Pertumbuhan</a:t>
              </a:r>
              <a:endParaRPr b="0" i="0" sz="1800" u="none" cap="none" strike="noStrike">
                <a:solidFill>
                  <a:schemeClr val="lt1"/>
                </a:solidFill>
                <a:latin typeface="Times New Roman"/>
                <a:ea typeface="Times New Roman"/>
                <a:cs typeface="Times New Roman"/>
                <a:sym typeface="Times New Roman"/>
              </a:endParaRPr>
            </a:p>
          </p:txBody>
        </p:sp>
        <p:sp>
          <p:nvSpPr>
            <p:cNvPr id="298" name="Google Shape;298;p7"/>
            <p:cNvSpPr/>
            <p:nvPr/>
          </p:nvSpPr>
          <p:spPr>
            <a:xfrm>
              <a:off x="254357" y="3874436"/>
              <a:ext cx="2411582" cy="577896"/>
            </a:xfrm>
            <a:prstGeom prst="roundRect">
              <a:avLst>
                <a:gd fmla="val 50000" name="adj"/>
              </a:avLst>
            </a:prstGeom>
            <a:solidFill>
              <a:srgbClr val="213B7D">
                <a:alpha val="6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1800" u="none" cap="none" strike="noStrike">
                  <a:solidFill>
                    <a:schemeClr val="lt1"/>
                  </a:solidFill>
                  <a:latin typeface="Times New Roman"/>
                  <a:ea typeface="Times New Roman"/>
                  <a:cs typeface="Times New Roman"/>
                  <a:sym typeface="Times New Roman"/>
                </a:rPr>
                <a:t>Efisiensi Proses Internal</a:t>
              </a:r>
              <a:endParaRPr b="0" i="0" sz="1800" u="none" cap="none" strike="noStrike">
                <a:solidFill>
                  <a:schemeClr val="lt1"/>
                </a:solidFill>
                <a:latin typeface="Times New Roman"/>
                <a:ea typeface="Times New Roman"/>
                <a:cs typeface="Times New Roman"/>
                <a:sym typeface="Times New Roman"/>
              </a:endParaRPr>
            </a:p>
          </p:txBody>
        </p:sp>
        <p:sp>
          <p:nvSpPr>
            <p:cNvPr id="299" name="Google Shape;299;p7"/>
            <p:cNvSpPr/>
            <p:nvPr/>
          </p:nvSpPr>
          <p:spPr>
            <a:xfrm>
              <a:off x="2959161" y="2081486"/>
              <a:ext cx="2411582" cy="577896"/>
            </a:xfrm>
            <a:prstGeom prst="roundRect">
              <a:avLst>
                <a:gd fmla="val 50000" name="adj"/>
              </a:avLst>
            </a:prstGeom>
            <a:solidFill>
              <a:srgbClr val="213B7D">
                <a:alpha val="6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1800" u="none" cap="none" strike="noStrike">
                  <a:solidFill>
                    <a:schemeClr val="lt1"/>
                  </a:solidFill>
                  <a:latin typeface="Times New Roman"/>
                  <a:ea typeface="Times New Roman"/>
                  <a:cs typeface="Times New Roman"/>
                  <a:sym typeface="Times New Roman"/>
                </a:rPr>
                <a:t>Kepuasan</a:t>
              </a:r>
              <a:endParaRPr b="0" i="0" sz="1800" u="none" cap="none" strike="noStrike">
                <a:solidFill>
                  <a:schemeClr val="lt1"/>
                </a:solidFill>
                <a:latin typeface="Times New Roman"/>
                <a:ea typeface="Times New Roman"/>
                <a:cs typeface="Times New Roman"/>
                <a:sym typeface="Times New Roman"/>
              </a:endParaRPr>
            </a:p>
          </p:txBody>
        </p:sp>
        <p:sp>
          <p:nvSpPr>
            <p:cNvPr id="300" name="Google Shape;300;p7"/>
            <p:cNvSpPr/>
            <p:nvPr/>
          </p:nvSpPr>
          <p:spPr>
            <a:xfrm>
              <a:off x="254357" y="2112016"/>
              <a:ext cx="2411582" cy="577896"/>
            </a:xfrm>
            <a:prstGeom prst="roundRect">
              <a:avLst>
                <a:gd fmla="val 50000" name="adj"/>
              </a:avLst>
            </a:prstGeom>
            <a:solidFill>
              <a:srgbClr val="213B7D">
                <a:alpha val="6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1800" u="none" cap="none" strike="noStrike">
                  <a:solidFill>
                    <a:schemeClr val="lt1"/>
                  </a:solidFill>
                  <a:latin typeface="Times New Roman"/>
                  <a:ea typeface="Times New Roman"/>
                  <a:cs typeface="Times New Roman"/>
                  <a:sym typeface="Times New Roman"/>
                </a:rPr>
                <a:t>Finansial</a:t>
              </a:r>
              <a:endParaRPr b="0" i="0" sz="1800" u="none" cap="none" strike="noStrike">
                <a:solidFill>
                  <a:schemeClr val="lt1"/>
                </a:solidFill>
                <a:latin typeface="Times New Roman"/>
                <a:ea typeface="Times New Roman"/>
                <a:cs typeface="Times New Roman"/>
                <a:sym typeface="Times New Roman"/>
              </a:endParaRPr>
            </a:p>
          </p:txBody>
        </p:sp>
        <p:sp>
          <p:nvSpPr>
            <p:cNvPr id="301" name="Google Shape;301;p7"/>
            <p:cNvSpPr/>
            <p:nvPr/>
          </p:nvSpPr>
          <p:spPr>
            <a:xfrm>
              <a:off x="1232438" y="3031598"/>
              <a:ext cx="3133778" cy="470622"/>
            </a:xfrm>
            <a:prstGeom prst="roundRect">
              <a:avLst>
                <a:gd fmla="val 50000" name="adj"/>
              </a:avLst>
            </a:prstGeom>
            <a:solidFill>
              <a:srgbClr val="213B7D">
                <a:alpha val="95686"/>
              </a:srgbClr>
            </a:solidFill>
            <a:ln>
              <a:noFill/>
            </a:ln>
            <a:effectLst>
              <a:outerShdw blurRad="50800" rotWithShape="0" algn="ctr" dir="5400000" dist="50800">
                <a:srgbClr val="213B7D"/>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1800" u="none" cap="none" strike="noStrike">
                  <a:solidFill>
                    <a:schemeClr val="lt1"/>
                  </a:solidFill>
                  <a:latin typeface="Times New Roman"/>
                  <a:ea typeface="Times New Roman"/>
                  <a:cs typeface="Times New Roman"/>
                  <a:sym typeface="Times New Roman"/>
                </a:rPr>
                <a:t>4 Metode </a:t>
              </a:r>
              <a:r>
                <a:rPr b="0" i="1" lang="en-US" sz="1800" u="none" cap="none" strike="noStrike">
                  <a:solidFill>
                    <a:schemeClr val="lt1"/>
                  </a:solidFill>
                  <a:latin typeface="Times New Roman"/>
                  <a:ea typeface="Times New Roman"/>
                  <a:cs typeface="Times New Roman"/>
                  <a:sym typeface="Times New Roman"/>
                </a:rPr>
                <a:t>Balanced Scorecard</a:t>
              </a:r>
              <a:endParaRPr b="0" i="0" sz="1800" u="none" cap="none" strike="noStrike">
                <a:solidFill>
                  <a:schemeClr val="lt1"/>
                </a:solidFill>
                <a:latin typeface="Times New Roman"/>
                <a:ea typeface="Times New Roman"/>
                <a:cs typeface="Times New Roman"/>
                <a:sym typeface="Times New Roman"/>
              </a:endParaRPr>
            </a:p>
          </p:txBody>
        </p:sp>
        <p:cxnSp>
          <p:nvCxnSpPr>
            <p:cNvPr id="302" name="Google Shape;302;p7"/>
            <p:cNvCxnSpPr>
              <a:stCxn id="299" idx="2"/>
              <a:endCxn id="301" idx="0"/>
            </p:cNvCxnSpPr>
            <p:nvPr/>
          </p:nvCxnSpPr>
          <p:spPr>
            <a:xfrm flipH="1">
              <a:off x="2799352" y="2659382"/>
              <a:ext cx="1365600" cy="372300"/>
            </a:xfrm>
            <a:prstGeom prst="straightConnector1">
              <a:avLst/>
            </a:prstGeom>
            <a:noFill/>
            <a:ln cap="flat" cmpd="sng" w="38100">
              <a:solidFill>
                <a:srgbClr val="213B7D"/>
              </a:solidFill>
              <a:prstDash val="dot"/>
              <a:round/>
              <a:headEnd len="sm" w="sm" type="none"/>
              <a:tailEnd len="sm" w="sm" type="none"/>
            </a:ln>
          </p:spPr>
        </p:cxnSp>
        <p:cxnSp>
          <p:nvCxnSpPr>
            <p:cNvPr id="303" name="Google Shape;303;p7"/>
            <p:cNvCxnSpPr>
              <a:stCxn id="300" idx="2"/>
              <a:endCxn id="301" idx="0"/>
            </p:cNvCxnSpPr>
            <p:nvPr/>
          </p:nvCxnSpPr>
          <p:spPr>
            <a:xfrm>
              <a:off x="1460148" y="2689912"/>
              <a:ext cx="1339200" cy="341700"/>
            </a:xfrm>
            <a:prstGeom prst="straightConnector1">
              <a:avLst/>
            </a:prstGeom>
            <a:noFill/>
            <a:ln cap="flat" cmpd="sng" w="38100">
              <a:solidFill>
                <a:srgbClr val="213B7D"/>
              </a:solidFill>
              <a:prstDash val="dot"/>
              <a:miter lim="800000"/>
              <a:headEnd len="sm" w="sm" type="none"/>
              <a:tailEnd len="sm" w="sm" type="none"/>
            </a:ln>
          </p:spPr>
        </p:cxnSp>
        <p:cxnSp>
          <p:nvCxnSpPr>
            <p:cNvPr id="304" name="Google Shape;304;p7"/>
            <p:cNvCxnSpPr>
              <a:stCxn id="297" idx="0"/>
              <a:endCxn id="301" idx="2"/>
            </p:cNvCxnSpPr>
            <p:nvPr/>
          </p:nvCxnSpPr>
          <p:spPr>
            <a:xfrm rot="10800000">
              <a:off x="2799352" y="3502136"/>
              <a:ext cx="1365600" cy="372300"/>
            </a:xfrm>
            <a:prstGeom prst="straightConnector1">
              <a:avLst/>
            </a:prstGeom>
            <a:noFill/>
            <a:ln cap="flat" cmpd="sng" w="38100">
              <a:solidFill>
                <a:srgbClr val="213B7D"/>
              </a:solidFill>
              <a:prstDash val="dot"/>
              <a:miter lim="800000"/>
              <a:headEnd len="sm" w="sm" type="none"/>
              <a:tailEnd len="sm" w="sm" type="none"/>
            </a:ln>
          </p:spPr>
        </p:cxnSp>
        <p:cxnSp>
          <p:nvCxnSpPr>
            <p:cNvPr id="305" name="Google Shape;305;p7"/>
            <p:cNvCxnSpPr>
              <a:stCxn id="298" idx="0"/>
              <a:endCxn id="301" idx="2"/>
            </p:cNvCxnSpPr>
            <p:nvPr/>
          </p:nvCxnSpPr>
          <p:spPr>
            <a:xfrm flipH="1" rot="10800000">
              <a:off x="1460148" y="3502136"/>
              <a:ext cx="1339200" cy="372300"/>
            </a:xfrm>
            <a:prstGeom prst="straightConnector1">
              <a:avLst/>
            </a:prstGeom>
            <a:noFill/>
            <a:ln cap="flat" cmpd="sng" w="38100">
              <a:solidFill>
                <a:srgbClr val="213B7D"/>
              </a:solidFill>
              <a:prstDash val="dot"/>
              <a:miter lim="800000"/>
              <a:headEnd len="sm" w="sm" type="none"/>
              <a:tailEnd len="sm" w="sm" type="none"/>
            </a:ln>
          </p:spPr>
        </p:cxnSp>
      </p:gr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9" name="Shape 309"/>
        <p:cNvGrpSpPr/>
        <p:nvPr/>
      </p:nvGrpSpPr>
      <p:grpSpPr>
        <a:xfrm>
          <a:off x="0" y="0"/>
          <a:ext cx="0" cy="0"/>
          <a:chOff x="0" y="0"/>
          <a:chExt cx="0" cy="0"/>
        </a:xfrm>
      </p:grpSpPr>
      <p:sp>
        <p:nvSpPr>
          <p:cNvPr id="310" name="Google Shape;310;p8"/>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1" name="Google Shape;311;p8"/>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2" name="Google Shape;312;p8"/>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313" name="Google Shape;313;p8"/>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314" name="Google Shape;314;p8"/>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5" name="Google Shape;315;p8"/>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6" name="Google Shape;316;p8"/>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7" name="Google Shape;317;p8"/>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8" name="Google Shape;318;p8"/>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9" name="Google Shape;319;p8"/>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0" name="Google Shape;320;p8"/>
          <p:cNvSpPr txBox="1"/>
          <p:nvPr/>
        </p:nvSpPr>
        <p:spPr>
          <a:xfrm>
            <a:off x="2700338" y="420595"/>
            <a:ext cx="9491659"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Informasi Yang Digunakan untuk Pengukuran Kinerja</a:t>
            </a:r>
            <a:endParaRPr b="1" i="0" sz="2800" u="none" cap="none" strike="noStrike">
              <a:solidFill>
                <a:schemeClr val="dk1"/>
              </a:solidFill>
              <a:latin typeface="Times New Roman"/>
              <a:ea typeface="Times New Roman"/>
              <a:cs typeface="Times New Roman"/>
              <a:sym typeface="Times New Roman"/>
            </a:endParaRPr>
          </a:p>
        </p:txBody>
      </p:sp>
      <p:sp>
        <p:nvSpPr>
          <p:cNvPr id="321" name="Google Shape;321;p8"/>
          <p:cNvSpPr txBox="1"/>
          <p:nvPr/>
        </p:nvSpPr>
        <p:spPr>
          <a:xfrm>
            <a:off x="4529111" y="1412122"/>
            <a:ext cx="3133779" cy="461534"/>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rgbClr val="213B7D"/>
              </a:buClr>
              <a:buSzPts val="1800"/>
              <a:buFont typeface="Calibri"/>
              <a:buAutoNum type="arabicPeriod" startAt="2"/>
            </a:pPr>
            <a:r>
              <a:rPr b="1" i="0" lang="en-US" sz="1800" u="none" cap="none" strike="noStrike">
                <a:solidFill>
                  <a:srgbClr val="213B7D"/>
                </a:solidFill>
                <a:latin typeface="Times New Roman"/>
                <a:ea typeface="Times New Roman"/>
                <a:cs typeface="Times New Roman"/>
                <a:sym typeface="Times New Roman"/>
              </a:rPr>
              <a:t>Informasi Non-Finansial</a:t>
            </a:r>
            <a:endParaRPr/>
          </a:p>
        </p:txBody>
      </p:sp>
      <p:sp>
        <p:nvSpPr>
          <p:cNvPr id="322" name="Google Shape;322;p8"/>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3 dari 3 </a:t>
            </a:r>
            <a:endParaRPr b="0" i="0" sz="1050" u="none" cap="none" strike="noStrike">
              <a:solidFill>
                <a:schemeClr val="dk1"/>
              </a:solidFill>
              <a:latin typeface="Times New Roman"/>
              <a:ea typeface="Times New Roman"/>
              <a:cs typeface="Times New Roman"/>
              <a:sym typeface="Times New Roman"/>
            </a:endParaRPr>
          </a:p>
        </p:txBody>
      </p:sp>
      <p:sp>
        <p:nvSpPr>
          <p:cNvPr id="323" name="Google Shape;323;p8"/>
          <p:cNvSpPr/>
          <p:nvPr/>
        </p:nvSpPr>
        <p:spPr>
          <a:xfrm>
            <a:off x="-11815" y="0"/>
            <a:ext cx="2712153" cy="1322815"/>
          </a:xfrm>
          <a:prstGeom prst="rect">
            <a:avLst/>
          </a:prstGeom>
          <a:blipFill rotWithShape="1">
            <a:blip r:embed="rId3">
              <a:alphaModFix/>
            </a:blip>
            <a:stretch>
              <a:fillRect b="-17999" l="-10000" r="-9000" t="-15999"/>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24" name="Google Shape;324;p8"/>
          <p:cNvGrpSpPr/>
          <p:nvPr/>
        </p:nvGrpSpPr>
        <p:grpSpPr>
          <a:xfrm>
            <a:off x="11315933" y="5872664"/>
            <a:ext cx="741611" cy="556290"/>
            <a:chOff x="10768117" y="5841391"/>
            <a:chExt cx="741611" cy="556290"/>
          </a:xfrm>
        </p:grpSpPr>
        <p:sp>
          <p:nvSpPr>
            <p:cNvPr id="325" name="Google Shape;325;p8"/>
            <p:cNvSpPr/>
            <p:nvPr/>
          </p:nvSpPr>
          <p:spPr>
            <a:xfrm>
              <a:off x="10823120" y="5864822"/>
              <a:ext cx="584194" cy="484924"/>
            </a:xfrm>
            <a:prstGeom prst="hexagon">
              <a:avLst>
                <a:gd fmla="val 25000" name="adj"/>
                <a:gd fmla="val 115470" name="vf"/>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cxnSp>
          <p:nvCxnSpPr>
            <p:cNvPr id="326" name="Google Shape;326;p8"/>
            <p:cNvCxnSpPr/>
            <p:nvPr/>
          </p:nvCxnSpPr>
          <p:spPr>
            <a:xfrm>
              <a:off x="10776311" y="6397681"/>
              <a:ext cx="576000" cy="0"/>
            </a:xfrm>
            <a:prstGeom prst="straightConnector1">
              <a:avLst/>
            </a:prstGeom>
            <a:noFill/>
            <a:ln cap="flat" cmpd="sng" w="50800">
              <a:solidFill>
                <a:srgbClr val="213B7D"/>
              </a:solidFill>
              <a:prstDash val="solid"/>
              <a:miter lim="800000"/>
              <a:headEnd len="med" w="med" type="oval"/>
              <a:tailEnd len="med" w="med" type="oval"/>
            </a:ln>
          </p:spPr>
        </p:cxnSp>
        <p:cxnSp>
          <p:nvCxnSpPr>
            <p:cNvPr id="327" name="Google Shape;327;p8"/>
            <p:cNvCxnSpPr/>
            <p:nvPr/>
          </p:nvCxnSpPr>
          <p:spPr>
            <a:xfrm rot="10800000">
              <a:off x="11431415" y="6072511"/>
              <a:ext cx="0" cy="333621"/>
            </a:xfrm>
            <a:prstGeom prst="straightConnector1">
              <a:avLst/>
            </a:prstGeom>
            <a:noFill/>
            <a:ln cap="flat" cmpd="sng" w="50800">
              <a:solidFill>
                <a:srgbClr val="213B7D"/>
              </a:solidFill>
              <a:prstDash val="solid"/>
              <a:miter lim="800000"/>
              <a:headEnd len="sm" w="sm" type="none"/>
              <a:tailEnd len="med" w="med" type="oval"/>
            </a:ln>
          </p:spPr>
        </p:cxnSp>
        <p:sp>
          <p:nvSpPr>
            <p:cNvPr id="328" name="Google Shape;328;p8"/>
            <p:cNvSpPr/>
            <p:nvPr/>
          </p:nvSpPr>
          <p:spPr>
            <a:xfrm>
              <a:off x="10768117" y="5841391"/>
              <a:ext cx="584194" cy="484924"/>
            </a:xfrm>
            <a:prstGeom prst="hexagon">
              <a:avLst>
                <a:gd fmla="val 25000" name="adj"/>
                <a:gd fmla="val 115470" name="vf"/>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29" name="Google Shape;329;p8"/>
          <p:cNvSpPr txBox="1"/>
          <p:nvPr/>
        </p:nvSpPr>
        <p:spPr>
          <a:xfrm rot="-5400000">
            <a:off x="182090" y="3987197"/>
            <a:ext cx="3466551" cy="46153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400"/>
              <a:buFont typeface="Arial"/>
              <a:buNone/>
            </a:pPr>
            <a:r>
              <a:rPr b="1" i="0" lang="en-US" sz="2400" u="none" cap="none" strike="noStrike">
                <a:solidFill>
                  <a:srgbClr val="213B7D"/>
                </a:solidFill>
                <a:latin typeface="Times New Roman"/>
                <a:ea typeface="Times New Roman"/>
                <a:cs typeface="Times New Roman"/>
                <a:sym typeface="Times New Roman"/>
              </a:rPr>
              <a:t>Contoh Variabel Kunci</a:t>
            </a:r>
            <a:endParaRPr/>
          </a:p>
        </p:txBody>
      </p:sp>
      <p:graphicFrame>
        <p:nvGraphicFramePr>
          <p:cNvPr id="330" name="Google Shape;330;p8"/>
          <p:cNvGraphicFramePr/>
          <p:nvPr/>
        </p:nvGraphicFramePr>
        <p:xfrm>
          <a:off x="2032000" y="1762508"/>
          <a:ext cx="3000000" cy="3000000"/>
        </p:xfrm>
        <a:graphic>
          <a:graphicData uri="http://schemas.openxmlformats.org/drawingml/2006/table">
            <a:tbl>
              <a:tblPr bandRow="1" firstRow="1">
                <a:noFill/>
                <a:tableStyleId>{F62B77DF-6026-4276-93E7-518A1D843325}</a:tableStyleId>
              </a:tblPr>
              <a:tblGrid>
                <a:gridCol w="4064000"/>
                <a:gridCol w="4064000"/>
              </a:tblGrid>
              <a:tr h="370850">
                <a:tc>
                  <a:txBody>
                    <a:bodyPr/>
                    <a:lstStyle/>
                    <a:p>
                      <a:pPr indent="0" lvl="0" marL="0" marR="0" rtl="0" algn="l">
                        <a:spcBef>
                          <a:spcPts val="0"/>
                        </a:spcBef>
                        <a:spcAft>
                          <a:spcPts val="0"/>
                        </a:spcAft>
                        <a:buNone/>
                      </a:pPr>
                      <a:r>
                        <a:rPr lang="en-US" sz="1800" u="none" cap="none" strike="noStrike"/>
                        <a:t>Dinas/ Unit Kerja</a:t>
                      </a:r>
                      <a:endParaRPr sz="1800"/>
                    </a:p>
                  </a:txBody>
                  <a:tcPr marT="45725" marB="45725" marR="91450" marL="91450">
                    <a:solidFill>
                      <a:schemeClr val="accent1">
                        <a:alpha val="80000"/>
                      </a:schemeClr>
                    </a:solidFill>
                  </a:tcPr>
                </a:tc>
                <a:tc>
                  <a:txBody>
                    <a:bodyPr/>
                    <a:lstStyle/>
                    <a:p>
                      <a:pPr indent="0" lvl="0" marL="0" marR="0" rtl="0" algn="l">
                        <a:spcBef>
                          <a:spcPts val="0"/>
                        </a:spcBef>
                        <a:spcAft>
                          <a:spcPts val="0"/>
                        </a:spcAft>
                        <a:buNone/>
                      </a:pPr>
                      <a:r>
                        <a:rPr lang="en-US" sz="1800"/>
                        <a:t>Variabel Kunci</a:t>
                      </a:r>
                      <a:endParaRPr sz="1800"/>
                    </a:p>
                  </a:txBody>
                  <a:tcPr marT="45725" marB="45725" marR="91450" marL="91450">
                    <a:solidFill>
                      <a:schemeClr val="accent1">
                        <a:alpha val="80000"/>
                      </a:schemeClr>
                    </a:solidFill>
                  </a:tcPr>
                </a:tc>
              </a:tr>
              <a:tr h="370850">
                <a:tc>
                  <a:txBody>
                    <a:bodyPr/>
                    <a:lstStyle/>
                    <a:p>
                      <a:pPr indent="0" lvl="0" marL="0" marR="0" rtl="0" algn="l">
                        <a:spcBef>
                          <a:spcPts val="0"/>
                        </a:spcBef>
                        <a:spcAft>
                          <a:spcPts val="0"/>
                        </a:spcAft>
                        <a:buNone/>
                      </a:pPr>
                      <a:r>
                        <a:rPr lang="en-US" sz="1800"/>
                        <a:t>Rumah Sakit dan Hotel</a:t>
                      </a:r>
                      <a:endParaRPr sz="1800"/>
                    </a:p>
                  </a:txBody>
                  <a:tcPr marT="45725" marB="45725" marR="91450" marL="91450">
                    <a:solidFill>
                      <a:srgbClr val="CDD4EA">
                        <a:alpha val="80000"/>
                      </a:srgbClr>
                    </a:solidFill>
                  </a:tcPr>
                </a:tc>
                <a:tc>
                  <a:txBody>
                    <a:bodyPr/>
                    <a:lstStyle/>
                    <a:p>
                      <a:pPr indent="0" lvl="0" marL="0" marR="0" rtl="0" algn="l">
                        <a:spcBef>
                          <a:spcPts val="0"/>
                        </a:spcBef>
                        <a:spcAft>
                          <a:spcPts val="0"/>
                        </a:spcAft>
                        <a:buNone/>
                      </a:pPr>
                      <a:r>
                        <a:rPr lang="en-US" sz="1800"/>
                        <a:t>Tingkat Hunian Kamar</a:t>
                      </a:r>
                      <a:endParaRPr sz="1800"/>
                    </a:p>
                  </a:txBody>
                  <a:tcPr marT="45725" marB="45725" marR="91450" marL="91450">
                    <a:solidFill>
                      <a:srgbClr val="CDD4EA">
                        <a:alpha val="80000"/>
                      </a:srgbClr>
                    </a:solidFill>
                  </a:tcPr>
                </a:tc>
              </a:tr>
              <a:tr h="370850">
                <a:tc>
                  <a:txBody>
                    <a:bodyPr/>
                    <a:lstStyle/>
                    <a:p>
                      <a:pPr indent="0" lvl="0" marL="0" marR="0" rtl="0" algn="l">
                        <a:spcBef>
                          <a:spcPts val="0"/>
                        </a:spcBef>
                        <a:spcAft>
                          <a:spcPts val="0"/>
                        </a:spcAft>
                        <a:buNone/>
                      </a:pPr>
                      <a:r>
                        <a:rPr lang="en-US" sz="1800"/>
                        <a:t>Klinik Kesehatan</a:t>
                      </a:r>
                      <a:endParaRPr sz="1800"/>
                    </a:p>
                  </a:txBody>
                  <a:tcPr marT="45725" marB="45725" marR="91450" marL="91450">
                    <a:solidFill>
                      <a:srgbClr val="E8EBF5">
                        <a:alpha val="80000"/>
                      </a:srgbClr>
                    </a:solidFill>
                  </a:tcPr>
                </a:tc>
                <a:tc>
                  <a:txBody>
                    <a:bodyPr/>
                    <a:lstStyle/>
                    <a:p>
                      <a:pPr indent="0" lvl="0" marL="0" marR="0" rtl="0" algn="l">
                        <a:spcBef>
                          <a:spcPts val="0"/>
                        </a:spcBef>
                        <a:spcAft>
                          <a:spcPts val="0"/>
                        </a:spcAft>
                        <a:buNone/>
                      </a:pPr>
                      <a:r>
                        <a:rPr lang="en-US" sz="1800"/>
                        <a:t>Jumlah Pelanggan</a:t>
                      </a:r>
                      <a:endParaRPr sz="1800"/>
                    </a:p>
                  </a:txBody>
                  <a:tcPr marT="45725" marB="45725" marR="91450" marL="91450">
                    <a:solidFill>
                      <a:srgbClr val="E8EBF5">
                        <a:alpha val="80000"/>
                      </a:srgbClr>
                    </a:solidFill>
                  </a:tcPr>
                </a:tc>
              </a:tr>
              <a:tr h="370850">
                <a:tc>
                  <a:txBody>
                    <a:bodyPr/>
                    <a:lstStyle/>
                    <a:p>
                      <a:pPr indent="0" lvl="0" marL="0" marR="0" rtl="0" algn="l">
                        <a:spcBef>
                          <a:spcPts val="0"/>
                        </a:spcBef>
                        <a:spcAft>
                          <a:spcPts val="0"/>
                        </a:spcAft>
                        <a:buNone/>
                      </a:pPr>
                      <a:r>
                        <a:rPr lang="en-US" sz="1800"/>
                        <a:t>Perusahaan Listrik Negara</a:t>
                      </a:r>
                      <a:endParaRPr sz="1800"/>
                    </a:p>
                  </a:txBody>
                  <a:tcPr marT="45725" marB="45725" marR="91450" marL="91450">
                    <a:solidFill>
                      <a:srgbClr val="CDD4EA">
                        <a:alpha val="80000"/>
                      </a:srgbClr>
                    </a:solidFill>
                  </a:tcPr>
                </a:tc>
                <a:tc>
                  <a:txBody>
                    <a:bodyPr/>
                    <a:lstStyle/>
                    <a:p>
                      <a:pPr indent="0" lvl="0" marL="0" marR="0" rtl="0" algn="l">
                        <a:spcBef>
                          <a:spcPts val="0"/>
                        </a:spcBef>
                        <a:spcAft>
                          <a:spcPts val="0"/>
                        </a:spcAft>
                        <a:buNone/>
                      </a:pPr>
                      <a:r>
                        <a:rPr lang="en-US" sz="1800"/>
                        <a:t>KWH yang dijual</a:t>
                      </a:r>
                      <a:endParaRPr sz="1800"/>
                    </a:p>
                  </a:txBody>
                  <a:tcPr marT="45725" marB="45725" marR="91450" marL="91450">
                    <a:solidFill>
                      <a:srgbClr val="CDD4EA">
                        <a:alpha val="80000"/>
                      </a:srgbClr>
                    </a:solidFill>
                  </a:tcPr>
                </a:tc>
              </a:tr>
              <a:tr h="370850">
                <a:tc>
                  <a:txBody>
                    <a:bodyPr/>
                    <a:lstStyle/>
                    <a:p>
                      <a:pPr indent="0" lvl="0" marL="0" marR="0" rtl="0" algn="l">
                        <a:spcBef>
                          <a:spcPts val="0"/>
                        </a:spcBef>
                        <a:spcAft>
                          <a:spcPts val="0"/>
                        </a:spcAft>
                        <a:buNone/>
                      </a:pPr>
                      <a:r>
                        <a:rPr lang="en-US" sz="1800"/>
                        <a:t>Perusahaan Telekomunikasi</a:t>
                      </a:r>
                      <a:endParaRPr sz="1800"/>
                    </a:p>
                  </a:txBody>
                  <a:tcPr marT="45725" marB="45725" marR="91450" marL="91450">
                    <a:solidFill>
                      <a:srgbClr val="E8EBF5">
                        <a:alpha val="80000"/>
                      </a:srgbClr>
                    </a:solidFill>
                  </a:tcPr>
                </a:tc>
                <a:tc>
                  <a:txBody>
                    <a:bodyPr/>
                    <a:lstStyle/>
                    <a:p>
                      <a:pPr indent="0" lvl="0" marL="0" marR="0" rtl="0" algn="l">
                        <a:spcBef>
                          <a:spcPts val="0"/>
                        </a:spcBef>
                        <a:spcAft>
                          <a:spcPts val="0"/>
                        </a:spcAft>
                        <a:buNone/>
                      </a:pPr>
                      <a:r>
                        <a:rPr lang="en-US" sz="1800"/>
                        <a:t>Jumlah Pulsa yang terjual</a:t>
                      </a:r>
                      <a:endParaRPr sz="1800"/>
                    </a:p>
                  </a:txBody>
                  <a:tcPr marT="45725" marB="45725" marR="91450" marL="91450">
                    <a:solidFill>
                      <a:srgbClr val="E8EBF5">
                        <a:alpha val="80000"/>
                      </a:srgbClr>
                    </a:solidFill>
                  </a:tcPr>
                </a:tc>
              </a:tr>
              <a:tr h="370850">
                <a:tc>
                  <a:txBody>
                    <a:bodyPr/>
                    <a:lstStyle/>
                    <a:p>
                      <a:pPr indent="0" lvl="0" marL="0" marR="0" rtl="0" algn="l">
                        <a:spcBef>
                          <a:spcPts val="0"/>
                        </a:spcBef>
                        <a:spcAft>
                          <a:spcPts val="0"/>
                        </a:spcAft>
                        <a:buNone/>
                      </a:pPr>
                      <a:r>
                        <a:rPr lang="en-US" sz="1800"/>
                        <a:t>Perusahaan Air Mineral</a:t>
                      </a:r>
                      <a:endParaRPr sz="1800"/>
                    </a:p>
                  </a:txBody>
                  <a:tcPr marT="45725" marB="45725" marR="91450" marL="91450">
                    <a:solidFill>
                      <a:srgbClr val="CDD4EA">
                        <a:alpha val="80000"/>
                      </a:srgbClr>
                    </a:solidFill>
                  </a:tcPr>
                </a:tc>
                <a:tc>
                  <a:txBody>
                    <a:bodyPr/>
                    <a:lstStyle/>
                    <a:p>
                      <a:pPr indent="0" lvl="0" marL="0" marR="0" rtl="0" algn="l">
                        <a:spcBef>
                          <a:spcPts val="0"/>
                        </a:spcBef>
                        <a:spcAft>
                          <a:spcPts val="0"/>
                        </a:spcAft>
                        <a:buNone/>
                      </a:pPr>
                      <a:r>
                        <a:rPr lang="en-US" sz="1800"/>
                        <a:t>Jumlah Debit air yang terjual</a:t>
                      </a:r>
                      <a:endParaRPr sz="1800"/>
                    </a:p>
                  </a:txBody>
                  <a:tcPr marT="45725" marB="45725" marR="91450" marL="91450">
                    <a:solidFill>
                      <a:srgbClr val="CDD4EA">
                        <a:alpha val="80000"/>
                      </a:srgbClr>
                    </a:solidFill>
                  </a:tcPr>
                </a:tc>
              </a:tr>
              <a:tr h="370850">
                <a:tc>
                  <a:txBody>
                    <a:bodyPr/>
                    <a:lstStyle/>
                    <a:p>
                      <a:pPr indent="0" lvl="0" marL="0" marR="0" rtl="0" algn="l">
                        <a:spcBef>
                          <a:spcPts val="0"/>
                        </a:spcBef>
                        <a:spcAft>
                          <a:spcPts val="0"/>
                        </a:spcAft>
                        <a:buNone/>
                      </a:pPr>
                      <a:r>
                        <a:rPr lang="en-US" sz="1800"/>
                        <a:t>DLLAJ (Dinas Lalu Lintas Angkutan Jalan)</a:t>
                      </a:r>
                      <a:endParaRPr sz="1800"/>
                    </a:p>
                  </a:txBody>
                  <a:tcPr marT="45725" marB="45725" marR="91450" marL="91450">
                    <a:solidFill>
                      <a:srgbClr val="E8EBF5">
                        <a:alpha val="80000"/>
                      </a:srgbClr>
                    </a:solidFill>
                  </a:tcPr>
                </a:tc>
                <a:tc>
                  <a:txBody>
                    <a:bodyPr/>
                    <a:lstStyle/>
                    <a:p>
                      <a:pPr indent="0" lvl="0" marL="0" marR="0" rtl="0" algn="l">
                        <a:spcBef>
                          <a:spcPts val="0"/>
                        </a:spcBef>
                        <a:spcAft>
                          <a:spcPts val="0"/>
                        </a:spcAft>
                        <a:buNone/>
                      </a:pPr>
                      <a:r>
                        <a:rPr lang="en-US" sz="1800"/>
                        <a:t>Jumlah alat angkutan umum</a:t>
                      </a:r>
                      <a:endParaRPr sz="1800"/>
                    </a:p>
                  </a:txBody>
                  <a:tcPr marT="45725" marB="45725" marR="91450" marL="91450">
                    <a:solidFill>
                      <a:srgbClr val="E8EBF5">
                        <a:alpha val="80000"/>
                      </a:srgbClr>
                    </a:solidFill>
                  </a:tcPr>
                </a:tc>
              </a:tr>
              <a:tr h="370850">
                <a:tc>
                  <a:txBody>
                    <a:bodyPr/>
                    <a:lstStyle/>
                    <a:p>
                      <a:pPr indent="0" lvl="0" marL="0" marR="0" rtl="0" algn="l">
                        <a:spcBef>
                          <a:spcPts val="0"/>
                        </a:spcBef>
                        <a:spcAft>
                          <a:spcPts val="0"/>
                        </a:spcAft>
                        <a:buNone/>
                      </a:pPr>
                      <a:r>
                        <a:rPr lang="en-US" sz="1800"/>
                        <a:t>Dinas Pekerjaan Umum</a:t>
                      </a:r>
                      <a:endParaRPr sz="1800"/>
                    </a:p>
                  </a:txBody>
                  <a:tcPr marT="45725" marB="45725" marR="91450" marL="91450">
                    <a:solidFill>
                      <a:srgbClr val="CDD4EA">
                        <a:alpha val="80000"/>
                      </a:srgbClr>
                    </a:solidFill>
                  </a:tcPr>
                </a:tc>
                <a:tc>
                  <a:txBody>
                    <a:bodyPr/>
                    <a:lstStyle/>
                    <a:p>
                      <a:pPr indent="0" lvl="0" marL="0" marR="0" rtl="0" algn="l">
                        <a:spcBef>
                          <a:spcPts val="0"/>
                        </a:spcBef>
                        <a:spcAft>
                          <a:spcPts val="0"/>
                        </a:spcAft>
                        <a:buNone/>
                      </a:pPr>
                      <a:r>
                        <a:rPr lang="en-US" sz="1800"/>
                        <a:t>Panjang jalan yang dibangun/perbaiki</a:t>
                      </a:r>
                      <a:endParaRPr sz="1800"/>
                    </a:p>
                  </a:txBody>
                  <a:tcPr marT="45725" marB="45725" marR="91450" marL="91450">
                    <a:solidFill>
                      <a:srgbClr val="CDD4EA">
                        <a:alpha val="80000"/>
                      </a:srgbClr>
                    </a:solidFill>
                  </a:tcPr>
                </a:tc>
              </a:tr>
              <a:tr h="370850">
                <a:tc>
                  <a:txBody>
                    <a:bodyPr/>
                    <a:lstStyle/>
                    <a:p>
                      <a:pPr indent="0" lvl="0" marL="0" marR="0" rtl="0" algn="l">
                        <a:spcBef>
                          <a:spcPts val="0"/>
                        </a:spcBef>
                        <a:spcAft>
                          <a:spcPts val="0"/>
                        </a:spcAft>
                        <a:buNone/>
                      </a:pPr>
                      <a:r>
                        <a:rPr lang="en-US" sz="1800"/>
                        <a:t>Kepolisian</a:t>
                      </a:r>
                      <a:endParaRPr sz="1800"/>
                    </a:p>
                  </a:txBody>
                  <a:tcPr marT="45725" marB="45725" marR="91450" marL="91450">
                    <a:solidFill>
                      <a:srgbClr val="E8EBF5">
                        <a:alpha val="80000"/>
                      </a:srgbClr>
                    </a:solidFill>
                  </a:tcPr>
                </a:tc>
                <a:tc>
                  <a:txBody>
                    <a:bodyPr/>
                    <a:lstStyle/>
                    <a:p>
                      <a:pPr indent="0" lvl="0" marL="0" marR="0" rtl="0" algn="l">
                        <a:spcBef>
                          <a:spcPts val="0"/>
                        </a:spcBef>
                        <a:spcAft>
                          <a:spcPts val="0"/>
                        </a:spcAft>
                        <a:buNone/>
                      </a:pPr>
                      <a:r>
                        <a:rPr lang="en-US" sz="1800"/>
                        <a:t>Jumlah criminal yang ditangani</a:t>
                      </a:r>
                      <a:endParaRPr/>
                    </a:p>
                    <a:p>
                      <a:pPr indent="0" lvl="0" marL="0" marR="0" rtl="0" algn="l">
                        <a:spcBef>
                          <a:spcPts val="0"/>
                        </a:spcBef>
                        <a:spcAft>
                          <a:spcPts val="0"/>
                        </a:spcAft>
                        <a:buNone/>
                      </a:pPr>
                      <a:r>
                        <a:rPr lang="en-US" sz="1800"/>
                        <a:t>Jumlah pelanggaran/laka lantas, dll</a:t>
                      </a:r>
                      <a:endParaRPr sz="1800"/>
                    </a:p>
                  </a:txBody>
                  <a:tcPr marT="45725" marB="45725" marR="91450" marL="91450">
                    <a:solidFill>
                      <a:srgbClr val="E8EBF5">
                        <a:alpha val="80000"/>
                      </a:srgbClr>
                    </a:solidFill>
                  </a:tcPr>
                </a:tc>
              </a:tr>
              <a:tr h="370850">
                <a:tc>
                  <a:txBody>
                    <a:bodyPr/>
                    <a:lstStyle/>
                    <a:p>
                      <a:pPr indent="0" lvl="0" marL="0" marR="0" rtl="0" algn="l">
                        <a:spcBef>
                          <a:spcPts val="0"/>
                        </a:spcBef>
                        <a:spcAft>
                          <a:spcPts val="0"/>
                        </a:spcAft>
                        <a:buNone/>
                      </a:pPr>
                      <a:r>
                        <a:rPr lang="en-US" sz="1800"/>
                        <a:t>DPR/DPRD</a:t>
                      </a:r>
                      <a:endParaRPr sz="1800"/>
                    </a:p>
                  </a:txBody>
                  <a:tcPr marT="45725" marB="45725" marR="91450" marL="91450">
                    <a:solidFill>
                      <a:srgbClr val="CDD4EA">
                        <a:alpha val="80000"/>
                      </a:srgbClr>
                    </a:solidFill>
                  </a:tcPr>
                </a:tc>
                <a:tc>
                  <a:txBody>
                    <a:bodyPr/>
                    <a:lstStyle/>
                    <a:p>
                      <a:pPr indent="0" lvl="0" marL="0" marR="0" rtl="0" algn="l">
                        <a:spcBef>
                          <a:spcPts val="0"/>
                        </a:spcBef>
                        <a:spcAft>
                          <a:spcPts val="0"/>
                        </a:spcAft>
                        <a:buNone/>
                      </a:pPr>
                      <a:r>
                        <a:rPr lang="en-US" sz="1800"/>
                        <a:t>Jumlah pengaduan yang ditangani</a:t>
                      </a:r>
                      <a:endParaRPr/>
                    </a:p>
                    <a:p>
                      <a:pPr indent="0" lvl="0" marL="0" marR="0" rtl="0" algn="l">
                        <a:spcBef>
                          <a:spcPts val="0"/>
                        </a:spcBef>
                        <a:spcAft>
                          <a:spcPts val="0"/>
                        </a:spcAft>
                        <a:buNone/>
                      </a:pPr>
                      <a:r>
                        <a:rPr lang="en-US" sz="1800"/>
                        <a:t>Jumlah rapat yang dilakukan, dll</a:t>
                      </a:r>
                      <a:endParaRPr sz="1800"/>
                    </a:p>
                  </a:txBody>
                  <a:tcPr marT="45725" marB="45725" marR="91450" marL="91450">
                    <a:solidFill>
                      <a:srgbClr val="CDD4EA">
                        <a:alpha val="80000"/>
                      </a:srgbClr>
                    </a:solidFill>
                  </a:tcPr>
                </a:tc>
              </a:tr>
              <a:tr h="370850">
                <a:tc>
                  <a:txBody>
                    <a:bodyPr/>
                    <a:lstStyle/>
                    <a:p>
                      <a:pPr indent="0" lvl="0" marL="0" marR="0" rtl="0" algn="l">
                        <a:spcBef>
                          <a:spcPts val="0"/>
                        </a:spcBef>
                        <a:spcAft>
                          <a:spcPts val="0"/>
                        </a:spcAft>
                        <a:buNone/>
                      </a:pPr>
                      <a:r>
                        <a:rPr lang="en-US" sz="1800"/>
                        <a:t>Dinas Pendapatan</a:t>
                      </a:r>
                      <a:endParaRPr sz="1800"/>
                    </a:p>
                  </a:txBody>
                  <a:tcPr marT="45725" marB="45725" marR="91450" marL="91450">
                    <a:solidFill>
                      <a:srgbClr val="E8EBF5">
                        <a:alpha val="80000"/>
                      </a:srgbClr>
                    </a:solidFill>
                  </a:tcPr>
                </a:tc>
                <a:tc>
                  <a:txBody>
                    <a:bodyPr/>
                    <a:lstStyle/>
                    <a:p>
                      <a:pPr indent="0" lvl="0" marL="0" marR="0" rtl="0" algn="l">
                        <a:spcBef>
                          <a:spcPts val="0"/>
                        </a:spcBef>
                        <a:spcAft>
                          <a:spcPts val="0"/>
                        </a:spcAft>
                        <a:buNone/>
                      </a:pPr>
                      <a:r>
                        <a:rPr lang="en-US" sz="1800"/>
                        <a:t>Jumlah Pendapatan Yang terkumpul</a:t>
                      </a:r>
                      <a:endParaRPr/>
                    </a:p>
                  </a:txBody>
                  <a:tcPr marT="45725" marB="45725" marR="91450" marL="91450">
                    <a:solidFill>
                      <a:srgbClr val="E8EBF5">
                        <a:alpha val="80000"/>
                      </a:srgbClr>
                    </a:solid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4" name="Shape 334"/>
        <p:cNvGrpSpPr/>
        <p:nvPr/>
      </p:nvGrpSpPr>
      <p:grpSpPr>
        <a:xfrm>
          <a:off x="0" y="0"/>
          <a:ext cx="0" cy="0"/>
          <a:chOff x="0" y="0"/>
          <a:chExt cx="0" cy="0"/>
        </a:xfrm>
      </p:grpSpPr>
      <p:sp>
        <p:nvSpPr>
          <p:cNvPr id="335" name="Google Shape;335;p9"/>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6" name="Google Shape;336;p9"/>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7" name="Google Shape;337;p9"/>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338" name="Google Shape;338;p9"/>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339" name="Google Shape;339;p9"/>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0" name="Google Shape;340;p9"/>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1" name="Google Shape;341;p9"/>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2" name="Google Shape;342;p9"/>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3" name="Google Shape;343;p9"/>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4" name="Google Shape;344;p9"/>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5" name="Google Shape;345;p9"/>
          <p:cNvSpPr txBox="1"/>
          <p:nvPr/>
        </p:nvSpPr>
        <p:spPr>
          <a:xfrm>
            <a:off x="2700338" y="420595"/>
            <a:ext cx="9491659"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Peranan Indikator Kinerja dalam Pengukuran Kinerja</a:t>
            </a:r>
            <a:endParaRPr b="1" i="0" sz="2800" u="none" cap="none" strike="noStrike">
              <a:solidFill>
                <a:schemeClr val="dk1"/>
              </a:solidFill>
              <a:latin typeface="Times New Roman"/>
              <a:ea typeface="Times New Roman"/>
              <a:cs typeface="Times New Roman"/>
              <a:sym typeface="Times New Roman"/>
            </a:endParaRPr>
          </a:p>
        </p:txBody>
      </p:sp>
      <p:sp>
        <p:nvSpPr>
          <p:cNvPr id="346" name="Google Shape;346;p9"/>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1 dari 2 </a:t>
            </a:r>
            <a:endParaRPr b="0" i="0" sz="1050" u="none" cap="none" strike="noStrike">
              <a:solidFill>
                <a:schemeClr val="dk1"/>
              </a:solidFill>
              <a:latin typeface="Times New Roman"/>
              <a:ea typeface="Times New Roman"/>
              <a:cs typeface="Times New Roman"/>
              <a:sym typeface="Times New Roman"/>
            </a:endParaRPr>
          </a:p>
        </p:txBody>
      </p:sp>
      <p:sp>
        <p:nvSpPr>
          <p:cNvPr id="347" name="Google Shape;347;p9"/>
          <p:cNvSpPr/>
          <p:nvPr/>
        </p:nvSpPr>
        <p:spPr>
          <a:xfrm>
            <a:off x="-11815" y="0"/>
            <a:ext cx="2712153" cy="1322815"/>
          </a:xfrm>
          <a:prstGeom prst="rect">
            <a:avLst/>
          </a:prstGeom>
          <a:blipFill rotWithShape="1">
            <a:blip r:embed="rId3">
              <a:alphaModFix/>
            </a:blip>
            <a:stretch>
              <a:fillRect b="-17999" l="-10000" r="-9000" t="-15999"/>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48" name="Google Shape;348;p9"/>
          <p:cNvGrpSpPr/>
          <p:nvPr/>
        </p:nvGrpSpPr>
        <p:grpSpPr>
          <a:xfrm>
            <a:off x="11315933" y="5872664"/>
            <a:ext cx="741611" cy="556290"/>
            <a:chOff x="10768117" y="5841391"/>
            <a:chExt cx="741611" cy="556290"/>
          </a:xfrm>
        </p:grpSpPr>
        <p:sp>
          <p:nvSpPr>
            <p:cNvPr id="349" name="Google Shape;349;p9"/>
            <p:cNvSpPr/>
            <p:nvPr/>
          </p:nvSpPr>
          <p:spPr>
            <a:xfrm>
              <a:off x="10823120" y="5864822"/>
              <a:ext cx="584194" cy="484924"/>
            </a:xfrm>
            <a:prstGeom prst="hexagon">
              <a:avLst>
                <a:gd fmla="val 25000" name="adj"/>
                <a:gd fmla="val 115470" name="vf"/>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cxnSp>
          <p:nvCxnSpPr>
            <p:cNvPr id="350" name="Google Shape;350;p9"/>
            <p:cNvCxnSpPr/>
            <p:nvPr/>
          </p:nvCxnSpPr>
          <p:spPr>
            <a:xfrm>
              <a:off x="10776311" y="6397681"/>
              <a:ext cx="576000" cy="0"/>
            </a:xfrm>
            <a:prstGeom prst="straightConnector1">
              <a:avLst/>
            </a:prstGeom>
            <a:noFill/>
            <a:ln cap="flat" cmpd="sng" w="50800">
              <a:solidFill>
                <a:srgbClr val="213B7D"/>
              </a:solidFill>
              <a:prstDash val="solid"/>
              <a:miter lim="800000"/>
              <a:headEnd len="med" w="med" type="oval"/>
              <a:tailEnd len="med" w="med" type="oval"/>
            </a:ln>
          </p:spPr>
        </p:cxnSp>
        <p:cxnSp>
          <p:nvCxnSpPr>
            <p:cNvPr id="351" name="Google Shape;351;p9"/>
            <p:cNvCxnSpPr/>
            <p:nvPr/>
          </p:nvCxnSpPr>
          <p:spPr>
            <a:xfrm rot="10800000">
              <a:off x="11431415" y="6072511"/>
              <a:ext cx="0" cy="333621"/>
            </a:xfrm>
            <a:prstGeom prst="straightConnector1">
              <a:avLst/>
            </a:prstGeom>
            <a:noFill/>
            <a:ln cap="flat" cmpd="sng" w="50800">
              <a:solidFill>
                <a:srgbClr val="213B7D"/>
              </a:solidFill>
              <a:prstDash val="solid"/>
              <a:miter lim="800000"/>
              <a:headEnd len="sm" w="sm" type="none"/>
              <a:tailEnd len="med" w="med" type="oval"/>
            </a:ln>
          </p:spPr>
        </p:cxnSp>
        <p:sp>
          <p:nvSpPr>
            <p:cNvPr id="352" name="Google Shape;352;p9"/>
            <p:cNvSpPr/>
            <p:nvPr/>
          </p:nvSpPr>
          <p:spPr>
            <a:xfrm>
              <a:off x="10768117" y="5841391"/>
              <a:ext cx="584194" cy="484924"/>
            </a:xfrm>
            <a:prstGeom prst="hexagon">
              <a:avLst>
                <a:gd fmla="val 25000" name="adj"/>
                <a:gd fmla="val 115470" name="vf"/>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53" name="Google Shape;353;p9"/>
          <p:cNvGrpSpPr/>
          <p:nvPr/>
        </p:nvGrpSpPr>
        <p:grpSpPr>
          <a:xfrm>
            <a:off x="666851" y="1545492"/>
            <a:ext cx="5266719" cy="4009184"/>
            <a:chOff x="1281222" y="1402614"/>
            <a:chExt cx="5266719" cy="4009184"/>
          </a:xfrm>
        </p:grpSpPr>
        <p:grpSp>
          <p:nvGrpSpPr>
            <p:cNvPr id="354" name="Google Shape;354;p9"/>
            <p:cNvGrpSpPr/>
            <p:nvPr/>
          </p:nvGrpSpPr>
          <p:grpSpPr>
            <a:xfrm>
              <a:off x="1281222" y="2279173"/>
              <a:ext cx="2281456" cy="3132625"/>
              <a:chOff x="2491916" y="3050388"/>
              <a:chExt cx="2281456" cy="3132625"/>
            </a:xfrm>
          </p:grpSpPr>
          <p:sp>
            <p:nvSpPr>
              <p:cNvPr id="355" name="Google Shape;355;p9"/>
              <p:cNvSpPr/>
              <p:nvPr/>
            </p:nvSpPr>
            <p:spPr>
              <a:xfrm>
                <a:off x="2603378" y="3050388"/>
                <a:ext cx="2169994" cy="303824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6" name="Google Shape;356;p9"/>
              <p:cNvSpPr/>
              <p:nvPr/>
            </p:nvSpPr>
            <p:spPr>
              <a:xfrm>
                <a:off x="2491916" y="3144769"/>
                <a:ext cx="2169994" cy="3038244"/>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7" name="Google Shape;357;p9"/>
              <p:cNvSpPr/>
              <p:nvPr/>
            </p:nvSpPr>
            <p:spPr>
              <a:xfrm>
                <a:off x="2555256" y="5514185"/>
                <a:ext cx="2058532" cy="604977"/>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400" u="none" cap="none" strike="noStrike">
                    <a:solidFill>
                      <a:schemeClr val="dk1"/>
                    </a:solidFill>
                    <a:latin typeface="Calibri"/>
                    <a:ea typeface="Calibri"/>
                    <a:cs typeface="Calibri"/>
                    <a:sym typeface="Calibri"/>
                  </a:rPr>
                  <a:t>Faktor Keberhasilan Utama</a:t>
                </a:r>
                <a:endParaRPr b="1" i="0" sz="1400" u="none" cap="none" strike="noStrike">
                  <a:solidFill>
                    <a:schemeClr val="dk1"/>
                  </a:solidFill>
                  <a:latin typeface="Calibri"/>
                  <a:ea typeface="Calibri"/>
                  <a:cs typeface="Calibri"/>
                  <a:sym typeface="Calibri"/>
                </a:endParaRPr>
              </a:p>
            </p:txBody>
          </p:sp>
          <p:sp>
            <p:nvSpPr>
              <p:cNvPr id="358" name="Google Shape;358;p9"/>
              <p:cNvSpPr txBox="1"/>
              <p:nvPr/>
            </p:nvSpPr>
            <p:spPr>
              <a:xfrm>
                <a:off x="2531794" y="3185908"/>
                <a:ext cx="2130115" cy="2221562"/>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1600"/>
                  <a:buFont typeface="Arial"/>
                  <a:buNone/>
                </a:pPr>
                <a:r>
                  <a:rPr b="0" i="0" lang="en-US" sz="1600" u="none" cap="none" strike="noStrike">
                    <a:solidFill>
                      <a:schemeClr val="lt1"/>
                    </a:solidFill>
                    <a:latin typeface="Times New Roman"/>
                    <a:ea typeface="Times New Roman"/>
                    <a:cs typeface="Times New Roman"/>
                    <a:sym typeface="Times New Roman"/>
                  </a:rPr>
                  <a:t>Adalau suatu area yang mengindikasikan kesuksesan kinerja unit kerja organisasi yang merefleksikan preferensi manajerian dengan memperhasikan variabel kunci finansian &amp; non-finansial</a:t>
                </a:r>
                <a:endParaRPr/>
              </a:p>
            </p:txBody>
          </p:sp>
        </p:grpSp>
        <p:sp>
          <p:nvSpPr>
            <p:cNvPr id="359" name="Google Shape;359;p9"/>
            <p:cNvSpPr txBox="1"/>
            <p:nvPr/>
          </p:nvSpPr>
          <p:spPr>
            <a:xfrm>
              <a:off x="1495473" y="1402614"/>
              <a:ext cx="4721380" cy="57066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Indikator kinerja dapat berbentuk factor keberhasilan utama organisasi dan indicator kinerja kunci. </a:t>
              </a:r>
              <a:endParaRPr/>
            </a:p>
          </p:txBody>
        </p:sp>
        <p:grpSp>
          <p:nvGrpSpPr>
            <p:cNvPr id="360" name="Google Shape;360;p9"/>
            <p:cNvGrpSpPr/>
            <p:nvPr/>
          </p:nvGrpSpPr>
          <p:grpSpPr>
            <a:xfrm>
              <a:off x="4266485" y="2279173"/>
              <a:ext cx="2281456" cy="3132625"/>
              <a:chOff x="2491916" y="3050388"/>
              <a:chExt cx="2281456" cy="3132625"/>
            </a:xfrm>
          </p:grpSpPr>
          <p:sp>
            <p:nvSpPr>
              <p:cNvPr id="361" name="Google Shape;361;p9"/>
              <p:cNvSpPr/>
              <p:nvPr/>
            </p:nvSpPr>
            <p:spPr>
              <a:xfrm>
                <a:off x="2603378" y="3050388"/>
                <a:ext cx="2169994" cy="303824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2" name="Google Shape;362;p9"/>
              <p:cNvSpPr/>
              <p:nvPr/>
            </p:nvSpPr>
            <p:spPr>
              <a:xfrm>
                <a:off x="2491916" y="3144769"/>
                <a:ext cx="2169994" cy="3038244"/>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3" name="Google Shape;363;p9"/>
              <p:cNvSpPr/>
              <p:nvPr/>
            </p:nvSpPr>
            <p:spPr>
              <a:xfrm>
                <a:off x="2555256" y="5514185"/>
                <a:ext cx="2058532" cy="604977"/>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400" u="none" cap="none" strike="noStrike">
                    <a:solidFill>
                      <a:schemeClr val="dk1"/>
                    </a:solidFill>
                    <a:latin typeface="Calibri"/>
                    <a:ea typeface="Calibri"/>
                    <a:cs typeface="Calibri"/>
                    <a:sym typeface="Calibri"/>
                  </a:rPr>
                  <a:t>Faktor Kinerja Kunci</a:t>
                </a:r>
                <a:endParaRPr b="1" i="0" sz="1400" u="none" cap="none" strike="noStrike">
                  <a:solidFill>
                    <a:schemeClr val="dk1"/>
                  </a:solidFill>
                  <a:latin typeface="Calibri"/>
                  <a:ea typeface="Calibri"/>
                  <a:cs typeface="Calibri"/>
                  <a:sym typeface="Calibri"/>
                </a:endParaRPr>
              </a:p>
            </p:txBody>
          </p:sp>
          <p:sp>
            <p:nvSpPr>
              <p:cNvPr id="364" name="Google Shape;364;p9"/>
              <p:cNvSpPr txBox="1"/>
              <p:nvPr/>
            </p:nvSpPr>
            <p:spPr>
              <a:xfrm>
                <a:off x="2531794" y="3185908"/>
                <a:ext cx="2130115" cy="2221562"/>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1600"/>
                  <a:buFont typeface="Arial"/>
                  <a:buNone/>
                </a:pPr>
                <a:r>
                  <a:rPr b="0" i="0" lang="en-US" sz="1600" u="none" cap="none" strike="noStrike">
                    <a:solidFill>
                      <a:schemeClr val="lt1"/>
                    </a:solidFill>
                    <a:latin typeface="Times New Roman"/>
                    <a:ea typeface="Times New Roman"/>
                    <a:cs typeface="Times New Roman"/>
                    <a:sym typeface="Times New Roman"/>
                  </a:rPr>
                  <a:t>Merupakan sekumpulan indicator yang dapat dianggap sebagai ukuran kinerja kunci baik yang bersifat finansial maupun non-finansial untuk melaksanakan operasi dan kinerja unit bisnis</a:t>
                </a:r>
                <a:endParaRPr/>
              </a:p>
            </p:txBody>
          </p:sp>
        </p:grpSp>
      </p:grpSp>
      <p:sp>
        <p:nvSpPr>
          <p:cNvPr id="365" name="Google Shape;365;p9"/>
          <p:cNvSpPr txBox="1"/>
          <p:nvPr/>
        </p:nvSpPr>
        <p:spPr>
          <a:xfrm>
            <a:off x="6924206" y="1788319"/>
            <a:ext cx="4721380" cy="3702506"/>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1800"/>
              <a:buFont typeface="Arial"/>
              <a:buNone/>
            </a:pPr>
            <a:r>
              <a:rPr b="1" i="0" lang="en-US" sz="1800" u="none" cap="none" strike="noStrike">
                <a:solidFill>
                  <a:srgbClr val="213B7D"/>
                </a:solidFill>
                <a:latin typeface="Times New Roman"/>
                <a:ea typeface="Times New Roman"/>
                <a:cs typeface="Times New Roman"/>
                <a:sym typeface="Times New Roman"/>
              </a:rPr>
              <a:t>PENGEMBANGAN INDIKATOR KINERJA</a:t>
            </a:r>
            <a:endParaRPr/>
          </a:p>
          <a:p>
            <a:pPr indent="0" lvl="0" marL="0" marR="0" rtl="0" algn="just">
              <a:lnSpc>
                <a:spcPct val="90000"/>
              </a:lnSpc>
              <a:spcBef>
                <a:spcPts val="100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Pengembangan indicator kinerja sangat penting  untuk mengetahui apakah suatu aktivitas atau program telah dilakukan secara efisien dan efektif. Penentuan indicator kinerja perlu mempertimbangkan komponen berikut :</a:t>
            </a:r>
            <a:endParaRPr/>
          </a:p>
          <a:p>
            <a:pPr indent="-342900" lvl="0" marL="342900" marR="0" rtl="0" algn="just">
              <a:lnSpc>
                <a:spcPct val="90000"/>
              </a:lnSpc>
              <a:spcBef>
                <a:spcPts val="1000"/>
              </a:spcBef>
              <a:spcAft>
                <a:spcPts val="0"/>
              </a:spcAft>
              <a:buClr>
                <a:schemeClr val="dk1"/>
              </a:buClr>
              <a:buSzPts val="1800"/>
              <a:buFont typeface="Arial"/>
              <a:buAutoNum type="arabicParenR"/>
            </a:pPr>
            <a:r>
              <a:rPr b="0" i="0" lang="en-US" sz="1800" u="none" cap="none" strike="noStrike">
                <a:solidFill>
                  <a:schemeClr val="dk1"/>
                </a:solidFill>
                <a:latin typeface="Times New Roman"/>
                <a:ea typeface="Times New Roman"/>
                <a:cs typeface="Times New Roman"/>
                <a:sym typeface="Times New Roman"/>
              </a:rPr>
              <a:t>Biaya Pelayanan;</a:t>
            </a:r>
            <a:endParaRPr/>
          </a:p>
          <a:p>
            <a:pPr indent="-342900" lvl="0" marL="342900" marR="0" rtl="0" algn="just">
              <a:lnSpc>
                <a:spcPct val="90000"/>
              </a:lnSpc>
              <a:spcBef>
                <a:spcPts val="1000"/>
              </a:spcBef>
              <a:spcAft>
                <a:spcPts val="0"/>
              </a:spcAft>
              <a:buClr>
                <a:schemeClr val="dk1"/>
              </a:buClr>
              <a:buSzPts val="1800"/>
              <a:buFont typeface="Arial"/>
              <a:buAutoNum type="arabicParenR"/>
            </a:pPr>
            <a:r>
              <a:rPr b="0" i="0" lang="en-US" sz="1800" u="none" cap="none" strike="noStrike">
                <a:solidFill>
                  <a:schemeClr val="dk1"/>
                </a:solidFill>
                <a:latin typeface="Times New Roman"/>
                <a:ea typeface="Times New Roman"/>
                <a:cs typeface="Times New Roman"/>
                <a:sym typeface="Times New Roman"/>
              </a:rPr>
              <a:t>Penggunaan;</a:t>
            </a:r>
            <a:endParaRPr/>
          </a:p>
          <a:p>
            <a:pPr indent="-342900" lvl="0" marL="342900" marR="0" rtl="0" algn="just">
              <a:lnSpc>
                <a:spcPct val="90000"/>
              </a:lnSpc>
              <a:spcBef>
                <a:spcPts val="1000"/>
              </a:spcBef>
              <a:spcAft>
                <a:spcPts val="0"/>
              </a:spcAft>
              <a:buClr>
                <a:schemeClr val="dk1"/>
              </a:buClr>
              <a:buSzPts val="1800"/>
              <a:buFont typeface="Arial"/>
              <a:buAutoNum type="arabicParenR"/>
            </a:pPr>
            <a:r>
              <a:rPr b="0" i="0" lang="en-US" sz="1800" u="none" cap="none" strike="noStrike">
                <a:solidFill>
                  <a:schemeClr val="dk1"/>
                </a:solidFill>
                <a:latin typeface="Times New Roman"/>
                <a:ea typeface="Times New Roman"/>
                <a:cs typeface="Times New Roman"/>
                <a:sym typeface="Times New Roman"/>
              </a:rPr>
              <a:t>Kualitas &amp; Standar Pelayanan;</a:t>
            </a:r>
            <a:endParaRPr/>
          </a:p>
          <a:p>
            <a:pPr indent="-342900" lvl="0" marL="342900" marR="0" rtl="0" algn="just">
              <a:lnSpc>
                <a:spcPct val="90000"/>
              </a:lnSpc>
              <a:spcBef>
                <a:spcPts val="1000"/>
              </a:spcBef>
              <a:spcAft>
                <a:spcPts val="0"/>
              </a:spcAft>
              <a:buClr>
                <a:schemeClr val="dk1"/>
              </a:buClr>
              <a:buSzPts val="1800"/>
              <a:buFont typeface="Arial"/>
              <a:buAutoNum type="arabicParenR"/>
            </a:pPr>
            <a:r>
              <a:rPr b="0" i="0" lang="en-US" sz="1800" u="none" cap="none" strike="noStrike">
                <a:solidFill>
                  <a:schemeClr val="dk1"/>
                </a:solidFill>
                <a:latin typeface="Times New Roman"/>
                <a:ea typeface="Times New Roman"/>
                <a:cs typeface="Times New Roman"/>
                <a:sym typeface="Times New Roman"/>
              </a:rPr>
              <a:t>Cakupan Pelayanan; dan </a:t>
            </a:r>
            <a:endParaRPr/>
          </a:p>
          <a:p>
            <a:pPr indent="-342900" lvl="0" marL="342900" marR="0" rtl="0" algn="just">
              <a:lnSpc>
                <a:spcPct val="90000"/>
              </a:lnSpc>
              <a:spcBef>
                <a:spcPts val="1000"/>
              </a:spcBef>
              <a:spcAft>
                <a:spcPts val="0"/>
              </a:spcAft>
              <a:buClr>
                <a:schemeClr val="dk1"/>
              </a:buClr>
              <a:buSzPts val="1800"/>
              <a:buFont typeface="Arial"/>
              <a:buAutoNum type="arabicParenR"/>
            </a:pPr>
            <a:r>
              <a:rPr b="0" i="0" lang="en-US" sz="1800" u="none" cap="none" strike="noStrike">
                <a:solidFill>
                  <a:schemeClr val="dk1"/>
                </a:solidFill>
                <a:latin typeface="Times New Roman"/>
                <a:ea typeface="Times New Roman"/>
                <a:cs typeface="Times New Roman"/>
                <a:sym typeface="Times New Roman"/>
              </a:rPr>
              <a:t>Kepuasan</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2021-11-03T12:55:57Z</dcterms:created>
  <dc:creator>Muhammad Fadjar</dc:creator>
</cp:coreProperties>
</file>